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mpg" ContentType="video/unknown"/>
  <Default Extension="png" ContentType="image/png"/>
  <Default Extension="rels" ContentType="application/vnd.openxmlformats-package.relationships+xml"/>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2" r:id="rId1"/>
    <p:sldMasterId id="2147483726" r:id="rId2"/>
  </p:sldMasterIdLst>
  <p:notesMasterIdLst>
    <p:notesMasterId r:id="rId61"/>
  </p:notesMasterIdLst>
  <p:handoutMasterIdLst>
    <p:handoutMasterId r:id="rId62"/>
  </p:handoutMasterIdLst>
  <p:sldIdLst>
    <p:sldId id="342" r:id="rId3"/>
    <p:sldId id="538" r:id="rId4"/>
    <p:sldId id="529" r:id="rId5"/>
    <p:sldId id="528" r:id="rId6"/>
    <p:sldId id="548" r:id="rId7"/>
    <p:sldId id="535" r:id="rId8"/>
    <p:sldId id="590" r:id="rId9"/>
    <p:sldId id="531" r:id="rId10"/>
    <p:sldId id="536" r:id="rId11"/>
    <p:sldId id="453" r:id="rId12"/>
    <p:sldId id="527" r:id="rId13"/>
    <p:sldId id="432" r:id="rId14"/>
    <p:sldId id="381" r:id="rId15"/>
    <p:sldId id="584" r:id="rId16"/>
    <p:sldId id="445" r:id="rId17"/>
    <p:sldId id="499" r:id="rId18"/>
    <p:sldId id="500" r:id="rId19"/>
    <p:sldId id="509" r:id="rId20"/>
    <p:sldId id="454" r:id="rId21"/>
    <p:sldId id="437" r:id="rId22"/>
    <p:sldId id="547" r:id="rId23"/>
    <p:sldId id="550" r:id="rId24"/>
    <p:sldId id="551" r:id="rId25"/>
    <p:sldId id="552" r:id="rId26"/>
    <p:sldId id="522" r:id="rId27"/>
    <p:sldId id="554" r:id="rId28"/>
    <p:sldId id="553" r:id="rId29"/>
    <p:sldId id="582" r:id="rId30"/>
    <p:sldId id="583" r:id="rId31"/>
    <p:sldId id="555" r:id="rId32"/>
    <p:sldId id="566" r:id="rId33"/>
    <p:sldId id="559" r:id="rId34"/>
    <p:sldId id="560" r:id="rId35"/>
    <p:sldId id="561" r:id="rId36"/>
    <p:sldId id="563" r:id="rId37"/>
    <p:sldId id="564" r:id="rId38"/>
    <p:sldId id="521" r:id="rId39"/>
    <p:sldId id="533" r:id="rId40"/>
    <p:sldId id="591" r:id="rId41"/>
    <p:sldId id="592" r:id="rId42"/>
    <p:sldId id="593" r:id="rId43"/>
    <p:sldId id="594" r:id="rId44"/>
    <p:sldId id="601" r:id="rId45"/>
    <p:sldId id="549" r:id="rId46"/>
    <p:sldId id="567" r:id="rId47"/>
    <p:sldId id="578" r:id="rId48"/>
    <p:sldId id="539" r:id="rId49"/>
    <p:sldId id="571" r:id="rId50"/>
    <p:sldId id="580" r:id="rId51"/>
    <p:sldId id="577" r:id="rId52"/>
    <p:sldId id="585" r:id="rId53"/>
    <p:sldId id="586" r:id="rId54"/>
    <p:sldId id="602" r:id="rId55"/>
    <p:sldId id="579" r:id="rId56"/>
    <p:sldId id="570" r:id="rId57"/>
    <p:sldId id="569" r:id="rId58"/>
    <p:sldId id="474" r:id="rId59"/>
    <p:sldId id="306" r:id="rId60"/>
  </p:sldIdLst>
  <p:sldSz cx="9144000" cy="6858000" type="screen4x3"/>
  <p:notesSz cx="9918700" cy="6781800"/>
  <p:defaultTextStyle>
    <a:defPPr>
      <a:defRPr lang="de-DE"/>
    </a:defPPr>
    <a:lvl1pPr algn="l" rtl="0" fontAlgn="base">
      <a:spcBef>
        <a:spcPct val="0"/>
      </a:spcBef>
      <a:spcAft>
        <a:spcPct val="0"/>
      </a:spcAft>
      <a:defRPr kern="1200">
        <a:solidFill>
          <a:schemeClr val="tx1"/>
        </a:solidFill>
        <a:latin typeface="Arial" pitchFamily="-1" charset="0"/>
        <a:ea typeface="+mn-ea"/>
        <a:cs typeface="+mn-cs"/>
      </a:defRPr>
    </a:lvl1pPr>
    <a:lvl2pPr marL="457200" algn="l" rtl="0" fontAlgn="base">
      <a:spcBef>
        <a:spcPct val="0"/>
      </a:spcBef>
      <a:spcAft>
        <a:spcPct val="0"/>
      </a:spcAft>
      <a:defRPr kern="1200">
        <a:solidFill>
          <a:schemeClr val="tx1"/>
        </a:solidFill>
        <a:latin typeface="Arial" pitchFamily="-1" charset="0"/>
        <a:ea typeface="+mn-ea"/>
        <a:cs typeface="+mn-cs"/>
      </a:defRPr>
    </a:lvl2pPr>
    <a:lvl3pPr marL="914400" algn="l" rtl="0" fontAlgn="base">
      <a:spcBef>
        <a:spcPct val="0"/>
      </a:spcBef>
      <a:spcAft>
        <a:spcPct val="0"/>
      </a:spcAft>
      <a:defRPr kern="1200">
        <a:solidFill>
          <a:schemeClr val="tx1"/>
        </a:solidFill>
        <a:latin typeface="Arial" pitchFamily="-1" charset="0"/>
        <a:ea typeface="+mn-ea"/>
        <a:cs typeface="+mn-cs"/>
      </a:defRPr>
    </a:lvl3pPr>
    <a:lvl4pPr marL="1371600" algn="l" rtl="0" fontAlgn="base">
      <a:spcBef>
        <a:spcPct val="0"/>
      </a:spcBef>
      <a:spcAft>
        <a:spcPct val="0"/>
      </a:spcAft>
      <a:defRPr kern="1200">
        <a:solidFill>
          <a:schemeClr val="tx1"/>
        </a:solidFill>
        <a:latin typeface="Arial" pitchFamily="-1" charset="0"/>
        <a:ea typeface="+mn-ea"/>
        <a:cs typeface="+mn-cs"/>
      </a:defRPr>
    </a:lvl4pPr>
    <a:lvl5pPr marL="1828800" algn="l"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F88"/>
    <a:srgbClr val="84B088"/>
    <a:srgbClr val="7D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79" autoAdjust="0"/>
    <p:restoredTop sz="98814" autoAdjust="0"/>
  </p:normalViewPr>
  <p:slideViewPr>
    <p:cSldViewPr>
      <p:cViewPr>
        <p:scale>
          <a:sx n="99" d="100"/>
          <a:sy n="99" d="100"/>
        </p:scale>
        <p:origin x="-864"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201" d="100"/>
        <a:sy n="201"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4297363" cy="338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106" charset="0"/>
              </a:defRPr>
            </a:lvl1pPr>
          </a:lstStyle>
          <a:p>
            <a:pPr>
              <a:defRPr/>
            </a:pPr>
            <a:endParaRPr lang="de-DE"/>
          </a:p>
        </p:txBody>
      </p:sp>
      <p:sp>
        <p:nvSpPr>
          <p:cNvPr id="137219" name="Rectangle 3"/>
          <p:cNvSpPr>
            <a:spLocks noGrp="1" noChangeArrowheads="1"/>
          </p:cNvSpPr>
          <p:nvPr>
            <p:ph type="dt" sz="quarter" idx="1"/>
          </p:nvPr>
        </p:nvSpPr>
        <p:spPr bwMode="auto">
          <a:xfrm>
            <a:off x="5618163" y="0"/>
            <a:ext cx="4298950" cy="338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106" charset="0"/>
              </a:defRPr>
            </a:lvl1pPr>
          </a:lstStyle>
          <a:p>
            <a:pPr>
              <a:defRPr/>
            </a:pPr>
            <a:fld id="{7FC3E2EF-8C96-E84B-8FCA-3A6FCF2B39E0}" type="datetime1">
              <a:rPr lang="de-DE"/>
              <a:pPr>
                <a:defRPr/>
              </a:pPr>
              <a:t>11.03.14</a:t>
            </a:fld>
            <a:endParaRPr lang="de-DE"/>
          </a:p>
        </p:txBody>
      </p:sp>
      <p:sp>
        <p:nvSpPr>
          <p:cNvPr id="137220" name="Rectangle 4"/>
          <p:cNvSpPr>
            <a:spLocks noGrp="1" noChangeArrowheads="1"/>
          </p:cNvSpPr>
          <p:nvPr>
            <p:ph type="ftr" sz="quarter" idx="2"/>
          </p:nvPr>
        </p:nvSpPr>
        <p:spPr bwMode="auto">
          <a:xfrm>
            <a:off x="0" y="6442075"/>
            <a:ext cx="4297363"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106" charset="0"/>
              </a:defRPr>
            </a:lvl1pPr>
          </a:lstStyle>
          <a:p>
            <a:pPr>
              <a:defRPr/>
            </a:pPr>
            <a:endParaRPr lang="de-DE"/>
          </a:p>
        </p:txBody>
      </p:sp>
      <p:sp>
        <p:nvSpPr>
          <p:cNvPr id="137221" name="Rectangle 5"/>
          <p:cNvSpPr>
            <a:spLocks noGrp="1" noChangeArrowheads="1"/>
          </p:cNvSpPr>
          <p:nvPr>
            <p:ph type="sldNum" sz="quarter" idx="3"/>
          </p:nvPr>
        </p:nvSpPr>
        <p:spPr bwMode="auto">
          <a:xfrm>
            <a:off x="5618163" y="6442075"/>
            <a:ext cx="429895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itchFamily="-106" charset="0"/>
              </a:defRPr>
            </a:lvl1pPr>
          </a:lstStyle>
          <a:p>
            <a:pPr>
              <a:defRPr/>
            </a:pPr>
            <a:fld id="{90419001-BF76-9F45-82B1-F073ABA6A997}" type="slidenum">
              <a:rPr lang="de-DE"/>
              <a:pPr>
                <a:defRPr/>
              </a:pPr>
              <a:t>‹Nr.›</a:t>
            </a:fld>
            <a:endParaRPr lang="de-DE"/>
          </a:p>
        </p:txBody>
      </p:sp>
    </p:spTree>
    <p:extLst>
      <p:ext uri="{BB962C8B-B14F-4D97-AF65-F5344CB8AC3E}">
        <p14:creationId xmlns:p14="http://schemas.microsoft.com/office/powerpoint/2010/main" val="2769727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97363" cy="338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umsplatzhalter 2"/>
          <p:cNvSpPr>
            <a:spLocks noGrp="1"/>
          </p:cNvSpPr>
          <p:nvPr>
            <p:ph type="dt" idx="1"/>
          </p:nvPr>
        </p:nvSpPr>
        <p:spPr>
          <a:xfrm>
            <a:off x="5618163" y="0"/>
            <a:ext cx="4298950" cy="338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44467B2D-D440-E843-B872-30B6FAFFF67A}" type="datetime1">
              <a:rPr lang="de-DE"/>
              <a:pPr>
                <a:defRPr/>
              </a:pPr>
              <a:t>11.03.14</a:t>
            </a:fld>
            <a:endParaRPr lang="en-GB"/>
          </a:p>
        </p:txBody>
      </p:sp>
      <p:sp>
        <p:nvSpPr>
          <p:cNvPr id="4" name="Folienbildplatzhalter 3"/>
          <p:cNvSpPr>
            <a:spLocks noGrp="1" noRot="1" noChangeAspect="1"/>
          </p:cNvSpPr>
          <p:nvPr>
            <p:ph type="sldImg" idx="2"/>
          </p:nvPr>
        </p:nvSpPr>
        <p:spPr>
          <a:xfrm>
            <a:off x="3263900" y="509588"/>
            <a:ext cx="3390900" cy="2543175"/>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izenplatzhalter 4"/>
          <p:cNvSpPr>
            <a:spLocks noGrp="1"/>
          </p:cNvSpPr>
          <p:nvPr>
            <p:ph type="body" sz="quarter" idx="3"/>
          </p:nvPr>
        </p:nvSpPr>
        <p:spPr>
          <a:xfrm>
            <a:off x="992188" y="3221038"/>
            <a:ext cx="7934325" cy="3051175"/>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6" name="Fußzeilenplatzhalter 5"/>
          <p:cNvSpPr>
            <a:spLocks noGrp="1"/>
          </p:cNvSpPr>
          <p:nvPr>
            <p:ph type="ftr" sz="quarter" idx="4"/>
          </p:nvPr>
        </p:nvSpPr>
        <p:spPr>
          <a:xfrm>
            <a:off x="0" y="6442075"/>
            <a:ext cx="4297363" cy="338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Foliennummernplatzhalter 6"/>
          <p:cNvSpPr>
            <a:spLocks noGrp="1"/>
          </p:cNvSpPr>
          <p:nvPr>
            <p:ph type="sldNum" sz="quarter" idx="5"/>
          </p:nvPr>
        </p:nvSpPr>
        <p:spPr>
          <a:xfrm>
            <a:off x="5618163" y="6442075"/>
            <a:ext cx="4298950" cy="338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45E994D3-4470-E14B-8228-5F09DD18C8BB}" type="slidenum">
              <a:rPr lang="en-GB"/>
              <a:pPr>
                <a:defRPr/>
              </a:pPr>
              <a:t>‹Nr.›</a:t>
            </a:fld>
            <a:endParaRPr lang="en-GB"/>
          </a:p>
        </p:txBody>
      </p:sp>
    </p:spTree>
    <p:extLst>
      <p:ext uri="{BB962C8B-B14F-4D97-AF65-F5344CB8AC3E}">
        <p14:creationId xmlns:p14="http://schemas.microsoft.com/office/powerpoint/2010/main" val="14995800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noFill/>
          <a:ln>
            <a:solidFill>
              <a:srgbClr val="000000"/>
            </a:solidFill>
            <a:miter lim="800000"/>
            <a:headEnd/>
            <a:tailEnd/>
          </a:ln>
        </p:spPr>
      </p:sp>
      <p:sp>
        <p:nvSpPr>
          <p:cNvPr id="30723" name="Notizenplatzhalter 2"/>
          <p:cNvSpPr>
            <a:spLocks noGrp="1"/>
          </p:cNvSpPr>
          <p:nvPr>
            <p:ph type="body" idx="1"/>
          </p:nvPr>
        </p:nvSpPr>
        <p:spPr bwMode="auto">
          <a:noFill/>
        </p:spPr>
        <p:txBody>
          <a:bodyPr/>
          <a:lstStyle/>
          <a:p>
            <a:r>
              <a:rPr lang="en-US" noProof="0" dirty="0" smtClean="0">
                <a:ea typeface="ＭＳ Ｐゴシック" pitchFamily="-1" charset="-128"/>
                <a:cs typeface="ＭＳ Ｐゴシック" pitchFamily="-1" charset="-128"/>
              </a:rPr>
              <a:t>I will base my talk on the experience with our startup company </a:t>
            </a:r>
            <a:r>
              <a:rPr lang="en-US" noProof="0" dirty="0" err="1" smtClean="0">
                <a:ea typeface="ＭＳ Ｐゴシック" pitchFamily="-1" charset="-128"/>
                <a:cs typeface="ＭＳ Ｐゴシック" pitchFamily="-1" charset="-128"/>
              </a:rPr>
              <a:t>gestigon</a:t>
            </a:r>
            <a:r>
              <a:rPr lang="en-US" noProof="0" dirty="0" smtClean="0">
                <a:ea typeface="ＭＳ Ｐゴシック" pitchFamily="-1" charset="-128"/>
                <a:cs typeface="ＭＳ Ｐゴシック" pitchFamily="-1" charset="-128"/>
              </a:rPr>
              <a:t> (</a:t>
            </a:r>
            <a:r>
              <a:rPr lang="en-US" noProof="0" dirty="0" err="1" smtClean="0">
                <a:ea typeface="ＭＳ Ｐゴシック" pitchFamily="-1" charset="-128"/>
                <a:cs typeface="ＭＳ Ｐゴシック" pitchFamily="-1" charset="-128"/>
              </a:rPr>
              <a:t>www.gestigon.de</a:t>
            </a:r>
            <a:r>
              <a:rPr lang="en-US" noProof="0" dirty="0" smtClean="0">
                <a:ea typeface="ＭＳ Ｐゴシック" pitchFamily="-1" charset="-128"/>
                <a:cs typeface="ＭＳ Ｐゴシック" pitchFamily="-1" charset="-128"/>
              </a:rPr>
              <a:t>). But do not worry, this will not be any kind of commercial. Rather, the startup endeavor tells you in a clear way, which can hurt, what the current limitations of the technology are and what future developments are required. If you need to track all degrees of freedom of two hands with very little hardware, if you need to do that through windows, in bright sunlight, and in cars, you are faced with a number of challenges, for example to (</a:t>
            </a:r>
            <a:r>
              <a:rPr lang="en-US" noProof="0" dirty="0" err="1" smtClean="0">
                <a:ea typeface="ＭＳ Ｐゴシック" pitchFamily="-1" charset="-128"/>
                <a:cs typeface="ＭＳ Ｐゴシック" pitchFamily="-1" charset="-128"/>
              </a:rPr>
              <a:t>i</a:t>
            </a:r>
            <a:r>
              <a:rPr lang="en-US" noProof="0" dirty="0" smtClean="0">
                <a:ea typeface="ＭＳ Ｐゴシック" pitchFamily="-1" charset="-128"/>
                <a:cs typeface="ＭＳ Ｐゴシック" pitchFamily="-1" charset="-128"/>
              </a:rPr>
              <a:t>) invent simple and robust algorithms, (ii) talk to the users and define use cases, (iii) talk to the camera people and jointly optimize hardware and algorithm design. I will briefly sketch our approach to hand- and body-skeleton tracking and discuss the main challenges. In addition to those mentioned above, one of the main technical challenges is to obtain a tight coupling between the user and the application. On top of that you need to understand user intent and a basic alphabet of gestures. It seems worth discussing how such an alphabet could be defined. It would be nice if we could set up an interdisciplinary, international interest group for TOF-based gesture technology.</a:t>
            </a:r>
          </a:p>
        </p:txBody>
      </p:sp>
      <p:sp>
        <p:nvSpPr>
          <p:cNvPr id="30724" name="Foliennummernplatzhalter 3"/>
          <p:cNvSpPr txBox="1">
            <a:spLocks noGrp="1"/>
          </p:cNvSpPr>
          <p:nvPr/>
        </p:nvSpPr>
        <p:spPr bwMode="auto">
          <a:xfrm>
            <a:off x="5618163" y="6442075"/>
            <a:ext cx="4298950" cy="338138"/>
          </a:xfrm>
          <a:prstGeom prst="rect">
            <a:avLst/>
          </a:prstGeom>
          <a:noFill/>
          <a:ln w="9525">
            <a:noFill/>
            <a:miter lim="800000"/>
            <a:headEnd/>
            <a:tailEnd/>
          </a:ln>
        </p:spPr>
        <p:txBody>
          <a:bodyPr anchor="b">
            <a:prstTxWarp prst="textNoShape">
              <a:avLst/>
            </a:prstTxWarp>
          </a:bodyPr>
          <a:lstStyle/>
          <a:p>
            <a:pPr algn="r"/>
            <a:fld id="{B103C470-8067-6445-9031-63F7BCFD68F3}" type="slidenum">
              <a:rPr lang="en-GB" sz="1200">
                <a:latin typeface="Calibri" pitchFamily="-1" charset="0"/>
              </a:rPr>
              <a:pPr algn="r"/>
              <a:t>1</a:t>
            </a:fld>
            <a:endParaRPr lang="en-GB" sz="1200">
              <a:latin typeface="Calibri" pitchFamily="-1"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p:cNvSpPr>
          <p:nvPr>
            <p:ph type="sldImg"/>
          </p:nvPr>
        </p:nvSpPr>
        <p:spPr bwMode="auto">
          <a:noFill/>
          <a:ln>
            <a:solidFill>
              <a:srgbClr val="000000"/>
            </a:solidFill>
            <a:miter lim="800000"/>
            <a:headEnd/>
            <a:tailEnd/>
          </a:ln>
        </p:spPr>
      </p:sp>
      <p:sp>
        <p:nvSpPr>
          <p:cNvPr id="38915" name="Notizenplatzhalter 2"/>
          <p:cNvSpPr>
            <a:spLocks noGrp="1"/>
          </p:cNvSpPr>
          <p:nvPr>
            <p:ph type="body" idx="1"/>
          </p:nvPr>
        </p:nvSpPr>
        <p:spPr bwMode="auto">
          <a:noFill/>
        </p:spPr>
        <p:txBody>
          <a:bodyPr/>
          <a:lstStyle/>
          <a:p>
            <a:endParaRPr lang="de-DE">
              <a:ea typeface="ＭＳ Ｐゴシック" pitchFamily="-1" charset="-128"/>
              <a:cs typeface="ＭＳ Ｐゴシック" pitchFamily="-1" charset="-128"/>
            </a:endParaRPr>
          </a:p>
        </p:txBody>
      </p:sp>
      <p:sp>
        <p:nvSpPr>
          <p:cNvPr id="38916" name="Foliennummernplatzhalter 3"/>
          <p:cNvSpPr>
            <a:spLocks noGrp="1"/>
          </p:cNvSpPr>
          <p:nvPr>
            <p:ph type="sldNum" sz="quarter" idx="5"/>
          </p:nvPr>
        </p:nvSpPr>
        <p:spPr bwMode="auto">
          <a:noFill/>
          <a:ln>
            <a:miter lim="800000"/>
            <a:headEnd/>
            <a:tailEnd/>
          </a:ln>
        </p:spPr>
        <p:txBody>
          <a:bodyPr/>
          <a:lstStyle/>
          <a:p>
            <a:fld id="{46CD5BCA-4552-A243-A7AD-76E1939EF040}" type="slidenum">
              <a:rPr lang="en-GB" smtClean="0">
                <a:latin typeface="Calibri" pitchFamily="-1" charset="0"/>
              </a:rPr>
              <a:pPr/>
              <a:t>12</a:t>
            </a:fld>
            <a:endParaRPr lang="en-GB" smtClean="0">
              <a:latin typeface="Calibri"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a:lstStyle/>
          <a:p>
            <a:fld id="{C275175F-11A5-1B4E-936C-00998BE00C8E}" type="slidenum">
              <a:rPr lang="de-DE">
                <a:latin typeface="Calibri" pitchFamily="-1" charset="0"/>
              </a:rPr>
              <a:pPr/>
              <a:t>14</a:t>
            </a:fld>
            <a:endParaRPr lang="de-DE">
              <a:latin typeface="Calibri" pitchFamily="-1"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a:lstStyle/>
          <a:p>
            <a:fld id="{C275175F-11A5-1B4E-936C-00998BE00C8E}" type="slidenum">
              <a:rPr lang="de-DE">
                <a:latin typeface="Calibri" pitchFamily="-1" charset="0"/>
              </a:rPr>
              <a:pPr/>
              <a:t>15</a:t>
            </a:fld>
            <a:endParaRPr lang="de-DE">
              <a:latin typeface="Calibri" pitchFamily="-1"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p:cNvSpPr>
          <p:nvPr>
            <p:ph type="sldImg"/>
          </p:nvPr>
        </p:nvSpPr>
        <p:spPr>
          <a:ln/>
        </p:spPr>
      </p:sp>
      <p:sp>
        <p:nvSpPr>
          <p:cNvPr id="28675" name="Notizenplatzhalter 2"/>
          <p:cNvSpPr>
            <a:spLocks noGrp="1"/>
          </p:cNvSpPr>
          <p:nvPr>
            <p:ph type="body" idx="1"/>
          </p:nvPr>
        </p:nvSpPr>
        <p:spPr>
          <a:noFill/>
          <a:ln/>
        </p:spPr>
        <p:txBody>
          <a:bodyPr/>
          <a:lstStyle/>
          <a:p>
            <a:endParaRPr lang="de-DE">
              <a:latin typeface="Times New Roman" pitchFamily="-1" charset="0"/>
              <a:ea typeface="ＭＳ Ｐゴシック" pitchFamily="-1" charset="-128"/>
              <a:cs typeface="ＭＳ Ｐゴシック" pitchFamily="-1" charset="-128"/>
            </a:endParaRPr>
          </a:p>
        </p:txBody>
      </p:sp>
      <p:sp>
        <p:nvSpPr>
          <p:cNvPr id="28676" name="Foliennummernplatzhalter 3"/>
          <p:cNvSpPr>
            <a:spLocks noGrp="1"/>
          </p:cNvSpPr>
          <p:nvPr>
            <p:ph type="sldNum" sz="quarter"/>
          </p:nvPr>
        </p:nvSpPr>
        <p:spPr>
          <a:noFill/>
        </p:spPr>
        <p:txBody>
          <a:bodyPr/>
          <a:lstStyle/>
          <a:p>
            <a:fld id="{6E77633F-79E2-FA42-90A1-EF15872A2098}" type="slidenum">
              <a:rPr lang="en-GB"/>
              <a:pPr/>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2"/>
          <p:cNvSpPr>
            <a:spLocks noGrp="1" noRot="1" noChangeAspect="1" noChangeArrowheads="1" noTextEdit="1"/>
          </p:cNvSpPr>
          <p:nvPr>
            <p:ph type="sldImg"/>
          </p:nvPr>
        </p:nvSpPr>
        <p:spPr bwMode="auto">
          <a:xfrm>
            <a:off x="3265488" y="509588"/>
            <a:ext cx="3387725" cy="2541587"/>
          </a:xfrm>
          <a:noFill/>
          <a:ln>
            <a:solidFill>
              <a:srgbClr val="000000"/>
            </a:solidFill>
            <a:miter lim="800000"/>
            <a:headEnd/>
            <a:tailEnd/>
          </a:ln>
        </p:spPr>
      </p:sp>
      <p:sp>
        <p:nvSpPr>
          <p:cNvPr id="52227" name="Text Box 3"/>
          <p:cNvSpPr>
            <a:spLocks noGrp="1" noChangeArrowheads="1"/>
          </p:cNvSpPr>
          <p:nvPr>
            <p:ph type="body" idx="1"/>
          </p:nvPr>
        </p:nvSpPr>
        <p:spPr bwMode="auto">
          <a:xfrm>
            <a:off x="1322388" y="3221038"/>
            <a:ext cx="7273925" cy="2986087"/>
          </a:xfrm>
          <a:noFill/>
        </p:spPr>
        <p:txBody>
          <a:bodyPr wrap="none" anchor="ctr"/>
          <a:lstStyle/>
          <a:p>
            <a:endParaRPr lang="de-DE">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20</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21</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22</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23</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24</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25</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31</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32</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33</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34</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35</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36</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0"/>
          <p:cNvSpPr>
            <a:spLocks noGrp="1" noChangeArrowheads="1"/>
          </p:cNvSpPr>
          <p:nvPr>
            <p:ph type="sldNum" sz="quarter" idx="5"/>
          </p:nvPr>
        </p:nvSpPr>
        <p:spPr bwMode="auto">
          <a:noFill/>
          <a:ln>
            <a:miter lim="800000"/>
            <a:headEnd/>
            <a:tailEnd/>
          </a:ln>
        </p:spPr>
        <p:txBody>
          <a:bodyPr/>
          <a:lstStyle/>
          <a:p>
            <a:fld id="{A9267252-34FA-DC43-ACED-EB22C09B76C5}" type="slidenum">
              <a:rPr lang="en-US">
                <a:latin typeface="Calibri" pitchFamily="-1" charset="0"/>
              </a:rPr>
              <a:pPr/>
              <a:t>37</a:t>
            </a:fld>
            <a:endParaRPr lang="en-US">
              <a:latin typeface="Calibri" pitchFamily="-1" charset="0"/>
            </a:endParaRPr>
          </a:p>
        </p:txBody>
      </p:sp>
      <p:sp>
        <p:nvSpPr>
          <p:cNvPr id="56323" name="Text Box 1"/>
          <p:cNvSpPr txBox="1">
            <a:spLocks noChangeArrowheads="1"/>
          </p:cNvSpPr>
          <p:nvPr/>
        </p:nvSpPr>
        <p:spPr bwMode="auto">
          <a:xfrm>
            <a:off x="3100388" y="508000"/>
            <a:ext cx="3716337" cy="2541588"/>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de-DE"/>
          </a:p>
        </p:txBody>
      </p:sp>
      <p:sp>
        <p:nvSpPr>
          <p:cNvPr id="56324" name="Text Box 2"/>
          <p:cNvSpPr>
            <a:spLocks noGrp="1" noChangeArrowheads="1"/>
          </p:cNvSpPr>
          <p:nvPr>
            <p:ph type="body"/>
          </p:nvPr>
        </p:nvSpPr>
        <p:spPr bwMode="auto">
          <a:xfrm>
            <a:off x="1322388" y="3221038"/>
            <a:ext cx="7269162" cy="3048000"/>
          </a:xfrm>
          <a:noFill/>
        </p:spPr>
        <p:txBody>
          <a:bodyPr wrap="none" anchor="ctr"/>
          <a:lstStyle/>
          <a:p>
            <a:endParaRPr lang="de-DE" dirty="0">
              <a:ea typeface="ＭＳ Ｐゴシック" pitchFamily="-1" charset="-128"/>
              <a:cs typeface="ＭＳ Ｐゴシック" pitchFamily="-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0"/>
          <p:cNvSpPr>
            <a:spLocks noGrp="1" noChangeArrowheads="1"/>
          </p:cNvSpPr>
          <p:nvPr>
            <p:ph type="sldNum" sz="quarter" idx="5"/>
          </p:nvPr>
        </p:nvSpPr>
        <p:spPr bwMode="auto">
          <a:noFill/>
          <a:ln>
            <a:miter lim="800000"/>
            <a:headEnd/>
            <a:tailEnd/>
          </a:ln>
        </p:spPr>
        <p:txBody>
          <a:bodyPr/>
          <a:lstStyle/>
          <a:p>
            <a:fld id="{A9267252-34FA-DC43-ACED-EB22C09B76C5}" type="slidenum">
              <a:rPr lang="en-US">
                <a:latin typeface="Calibri" pitchFamily="-1" charset="0"/>
              </a:rPr>
              <a:pPr/>
              <a:t>38</a:t>
            </a:fld>
            <a:endParaRPr lang="en-US">
              <a:latin typeface="Calibri" pitchFamily="-1" charset="0"/>
            </a:endParaRPr>
          </a:p>
        </p:txBody>
      </p:sp>
      <p:sp>
        <p:nvSpPr>
          <p:cNvPr id="56323" name="Text Box 1"/>
          <p:cNvSpPr txBox="1">
            <a:spLocks noChangeArrowheads="1"/>
          </p:cNvSpPr>
          <p:nvPr/>
        </p:nvSpPr>
        <p:spPr bwMode="auto">
          <a:xfrm>
            <a:off x="3100388" y="508000"/>
            <a:ext cx="3716337" cy="2541588"/>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de-DE"/>
          </a:p>
        </p:txBody>
      </p:sp>
      <p:sp>
        <p:nvSpPr>
          <p:cNvPr id="56324" name="Text Box 2"/>
          <p:cNvSpPr>
            <a:spLocks noGrp="1" noChangeArrowheads="1"/>
          </p:cNvSpPr>
          <p:nvPr>
            <p:ph type="body"/>
          </p:nvPr>
        </p:nvSpPr>
        <p:spPr bwMode="auto">
          <a:xfrm>
            <a:off x="1322388" y="3221038"/>
            <a:ext cx="7269162" cy="3048000"/>
          </a:xfrm>
          <a:noFill/>
        </p:spPr>
        <p:txBody>
          <a:bodyPr wrap="none" anchor="ctr"/>
          <a:lstStyle/>
          <a:p>
            <a:endParaRPr lang="de-DE" dirty="0">
              <a:ea typeface="ＭＳ Ｐゴシック" pitchFamily="-1" charset="-128"/>
              <a:cs typeface="ＭＳ Ｐゴシック" pitchFamily="-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39</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40</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41</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42</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43</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45</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47</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48</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49</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50</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51</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52</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54</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55</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idx="5"/>
          </p:nvPr>
        </p:nvSpPr>
        <p:spPr bwMode="auto">
          <a:noFill/>
          <a:ln>
            <a:miter lim="800000"/>
            <a:headEnd/>
            <a:tailEnd/>
          </a:ln>
        </p:spPr>
        <p:txBody>
          <a:bodyPr/>
          <a:lstStyle/>
          <a:p>
            <a:fld id="{882FE5EB-AB9A-2346-90FB-141A4BDDB536}" type="slidenum">
              <a:rPr lang="en-US">
                <a:latin typeface="Calibri" pitchFamily="-1" charset="0"/>
              </a:rPr>
              <a:pPr/>
              <a:t>56</a:t>
            </a:fld>
            <a:endParaRPr lang="en-US">
              <a:latin typeface="Calibri" pitchFamily="-1" charset="0"/>
            </a:endParaRPr>
          </a:p>
        </p:txBody>
      </p:sp>
      <p:sp>
        <p:nvSpPr>
          <p:cNvPr id="54275" name="Text Box 1"/>
          <p:cNvSpPr txBox="1">
            <a:spLocks noChangeArrowheads="1"/>
          </p:cNvSpPr>
          <p:nvPr/>
        </p:nvSpPr>
        <p:spPr bwMode="auto">
          <a:xfrm>
            <a:off x="1652588" y="508000"/>
            <a:ext cx="6610350" cy="254317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de-DE"/>
          </a:p>
        </p:txBody>
      </p:sp>
      <p:sp>
        <p:nvSpPr>
          <p:cNvPr id="54276" name="Text Box 2"/>
          <p:cNvSpPr>
            <a:spLocks noGrp="1" noChangeArrowheads="1"/>
          </p:cNvSpPr>
          <p:nvPr>
            <p:ph type="body"/>
          </p:nvPr>
        </p:nvSpPr>
        <p:spPr bwMode="auto">
          <a:xfrm>
            <a:off x="1322388" y="3221038"/>
            <a:ext cx="7269162" cy="3049587"/>
          </a:xfrm>
          <a:noFill/>
        </p:spPr>
        <p:txBody>
          <a:bodyPr wrap="none" anchor="ctr"/>
          <a:lstStyle/>
          <a:p>
            <a:endParaRPr lang="de-DE">
              <a:ea typeface="ＭＳ Ｐゴシック" pitchFamily="-1" charset="-128"/>
              <a:cs typeface="ＭＳ Ｐゴシック" pitchFamily="-1"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p:spPr>
      </p:sp>
      <p:sp>
        <p:nvSpPr>
          <p:cNvPr id="58371"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p:spPr>
      </p:sp>
      <p:sp>
        <p:nvSpPr>
          <p:cNvPr id="36867" name="Rectangle 3"/>
          <p:cNvSpPr>
            <a:spLocks noGrp="1"/>
          </p:cNvSpPr>
          <p:nvPr>
            <p:ph type="body" idx="1"/>
          </p:nvPr>
        </p:nvSpPr>
        <p:spPr bwMode="auto">
          <a:noFill/>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6"/>
          <p:cNvSpPr>
            <a:spLocks noGrp="1" noChangeArrowheads="1"/>
          </p:cNvSpPr>
          <p:nvPr>
            <p:ph type="dt" sz="half" idx="10"/>
          </p:nvPr>
        </p:nvSpPr>
        <p:spPr>
          <a:ln/>
        </p:spPr>
        <p:txBody>
          <a:bodyPr/>
          <a:lstStyle>
            <a:lvl1pPr>
              <a:defRPr/>
            </a:lvl1pPr>
          </a:lstStyle>
          <a:p>
            <a:pPr>
              <a:defRPr/>
            </a:pPr>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
        <p:nvSpPr>
          <p:cNvPr id="6" name="Rectangle 8"/>
          <p:cNvSpPr>
            <a:spLocks noGrp="1" noChangeArrowheads="1"/>
          </p:cNvSpPr>
          <p:nvPr>
            <p:ph type="sldNum" sz="quarter" idx="12"/>
          </p:nvPr>
        </p:nvSpPr>
        <p:spPr>
          <a:ln/>
        </p:spPr>
        <p:txBody>
          <a:bodyPr/>
          <a:lstStyle>
            <a:lvl1pPr>
              <a:defRPr/>
            </a:lvl1pPr>
          </a:lstStyle>
          <a:p>
            <a:pPr>
              <a:defRPr/>
            </a:pPr>
            <a:fld id="{0046D091-6008-3045-8D86-6736AB534E7E}" type="slidenum">
              <a:rPr lang="de-DE"/>
              <a:pPr>
                <a:defRPr/>
              </a:pPr>
              <a:t>‹Nr.›</a:t>
            </a:fld>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dt" sz="half" idx="10"/>
          </p:nvPr>
        </p:nvSpPr>
        <p:spPr>
          <a:ln/>
        </p:spPr>
        <p:txBody>
          <a:bodyPr/>
          <a:lstStyle>
            <a:lvl1pPr>
              <a:defRPr/>
            </a:lvl1pPr>
          </a:lstStyle>
          <a:p>
            <a:pPr>
              <a:defRPr/>
            </a:pPr>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
        <p:nvSpPr>
          <p:cNvPr id="6" name="Rectangle 8"/>
          <p:cNvSpPr>
            <a:spLocks noGrp="1" noChangeArrowheads="1"/>
          </p:cNvSpPr>
          <p:nvPr>
            <p:ph type="sldNum" sz="quarter" idx="12"/>
          </p:nvPr>
        </p:nvSpPr>
        <p:spPr>
          <a:ln/>
        </p:spPr>
        <p:txBody>
          <a:bodyPr/>
          <a:lstStyle>
            <a:lvl1pPr>
              <a:defRPr/>
            </a:lvl1pPr>
          </a:lstStyle>
          <a:p>
            <a:pPr>
              <a:defRPr/>
            </a:pPr>
            <a:fld id="{1ACF9719-86C4-6446-83A9-9B566F4E3D36}" type="slidenum">
              <a:rPr lang="de-DE"/>
              <a:pPr>
                <a:defRPr/>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94488" y="1341438"/>
            <a:ext cx="2078037" cy="4967287"/>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1341438"/>
            <a:ext cx="6084888" cy="4967287"/>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dt" sz="half" idx="10"/>
          </p:nvPr>
        </p:nvSpPr>
        <p:spPr>
          <a:ln/>
        </p:spPr>
        <p:txBody>
          <a:bodyPr/>
          <a:lstStyle>
            <a:lvl1pPr>
              <a:defRPr/>
            </a:lvl1pPr>
          </a:lstStyle>
          <a:p>
            <a:pPr>
              <a:defRPr/>
            </a:pPr>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
        <p:nvSpPr>
          <p:cNvPr id="6" name="Rectangle 8"/>
          <p:cNvSpPr>
            <a:spLocks noGrp="1" noChangeArrowheads="1"/>
          </p:cNvSpPr>
          <p:nvPr>
            <p:ph type="sldNum" sz="quarter" idx="12"/>
          </p:nvPr>
        </p:nvSpPr>
        <p:spPr>
          <a:ln/>
        </p:spPr>
        <p:txBody>
          <a:bodyPr/>
          <a:lstStyle>
            <a:lvl1pPr>
              <a:defRPr/>
            </a:lvl1pPr>
          </a:lstStyle>
          <a:p>
            <a:pPr>
              <a:defRPr/>
            </a:pPr>
            <a:fld id="{85381D99-A7FE-FA4E-9590-59A69CE286D1}" type="slidenum">
              <a:rPr lang="de-DE"/>
              <a:pPr>
                <a:defRPr/>
              </a:pPr>
              <a:t>‹Nr.›</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pPr>
              <a:defRPr/>
            </a:pPr>
            <a:endParaRPr lang="de-DE"/>
          </a:p>
        </p:txBody>
      </p:sp>
      <p:sp>
        <p:nvSpPr>
          <p:cNvPr id="4" name="Fußzeilenplatzhalter 3"/>
          <p:cNvSpPr>
            <a:spLocks noGrp="1"/>
          </p:cNvSpPr>
          <p:nvPr>
            <p:ph type="ftr" sz="quarter" idx="11"/>
          </p:nvPr>
        </p:nvSpPr>
        <p:spPr/>
        <p:txBody>
          <a:bodyPr/>
          <a:lstStyle/>
          <a:p>
            <a:pPr>
              <a:defRPr/>
            </a:pPr>
            <a:endParaRPr lang="de-DE"/>
          </a:p>
        </p:txBody>
      </p:sp>
      <p:sp>
        <p:nvSpPr>
          <p:cNvPr id="5" name="Foliennummernplatzhalter 4"/>
          <p:cNvSpPr>
            <a:spLocks noGrp="1"/>
          </p:cNvSpPr>
          <p:nvPr>
            <p:ph type="sldNum" sz="quarter" idx="12"/>
          </p:nvPr>
        </p:nvSpPr>
        <p:spPr/>
        <p:txBody>
          <a:bodyPr/>
          <a:lstStyle/>
          <a:p>
            <a:pPr>
              <a:defRPr/>
            </a:pPr>
            <a:fld id="{1592BCF6-B373-0443-BB4C-72275988C8FC}" type="slidenum">
              <a:rPr lang="de-DE" smtClean="0"/>
              <a:pPr>
                <a:defRPr/>
              </a:pPr>
              <a:t>‹Nr.›</a:t>
            </a:fld>
            <a:endParaRPr lang="de-DE" dirty="0"/>
          </a:p>
        </p:txBody>
      </p:sp>
    </p:spTree>
    <p:extLst>
      <p:ext uri="{BB962C8B-B14F-4D97-AF65-F5344CB8AC3E}">
        <p14:creationId xmlns:p14="http://schemas.microsoft.com/office/powerpoint/2010/main" val="1072161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6D97A7BD-A649-8542-AA17-0523BED18D54}" type="datetime1">
              <a:rPr lang="de-DE"/>
              <a:pPr>
                <a:defRPr/>
              </a:pPr>
              <a:t>11.03.14</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F8395E7-6503-E34C-B35A-3C741150AAD6}" type="slidenum">
              <a:rPr lang="de-DE"/>
              <a:pPr>
                <a:defRPr/>
              </a:pPr>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9C31BD24-A1AF-B64C-AB69-1AD0E31CE4D2}" type="datetime1">
              <a:rPr lang="de-DE"/>
              <a:pPr>
                <a:defRPr/>
              </a:pPr>
              <a:t>11.03.14</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74DCC9-04D3-9F4E-9D74-105205A38ABF}" type="slidenum">
              <a:rPr lang="de-DE"/>
              <a:pPr>
                <a:defRPr/>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fld id="{D9659047-19C3-4F49-813F-03D610D5F960}" type="datetime1">
              <a:rPr lang="de-DE"/>
              <a:pPr>
                <a:defRPr/>
              </a:pPr>
              <a:t>11.03.14</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00BBE3E-5117-2B48-91C5-3CE8A69638A0}" type="slidenum">
              <a:rPr lang="de-DE"/>
              <a:pPr>
                <a:defRPr/>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fld id="{BC369EC0-084D-0F45-B5FB-6DBEE9A09D90}" type="datetime1">
              <a:rPr lang="de-DE"/>
              <a:pPr>
                <a:defRPr/>
              </a:pPr>
              <a:t>11.03.14</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7E6D6B7-6F36-714C-BC2C-B3502893898C}" type="slidenum">
              <a:rPr lang="de-DE"/>
              <a:pPr>
                <a:defRPr/>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fld id="{C086DB03-CE8C-0645-BB60-21E652B51311}" type="datetime1">
              <a:rPr lang="de-DE"/>
              <a:pPr>
                <a:defRPr/>
              </a:pPr>
              <a:t>11.03.14</a:t>
            </a:fld>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22912AF-6712-DE4D-9E2F-E670B00E729E}" type="slidenum">
              <a:rPr lang="de-DE"/>
              <a:pPr>
                <a:defRPr/>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fld id="{AC96DEB6-9733-4A4E-B79C-6214F139EB4C}" type="datetime1">
              <a:rPr lang="de-DE"/>
              <a:pPr>
                <a:defRPr/>
              </a:pPr>
              <a:t>11.03.14</a:t>
            </a:fld>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49DCBB78-FB00-CB41-AAA6-97749FB26588}" type="slidenum">
              <a:rPr lang="de-DE"/>
              <a:pPr>
                <a:defRPr/>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9A36AB8-26AB-8740-8EDC-A3D219DE90EF}" type="datetime1">
              <a:rPr lang="de-DE"/>
              <a:pPr>
                <a:defRPr/>
              </a:pPr>
              <a:t>11.03.14</a:t>
            </a:fld>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4631AC1B-992D-974B-AF93-79F3EE3F2385}"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dt" sz="half" idx="10"/>
          </p:nvPr>
        </p:nvSpPr>
        <p:spPr>
          <a:ln/>
        </p:spPr>
        <p:txBody>
          <a:bodyPr/>
          <a:lstStyle>
            <a:lvl1pPr>
              <a:defRPr/>
            </a:lvl1pPr>
          </a:lstStyle>
          <a:p>
            <a:pPr>
              <a:defRPr/>
            </a:pPr>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
        <p:nvSpPr>
          <p:cNvPr id="6" name="Rectangle 8"/>
          <p:cNvSpPr>
            <a:spLocks noGrp="1" noChangeArrowheads="1"/>
          </p:cNvSpPr>
          <p:nvPr>
            <p:ph type="sldNum" sz="quarter" idx="12"/>
          </p:nvPr>
        </p:nvSpPr>
        <p:spPr>
          <a:ln/>
        </p:spPr>
        <p:txBody>
          <a:bodyPr/>
          <a:lstStyle>
            <a:lvl1pPr>
              <a:defRPr/>
            </a:lvl1pPr>
          </a:lstStyle>
          <a:p>
            <a:pPr>
              <a:defRPr/>
            </a:pPr>
            <a:fld id="{E7285ACB-1449-C94B-8CF1-200607FABB84}" type="slidenum">
              <a:rPr lang="de-DE"/>
              <a:pPr>
                <a:defRPr/>
              </a:pPr>
              <a:t>‹Nr.›</a:t>
            </a:fld>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471DAE4F-ED39-8C44-88D1-22666585E4CF}" type="datetime1">
              <a:rPr lang="de-DE"/>
              <a:pPr>
                <a:defRPr/>
              </a:pPr>
              <a:t>11.03.14</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6E1422FD-DAC4-0F4A-9C19-DF99B39FDD00}" type="slidenum">
              <a:rPr lang="de-DE"/>
              <a:pPr>
                <a:defRPr/>
              </a:pPr>
              <a:t>‹Nr.›</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C6EC33CD-83F9-5D4D-8056-A3B566805747}" type="datetime1">
              <a:rPr lang="de-DE"/>
              <a:pPr>
                <a:defRPr/>
              </a:pPr>
              <a:t>11.03.14</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42C135F1-9C97-554C-A766-D06EEA3B137D}" type="slidenum">
              <a:rPr lang="de-DE"/>
              <a:pPr>
                <a:defRPr/>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3955CD39-57DB-A24D-94D9-A71D4FCA9B2C}" type="datetime1">
              <a:rPr lang="de-DE"/>
              <a:pPr>
                <a:defRPr/>
              </a:pPr>
              <a:t>11.03.14</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611FE1F4-5332-3247-ADF0-8CF078483530}" type="slidenum">
              <a:rPr lang="de-DE"/>
              <a:pPr>
                <a:defRPr/>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72E5FE4A-BA6F-9D41-A05D-F74591CF3335}" type="datetime1">
              <a:rPr lang="de-DE"/>
              <a:pPr>
                <a:defRPr/>
              </a:pPr>
              <a:t>11.03.14</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FA19636-8E13-6343-B5BF-C8ED1B3703A9}"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6"/>
          <p:cNvSpPr>
            <a:spLocks noGrp="1" noChangeArrowheads="1"/>
          </p:cNvSpPr>
          <p:nvPr>
            <p:ph type="dt" sz="half" idx="10"/>
          </p:nvPr>
        </p:nvSpPr>
        <p:spPr>
          <a:ln/>
        </p:spPr>
        <p:txBody>
          <a:bodyPr/>
          <a:lstStyle>
            <a:lvl1pPr>
              <a:defRPr/>
            </a:lvl1pPr>
          </a:lstStyle>
          <a:p>
            <a:pPr>
              <a:defRPr/>
            </a:pPr>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
        <p:nvSpPr>
          <p:cNvPr id="6" name="Rectangle 8"/>
          <p:cNvSpPr>
            <a:spLocks noGrp="1" noChangeArrowheads="1"/>
          </p:cNvSpPr>
          <p:nvPr>
            <p:ph type="sldNum" sz="quarter" idx="12"/>
          </p:nvPr>
        </p:nvSpPr>
        <p:spPr>
          <a:ln/>
        </p:spPr>
        <p:txBody>
          <a:bodyPr/>
          <a:lstStyle>
            <a:lvl1pPr>
              <a:defRPr/>
            </a:lvl1pPr>
          </a:lstStyle>
          <a:p>
            <a:pPr>
              <a:defRPr/>
            </a:pPr>
            <a:fld id="{813D28AE-B342-6C40-A979-260BF96E04C1}" type="slidenum">
              <a:rPr lang="de-DE"/>
              <a:pPr>
                <a:defRPr/>
              </a:pPr>
              <a:t>‹Nr.›</a:t>
            </a:fld>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638425"/>
            <a:ext cx="4081463"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91063" y="2638425"/>
            <a:ext cx="4081462"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dt" sz="half" idx="10"/>
          </p:nvPr>
        </p:nvSpPr>
        <p:spPr>
          <a:ln/>
        </p:spPr>
        <p:txBody>
          <a:bodyPr/>
          <a:lstStyle>
            <a:lvl1pPr>
              <a:defRPr/>
            </a:lvl1pPr>
          </a:lstStyle>
          <a:p>
            <a:pPr>
              <a:defRPr/>
            </a:pPr>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
        <p:nvSpPr>
          <p:cNvPr id="7" name="Rectangle 8"/>
          <p:cNvSpPr>
            <a:spLocks noGrp="1" noChangeArrowheads="1"/>
          </p:cNvSpPr>
          <p:nvPr>
            <p:ph type="sldNum" sz="quarter" idx="12"/>
          </p:nvPr>
        </p:nvSpPr>
        <p:spPr>
          <a:ln/>
        </p:spPr>
        <p:txBody>
          <a:bodyPr/>
          <a:lstStyle>
            <a:lvl1pPr>
              <a:defRPr/>
            </a:lvl1pPr>
          </a:lstStyle>
          <a:p>
            <a:pPr>
              <a:defRPr/>
            </a:pPr>
            <a:fld id="{A1F54D3A-DC2F-CC4D-A43D-CACA57D5F1B7}" type="slidenum">
              <a:rPr lang="de-DE"/>
              <a:pPr>
                <a:defRPr/>
              </a:pPr>
              <a:t>‹Nr.›</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dt" sz="half" idx="10"/>
          </p:nvPr>
        </p:nvSpPr>
        <p:spPr>
          <a:ln/>
        </p:spPr>
        <p:txBody>
          <a:bodyPr/>
          <a:lstStyle>
            <a:lvl1pPr>
              <a:defRPr/>
            </a:lvl1pPr>
          </a:lstStyle>
          <a:p>
            <a:pPr>
              <a:defRPr/>
            </a:pPr>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
        <p:nvSpPr>
          <p:cNvPr id="9" name="Rectangle 8"/>
          <p:cNvSpPr>
            <a:spLocks noGrp="1" noChangeArrowheads="1"/>
          </p:cNvSpPr>
          <p:nvPr>
            <p:ph type="sldNum" sz="quarter" idx="12"/>
          </p:nvPr>
        </p:nvSpPr>
        <p:spPr>
          <a:ln/>
        </p:spPr>
        <p:txBody>
          <a:bodyPr/>
          <a:lstStyle>
            <a:lvl1pPr>
              <a:defRPr/>
            </a:lvl1pPr>
          </a:lstStyle>
          <a:p>
            <a:pPr>
              <a:defRPr/>
            </a:pPr>
            <a:fld id="{298C3C13-163C-2045-8A56-7AC0C1B4E7D0}" type="slidenum">
              <a:rPr lang="de-DE"/>
              <a:pPr>
                <a:defRPr/>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6"/>
          <p:cNvSpPr>
            <a:spLocks noGrp="1" noChangeArrowheads="1"/>
          </p:cNvSpPr>
          <p:nvPr>
            <p:ph type="dt" sz="half" idx="10"/>
          </p:nvPr>
        </p:nvSpPr>
        <p:spPr>
          <a:ln/>
        </p:spPr>
        <p:txBody>
          <a:bodyPr/>
          <a:lstStyle>
            <a:lvl1pPr>
              <a:defRPr/>
            </a:lvl1pPr>
          </a:lstStyle>
          <a:p>
            <a:pPr>
              <a:defRPr/>
            </a:pPr>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
        <p:nvSpPr>
          <p:cNvPr id="5" name="Rectangle 8"/>
          <p:cNvSpPr>
            <a:spLocks noGrp="1" noChangeArrowheads="1"/>
          </p:cNvSpPr>
          <p:nvPr>
            <p:ph type="sldNum" sz="quarter" idx="12"/>
          </p:nvPr>
        </p:nvSpPr>
        <p:spPr>
          <a:ln/>
        </p:spPr>
        <p:txBody>
          <a:bodyPr/>
          <a:lstStyle>
            <a:lvl1pPr>
              <a:defRPr/>
            </a:lvl1pPr>
          </a:lstStyle>
          <a:p>
            <a:pPr>
              <a:defRPr/>
            </a:pPr>
            <a:fld id="{DB5F229F-CF79-9044-986D-C20E954697E9}" type="slidenum">
              <a:rPr lang="de-DE"/>
              <a:pPr>
                <a:defRPr/>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
        <p:nvSpPr>
          <p:cNvPr id="4" name="Rectangle 8"/>
          <p:cNvSpPr>
            <a:spLocks noGrp="1" noChangeArrowheads="1"/>
          </p:cNvSpPr>
          <p:nvPr>
            <p:ph type="sldNum" sz="quarter" idx="12"/>
          </p:nvPr>
        </p:nvSpPr>
        <p:spPr>
          <a:ln/>
        </p:spPr>
        <p:txBody>
          <a:bodyPr/>
          <a:lstStyle>
            <a:lvl1pPr>
              <a:defRPr/>
            </a:lvl1pPr>
          </a:lstStyle>
          <a:p>
            <a:pPr>
              <a:defRPr/>
            </a:pPr>
            <a:fld id="{171C2B49-4884-974D-85E1-480034DF424B}" type="slidenum">
              <a:rPr lang="de-DE"/>
              <a:pPr>
                <a:defRPr/>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
        <p:nvSpPr>
          <p:cNvPr id="7" name="Rectangle 8"/>
          <p:cNvSpPr>
            <a:spLocks noGrp="1" noChangeArrowheads="1"/>
          </p:cNvSpPr>
          <p:nvPr>
            <p:ph type="sldNum" sz="quarter" idx="12"/>
          </p:nvPr>
        </p:nvSpPr>
        <p:spPr>
          <a:ln/>
        </p:spPr>
        <p:txBody>
          <a:bodyPr/>
          <a:lstStyle>
            <a:lvl1pPr>
              <a:defRPr/>
            </a:lvl1pPr>
          </a:lstStyle>
          <a:p>
            <a:pPr>
              <a:defRPr/>
            </a:pPr>
            <a:fld id="{4BF0F4A6-28F5-B247-AA2A-D4715754F6E4}" type="slidenum">
              <a:rPr lang="de-DE"/>
              <a:pPr>
                <a:defRPr/>
              </a:pPr>
              <a:t>‹Nr.›</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
        <p:nvSpPr>
          <p:cNvPr id="7" name="Rectangle 8"/>
          <p:cNvSpPr>
            <a:spLocks noGrp="1" noChangeArrowheads="1"/>
          </p:cNvSpPr>
          <p:nvPr>
            <p:ph type="sldNum" sz="quarter" idx="12"/>
          </p:nvPr>
        </p:nvSpPr>
        <p:spPr>
          <a:ln/>
        </p:spPr>
        <p:txBody>
          <a:bodyPr/>
          <a:lstStyle>
            <a:lvl1pPr>
              <a:defRPr/>
            </a:lvl1pPr>
          </a:lstStyle>
          <a:p>
            <a:pPr>
              <a:defRPr/>
            </a:pPr>
            <a:fld id="{C81CBF4D-48C3-874A-B034-FF0C6B24AB7D}" type="slidenum">
              <a:rPr lang="de-DE"/>
              <a:pPr>
                <a:defRPr/>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4191" name="Rectangle 47"/>
          <p:cNvSpPr>
            <a:spLocks noChangeArrowheads="1"/>
          </p:cNvSpPr>
          <p:nvPr userDrawn="1"/>
        </p:nvSpPr>
        <p:spPr bwMode="auto">
          <a:xfrm>
            <a:off x="104775" y="903288"/>
            <a:ext cx="8934450" cy="5838825"/>
          </a:xfrm>
          <a:prstGeom prst="rect">
            <a:avLst/>
          </a:prstGeom>
          <a:solidFill>
            <a:srgbClr val="DAD9D3"/>
          </a:solidFill>
          <a:ln w="9525">
            <a:noFill/>
            <a:miter lim="800000"/>
            <a:headEnd/>
            <a:tailEnd/>
          </a:ln>
          <a:effectLst/>
        </p:spPr>
        <p:txBody>
          <a:bodyPr wrap="none" anchor="ctr">
            <a:prstTxWarp prst="textNoShape">
              <a:avLst/>
            </a:prstTxWarp>
          </a:bodyPr>
          <a:lstStyle/>
          <a:p>
            <a:pPr>
              <a:defRPr/>
            </a:pPr>
            <a:endParaRPr lang="de-DE">
              <a:latin typeface="Arial" pitchFamily="-109" charset="0"/>
            </a:endParaRPr>
          </a:p>
        </p:txBody>
      </p:sp>
      <p:sp>
        <p:nvSpPr>
          <p:cNvPr id="1027" name="Rectangle 4"/>
          <p:cNvSpPr>
            <a:spLocks noGrp="1" noChangeArrowheads="1"/>
          </p:cNvSpPr>
          <p:nvPr>
            <p:ph type="title"/>
          </p:nvPr>
        </p:nvSpPr>
        <p:spPr bwMode="auto">
          <a:xfrm>
            <a:off x="457200" y="1341438"/>
            <a:ext cx="8315325" cy="11430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a:t>Titelmasterformat durch Klicken bearbeiten</a:t>
            </a:r>
          </a:p>
        </p:txBody>
      </p:sp>
      <p:sp>
        <p:nvSpPr>
          <p:cNvPr id="1028" name="Rectangle 5"/>
          <p:cNvSpPr>
            <a:spLocks noGrp="1" noChangeArrowheads="1"/>
          </p:cNvSpPr>
          <p:nvPr>
            <p:ph type="body" idx="1"/>
          </p:nvPr>
        </p:nvSpPr>
        <p:spPr bwMode="auto">
          <a:xfrm>
            <a:off x="457200" y="2638425"/>
            <a:ext cx="8315325" cy="36703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34150" name="Rectangle 6"/>
          <p:cNvSpPr>
            <a:spLocks noGrp="1" noChangeArrowheads="1"/>
          </p:cNvSpPr>
          <p:nvPr>
            <p:ph type="dt" sz="half" idx="2"/>
          </p:nvPr>
        </p:nvSpPr>
        <p:spPr bwMode="auto">
          <a:xfrm>
            <a:off x="466725" y="640080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latin typeface="Arial" pitchFamily="-109" charset="0"/>
              </a:defRPr>
            </a:lvl1pPr>
          </a:lstStyle>
          <a:p>
            <a:pPr>
              <a:defRPr/>
            </a:pPr>
            <a:endParaRPr lang="de-DE"/>
          </a:p>
        </p:txBody>
      </p:sp>
      <p:sp>
        <p:nvSpPr>
          <p:cNvPr id="134151" name="Rectangle 7"/>
          <p:cNvSpPr>
            <a:spLocks noGrp="1" noChangeArrowheads="1"/>
          </p:cNvSpPr>
          <p:nvPr>
            <p:ph type="ftr" sz="quarter" idx="3"/>
          </p:nvPr>
        </p:nvSpPr>
        <p:spPr bwMode="auto">
          <a:xfrm>
            <a:off x="3133725" y="6400800"/>
            <a:ext cx="2895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latin typeface="Arial" pitchFamily="-109" charset="0"/>
              </a:defRPr>
            </a:lvl1pPr>
          </a:lstStyle>
          <a:p>
            <a:pPr>
              <a:defRPr/>
            </a:pPr>
            <a:endParaRPr lang="de-DE"/>
          </a:p>
        </p:txBody>
      </p:sp>
      <p:sp>
        <p:nvSpPr>
          <p:cNvPr id="134152" name="Rectangle 8"/>
          <p:cNvSpPr>
            <a:spLocks noGrp="1" noChangeArrowheads="1"/>
          </p:cNvSpPr>
          <p:nvPr>
            <p:ph type="sldNum" sz="quarter" idx="4"/>
          </p:nvPr>
        </p:nvSpPr>
        <p:spPr bwMode="auto">
          <a:xfrm>
            <a:off x="6638925" y="640080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Arial" pitchFamily="-109" charset="0"/>
              </a:defRPr>
            </a:lvl1pPr>
          </a:lstStyle>
          <a:p>
            <a:pPr>
              <a:defRPr/>
            </a:pPr>
            <a:fld id="{1592BCF6-B373-0443-BB4C-72275988C8FC}" type="slidenum">
              <a:rPr lang="de-DE"/>
              <a:pPr>
                <a:defRPr/>
              </a:pPr>
              <a:t>‹Nr.›</a:t>
            </a:fld>
            <a:endParaRPr lang="de-DE" dirty="0"/>
          </a:p>
        </p:txBody>
      </p:sp>
      <p:grpSp>
        <p:nvGrpSpPr>
          <p:cNvPr id="1032" name="Group 9"/>
          <p:cNvGrpSpPr>
            <a:grpSpLocks/>
          </p:cNvGrpSpPr>
          <p:nvPr userDrawn="1"/>
        </p:nvGrpSpPr>
        <p:grpSpPr bwMode="auto">
          <a:xfrm>
            <a:off x="503238" y="142875"/>
            <a:ext cx="1914525" cy="612775"/>
            <a:chOff x="317" y="90"/>
            <a:chExt cx="1206" cy="386"/>
          </a:xfrm>
        </p:grpSpPr>
        <p:sp>
          <p:nvSpPr>
            <p:cNvPr id="134154" name="Freeform 10"/>
            <p:cNvSpPr>
              <a:spLocks noEditPoints="1"/>
            </p:cNvSpPr>
            <p:nvPr userDrawn="1"/>
          </p:nvSpPr>
          <p:spPr bwMode="auto">
            <a:xfrm>
              <a:off x="367" y="129"/>
              <a:ext cx="240" cy="302"/>
            </a:xfrm>
            <a:custGeom>
              <a:avLst/>
              <a:gdLst/>
              <a:ahLst/>
              <a:cxnLst>
                <a:cxn ang="0">
                  <a:pos x="1671" y="4047"/>
                </a:cxn>
                <a:cxn ang="0">
                  <a:pos x="2819" y="3888"/>
                </a:cxn>
                <a:cxn ang="0">
                  <a:pos x="728" y="3814"/>
                </a:cxn>
                <a:cxn ang="0">
                  <a:pos x="2244" y="3793"/>
                </a:cxn>
                <a:cxn ang="0">
                  <a:pos x="2777" y="3490"/>
                </a:cxn>
                <a:cxn ang="0">
                  <a:pos x="695" y="2779"/>
                </a:cxn>
                <a:cxn ang="0">
                  <a:pos x="1545" y="3217"/>
                </a:cxn>
                <a:cxn ang="0">
                  <a:pos x="2797" y="3031"/>
                </a:cxn>
                <a:cxn ang="0">
                  <a:pos x="1042" y="2640"/>
                </a:cxn>
                <a:cxn ang="0">
                  <a:pos x="1421" y="275"/>
                </a:cxn>
                <a:cxn ang="0">
                  <a:pos x="2490" y="1880"/>
                </a:cxn>
                <a:cxn ang="0">
                  <a:pos x="2967" y="2304"/>
                </a:cxn>
                <a:cxn ang="0">
                  <a:pos x="3233" y="1978"/>
                </a:cxn>
                <a:cxn ang="0">
                  <a:pos x="2619" y="1681"/>
                </a:cxn>
                <a:cxn ang="0">
                  <a:pos x="2425" y="2192"/>
                </a:cxn>
                <a:cxn ang="0">
                  <a:pos x="2199" y="1749"/>
                </a:cxn>
                <a:cxn ang="0">
                  <a:pos x="2012" y="1448"/>
                </a:cxn>
                <a:cxn ang="0">
                  <a:pos x="1681" y="921"/>
                </a:cxn>
                <a:cxn ang="0">
                  <a:pos x="1324" y="250"/>
                </a:cxn>
                <a:cxn ang="0">
                  <a:pos x="1448" y="627"/>
                </a:cxn>
                <a:cxn ang="0">
                  <a:pos x="1432" y="983"/>
                </a:cxn>
                <a:cxn ang="0">
                  <a:pos x="1261" y="1573"/>
                </a:cxn>
                <a:cxn ang="0">
                  <a:pos x="1032" y="1987"/>
                </a:cxn>
                <a:cxn ang="0">
                  <a:pos x="705" y="1739"/>
                </a:cxn>
                <a:cxn ang="0">
                  <a:pos x="1420" y="2427"/>
                </a:cxn>
                <a:cxn ang="0">
                  <a:pos x="611" y="1295"/>
                </a:cxn>
                <a:cxn ang="0">
                  <a:pos x="605" y="1250"/>
                </a:cxn>
                <a:cxn ang="0">
                  <a:pos x="445" y="2335"/>
                </a:cxn>
                <a:cxn ang="0">
                  <a:pos x="412" y="1791"/>
                </a:cxn>
                <a:cxn ang="0">
                  <a:pos x="414" y="3535"/>
                </a:cxn>
                <a:cxn ang="0">
                  <a:pos x="1398" y="3713"/>
                </a:cxn>
                <a:cxn ang="0">
                  <a:pos x="3024" y="3048"/>
                </a:cxn>
                <a:cxn ang="0">
                  <a:pos x="2670" y="2362"/>
                </a:cxn>
                <a:cxn ang="0">
                  <a:pos x="2355" y="2652"/>
                </a:cxn>
                <a:cxn ang="0">
                  <a:pos x="2542" y="2906"/>
                </a:cxn>
                <a:cxn ang="0">
                  <a:pos x="2247" y="2640"/>
                </a:cxn>
                <a:cxn ang="0">
                  <a:pos x="1950" y="2069"/>
                </a:cxn>
                <a:cxn ang="0">
                  <a:pos x="1917" y="1546"/>
                </a:cxn>
                <a:cxn ang="0">
                  <a:pos x="1699" y="1097"/>
                </a:cxn>
                <a:cxn ang="0">
                  <a:pos x="1462" y="1219"/>
                </a:cxn>
                <a:cxn ang="0">
                  <a:pos x="1604" y="1671"/>
                </a:cxn>
                <a:cxn ang="0">
                  <a:pos x="1437" y="1881"/>
                </a:cxn>
                <a:cxn ang="0">
                  <a:pos x="1866" y="2618"/>
                </a:cxn>
                <a:cxn ang="0">
                  <a:pos x="1866" y="2360"/>
                </a:cxn>
                <a:cxn ang="0">
                  <a:pos x="1788" y="1663"/>
                </a:cxn>
                <a:cxn ang="0">
                  <a:pos x="1887" y="2321"/>
                </a:cxn>
                <a:cxn ang="0">
                  <a:pos x="2187" y="3194"/>
                </a:cxn>
                <a:cxn ang="0">
                  <a:pos x="1177" y="3365"/>
                </a:cxn>
                <a:cxn ang="0">
                  <a:pos x="470" y="2774"/>
                </a:cxn>
                <a:cxn ang="0">
                  <a:pos x="689" y="2263"/>
                </a:cxn>
                <a:cxn ang="0">
                  <a:pos x="1328" y="2159"/>
                </a:cxn>
                <a:cxn ang="0">
                  <a:pos x="1116" y="1984"/>
                </a:cxn>
                <a:cxn ang="0">
                  <a:pos x="1281" y="2503"/>
                </a:cxn>
                <a:cxn ang="0">
                  <a:pos x="1315" y="1699"/>
                </a:cxn>
                <a:cxn ang="0">
                  <a:pos x="2839" y="2302"/>
                </a:cxn>
                <a:cxn ang="0">
                  <a:pos x="2189" y="3031"/>
                </a:cxn>
                <a:cxn ang="0">
                  <a:pos x="3312" y="1854"/>
                </a:cxn>
                <a:cxn ang="0">
                  <a:pos x="1677" y="559"/>
                </a:cxn>
                <a:cxn ang="0">
                  <a:pos x="1505" y="432"/>
                </a:cxn>
                <a:cxn ang="0">
                  <a:pos x="989" y="1494"/>
                </a:cxn>
                <a:cxn ang="0">
                  <a:pos x="483" y="1729"/>
                </a:cxn>
                <a:cxn ang="0">
                  <a:pos x="348" y="3597"/>
                </a:cxn>
                <a:cxn ang="0">
                  <a:pos x="3118" y="3621"/>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55" name="Freeform 11"/>
            <p:cNvSpPr>
              <a:spLocks/>
            </p:cNvSpPr>
            <p:nvPr userDrawn="1"/>
          </p:nvSpPr>
          <p:spPr bwMode="auto">
            <a:xfrm>
              <a:off x="413" y="443"/>
              <a:ext cx="21" cy="24"/>
            </a:xfrm>
            <a:custGeom>
              <a:avLst/>
              <a:gdLst/>
              <a:ahLst/>
              <a:cxnLst>
                <a:cxn ang="0">
                  <a:pos x="245" y="19"/>
                </a:cxn>
                <a:cxn ang="0">
                  <a:pos x="287" y="38"/>
                </a:cxn>
                <a:cxn ang="0">
                  <a:pos x="275" y="143"/>
                </a:cxn>
                <a:cxn ang="0">
                  <a:pos x="237" y="117"/>
                </a:cxn>
                <a:cxn ang="0">
                  <a:pos x="234" y="91"/>
                </a:cxn>
                <a:cxn ang="0">
                  <a:pos x="227" y="73"/>
                </a:cxn>
                <a:cxn ang="0">
                  <a:pos x="205" y="60"/>
                </a:cxn>
                <a:cxn ang="0">
                  <a:pos x="182" y="52"/>
                </a:cxn>
                <a:cxn ang="0">
                  <a:pos x="164" y="51"/>
                </a:cxn>
                <a:cxn ang="0">
                  <a:pos x="148" y="56"/>
                </a:cxn>
                <a:cxn ang="0">
                  <a:pos x="139" y="65"/>
                </a:cxn>
                <a:cxn ang="0">
                  <a:pos x="134" y="72"/>
                </a:cxn>
                <a:cxn ang="0">
                  <a:pos x="131" y="83"/>
                </a:cxn>
                <a:cxn ang="0">
                  <a:pos x="131" y="94"/>
                </a:cxn>
                <a:cxn ang="0">
                  <a:pos x="135" y="105"/>
                </a:cxn>
                <a:cxn ang="0">
                  <a:pos x="142" y="115"/>
                </a:cxn>
                <a:cxn ang="0">
                  <a:pos x="155" y="130"/>
                </a:cxn>
                <a:cxn ang="0">
                  <a:pos x="180" y="150"/>
                </a:cxn>
                <a:cxn ang="0">
                  <a:pos x="205" y="171"/>
                </a:cxn>
                <a:cxn ang="0">
                  <a:pos x="227" y="195"/>
                </a:cxn>
                <a:cxn ang="0">
                  <a:pos x="240" y="215"/>
                </a:cxn>
                <a:cxn ang="0">
                  <a:pos x="244" y="229"/>
                </a:cxn>
                <a:cxn ang="0">
                  <a:pos x="246" y="246"/>
                </a:cxn>
                <a:cxn ang="0">
                  <a:pos x="244" y="264"/>
                </a:cxn>
                <a:cxn ang="0">
                  <a:pos x="238" y="283"/>
                </a:cxn>
                <a:cxn ang="0">
                  <a:pos x="227" y="301"/>
                </a:cxn>
                <a:cxn ang="0">
                  <a:pos x="212" y="316"/>
                </a:cxn>
                <a:cxn ang="0">
                  <a:pos x="194" y="328"/>
                </a:cxn>
                <a:cxn ang="0">
                  <a:pos x="173" y="335"/>
                </a:cxn>
                <a:cxn ang="0">
                  <a:pos x="149" y="338"/>
                </a:cxn>
                <a:cxn ang="0">
                  <a:pos x="122" y="338"/>
                </a:cxn>
                <a:cxn ang="0">
                  <a:pos x="92" y="332"/>
                </a:cxn>
                <a:cxn ang="0">
                  <a:pos x="56" y="321"/>
                </a:cxn>
                <a:cxn ang="0">
                  <a:pos x="17" y="303"/>
                </a:cxn>
                <a:cxn ang="0">
                  <a:pos x="29" y="205"/>
                </a:cxn>
                <a:cxn ang="0">
                  <a:pos x="67" y="231"/>
                </a:cxn>
                <a:cxn ang="0">
                  <a:pos x="69" y="258"/>
                </a:cxn>
                <a:cxn ang="0">
                  <a:pos x="74" y="274"/>
                </a:cxn>
                <a:cxn ang="0">
                  <a:pos x="93" y="283"/>
                </a:cxn>
                <a:cxn ang="0">
                  <a:pos x="113" y="290"/>
                </a:cxn>
                <a:cxn ang="0">
                  <a:pos x="131" y="291"/>
                </a:cxn>
                <a:cxn ang="0">
                  <a:pos x="146" y="285"/>
                </a:cxn>
                <a:cxn ang="0">
                  <a:pos x="155" y="274"/>
                </a:cxn>
                <a:cxn ang="0">
                  <a:pos x="161" y="260"/>
                </a:cxn>
                <a:cxn ang="0">
                  <a:pos x="160" y="250"/>
                </a:cxn>
                <a:cxn ang="0">
                  <a:pos x="156" y="239"/>
                </a:cxn>
                <a:cxn ang="0">
                  <a:pos x="149" y="229"/>
                </a:cxn>
                <a:cxn ang="0">
                  <a:pos x="124" y="205"/>
                </a:cxn>
                <a:cxn ang="0">
                  <a:pos x="86" y="173"/>
                </a:cxn>
                <a:cxn ang="0">
                  <a:pos x="62" y="149"/>
                </a:cxn>
                <a:cxn ang="0">
                  <a:pos x="50" y="129"/>
                </a:cxn>
                <a:cxn ang="0">
                  <a:pos x="44" y="114"/>
                </a:cxn>
                <a:cxn ang="0">
                  <a:pos x="43" y="97"/>
                </a:cxn>
                <a:cxn ang="0">
                  <a:pos x="44" y="79"/>
                </a:cxn>
                <a:cxn ang="0">
                  <a:pos x="52" y="60"/>
                </a:cxn>
                <a:cxn ang="0">
                  <a:pos x="62" y="41"/>
                </a:cxn>
                <a:cxn ang="0">
                  <a:pos x="78" y="26"/>
                </a:cxn>
                <a:cxn ang="0">
                  <a:pos x="97" y="14"/>
                </a:cxn>
                <a:cxn ang="0">
                  <a:pos x="119" y="5"/>
                </a:cxn>
                <a:cxn ang="0">
                  <a:pos x="146" y="1"/>
                </a:cxn>
                <a:cxn ang="0">
                  <a:pos x="174" y="1"/>
                </a:cxn>
                <a:cxn ang="0">
                  <a:pos x="206" y="7"/>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56" name="Freeform 12"/>
            <p:cNvSpPr>
              <a:spLocks/>
            </p:cNvSpPr>
            <p:nvPr userDrawn="1"/>
          </p:nvSpPr>
          <p:spPr bwMode="auto">
            <a:xfrm>
              <a:off x="387" y="431"/>
              <a:ext cx="23" cy="27"/>
            </a:xfrm>
            <a:custGeom>
              <a:avLst/>
              <a:gdLst/>
              <a:ahLst/>
              <a:cxnLst>
                <a:cxn ang="0">
                  <a:pos x="311" y="83"/>
                </a:cxn>
                <a:cxn ang="0">
                  <a:pos x="295" y="110"/>
                </a:cxn>
                <a:cxn ang="0">
                  <a:pos x="283" y="110"/>
                </a:cxn>
                <a:cxn ang="0">
                  <a:pos x="271" y="110"/>
                </a:cxn>
                <a:cxn ang="0">
                  <a:pos x="258" y="109"/>
                </a:cxn>
                <a:cxn ang="0">
                  <a:pos x="245" y="107"/>
                </a:cxn>
                <a:cxn ang="0">
                  <a:pos x="134" y="308"/>
                </a:cxn>
                <a:cxn ang="0">
                  <a:pos x="141" y="316"/>
                </a:cxn>
                <a:cxn ang="0">
                  <a:pos x="149" y="327"/>
                </a:cxn>
                <a:cxn ang="0">
                  <a:pos x="156" y="337"/>
                </a:cxn>
                <a:cxn ang="0">
                  <a:pos x="162" y="348"/>
                </a:cxn>
                <a:cxn ang="0">
                  <a:pos x="147" y="374"/>
                </a:cxn>
                <a:cxn ang="0">
                  <a:pos x="0" y="292"/>
                </a:cxn>
                <a:cxn ang="0">
                  <a:pos x="14" y="265"/>
                </a:cxn>
                <a:cxn ang="0">
                  <a:pos x="27" y="265"/>
                </a:cxn>
                <a:cxn ang="0">
                  <a:pos x="40" y="265"/>
                </a:cxn>
                <a:cxn ang="0">
                  <a:pos x="52" y="266"/>
                </a:cxn>
                <a:cxn ang="0">
                  <a:pos x="64" y="269"/>
                </a:cxn>
                <a:cxn ang="0">
                  <a:pos x="177" y="68"/>
                </a:cxn>
                <a:cxn ang="0">
                  <a:pos x="168" y="58"/>
                </a:cxn>
                <a:cxn ang="0">
                  <a:pos x="160" y="49"/>
                </a:cxn>
                <a:cxn ang="0">
                  <a:pos x="154" y="38"/>
                </a:cxn>
                <a:cxn ang="0">
                  <a:pos x="147" y="27"/>
                </a:cxn>
                <a:cxn ang="0">
                  <a:pos x="162" y="0"/>
                </a:cxn>
                <a:cxn ang="0">
                  <a:pos x="311" y="83"/>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57" name="Freeform 13"/>
            <p:cNvSpPr>
              <a:spLocks/>
            </p:cNvSpPr>
            <p:nvPr userDrawn="1"/>
          </p:nvSpPr>
          <p:spPr bwMode="auto">
            <a:xfrm>
              <a:off x="359" y="412"/>
              <a:ext cx="28" cy="27"/>
            </a:xfrm>
            <a:custGeom>
              <a:avLst/>
              <a:gdLst/>
              <a:ahLst/>
              <a:cxnLst>
                <a:cxn ang="0">
                  <a:pos x="205" y="0"/>
                </a:cxn>
                <a:cxn ang="0">
                  <a:pos x="236" y="13"/>
                </a:cxn>
                <a:cxn ang="0">
                  <a:pos x="268" y="29"/>
                </a:cxn>
                <a:cxn ang="0">
                  <a:pos x="299" y="50"/>
                </a:cxn>
                <a:cxn ang="0">
                  <a:pos x="328" y="75"/>
                </a:cxn>
                <a:cxn ang="0">
                  <a:pos x="354" y="103"/>
                </a:cxn>
                <a:cxn ang="0">
                  <a:pos x="371" y="133"/>
                </a:cxn>
                <a:cxn ang="0">
                  <a:pos x="383" y="164"/>
                </a:cxn>
                <a:cxn ang="0">
                  <a:pos x="387" y="194"/>
                </a:cxn>
                <a:cxn ang="0">
                  <a:pos x="384" y="225"/>
                </a:cxn>
                <a:cxn ang="0">
                  <a:pos x="376" y="256"/>
                </a:cxn>
                <a:cxn ang="0">
                  <a:pos x="360" y="285"/>
                </a:cxn>
                <a:cxn ang="0">
                  <a:pos x="338" y="313"/>
                </a:cxn>
                <a:cxn ang="0">
                  <a:pos x="307" y="338"/>
                </a:cxn>
                <a:cxn ang="0">
                  <a:pos x="275" y="356"/>
                </a:cxn>
                <a:cxn ang="0">
                  <a:pos x="242" y="368"/>
                </a:cxn>
                <a:cxn ang="0">
                  <a:pos x="208" y="371"/>
                </a:cxn>
                <a:cxn ang="0">
                  <a:pos x="173" y="366"/>
                </a:cxn>
                <a:cxn ang="0">
                  <a:pos x="137" y="353"/>
                </a:cxn>
                <a:cxn ang="0">
                  <a:pos x="103" y="333"/>
                </a:cxn>
                <a:cxn ang="0">
                  <a:pos x="70" y="305"/>
                </a:cxn>
                <a:cxn ang="0">
                  <a:pos x="32" y="264"/>
                </a:cxn>
                <a:cxn ang="0">
                  <a:pos x="0" y="221"/>
                </a:cxn>
                <a:cxn ang="0">
                  <a:pos x="97" y="178"/>
                </a:cxn>
                <a:cxn ang="0">
                  <a:pos x="89" y="202"/>
                </a:cxn>
                <a:cxn ang="0">
                  <a:pos x="78" y="224"/>
                </a:cxn>
                <a:cxn ang="0">
                  <a:pos x="95" y="250"/>
                </a:cxn>
                <a:cxn ang="0">
                  <a:pos x="118" y="278"/>
                </a:cxn>
                <a:cxn ang="0">
                  <a:pos x="137" y="293"/>
                </a:cxn>
                <a:cxn ang="0">
                  <a:pos x="156" y="301"/>
                </a:cxn>
                <a:cxn ang="0">
                  <a:pos x="175" y="305"/>
                </a:cxn>
                <a:cxn ang="0">
                  <a:pos x="194" y="304"/>
                </a:cxn>
                <a:cxn ang="0">
                  <a:pos x="214" y="299"/>
                </a:cxn>
                <a:cxn ang="0">
                  <a:pos x="233" y="291"/>
                </a:cxn>
                <a:cxn ang="0">
                  <a:pos x="252" y="277"/>
                </a:cxn>
                <a:cxn ang="0">
                  <a:pos x="269" y="261"/>
                </a:cxn>
                <a:cxn ang="0">
                  <a:pos x="285" y="243"/>
                </a:cxn>
                <a:cxn ang="0">
                  <a:pos x="297" y="224"/>
                </a:cxn>
                <a:cxn ang="0">
                  <a:pos x="304" y="204"/>
                </a:cxn>
                <a:cxn ang="0">
                  <a:pos x="307" y="184"/>
                </a:cxn>
                <a:cxn ang="0">
                  <a:pos x="306" y="163"/>
                </a:cxn>
                <a:cxn ang="0">
                  <a:pos x="301" y="143"/>
                </a:cxn>
                <a:cxn ang="0">
                  <a:pos x="289" y="123"/>
                </a:cxn>
                <a:cxn ang="0">
                  <a:pos x="273" y="104"/>
                </a:cxn>
                <a:cxn ang="0">
                  <a:pos x="256" y="89"/>
                </a:cxn>
                <a:cxn ang="0">
                  <a:pos x="238" y="77"/>
                </a:cxn>
                <a:cxn ang="0">
                  <a:pos x="195" y="134"/>
                </a:cxn>
                <a:cxn ang="0">
                  <a:pos x="203" y="154"/>
                </a:cxn>
                <a:cxn ang="0">
                  <a:pos x="185" y="186"/>
                </a:cxn>
                <a:cxn ang="0">
                  <a:pos x="102" y="66"/>
                </a:cxn>
                <a:cxn ang="0">
                  <a:pos x="119" y="68"/>
                </a:cxn>
                <a:cxn ang="0">
                  <a:pos x="136" y="72"/>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58" name="Freeform 14"/>
            <p:cNvSpPr>
              <a:spLocks/>
            </p:cNvSpPr>
            <p:nvPr userDrawn="1"/>
          </p:nvSpPr>
          <p:spPr bwMode="auto">
            <a:xfrm>
              <a:off x="342" y="391"/>
              <a:ext cx="27" cy="23"/>
            </a:xfrm>
            <a:custGeom>
              <a:avLst/>
              <a:gdLst/>
              <a:ahLst/>
              <a:cxnLst>
                <a:cxn ang="0">
                  <a:pos x="374" y="145"/>
                </a:cxn>
                <a:cxn ang="0">
                  <a:pos x="348" y="161"/>
                </a:cxn>
                <a:cxn ang="0">
                  <a:pos x="336" y="156"/>
                </a:cxn>
                <a:cxn ang="0">
                  <a:pos x="325" y="149"/>
                </a:cxn>
                <a:cxn ang="0">
                  <a:pos x="315" y="142"/>
                </a:cxn>
                <a:cxn ang="0">
                  <a:pos x="305" y="135"/>
                </a:cxn>
                <a:cxn ang="0">
                  <a:pos x="109" y="255"/>
                </a:cxn>
                <a:cxn ang="0">
                  <a:pos x="112" y="267"/>
                </a:cxn>
                <a:cxn ang="0">
                  <a:pos x="113" y="279"/>
                </a:cxn>
                <a:cxn ang="0">
                  <a:pos x="114" y="292"/>
                </a:cxn>
                <a:cxn ang="0">
                  <a:pos x="114" y="305"/>
                </a:cxn>
                <a:cxn ang="0">
                  <a:pos x="89" y="320"/>
                </a:cxn>
                <a:cxn ang="0">
                  <a:pos x="0" y="176"/>
                </a:cxn>
                <a:cxn ang="0">
                  <a:pos x="27" y="160"/>
                </a:cxn>
                <a:cxn ang="0">
                  <a:pos x="37" y="165"/>
                </a:cxn>
                <a:cxn ang="0">
                  <a:pos x="48" y="173"/>
                </a:cxn>
                <a:cxn ang="0">
                  <a:pos x="58" y="179"/>
                </a:cxn>
                <a:cxn ang="0">
                  <a:pos x="68" y="187"/>
                </a:cxn>
                <a:cxn ang="0">
                  <a:pos x="264" y="67"/>
                </a:cxn>
                <a:cxn ang="0">
                  <a:pos x="261" y="54"/>
                </a:cxn>
                <a:cxn ang="0">
                  <a:pos x="260" y="42"/>
                </a:cxn>
                <a:cxn ang="0">
                  <a:pos x="259" y="29"/>
                </a:cxn>
                <a:cxn ang="0">
                  <a:pos x="259" y="17"/>
                </a:cxn>
                <a:cxn ang="0">
                  <a:pos x="285" y="0"/>
                </a:cxn>
                <a:cxn ang="0">
                  <a:pos x="374" y="145"/>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59" name="Freeform 15"/>
            <p:cNvSpPr>
              <a:spLocks/>
            </p:cNvSpPr>
            <p:nvPr userDrawn="1"/>
          </p:nvSpPr>
          <p:spPr bwMode="auto">
            <a:xfrm>
              <a:off x="331" y="365"/>
              <a:ext cx="27" cy="26"/>
            </a:xfrm>
            <a:custGeom>
              <a:avLst/>
              <a:gdLst/>
              <a:ahLst/>
              <a:cxnLst>
                <a:cxn ang="0">
                  <a:pos x="373" y="240"/>
                </a:cxn>
                <a:cxn ang="0">
                  <a:pos x="343" y="251"/>
                </a:cxn>
                <a:cxn ang="0">
                  <a:pos x="334" y="244"/>
                </a:cxn>
                <a:cxn ang="0">
                  <a:pos x="324" y="235"/>
                </a:cxn>
                <a:cxn ang="0">
                  <a:pos x="316" y="227"/>
                </a:cxn>
                <a:cxn ang="0">
                  <a:pos x="307" y="216"/>
                </a:cxn>
                <a:cxn ang="0">
                  <a:pos x="92" y="299"/>
                </a:cxn>
                <a:cxn ang="0">
                  <a:pos x="93" y="310"/>
                </a:cxn>
                <a:cxn ang="0">
                  <a:pos x="92" y="323"/>
                </a:cxn>
                <a:cxn ang="0">
                  <a:pos x="91" y="336"/>
                </a:cxn>
                <a:cxn ang="0">
                  <a:pos x="89" y="348"/>
                </a:cxn>
                <a:cxn ang="0">
                  <a:pos x="60" y="359"/>
                </a:cxn>
                <a:cxn ang="0">
                  <a:pos x="0" y="200"/>
                </a:cxn>
                <a:cxn ang="0">
                  <a:pos x="29" y="190"/>
                </a:cxn>
                <a:cxn ang="0">
                  <a:pos x="38" y="197"/>
                </a:cxn>
                <a:cxn ang="0">
                  <a:pos x="48" y="206"/>
                </a:cxn>
                <a:cxn ang="0">
                  <a:pos x="57" y="215"/>
                </a:cxn>
                <a:cxn ang="0">
                  <a:pos x="65" y="224"/>
                </a:cxn>
                <a:cxn ang="0">
                  <a:pos x="284" y="141"/>
                </a:cxn>
                <a:cxn ang="0">
                  <a:pos x="256" y="71"/>
                </a:cxn>
                <a:cxn ang="0">
                  <a:pos x="244" y="71"/>
                </a:cxn>
                <a:cxn ang="0">
                  <a:pos x="230" y="72"/>
                </a:cxn>
                <a:cxn ang="0">
                  <a:pos x="216" y="71"/>
                </a:cxn>
                <a:cxn ang="0">
                  <a:pos x="201" y="71"/>
                </a:cxn>
                <a:cxn ang="0">
                  <a:pos x="187" y="35"/>
                </a:cxn>
                <a:cxn ang="0">
                  <a:pos x="281" y="0"/>
                </a:cxn>
                <a:cxn ang="0">
                  <a:pos x="373" y="240"/>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0" name="Freeform 16"/>
            <p:cNvSpPr>
              <a:spLocks/>
            </p:cNvSpPr>
            <p:nvPr userDrawn="1"/>
          </p:nvSpPr>
          <p:spPr bwMode="auto">
            <a:xfrm>
              <a:off x="323" y="337"/>
              <a:ext cx="26" cy="23"/>
            </a:xfrm>
            <a:custGeom>
              <a:avLst/>
              <a:gdLst/>
              <a:ahLst/>
              <a:cxnLst>
                <a:cxn ang="0">
                  <a:pos x="361" y="252"/>
                </a:cxn>
                <a:cxn ang="0">
                  <a:pos x="332" y="258"/>
                </a:cxn>
                <a:cxn ang="0">
                  <a:pos x="323" y="249"/>
                </a:cxn>
                <a:cxn ang="0">
                  <a:pos x="315" y="239"/>
                </a:cxn>
                <a:cxn ang="0">
                  <a:pos x="307" y="230"/>
                </a:cxn>
                <a:cxn ang="0">
                  <a:pos x="301" y="218"/>
                </a:cxn>
                <a:cxn ang="0">
                  <a:pos x="76" y="266"/>
                </a:cxn>
                <a:cxn ang="0">
                  <a:pos x="74" y="278"/>
                </a:cxn>
                <a:cxn ang="0">
                  <a:pos x="72" y="290"/>
                </a:cxn>
                <a:cxn ang="0">
                  <a:pos x="68" y="303"/>
                </a:cxn>
                <a:cxn ang="0">
                  <a:pos x="65" y="315"/>
                </a:cxn>
                <a:cxn ang="0">
                  <a:pos x="35" y="320"/>
                </a:cxn>
                <a:cxn ang="0">
                  <a:pos x="0" y="154"/>
                </a:cxn>
                <a:cxn ang="0">
                  <a:pos x="30" y="148"/>
                </a:cxn>
                <a:cxn ang="0">
                  <a:pos x="38" y="157"/>
                </a:cxn>
                <a:cxn ang="0">
                  <a:pos x="46" y="168"/>
                </a:cxn>
                <a:cxn ang="0">
                  <a:pos x="54" y="178"/>
                </a:cxn>
                <a:cxn ang="0">
                  <a:pos x="59" y="188"/>
                </a:cxn>
                <a:cxn ang="0">
                  <a:pos x="289" y="140"/>
                </a:cxn>
                <a:cxn ang="0">
                  <a:pos x="272" y="67"/>
                </a:cxn>
                <a:cxn ang="0">
                  <a:pos x="261" y="65"/>
                </a:cxn>
                <a:cxn ang="0">
                  <a:pos x="247" y="63"/>
                </a:cxn>
                <a:cxn ang="0">
                  <a:pos x="232" y="61"/>
                </a:cxn>
                <a:cxn ang="0">
                  <a:pos x="219" y="58"/>
                </a:cxn>
                <a:cxn ang="0">
                  <a:pos x="210" y="21"/>
                </a:cxn>
                <a:cxn ang="0">
                  <a:pos x="308" y="0"/>
                </a:cxn>
                <a:cxn ang="0">
                  <a:pos x="361" y="252"/>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1" name="Freeform 17"/>
            <p:cNvSpPr>
              <a:spLocks/>
            </p:cNvSpPr>
            <p:nvPr userDrawn="1"/>
          </p:nvSpPr>
          <p:spPr bwMode="auto">
            <a:xfrm>
              <a:off x="318" y="305"/>
              <a:ext cx="25" cy="25"/>
            </a:xfrm>
            <a:custGeom>
              <a:avLst/>
              <a:gdLst/>
              <a:ahLst/>
              <a:cxnLst>
                <a:cxn ang="0">
                  <a:pos x="203" y="19"/>
                </a:cxn>
                <a:cxn ang="0">
                  <a:pos x="236" y="19"/>
                </a:cxn>
                <a:cxn ang="0">
                  <a:pos x="264" y="25"/>
                </a:cxn>
                <a:cxn ang="0">
                  <a:pos x="288" y="35"/>
                </a:cxn>
                <a:cxn ang="0">
                  <a:pos x="310" y="50"/>
                </a:cxn>
                <a:cxn ang="0">
                  <a:pos x="326" y="70"/>
                </a:cxn>
                <a:cxn ang="0">
                  <a:pos x="340" y="93"/>
                </a:cxn>
                <a:cxn ang="0">
                  <a:pos x="349" y="121"/>
                </a:cxn>
                <a:cxn ang="0">
                  <a:pos x="354" y="151"/>
                </a:cxn>
                <a:cxn ang="0">
                  <a:pos x="354" y="188"/>
                </a:cxn>
                <a:cxn ang="0">
                  <a:pos x="350" y="219"/>
                </a:cxn>
                <a:cxn ang="0">
                  <a:pos x="340" y="244"/>
                </a:cxn>
                <a:cxn ang="0">
                  <a:pos x="328" y="266"/>
                </a:cxn>
                <a:cxn ang="0">
                  <a:pos x="310" y="281"/>
                </a:cxn>
                <a:cxn ang="0">
                  <a:pos x="288" y="293"/>
                </a:cxn>
                <a:cxn ang="0">
                  <a:pos x="265" y="300"/>
                </a:cxn>
                <a:cxn ang="0">
                  <a:pos x="239" y="305"/>
                </a:cxn>
                <a:cxn ang="0">
                  <a:pos x="75" y="327"/>
                </a:cxn>
                <a:cxn ang="0">
                  <a:pos x="65" y="345"/>
                </a:cxn>
                <a:cxn ang="0">
                  <a:pos x="30" y="354"/>
                </a:cxn>
                <a:cxn ang="0">
                  <a:pos x="47" y="203"/>
                </a:cxn>
                <a:cxn ang="0">
                  <a:pos x="61" y="220"/>
                </a:cxn>
                <a:cxn ang="0">
                  <a:pos x="72" y="240"/>
                </a:cxn>
                <a:cxn ang="0">
                  <a:pos x="229" y="226"/>
                </a:cxn>
                <a:cxn ang="0">
                  <a:pos x="247" y="222"/>
                </a:cxn>
                <a:cxn ang="0">
                  <a:pos x="263" y="217"/>
                </a:cxn>
                <a:cxn ang="0">
                  <a:pos x="277" y="210"/>
                </a:cxn>
                <a:cxn ang="0">
                  <a:pos x="287" y="199"/>
                </a:cxn>
                <a:cxn ang="0">
                  <a:pos x="295" y="186"/>
                </a:cxn>
                <a:cxn ang="0">
                  <a:pos x="300" y="170"/>
                </a:cxn>
                <a:cxn ang="0">
                  <a:pos x="301" y="151"/>
                </a:cxn>
                <a:cxn ang="0">
                  <a:pos x="299" y="132"/>
                </a:cxn>
                <a:cxn ang="0">
                  <a:pos x="296" y="117"/>
                </a:cxn>
                <a:cxn ang="0">
                  <a:pos x="290" y="104"/>
                </a:cxn>
                <a:cxn ang="0">
                  <a:pos x="280" y="93"/>
                </a:cxn>
                <a:cxn ang="0">
                  <a:pos x="269" y="85"/>
                </a:cxn>
                <a:cxn ang="0">
                  <a:pos x="257" y="80"/>
                </a:cxn>
                <a:cxn ang="0">
                  <a:pos x="242" y="76"/>
                </a:cxn>
                <a:cxn ang="0">
                  <a:pos x="225" y="76"/>
                </a:cxn>
                <a:cxn ang="0">
                  <a:pos x="59" y="92"/>
                </a:cxn>
                <a:cxn ang="0">
                  <a:pos x="52" y="113"/>
                </a:cxn>
                <a:cxn ang="0">
                  <a:pos x="42" y="132"/>
                </a:cxn>
                <a:cxn ang="0">
                  <a:pos x="0" y="2"/>
                </a:cxn>
                <a:cxn ang="0">
                  <a:pos x="36" y="7"/>
                </a:cxn>
                <a:cxn ang="0">
                  <a:pos x="49" y="23"/>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2" name="Freeform 18"/>
            <p:cNvSpPr>
              <a:spLocks/>
            </p:cNvSpPr>
            <p:nvPr userDrawn="1"/>
          </p:nvSpPr>
          <p:spPr bwMode="auto">
            <a:xfrm>
              <a:off x="317" y="259"/>
              <a:ext cx="24" cy="34"/>
            </a:xfrm>
            <a:custGeom>
              <a:avLst/>
              <a:gdLst/>
              <a:ahLst/>
              <a:cxnLst>
                <a:cxn ang="0">
                  <a:pos x="339" y="147"/>
                </a:cxn>
                <a:cxn ang="0">
                  <a:pos x="308" y="147"/>
                </a:cxn>
                <a:cxn ang="0">
                  <a:pos x="302" y="138"/>
                </a:cxn>
                <a:cxn ang="0">
                  <a:pos x="295" y="130"/>
                </a:cxn>
                <a:cxn ang="0">
                  <a:pos x="291" y="120"/>
                </a:cxn>
                <a:cxn ang="0">
                  <a:pos x="288" y="111"/>
                </a:cxn>
                <a:cxn ang="0">
                  <a:pos x="96" y="138"/>
                </a:cxn>
                <a:cxn ang="0">
                  <a:pos x="96" y="139"/>
                </a:cxn>
                <a:cxn ang="0">
                  <a:pos x="338" y="229"/>
                </a:cxn>
                <a:cxn ang="0">
                  <a:pos x="337" y="284"/>
                </a:cxn>
                <a:cxn ang="0">
                  <a:pos x="89" y="369"/>
                </a:cxn>
                <a:cxn ang="0">
                  <a:pos x="89" y="370"/>
                </a:cxn>
                <a:cxn ang="0">
                  <a:pos x="282" y="393"/>
                </a:cxn>
                <a:cxn ang="0">
                  <a:pos x="286" y="383"/>
                </a:cxn>
                <a:cxn ang="0">
                  <a:pos x="292" y="374"/>
                </a:cxn>
                <a:cxn ang="0">
                  <a:pos x="299" y="366"/>
                </a:cxn>
                <a:cxn ang="0">
                  <a:pos x="305" y="358"/>
                </a:cxn>
                <a:cxn ang="0">
                  <a:pos x="336" y="359"/>
                </a:cxn>
                <a:cxn ang="0">
                  <a:pos x="333" y="483"/>
                </a:cxn>
                <a:cxn ang="0">
                  <a:pos x="303" y="483"/>
                </a:cxn>
                <a:cxn ang="0">
                  <a:pos x="291" y="469"/>
                </a:cxn>
                <a:cxn ang="0">
                  <a:pos x="282" y="454"/>
                </a:cxn>
                <a:cxn ang="0">
                  <a:pos x="52" y="412"/>
                </a:cxn>
                <a:cxn ang="0">
                  <a:pos x="47" y="422"/>
                </a:cxn>
                <a:cxn ang="0">
                  <a:pos x="42" y="433"/>
                </a:cxn>
                <a:cxn ang="0">
                  <a:pos x="36" y="443"/>
                </a:cxn>
                <a:cxn ang="0">
                  <a:pos x="30" y="452"/>
                </a:cxn>
                <a:cxn ang="0">
                  <a:pos x="0" y="451"/>
                </a:cxn>
                <a:cxn ang="0">
                  <a:pos x="2" y="320"/>
                </a:cxn>
                <a:cxn ang="0">
                  <a:pos x="224" y="241"/>
                </a:cxn>
                <a:cxn ang="0">
                  <a:pos x="224" y="240"/>
                </a:cxn>
                <a:cxn ang="0">
                  <a:pos x="5" y="155"/>
                </a:cxn>
                <a:cxn ang="0">
                  <a:pos x="7" y="24"/>
                </a:cxn>
                <a:cxn ang="0">
                  <a:pos x="38" y="25"/>
                </a:cxn>
                <a:cxn ang="0">
                  <a:pos x="44" y="35"/>
                </a:cxn>
                <a:cxn ang="0">
                  <a:pos x="50" y="44"/>
                </a:cxn>
                <a:cxn ang="0">
                  <a:pos x="55" y="55"/>
                </a:cxn>
                <a:cxn ang="0">
                  <a:pos x="58" y="65"/>
                </a:cxn>
                <a:cxn ang="0">
                  <a:pos x="289" y="26"/>
                </a:cxn>
                <a:cxn ang="0">
                  <a:pos x="293" y="19"/>
                </a:cxn>
                <a:cxn ang="0">
                  <a:pos x="299" y="12"/>
                </a:cxn>
                <a:cxn ang="0">
                  <a:pos x="305" y="5"/>
                </a:cxn>
                <a:cxn ang="0">
                  <a:pos x="311" y="0"/>
                </a:cxn>
                <a:cxn ang="0">
                  <a:pos x="342" y="0"/>
                </a:cxn>
                <a:cxn ang="0">
                  <a:pos x="339" y="147"/>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3" name="Freeform 19"/>
            <p:cNvSpPr>
              <a:spLocks/>
            </p:cNvSpPr>
            <p:nvPr userDrawn="1"/>
          </p:nvSpPr>
          <p:spPr bwMode="auto">
            <a:xfrm>
              <a:off x="326" y="238"/>
              <a:ext cx="7" cy="6"/>
            </a:xfrm>
            <a:custGeom>
              <a:avLst/>
              <a:gdLst/>
              <a:ahLst/>
              <a:cxnLst>
                <a:cxn ang="0">
                  <a:pos x="93" y="52"/>
                </a:cxn>
                <a:cxn ang="0">
                  <a:pos x="91" y="60"/>
                </a:cxn>
                <a:cxn ang="0">
                  <a:pos x="87" y="69"/>
                </a:cxn>
                <a:cxn ang="0">
                  <a:pos x="82" y="76"/>
                </a:cxn>
                <a:cxn ang="0">
                  <a:pos x="76" y="81"/>
                </a:cxn>
                <a:cxn ang="0">
                  <a:pos x="68" y="86"/>
                </a:cxn>
                <a:cxn ang="0">
                  <a:pos x="60" y="89"/>
                </a:cxn>
                <a:cxn ang="0">
                  <a:pos x="51" y="91"/>
                </a:cxn>
                <a:cxn ang="0">
                  <a:pos x="41" y="91"/>
                </a:cxn>
                <a:cxn ang="0">
                  <a:pos x="32" y="89"/>
                </a:cxn>
                <a:cxn ang="0">
                  <a:pos x="23" y="84"/>
                </a:cxn>
                <a:cxn ang="0">
                  <a:pos x="16" y="80"/>
                </a:cxn>
                <a:cxn ang="0">
                  <a:pos x="9" y="74"/>
                </a:cxn>
                <a:cxn ang="0">
                  <a:pos x="4" y="66"/>
                </a:cxn>
                <a:cxn ang="0">
                  <a:pos x="1" y="58"/>
                </a:cxn>
                <a:cxn ang="0">
                  <a:pos x="0" y="50"/>
                </a:cxn>
                <a:cxn ang="0">
                  <a:pos x="0" y="40"/>
                </a:cxn>
                <a:cxn ang="0">
                  <a:pos x="2" y="31"/>
                </a:cxn>
                <a:cxn ang="0">
                  <a:pos x="5" y="23"/>
                </a:cxn>
                <a:cxn ang="0">
                  <a:pos x="10" y="16"/>
                </a:cxn>
                <a:cxn ang="0">
                  <a:pos x="17" y="9"/>
                </a:cxn>
                <a:cxn ang="0">
                  <a:pos x="25" y="5"/>
                </a:cxn>
                <a:cxn ang="0">
                  <a:pos x="34" y="2"/>
                </a:cxn>
                <a:cxn ang="0">
                  <a:pos x="42" y="0"/>
                </a:cxn>
                <a:cxn ang="0">
                  <a:pos x="52" y="0"/>
                </a:cxn>
                <a:cxn ang="0">
                  <a:pos x="61" y="2"/>
                </a:cxn>
                <a:cxn ang="0">
                  <a:pos x="70" y="6"/>
                </a:cxn>
                <a:cxn ang="0">
                  <a:pos x="77" y="12"/>
                </a:cxn>
                <a:cxn ang="0">
                  <a:pos x="83" y="18"/>
                </a:cxn>
                <a:cxn ang="0">
                  <a:pos x="89" y="25"/>
                </a:cxn>
                <a:cxn ang="0">
                  <a:pos x="92" y="33"/>
                </a:cxn>
                <a:cxn ang="0">
                  <a:pos x="94" y="42"/>
                </a:cxn>
                <a:cxn ang="0">
                  <a:pos x="93" y="52"/>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4" name="Freeform 20"/>
            <p:cNvSpPr>
              <a:spLocks/>
            </p:cNvSpPr>
            <p:nvPr userDrawn="1"/>
          </p:nvSpPr>
          <p:spPr bwMode="auto">
            <a:xfrm>
              <a:off x="322" y="197"/>
              <a:ext cx="27" cy="26"/>
            </a:xfrm>
            <a:custGeom>
              <a:avLst/>
              <a:gdLst/>
              <a:ahLst/>
              <a:cxnLst>
                <a:cxn ang="0">
                  <a:pos x="270" y="81"/>
                </a:cxn>
                <a:cxn ang="0">
                  <a:pos x="300" y="90"/>
                </a:cxn>
                <a:cxn ang="0">
                  <a:pos x="326" y="105"/>
                </a:cxn>
                <a:cxn ang="0">
                  <a:pos x="346" y="123"/>
                </a:cxn>
                <a:cxn ang="0">
                  <a:pos x="362" y="144"/>
                </a:cxn>
                <a:cxn ang="0">
                  <a:pos x="371" y="167"/>
                </a:cxn>
                <a:cxn ang="0">
                  <a:pos x="376" y="195"/>
                </a:cxn>
                <a:cxn ang="0">
                  <a:pos x="375" y="223"/>
                </a:cxn>
                <a:cxn ang="0">
                  <a:pos x="371" y="254"/>
                </a:cxn>
                <a:cxn ang="0">
                  <a:pos x="360" y="289"/>
                </a:cxn>
                <a:cxn ang="0">
                  <a:pos x="346" y="316"/>
                </a:cxn>
                <a:cxn ang="0">
                  <a:pos x="329" y="339"/>
                </a:cxn>
                <a:cxn ang="0">
                  <a:pos x="310" y="353"/>
                </a:cxn>
                <a:cxn ang="0">
                  <a:pos x="289" y="363"/>
                </a:cxn>
                <a:cxn ang="0">
                  <a:pos x="265" y="367"/>
                </a:cxn>
                <a:cxn ang="0">
                  <a:pos x="240" y="367"/>
                </a:cxn>
                <a:cxn ang="0">
                  <a:pos x="214" y="362"/>
                </a:cxn>
                <a:cxn ang="0">
                  <a:pos x="51" y="332"/>
                </a:cxn>
                <a:cxn ang="0">
                  <a:pos x="37" y="346"/>
                </a:cxn>
                <a:cxn ang="0">
                  <a:pos x="0" y="344"/>
                </a:cxn>
                <a:cxn ang="0">
                  <a:pos x="64" y="205"/>
                </a:cxn>
                <a:cxn ang="0">
                  <a:pos x="71" y="227"/>
                </a:cxn>
                <a:cxn ang="0">
                  <a:pos x="76" y="249"/>
                </a:cxn>
                <a:cxn ang="0">
                  <a:pos x="230" y="285"/>
                </a:cxn>
                <a:cxn ang="0">
                  <a:pos x="248" y="288"/>
                </a:cxn>
                <a:cxn ang="0">
                  <a:pos x="265" y="288"/>
                </a:cxn>
                <a:cxn ang="0">
                  <a:pos x="279" y="285"/>
                </a:cxn>
                <a:cxn ang="0">
                  <a:pos x="293" y="278"/>
                </a:cxn>
                <a:cxn ang="0">
                  <a:pos x="305" y="268"/>
                </a:cxn>
                <a:cxn ang="0">
                  <a:pos x="314" y="255"/>
                </a:cxn>
                <a:cxn ang="0">
                  <a:pos x="320" y="237"/>
                </a:cxn>
                <a:cxn ang="0">
                  <a:pos x="326" y="218"/>
                </a:cxn>
                <a:cxn ang="0">
                  <a:pos x="327" y="202"/>
                </a:cxn>
                <a:cxn ang="0">
                  <a:pos x="325" y="189"/>
                </a:cxn>
                <a:cxn ang="0">
                  <a:pos x="319" y="176"/>
                </a:cxn>
                <a:cxn ang="0">
                  <a:pos x="312" y="164"/>
                </a:cxn>
                <a:cxn ang="0">
                  <a:pos x="302" y="155"/>
                </a:cxn>
                <a:cxn ang="0">
                  <a:pos x="289" y="147"/>
                </a:cxn>
                <a:cxn ang="0">
                  <a:pos x="273" y="141"/>
                </a:cxn>
                <a:cxn ang="0">
                  <a:pos x="111" y="104"/>
                </a:cxn>
                <a:cxn ang="0">
                  <a:pos x="97" y="122"/>
                </a:cxn>
                <a:cxn ang="0">
                  <a:pos x="81" y="137"/>
                </a:cxn>
                <a:cxn ang="0">
                  <a:pos x="82" y="0"/>
                </a:cxn>
                <a:cxn ang="0">
                  <a:pos x="116" y="16"/>
                </a:cxn>
                <a:cxn ang="0">
                  <a:pos x="123" y="35"/>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5" name="Freeform 21"/>
            <p:cNvSpPr>
              <a:spLocks/>
            </p:cNvSpPr>
            <p:nvPr userDrawn="1"/>
          </p:nvSpPr>
          <p:spPr bwMode="auto">
            <a:xfrm>
              <a:off x="334" y="157"/>
              <a:ext cx="32" cy="34"/>
            </a:xfrm>
            <a:custGeom>
              <a:avLst/>
              <a:gdLst/>
              <a:ahLst/>
              <a:cxnLst>
                <a:cxn ang="0">
                  <a:pos x="197" y="53"/>
                </a:cxn>
                <a:cxn ang="0">
                  <a:pos x="450" y="182"/>
                </a:cxn>
                <a:cxn ang="0">
                  <a:pos x="418" y="244"/>
                </a:cxn>
                <a:cxn ang="0">
                  <a:pos x="120" y="282"/>
                </a:cxn>
                <a:cxn ang="0">
                  <a:pos x="297" y="362"/>
                </a:cxn>
                <a:cxn ang="0">
                  <a:pos x="304" y="354"/>
                </a:cxn>
                <a:cxn ang="0">
                  <a:pos x="314" y="348"/>
                </a:cxn>
                <a:cxn ang="0">
                  <a:pos x="323" y="341"/>
                </a:cxn>
                <a:cxn ang="0">
                  <a:pos x="335" y="335"/>
                </a:cxn>
                <a:cxn ang="0">
                  <a:pos x="361" y="349"/>
                </a:cxn>
                <a:cxn ang="0">
                  <a:pos x="297" y="476"/>
                </a:cxn>
                <a:cxn ang="0">
                  <a:pos x="270" y="462"/>
                </a:cxn>
                <a:cxn ang="0">
                  <a:pos x="268" y="449"/>
                </a:cxn>
                <a:cxn ang="0">
                  <a:pos x="268" y="437"/>
                </a:cxn>
                <a:cxn ang="0">
                  <a:pos x="268" y="425"/>
                </a:cxn>
                <a:cxn ang="0">
                  <a:pos x="270" y="414"/>
                </a:cxn>
                <a:cxn ang="0">
                  <a:pos x="67" y="308"/>
                </a:cxn>
                <a:cxn ang="0">
                  <a:pos x="57" y="316"/>
                </a:cxn>
                <a:cxn ang="0">
                  <a:pos x="48" y="323"/>
                </a:cxn>
                <a:cxn ang="0">
                  <a:pos x="37" y="331"/>
                </a:cxn>
                <a:cxn ang="0">
                  <a:pos x="27" y="338"/>
                </a:cxn>
                <a:cxn ang="0">
                  <a:pos x="0" y="325"/>
                </a:cxn>
                <a:cxn ang="0">
                  <a:pos x="61" y="206"/>
                </a:cxn>
                <a:cxn ang="0">
                  <a:pos x="327" y="172"/>
                </a:cxn>
                <a:cxn ang="0">
                  <a:pos x="171" y="102"/>
                </a:cxn>
                <a:cxn ang="0">
                  <a:pos x="164" y="109"/>
                </a:cxn>
                <a:cxn ang="0">
                  <a:pos x="154" y="114"/>
                </a:cxn>
                <a:cxn ang="0">
                  <a:pos x="145" y="120"/>
                </a:cxn>
                <a:cxn ang="0">
                  <a:pos x="136" y="125"/>
                </a:cxn>
                <a:cxn ang="0">
                  <a:pos x="108" y="111"/>
                </a:cxn>
                <a:cxn ang="0">
                  <a:pos x="165" y="0"/>
                </a:cxn>
                <a:cxn ang="0">
                  <a:pos x="191" y="14"/>
                </a:cxn>
                <a:cxn ang="0">
                  <a:pos x="194" y="23"/>
                </a:cxn>
                <a:cxn ang="0">
                  <a:pos x="196" y="33"/>
                </a:cxn>
                <a:cxn ang="0">
                  <a:pos x="197" y="43"/>
                </a:cxn>
                <a:cxn ang="0">
                  <a:pos x="197" y="53"/>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6" name="Freeform 22"/>
            <p:cNvSpPr>
              <a:spLocks/>
            </p:cNvSpPr>
            <p:nvPr userDrawn="1"/>
          </p:nvSpPr>
          <p:spPr bwMode="auto">
            <a:xfrm>
              <a:off x="357" y="133"/>
              <a:ext cx="26" cy="25"/>
            </a:xfrm>
            <a:custGeom>
              <a:avLst/>
              <a:gdLst/>
              <a:ahLst/>
              <a:cxnLst>
                <a:cxn ang="0">
                  <a:pos x="247" y="350"/>
                </a:cxn>
                <a:cxn ang="0">
                  <a:pos x="225" y="330"/>
                </a:cxn>
                <a:cxn ang="0">
                  <a:pos x="227" y="317"/>
                </a:cxn>
                <a:cxn ang="0">
                  <a:pos x="230" y="305"/>
                </a:cxn>
                <a:cxn ang="0">
                  <a:pos x="234" y="293"/>
                </a:cxn>
                <a:cxn ang="0">
                  <a:pos x="239" y="281"/>
                </a:cxn>
                <a:cxn ang="0">
                  <a:pos x="69" y="127"/>
                </a:cxn>
                <a:cxn ang="0">
                  <a:pos x="58" y="132"/>
                </a:cxn>
                <a:cxn ang="0">
                  <a:pos x="47" y="137"/>
                </a:cxn>
                <a:cxn ang="0">
                  <a:pos x="35" y="142"/>
                </a:cxn>
                <a:cxn ang="0">
                  <a:pos x="23" y="146"/>
                </a:cxn>
                <a:cxn ang="0">
                  <a:pos x="0" y="126"/>
                </a:cxn>
                <a:cxn ang="0">
                  <a:pos x="115" y="0"/>
                </a:cxn>
                <a:cxn ang="0">
                  <a:pos x="137" y="20"/>
                </a:cxn>
                <a:cxn ang="0">
                  <a:pos x="134" y="33"/>
                </a:cxn>
                <a:cxn ang="0">
                  <a:pos x="131" y="44"/>
                </a:cxn>
                <a:cxn ang="0">
                  <a:pos x="127" y="57"/>
                </a:cxn>
                <a:cxn ang="0">
                  <a:pos x="123" y="68"/>
                </a:cxn>
                <a:cxn ang="0">
                  <a:pos x="293" y="223"/>
                </a:cxn>
                <a:cxn ang="0">
                  <a:pos x="303" y="217"/>
                </a:cxn>
                <a:cxn ang="0">
                  <a:pos x="315" y="212"/>
                </a:cxn>
                <a:cxn ang="0">
                  <a:pos x="326" y="208"/>
                </a:cxn>
                <a:cxn ang="0">
                  <a:pos x="339" y="204"/>
                </a:cxn>
                <a:cxn ang="0">
                  <a:pos x="361" y="225"/>
                </a:cxn>
                <a:cxn ang="0">
                  <a:pos x="247" y="350"/>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7" name="Freeform 23"/>
            <p:cNvSpPr>
              <a:spLocks/>
            </p:cNvSpPr>
            <p:nvPr userDrawn="1"/>
          </p:nvSpPr>
          <p:spPr bwMode="auto">
            <a:xfrm>
              <a:off x="379" y="107"/>
              <a:ext cx="25" cy="28"/>
            </a:xfrm>
            <a:custGeom>
              <a:avLst/>
              <a:gdLst/>
              <a:ahLst/>
              <a:cxnLst>
                <a:cxn ang="0">
                  <a:pos x="299" y="56"/>
                </a:cxn>
                <a:cxn ang="0">
                  <a:pos x="353" y="357"/>
                </a:cxn>
                <a:cxn ang="0">
                  <a:pos x="292" y="395"/>
                </a:cxn>
                <a:cxn ang="0">
                  <a:pos x="48" y="208"/>
                </a:cxn>
                <a:cxn ang="0">
                  <a:pos x="41" y="209"/>
                </a:cxn>
                <a:cxn ang="0">
                  <a:pos x="32" y="208"/>
                </a:cxn>
                <a:cxn ang="0">
                  <a:pos x="24" y="206"/>
                </a:cxn>
                <a:cxn ang="0">
                  <a:pos x="15" y="205"/>
                </a:cxn>
                <a:cxn ang="0">
                  <a:pos x="0" y="180"/>
                </a:cxn>
                <a:cxn ang="0">
                  <a:pos x="125" y="102"/>
                </a:cxn>
                <a:cxn ang="0">
                  <a:pos x="141" y="128"/>
                </a:cxn>
                <a:cxn ang="0">
                  <a:pos x="137" y="137"/>
                </a:cxn>
                <a:cxn ang="0">
                  <a:pos x="133" y="147"/>
                </a:cxn>
                <a:cxn ang="0">
                  <a:pos x="127" y="155"/>
                </a:cxn>
                <a:cxn ang="0">
                  <a:pos x="121" y="165"/>
                </a:cxn>
                <a:cxn ang="0">
                  <a:pos x="293" y="298"/>
                </a:cxn>
                <a:cxn ang="0">
                  <a:pos x="294" y="298"/>
                </a:cxn>
                <a:cxn ang="0">
                  <a:pos x="244" y="90"/>
                </a:cxn>
                <a:cxn ang="0">
                  <a:pos x="234" y="91"/>
                </a:cxn>
                <a:cxn ang="0">
                  <a:pos x="223" y="91"/>
                </a:cxn>
                <a:cxn ang="0">
                  <a:pos x="213" y="91"/>
                </a:cxn>
                <a:cxn ang="0">
                  <a:pos x="202" y="91"/>
                </a:cxn>
                <a:cxn ang="0">
                  <a:pos x="187" y="65"/>
                </a:cxn>
                <a:cxn ang="0">
                  <a:pos x="294" y="0"/>
                </a:cxn>
                <a:cxn ang="0">
                  <a:pos x="310" y="25"/>
                </a:cxn>
                <a:cxn ang="0">
                  <a:pos x="308" y="33"/>
                </a:cxn>
                <a:cxn ang="0">
                  <a:pos x="306" y="41"/>
                </a:cxn>
                <a:cxn ang="0">
                  <a:pos x="302" y="48"/>
                </a:cxn>
                <a:cxn ang="0">
                  <a:pos x="299" y="56"/>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8" name="Freeform 24"/>
            <p:cNvSpPr>
              <a:spLocks/>
            </p:cNvSpPr>
            <p:nvPr userDrawn="1"/>
          </p:nvSpPr>
          <p:spPr bwMode="auto">
            <a:xfrm>
              <a:off x="417" y="95"/>
              <a:ext cx="24" cy="28"/>
            </a:xfrm>
            <a:custGeom>
              <a:avLst/>
              <a:gdLst/>
              <a:ahLst/>
              <a:cxnLst>
                <a:cxn ang="0">
                  <a:pos x="91" y="390"/>
                </a:cxn>
                <a:cxn ang="0">
                  <a:pos x="83" y="361"/>
                </a:cxn>
                <a:cxn ang="0">
                  <a:pos x="90" y="352"/>
                </a:cxn>
                <a:cxn ang="0">
                  <a:pos x="100" y="343"/>
                </a:cxn>
                <a:cxn ang="0">
                  <a:pos x="109" y="335"/>
                </a:cxn>
                <a:cxn ang="0">
                  <a:pos x="120" y="328"/>
                </a:cxn>
                <a:cxn ang="0">
                  <a:pos x="58" y="107"/>
                </a:cxn>
                <a:cxn ang="0">
                  <a:pos x="45" y="106"/>
                </a:cxn>
                <a:cxn ang="0">
                  <a:pos x="32" y="104"/>
                </a:cxn>
                <a:cxn ang="0">
                  <a:pos x="20" y="100"/>
                </a:cxn>
                <a:cxn ang="0">
                  <a:pos x="8" y="98"/>
                </a:cxn>
                <a:cxn ang="0">
                  <a:pos x="0" y="70"/>
                </a:cxn>
                <a:cxn ang="0">
                  <a:pos x="243" y="0"/>
                </a:cxn>
                <a:cxn ang="0">
                  <a:pos x="267" y="81"/>
                </a:cxn>
                <a:cxn ang="0">
                  <a:pos x="230" y="92"/>
                </a:cxn>
                <a:cxn ang="0">
                  <a:pos x="222" y="85"/>
                </a:cxn>
                <a:cxn ang="0">
                  <a:pos x="214" y="75"/>
                </a:cxn>
                <a:cxn ang="0">
                  <a:pos x="206" y="67"/>
                </a:cxn>
                <a:cxn ang="0">
                  <a:pos x="201" y="58"/>
                </a:cxn>
                <a:cxn ang="0">
                  <a:pos x="132" y="77"/>
                </a:cxn>
                <a:cxn ang="0">
                  <a:pos x="158" y="171"/>
                </a:cxn>
                <a:cxn ang="0">
                  <a:pos x="215" y="154"/>
                </a:cxn>
                <a:cxn ang="0">
                  <a:pos x="216" y="147"/>
                </a:cxn>
                <a:cxn ang="0">
                  <a:pos x="219" y="138"/>
                </a:cxn>
                <a:cxn ang="0">
                  <a:pos x="221" y="131"/>
                </a:cxn>
                <a:cxn ang="0">
                  <a:pos x="223" y="125"/>
                </a:cxn>
                <a:cxn ang="0">
                  <a:pos x="254" y="116"/>
                </a:cxn>
                <a:cxn ang="0">
                  <a:pos x="280" y="208"/>
                </a:cxn>
                <a:cxn ang="0">
                  <a:pos x="250" y="217"/>
                </a:cxn>
                <a:cxn ang="0">
                  <a:pos x="238" y="206"/>
                </a:cxn>
                <a:cxn ang="0">
                  <a:pos x="227" y="194"/>
                </a:cxn>
                <a:cxn ang="0">
                  <a:pos x="170" y="211"/>
                </a:cxn>
                <a:cxn ang="0">
                  <a:pos x="198" y="313"/>
                </a:cxn>
                <a:cxn ang="0">
                  <a:pos x="268" y="293"/>
                </a:cxn>
                <a:cxn ang="0">
                  <a:pos x="269" y="281"/>
                </a:cxn>
                <a:cxn ang="0">
                  <a:pos x="270" y="269"/>
                </a:cxn>
                <a:cxn ang="0">
                  <a:pos x="272" y="258"/>
                </a:cxn>
                <a:cxn ang="0">
                  <a:pos x="274" y="246"/>
                </a:cxn>
                <a:cxn ang="0">
                  <a:pos x="312" y="236"/>
                </a:cxn>
                <a:cxn ang="0">
                  <a:pos x="335" y="320"/>
                </a:cxn>
                <a:cxn ang="0">
                  <a:pos x="91" y="390"/>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69" name="Freeform 25"/>
            <p:cNvSpPr>
              <a:spLocks noEditPoints="1"/>
            </p:cNvSpPr>
            <p:nvPr userDrawn="1"/>
          </p:nvSpPr>
          <p:spPr bwMode="auto">
            <a:xfrm>
              <a:off x="453" y="91"/>
              <a:ext cx="24" cy="25"/>
            </a:xfrm>
            <a:custGeom>
              <a:avLst/>
              <a:gdLst/>
              <a:ahLst/>
              <a:cxnLst>
                <a:cxn ang="0">
                  <a:pos x="125" y="53"/>
                </a:cxn>
                <a:cxn ang="0">
                  <a:pos x="162" y="49"/>
                </a:cxn>
                <a:cxn ang="0">
                  <a:pos x="186" y="54"/>
                </a:cxn>
                <a:cxn ang="0">
                  <a:pos x="200" y="63"/>
                </a:cxn>
                <a:cxn ang="0">
                  <a:pos x="210" y="76"/>
                </a:cxn>
                <a:cxn ang="0">
                  <a:pos x="215" y="91"/>
                </a:cxn>
                <a:cxn ang="0">
                  <a:pos x="214" y="118"/>
                </a:cxn>
                <a:cxn ang="0">
                  <a:pos x="208" y="132"/>
                </a:cxn>
                <a:cxn ang="0">
                  <a:pos x="198" y="142"/>
                </a:cxn>
                <a:cxn ang="0">
                  <a:pos x="182" y="150"/>
                </a:cxn>
                <a:cxn ang="0">
                  <a:pos x="161" y="154"/>
                </a:cxn>
                <a:cxn ang="0">
                  <a:pos x="333" y="287"/>
                </a:cxn>
                <a:cxn ang="0">
                  <a:pos x="322" y="285"/>
                </a:cxn>
                <a:cxn ang="0">
                  <a:pos x="304" y="265"/>
                </a:cxn>
                <a:cxn ang="0">
                  <a:pos x="289" y="233"/>
                </a:cxn>
                <a:cxn ang="0">
                  <a:pos x="272" y="201"/>
                </a:cxn>
                <a:cxn ang="0">
                  <a:pos x="250" y="177"/>
                </a:cxn>
                <a:cxn ang="0">
                  <a:pos x="236" y="171"/>
                </a:cxn>
                <a:cxn ang="0">
                  <a:pos x="245" y="163"/>
                </a:cxn>
                <a:cxn ang="0">
                  <a:pos x="265" y="151"/>
                </a:cxn>
                <a:cxn ang="0">
                  <a:pos x="280" y="135"/>
                </a:cxn>
                <a:cxn ang="0">
                  <a:pos x="290" y="117"/>
                </a:cxn>
                <a:cxn ang="0">
                  <a:pos x="294" y="96"/>
                </a:cxn>
                <a:cxn ang="0">
                  <a:pos x="293" y="69"/>
                </a:cxn>
                <a:cxn ang="0">
                  <a:pos x="282" y="41"/>
                </a:cxn>
                <a:cxn ang="0">
                  <a:pos x="263" y="20"/>
                </a:cxn>
                <a:cxn ang="0">
                  <a:pos x="236" y="6"/>
                </a:cxn>
                <a:cxn ang="0">
                  <a:pos x="200" y="1"/>
                </a:cxn>
                <a:cxn ang="0">
                  <a:pos x="156" y="2"/>
                </a:cxn>
                <a:cxn ang="0">
                  <a:pos x="58" y="12"/>
                </a:cxn>
                <a:cxn ang="0">
                  <a:pos x="2" y="47"/>
                </a:cxn>
                <a:cxn ang="0">
                  <a:pos x="36" y="62"/>
                </a:cxn>
                <a:cxn ang="0">
                  <a:pos x="56" y="300"/>
                </a:cxn>
                <a:cxn ang="0">
                  <a:pos x="26" y="320"/>
                </a:cxn>
                <a:cxn ang="0">
                  <a:pos x="183" y="306"/>
                </a:cxn>
                <a:cxn ang="0">
                  <a:pos x="156" y="291"/>
                </a:cxn>
                <a:cxn ang="0">
                  <a:pos x="157" y="200"/>
                </a:cxn>
                <a:cxn ang="0">
                  <a:pos x="172" y="202"/>
                </a:cxn>
                <a:cxn ang="0">
                  <a:pos x="192" y="219"/>
                </a:cxn>
                <a:cxn ang="0">
                  <a:pos x="210" y="254"/>
                </a:cxn>
                <a:cxn ang="0">
                  <a:pos x="228" y="292"/>
                </a:cxn>
                <a:cxn ang="0">
                  <a:pos x="249" y="319"/>
                </a:cxn>
                <a:cxn ang="0">
                  <a:pos x="264" y="328"/>
                </a:cxn>
                <a:cxn ang="0">
                  <a:pos x="282" y="332"/>
                </a:cxn>
                <a:cxn ang="0">
                  <a:pos x="317" y="328"/>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0" name="Freeform 26"/>
            <p:cNvSpPr>
              <a:spLocks/>
            </p:cNvSpPr>
            <p:nvPr userDrawn="1"/>
          </p:nvSpPr>
          <p:spPr bwMode="auto">
            <a:xfrm>
              <a:off x="491" y="90"/>
              <a:ext cx="17" cy="25"/>
            </a:xfrm>
            <a:custGeom>
              <a:avLst/>
              <a:gdLst/>
              <a:ahLst/>
              <a:cxnLst>
                <a:cxn ang="0">
                  <a:pos x="66" y="342"/>
                </a:cxn>
                <a:cxn ang="0">
                  <a:pos x="20" y="335"/>
                </a:cxn>
                <a:cxn ang="0">
                  <a:pos x="5" y="231"/>
                </a:cxn>
                <a:cxn ang="0">
                  <a:pos x="49" y="245"/>
                </a:cxn>
                <a:cxn ang="0">
                  <a:pos x="56" y="271"/>
                </a:cxn>
                <a:cxn ang="0">
                  <a:pos x="69" y="285"/>
                </a:cxn>
                <a:cxn ang="0">
                  <a:pos x="93" y="293"/>
                </a:cxn>
                <a:cxn ang="0">
                  <a:pos x="118" y="294"/>
                </a:cxn>
                <a:cxn ang="0">
                  <a:pos x="135" y="291"/>
                </a:cxn>
                <a:cxn ang="0">
                  <a:pos x="149" y="282"/>
                </a:cxn>
                <a:cxn ang="0">
                  <a:pos x="156" y="272"/>
                </a:cxn>
                <a:cxn ang="0">
                  <a:pos x="159" y="262"/>
                </a:cxn>
                <a:cxn ang="0">
                  <a:pos x="159" y="251"/>
                </a:cxn>
                <a:cxn ang="0">
                  <a:pos x="155" y="240"/>
                </a:cxn>
                <a:cxn ang="0">
                  <a:pos x="149" y="230"/>
                </a:cxn>
                <a:cxn ang="0">
                  <a:pos x="141" y="223"/>
                </a:cxn>
                <a:cxn ang="0">
                  <a:pos x="123" y="212"/>
                </a:cxn>
                <a:cxn ang="0">
                  <a:pos x="95" y="199"/>
                </a:cxn>
                <a:cxn ang="0">
                  <a:pos x="66" y="186"/>
                </a:cxn>
                <a:cxn ang="0">
                  <a:pos x="37" y="169"/>
                </a:cxn>
                <a:cxn ang="0">
                  <a:pos x="20" y="152"/>
                </a:cxn>
                <a:cxn ang="0">
                  <a:pos x="12" y="139"/>
                </a:cxn>
                <a:cxn ang="0">
                  <a:pos x="6" y="124"/>
                </a:cxn>
                <a:cxn ang="0">
                  <a:pos x="2" y="106"/>
                </a:cxn>
                <a:cxn ang="0">
                  <a:pos x="3" y="86"/>
                </a:cxn>
                <a:cxn ang="0">
                  <a:pos x="10" y="66"/>
                </a:cxn>
                <a:cxn ang="0">
                  <a:pos x="19" y="48"/>
                </a:cxn>
                <a:cxn ang="0">
                  <a:pos x="34" y="32"/>
                </a:cxn>
                <a:cxn ang="0">
                  <a:pos x="53" y="19"/>
                </a:cxn>
                <a:cxn ang="0">
                  <a:pos x="75" y="10"/>
                </a:cxn>
                <a:cxn ang="0">
                  <a:pos x="102" y="2"/>
                </a:cxn>
                <a:cxn ang="0">
                  <a:pos x="132" y="0"/>
                </a:cxn>
                <a:cxn ang="0">
                  <a:pos x="169" y="2"/>
                </a:cxn>
                <a:cxn ang="0">
                  <a:pos x="211" y="8"/>
                </a:cxn>
                <a:cxn ang="0">
                  <a:pos x="226" y="107"/>
                </a:cxn>
                <a:cxn ang="0">
                  <a:pos x="183" y="92"/>
                </a:cxn>
                <a:cxn ang="0">
                  <a:pos x="173" y="67"/>
                </a:cxn>
                <a:cxn ang="0">
                  <a:pos x="164" y="52"/>
                </a:cxn>
                <a:cxn ang="0">
                  <a:pos x="144" y="48"/>
                </a:cxn>
                <a:cxn ang="0">
                  <a:pos x="123" y="46"/>
                </a:cxn>
                <a:cxn ang="0">
                  <a:pos x="105" y="51"/>
                </a:cxn>
                <a:cxn ang="0">
                  <a:pos x="92" y="60"/>
                </a:cxn>
                <a:cxn ang="0">
                  <a:pos x="86" y="74"/>
                </a:cxn>
                <a:cxn ang="0">
                  <a:pos x="85" y="88"/>
                </a:cxn>
                <a:cxn ang="0">
                  <a:pos x="88" y="98"/>
                </a:cxn>
                <a:cxn ang="0">
                  <a:pos x="94" y="107"/>
                </a:cxn>
                <a:cxn ang="0">
                  <a:pos x="104" y="115"/>
                </a:cxn>
                <a:cxn ang="0">
                  <a:pos x="134" y="131"/>
                </a:cxn>
                <a:cxn ang="0">
                  <a:pos x="180" y="152"/>
                </a:cxn>
                <a:cxn ang="0">
                  <a:pos x="208" y="169"/>
                </a:cxn>
                <a:cxn ang="0">
                  <a:pos x="225" y="186"/>
                </a:cxn>
                <a:cxn ang="0">
                  <a:pos x="234" y="199"/>
                </a:cxn>
                <a:cxn ang="0">
                  <a:pos x="240" y="215"/>
                </a:cxn>
                <a:cxn ang="0">
                  <a:pos x="243" y="231"/>
                </a:cxn>
                <a:cxn ang="0">
                  <a:pos x="242" y="253"/>
                </a:cxn>
                <a:cxn ang="0">
                  <a:pos x="236" y="274"/>
                </a:cxn>
                <a:cxn ang="0">
                  <a:pos x="225" y="293"/>
                </a:cxn>
                <a:cxn ang="0">
                  <a:pos x="209" y="310"/>
                </a:cxn>
                <a:cxn ang="0">
                  <a:pos x="190" y="323"/>
                </a:cxn>
                <a:cxn ang="0">
                  <a:pos x="166" y="334"/>
                </a:cxn>
                <a:cxn ang="0">
                  <a:pos x="137" y="341"/>
                </a:cxn>
                <a:cxn ang="0">
                  <a:pos x="106" y="344"/>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1" name="Freeform 27"/>
            <p:cNvSpPr>
              <a:spLocks/>
            </p:cNvSpPr>
            <p:nvPr userDrawn="1"/>
          </p:nvSpPr>
          <p:spPr bwMode="auto">
            <a:xfrm>
              <a:off x="520" y="93"/>
              <a:ext cx="17" cy="25"/>
            </a:xfrm>
            <a:custGeom>
              <a:avLst/>
              <a:gdLst/>
              <a:ahLst/>
              <a:cxnLst>
                <a:cxn ang="0">
                  <a:pos x="0" y="329"/>
                </a:cxn>
                <a:cxn ang="0">
                  <a:pos x="5" y="299"/>
                </a:cxn>
                <a:cxn ang="0">
                  <a:pos x="17" y="294"/>
                </a:cxn>
                <a:cxn ang="0">
                  <a:pos x="30" y="291"/>
                </a:cxn>
                <a:cxn ang="0">
                  <a:pos x="41" y="287"/>
                </a:cxn>
                <a:cxn ang="0">
                  <a:pos x="54" y="285"/>
                </a:cxn>
                <a:cxn ang="0">
                  <a:pos x="95" y="59"/>
                </a:cxn>
                <a:cxn ang="0">
                  <a:pos x="85" y="53"/>
                </a:cxn>
                <a:cxn ang="0">
                  <a:pos x="74" y="45"/>
                </a:cxn>
                <a:cxn ang="0">
                  <a:pos x="63" y="38"/>
                </a:cxn>
                <a:cxn ang="0">
                  <a:pos x="54" y="30"/>
                </a:cxn>
                <a:cxn ang="0">
                  <a:pos x="60" y="0"/>
                </a:cxn>
                <a:cxn ang="0">
                  <a:pos x="226" y="31"/>
                </a:cxn>
                <a:cxn ang="0">
                  <a:pos x="221" y="60"/>
                </a:cxn>
                <a:cxn ang="0">
                  <a:pos x="209" y="64"/>
                </a:cxn>
                <a:cxn ang="0">
                  <a:pos x="197" y="69"/>
                </a:cxn>
                <a:cxn ang="0">
                  <a:pos x="185" y="71"/>
                </a:cxn>
                <a:cxn ang="0">
                  <a:pos x="173" y="73"/>
                </a:cxn>
                <a:cxn ang="0">
                  <a:pos x="132" y="299"/>
                </a:cxn>
                <a:cxn ang="0">
                  <a:pos x="143" y="305"/>
                </a:cxn>
                <a:cxn ang="0">
                  <a:pos x="153" y="313"/>
                </a:cxn>
                <a:cxn ang="0">
                  <a:pos x="163" y="321"/>
                </a:cxn>
                <a:cxn ang="0">
                  <a:pos x="172" y="329"/>
                </a:cxn>
                <a:cxn ang="0">
                  <a:pos x="167" y="359"/>
                </a:cxn>
                <a:cxn ang="0">
                  <a:pos x="0" y="32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2" name="Freeform 28"/>
            <p:cNvSpPr>
              <a:spLocks/>
            </p:cNvSpPr>
            <p:nvPr userDrawn="1"/>
          </p:nvSpPr>
          <p:spPr bwMode="auto">
            <a:xfrm>
              <a:off x="549" y="99"/>
              <a:ext cx="25" cy="29"/>
            </a:xfrm>
            <a:custGeom>
              <a:avLst/>
              <a:gdLst/>
              <a:ahLst/>
              <a:cxnLst>
                <a:cxn ang="0">
                  <a:pos x="274" y="193"/>
                </a:cxn>
                <a:cxn ang="0">
                  <a:pos x="273" y="179"/>
                </a:cxn>
                <a:cxn ang="0">
                  <a:pos x="273" y="164"/>
                </a:cxn>
                <a:cxn ang="0">
                  <a:pos x="273" y="148"/>
                </a:cxn>
                <a:cxn ang="0">
                  <a:pos x="274" y="134"/>
                </a:cxn>
                <a:cxn ang="0">
                  <a:pos x="222" y="114"/>
                </a:cxn>
                <a:cxn ang="0">
                  <a:pos x="134" y="333"/>
                </a:cxn>
                <a:cxn ang="0">
                  <a:pos x="144" y="340"/>
                </a:cxn>
                <a:cxn ang="0">
                  <a:pos x="153" y="350"/>
                </a:cxn>
                <a:cxn ang="0">
                  <a:pos x="162" y="359"/>
                </a:cxn>
                <a:cxn ang="0">
                  <a:pos x="169" y="370"/>
                </a:cxn>
                <a:cxn ang="0">
                  <a:pos x="158" y="398"/>
                </a:cxn>
                <a:cxn ang="0">
                  <a:pos x="0" y="335"/>
                </a:cxn>
                <a:cxn ang="0">
                  <a:pos x="11" y="307"/>
                </a:cxn>
                <a:cxn ang="0">
                  <a:pos x="25" y="304"/>
                </a:cxn>
                <a:cxn ang="0">
                  <a:pos x="37" y="303"/>
                </a:cxn>
                <a:cxn ang="0">
                  <a:pos x="50" y="302"/>
                </a:cxn>
                <a:cxn ang="0">
                  <a:pos x="62" y="303"/>
                </a:cxn>
                <a:cxn ang="0">
                  <a:pos x="149" y="84"/>
                </a:cxn>
                <a:cxn ang="0">
                  <a:pos x="96" y="63"/>
                </a:cxn>
                <a:cxn ang="0">
                  <a:pos x="88" y="75"/>
                </a:cxn>
                <a:cxn ang="0">
                  <a:pos x="77" y="86"/>
                </a:cxn>
                <a:cxn ang="0">
                  <a:pos x="67" y="97"/>
                </a:cxn>
                <a:cxn ang="0">
                  <a:pos x="56" y="107"/>
                </a:cxn>
                <a:cxn ang="0">
                  <a:pos x="22" y="94"/>
                </a:cxn>
                <a:cxn ang="0">
                  <a:pos x="59" y="0"/>
                </a:cxn>
                <a:cxn ang="0">
                  <a:pos x="345" y="113"/>
                </a:cxn>
                <a:cxn ang="0">
                  <a:pos x="308" y="207"/>
                </a:cxn>
                <a:cxn ang="0">
                  <a:pos x="274" y="193"/>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3" name="Freeform 29"/>
            <p:cNvSpPr>
              <a:spLocks noEditPoints="1"/>
            </p:cNvSpPr>
            <p:nvPr userDrawn="1"/>
          </p:nvSpPr>
          <p:spPr bwMode="auto">
            <a:xfrm>
              <a:off x="573" y="121"/>
              <a:ext cx="27" cy="28"/>
            </a:xfrm>
            <a:custGeom>
              <a:avLst/>
              <a:gdLst/>
              <a:ahLst/>
              <a:cxnLst>
                <a:cxn ang="0">
                  <a:pos x="293" y="70"/>
                </a:cxn>
                <a:cxn ang="0">
                  <a:pos x="289" y="80"/>
                </a:cxn>
                <a:cxn ang="0">
                  <a:pos x="285" y="91"/>
                </a:cxn>
                <a:cxn ang="0">
                  <a:pos x="282" y="103"/>
                </a:cxn>
                <a:cxn ang="0">
                  <a:pos x="277" y="113"/>
                </a:cxn>
                <a:cxn ang="0">
                  <a:pos x="247" y="208"/>
                </a:cxn>
                <a:cxn ang="0">
                  <a:pos x="172" y="150"/>
                </a:cxn>
                <a:cxn ang="0">
                  <a:pos x="258" y="95"/>
                </a:cxn>
                <a:cxn ang="0">
                  <a:pos x="268" y="89"/>
                </a:cxn>
                <a:cxn ang="0">
                  <a:pos x="277" y="82"/>
                </a:cxn>
                <a:cxn ang="0">
                  <a:pos x="286" y="76"/>
                </a:cxn>
                <a:cxn ang="0">
                  <a:pos x="293" y="70"/>
                </a:cxn>
                <a:cxn ang="0">
                  <a:pos x="293" y="70"/>
                </a:cxn>
                <a:cxn ang="0">
                  <a:pos x="380" y="52"/>
                </a:cxn>
                <a:cxn ang="0">
                  <a:pos x="312" y="0"/>
                </a:cxn>
                <a:cxn ang="0">
                  <a:pos x="54" y="160"/>
                </a:cxn>
                <a:cxn ang="0">
                  <a:pos x="45" y="159"/>
                </a:cxn>
                <a:cxn ang="0">
                  <a:pos x="37" y="157"/>
                </a:cxn>
                <a:cxn ang="0">
                  <a:pos x="27" y="156"/>
                </a:cxn>
                <a:cxn ang="0">
                  <a:pos x="19" y="156"/>
                </a:cxn>
                <a:cxn ang="0">
                  <a:pos x="0" y="181"/>
                </a:cxn>
                <a:cxn ang="0">
                  <a:pos x="97" y="257"/>
                </a:cxn>
                <a:cxn ang="0">
                  <a:pos x="116" y="232"/>
                </a:cxn>
                <a:cxn ang="0">
                  <a:pos x="113" y="224"/>
                </a:cxn>
                <a:cxn ang="0">
                  <a:pos x="110" y="215"/>
                </a:cxn>
                <a:cxn ang="0">
                  <a:pos x="106" y="206"/>
                </a:cxn>
                <a:cxn ang="0">
                  <a:pos x="101" y="197"/>
                </a:cxn>
                <a:cxn ang="0">
                  <a:pos x="136" y="175"/>
                </a:cxn>
                <a:cxn ang="0">
                  <a:pos x="231" y="249"/>
                </a:cxn>
                <a:cxn ang="0">
                  <a:pos x="218" y="289"/>
                </a:cxn>
                <a:cxn ang="0">
                  <a:pos x="209" y="286"/>
                </a:cxn>
                <a:cxn ang="0">
                  <a:pos x="199" y="284"/>
                </a:cxn>
                <a:cxn ang="0">
                  <a:pos x="189" y="283"/>
                </a:cxn>
                <a:cxn ang="0">
                  <a:pos x="179" y="283"/>
                </a:cxn>
                <a:cxn ang="0">
                  <a:pos x="160" y="306"/>
                </a:cxn>
                <a:cxn ang="0">
                  <a:pos x="276" y="397"/>
                </a:cxn>
                <a:cxn ang="0">
                  <a:pos x="295" y="373"/>
                </a:cxn>
                <a:cxn ang="0">
                  <a:pos x="294" y="366"/>
                </a:cxn>
                <a:cxn ang="0">
                  <a:pos x="292" y="358"/>
                </a:cxn>
                <a:cxn ang="0">
                  <a:pos x="289" y="350"/>
                </a:cxn>
                <a:cxn ang="0">
                  <a:pos x="286" y="341"/>
                </a:cxn>
                <a:cxn ang="0">
                  <a:pos x="380" y="52"/>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4" name="Freeform 30"/>
            <p:cNvSpPr>
              <a:spLocks/>
            </p:cNvSpPr>
            <p:nvPr userDrawn="1"/>
          </p:nvSpPr>
          <p:spPr bwMode="auto">
            <a:xfrm>
              <a:off x="602" y="142"/>
              <a:ext cx="29" cy="28"/>
            </a:xfrm>
            <a:custGeom>
              <a:avLst/>
              <a:gdLst/>
              <a:ahLst/>
              <a:cxnLst>
                <a:cxn ang="0">
                  <a:pos x="307" y="280"/>
                </a:cxn>
                <a:cxn ang="0">
                  <a:pos x="314" y="268"/>
                </a:cxn>
                <a:cxn ang="0">
                  <a:pos x="322" y="255"/>
                </a:cxn>
                <a:cxn ang="0">
                  <a:pos x="331" y="242"/>
                </a:cxn>
                <a:cxn ang="0">
                  <a:pos x="340" y="231"/>
                </a:cxn>
                <a:cxn ang="0">
                  <a:pos x="307" y="185"/>
                </a:cxn>
                <a:cxn ang="0">
                  <a:pos x="114" y="319"/>
                </a:cxn>
                <a:cxn ang="0">
                  <a:pos x="118" y="331"/>
                </a:cxn>
                <a:cxn ang="0">
                  <a:pos x="120" y="343"/>
                </a:cxn>
                <a:cxn ang="0">
                  <a:pos x="121" y="356"/>
                </a:cxn>
                <a:cxn ang="0">
                  <a:pos x="122" y="369"/>
                </a:cxn>
                <a:cxn ang="0">
                  <a:pos x="97" y="386"/>
                </a:cxn>
                <a:cxn ang="0">
                  <a:pos x="0" y="247"/>
                </a:cxn>
                <a:cxn ang="0">
                  <a:pos x="25" y="230"/>
                </a:cxn>
                <a:cxn ang="0">
                  <a:pos x="37" y="235"/>
                </a:cxn>
                <a:cxn ang="0">
                  <a:pos x="48" y="240"/>
                </a:cxn>
                <a:cxn ang="0">
                  <a:pos x="60" y="247"/>
                </a:cxn>
                <a:cxn ang="0">
                  <a:pos x="69" y="254"/>
                </a:cxn>
                <a:cxn ang="0">
                  <a:pos x="263" y="120"/>
                </a:cxn>
                <a:cxn ang="0">
                  <a:pos x="230" y="74"/>
                </a:cxn>
                <a:cxn ang="0">
                  <a:pos x="217" y="78"/>
                </a:cxn>
                <a:cxn ang="0">
                  <a:pos x="202" y="82"/>
                </a:cxn>
                <a:cxn ang="0">
                  <a:pos x="187" y="85"/>
                </a:cxn>
                <a:cxn ang="0">
                  <a:pos x="173" y="87"/>
                </a:cxn>
                <a:cxn ang="0">
                  <a:pos x="152" y="57"/>
                </a:cxn>
                <a:cxn ang="0">
                  <a:pos x="235" y="0"/>
                </a:cxn>
                <a:cxn ang="0">
                  <a:pos x="410" y="253"/>
                </a:cxn>
                <a:cxn ang="0">
                  <a:pos x="327" y="311"/>
                </a:cxn>
                <a:cxn ang="0">
                  <a:pos x="307" y="280"/>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5" name="Freeform 31"/>
            <p:cNvSpPr>
              <a:spLocks/>
            </p:cNvSpPr>
            <p:nvPr userDrawn="1"/>
          </p:nvSpPr>
          <p:spPr bwMode="auto">
            <a:xfrm>
              <a:off x="617" y="176"/>
              <a:ext cx="27" cy="21"/>
            </a:xfrm>
            <a:custGeom>
              <a:avLst/>
              <a:gdLst/>
              <a:ahLst/>
              <a:cxnLst>
                <a:cxn ang="0">
                  <a:pos x="0" y="125"/>
                </a:cxn>
                <a:cxn ang="0">
                  <a:pos x="28" y="113"/>
                </a:cxn>
                <a:cxn ang="0">
                  <a:pos x="38" y="120"/>
                </a:cxn>
                <a:cxn ang="0">
                  <a:pos x="48" y="129"/>
                </a:cxn>
                <a:cxn ang="0">
                  <a:pos x="57" y="137"/>
                </a:cxn>
                <a:cxn ang="0">
                  <a:pos x="65" y="147"/>
                </a:cxn>
                <a:cxn ang="0">
                  <a:pos x="278" y="61"/>
                </a:cxn>
                <a:cxn ang="0">
                  <a:pos x="278" y="50"/>
                </a:cxn>
                <a:cxn ang="0">
                  <a:pos x="278" y="37"/>
                </a:cxn>
                <a:cxn ang="0">
                  <a:pos x="280" y="24"/>
                </a:cxn>
                <a:cxn ang="0">
                  <a:pos x="282" y="12"/>
                </a:cxn>
                <a:cxn ang="0">
                  <a:pos x="309" y="0"/>
                </a:cxn>
                <a:cxn ang="0">
                  <a:pos x="372" y="157"/>
                </a:cxn>
                <a:cxn ang="0">
                  <a:pos x="345" y="169"/>
                </a:cxn>
                <a:cxn ang="0">
                  <a:pos x="334" y="162"/>
                </a:cxn>
                <a:cxn ang="0">
                  <a:pos x="325" y="153"/>
                </a:cxn>
                <a:cxn ang="0">
                  <a:pos x="315" y="144"/>
                </a:cxn>
                <a:cxn ang="0">
                  <a:pos x="308" y="135"/>
                </a:cxn>
                <a:cxn ang="0">
                  <a:pos x="95" y="221"/>
                </a:cxn>
                <a:cxn ang="0">
                  <a:pos x="95" y="232"/>
                </a:cxn>
                <a:cxn ang="0">
                  <a:pos x="95" y="245"/>
                </a:cxn>
                <a:cxn ang="0">
                  <a:pos x="94" y="258"/>
                </a:cxn>
                <a:cxn ang="0">
                  <a:pos x="91" y="271"/>
                </a:cxn>
                <a:cxn ang="0">
                  <a:pos x="63" y="282"/>
                </a:cxn>
                <a:cxn ang="0">
                  <a:pos x="0" y="125"/>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6" name="Freeform 32"/>
            <p:cNvSpPr>
              <a:spLocks/>
            </p:cNvSpPr>
            <p:nvPr userDrawn="1"/>
          </p:nvSpPr>
          <p:spPr bwMode="auto">
            <a:xfrm>
              <a:off x="626" y="205"/>
              <a:ext cx="26" cy="20"/>
            </a:xfrm>
            <a:custGeom>
              <a:avLst/>
              <a:gdLst/>
              <a:ahLst/>
              <a:cxnLst>
                <a:cxn ang="0">
                  <a:pos x="6" y="127"/>
                </a:cxn>
                <a:cxn ang="0">
                  <a:pos x="0" y="82"/>
                </a:cxn>
                <a:cxn ang="0">
                  <a:pos x="96" y="40"/>
                </a:cxn>
                <a:cxn ang="0">
                  <a:pos x="94" y="85"/>
                </a:cxn>
                <a:cxn ang="0">
                  <a:pos x="72" y="100"/>
                </a:cxn>
                <a:cxn ang="0">
                  <a:pos x="61" y="116"/>
                </a:cxn>
                <a:cxn ang="0">
                  <a:pos x="61" y="141"/>
                </a:cxn>
                <a:cxn ang="0">
                  <a:pos x="66" y="165"/>
                </a:cxn>
                <a:cxn ang="0">
                  <a:pos x="73" y="181"/>
                </a:cxn>
                <a:cxn ang="0">
                  <a:pos x="86" y="193"/>
                </a:cxn>
                <a:cxn ang="0">
                  <a:pos x="97" y="196"/>
                </a:cxn>
                <a:cxn ang="0">
                  <a:pos x="107" y="196"/>
                </a:cxn>
                <a:cxn ang="0">
                  <a:pos x="118" y="193"/>
                </a:cxn>
                <a:cxn ang="0">
                  <a:pos x="128" y="188"/>
                </a:cxn>
                <a:cxn ang="0">
                  <a:pos x="135" y="179"/>
                </a:cxn>
                <a:cxn ang="0">
                  <a:pos x="141" y="169"/>
                </a:cxn>
                <a:cxn ang="0">
                  <a:pos x="146" y="149"/>
                </a:cxn>
                <a:cxn ang="0">
                  <a:pos x="151" y="118"/>
                </a:cxn>
                <a:cxn ang="0">
                  <a:pos x="156" y="85"/>
                </a:cxn>
                <a:cxn ang="0">
                  <a:pos x="165" y="55"/>
                </a:cxn>
                <a:cxn ang="0">
                  <a:pos x="176" y="33"/>
                </a:cxn>
                <a:cxn ang="0">
                  <a:pos x="186" y="22"/>
                </a:cxn>
                <a:cxn ang="0">
                  <a:pos x="200" y="11"/>
                </a:cxn>
                <a:cxn ang="0">
                  <a:pos x="216" y="4"/>
                </a:cxn>
                <a:cxn ang="0">
                  <a:pos x="237" y="0"/>
                </a:cxn>
                <a:cxn ang="0">
                  <a:pos x="257" y="0"/>
                </a:cxn>
                <a:cxn ang="0">
                  <a:pos x="277" y="5"/>
                </a:cxn>
                <a:cxn ang="0">
                  <a:pos x="296" y="14"/>
                </a:cxn>
                <a:cxn ang="0">
                  <a:pos x="313" y="29"/>
                </a:cxn>
                <a:cxn ang="0">
                  <a:pos x="329" y="48"/>
                </a:cxn>
                <a:cxn ang="0">
                  <a:pos x="342" y="73"/>
                </a:cxn>
                <a:cxn ang="0">
                  <a:pos x="353" y="101"/>
                </a:cxn>
                <a:cxn ang="0">
                  <a:pos x="360" y="137"/>
                </a:cxn>
                <a:cxn ang="0">
                  <a:pos x="366" y="179"/>
                </a:cxn>
                <a:cxn ang="0">
                  <a:pos x="275" y="219"/>
                </a:cxn>
                <a:cxn ang="0">
                  <a:pos x="277" y="174"/>
                </a:cxn>
                <a:cxn ang="0">
                  <a:pos x="300" y="158"/>
                </a:cxn>
                <a:cxn ang="0">
                  <a:pos x="311" y="145"/>
                </a:cxn>
                <a:cxn ang="0">
                  <a:pos x="310" y="124"/>
                </a:cxn>
                <a:cxn ang="0">
                  <a:pos x="305" y="104"/>
                </a:cxn>
                <a:cxn ang="0">
                  <a:pos x="296" y="88"/>
                </a:cxn>
                <a:cxn ang="0">
                  <a:pos x="284" y="79"/>
                </a:cxn>
                <a:cxn ang="0">
                  <a:pos x="270" y="76"/>
                </a:cxn>
                <a:cxn ang="0">
                  <a:pos x="255" y="78"/>
                </a:cxn>
                <a:cxn ang="0">
                  <a:pos x="246" y="84"/>
                </a:cxn>
                <a:cxn ang="0">
                  <a:pos x="239" y="93"/>
                </a:cxn>
                <a:cxn ang="0">
                  <a:pos x="235" y="103"/>
                </a:cxn>
                <a:cxn ang="0">
                  <a:pos x="226" y="138"/>
                </a:cxn>
                <a:cxn ang="0">
                  <a:pos x="219" y="187"/>
                </a:cxn>
                <a:cxn ang="0">
                  <a:pos x="210" y="219"/>
                </a:cxn>
                <a:cxn ang="0">
                  <a:pos x="199" y="241"/>
                </a:cxn>
                <a:cxn ang="0">
                  <a:pos x="188" y="252"/>
                </a:cxn>
                <a:cxn ang="0">
                  <a:pos x="176" y="262"/>
                </a:cxn>
                <a:cxn ang="0">
                  <a:pos x="159" y="269"/>
                </a:cxn>
                <a:cxn ang="0">
                  <a:pos x="139" y="274"/>
                </a:cxn>
                <a:cxn ang="0">
                  <a:pos x="116" y="273"/>
                </a:cxn>
                <a:cxn ang="0">
                  <a:pos x="95" y="268"/>
                </a:cxn>
                <a:cxn ang="0">
                  <a:pos x="75" y="258"/>
                </a:cxn>
                <a:cxn ang="0">
                  <a:pos x="56" y="243"/>
                </a:cxn>
                <a:cxn ang="0">
                  <a:pos x="39" y="223"/>
                </a:cxn>
                <a:cxn ang="0">
                  <a:pos x="26" y="197"/>
                </a:cxn>
                <a:cxn ang="0">
                  <a:pos x="14" y="168"/>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7" name="Freeform 33"/>
            <p:cNvSpPr>
              <a:spLocks/>
            </p:cNvSpPr>
            <p:nvPr userDrawn="1"/>
          </p:nvSpPr>
          <p:spPr bwMode="auto">
            <a:xfrm>
              <a:off x="642" y="238"/>
              <a:ext cx="7" cy="6"/>
            </a:xfrm>
            <a:custGeom>
              <a:avLst/>
              <a:gdLst/>
              <a:ahLst/>
              <a:cxnLst>
                <a:cxn ang="0">
                  <a:pos x="0" y="51"/>
                </a:cxn>
                <a:cxn ang="0">
                  <a:pos x="0" y="41"/>
                </a:cxn>
                <a:cxn ang="0">
                  <a:pos x="2" y="33"/>
                </a:cxn>
                <a:cxn ang="0">
                  <a:pos x="5" y="24"/>
                </a:cxn>
                <a:cxn ang="0">
                  <a:pos x="10" y="17"/>
                </a:cxn>
                <a:cxn ang="0">
                  <a:pos x="16" y="11"/>
                </a:cxn>
                <a:cxn ang="0">
                  <a:pos x="23" y="5"/>
                </a:cxn>
                <a:cxn ang="0">
                  <a:pos x="32" y="2"/>
                </a:cxn>
                <a:cxn ang="0">
                  <a:pos x="41" y="0"/>
                </a:cxn>
                <a:cxn ang="0">
                  <a:pos x="51" y="0"/>
                </a:cxn>
                <a:cxn ang="0">
                  <a:pos x="60" y="1"/>
                </a:cxn>
                <a:cxn ang="0">
                  <a:pos x="69" y="4"/>
                </a:cxn>
                <a:cxn ang="0">
                  <a:pos x="76" y="8"/>
                </a:cxn>
                <a:cxn ang="0">
                  <a:pos x="82" y="15"/>
                </a:cxn>
                <a:cxn ang="0">
                  <a:pos x="88" y="22"/>
                </a:cxn>
                <a:cxn ang="0">
                  <a:pos x="92" y="30"/>
                </a:cxn>
                <a:cxn ang="0">
                  <a:pos x="94" y="39"/>
                </a:cxn>
                <a:cxn ang="0">
                  <a:pos x="94" y="49"/>
                </a:cxn>
                <a:cxn ang="0">
                  <a:pos x="92" y="57"/>
                </a:cxn>
                <a:cxn ang="0">
                  <a:pos x="89" y="65"/>
                </a:cxn>
                <a:cxn ang="0">
                  <a:pos x="83" y="73"/>
                </a:cxn>
                <a:cxn ang="0">
                  <a:pos x="77" y="79"/>
                </a:cxn>
                <a:cxn ang="0">
                  <a:pos x="70" y="85"/>
                </a:cxn>
                <a:cxn ang="0">
                  <a:pos x="61" y="88"/>
                </a:cxn>
                <a:cxn ang="0">
                  <a:pos x="53" y="90"/>
                </a:cxn>
                <a:cxn ang="0">
                  <a:pos x="42" y="90"/>
                </a:cxn>
                <a:cxn ang="0">
                  <a:pos x="34" y="89"/>
                </a:cxn>
                <a:cxn ang="0">
                  <a:pos x="25" y="86"/>
                </a:cxn>
                <a:cxn ang="0">
                  <a:pos x="18" y="80"/>
                </a:cxn>
                <a:cxn ang="0">
                  <a:pos x="11" y="75"/>
                </a:cxn>
                <a:cxn ang="0">
                  <a:pos x="6" y="68"/>
                </a:cxn>
                <a:cxn ang="0">
                  <a:pos x="2" y="59"/>
                </a:cxn>
                <a:cxn ang="0">
                  <a:pos x="0" y="51"/>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8" name="Freeform 34"/>
            <p:cNvSpPr>
              <a:spLocks/>
            </p:cNvSpPr>
            <p:nvPr userDrawn="1"/>
          </p:nvSpPr>
          <p:spPr bwMode="auto">
            <a:xfrm>
              <a:off x="633" y="257"/>
              <a:ext cx="25" cy="20"/>
            </a:xfrm>
            <a:custGeom>
              <a:avLst/>
              <a:gdLst/>
              <a:ahLst/>
              <a:cxnLst>
                <a:cxn ang="0">
                  <a:pos x="0" y="14"/>
                </a:cxn>
                <a:cxn ang="0">
                  <a:pos x="30" y="13"/>
                </a:cxn>
                <a:cxn ang="0">
                  <a:pos x="38" y="23"/>
                </a:cxn>
                <a:cxn ang="0">
                  <a:pos x="44" y="33"/>
                </a:cxn>
                <a:cxn ang="0">
                  <a:pos x="49" y="45"/>
                </a:cxn>
                <a:cxn ang="0">
                  <a:pos x="55" y="57"/>
                </a:cxn>
                <a:cxn ang="0">
                  <a:pos x="284" y="47"/>
                </a:cxn>
                <a:cxn ang="0">
                  <a:pos x="287" y="36"/>
                </a:cxn>
                <a:cxn ang="0">
                  <a:pos x="292" y="24"/>
                </a:cxn>
                <a:cxn ang="0">
                  <a:pos x="297" y="12"/>
                </a:cxn>
                <a:cxn ang="0">
                  <a:pos x="304" y="2"/>
                </a:cxn>
                <a:cxn ang="0">
                  <a:pos x="333" y="0"/>
                </a:cxn>
                <a:cxn ang="0">
                  <a:pos x="341" y="170"/>
                </a:cxn>
                <a:cxn ang="0">
                  <a:pos x="310" y="171"/>
                </a:cxn>
                <a:cxn ang="0">
                  <a:pos x="304" y="160"/>
                </a:cxn>
                <a:cxn ang="0">
                  <a:pos x="297" y="149"/>
                </a:cxn>
                <a:cxn ang="0">
                  <a:pos x="291" y="138"/>
                </a:cxn>
                <a:cxn ang="0">
                  <a:pos x="287" y="126"/>
                </a:cxn>
                <a:cxn ang="0">
                  <a:pos x="53" y="137"/>
                </a:cxn>
                <a:cxn ang="0">
                  <a:pos x="58" y="211"/>
                </a:cxn>
                <a:cxn ang="0">
                  <a:pos x="69" y="214"/>
                </a:cxn>
                <a:cxn ang="0">
                  <a:pos x="82" y="218"/>
                </a:cxn>
                <a:cxn ang="0">
                  <a:pos x="96" y="224"/>
                </a:cxn>
                <a:cxn ang="0">
                  <a:pos x="110" y="229"/>
                </a:cxn>
                <a:cxn ang="0">
                  <a:pos x="111" y="267"/>
                </a:cxn>
                <a:cxn ang="0">
                  <a:pos x="11" y="271"/>
                </a:cxn>
                <a:cxn ang="0">
                  <a:pos x="0" y="14"/>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79" name="Freeform 35"/>
            <p:cNvSpPr>
              <a:spLocks/>
            </p:cNvSpPr>
            <p:nvPr userDrawn="1"/>
          </p:nvSpPr>
          <p:spPr bwMode="auto">
            <a:xfrm>
              <a:off x="633" y="288"/>
              <a:ext cx="25" cy="25"/>
            </a:xfrm>
            <a:custGeom>
              <a:avLst/>
              <a:gdLst/>
              <a:ahLst/>
              <a:cxnLst>
                <a:cxn ang="0">
                  <a:pos x="133" y="312"/>
                </a:cxn>
                <a:cxn ang="0">
                  <a:pos x="101" y="307"/>
                </a:cxn>
                <a:cxn ang="0">
                  <a:pos x="73" y="299"/>
                </a:cxn>
                <a:cxn ang="0">
                  <a:pos x="49" y="285"/>
                </a:cxn>
                <a:cxn ang="0">
                  <a:pos x="30" y="267"/>
                </a:cxn>
                <a:cxn ang="0">
                  <a:pos x="17" y="245"/>
                </a:cxn>
                <a:cxn ang="0">
                  <a:pos x="6" y="221"/>
                </a:cxn>
                <a:cxn ang="0">
                  <a:pos x="1" y="192"/>
                </a:cxn>
                <a:cxn ang="0">
                  <a:pos x="1" y="161"/>
                </a:cxn>
                <a:cxn ang="0">
                  <a:pos x="4" y="125"/>
                </a:cxn>
                <a:cxn ang="0">
                  <a:pos x="12" y="95"/>
                </a:cxn>
                <a:cxn ang="0">
                  <a:pos x="25" y="71"/>
                </a:cxn>
                <a:cxn ang="0">
                  <a:pos x="41" y="52"/>
                </a:cxn>
                <a:cxn ang="0">
                  <a:pos x="60" y="38"/>
                </a:cxn>
                <a:cxn ang="0">
                  <a:pos x="82" y="30"/>
                </a:cxn>
                <a:cxn ang="0">
                  <a:pos x="107" y="25"/>
                </a:cxn>
                <a:cxn ang="0">
                  <a:pos x="134" y="24"/>
                </a:cxn>
                <a:cxn ang="0">
                  <a:pos x="298" y="23"/>
                </a:cxn>
                <a:cxn ang="0">
                  <a:pos x="311" y="6"/>
                </a:cxn>
                <a:cxn ang="0">
                  <a:pos x="347" y="1"/>
                </a:cxn>
                <a:cxn ang="0">
                  <a:pos x="311" y="149"/>
                </a:cxn>
                <a:cxn ang="0">
                  <a:pos x="299" y="130"/>
                </a:cxn>
                <a:cxn ang="0">
                  <a:pos x="291" y="110"/>
                </a:cxn>
                <a:cxn ang="0">
                  <a:pos x="133" y="103"/>
                </a:cxn>
                <a:cxn ang="0">
                  <a:pos x="115" y="105"/>
                </a:cxn>
                <a:cxn ang="0">
                  <a:pos x="98" y="108"/>
                </a:cxn>
                <a:cxn ang="0">
                  <a:pos x="84" y="114"/>
                </a:cxn>
                <a:cxn ang="0">
                  <a:pos x="71" y="122"/>
                </a:cxn>
                <a:cxn ang="0">
                  <a:pos x="63" y="134"/>
                </a:cxn>
                <a:cxn ang="0">
                  <a:pos x="56" y="149"/>
                </a:cxn>
                <a:cxn ang="0">
                  <a:pos x="52" y="168"/>
                </a:cxn>
                <a:cxn ang="0">
                  <a:pos x="51" y="187"/>
                </a:cxn>
                <a:cxn ang="0">
                  <a:pos x="54" y="203"/>
                </a:cxn>
                <a:cxn ang="0">
                  <a:pos x="58" y="217"/>
                </a:cxn>
                <a:cxn ang="0">
                  <a:pos x="65" y="228"/>
                </a:cxn>
                <a:cxn ang="0">
                  <a:pos x="75" y="238"/>
                </a:cxn>
                <a:cxn ang="0">
                  <a:pos x="87" y="245"/>
                </a:cxn>
                <a:cxn ang="0">
                  <a:pos x="101" y="249"/>
                </a:cxn>
                <a:cxn ang="0">
                  <a:pos x="118" y="252"/>
                </a:cxn>
                <a:cxn ang="0">
                  <a:pos x="285" y="258"/>
                </a:cxn>
                <a:cxn ang="0">
                  <a:pos x="295" y="238"/>
                </a:cxn>
                <a:cxn ang="0">
                  <a:pos x="308" y="220"/>
                </a:cxn>
                <a:cxn ang="0">
                  <a:pos x="332" y="354"/>
                </a:cxn>
                <a:cxn ang="0">
                  <a:pos x="296" y="345"/>
                </a:cxn>
                <a:cxn ang="0">
                  <a:pos x="286" y="327"/>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0" name="Freeform 36"/>
            <p:cNvSpPr>
              <a:spLocks noEditPoints="1"/>
            </p:cNvSpPr>
            <p:nvPr userDrawn="1"/>
          </p:nvSpPr>
          <p:spPr bwMode="auto">
            <a:xfrm>
              <a:off x="630" y="324"/>
              <a:ext cx="25" cy="25"/>
            </a:xfrm>
            <a:custGeom>
              <a:avLst/>
              <a:gdLst/>
              <a:ahLst/>
              <a:cxnLst>
                <a:cxn ang="0">
                  <a:pos x="295" y="186"/>
                </a:cxn>
                <a:cxn ang="0">
                  <a:pos x="290" y="214"/>
                </a:cxn>
                <a:cxn ang="0">
                  <a:pos x="284" y="233"/>
                </a:cxn>
                <a:cxn ang="0">
                  <a:pos x="273" y="246"/>
                </a:cxn>
                <a:cxn ang="0">
                  <a:pos x="262" y="254"/>
                </a:cxn>
                <a:cxn ang="0">
                  <a:pos x="243" y="258"/>
                </a:cxn>
                <a:cxn ang="0">
                  <a:pos x="214" y="251"/>
                </a:cxn>
                <a:cxn ang="0">
                  <a:pos x="204" y="241"/>
                </a:cxn>
                <a:cxn ang="0">
                  <a:pos x="196" y="227"/>
                </a:cxn>
                <a:cxn ang="0">
                  <a:pos x="193" y="209"/>
                </a:cxn>
                <a:cxn ang="0">
                  <a:pos x="195" y="185"/>
                </a:cxn>
                <a:cxn ang="0">
                  <a:pos x="297" y="169"/>
                </a:cxn>
                <a:cxn ang="0">
                  <a:pos x="151" y="193"/>
                </a:cxn>
                <a:cxn ang="0">
                  <a:pos x="140" y="222"/>
                </a:cxn>
                <a:cxn ang="0">
                  <a:pos x="128" y="238"/>
                </a:cxn>
                <a:cxn ang="0">
                  <a:pos x="114" y="246"/>
                </a:cxn>
                <a:cxn ang="0">
                  <a:pos x="97" y="249"/>
                </a:cxn>
                <a:cxn ang="0">
                  <a:pos x="71" y="242"/>
                </a:cxn>
                <a:cxn ang="0">
                  <a:pos x="59" y="231"/>
                </a:cxn>
                <a:cxn ang="0">
                  <a:pos x="51" y="218"/>
                </a:cxn>
                <a:cxn ang="0">
                  <a:pos x="48" y="199"/>
                </a:cxn>
                <a:cxn ang="0">
                  <a:pos x="49" y="177"/>
                </a:cxn>
                <a:cxn ang="0">
                  <a:pos x="58" y="139"/>
                </a:cxn>
                <a:cxn ang="0">
                  <a:pos x="361" y="56"/>
                </a:cxn>
                <a:cxn ang="0">
                  <a:pos x="316" y="71"/>
                </a:cxn>
                <a:cxn ang="0">
                  <a:pos x="76" y="54"/>
                </a:cxn>
                <a:cxn ang="0">
                  <a:pos x="67" y="17"/>
                </a:cxn>
                <a:cxn ang="0">
                  <a:pos x="24" y="46"/>
                </a:cxn>
                <a:cxn ang="0">
                  <a:pos x="9" y="134"/>
                </a:cxn>
                <a:cxn ang="0">
                  <a:pos x="0" y="198"/>
                </a:cxn>
                <a:cxn ang="0">
                  <a:pos x="4" y="246"/>
                </a:cxn>
                <a:cxn ang="0">
                  <a:pos x="18" y="284"/>
                </a:cxn>
                <a:cxn ang="0">
                  <a:pos x="39" y="311"/>
                </a:cxn>
                <a:cxn ang="0">
                  <a:pos x="66" y="327"/>
                </a:cxn>
                <a:cxn ang="0">
                  <a:pos x="91" y="332"/>
                </a:cxn>
                <a:cxn ang="0">
                  <a:pos x="111" y="331"/>
                </a:cxn>
                <a:cxn ang="0">
                  <a:pos x="130" y="324"/>
                </a:cxn>
                <a:cxn ang="0">
                  <a:pos x="148" y="312"/>
                </a:cxn>
                <a:cxn ang="0">
                  <a:pos x="163" y="294"/>
                </a:cxn>
                <a:cxn ang="0">
                  <a:pos x="173" y="268"/>
                </a:cxn>
                <a:cxn ang="0">
                  <a:pos x="177" y="290"/>
                </a:cxn>
                <a:cxn ang="0">
                  <a:pos x="185" y="308"/>
                </a:cxn>
                <a:cxn ang="0">
                  <a:pos x="202" y="324"/>
                </a:cxn>
                <a:cxn ang="0">
                  <a:pos x="232" y="337"/>
                </a:cxn>
                <a:cxn ang="0">
                  <a:pos x="261" y="338"/>
                </a:cxn>
                <a:cxn ang="0">
                  <a:pos x="285" y="329"/>
                </a:cxn>
                <a:cxn ang="0">
                  <a:pos x="305" y="309"/>
                </a:cxn>
                <a:cxn ang="0">
                  <a:pos x="321" y="280"/>
                </a:cxn>
                <a:cxn ang="0">
                  <a:pos x="333" y="240"/>
                </a:cxn>
                <a:cxn ang="0">
                  <a:pos x="345" y="156"/>
                </a:cxn>
                <a:cxn ang="0">
                  <a:pos x="361" y="56"/>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1" name="Freeform 37"/>
            <p:cNvSpPr>
              <a:spLocks/>
            </p:cNvSpPr>
            <p:nvPr userDrawn="1"/>
          </p:nvSpPr>
          <p:spPr bwMode="auto">
            <a:xfrm>
              <a:off x="620" y="358"/>
              <a:ext cx="28" cy="24"/>
            </a:xfrm>
            <a:custGeom>
              <a:avLst/>
              <a:gdLst/>
              <a:ahLst/>
              <a:cxnLst>
                <a:cxn ang="0">
                  <a:pos x="81" y="0"/>
                </a:cxn>
                <a:cxn ang="0">
                  <a:pos x="111" y="10"/>
                </a:cxn>
                <a:cxn ang="0">
                  <a:pos x="113" y="21"/>
                </a:cxn>
                <a:cxn ang="0">
                  <a:pos x="115" y="34"/>
                </a:cxn>
                <a:cxn ang="0">
                  <a:pos x="117" y="47"/>
                </a:cxn>
                <a:cxn ang="0">
                  <a:pos x="117" y="59"/>
                </a:cxn>
                <a:cxn ang="0">
                  <a:pos x="333" y="133"/>
                </a:cxn>
                <a:cxn ang="0">
                  <a:pos x="342" y="124"/>
                </a:cxn>
                <a:cxn ang="0">
                  <a:pos x="351" y="114"/>
                </a:cxn>
                <a:cxn ang="0">
                  <a:pos x="360" y="106"/>
                </a:cxn>
                <a:cxn ang="0">
                  <a:pos x="369" y="97"/>
                </a:cxn>
                <a:cxn ang="0">
                  <a:pos x="398" y="107"/>
                </a:cxn>
                <a:cxn ang="0">
                  <a:pos x="316" y="347"/>
                </a:cxn>
                <a:cxn ang="0">
                  <a:pos x="236" y="320"/>
                </a:cxn>
                <a:cxn ang="0">
                  <a:pos x="249" y="284"/>
                </a:cxn>
                <a:cxn ang="0">
                  <a:pos x="258" y="282"/>
                </a:cxn>
                <a:cxn ang="0">
                  <a:pos x="270" y="280"/>
                </a:cxn>
                <a:cxn ang="0">
                  <a:pos x="282" y="279"/>
                </a:cxn>
                <a:cxn ang="0">
                  <a:pos x="292" y="280"/>
                </a:cxn>
                <a:cxn ang="0">
                  <a:pos x="315" y="210"/>
                </a:cxn>
                <a:cxn ang="0">
                  <a:pos x="223" y="180"/>
                </a:cxn>
                <a:cxn ang="0">
                  <a:pos x="204" y="237"/>
                </a:cxn>
                <a:cxn ang="0">
                  <a:pos x="211" y="242"/>
                </a:cxn>
                <a:cxn ang="0">
                  <a:pos x="216" y="248"/>
                </a:cxn>
                <a:cxn ang="0">
                  <a:pos x="220" y="255"/>
                </a:cxn>
                <a:cxn ang="0">
                  <a:pos x="225" y="260"/>
                </a:cxn>
                <a:cxn ang="0">
                  <a:pos x="214" y="291"/>
                </a:cxn>
                <a:cxn ang="0">
                  <a:pos x="124" y="260"/>
                </a:cxn>
                <a:cxn ang="0">
                  <a:pos x="134" y="229"/>
                </a:cxn>
                <a:cxn ang="0">
                  <a:pos x="150" y="225"/>
                </a:cxn>
                <a:cxn ang="0">
                  <a:pos x="165" y="223"/>
                </a:cxn>
                <a:cxn ang="0">
                  <a:pos x="184" y="166"/>
                </a:cxn>
                <a:cxn ang="0">
                  <a:pos x="84" y="132"/>
                </a:cxn>
                <a:cxn ang="0">
                  <a:pos x="61" y="201"/>
                </a:cxn>
                <a:cxn ang="0">
                  <a:pos x="70" y="208"/>
                </a:cxn>
                <a:cxn ang="0">
                  <a:pos x="79" y="216"/>
                </a:cxn>
                <a:cxn ang="0">
                  <a:pos x="88" y="224"/>
                </a:cxn>
                <a:cxn ang="0">
                  <a:pos x="96" y="233"/>
                </a:cxn>
                <a:cxn ang="0">
                  <a:pos x="83" y="269"/>
                </a:cxn>
                <a:cxn ang="0">
                  <a:pos x="0" y="241"/>
                </a:cxn>
                <a:cxn ang="0">
                  <a:pos x="81" y="0"/>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2" name="Freeform 38"/>
            <p:cNvSpPr>
              <a:spLocks/>
            </p:cNvSpPr>
            <p:nvPr userDrawn="1"/>
          </p:nvSpPr>
          <p:spPr bwMode="auto">
            <a:xfrm>
              <a:off x="606" y="389"/>
              <a:ext cx="25" cy="25"/>
            </a:xfrm>
            <a:custGeom>
              <a:avLst/>
              <a:gdLst/>
              <a:ahLst/>
              <a:cxnLst>
                <a:cxn ang="0">
                  <a:pos x="43" y="75"/>
                </a:cxn>
                <a:cxn ang="0">
                  <a:pos x="66" y="45"/>
                </a:cxn>
                <a:cxn ang="0">
                  <a:pos x="92" y="24"/>
                </a:cxn>
                <a:cxn ang="0">
                  <a:pos x="119" y="9"/>
                </a:cxn>
                <a:cxn ang="0">
                  <a:pos x="148" y="1"/>
                </a:cxn>
                <a:cxn ang="0">
                  <a:pos x="177" y="0"/>
                </a:cxn>
                <a:cxn ang="0">
                  <a:pos x="208" y="6"/>
                </a:cxn>
                <a:cxn ang="0">
                  <a:pos x="239" y="19"/>
                </a:cxn>
                <a:cxn ang="0">
                  <a:pos x="274" y="40"/>
                </a:cxn>
                <a:cxn ang="0">
                  <a:pos x="305" y="66"/>
                </a:cxn>
                <a:cxn ang="0">
                  <a:pos x="328" y="96"/>
                </a:cxn>
                <a:cxn ang="0">
                  <a:pos x="343" y="127"/>
                </a:cxn>
                <a:cxn ang="0">
                  <a:pos x="351" y="159"/>
                </a:cxn>
                <a:cxn ang="0">
                  <a:pos x="351" y="192"/>
                </a:cxn>
                <a:cxn ang="0">
                  <a:pos x="345" y="226"/>
                </a:cxn>
                <a:cxn ang="0">
                  <a:pos x="332" y="260"/>
                </a:cxn>
                <a:cxn ang="0">
                  <a:pos x="308" y="300"/>
                </a:cxn>
                <a:cxn ang="0">
                  <a:pos x="278" y="337"/>
                </a:cxn>
                <a:cxn ang="0">
                  <a:pos x="171" y="295"/>
                </a:cxn>
                <a:cxn ang="0">
                  <a:pos x="206" y="262"/>
                </a:cxn>
                <a:cxn ang="0">
                  <a:pos x="234" y="269"/>
                </a:cxn>
                <a:cxn ang="0">
                  <a:pos x="254" y="267"/>
                </a:cxn>
                <a:cxn ang="0">
                  <a:pos x="271" y="250"/>
                </a:cxn>
                <a:cxn ang="0">
                  <a:pos x="283" y="231"/>
                </a:cxn>
                <a:cxn ang="0">
                  <a:pos x="288" y="214"/>
                </a:cxn>
                <a:cxn ang="0">
                  <a:pos x="290" y="197"/>
                </a:cxn>
                <a:cxn ang="0">
                  <a:pos x="287" y="181"/>
                </a:cxn>
                <a:cxn ang="0">
                  <a:pos x="279" y="164"/>
                </a:cxn>
                <a:cxn ang="0">
                  <a:pos x="269" y="148"/>
                </a:cxn>
                <a:cxn ang="0">
                  <a:pos x="253" y="132"/>
                </a:cxn>
                <a:cxn ang="0">
                  <a:pos x="234" y="116"/>
                </a:cxn>
                <a:cxn ang="0">
                  <a:pos x="211" y="103"/>
                </a:cxn>
                <a:cxn ang="0">
                  <a:pos x="190" y="94"/>
                </a:cxn>
                <a:cxn ang="0">
                  <a:pos x="169" y="90"/>
                </a:cxn>
                <a:cxn ang="0">
                  <a:pos x="149" y="90"/>
                </a:cxn>
                <a:cxn ang="0">
                  <a:pos x="130" y="94"/>
                </a:cxn>
                <a:cxn ang="0">
                  <a:pos x="112" y="103"/>
                </a:cxn>
                <a:cxn ang="0">
                  <a:pos x="95" y="118"/>
                </a:cxn>
                <a:cxn ang="0">
                  <a:pos x="78" y="137"/>
                </a:cxn>
                <a:cxn ang="0">
                  <a:pos x="62" y="165"/>
                </a:cxn>
                <a:cxn ang="0">
                  <a:pos x="52" y="192"/>
                </a:cxn>
                <a:cxn ang="0">
                  <a:pos x="47" y="211"/>
                </a:cxn>
                <a:cxn ang="0">
                  <a:pos x="0" y="205"/>
                </a:cxn>
                <a:cxn ang="0">
                  <a:pos x="1" y="177"/>
                </a:cxn>
                <a:cxn ang="0">
                  <a:pos x="7" y="149"/>
                </a:cxn>
                <a:cxn ang="0">
                  <a:pos x="17" y="120"/>
                </a:cxn>
                <a:cxn ang="0">
                  <a:pos x="31" y="92"/>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3" name="Freeform 39"/>
            <p:cNvSpPr>
              <a:spLocks/>
            </p:cNvSpPr>
            <p:nvPr userDrawn="1"/>
          </p:nvSpPr>
          <p:spPr bwMode="auto">
            <a:xfrm>
              <a:off x="584" y="412"/>
              <a:ext cx="30" cy="29"/>
            </a:xfrm>
            <a:custGeom>
              <a:avLst/>
              <a:gdLst/>
              <a:ahLst/>
              <a:cxnLst>
                <a:cxn ang="0">
                  <a:pos x="186" y="0"/>
                </a:cxn>
                <a:cxn ang="0">
                  <a:pos x="207" y="22"/>
                </a:cxn>
                <a:cxn ang="0">
                  <a:pos x="204" y="33"/>
                </a:cxn>
                <a:cxn ang="0">
                  <a:pos x="199" y="45"/>
                </a:cxn>
                <a:cxn ang="0">
                  <a:pos x="194" y="57"/>
                </a:cxn>
                <a:cxn ang="0">
                  <a:pos x="189" y="68"/>
                </a:cxn>
                <a:cxn ang="0">
                  <a:pos x="346" y="235"/>
                </a:cxn>
                <a:cxn ang="0">
                  <a:pos x="357" y="231"/>
                </a:cxn>
                <a:cxn ang="0">
                  <a:pos x="369" y="227"/>
                </a:cxn>
                <a:cxn ang="0">
                  <a:pos x="382" y="224"/>
                </a:cxn>
                <a:cxn ang="0">
                  <a:pos x="394" y="220"/>
                </a:cxn>
                <a:cxn ang="0">
                  <a:pos x="415" y="243"/>
                </a:cxn>
                <a:cxn ang="0">
                  <a:pos x="230" y="416"/>
                </a:cxn>
                <a:cxn ang="0">
                  <a:pos x="172" y="355"/>
                </a:cxn>
                <a:cxn ang="0">
                  <a:pos x="199" y="328"/>
                </a:cxn>
                <a:cxn ang="0">
                  <a:pos x="210" y="331"/>
                </a:cxn>
                <a:cxn ang="0">
                  <a:pos x="220" y="336"/>
                </a:cxn>
                <a:cxn ang="0">
                  <a:pos x="232" y="341"/>
                </a:cxn>
                <a:cxn ang="0">
                  <a:pos x="241" y="345"/>
                </a:cxn>
                <a:cxn ang="0">
                  <a:pos x="293" y="295"/>
                </a:cxn>
                <a:cxn ang="0">
                  <a:pos x="227" y="225"/>
                </a:cxn>
                <a:cxn ang="0">
                  <a:pos x="184" y="266"/>
                </a:cxn>
                <a:cxn ang="0">
                  <a:pos x="186" y="273"/>
                </a:cxn>
                <a:cxn ang="0">
                  <a:pos x="188" y="282"/>
                </a:cxn>
                <a:cxn ang="0">
                  <a:pos x="189" y="289"/>
                </a:cxn>
                <a:cxn ang="0">
                  <a:pos x="190" y="297"/>
                </a:cxn>
                <a:cxn ang="0">
                  <a:pos x="167" y="318"/>
                </a:cxn>
                <a:cxn ang="0">
                  <a:pos x="101" y="249"/>
                </a:cxn>
                <a:cxn ang="0">
                  <a:pos x="124" y="227"/>
                </a:cxn>
                <a:cxn ang="0">
                  <a:pos x="139" y="230"/>
                </a:cxn>
                <a:cxn ang="0">
                  <a:pos x="155" y="235"/>
                </a:cxn>
                <a:cxn ang="0">
                  <a:pos x="198" y="195"/>
                </a:cxn>
                <a:cxn ang="0">
                  <a:pos x="125" y="118"/>
                </a:cxn>
                <a:cxn ang="0">
                  <a:pos x="73" y="168"/>
                </a:cxn>
                <a:cxn ang="0">
                  <a:pos x="78" y="178"/>
                </a:cxn>
                <a:cxn ang="0">
                  <a:pos x="82" y="189"/>
                </a:cxn>
                <a:cxn ang="0">
                  <a:pos x="86" y="200"/>
                </a:cxn>
                <a:cxn ang="0">
                  <a:pos x="89" y="212"/>
                </a:cxn>
                <a:cxn ang="0">
                  <a:pos x="61" y="238"/>
                </a:cxn>
                <a:cxn ang="0">
                  <a:pos x="0" y="174"/>
                </a:cxn>
                <a:cxn ang="0">
                  <a:pos x="186" y="0"/>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4" name="Freeform 40"/>
            <p:cNvSpPr>
              <a:spLocks/>
            </p:cNvSpPr>
            <p:nvPr userDrawn="1"/>
          </p:nvSpPr>
          <p:spPr bwMode="auto">
            <a:xfrm>
              <a:off x="554" y="431"/>
              <a:ext cx="32" cy="33"/>
            </a:xfrm>
            <a:custGeom>
              <a:avLst/>
              <a:gdLst/>
              <a:ahLst/>
              <a:cxnLst>
                <a:cxn ang="0">
                  <a:pos x="124" y="399"/>
                </a:cxn>
                <a:cxn ang="0">
                  <a:pos x="0" y="144"/>
                </a:cxn>
                <a:cxn ang="0">
                  <a:pos x="62" y="113"/>
                </a:cxn>
                <a:cxn ang="0">
                  <a:pos x="324" y="262"/>
                </a:cxn>
                <a:cxn ang="0">
                  <a:pos x="230" y="92"/>
                </a:cxn>
                <a:cxn ang="0">
                  <a:pos x="218" y="92"/>
                </a:cxn>
                <a:cxn ang="0">
                  <a:pos x="208" y="92"/>
                </a:cxn>
                <a:cxn ang="0">
                  <a:pos x="196" y="91"/>
                </a:cxn>
                <a:cxn ang="0">
                  <a:pos x="183" y="90"/>
                </a:cxn>
                <a:cxn ang="0">
                  <a:pos x="170" y="62"/>
                </a:cxn>
                <a:cxn ang="0">
                  <a:pos x="297" y="0"/>
                </a:cxn>
                <a:cxn ang="0">
                  <a:pos x="311" y="28"/>
                </a:cxn>
                <a:cxn ang="0">
                  <a:pos x="305" y="38"/>
                </a:cxn>
                <a:cxn ang="0">
                  <a:pos x="297" y="49"/>
                </a:cxn>
                <a:cxn ang="0">
                  <a:pos x="290" y="58"/>
                </a:cxn>
                <a:cxn ang="0">
                  <a:pos x="283" y="66"/>
                </a:cxn>
                <a:cxn ang="0">
                  <a:pos x="381" y="273"/>
                </a:cxn>
                <a:cxn ang="0">
                  <a:pos x="393" y="272"/>
                </a:cxn>
                <a:cxn ang="0">
                  <a:pos x="406" y="272"/>
                </a:cxn>
                <a:cxn ang="0">
                  <a:pos x="419" y="272"/>
                </a:cxn>
                <a:cxn ang="0">
                  <a:pos x="431" y="273"/>
                </a:cxn>
                <a:cxn ang="0">
                  <a:pos x="444" y="300"/>
                </a:cxn>
                <a:cxn ang="0">
                  <a:pos x="326" y="358"/>
                </a:cxn>
                <a:cxn ang="0">
                  <a:pos x="93" y="225"/>
                </a:cxn>
                <a:cxn ang="0">
                  <a:pos x="174" y="374"/>
                </a:cxn>
                <a:cxn ang="0">
                  <a:pos x="184" y="374"/>
                </a:cxn>
                <a:cxn ang="0">
                  <a:pos x="195" y="374"/>
                </a:cxn>
                <a:cxn ang="0">
                  <a:pos x="205" y="376"/>
                </a:cxn>
                <a:cxn ang="0">
                  <a:pos x="216" y="378"/>
                </a:cxn>
                <a:cxn ang="0">
                  <a:pos x="230" y="405"/>
                </a:cxn>
                <a:cxn ang="0">
                  <a:pos x="118" y="460"/>
                </a:cxn>
                <a:cxn ang="0">
                  <a:pos x="104" y="433"/>
                </a:cxn>
                <a:cxn ang="0">
                  <a:pos x="108" y="424"/>
                </a:cxn>
                <a:cxn ang="0">
                  <a:pos x="114" y="415"/>
                </a:cxn>
                <a:cxn ang="0">
                  <a:pos x="119" y="407"/>
                </a:cxn>
                <a:cxn ang="0">
                  <a:pos x="124" y="399"/>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5" name="Freeform 41"/>
            <p:cNvSpPr>
              <a:spLocks/>
            </p:cNvSpPr>
            <p:nvPr userDrawn="1"/>
          </p:nvSpPr>
          <p:spPr bwMode="auto">
            <a:xfrm>
              <a:off x="525" y="446"/>
              <a:ext cx="20" cy="26"/>
            </a:xfrm>
            <a:custGeom>
              <a:avLst/>
              <a:gdLst/>
              <a:ahLst/>
              <a:cxnLst>
                <a:cxn ang="0">
                  <a:pos x="146" y="5"/>
                </a:cxn>
                <a:cxn ang="0">
                  <a:pos x="193" y="0"/>
                </a:cxn>
                <a:cxn ang="0">
                  <a:pos x="234" y="95"/>
                </a:cxn>
                <a:cxn ang="0">
                  <a:pos x="189" y="93"/>
                </a:cxn>
                <a:cxn ang="0">
                  <a:pos x="174" y="72"/>
                </a:cxn>
                <a:cxn ang="0">
                  <a:pos x="158" y="59"/>
                </a:cxn>
                <a:cxn ang="0">
                  <a:pos x="133" y="59"/>
                </a:cxn>
                <a:cxn ang="0">
                  <a:pos x="108" y="65"/>
                </a:cxn>
                <a:cxn ang="0">
                  <a:pos x="93" y="73"/>
                </a:cxn>
                <a:cxn ang="0">
                  <a:pos x="81" y="85"/>
                </a:cxn>
                <a:cxn ang="0">
                  <a:pos x="78" y="96"/>
                </a:cxn>
                <a:cxn ang="0">
                  <a:pos x="78" y="106"/>
                </a:cxn>
                <a:cxn ang="0">
                  <a:pos x="80" y="117"/>
                </a:cxn>
                <a:cxn ang="0">
                  <a:pos x="86" y="127"/>
                </a:cxn>
                <a:cxn ang="0">
                  <a:pos x="95" y="135"/>
                </a:cxn>
                <a:cxn ang="0">
                  <a:pos x="105" y="140"/>
                </a:cxn>
                <a:cxn ang="0">
                  <a:pos x="125" y="145"/>
                </a:cxn>
                <a:cxn ang="0">
                  <a:pos x="156" y="150"/>
                </a:cxn>
                <a:cxn ang="0">
                  <a:pos x="188" y="156"/>
                </a:cxn>
                <a:cxn ang="0">
                  <a:pos x="219" y="165"/>
                </a:cxn>
                <a:cxn ang="0">
                  <a:pos x="240" y="176"/>
                </a:cxn>
                <a:cxn ang="0">
                  <a:pos x="252" y="186"/>
                </a:cxn>
                <a:cxn ang="0">
                  <a:pos x="261" y="200"/>
                </a:cxn>
                <a:cxn ang="0">
                  <a:pos x="269" y="216"/>
                </a:cxn>
                <a:cxn ang="0">
                  <a:pos x="273" y="237"/>
                </a:cxn>
                <a:cxn ang="0">
                  <a:pos x="273" y="257"/>
                </a:cxn>
                <a:cxn ang="0">
                  <a:pos x="268" y="277"/>
                </a:cxn>
                <a:cxn ang="0">
                  <a:pos x="258" y="296"/>
                </a:cxn>
                <a:cxn ang="0">
                  <a:pos x="244" y="313"/>
                </a:cxn>
                <a:cxn ang="0">
                  <a:pos x="225" y="329"/>
                </a:cxn>
                <a:cxn ang="0">
                  <a:pos x="200" y="342"/>
                </a:cxn>
                <a:cxn ang="0">
                  <a:pos x="172" y="352"/>
                </a:cxn>
                <a:cxn ang="0">
                  <a:pos x="136" y="361"/>
                </a:cxn>
                <a:cxn ang="0">
                  <a:pos x="93" y="365"/>
                </a:cxn>
                <a:cxn ang="0">
                  <a:pos x="54" y="274"/>
                </a:cxn>
                <a:cxn ang="0">
                  <a:pos x="99" y="276"/>
                </a:cxn>
                <a:cxn ang="0">
                  <a:pos x="114" y="299"/>
                </a:cxn>
                <a:cxn ang="0">
                  <a:pos x="127" y="310"/>
                </a:cxn>
                <a:cxn ang="0">
                  <a:pos x="148" y="309"/>
                </a:cxn>
                <a:cxn ang="0">
                  <a:pos x="169" y="305"/>
                </a:cxn>
                <a:cxn ang="0">
                  <a:pos x="184" y="296"/>
                </a:cxn>
                <a:cxn ang="0">
                  <a:pos x="194" y="285"/>
                </a:cxn>
                <a:cxn ang="0">
                  <a:pos x="197" y="269"/>
                </a:cxn>
                <a:cxn ang="0">
                  <a:pos x="195" y="255"/>
                </a:cxn>
                <a:cxn ang="0">
                  <a:pos x="189" y="245"/>
                </a:cxn>
                <a:cxn ang="0">
                  <a:pos x="180" y="239"/>
                </a:cxn>
                <a:cxn ang="0">
                  <a:pos x="170" y="234"/>
                </a:cxn>
                <a:cxn ang="0">
                  <a:pos x="135" y="226"/>
                </a:cxn>
                <a:cxn ang="0">
                  <a:pos x="86" y="218"/>
                </a:cxn>
                <a:cxn ang="0">
                  <a:pos x="55" y="208"/>
                </a:cxn>
                <a:cxn ang="0">
                  <a:pos x="34" y="198"/>
                </a:cxn>
                <a:cxn ang="0">
                  <a:pos x="21" y="187"/>
                </a:cxn>
                <a:cxn ang="0">
                  <a:pos x="11" y="174"/>
                </a:cxn>
                <a:cxn ang="0">
                  <a:pos x="4" y="158"/>
                </a:cxn>
                <a:cxn ang="0">
                  <a:pos x="0" y="138"/>
                </a:cxn>
                <a:cxn ang="0">
                  <a:pos x="0" y="115"/>
                </a:cxn>
                <a:cxn ang="0">
                  <a:pos x="5" y="94"/>
                </a:cxn>
                <a:cxn ang="0">
                  <a:pos x="16" y="74"/>
                </a:cxn>
                <a:cxn ang="0">
                  <a:pos x="31" y="55"/>
                </a:cxn>
                <a:cxn ang="0">
                  <a:pos x="51" y="38"/>
                </a:cxn>
                <a:cxn ang="0">
                  <a:pos x="77" y="25"/>
                </a:cxn>
                <a:cxn ang="0">
                  <a:pos x="107" y="1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6" name="Freeform 42"/>
            <p:cNvSpPr>
              <a:spLocks/>
            </p:cNvSpPr>
            <p:nvPr userDrawn="1"/>
          </p:nvSpPr>
          <p:spPr bwMode="auto">
            <a:xfrm>
              <a:off x="501" y="451"/>
              <a:ext cx="14" cy="24"/>
            </a:xfrm>
            <a:custGeom>
              <a:avLst/>
              <a:gdLst/>
              <a:ahLst/>
              <a:cxnLst>
                <a:cxn ang="0">
                  <a:pos x="168" y="0"/>
                </a:cxn>
                <a:cxn ang="0">
                  <a:pos x="171" y="31"/>
                </a:cxn>
                <a:cxn ang="0">
                  <a:pos x="161" y="38"/>
                </a:cxn>
                <a:cxn ang="0">
                  <a:pos x="150" y="44"/>
                </a:cxn>
                <a:cxn ang="0">
                  <a:pos x="139" y="51"/>
                </a:cxn>
                <a:cxn ang="0">
                  <a:pos x="127" y="56"/>
                </a:cxn>
                <a:cxn ang="0">
                  <a:pos x="146" y="285"/>
                </a:cxn>
                <a:cxn ang="0">
                  <a:pos x="158" y="287"/>
                </a:cxn>
                <a:cxn ang="0">
                  <a:pos x="169" y="292"/>
                </a:cxn>
                <a:cxn ang="0">
                  <a:pos x="181" y="297"/>
                </a:cxn>
                <a:cxn ang="0">
                  <a:pos x="193" y="302"/>
                </a:cxn>
                <a:cxn ang="0">
                  <a:pos x="195" y="333"/>
                </a:cxn>
                <a:cxn ang="0">
                  <a:pos x="26" y="347"/>
                </a:cxn>
                <a:cxn ang="0">
                  <a:pos x="24" y="316"/>
                </a:cxn>
                <a:cxn ang="0">
                  <a:pos x="34" y="309"/>
                </a:cxn>
                <a:cxn ang="0">
                  <a:pos x="45" y="302"/>
                </a:cxn>
                <a:cxn ang="0">
                  <a:pos x="57" y="296"/>
                </a:cxn>
                <a:cxn ang="0">
                  <a:pos x="67" y="292"/>
                </a:cxn>
                <a:cxn ang="0">
                  <a:pos x="48" y="62"/>
                </a:cxn>
                <a:cxn ang="0">
                  <a:pos x="37" y="59"/>
                </a:cxn>
                <a:cxn ang="0">
                  <a:pos x="25" y="55"/>
                </a:cxn>
                <a:cxn ang="0">
                  <a:pos x="13" y="50"/>
                </a:cxn>
                <a:cxn ang="0">
                  <a:pos x="2" y="43"/>
                </a:cxn>
                <a:cxn ang="0">
                  <a:pos x="0" y="14"/>
                </a:cxn>
                <a:cxn ang="0">
                  <a:pos x="168" y="0"/>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7" name="Freeform 43"/>
            <p:cNvSpPr>
              <a:spLocks/>
            </p:cNvSpPr>
            <p:nvPr userDrawn="1"/>
          </p:nvSpPr>
          <p:spPr bwMode="auto">
            <a:xfrm>
              <a:off x="471" y="451"/>
              <a:ext cx="17" cy="25"/>
            </a:xfrm>
            <a:custGeom>
              <a:avLst/>
              <a:gdLst/>
              <a:ahLst/>
              <a:cxnLst>
                <a:cxn ang="0">
                  <a:pos x="176" y="1"/>
                </a:cxn>
                <a:cxn ang="0">
                  <a:pos x="220" y="7"/>
                </a:cxn>
                <a:cxn ang="0">
                  <a:pos x="238" y="110"/>
                </a:cxn>
                <a:cxn ang="0">
                  <a:pos x="195" y="97"/>
                </a:cxn>
                <a:cxn ang="0">
                  <a:pos x="185" y="72"/>
                </a:cxn>
                <a:cxn ang="0">
                  <a:pos x="173" y="57"/>
                </a:cxn>
                <a:cxn ang="0">
                  <a:pos x="149" y="50"/>
                </a:cxn>
                <a:cxn ang="0">
                  <a:pos x="123" y="49"/>
                </a:cxn>
                <a:cxn ang="0">
                  <a:pos x="106" y="53"/>
                </a:cxn>
                <a:cxn ang="0">
                  <a:pos x="93" y="63"/>
                </a:cxn>
                <a:cxn ang="0">
                  <a:pos x="86" y="73"/>
                </a:cxn>
                <a:cxn ang="0">
                  <a:pos x="84" y="82"/>
                </a:cxn>
                <a:cxn ang="0">
                  <a:pos x="84" y="94"/>
                </a:cxn>
                <a:cxn ang="0">
                  <a:pos x="87" y="104"/>
                </a:cxn>
                <a:cxn ang="0">
                  <a:pos x="94" y="114"/>
                </a:cxn>
                <a:cxn ang="0">
                  <a:pos x="103" y="122"/>
                </a:cxn>
                <a:cxn ang="0">
                  <a:pos x="120" y="132"/>
                </a:cxn>
                <a:cxn ang="0">
                  <a:pos x="149" y="144"/>
                </a:cxn>
                <a:cxn ang="0">
                  <a:pos x="179" y="157"/>
                </a:cxn>
                <a:cxn ang="0">
                  <a:pos x="208" y="173"/>
                </a:cxn>
                <a:cxn ang="0">
                  <a:pos x="224" y="189"/>
                </a:cxn>
                <a:cxn ang="0">
                  <a:pos x="234" y="202"/>
                </a:cxn>
                <a:cxn ang="0">
                  <a:pos x="240" y="217"/>
                </a:cxn>
                <a:cxn ang="0">
                  <a:pos x="243" y="235"/>
                </a:cxn>
                <a:cxn ang="0">
                  <a:pos x="242" y="256"/>
                </a:cxn>
                <a:cxn ang="0">
                  <a:pos x="237" y="276"/>
                </a:cxn>
                <a:cxn ang="0">
                  <a:pos x="228" y="294"/>
                </a:cxn>
                <a:cxn ang="0">
                  <a:pos x="213" y="310"/>
                </a:cxn>
                <a:cxn ang="0">
                  <a:pos x="195" y="323"/>
                </a:cxn>
                <a:cxn ang="0">
                  <a:pos x="173" y="333"/>
                </a:cxn>
                <a:cxn ang="0">
                  <a:pos x="146" y="341"/>
                </a:cxn>
                <a:cxn ang="0">
                  <a:pos x="116" y="344"/>
                </a:cxn>
                <a:cxn ang="0">
                  <a:pos x="79" y="343"/>
                </a:cxn>
                <a:cxn ang="0">
                  <a:pos x="37" y="338"/>
                </a:cxn>
                <a:cxn ang="0">
                  <a:pos x="20" y="239"/>
                </a:cxn>
                <a:cxn ang="0">
                  <a:pos x="64" y="253"/>
                </a:cxn>
                <a:cxn ang="0">
                  <a:pos x="73" y="278"/>
                </a:cxn>
                <a:cxn ang="0">
                  <a:pos x="83" y="292"/>
                </a:cxn>
                <a:cxn ang="0">
                  <a:pos x="103" y="296"/>
                </a:cxn>
                <a:cxn ang="0">
                  <a:pos x="124" y="296"/>
                </a:cxn>
                <a:cxn ang="0">
                  <a:pos x="142" y="292"/>
                </a:cxn>
                <a:cxn ang="0">
                  <a:pos x="155" y="284"/>
                </a:cxn>
                <a:cxn ang="0">
                  <a:pos x="161" y="269"/>
                </a:cxn>
                <a:cxn ang="0">
                  <a:pos x="162" y="255"/>
                </a:cxn>
                <a:cxn ang="0">
                  <a:pos x="158" y="245"/>
                </a:cxn>
                <a:cxn ang="0">
                  <a:pos x="152" y="236"/>
                </a:cxn>
                <a:cxn ang="0">
                  <a:pos x="142" y="229"/>
                </a:cxn>
                <a:cxn ang="0">
                  <a:pos x="111" y="213"/>
                </a:cxn>
                <a:cxn ang="0">
                  <a:pos x="65" y="193"/>
                </a:cxn>
                <a:cxn ang="0">
                  <a:pos x="37" y="177"/>
                </a:cxn>
                <a:cxn ang="0">
                  <a:pos x="19" y="160"/>
                </a:cxn>
                <a:cxn ang="0">
                  <a:pos x="10" y="147"/>
                </a:cxn>
                <a:cxn ang="0">
                  <a:pos x="3" y="133"/>
                </a:cxn>
                <a:cxn ang="0">
                  <a:pos x="0" y="115"/>
                </a:cxn>
                <a:cxn ang="0">
                  <a:pos x="1" y="94"/>
                </a:cxn>
                <a:cxn ang="0">
                  <a:pos x="6" y="72"/>
                </a:cxn>
                <a:cxn ang="0">
                  <a:pos x="17" y="53"/>
                </a:cxn>
                <a:cxn ang="0">
                  <a:pos x="31" y="36"/>
                </a:cxn>
                <a:cxn ang="0">
                  <a:pos x="51" y="22"/>
                </a:cxn>
                <a:cxn ang="0">
                  <a:pos x="75" y="10"/>
                </a:cxn>
                <a:cxn ang="0">
                  <a:pos x="103" y="3"/>
                </a:cxn>
                <a:cxn ang="0">
                  <a:pos x="135" y="0"/>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8" name="Freeform 44"/>
            <p:cNvSpPr>
              <a:spLocks/>
            </p:cNvSpPr>
            <p:nvPr userDrawn="1"/>
          </p:nvSpPr>
          <p:spPr bwMode="auto">
            <a:xfrm>
              <a:off x="448" y="460"/>
              <a:ext cx="6" cy="7"/>
            </a:xfrm>
            <a:custGeom>
              <a:avLst/>
              <a:gdLst/>
              <a:ahLst/>
              <a:cxnLst>
                <a:cxn ang="0">
                  <a:pos x="52" y="0"/>
                </a:cxn>
                <a:cxn ang="0">
                  <a:pos x="61" y="2"/>
                </a:cxn>
                <a:cxn ang="0">
                  <a:pos x="69" y="6"/>
                </a:cxn>
                <a:cxn ang="0">
                  <a:pos x="76" y="11"/>
                </a:cxn>
                <a:cxn ang="0">
                  <a:pos x="81" y="18"/>
                </a:cxn>
                <a:cxn ang="0">
                  <a:pos x="87" y="25"/>
                </a:cxn>
                <a:cxn ang="0">
                  <a:pos x="89" y="34"/>
                </a:cxn>
                <a:cxn ang="0">
                  <a:pos x="91" y="43"/>
                </a:cxn>
                <a:cxn ang="0">
                  <a:pos x="90" y="53"/>
                </a:cxn>
                <a:cxn ang="0">
                  <a:pos x="88" y="62"/>
                </a:cxn>
                <a:cxn ang="0">
                  <a:pos x="83" y="71"/>
                </a:cxn>
                <a:cxn ang="0">
                  <a:pos x="79" y="78"/>
                </a:cxn>
                <a:cxn ang="0">
                  <a:pos x="72" y="84"/>
                </a:cxn>
                <a:cxn ang="0">
                  <a:pos x="64" y="89"/>
                </a:cxn>
                <a:cxn ang="0">
                  <a:pos x="57" y="92"/>
                </a:cxn>
                <a:cxn ang="0">
                  <a:pos x="48" y="94"/>
                </a:cxn>
                <a:cxn ang="0">
                  <a:pos x="39" y="93"/>
                </a:cxn>
                <a:cxn ang="0">
                  <a:pos x="30" y="91"/>
                </a:cxn>
                <a:cxn ang="0">
                  <a:pos x="21" y="87"/>
                </a:cxn>
                <a:cxn ang="0">
                  <a:pos x="15" y="81"/>
                </a:cxn>
                <a:cxn ang="0">
                  <a:pos x="8" y="75"/>
                </a:cxn>
                <a:cxn ang="0">
                  <a:pos x="4" y="67"/>
                </a:cxn>
                <a:cxn ang="0">
                  <a:pos x="1" y="59"/>
                </a:cxn>
                <a:cxn ang="0">
                  <a:pos x="0" y="50"/>
                </a:cxn>
                <a:cxn ang="0">
                  <a:pos x="0" y="40"/>
                </a:cxn>
                <a:cxn ang="0">
                  <a:pos x="2" y="31"/>
                </a:cxn>
                <a:cxn ang="0">
                  <a:pos x="6" y="22"/>
                </a:cxn>
                <a:cxn ang="0">
                  <a:pos x="12" y="15"/>
                </a:cxn>
                <a:cxn ang="0">
                  <a:pos x="18" y="8"/>
                </a:cxn>
                <a:cxn ang="0">
                  <a:pos x="25" y="4"/>
                </a:cxn>
                <a:cxn ang="0">
                  <a:pos x="34" y="1"/>
                </a:cxn>
                <a:cxn ang="0">
                  <a:pos x="43" y="0"/>
                </a:cxn>
                <a:cxn ang="0">
                  <a:pos x="52" y="0"/>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sp>
          <p:nvSpPr>
            <p:cNvPr id="134189" name="Freeform 45"/>
            <p:cNvSpPr>
              <a:spLocks noEditPoints="1"/>
            </p:cNvSpPr>
            <p:nvPr userDrawn="1"/>
          </p:nvSpPr>
          <p:spPr bwMode="auto">
            <a:xfrm>
              <a:off x="720" y="283"/>
              <a:ext cx="803" cy="48"/>
            </a:xfrm>
            <a:custGeom>
              <a:avLst/>
              <a:gdLst/>
              <a:ahLst/>
              <a:cxnLst>
                <a:cxn ang="0">
                  <a:pos x="10595" y="115"/>
                </a:cxn>
                <a:cxn ang="0">
                  <a:pos x="10309" y="137"/>
                </a:cxn>
                <a:cxn ang="0">
                  <a:pos x="10183" y="338"/>
                </a:cxn>
                <a:cxn ang="0">
                  <a:pos x="10253" y="586"/>
                </a:cxn>
                <a:cxn ang="0">
                  <a:pos x="10461" y="677"/>
                </a:cxn>
                <a:cxn ang="0">
                  <a:pos x="10515" y="577"/>
                </a:cxn>
                <a:cxn ang="0">
                  <a:pos x="10298" y="377"/>
                </a:cxn>
                <a:cxn ang="0">
                  <a:pos x="10501" y="194"/>
                </a:cxn>
                <a:cxn ang="0">
                  <a:pos x="10025" y="195"/>
                </a:cxn>
                <a:cxn ang="0">
                  <a:pos x="9263" y="580"/>
                </a:cxn>
                <a:cxn ang="0">
                  <a:pos x="9364" y="486"/>
                </a:cxn>
                <a:cxn ang="0">
                  <a:pos x="9279" y="333"/>
                </a:cxn>
                <a:cxn ang="0">
                  <a:pos x="9344" y="231"/>
                </a:cxn>
                <a:cxn ang="0">
                  <a:pos x="9402" y="382"/>
                </a:cxn>
                <a:cxn ang="0">
                  <a:pos x="9464" y="278"/>
                </a:cxn>
                <a:cxn ang="0">
                  <a:pos x="9333" y="107"/>
                </a:cxn>
                <a:cxn ang="0">
                  <a:pos x="9472" y="581"/>
                </a:cxn>
                <a:cxn ang="0">
                  <a:pos x="8709" y="552"/>
                </a:cxn>
                <a:cxn ang="0">
                  <a:pos x="8511" y="528"/>
                </a:cxn>
                <a:cxn ang="0">
                  <a:pos x="8403" y="565"/>
                </a:cxn>
                <a:cxn ang="0">
                  <a:pos x="8647" y="676"/>
                </a:cxn>
                <a:cxn ang="0">
                  <a:pos x="8847" y="541"/>
                </a:cxn>
                <a:cxn ang="0">
                  <a:pos x="8513" y="4"/>
                </a:cxn>
                <a:cxn ang="0">
                  <a:pos x="8557" y="85"/>
                </a:cxn>
                <a:cxn ang="0">
                  <a:pos x="8679" y="9"/>
                </a:cxn>
                <a:cxn ang="0">
                  <a:pos x="8737" y="80"/>
                </a:cxn>
                <a:cxn ang="0">
                  <a:pos x="7234" y="481"/>
                </a:cxn>
                <a:cxn ang="0">
                  <a:pos x="7066" y="574"/>
                </a:cxn>
                <a:cxn ang="0">
                  <a:pos x="6873" y="465"/>
                </a:cxn>
                <a:cxn ang="0">
                  <a:pos x="6982" y="655"/>
                </a:cxn>
                <a:cxn ang="0">
                  <a:pos x="7295" y="613"/>
                </a:cxn>
                <a:cxn ang="0">
                  <a:pos x="6695" y="174"/>
                </a:cxn>
                <a:cxn ang="0">
                  <a:pos x="5115" y="436"/>
                </a:cxn>
                <a:cxn ang="0">
                  <a:pos x="5016" y="12"/>
                </a:cxn>
                <a:cxn ang="0">
                  <a:pos x="4958" y="84"/>
                </a:cxn>
                <a:cxn ang="0">
                  <a:pos x="5149" y="9"/>
                </a:cxn>
                <a:cxn ang="0">
                  <a:pos x="5104" y="91"/>
                </a:cxn>
                <a:cxn ang="0">
                  <a:pos x="4582" y="665"/>
                </a:cxn>
                <a:cxn ang="0">
                  <a:pos x="3635" y="96"/>
                </a:cxn>
                <a:cxn ang="0">
                  <a:pos x="3455" y="231"/>
                </a:cxn>
                <a:cxn ang="0">
                  <a:pos x="3566" y="398"/>
                </a:cxn>
                <a:cxn ang="0">
                  <a:pos x="3702" y="555"/>
                </a:cxn>
                <a:cxn ang="0">
                  <a:pos x="3477" y="519"/>
                </a:cxn>
                <a:cxn ang="0">
                  <a:pos x="3680" y="674"/>
                </a:cxn>
                <a:cxn ang="0">
                  <a:pos x="3828" y="475"/>
                </a:cxn>
                <a:cxn ang="0">
                  <a:pos x="3585" y="281"/>
                </a:cxn>
                <a:cxn ang="0">
                  <a:pos x="3638" y="199"/>
                </a:cxn>
                <a:cxn ang="0">
                  <a:pos x="3156" y="321"/>
                </a:cxn>
                <a:cxn ang="0">
                  <a:pos x="3116" y="199"/>
                </a:cxn>
                <a:cxn ang="0">
                  <a:pos x="3204" y="411"/>
                </a:cxn>
                <a:cxn ang="0">
                  <a:pos x="3268" y="198"/>
                </a:cxn>
                <a:cxn ang="0">
                  <a:pos x="3001" y="665"/>
                </a:cxn>
                <a:cxn ang="0">
                  <a:pos x="2696" y="665"/>
                </a:cxn>
                <a:cxn ang="0">
                  <a:pos x="1418" y="104"/>
                </a:cxn>
                <a:cxn ang="0">
                  <a:pos x="802" y="665"/>
                </a:cxn>
                <a:cxn ang="0">
                  <a:pos x="355" y="506"/>
                </a:cxn>
                <a:cxn ang="0">
                  <a:pos x="168" y="565"/>
                </a:cxn>
                <a:cxn ang="0">
                  <a:pos x="2" y="499"/>
                </a:cxn>
                <a:cxn ang="0">
                  <a:pos x="145" y="668"/>
                </a:cxn>
                <a:cxn ang="0">
                  <a:pos x="437" y="595"/>
                </a:cxn>
              </a:cxnLst>
              <a:rect l="0" t="0" r="r" b="b"/>
              <a:pathLst>
                <a:path w="11247" h="682">
                  <a:moveTo>
                    <a:pt x="11247" y="665"/>
                  </a:moveTo>
                  <a:lnTo>
                    <a:pt x="11044" y="378"/>
                  </a:lnTo>
                  <a:lnTo>
                    <a:pt x="11236" y="104"/>
                  </a:lnTo>
                  <a:lnTo>
                    <a:pt x="11114" y="104"/>
                  </a:lnTo>
                  <a:lnTo>
                    <a:pt x="10938" y="366"/>
                  </a:lnTo>
                  <a:lnTo>
                    <a:pt x="10938" y="104"/>
                  </a:lnTo>
                  <a:lnTo>
                    <a:pt x="10831" y="104"/>
                  </a:lnTo>
                  <a:lnTo>
                    <a:pt x="10831" y="665"/>
                  </a:lnTo>
                  <a:lnTo>
                    <a:pt x="10938" y="665"/>
                  </a:lnTo>
                  <a:lnTo>
                    <a:pt x="10938" y="399"/>
                  </a:lnTo>
                  <a:lnTo>
                    <a:pt x="11125" y="665"/>
                  </a:lnTo>
                  <a:lnTo>
                    <a:pt x="11247" y="665"/>
                  </a:lnTo>
                  <a:lnTo>
                    <a:pt x="11247" y="665"/>
                  </a:lnTo>
                  <a:close/>
                  <a:moveTo>
                    <a:pt x="10653" y="148"/>
                  </a:moveTo>
                  <a:lnTo>
                    <a:pt x="10634" y="135"/>
                  </a:lnTo>
                  <a:lnTo>
                    <a:pt x="10615" y="124"/>
                  </a:lnTo>
                  <a:lnTo>
                    <a:pt x="10595" y="115"/>
                  </a:lnTo>
                  <a:lnTo>
                    <a:pt x="10574" y="108"/>
                  </a:lnTo>
                  <a:lnTo>
                    <a:pt x="10552" y="102"/>
                  </a:lnTo>
                  <a:lnTo>
                    <a:pt x="10527" y="98"/>
                  </a:lnTo>
                  <a:lnTo>
                    <a:pt x="10503" y="95"/>
                  </a:lnTo>
                  <a:lnTo>
                    <a:pt x="10477" y="95"/>
                  </a:lnTo>
                  <a:lnTo>
                    <a:pt x="10460" y="95"/>
                  </a:lnTo>
                  <a:lnTo>
                    <a:pt x="10444" y="96"/>
                  </a:lnTo>
                  <a:lnTo>
                    <a:pt x="10428" y="97"/>
                  </a:lnTo>
                  <a:lnTo>
                    <a:pt x="10412" y="99"/>
                  </a:lnTo>
                  <a:lnTo>
                    <a:pt x="10399" y="101"/>
                  </a:lnTo>
                  <a:lnTo>
                    <a:pt x="10384" y="104"/>
                  </a:lnTo>
                  <a:lnTo>
                    <a:pt x="10370" y="109"/>
                  </a:lnTo>
                  <a:lnTo>
                    <a:pt x="10357" y="113"/>
                  </a:lnTo>
                  <a:lnTo>
                    <a:pt x="10345" y="118"/>
                  </a:lnTo>
                  <a:lnTo>
                    <a:pt x="10333" y="123"/>
                  </a:lnTo>
                  <a:lnTo>
                    <a:pt x="10320" y="130"/>
                  </a:lnTo>
                  <a:lnTo>
                    <a:pt x="10309" y="137"/>
                  </a:lnTo>
                  <a:lnTo>
                    <a:pt x="10298" y="145"/>
                  </a:lnTo>
                  <a:lnTo>
                    <a:pt x="10287" y="154"/>
                  </a:lnTo>
                  <a:lnTo>
                    <a:pt x="10276" y="163"/>
                  </a:lnTo>
                  <a:lnTo>
                    <a:pt x="10266" y="173"/>
                  </a:lnTo>
                  <a:lnTo>
                    <a:pt x="10255" y="184"/>
                  </a:lnTo>
                  <a:lnTo>
                    <a:pt x="10246" y="194"/>
                  </a:lnTo>
                  <a:lnTo>
                    <a:pt x="10237" y="206"/>
                  </a:lnTo>
                  <a:lnTo>
                    <a:pt x="10229" y="217"/>
                  </a:lnTo>
                  <a:lnTo>
                    <a:pt x="10221" y="229"/>
                  </a:lnTo>
                  <a:lnTo>
                    <a:pt x="10214" y="242"/>
                  </a:lnTo>
                  <a:lnTo>
                    <a:pt x="10208" y="254"/>
                  </a:lnTo>
                  <a:lnTo>
                    <a:pt x="10202" y="267"/>
                  </a:lnTo>
                  <a:lnTo>
                    <a:pt x="10197" y="281"/>
                  </a:lnTo>
                  <a:lnTo>
                    <a:pt x="10193" y="295"/>
                  </a:lnTo>
                  <a:lnTo>
                    <a:pt x="10189" y="309"/>
                  </a:lnTo>
                  <a:lnTo>
                    <a:pt x="10185" y="323"/>
                  </a:lnTo>
                  <a:lnTo>
                    <a:pt x="10183" y="338"/>
                  </a:lnTo>
                  <a:lnTo>
                    <a:pt x="10181" y="353"/>
                  </a:lnTo>
                  <a:lnTo>
                    <a:pt x="10180" y="368"/>
                  </a:lnTo>
                  <a:lnTo>
                    <a:pt x="10180" y="382"/>
                  </a:lnTo>
                  <a:lnTo>
                    <a:pt x="10180" y="399"/>
                  </a:lnTo>
                  <a:lnTo>
                    <a:pt x="10181" y="415"/>
                  </a:lnTo>
                  <a:lnTo>
                    <a:pt x="10183" y="431"/>
                  </a:lnTo>
                  <a:lnTo>
                    <a:pt x="10186" y="447"/>
                  </a:lnTo>
                  <a:lnTo>
                    <a:pt x="10190" y="463"/>
                  </a:lnTo>
                  <a:lnTo>
                    <a:pt x="10194" y="478"/>
                  </a:lnTo>
                  <a:lnTo>
                    <a:pt x="10199" y="493"/>
                  </a:lnTo>
                  <a:lnTo>
                    <a:pt x="10204" y="508"/>
                  </a:lnTo>
                  <a:lnTo>
                    <a:pt x="10211" y="522"/>
                  </a:lnTo>
                  <a:lnTo>
                    <a:pt x="10218" y="536"/>
                  </a:lnTo>
                  <a:lnTo>
                    <a:pt x="10226" y="549"/>
                  </a:lnTo>
                  <a:lnTo>
                    <a:pt x="10234" y="562"/>
                  </a:lnTo>
                  <a:lnTo>
                    <a:pt x="10243" y="575"/>
                  </a:lnTo>
                  <a:lnTo>
                    <a:pt x="10253" y="586"/>
                  </a:lnTo>
                  <a:lnTo>
                    <a:pt x="10264" y="597"/>
                  </a:lnTo>
                  <a:lnTo>
                    <a:pt x="10274" y="607"/>
                  </a:lnTo>
                  <a:lnTo>
                    <a:pt x="10284" y="616"/>
                  </a:lnTo>
                  <a:lnTo>
                    <a:pt x="10294" y="624"/>
                  </a:lnTo>
                  <a:lnTo>
                    <a:pt x="10305" y="632"/>
                  </a:lnTo>
                  <a:lnTo>
                    <a:pt x="10315" y="638"/>
                  </a:lnTo>
                  <a:lnTo>
                    <a:pt x="10327" y="644"/>
                  </a:lnTo>
                  <a:lnTo>
                    <a:pt x="10338" y="651"/>
                  </a:lnTo>
                  <a:lnTo>
                    <a:pt x="10350" y="655"/>
                  </a:lnTo>
                  <a:lnTo>
                    <a:pt x="10363" y="660"/>
                  </a:lnTo>
                  <a:lnTo>
                    <a:pt x="10375" y="664"/>
                  </a:lnTo>
                  <a:lnTo>
                    <a:pt x="10388" y="668"/>
                  </a:lnTo>
                  <a:lnTo>
                    <a:pt x="10402" y="671"/>
                  </a:lnTo>
                  <a:lnTo>
                    <a:pt x="10415" y="673"/>
                  </a:lnTo>
                  <a:lnTo>
                    <a:pt x="10430" y="675"/>
                  </a:lnTo>
                  <a:lnTo>
                    <a:pt x="10445" y="676"/>
                  </a:lnTo>
                  <a:lnTo>
                    <a:pt x="10461" y="677"/>
                  </a:lnTo>
                  <a:lnTo>
                    <a:pt x="10477" y="677"/>
                  </a:lnTo>
                  <a:lnTo>
                    <a:pt x="10501" y="676"/>
                  </a:lnTo>
                  <a:lnTo>
                    <a:pt x="10524" y="674"/>
                  </a:lnTo>
                  <a:lnTo>
                    <a:pt x="10546" y="672"/>
                  </a:lnTo>
                  <a:lnTo>
                    <a:pt x="10567" y="668"/>
                  </a:lnTo>
                  <a:lnTo>
                    <a:pt x="10584" y="663"/>
                  </a:lnTo>
                  <a:lnTo>
                    <a:pt x="10601" y="658"/>
                  </a:lnTo>
                  <a:lnTo>
                    <a:pt x="10619" y="651"/>
                  </a:lnTo>
                  <a:lnTo>
                    <a:pt x="10642" y="640"/>
                  </a:lnTo>
                  <a:lnTo>
                    <a:pt x="10623" y="550"/>
                  </a:lnTo>
                  <a:lnTo>
                    <a:pt x="10605" y="557"/>
                  </a:lnTo>
                  <a:lnTo>
                    <a:pt x="10589" y="563"/>
                  </a:lnTo>
                  <a:lnTo>
                    <a:pt x="10573" y="567"/>
                  </a:lnTo>
                  <a:lnTo>
                    <a:pt x="10558" y="570"/>
                  </a:lnTo>
                  <a:lnTo>
                    <a:pt x="10543" y="574"/>
                  </a:lnTo>
                  <a:lnTo>
                    <a:pt x="10528" y="576"/>
                  </a:lnTo>
                  <a:lnTo>
                    <a:pt x="10515" y="577"/>
                  </a:lnTo>
                  <a:lnTo>
                    <a:pt x="10500" y="577"/>
                  </a:lnTo>
                  <a:lnTo>
                    <a:pt x="10478" y="576"/>
                  </a:lnTo>
                  <a:lnTo>
                    <a:pt x="10456" y="573"/>
                  </a:lnTo>
                  <a:lnTo>
                    <a:pt x="10436" y="568"/>
                  </a:lnTo>
                  <a:lnTo>
                    <a:pt x="10417" y="562"/>
                  </a:lnTo>
                  <a:lnTo>
                    <a:pt x="10399" y="555"/>
                  </a:lnTo>
                  <a:lnTo>
                    <a:pt x="10382" y="545"/>
                  </a:lnTo>
                  <a:lnTo>
                    <a:pt x="10367" y="534"/>
                  </a:lnTo>
                  <a:lnTo>
                    <a:pt x="10353" y="522"/>
                  </a:lnTo>
                  <a:lnTo>
                    <a:pt x="10341" y="508"/>
                  </a:lnTo>
                  <a:lnTo>
                    <a:pt x="10330" y="493"/>
                  </a:lnTo>
                  <a:lnTo>
                    <a:pt x="10320" y="476"/>
                  </a:lnTo>
                  <a:lnTo>
                    <a:pt x="10312" y="459"/>
                  </a:lnTo>
                  <a:lnTo>
                    <a:pt x="10306" y="440"/>
                  </a:lnTo>
                  <a:lnTo>
                    <a:pt x="10301" y="420"/>
                  </a:lnTo>
                  <a:lnTo>
                    <a:pt x="10298" y="399"/>
                  </a:lnTo>
                  <a:lnTo>
                    <a:pt x="10298" y="377"/>
                  </a:lnTo>
                  <a:lnTo>
                    <a:pt x="10298" y="357"/>
                  </a:lnTo>
                  <a:lnTo>
                    <a:pt x="10301" y="339"/>
                  </a:lnTo>
                  <a:lnTo>
                    <a:pt x="10306" y="321"/>
                  </a:lnTo>
                  <a:lnTo>
                    <a:pt x="10312" y="303"/>
                  </a:lnTo>
                  <a:lnTo>
                    <a:pt x="10319" y="287"/>
                  </a:lnTo>
                  <a:lnTo>
                    <a:pt x="10328" y="272"/>
                  </a:lnTo>
                  <a:lnTo>
                    <a:pt x="10338" y="259"/>
                  </a:lnTo>
                  <a:lnTo>
                    <a:pt x="10350" y="246"/>
                  </a:lnTo>
                  <a:lnTo>
                    <a:pt x="10363" y="234"/>
                  </a:lnTo>
                  <a:lnTo>
                    <a:pt x="10376" y="224"/>
                  </a:lnTo>
                  <a:lnTo>
                    <a:pt x="10392" y="215"/>
                  </a:lnTo>
                  <a:lnTo>
                    <a:pt x="10408" y="208"/>
                  </a:lnTo>
                  <a:lnTo>
                    <a:pt x="10426" y="202"/>
                  </a:lnTo>
                  <a:lnTo>
                    <a:pt x="10444" y="197"/>
                  </a:lnTo>
                  <a:lnTo>
                    <a:pt x="10463" y="195"/>
                  </a:lnTo>
                  <a:lnTo>
                    <a:pt x="10483" y="194"/>
                  </a:lnTo>
                  <a:lnTo>
                    <a:pt x="10501" y="194"/>
                  </a:lnTo>
                  <a:lnTo>
                    <a:pt x="10519" y="196"/>
                  </a:lnTo>
                  <a:lnTo>
                    <a:pt x="10536" y="199"/>
                  </a:lnTo>
                  <a:lnTo>
                    <a:pt x="10553" y="204"/>
                  </a:lnTo>
                  <a:lnTo>
                    <a:pt x="10568" y="209"/>
                  </a:lnTo>
                  <a:lnTo>
                    <a:pt x="10583" y="216"/>
                  </a:lnTo>
                  <a:lnTo>
                    <a:pt x="10598" y="224"/>
                  </a:lnTo>
                  <a:lnTo>
                    <a:pt x="10612" y="233"/>
                  </a:lnTo>
                  <a:lnTo>
                    <a:pt x="10653" y="148"/>
                  </a:lnTo>
                  <a:close/>
                  <a:moveTo>
                    <a:pt x="10037" y="665"/>
                  </a:moveTo>
                  <a:lnTo>
                    <a:pt x="10037" y="575"/>
                  </a:lnTo>
                  <a:lnTo>
                    <a:pt x="9791" y="575"/>
                  </a:lnTo>
                  <a:lnTo>
                    <a:pt x="9791" y="426"/>
                  </a:lnTo>
                  <a:lnTo>
                    <a:pt x="9983" y="426"/>
                  </a:lnTo>
                  <a:lnTo>
                    <a:pt x="9983" y="335"/>
                  </a:lnTo>
                  <a:lnTo>
                    <a:pt x="9791" y="335"/>
                  </a:lnTo>
                  <a:lnTo>
                    <a:pt x="9791" y="195"/>
                  </a:lnTo>
                  <a:lnTo>
                    <a:pt x="10025" y="195"/>
                  </a:lnTo>
                  <a:lnTo>
                    <a:pt x="10025" y="104"/>
                  </a:lnTo>
                  <a:lnTo>
                    <a:pt x="9684" y="104"/>
                  </a:lnTo>
                  <a:lnTo>
                    <a:pt x="9684" y="665"/>
                  </a:lnTo>
                  <a:lnTo>
                    <a:pt x="10037" y="665"/>
                  </a:lnTo>
                  <a:close/>
                  <a:moveTo>
                    <a:pt x="9367" y="504"/>
                  </a:moveTo>
                  <a:lnTo>
                    <a:pt x="9365" y="515"/>
                  </a:lnTo>
                  <a:lnTo>
                    <a:pt x="9363" y="525"/>
                  </a:lnTo>
                  <a:lnTo>
                    <a:pt x="9360" y="534"/>
                  </a:lnTo>
                  <a:lnTo>
                    <a:pt x="9356" y="544"/>
                  </a:lnTo>
                  <a:lnTo>
                    <a:pt x="9351" y="551"/>
                  </a:lnTo>
                  <a:lnTo>
                    <a:pt x="9344" y="559"/>
                  </a:lnTo>
                  <a:lnTo>
                    <a:pt x="9336" y="565"/>
                  </a:lnTo>
                  <a:lnTo>
                    <a:pt x="9328" y="569"/>
                  </a:lnTo>
                  <a:lnTo>
                    <a:pt x="9316" y="575"/>
                  </a:lnTo>
                  <a:lnTo>
                    <a:pt x="9302" y="578"/>
                  </a:lnTo>
                  <a:lnTo>
                    <a:pt x="9285" y="580"/>
                  </a:lnTo>
                  <a:lnTo>
                    <a:pt x="9263" y="580"/>
                  </a:lnTo>
                  <a:lnTo>
                    <a:pt x="9193" y="580"/>
                  </a:lnTo>
                  <a:lnTo>
                    <a:pt x="9193" y="426"/>
                  </a:lnTo>
                  <a:lnTo>
                    <a:pt x="9263" y="426"/>
                  </a:lnTo>
                  <a:lnTo>
                    <a:pt x="9276" y="426"/>
                  </a:lnTo>
                  <a:lnTo>
                    <a:pt x="9286" y="427"/>
                  </a:lnTo>
                  <a:lnTo>
                    <a:pt x="9298" y="428"/>
                  </a:lnTo>
                  <a:lnTo>
                    <a:pt x="9307" y="431"/>
                  </a:lnTo>
                  <a:lnTo>
                    <a:pt x="9317" y="433"/>
                  </a:lnTo>
                  <a:lnTo>
                    <a:pt x="9325" y="437"/>
                  </a:lnTo>
                  <a:lnTo>
                    <a:pt x="9333" y="441"/>
                  </a:lnTo>
                  <a:lnTo>
                    <a:pt x="9339" y="446"/>
                  </a:lnTo>
                  <a:lnTo>
                    <a:pt x="9345" y="451"/>
                  </a:lnTo>
                  <a:lnTo>
                    <a:pt x="9351" y="457"/>
                  </a:lnTo>
                  <a:lnTo>
                    <a:pt x="9356" y="464"/>
                  </a:lnTo>
                  <a:lnTo>
                    <a:pt x="9359" y="470"/>
                  </a:lnTo>
                  <a:lnTo>
                    <a:pt x="9362" y="478"/>
                  </a:lnTo>
                  <a:lnTo>
                    <a:pt x="9364" y="486"/>
                  </a:lnTo>
                  <a:lnTo>
                    <a:pt x="9365" y="495"/>
                  </a:lnTo>
                  <a:lnTo>
                    <a:pt x="9367" y="504"/>
                  </a:lnTo>
                  <a:close/>
                  <a:moveTo>
                    <a:pt x="9350" y="261"/>
                  </a:moveTo>
                  <a:lnTo>
                    <a:pt x="9350" y="270"/>
                  </a:lnTo>
                  <a:lnTo>
                    <a:pt x="9349" y="278"/>
                  </a:lnTo>
                  <a:lnTo>
                    <a:pt x="9346" y="286"/>
                  </a:lnTo>
                  <a:lnTo>
                    <a:pt x="9344" y="292"/>
                  </a:lnTo>
                  <a:lnTo>
                    <a:pt x="9340" y="299"/>
                  </a:lnTo>
                  <a:lnTo>
                    <a:pt x="9337" y="305"/>
                  </a:lnTo>
                  <a:lnTo>
                    <a:pt x="9332" y="310"/>
                  </a:lnTo>
                  <a:lnTo>
                    <a:pt x="9326" y="316"/>
                  </a:lnTo>
                  <a:lnTo>
                    <a:pt x="9320" y="320"/>
                  </a:lnTo>
                  <a:lnTo>
                    <a:pt x="9313" y="324"/>
                  </a:lnTo>
                  <a:lnTo>
                    <a:pt x="9305" y="327"/>
                  </a:lnTo>
                  <a:lnTo>
                    <a:pt x="9297" y="329"/>
                  </a:lnTo>
                  <a:lnTo>
                    <a:pt x="9288" y="332"/>
                  </a:lnTo>
                  <a:lnTo>
                    <a:pt x="9279" y="333"/>
                  </a:lnTo>
                  <a:lnTo>
                    <a:pt x="9268" y="334"/>
                  </a:lnTo>
                  <a:lnTo>
                    <a:pt x="9258" y="335"/>
                  </a:lnTo>
                  <a:lnTo>
                    <a:pt x="9193" y="335"/>
                  </a:lnTo>
                  <a:lnTo>
                    <a:pt x="9193" y="190"/>
                  </a:lnTo>
                  <a:lnTo>
                    <a:pt x="9263" y="190"/>
                  </a:lnTo>
                  <a:lnTo>
                    <a:pt x="9274" y="190"/>
                  </a:lnTo>
                  <a:lnTo>
                    <a:pt x="9283" y="191"/>
                  </a:lnTo>
                  <a:lnTo>
                    <a:pt x="9292" y="192"/>
                  </a:lnTo>
                  <a:lnTo>
                    <a:pt x="9300" y="194"/>
                  </a:lnTo>
                  <a:lnTo>
                    <a:pt x="9307" y="197"/>
                  </a:lnTo>
                  <a:lnTo>
                    <a:pt x="9315" y="201"/>
                  </a:lnTo>
                  <a:lnTo>
                    <a:pt x="9321" y="205"/>
                  </a:lnTo>
                  <a:lnTo>
                    <a:pt x="9328" y="209"/>
                  </a:lnTo>
                  <a:lnTo>
                    <a:pt x="9333" y="213"/>
                  </a:lnTo>
                  <a:lnTo>
                    <a:pt x="9337" y="219"/>
                  </a:lnTo>
                  <a:lnTo>
                    <a:pt x="9341" y="225"/>
                  </a:lnTo>
                  <a:lnTo>
                    <a:pt x="9344" y="231"/>
                  </a:lnTo>
                  <a:lnTo>
                    <a:pt x="9346" y="238"/>
                  </a:lnTo>
                  <a:lnTo>
                    <a:pt x="9349" y="245"/>
                  </a:lnTo>
                  <a:lnTo>
                    <a:pt x="9350" y="253"/>
                  </a:lnTo>
                  <a:lnTo>
                    <a:pt x="9350" y="261"/>
                  </a:lnTo>
                  <a:close/>
                  <a:moveTo>
                    <a:pt x="9484" y="517"/>
                  </a:moveTo>
                  <a:lnTo>
                    <a:pt x="9483" y="501"/>
                  </a:lnTo>
                  <a:lnTo>
                    <a:pt x="9481" y="485"/>
                  </a:lnTo>
                  <a:lnTo>
                    <a:pt x="9477" y="471"/>
                  </a:lnTo>
                  <a:lnTo>
                    <a:pt x="9473" y="457"/>
                  </a:lnTo>
                  <a:lnTo>
                    <a:pt x="9468" y="445"/>
                  </a:lnTo>
                  <a:lnTo>
                    <a:pt x="9462" y="432"/>
                  </a:lnTo>
                  <a:lnTo>
                    <a:pt x="9454" y="421"/>
                  </a:lnTo>
                  <a:lnTo>
                    <a:pt x="9446" y="412"/>
                  </a:lnTo>
                  <a:lnTo>
                    <a:pt x="9436" y="403"/>
                  </a:lnTo>
                  <a:lnTo>
                    <a:pt x="9426" y="395"/>
                  </a:lnTo>
                  <a:lnTo>
                    <a:pt x="9415" y="389"/>
                  </a:lnTo>
                  <a:lnTo>
                    <a:pt x="9402" y="382"/>
                  </a:lnTo>
                  <a:lnTo>
                    <a:pt x="9389" y="378"/>
                  </a:lnTo>
                  <a:lnTo>
                    <a:pt x="9375" y="375"/>
                  </a:lnTo>
                  <a:lnTo>
                    <a:pt x="9360" y="373"/>
                  </a:lnTo>
                  <a:lnTo>
                    <a:pt x="9344" y="372"/>
                  </a:lnTo>
                  <a:lnTo>
                    <a:pt x="9360" y="371"/>
                  </a:lnTo>
                  <a:lnTo>
                    <a:pt x="9374" y="369"/>
                  </a:lnTo>
                  <a:lnTo>
                    <a:pt x="9387" y="365"/>
                  </a:lnTo>
                  <a:lnTo>
                    <a:pt x="9398" y="361"/>
                  </a:lnTo>
                  <a:lnTo>
                    <a:pt x="9409" y="356"/>
                  </a:lnTo>
                  <a:lnTo>
                    <a:pt x="9418" y="348"/>
                  </a:lnTo>
                  <a:lnTo>
                    <a:pt x="9428" y="341"/>
                  </a:lnTo>
                  <a:lnTo>
                    <a:pt x="9436" y="331"/>
                  </a:lnTo>
                  <a:lnTo>
                    <a:pt x="9444" y="322"/>
                  </a:lnTo>
                  <a:lnTo>
                    <a:pt x="9450" y="312"/>
                  </a:lnTo>
                  <a:lnTo>
                    <a:pt x="9456" y="301"/>
                  </a:lnTo>
                  <a:lnTo>
                    <a:pt x="9460" y="289"/>
                  </a:lnTo>
                  <a:lnTo>
                    <a:pt x="9464" y="278"/>
                  </a:lnTo>
                  <a:lnTo>
                    <a:pt x="9467" y="266"/>
                  </a:lnTo>
                  <a:lnTo>
                    <a:pt x="9468" y="254"/>
                  </a:lnTo>
                  <a:lnTo>
                    <a:pt x="9469" y="243"/>
                  </a:lnTo>
                  <a:lnTo>
                    <a:pt x="9468" y="229"/>
                  </a:lnTo>
                  <a:lnTo>
                    <a:pt x="9466" y="214"/>
                  </a:lnTo>
                  <a:lnTo>
                    <a:pt x="9462" y="201"/>
                  </a:lnTo>
                  <a:lnTo>
                    <a:pt x="9457" y="188"/>
                  </a:lnTo>
                  <a:lnTo>
                    <a:pt x="9451" y="175"/>
                  </a:lnTo>
                  <a:lnTo>
                    <a:pt x="9444" y="163"/>
                  </a:lnTo>
                  <a:lnTo>
                    <a:pt x="9434" y="152"/>
                  </a:lnTo>
                  <a:lnTo>
                    <a:pt x="9425" y="142"/>
                  </a:lnTo>
                  <a:lnTo>
                    <a:pt x="9413" y="133"/>
                  </a:lnTo>
                  <a:lnTo>
                    <a:pt x="9400" y="124"/>
                  </a:lnTo>
                  <a:lnTo>
                    <a:pt x="9387" y="118"/>
                  </a:lnTo>
                  <a:lnTo>
                    <a:pt x="9371" y="113"/>
                  </a:lnTo>
                  <a:lnTo>
                    <a:pt x="9353" y="110"/>
                  </a:lnTo>
                  <a:lnTo>
                    <a:pt x="9333" y="107"/>
                  </a:lnTo>
                  <a:lnTo>
                    <a:pt x="9311" y="105"/>
                  </a:lnTo>
                  <a:lnTo>
                    <a:pt x="9284" y="104"/>
                  </a:lnTo>
                  <a:lnTo>
                    <a:pt x="9082" y="104"/>
                  </a:lnTo>
                  <a:lnTo>
                    <a:pt x="9082" y="665"/>
                  </a:lnTo>
                  <a:lnTo>
                    <a:pt x="9311" y="665"/>
                  </a:lnTo>
                  <a:lnTo>
                    <a:pt x="9331" y="665"/>
                  </a:lnTo>
                  <a:lnTo>
                    <a:pt x="9350" y="663"/>
                  </a:lnTo>
                  <a:lnTo>
                    <a:pt x="9368" y="660"/>
                  </a:lnTo>
                  <a:lnTo>
                    <a:pt x="9384" y="656"/>
                  </a:lnTo>
                  <a:lnTo>
                    <a:pt x="9400" y="651"/>
                  </a:lnTo>
                  <a:lnTo>
                    <a:pt x="9414" y="644"/>
                  </a:lnTo>
                  <a:lnTo>
                    <a:pt x="9427" y="636"/>
                  </a:lnTo>
                  <a:lnTo>
                    <a:pt x="9438" y="627"/>
                  </a:lnTo>
                  <a:lnTo>
                    <a:pt x="9449" y="617"/>
                  </a:lnTo>
                  <a:lnTo>
                    <a:pt x="9458" y="606"/>
                  </a:lnTo>
                  <a:lnTo>
                    <a:pt x="9466" y="594"/>
                  </a:lnTo>
                  <a:lnTo>
                    <a:pt x="9472" y="581"/>
                  </a:lnTo>
                  <a:lnTo>
                    <a:pt x="9477" y="566"/>
                  </a:lnTo>
                  <a:lnTo>
                    <a:pt x="9481" y="550"/>
                  </a:lnTo>
                  <a:lnTo>
                    <a:pt x="9483" y="533"/>
                  </a:lnTo>
                  <a:lnTo>
                    <a:pt x="9484" y="517"/>
                  </a:lnTo>
                  <a:close/>
                  <a:moveTo>
                    <a:pt x="8857" y="447"/>
                  </a:moveTo>
                  <a:lnTo>
                    <a:pt x="8857" y="104"/>
                  </a:lnTo>
                  <a:lnTo>
                    <a:pt x="8749" y="104"/>
                  </a:lnTo>
                  <a:lnTo>
                    <a:pt x="8749" y="452"/>
                  </a:lnTo>
                  <a:lnTo>
                    <a:pt x="8749" y="467"/>
                  </a:lnTo>
                  <a:lnTo>
                    <a:pt x="8747" y="481"/>
                  </a:lnTo>
                  <a:lnTo>
                    <a:pt x="8745" y="494"/>
                  </a:lnTo>
                  <a:lnTo>
                    <a:pt x="8742" y="506"/>
                  </a:lnTo>
                  <a:lnTo>
                    <a:pt x="8737" y="518"/>
                  </a:lnTo>
                  <a:lnTo>
                    <a:pt x="8731" y="527"/>
                  </a:lnTo>
                  <a:lnTo>
                    <a:pt x="8725" y="537"/>
                  </a:lnTo>
                  <a:lnTo>
                    <a:pt x="8718" y="545"/>
                  </a:lnTo>
                  <a:lnTo>
                    <a:pt x="8709" y="552"/>
                  </a:lnTo>
                  <a:lnTo>
                    <a:pt x="8700" y="559"/>
                  </a:lnTo>
                  <a:lnTo>
                    <a:pt x="8690" y="565"/>
                  </a:lnTo>
                  <a:lnTo>
                    <a:pt x="8679" y="569"/>
                  </a:lnTo>
                  <a:lnTo>
                    <a:pt x="8667" y="573"/>
                  </a:lnTo>
                  <a:lnTo>
                    <a:pt x="8653" y="576"/>
                  </a:lnTo>
                  <a:lnTo>
                    <a:pt x="8639" y="577"/>
                  </a:lnTo>
                  <a:lnTo>
                    <a:pt x="8625" y="578"/>
                  </a:lnTo>
                  <a:lnTo>
                    <a:pt x="8609" y="577"/>
                  </a:lnTo>
                  <a:lnTo>
                    <a:pt x="8593" y="576"/>
                  </a:lnTo>
                  <a:lnTo>
                    <a:pt x="8579" y="574"/>
                  </a:lnTo>
                  <a:lnTo>
                    <a:pt x="8567" y="569"/>
                  </a:lnTo>
                  <a:lnTo>
                    <a:pt x="8555" y="565"/>
                  </a:lnTo>
                  <a:lnTo>
                    <a:pt x="8543" y="560"/>
                  </a:lnTo>
                  <a:lnTo>
                    <a:pt x="8534" y="553"/>
                  </a:lnTo>
                  <a:lnTo>
                    <a:pt x="8526" y="546"/>
                  </a:lnTo>
                  <a:lnTo>
                    <a:pt x="8517" y="538"/>
                  </a:lnTo>
                  <a:lnTo>
                    <a:pt x="8511" y="528"/>
                  </a:lnTo>
                  <a:lnTo>
                    <a:pt x="8505" y="519"/>
                  </a:lnTo>
                  <a:lnTo>
                    <a:pt x="8500" y="507"/>
                  </a:lnTo>
                  <a:lnTo>
                    <a:pt x="8497" y="495"/>
                  </a:lnTo>
                  <a:lnTo>
                    <a:pt x="8495" y="482"/>
                  </a:lnTo>
                  <a:lnTo>
                    <a:pt x="8493" y="468"/>
                  </a:lnTo>
                  <a:lnTo>
                    <a:pt x="8493" y="452"/>
                  </a:lnTo>
                  <a:lnTo>
                    <a:pt x="8493" y="104"/>
                  </a:lnTo>
                  <a:lnTo>
                    <a:pt x="8386" y="104"/>
                  </a:lnTo>
                  <a:lnTo>
                    <a:pt x="8386" y="447"/>
                  </a:lnTo>
                  <a:lnTo>
                    <a:pt x="8386" y="465"/>
                  </a:lnTo>
                  <a:lnTo>
                    <a:pt x="8387" y="483"/>
                  </a:lnTo>
                  <a:lnTo>
                    <a:pt x="8388" y="499"/>
                  </a:lnTo>
                  <a:lnTo>
                    <a:pt x="8390" y="514"/>
                  </a:lnTo>
                  <a:lnTo>
                    <a:pt x="8393" y="528"/>
                  </a:lnTo>
                  <a:lnTo>
                    <a:pt x="8396" y="541"/>
                  </a:lnTo>
                  <a:lnTo>
                    <a:pt x="8399" y="553"/>
                  </a:lnTo>
                  <a:lnTo>
                    <a:pt x="8403" y="565"/>
                  </a:lnTo>
                  <a:lnTo>
                    <a:pt x="8407" y="576"/>
                  </a:lnTo>
                  <a:lnTo>
                    <a:pt x="8414" y="585"/>
                  </a:lnTo>
                  <a:lnTo>
                    <a:pt x="8419" y="595"/>
                  </a:lnTo>
                  <a:lnTo>
                    <a:pt x="8426" y="604"/>
                  </a:lnTo>
                  <a:lnTo>
                    <a:pt x="8434" y="613"/>
                  </a:lnTo>
                  <a:lnTo>
                    <a:pt x="8443" y="621"/>
                  </a:lnTo>
                  <a:lnTo>
                    <a:pt x="8453" y="629"/>
                  </a:lnTo>
                  <a:lnTo>
                    <a:pt x="8462" y="636"/>
                  </a:lnTo>
                  <a:lnTo>
                    <a:pt x="8479" y="646"/>
                  </a:lnTo>
                  <a:lnTo>
                    <a:pt x="8496" y="655"/>
                  </a:lnTo>
                  <a:lnTo>
                    <a:pt x="8513" y="661"/>
                  </a:lnTo>
                  <a:lnTo>
                    <a:pt x="8532" y="668"/>
                  </a:lnTo>
                  <a:lnTo>
                    <a:pt x="8552" y="672"/>
                  </a:lnTo>
                  <a:lnTo>
                    <a:pt x="8573" y="675"/>
                  </a:lnTo>
                  <a:lnTo>
                    <a:pt x="8596" y="676"/>
                  </a:lnTo>
                  <a:lnTo>
                    <a:pt x="8622" y="677"/>
                  </a:lnTo>
                  <a:lnTo>
                    <a:pt x="8647" y="676"/>
                  </a:lnTo>
                  <a:lnTo>
                    <a:pt x="8670" y="675"/>
                  </a:lnTo>
                  <a:lnTo>
                    <a:pt x="8691" y="672"/>
                  </a:lnTo>
                  <a:lnTo>
                    <a:pt x="8711" y="667"/>
                  </a:lnTo>
                  <a:lnTo>
                    <a:pt x="8730" y="661"/>
                  </a:lnTo>
                  <a:lnTo>
                    <a:pt x="8747" y="654"/>
                  </a:lnTo>
                  <a:lnTo>
                    <a:pt x="8764" y="645"/>
                  </a:lnTo>
                  <a:lnTo>
                    <a:pt x="8780" y="636"/>
                  </a:lnTo>
                  <a:lnTo>
                    <a:pt x="8790" y="629"/>
                  </a:lnTo>
                  <a:lnTo>
                    <a:pt x="8800" y="620"/>
                  </a:lnTo>
                  <a:lnTo>
                    <a:pt x="8808" y="613"/>
                  </a:lnTo>
                  <a:lnTo>
                    <a:pt x="8816" y="604"/>
                  </a:lnTo>
                  <a:lnTo>
                    <a:pt x="8823" y="595"/>
                  </a:lnTo>
                  <a:lnTo>
                    <a:pt x="8829" y="585"/>
                  </a:lnTo>
                  <a:lnTo>
                    <a:pt x="8835" y="576"/>
                  </a:lnTo>
                  <a:lnTo>
                    <a:pt x="8840" y="565"/>
                  </a:lnTo>
                  <a:lnTo>
                    <a:pt x="8844" y="553"/>
                  </a:lnTo>
                  <a:lnTo>
                    <a:pt x="8847" y="541"/>
                  </a:lnTo>
                  <a:lnTo>
                    <a:pt x="8851" y="528"/>
                  </a:lnTo>
                  <a:lnTo>
                    <a:pt x="8853" y="513"/>
                  </a:lnTo>
                  <a:lnTo>
                    <a:pt x="8855" y="499"/>
                  </a:lnTo>
                  <a:lnTo>
                    <a:pt x="8856" y="483"/>
                  </a:lnTo>
                  <a:lnTo>
                    <a:pt x="8857" y="465"/>
                  </a:lnTo>
                  <a:lnTo>
                    <a:pt x="8857" y="447"/>
                  </a:lnTo>
                  <a:close/>
                  <a:moveTo>
                    <a:pt x="8577" y="47"/>
                  </a:moveTo>
                  <a:lnTo>
                    <a:pt x="8576" y="38"/>
                  </a:lnTo>
                  <a:lnTo>
                    <a:pt x="8574" y="29"/>
                  </a:lnTo>
                  <a:lnTo>
                    <a:pt x="8570" y="21"/>
                  </a:lnTo>
                  <a:lnTo>
                    <a:pt x="8563" y="15"/>
                  </a:lnTo>
                  <a:lnTo>
                    <a:pt x="8557" y="8"/>
                  </a:lnTo>
                  <a:lnTo>
                    <a:pt x="8549" y="4"/>
                  </a:lnTo>
                  <a:lnTo>
                    <a:pt x="8540" y="1"/>
                  </a:lnTo>
                  <a:lnTo>
                    <a:pt x="8531" y="0"/>
                  </a:lnTo>
                  <a:lnTo>
                    <a:pt x="8521" y="1"/>
                  </a:lnTo>
                  <a:lnTo>
                    <a:pt x="8513" y="4"/>
                  </a:lnTo>
                  <a:lnTo>
                    <a:pt x="8504" y="8"/>
                  </a:lnTo>
                  <a:lnTo>
                    <a:pt x="8498" y="15"/>
                  </a:lnTo>
                  <a:lnTo>
                    <a:pt x="8493" y="21"/>
                  </a:lnTo>
                  <a:lnTo>
                    <a:pt x="8489" y="29"/>
                  </a:lnTo>
                  <a:lnTo>
                    <a:pt x="8485" y="38"/>
                  </a:lnTo>
                  <a:lnTo>
                    <a:pt x="8484" y="47"/>
                  </a:lnTo>
                  <a:lnTo>
                    <a:pt x="8485" y="56"/>
                  </a:lnTo>
                  <a:lnTo>
                    <a:pt x="8489" y="65"/>
                  </a:lnTo>
                  <a:lnTo>
                    <a:pt x="8493" y="73"/>
                  </a:lnTo>
                  <a:lnTo>
                    <a:pt x="8498" y="79"/>
                  </a:lnTo>
                  <a:lnTo>
                    <a:pt x="8504" y="85"/>
                  </a:lnTo>
                  <a:lnTo>
                    <a:pt x="8513" y="90"/>
                  </a:lnTo>
                  <a:lnTo>
                    <a:pt x="8521" y="92"/>
                  </a:lnTo>
                  <a:lnTo>
                    <a:pt x="8531" y="93"/>
                  </a:lnTo>
                  <a:lnTo>
                    <a:pt x="8540" y="92"/>
                  </a:lnTo>
                  <a:lnTo>
                    <a:pt x="8549" y="90"/>
                  </a:lnTo>
                  <a:lnTo>
                    <a:pt x="8557" y="85"/>
                  </a:lnTo>
                  <a:lnTo>
                    <a:pt x="8563" y="79"/>
                  </a:lnTo>
                  <a:lnTo>
                    <a:pt x="8570" y="73"/>
                  </a:lnTo>
                  <a:lnTo>
                    <a:pt x="8574" y="65"/>
                  </a:lnTo>
                  <a:lnTo>
                    <a:pt x="8576" y="56"/>
                  </a:lnTo>
                  <a:lnTo>
                    <a:pt x="8577" y="47"/>
                  </a:lnTo>
                  <a:close/>
                  <a:moveTo>
                    <a:pt x="8750" y="47"/>
                  </a:moveTo>
                  <a:lnTo>
                    <a:pt x="8749" y="38"/>
                  </a:lnTo>
                  <a:lnTo>
                    <a:pt x="8747" y="29"/>
                  </a:lnTo>
                  <a:lnTo>
                    <a:pt x="8743" y="22"/>
                  </a:lnTo>
                  <a:lnTo>
                    <a:pt x="8737" y="15"/>
                  </a:lnTo>
                  <a:lnTo>
                    <a:pt x="8730" y="9"/>
                  </a:lnTo>
                  <a:lnTo>
                    <a:pt x="8722" y="5"/>
                  </a:lnTo>
                  <a:lnTo>
                    <a:pt x="8713" y="2"/>
                  </a:lnTo>
                  <a:lnTo>
                    <a:pt x="8704" y="1"/>
                  </a:lnTo>
                  <a:lnTo>
                    <a:pt x="8694" y="2"/>
                  </a:lnTo>
                  <a:lnTo>
                    <a:pt x="8686" y="5"/>
                  </a:lnTo>
                  <a:lnTo>
                    <a:pt x="8679" y="9"/>
                  </a:lnTo>
                  <a:lnTo>
                    <a:pt x="8671" y="15"/>
                  </a:lnTo>
                  <a:lnTo>
                    <a:pt x="8666" y="22"/>
                  </a:lnTo>
                  <a:lnTo>
                    <a:pt x="8662" y="29"/>
                  </a:lnTo>
                  <a:lnTo>
                    <a:pt x="8658" y="38"/>
                  </a:lnTo>
                  <a:lnTo>
                    <a:pt x="8657" y="47"/>
                  </a:lnTo>
                  <a:lnTo>
                    <a:pt x="8658" y="57"/>
                  </a:lnTo>
                  <a:lnTo>
                    <a:pt x="8662" y="65"/>
                  </a:lnTo>
                  <a:lnTo>
                    <a:pt x="8666" y="74"/>
                  </a:lnTo>
                  <a:lnTo>
                    <a:pt x="8671" y="80"/>
                  </a:lnTo>
                  <a:lnTo>
                    <a:pt x="8679" y="86"/>
                  </a:lnTo>
                  <a:lnTo>
                    <a:pt x="8686" y="91"/>
                  </a:lnTo>
                  <a:lnTo>
                    <a:pt x="8694" y="93"/>
                  </a:lnTo>
                  <a:lnTo>
                    <a:pt x="8704" y="94"/>
                  </a:lnTo>
                  <a:lnTo>
                    <a:pt x="8713" y="93"/>
                  </a:lnTo>
                  <a:lnTo>
                    <a:pt x="8722" y="91"/>
                  </a:lnTo>
                  <a:lnTo>
                    <a:pt x="8730" y="86"/>
                  </a:lnTo>
                  <a:lnTo>
                    <a:pt x="8737" y="80"/>
                  </a:lnTo>
                  <a:lnTo>
                    <a:pt x="8743" y="74"/>
                  </a:lnTo>
                  <a:lnTo>
                    <a:pt x="8747" y="65"/>
                  </a:lnTo>
                  <a:lnTo>
                    <a:pt x="8749" y="57"/>
                  </a:lnTo>
                  <a:lnTo>
                    <a:pt x="8750" y="47"/>
                  </a:lnTo>
                  <a:close/>
                  <a:moveTo>
                    <a:pt x="8234" y="665"/>
                  </a:moveTo>
                  <a:lnTo>
                    <a:pt x="8234" y="575"/>
                  </a:lnTo>
                  <a:lnTo>
                    <a:pt x="8004" y="575"/>
                  </a:lnTo>
                  <a:lnTo>
                    <a:pt x="8004" y="104"/>
                  </a:lnTo>
                  <a:lnTo>
                    <a:pt x="7898" y="104"/>
                  </a:lnTo>
                  <a:lnTo>
                    <a:pt x="7898" y="665"/>
                  </a:lnTo>
                  <a:lnTo>
                    <a:pt x="8234" y="665"/>
                  </a:lnTo>
                  <a:close/>
                  <a:moveTo>
                    <a:pt x="7344" y="447"/>
                  </a:moveTo>
                  <a:lnTo>
                    <a:pt x="7344" y="104"/>
                  </a:lnTo>
                  <a:lnTo>
                    <a:pt x="7236" y="104"/>
                  </a:lnTo>
                  <a:lnTo>
                    <a:pt x="7236" y="452"/>
                  </a:lnTo>
                  <a:lnTo>
                    <a:pt x="7236" y="467"/>
                  </a:lnTo>
                  <a:lnTo>
                    <a:pt x="7234" y="481"/>
                  </a:lnTo>
                  <a:lnTo>
                    <a:pt x="7232" y="494"/>
                  </a:lnTo>
                  <a:lnTo>
                    <a:pt x="7229" y="506"/>
                  </a:lnTo>
                  <a:lnTo>
                    <a:pt x="7223" y="518"/>
                  </a:lnTo>
                  <a:lnTo>
                    <a:pt x="7218" y="527"/>
                  </a:lnTo>
                  <a:lnTo>
                    <a:pt x="7212" y="537"/>
                  </a:lnTo>
                  <a:lnTo>
                    <a:pt x="7204" y="545"/>
                  </a:lnTo>
                  <a:lnTo>
                    <a:pt x="7196" y="552"/>
                  </a:lnTo>
                  <a:lnTo>
                    <a:pt x="7186" y="559"/>
                  </a:lnTo>
                  <a:lnTo>
                    <a:pt x="7177" y="565"/>
                  </a:lnTo>
                  <a:lnTo>
                    <a:pt x="7165" y="569"/>
                  </a:lnTo>
                  <a:lnTo>
                    <a:pt x="7154" y="573"/>
                  </a:lnTo>
                  <a:lnTo>
                    <a:pt x="7140" y="576"/>
                  </a:lnTo>
                  <a:lnTo>
                    <a:pt x="7126" y="577"/>
                  </a:lnTo>
                  <a:lnTo>
                    <a:pt x="7111" y="578"/>
                  </a:lnTo>
                  <a:lnTo>
                    <a:pt x="7096" y="577"/>
                  </a:lnTo>
                  <a:lnTo>
                    <a:pt x="7080" y="576"/>
                  </a:lnTo>
                  <a:lnTo>
                    <a:pt x="7066" y="574"/>
                  </a:lnTo>
                  <a:lnTo>
                    <a:pt x="7053" y="569"/>
                  </a:lnTo>
                  <a:lnTo>
                    <a:pt x="7041" y="565"/>
                  </a:lnTo>
                  <a:lnTo>
                    <a:pt x="7030" y="560"/>
                  </a:lnTo>
                  <a:lnTo>
                    <a:pt x="7021" y="553"/>
                  </a:lnTo>
                  <a:lnTo>
                    <a:pt x="7012" y="546"/>
                  </a:lnTo>
                  <a:lnTo>
                    <a:pt x="7004" y="538"/>
                  </a:lnTo>
                  <a:lnTo>
                    <a:pt x="6998" y="528"/>
                  </a:lnTo>
                  <a:lnTo>
                    <a:pt x="6992" y="519"/>
                  </a:lnTo>
                  <a:lnTo>
                    <a:pt x="6987" y="507"/>
                  </a:lnTo>
                  <a:lnTo>
                    <a:pt x="6984" y="495"/>
                  </a:lnTo>
                  <a:lnTo>
                    <a:pt x="6981" y="482"/>
                  </a:lnTo>
                  <a:lnTo>
                    <a:pt x="6980" y="468"/>
                  </a:lnTo>
                  <a:lnTo>
                    <a:pt x="6980" y="452"/>
                  </a:lnTo>
                  <a:lnTo>
                    <a:pt x="6980" y="104"/>
                  </a:lnTo>
                  <a:lnTo>
                    <a:pt x="6873" y="104"/>
                  </a:lnTo>
                  <a:lnTo>
                    <a:pt x="6873" y="447"/>
                  </a:lnTo>
                  <a:lnTo>
                    <a:pt x="6873" y="465"/>
                  </a:lnTo>
                  <a:lnTo>
                    <a:pt x="6874" y="483"/>
                  </a:lnTo>
                  <a:lnTo>
                    <a:pt x="6875" y="499"/>
                  </a:lnTo>
                  <a:lnTo>
                    <a:pt x="6877" y="514"/>
                  </a:lnTo>
                  <a:lnTo>
                    <a:pt x="6879" y="528"/>
                  </a:lnTo>
                  <a:lnTo>
                    <a:pt x="6881" y="541"/>
                  </a:lnTo>
                  <a:lnTo>
                    <a:pt x="6886" y="553"/>
                  </a:lnTo>
                  <a:lnTo>
                    <a:pt x="6890" y="565"/>
                  </a:lnTo>
                  <a:lnTo>
                    <a:pt x="6894" y="576"/>
                  </a:lnTo>
                  <a:lnTo>
                    <a:pt x="6899" y="585"/>
                  </a:lnTo>
                  <a:lnTo>
                    <a:pt x="6906" y="595"/>
                  </a:lnTo>
                  <a:lnTo>
                    <a:pt x="6913" y="604"/>
                  </a:lnTo>
                  <a:lnTo>
                    <a:pt x="6920" y="613"/>
                  </a:lnTo>
                  <a:lnTo>
                    <a:pt x="6930" y="621"/>
                  </a:lnTo>
                  <a:lnTo>
                    <a:pt x="6939" y="629"/>
                  </a:lnTo>
                  <a:lnTo>
                    <a:pt x="6949" y="636"/>
                  </a:lnTo>
                  <a:lnTo>
                    <a:pt x="6966" y="646"/>
                  </a:lnTo>
                  <a:lnTo>
                    <a:pt x="6982" y="655"/>
                  </a:lnTo>
                  <a:lnTo>
                    <a:pt x="7000" y="661"/>
                  </a:lnTo>
                  <a:lnTo>
                    <a:pt x="7019" y="668"/>
                  </a:lnTo>
                  <a:lnTo>
                    <a:pt x="7038" y="672"/>
                  </a:lnTo>
                  <a:lnTo>
                    <a:pt x="7060" y="675"/>
                  </a:lnTo>
                  <a:lnTo>
                    <a:pt x="7083" y="676"/>
                  </a:lnTo>
                  <a:lnTo>
                    <a:pt x="7108" y="677"/>
                  </a:lnTo>
                  <a:lnTo>
                    <a:pt x="7134" y="676"/>
                  </a:lnTo>
                  <a:lnTo>
                    <a:pt x="7157" y="675"/>
                  </a:lnTo>
                  <a:lnTo>
                    <a:pt x="7178" y="672"/>
                  </a:lnTo>
                  <a:lnTo>
                    <a:pt x="7198" y="667"/>
                  </a:lnTo>
                  <a:lnTo>
                    <a:pt x="7217" y="661"/>
                  </a:lnTo>
                  <a:lnTo>
                    <a:pt x="7234" y="654"/>
                  </a:lnTo>
                  <a:lnTo>
                    <a:pt x="7251" y="645"/>
                  </a:lnTo>
                  <a:lnTo>
                    <a:pt x="7266" y="636"/>
                  </a:lnTo>
                  <a:lnTo>
                    <a:pt x="7276" y="629"/>
                  </a:lnTo>
                  <a:lnTo>
                    <a:pt x="7287" y="620"/>
                  </a:lnTo>
                  <a:lnTo>
                    <a:pt x="7295" y="613"/>
                  </a:lnTo>
                  <a:lnTo>
                    <a:pt x="7302" y="604"/>
                  </a:lnTo>
                  <a:lnTo>
                    <a:pt x="7310" y="595"/>
                  </a:lnTo>
                  <a:lnTo>
                    <a:pt x="7316" y="585"/>
                  </a:lnTo>
                  <a:lnTo>
                    <a:pt x="7321" y="576"/>
                  </a:lnTo>
                  <a:lnTo>
                    <a:pt x="7327" y="565"/>
                  </a:lnTo>
                  <a:lnTo>
                    <a:pt x="7331" y="553"/>
                  </a:lnTo>
                  <a:lnTo>
                    <a:pt x="7334" y="541"/>
                  </a:lnTo>
                  <a:lnTo>
                    <a:pt x="7337" y="528"/>
                  </a:lnTo>
                  <a:lnTo>
                    <a:pt x="7339" y="513"/>
                  </a:lnTo>
                  <a:lnTo>
                    <a:pt x="7342" y="499"/>
                  </a:lnTo>
                  <a:lnTo>
                    <a:pt x="7343" y="483"/>
                  </a:lnTo>
                  <a:lnTo>
                    <a:pt x="7343" y="465"/>
                  </a:lnTo>
                  <a:lnTo>
                    <a:pt x="7344" y="447"/>
                  </a:lnTo>
                  <a:close/>
                  <a:moveTo>
                    <a:pt x="6695" y="665"/>
                  </a:moveTo>
                  <a:lnTo>
                    <a:pt x="6695" y="575"/>
                  </a:lnTo>
                  <a:lnTo>
                    <a:pt x="6395" y="575"/>
                  </a:lnTo>
                  <a:lnTo>
                    <a:pt x="6695" y="174"/>
                  </a:lnTo>
                  <a:lnTo>
                    <a:pt x="6695" y="104"/>
                  </a:lnTo>
                  <a:lnTo>
                    <a:pt x="6251" y="104"/>
                  </a:lnTo>
                  <a:lnTo>
                    <a:pt x="6251" y="195"/>
                  </a:lnTo>
                  <a:lnTo>
                    <a:pt x="6550" y="195"/>
                  </a:lnTo>
                  <a:lnTo>
                    <a:pt x="6246" y="596"/>
                  </a:lnTo>
                  <a:lnTo>
                    <a:pt x="6246" y="665"/>
                  </a:lnTo>
                  <a:lnTo>
                    <a:pt x="6695" y="665"/>
                  </a:lnTo>
                  <a:close/>
                  <a:moveTo>
                    <a:pt x="5791" y="195"/>
                  </a:moveTo>
                  <a:lnTo>
                    <a:pt x="5791" y="104"/>
                  </a:lnTo>
                  <a:lnTo>
                    <a:pt x="5348" y="104"/>
                  </a:lnTo>
                  <a:lnTo>
                    <a:pt x="5348" y="195"/>
                  </a:lnTo>
                  <a:lnTo>
                    <a:pt x="5517" y="195"/>
                  </a:lnTo>
                  <a:lnTo>
                    <a:pt x="5517" y="665"/>
                  </a:lnTo>
                  <a:lnTo>
                    <a:pt x="5624" y="665"/>
                  </a:lnTo>
                  <a:lnTo>
                    <a:pt x="5624" y="195"/>
                  </a:lnTo>
                  <a:lnTo>
                    <a:pt x="5791" y="195"/>
                  </a:lnTo>
                  <a:close/>
                  <a:moveTo>
                    <a:pt x="5115" y="436"/>
                  </a:moveTo>
                  <a:lnTo>
                    <a:pt x="4985" y="436"/>
                  </a:lnTo>
                  <a:lnTo>
                    <a:pt x="5050" y="233"/>
                  </a:lnTo>
                  <a:lnTo>
                    <a:pt x="5115" y="436"/>
                  </a:lnTo>
                  <a:close/>
                  <a:moveTo>
                    <a:pt x="5300" y="665"/>
                  </a:moveTo>
                  <a:lnTo>
                    <a:pt x="5097" y="104"/>
                  </a:lnTo>
                  <a:lnTo>
                    <a:pt x="5001" y="104"/>
                  </a:lnTo>
                  <a:lnTo>
                    <a:pt x="4798" y="665"/>
                  </a:lnTo>
                  <a:lnTo>
                    <a:pt x="4910" y="665"/>
                  </a:lnTo>
                  <a:lnTo>
                    <a:pt x="4957" y="527"/>
                  </a:lnTo>
                  <a:lnTo>
                    <a:pt x="5143" y="527"/>
                  </a:lnTo>
                  <a:lnTo>
                    <a:pt x="5188" y="665"/>
                  </a:lnTo>
                  <a:lnTo>
                    <a:pt x="5300" y="665"/>
                  </a:lnTo>
                  <a:close/>
                  <a:moveTo>
                    <a:pt x="5029" y="45"/>
                  </a:moveTo>
                  <a:lnTo>
                    <a:pt x="5028" y="36"/>
                  </a:lnTo>
                  <a:lnTo>
                    <a:pt x="5025" y="27"/>
                  </a:lnTo>
                  <a:lnTo>
                    <a:pt x="5021" y="20"/>
                  </a:lnTo>
                  <a:lnTo>
                    <a:pt x="5016" y="12"/>
                  </a:lnTo>
                  <a:lnTo>
                    <a:pt x="5009" y="7"/>
                  </a:lnTo>
                  <a:lnTo>
                    <a:pt x="5001" y="3"/>
                  </a:lnTo>
                  <a:lnTo>
                    <a:pt x="4993" y="1"/>
                  </a:lnTo>
                  <a:lnTo>
                    <a:pt x="4983" y="0"/>
                  </a:lnTo>
                  <a:lnTo>
                    <a:pt x="4974" y="1"/>
                  </a:lnTo>
                  <a:lnTo>
                    <a:pt x="4965" y="3"/>
                  </a:lnTo>
                  <a:lnTo>
                    <a:pt x="4958" y="7"/>
                  </a:lnTo>
                  <a:lnTo>
                    <a:pt x="4950" y="12"/>
                  </a:lnTo>
                  <a:lnTo>
                    <a:pt x="4945" y="20"/>
                  </a:lnTo>
                  <a:lnTo>
                    <a:pt x="4941" y="27"/>
                  </a:lnTo>
                  <a:lnTo>
                    <a:pt x="4938" y="36"/>
                  </a:lnTo>
                  <a:lnTo>
                    <a:pt x="4937" y="45"/>
                  </a:lnTo>
                  <a:lnTo>
                    <a:pt x="4938" y="55"/>
                  </a:lnTo>
                  <a:lnTo>
                    <a:pt x="4941" y="63"/>
                  </a:lnTo>
                  <a:lnTo>
                    <a:pt x="4945" y="72"/>
                  </a:lnTo>
                  <a:lnTo>
                    <a:pt x="4950" y="78"/>
                  </a:lnTo>
                  <a:lnTo>
                    <a:pt x="4958" y="84"/>
                  </a:lnTo>
                  <a:lnTo>
                    <a:pt x="4965" y="89"/>
                  </a:lnTo>
                  <a:lnTo>
                    <a:pt x="4974" y="91"/>
                  </a:lnTo>
                  <a:lnTo>
                    <a:pt x="4983" y="92"/>
                  </a:lnTo>
                  <a:lnTo>
                    <a:pt x="4993" y="91"/>
                  </a:lnTo>
                  <a:lnTo>
                    <a:pt x="5001" y="89"/>
                  </a:lnTo>
                  <a:lnTo>
                    <a:pt x="5009" y="84"/>
                  </a:lnTo>
                  <a:lnTo>
                    <a:pt x="5016" y="78"/>
                  </a:lnTo>
                  <a:lnTo>
                    <a:pt x="5021" y="72"/>
                  </a:lnTo>
                  <a:lnTo>
                    <a:pt x="5025" y="63"/>
                  </a:lnTo>
                  <a:lnTo>
                    <a:pt x="5028" y="55"/>
                  </a:lnTo>
                  <a:lnTo>
                    <a:pt x="5029" y="45"/>
                  </a:lnTo>
                  <a:close/>
                  <a:moveTo>
                    <a:pt x="5169" y="47"/>
                  </a:moveTo>
                  <a:lnTo>
                    <a:pt x="5169" y="38"/>
                  </a:lnTo>
                  <a:lnTo>
                    <a:pt x="5166" y="29"/>
                  </a:lnTo>
                  <a:lnTo>
                    <a:pt x="5161" y="22"/>
                  </a:lnTo>
                  <a:lnTo>
                    <a:pt x="5155" y="15"/>
                  </a:lnTo>
                  <a:lnTo>
                    <a:pt x="5149" y="9"/>
                  </a:lnTo>
                  <a:lnTo>
                    <a:pt x="5140" y="5"/>
                  </a:lnTo>
                  <a:lnTo>
                    <a:pt x="5132" y="2"/>
                  </a:lnTo>
                  <a:lnTo>
                    <a:pt x="5122" y="1"/>
                  </a:lnTo>
                  <a:lnTo>
                    <a:pt x="5113" y="2"/>
                  </a:lnTo>
                  <a:lnTo>
                    <a:pt x="5104" y="5"/>
                  </a:lnTo>
                  <a:lnTo>
                    <a:pt x="5097" y="9"/>
                  </a:lnTo>
                  <a:lnTo>
                    <a:pt x="5090" y="15"/>
                  </a:lnTo>
                  <a:lnTo>
                    <a:pt x="5084" y="22"/>
                  </a:lnTo>
                  <a:lnTo>
                    <a:pt x="5080" y="29"/>
                  </a:lnTo>
                  <a:lnTo>
                    <a:pt x="5078" y="38"/>
                  </a:lnTo>
                  <a:lnTo>
                    <a:pt x="5077" y="47"/>
                  </a:lnTo>
                  <a:lnTo>
                    <a:pt x="5078" y="57"/>
                  </a:lnTo>
                  <a:lnTo>
                    <a:pt x="5080" y="65"/>
                  </a:lnTo>
                  <a:lnTo>
                    <a:pt x="5084" y="74"/>
                  </a:lnTo>
                  <a:lnTo>
                    <a:pt x="5090" y="80"/>
                  </a:lnTo>
                  <a:lnTo>
                    <a:pt x="5097" y="86"/>
                  </a:lnTo>
                  <a:lnTo>
                    <a:pt x="5104" y="91"/>
                  </a:lnTo>
                  <a:lnTo>
                    <a:pt x="5113" y="93"/>
                  </a:lnTo>
                  <a:lnTo>
                    <a:pt x="5122" y="94"/>
                  </a:lnTo>
                  <a:lnTo>
                    <a:pt x="5132" y="93"/>
                  </a:lnTo>
                  <a:lnTo>
                    <a:pt x="5140" y="91"/>
                  </a:lnTo>
                  <a:lnTo>
                    <a:pt x="5149" y="86"/>
                  </a:lnTo>
                  <a:lnTo>
                    <a:pt x="5155" y="80"/>
                  </a:lnTo>
                  <a:lnTo>
                    <a:pt x="5161" y="74"/>
                  </a:lnTo>
                  <a:lnTo>
                    <a:pt x="5166" y="65"/>
                  </a:lnTo>
                  <a:lnTo>
                    <a:pt x="5169" y="57"/>
                  </a:lnTo>
                  <a:lnTo>
                    <a:pt x="5169" y="47"/>
                  </a:lnTo>
                  <a:close/>
                  <a:moveTo>
                    <a:pt x="4750" y="195"/>
                  </a:moveTo>
                  <a:lnTo>
                    <a:pt x="4750" y="104"/>
                  </a:lnTo>
                  <a:lnTo>
                    <a:pt x="4307" y="104"/>
                  </a:lnTo>
                  <a:lnTo>
                    <a:pt x="4307" y="195"/>
                  </a:lnTo>
                  <a:lnTo>
                    <a:pt x="4474" y="195"/>
                  </a:lnTo>
                  <a:lnTo>
                    <a:pt x="4474" y="665"/>
                  </a:lnTo>
                  <a:lnTo>
                    <a:pt x="4582" y="665"/>
                  </a:lnTo>
                  <a:lnTo>
                    <a:pt x="4582" y="195"/>
                  </a:lnTo>
                  <a:lnTo>
                    <a:pt x="4750" y="195"/>
                  </a:lnTo>
                  <a:close/>
                  <a:moveTo>
                    <a:pt x="4141" y="104"/>
                  </a:moveTo>
                  <a:lnTo>
                    <a:pt x="4034" y="104"/>
                  </a:lnTo>
                  <a:lnTo>
                    <a:pt x="4034" y="665"/>
                  </a:lnTo>
                  <a:lnTo>
                    <a:pt x="4141" y="665"/>
                  </a:lnTo>
                  <a:lnTo>
                    <a:pt x="4141" y="104"/>
                  </a:lnTo>
                  <a:close/>
                  <a:moveTo>
                    <a:pt x="3843" y="142"/>
                  </a:moveTo>
                  <a:lnTo>
                    <a:pt x="3819" y="131"/>
                  </a:lnTo>
                  <a:lnTo>
                    <a:pt x="3800" y="122"/>
                  </a:lnTo>
                  <a:lnTo>
                    <a:pt x="3782" y="116"/>
                  </a:lnTo>
                  <a:lnTo>
                    <a:pt x="3763" y="110"/>
                  </a:lnTo>
                  <a:lnTo>
                    <a:pt x="3738" y="103"/>
                  </a:lnTo>
                  <a:lnTo>
                    <a:pt x="3711" y="99"/>
                  </a:lnTo>
                  <a:lnTo>
                    <a:pt x="3685" y="96"/>
                  </a:lnTo>
                  <a:lnTo>
                    <a:pt x="3659" y="96"/>
                  </a:lnTo>
                  <a:lnTo>
                    <a:pt x="3635" y="96"/>
                  </a:lnTo>
                  <a:lnTo>
                    <a:pt x="3614" y="97"/>
                  </a:lnTo>
                  <a:lnTo>
                    <a:pt x="3595" y="100"/>
                  </a:lnTo>
                  <a:lnTo>
                    <a:pt x="3578" y="103"/>
                  </a:lnTo>
                  <a:lnTo>
                    <a:pt x="3563" y="109"/>
                  </a:lnTo>
                  <a:lnTo>
                    <a:pt x="3547" y="115"/>
                  </a:lnTo>
                  <a:lnTo>
                    <a:pt x="3532" y="123"/>
                  </a:lnTo>
                  <a:lnTo>
                    <a:pt x="3517" y="133"/>
                  </a:lnTo>
                  <a:lnTo>
                    <a:pt x="3505" y="142"/>
                  </a:lnTo>
                  <a:lnTo>
                    <a:pt x="3493" y="153"/>
                  </a:lnTo>
                  <a:lnTo>
                    <a:pt x="3484" y="164"/>
                  </a:lnTo>
                  <a:lnTo>
                    <a:pt x="3476" y="174"/>
                  </a:lnTo>
                  <a:lnTo>
                    <a:pt x="3471" y="183"/>
                  </a:lnTo>
                  <a:lnTo>
                    <a:pt x="3467" y="192"/>
                  </a:lnTo>
                  <a:lnTo>
                    <a:pt x="3462" y="202"/>
                  </a:lnTo>
                  <a:lnTo>
                    <a:pt x="3459" y="211"/>
                  </a:lnTo>
                  <a:lnTo>
                    <a:pt x="3457" y="222"/>
                  </a:lnTo>
                  <a:lnTo>
                    <a:pt x="3455" y="231"/>
                  </a:lnTo>
                  <a:lnTo>
                    <a:pt x="3454" y="242"/>
                  </a:lnTo>
                  <a:lnTo>
                    <a:pt x="3454" y="252"/>
                  </a:lnTo>
                  <a:lnTo>
                    <a:pt x="3454" y="264"/>
                  </a:lnTo>
                  <a:lnTo>
                    <a:pt x="3455" y="275"/>
                  </a:lnTo>
                  <a:lnTo>
                    <a:pt x="3457" y="285"/>
                  </a:lnTo>
                  <a:lnTo>
                    <a:pt x="3460" y="295"/>
                  </a:lnTo>
                  <a:lnTo>
                    <a:pt x="3463" y="304"/>
                  </a:lnTo>
                  <a:lnTo>
                    <a:pt x="3469" y="314"/>
                  </a:lnTo>
                  <a:lnTo>
                    <a:pt x="3474" y="323"/>
                  </a:lnTo>
                  <a:lnTo>
                    <a:pt x="3481" y="332"/>
                  </a:lnTo>
                  <a:lnTo>
                    <a:pt x="3490" y="341"/>
                  </a:lnTo>
                  <a:lnTo>
                    <a:pt x="3498" y="351"/>
                  </a:lnTo>
                  <a:lnTo>
                    <a:pt x="3510" y="359"/>
                  </a:lnTo>
                  <a:lnTo>
                    <a:pt x="3522" y="369"/>
                  </a:lnTo>
                  <a:lnTo>
                    <a:pt x="3534" y="378"/>
                  </a:lnTo>
                  <a:lnTo>
                    <a:pt x="3549" y="388"/>
                  </a:lnTo>
                  <a:lnTo>
                    <a:pt x="3566" y="398"/>
                  </a:lnTo>
                  <a:lnTo>
                    <a:pt x="3584" y="409"/>
                  </a:lnTo>
                  <a:lnTo>
                    <a:pt x="3670" y="457"/>
                  </a:lnTo>
                  <a:lnTo>
                    <a:pt x="3683" y="465"/>
                  </a:lnTo>
                  <a:lnTo>
                    <a:pt x="3694" y="472"/>
                  </a:lnTo>
                  <a:lnTo>
                    <a:pt x="3702" y="480"/>
                  </a:lnTo>
                  <a:lnTo>
                    <a:pt x="3708" y="487"/>
                  </a:lnTo>
                  <a:lnTo>
                    <a:pt x="3714" y="493"/>
                  </a:lnTo>
                  <a:lnTo>
                    <a:pt x="3717" y="502"/>
                  </a:lnTo>
                  <a:lnTo>
                    <a:pt x="3719" y="509"/>
                  </a:lnTo>
                  <a:lnTo>
                    <a:pt x="3720" y="518"/>
                  </a:lnTo>
                  <a:lnTo>
                    <a:pt x="3719" y="524"/>
                  </a:lnTo>
                  <a:lnTo>
                    <a:pt x="3718" y="530"/>
                  </a:lnTo>
                  <a:lnTo>
                    <a:pt x="3716" y="536"/>
                  </a:lnTo>
                  <a:lnTo>
                    <a:pt x="3714" y="541"/>
                  </a:lnTo>
                  <a:lnTo>
                    <a:pt x="3710" y="546"/>
                  </a:lnTo>
                  <a:lnTo>
                    <a:pt x="3706" y="550"/>
                  </a:lnTo>
                  <a:lnTo>
                    <a:pt x="3702" y="555"/>
                  </a:lnTo>
                  <a:lnTo>
                    <a:pt x="3697" y="559"/>
                  </a:lnTo>
                  <a:lnTo>
                    <a:pt x="3691" y="562"/>
                  </a:lnTo>
                  <a:lnTo>
                    <a:pt x="3685" y="565"/>
                  </a:lnTo>
                  <a:lnTo>
                    <a:pt x="3679" y="568"/>
                  </a:lnTo>
                  <a:lnTo>
                    <a:pt x="3671" y="570"/>
                  </a:lnTo>
                  <a:lnTo>
                    <a:pt x="3664" y="571"/>
                  </a:lnTo>
                  <a:lnTo>
                    <a:pt x="3656" y="573"/>
                  </a:lnTo>
                  <a:lnTo>
                    <a:pt x="3647" y="574"/>
                  </a:lnTo>
                  <a:lnTo>
                    <a:pt x="3638" y="574"/>
                  </a:lnTo>
                  <a:lnTo>
                    <a:pt x="3620" y="573"/>
                  </a:lnTo>
                  <a:lnTo>
                    <a:pt x="3600" y="569"/>
                  </a:lnTo>
                  <a:lnTo>
                    <a:pt x="3578" y="565"/>
                  </a:lnTo>
                  <a:lnTo>
                    <a:pt x="3557" y="558"/>
                  </a:lnTo>
                  <a:lnTo>
                    <a:pt x="3542" y="551"/>
                  </a:lnTo>
                  <a:lnTo>
                    <a:pt x="3525" y="544"/>
                  </a:lnTo>
                  <a:lnTo>
                    <a:pt x="3504" y="533"/>
                  </a:lnTo>
                  <a:lnTo>
                    <a:pt x="3477" y="519"/>
                  </a:lnTo>
                  <a:lnTo>
                    <a:pt x="3433" y="617"/>
                  </a:lnTo>
                  <a:lnTo>
                    <a:pt x="3443" y="623"/>
                  </a:lnTo>
                  <a:lnTo>
                    <a:pt x="3454" y="627"/>
                  </a:lnTo>
                  <a:lnTo>
                    <a:pt x="3462" y="632"/>
                  </a:lnTo>
                  <a:lnTo>
                    <a:pt x="3469" y="635"/>
                  </a:lnTo>
                  <a:lnTo>
                    <a:pt x="3507" y="652"/>
                  </a:lnTo>
                  <a:lnTo>
                    <a:pt x="3534" y="662"/>
                  </a:lnTo>
                  <a:lnTo>
                    <a:pt x="3547" y="667"/>
                  </a:lnTo>
                  <a:lnTo>
                    <a:pt x="3560" y="669"/>
                  </a:lnTo>
                  <a:lnTo>
                    <a:pt x="3572" y="672"/>
                  </a:lnTo>
                  <a:lnTo>
                    <a:pt x="3586" y="674"/>
                  </a:lnTo>
                  <a:lnTo>
                    <a:pt x="3599" y="675"/>
                  </a:lnTo>
                  <a:lnTo>
                    <a:pt x="3611" y="676"/>
                  </a:lnTo>
                  <a:lnTo>
                    <a:pt x="3624" y="677"/>
                  </a:lnTo>
                  <a:lnTo>
                    <a:pt x="3637" y="677"/>
                  </a:lnTo>
                  <a:lnTo>
                    <a:pt x="3659" y="676"/>
                  </a:lnTo>
                  <a:lnTo>
                    <a:pt x="3680" y="674"/>
                  </a:lnTo>
                  <a:lnTo>
                    <a:pt x="3701" y="671"/>
                  </a:lnTo>
                  <a:lnTo>
                    <a:pt x="3719" y="667"/>
                  </a:lnTo>
                  <a:lnTo>
                    <a:pt x="3737" y="660"/>
                  </a:lnTo>
                  <a:lnTo>
                    <a:pt x="3753" y="653"/>
                  </a:lnTo>
                  <a:lnTo>
                    <a:pt x="3767" y="644"/>
                  </a:lnTo>
                  <a:lnTo>
                    <a:pt x="3781" y="635"/>
                  </a:lnTo>
                  <a:lnTo>
                    <a:pt x="3793" y="624"/>
                  </a:lnTo>
                  <a:lnTo>
                    <a:pt x="3803" y="613"/>
                  </a:lnTo>
                  <a:lnTo>
                    <a:pt x="3813" y="599"/>
                  </a:lnTo>
                  <a:lnTo>
                    <a:pt x="3820" y="585"/>
                  </a:lnTo>
                  <a:lnTo>
                    <a:pt x="3825" y="570"/>
                  </a:lnTo>
                  <a:lnTo>
                    <a:pt x="3830" y="553"/>
                  </a:lnTo>
                  <a:lnTo>
                    <a:pt x="3833" y="537"/>
                  </a:lnTo>
                  <a:lnTo>
                    <a:pt x="3833" y="518"/>
                  </a:lnTo>
                  <a:lnTo>
                    <a:pt x="3833" y="504"/>
                  </a:lnTo>
                  <a:lnTo>
                    <a:pt x="3831" y="489"/>
                  </a:lnTo>
                  <a:lnTo>
                    <a:pt x="3828" y="475"/>
                  </a:lnTo>
                  <a:lnTo>
                    <a:pt x="3823" y="462"/>
                  </a:lnTo>
                  <a:lnTo>
                    <a:pt x="3817" y="450"/>
                  </a:lnTo>
                  <a:lnTo>
                    <a:pt x="3811" y="438"/>
                  </a:lnTo>
                  <a:lnTo>
                    <a:pt x="3803" y="427"/>
                  </a:lnTo>
                  <a:lnTo>
                    <a:pt x="3795" y="417"/>
                  </a:lnTo>
                  <a:lnTo>
                    <a:pt x="3783" y="408"/>
                  </a:lnTo>
                  <a:lnTo>
                    <a:pt x="3769" y="396"/>
                  </a:lnTo>
                  <a:lnTo>
                    <a:pt x="3753" y="384"/>
                  </a:lnTo>
                  <a:lnTo>
                    <a:pt x="3734" y="371"/>
                  </a:lnTo>
                  <a:lnTo>
                    <a:pt x="3710" y="357"/>
                  </a:lnTo>
                  <a:lnTo>
                    <a:pt x="3686" y="342"/>
                  </a:lnTo>
                  <a:lnTo>
                    <a:pt x="3658" y="326"/>
                  </a:lnTo>
                  <a:lnTo>
                    <a:pt x="3627" y="309"/>
                  </a:lnTo>
                  <a:lnTo>
                    <a:pt x="3613" y="302"/>
                  </a:lnTo>
                  <a:lnTo>
                    <a:pt x="3602" y="295"/>
                  </a:lnTo>
                  <a:lnTo>
                    <a:pt x="3592" y="288"/>
                  </a:lnTo>
                  <a:lnTo>
                    <a:pt x="3585" y="281"/>
                  </a:lnTo>
                  <a:lnTo>
                    <a:pt x="3580" y="273"/>
                  </a:lnTo>
                  <a:lnTo>
                    <a:pt x="3576" y="266"/>
                  </a:lnTo>
                  <a:lnTo>
                    <a:pt x="3574" y="259"/>
                  </a:lnTo>
                  <a:lnTo>
                    <a:pt x="3573" y="250"/>
                  </a:lnTo>
                  <a:lnTo>
                    <a:pt x="3574" y="244"/>
                  </a:lnTo>
                  <a:lnTo>
                    <a:pt x="3575" y="239"/>
                  </a:lnTo>
                  <a:lnTo>
                    <a:pt x="3576" y="233"/>
                  </a:lnTo>
                  <a:lnTo>
                    <a:pt x="3580" y="229"/>
                  </a:lnTo>
                  <a:lnTo>
                    <a:pt x="3583" y="224"/>
                  </a:lnTo>
                  <a:lnTo>
                    <a:pt x="3586" y="220"/>
                  </a:lnTo>
                  <a:lnTo>
                    <a:pt x="3591" y="216"/>
                  </a:lnTo>
                  <a:lnTo>
                    <a:pt x="3595" y="212"/>
                  </a:lnTo>
                  <a:lnTo>
                    <a:pt x="3602" y="209"/>
                  </a:lnTo>
                  <a:lnTo>
                    <a:pt x="3608" y="207"/>
                  </a:lnTo>
                  <a:lnTo>
                    <a:pt x="3614" y="204"/>
                  </a:lnTo>
                  <a:lnTo>
                    <a:pt x="3622" y="202"/>
                  </a:lnTo>
                  <a:lnTo>
                    <a:pt x="3638" y="199"/>
                  </a:lnTo>
                  <a:lnTo>
                    <a:pt x="3656" y="198"/>
                  </a:lnTo>
                  <a:lnTo>
                    <a:pt x="3670" y="198"/>
                  </a:lnTo>
                  <a:lnTo>
                    <a:pt x="3686" y="201"/>
                  </a:lnTo>
                  <a:lnTo>
                    <a:pt x="3702" y="204"/>
                  </a:lnTo>
                  <a:lnTo>
                    <a:pt x="3720" y="208"/>
                  </a:lnTo>
                  <a:lnTo>
                    <a:pt x="3739" y="214"/>
                  </a:lnTo>
                  <a:lnTo>
                    <a:pt x="3758" y="221"/>
                  </a:lnTo>
                  <a:lnTo>
                    <a:pt x="3779" y="229"/>
                  </a:lnTo>
                  <a:lnTo>
                    <a:pt x="3801" y="239"/>
                  </a:lnTo>
                  <a:lnTo>
                    <a:pt x="3843" y="142"/>
                  </a:lnTo>
                  <a:close/>
                  <a:moveTo>
                    <a:pt x="3169" y="270"/>
                  </a:moveTo>
                  <a:lnTo>
                    <a:pt x="3169" y="281"/>
                  </a:lnTo>
                  <a:lnTo>
                    <a:pt x="3168" y="290"/>
                  </a:lnTo>
                  <a:lnTo>
                    <a:pt x="3166" y="299"/>
                  </a:lnTo>
                  <a:lnTo>
                    <a:pt x="3164" y="306"/>
                  </a:lnTo>
                  <a:lnTo>
                    <a:pt x="3160" y="314"/>
                  </a:lnTo>
                  <a:lnTo>
                    <a:pt x="3156" y="321"/>
                  </a:lnTo>
                  <a:lnTo>
                    <a:pt x="3151" y="326"/>
                  </a:lnTo>
                  <a:lnTo>
                    <a:pt x="3146" y="332"/>
                  </a:lnTo>
                  <a:lnTo>
                    <a:pt x="3140" y="336"/>
                  </a:lnTo>
                  <a:lnTo>
                    <a:pt x="3132" y="340"/>
                  </a:lnTo>
                  <a:lnTo>
                    <a:pt x="3124" y="343"/>
                  </a:lnTo>
                  <a:lnTo>
                    <a:pt x="3115" y="346"/>
                  </a:lnTo>
                  <a:lnTo>
                    <a:pt x="3106" y="347"/>
                  </a:lnTo>
                  <a:lnTo>
                    <a:pt x="3095" y="350"/>
                  </a:lnTo>
                  <a:lnTo>
                    <a:pt x="3084" y="351"/>
                  </a:lnTo>
                  <a:lnTo>
                    <a:pt x="3071" y="351"/>
                  </a:lnTo>
                  <a:lnTo>
                    <a:pt x="3001" y="351"/>
                  </a:lnTo>
                  <a:lnTo>
                    <a:pt x="3001" y="195"/>
                  </a:lnTo>
                  <a:lnTo>
                    <a:pt x="3071" y="195"/>
                  </a:lnTo>
                  <a:lnTo>
                    <a:pt x="3084" y="196"/>
                  </a:lnTo>
                  <a:lnTo>
                    <a:pt x="3095" y="196"/>
                  </a:lnTo>
                  <a:lnTo>
                    <a:pt x="3106" y="198"/>
                  </a:lnTo>
                  <a:lnTo>
                    <a:pt x="3116" y="199"/>
                  </a:lnTo>
                  <a:lnTo>
                    <a:pt x="3125" y="203"/>
                  </a:lnTo>
                  <a:lnTo>
                    <a:pt x="3133" y="205"/>
                  </a:lnTo>
                  <a:lnTo>
                    <a:pt x="3140" y="209"/>
                  </a:lnTo>
                  <a:lnTo>
                    <a:pt x="3146" y="213"/>
                  </a:lnTo>
                  <a:lnTo>
                    <a:pt x="3152" y="217"/>
                  </a:lnTo>
                  <a:lnTo>
                    <a:pt x="3156" y="224"/>
                  </a:lnTo>
                  <a:lnTo>
                    <a:pt x="3161" y="229"/>
                  </a:lnTo>
                  <a:lnTo>
                    <a:pt x="3164" y="236"/>
                  </a:lnTo>
                  <a:lnTo>
                    <a:pt x="3166" y="244"/>
                  </a:lnTo>
                  <a:lnTo>
                    <a:pt x="3168" y="252"/>
                  </a:lnTo>
                  <a:lnTo>
                    <a:pt x="3169" y="261"/>
                  </a:lnTo>
                  <a:lnTo>
                    <a:pt x="3169" y="270"/>
                  </a:lnTo>
                  <a:close/>
                  <a:moveTo>
                    <a:pt x="3301" y="665"/>
                  </a:moveTo>
                  <a:lnTo>
                    <a:pt x="3162" y="426"/>
                  </a:lnTo>
                  <a:lnTo>
                    <a:pt x="3178" y="420"/>
                  </a:lnTo>
                  <a:lnTo>
                    <a:pt x="3192" y="416"/>
                  </a:lnTo>
                  <a:lnTo>
                    <a:pt x="3204" y="411"/>
                  </a:lnTo>
                  <a:lnTo>
                    <a:pt x="3214" y="404"/>
                  </a:lnTo>
                  <a:lnTo>
                    <a:pt x="3224" y="398"/>
                  </a:lnTo>
                  <a:lnTo>
                    <a:pt x="3232" y="391"/>
                  </a:lnTo>
                  <a:lnTo>
                    <a:pt x="3241" y="383"/>
                  </a:lnTo>
                  <a:lnTo>
                    <a:pt x="3249" y="374"/>
                  </a:lnTo>
                  <a:lnTo>
                    <a:pt x="3256" y="363"/>
                  </a:lnTo>
                  <a:lnTo>
                    <a:pt x="3262" y="352"/>
                  </a:lnTo>
                  <a:lnTo>
                    <a:pt x="3267" y="340"/>
                  </a:lnTo>
                  <a:lnTo>
                    <a:pt x="3271" y="326"/>
                  </a:lnTo>
                  <a:lnTo>
                    <a:pt x="3275" y="314"/>
                  </a:lnTo>
                  <a:lnTo>
                    <a:pt x="3278" y="299"/>
                  </a:lnTo>
                  <a:lnTo>
                    <a:pt x="3279" y="284"/>
                  </a:lnTo>
                  <a:lnTo>
                    <a:pt x="3280" y="268"/>
                  </a:lnTo>
                  <a:lnTo>
                    <a:pt x="3279" y="249"/>
                  </a:lnTo>
                  <a:lnTo>
                    <a:pt x="3277" y="231"/>
                  </a:lnTo>
                  <a:lnTo>
                    <a:pt x="3272" y="214"/>
                  </a:lnTo>
                  <a:lnTo>
                    <a:pt x="3268" y="198"/>
                  </a:lnTo>
                  <a:lnTo>
                    <a:pt x="3262" y="184"/>
                  </a:lnTo>
                  <a:lnTo>
                    <a:pt x="3253" y="170"/>
                  </a:lnTo>
                  <a:lnTo>
                    <a:pt x="3244" y="157"/>
                  </a:lnTo>
                  <a:lnTo>
                    <a:pt x="3233" y="147"/>
                  </a:lnTo>
                  <a:lnTo>
                    <a:pt x="3221" y="136"/>
                  </a:lnTo>
                  <a:lnTo>
                    <a:pt x="3207" y="127"/>
                  </a:lnTo>
                  <a:lnTo>
                    <a:pt x="3200" y="122"/>
                  </a:lnTo>
                  <a:lnTo>
                    <a:pt x="3192" y="119"/>
                  </a:lnTo>
                  <a:lnTo>
                    <a:pt x="3184" y="116"/>
                  </a:lnTo>
                  <a:lnTo>
                    <a:pt x="3175" y="114"/>
                  </a:lnTo>
                  <a:lnTo>
                    <a:pt x="3156" y="110"/>
                  </a:lnTo>
                  <a:lnTo>
                    <a:pt x="3135" y="107"/>
                  </a:lnTo>
                  <a:lnTo>
                    <a:pt x="3110" y="105"/>
                  </a:lnTo>
                  <a:lnTo>
                    <a:pt x="3081" y="104"/>
                  </a:lnTo>
                  <a:lnTo>
                    <a:pt x="2895" y="104"/>
                  </a:lnTo>
                  <a:lnTo>
                    <a:pt x="2895" y="665"/>
                  </a:lnTo>
                  <a:lnTo>
                    <a:pt x="3001" y="665"/>
                  </a:lnTo>
                  <a:lnTo>
                    <a:pt x="3001" y="441"/>
                  </a:lnTo>
                  <a:lnTo>
                    <a:pt x="3055" y="441"/>
                  </a:lnTo>
                  <a:lnTo>
                    <a:pt x="3184" y="665"/>
                  </a:lnTo>
                  <a:lnTo>
                    <a:pt x="3301" y="665"/>
                  </a:lnTo>
                  <a:close/>
                  <a:moveTo>
                    <a:pt x="2696" y="665"/>
                  </a:moveTo>
                  <a:lnTo>
                    <a:pt x="2696" y="575"/>
                  </a:lnTo>
                  <a:lnTo>
                    <a:pt x="2451" y="575"/>
                  </a:lnTo>
                  <a:lnTo>
                    <a:pt x="2451" y="426"/>
                  </a:lnTo>
                  <a:lnTo>
                    <a:pt x="2644" y="426"/>
                  </a:lnTo>
                  <a:lnTo>
                    <a:pt x="2644" y="335"/>
                  </a:lnTo>
                  <a:lnTo>
                    <a:pt x="2451" y="335"/>
                  </a:lnTo>
                  <a:lnTo>
                    <a:pt x="2451" y="195"/>
                  </a:lnTo>
                  <a:lnTo>
                    <a:pt x="2686" y="195"/>
                  </a:lnTo>
                  <a:lnTo>
                    <a:pt x="2686" y="104"/>
                  </a:lnTo>
                  <a:lnTo>
                    <a:pt x="2345" y="104"/>
                  </a:lnTo>
                  <a:lnTo>
                    <a:pt x="2345" y="665"/>
                  </a:lnTo>
                  <a:lnTo>
                    <a:pt x="2696" y="665"/>
                  </a:lnTo>
                  <a:close/>
                  <a:moveTo>
                    <a:pt x="2179" y="104"/>
                  </a:moveTo>
                  <a:lnTo>
                    <a:pt x="2066" y="104"/>
                  </a:lnTo>
                  <a:lnTo>
                    <a:pt x="1945" y="484"/>
                  </a:lnTo>
                  <a:lnTo>
                    <a:pt x="1941" y="491"/>
                  </a:lnTo>
                  <a:lnTo>
                    <a:pt x="1939" y="496"/>
                  </a:lnTo>
                  <a:lnTo>
                    <a:pt x="1939" y="505"/>
                  </a:lnTo>
                  <a:lnTo>
                    <a:pt x="1940" y="511"/>
                  </a:lnTo>
                  <a:lnTo>
                    <a:pt x="1937" y="501"/>
                  </a:lnTo>
                  <a:lnTo>
                    <a:pt x="1935" y="491"/>
                  </a:lnTo>
                  <a:lnTo>
                    <a:pt x="1933" y="484"/>
                  </a:lnTo>
                  <a:lnTo>
                    <a:pt x="1806" y="104"/>
                  </a:lnTo>
                  <a:lnTo>
                    <a:pt x="1689" y="104"/>
                  </a:lnTo>
                  <a:lnTo>
                    <a:pt x="1896" y="682"/>
                  </a:lnTo>
                  <a:lnTo>
                    <a:pt x="1970" y="682"/>
                  </a:lnTo>
                  <a:lnTo>
                    <a:pt x="2179" y="104"/>
                  </a:lnTo>
                  <a:close/>
                  <a:moveTo>
                    <a:pt x="1525" y="104"/>
                  </a:moveTo>
                  <a:lnTo>
                    <a:pt x="1418" y="104"/>
                  </a:lnTo>
                  <a:lnTo>
                    <a:pt x="1418" y="665"/>
                  </a:lnTo>
                  <a:lnTo>
                    <a:pt x="1525" y="665"/>
                  </a:lnTo>
                  <a:lnTo>
                    <a:pt x="1525" y="104"/>
                  </a:lnTo>
                  <a:close/>
                  <a:moveTo>
                    <a:pt x="1181" y="671"/>
                  </a:moveTo>
                  <a:lnTo>
                    <a:pt x="1181" y="104"/>
                  </a:lnTo>
                  <a:lnTo>
                    <a:pt x="1080" y="104"/>
                  </a:lnTo>
                  <a:lnTo>
                    <a:pt x="1080" y="522"/>
                  </a:lnTo>
                  <a:lnTo>
                    <a:pt x="1074" y="511"/>
                  </a:lnTo>
                  <a:lnTo>
                    <a:pt x="1069" y="496"/>
                  </a:lnTo>
                  <a:lnTo>
                    <a:pt x="1068" y="493"/>
                  </a:lnTo>
                  <a:lnTo>
                    <a:pt x="1065" y="486"/>
                  </a:lnTo>
                  <a:lnTo>
                    <a:pt x="1061" y="478"/>
                  </a:lnTo>
                  <a:lnTo>
                    <a:pt x="1059" y="474"/>
                  </a:lnTo>
                  <a:lnTo>
                    <a:pt x="823" y="104"/>
                  </a:lnTo>
                  <a:lnTo>
                    <a:pt x="701" y="104"/>
                  </a:lnTo>
                  <a:lnTo>
                    <a:pt x="701" y="665"/>
                  </a:lnTo>
                  <a:lnTo>
                    <a:pt x="802" y="665"/>
                  </a:lnTo>
                  <a:lnTo>
                    <a:pt x="802" y="254"/>
                  </a:lnTo>
                  <a:lnTo>
                    <a:pt x="805" y="265"/>
                  </a:lnTo>
                  <a:lnTo>
                    <a:pt x="810" y="273"/>
                  </a:lnTo>
                  <a:lnTo>
                    <a:pt x="813" y="278"/>
                  </a:lnTo>
                  <a:lnTo>
                    <a:pt x="817" y="286"/>
                  </a:lnTo>
                  <a:lnTo>
                    <a:pt x="824" y="301"/>
                  </a:lnTo>
                  <a:lnTo>
                    <a:pt x="829" y="308"/>
                  </a:lnTo>
                  <a:lnTo>
                    <a:pt x="1069" y="671"/>
                  </a:lnTo>
                  <a:lnTo>
                    <a:pt x="1181" y="671"/>
                  </a:lnTo>
                  <a:close/>
                  <a:moveTo>
                    <a:pt x="470" y="447"/>
                  </a:moveTo>
                  <a:lnTo>
                    <a:pt x="470" y="104"/>
                  </a:lnTo>
                  <a:lnTo>
                    <a:pt x="363" y="104"/>
                  </a:lnTo>
                  <a:lnTo>
                    <a:pt x="363" y="452"/>
                  </a:lnTo>
                  <a:lnTo>
                    <a:pt x="363" y="467"/>
                  </a:lnTo>
                  <a:lnTo>
                    <a:pt x="361" y="481"/>
                  </a:lnTo>
                  <a:lnTo>
                    <a:pt x="359" y="494"/>
                  </a:lnTo>
                  <a:lnTo>
                    <a:pt x="355" y="506"/>
                  </a:lnTo>
                  <a:lnTo>
                    <a:pt x="350" y="518"/>
                  </a:lnTo>
                  <a:lnTo>
                    <a:pt x="345" y="527"/>
                  </a:lnTo>
                  <a:lnTo>
                    <a:pt x="339" y="537"/>
                  </a:lnTo>
                  <a:lnTo>
                    <a:pt x="331" y="545"/>
                  </a:lnTo>
                  <a:lnTo>
                    <a:pt x="323" y="552"/>
                  </a:lnTo>
                  <a:lnTo>
                    <a:pt x="314" y="559"/>
                  </a:lnTo>
                  <a:lnTo>
                    <a:pt x="303" y="565"/>
                  </a:lnTo>
                  <a:lnTo>
                    <a:pt x="292" y="569"/>
                  </a:lnTo>
                  <a:lnTo>
                    <a:pt x="280" y="573"/>
                  </a:lnTo>
                  <a:lnTo>
                    <a:pt x="267" y="576"/>
                  </a:lnTo>
                  <a:lnTo>
                    <a:pt x="253" y="577"/>
                  </a:lnTo>
                  <a:lnTo>
                    <a:pt x="239" y="578"/>
                  </a:lnTo>
                  <a:lnTo>
                    <a:pt x="222" y="577"/>
                  </a:lnTo>
                  <a:lnTo>
                    <a:pt x="207" y="576"/>
                  </a:lnTo>
                  <a:lnTo>
                    <a:pt x="193" y="574"/>
                  </a:lnTo>
                  <a:lnTo>
                    <a:pt x="181" y="569"/>
                  </a:lnTo>
                  <a:lnTo>
                    <a:pt x="168" y="565"/>
                  </a:lnTo>
                  <a:lnTo>
                    <a:pt x="157" y="560"/>
                  </a:lnTo>
                  <a:lnTo>
                    <a:pt x="148" y="553"/>
                  </a:lnTo>
                  <a:lnTo>
                    <a:pt x="138" y="546"/>
                  </a:lnTo>
                  <a:lnTo>
                    <a:pt x="131" y="538"/>
                  </a:lnTo>
                  <a:lnTo>
                    <a:pt x="125" y="528"/>
                  </a:lnTo>
                  <a:lnTo>
                    <a:pt x="118" y="519"/>
                  </a:lnTo>
                  <a:lnTo>
                    <a:pt x="114" y="507"/>
                  </a:lnTo>
                  <a:lnTo>
                    <a:pt x="111" y="495"/>
                  </a:lnTo>
                  <a:lnTo>
                    <a:pt x="108" y="482"/>
                  </a:lnTo>
                  <a:lnTo>
                    <a:pt x="107" y="468"/>
                  </a:lnTo>
                  <a:lnTo>
                    <a:pt x="106" y="452"/>
                  </a:lnTo>
                  <a:lnTo>
                    <a:pt x="106" y="104"/>
                  </a:lnTo>
                  <a:lnTo>
                    <a:pt x="0" y="104"/>
                  </a:lnTo>
                  <a:lnTo>
                    <a:pt x="0" y="447"/>
                  </a:lnTo>
                  <a:lnTo>
                    <a:pt x="0" y="465"/>
                  </a:lnTo>
                  <a:lnTo>
                    <a:pt x="1" y="483"/>
                  </a:lnTo>
                  <a:lnTo>
                    <a:pt x="2" y="499"/>
                  </a:lnTo>
                  <a:lnTo>
                    <a:pt x="3" y="514"/>
                  </a:lnTo>
                  <a:lnTo>
                    <a:pt x="6" y="528"/>
                  </a:lnTo>
                  <a:lnTo>
                    <a:pt x="9" y="541"/>
                  </a:lnTo>
                  <a:lnTo>
                    <a:pt x="13" y="553"/>
                  </a:lnTo>
                  <a:lnTo>
                    <a:pt x="16" y="565"/>
                  </a:lnTo>
                  <a:lnTo>
                    <a:pt x="21" y="576"/>
                  </a:lnTo>
                  <a:lnTo>
                    <a:pt x="27" y="585"/>
                  </a:lnTo>
                  <a:lnTo>
                    <a:pt x="33" y="595"/>
                  </a:lnTo>
                  <a:lnTo>
                    <a:pt x="40" y="604"/>
                  </a:lnTo>
                  <a:lnTo>
                    <a:pt x="48" y="613"/>
                  </a:lnTo>
                  <a:lnTo>
                    <a:pt x="56" y="621"/>
                  </a:lnTo>
                  <a:lnTo>
                    <a:pt x="66" y="629"/>
                  </a:lnTo>
                  <a:lnTo>
                    <a:pt x="76" y="636"/>
                  </a:lnTo>
                  <a:lnTo>
                    <a:pt x="92" y="646"/>
                  </a:lnTo>
                  <a:lnTo>
                    <a:pt x="109" y="655"/>
                  </a:lnTo>
                  <a:lnTo>
                    <a:pt x="127" y="661"/>
                  </a:lnTo>
                  <a:lnTo>
                    <a:pt x="145" y="668"/>
                  </a:lnTo>
                  <a:lnTo>
                    <a:pt x="165" y="672"/>
                  </a:lnTo>
                  <a:lnTo>
                    <a:pt x="187" y="675"/>
                  </a:lnTo>
                  <a:lnTo>
                    <a:pt x="210" y="676"/>
                  </a:lnTo>
                  <a:lnTo>
                    <a:pt x="235" y="677"/>
                  </a:lnTo>
                  <a:lnTo>
                    <a:pt x="260" y="676"/>
                  </a:lnTo>
                  <a:lnTo>
                    <a:pt x="283" y="675"/>
                  </a:lnTo>
                  <a:lnTo>
                    <a:pt x="305" y="672"/>
                  </a:lnTo>
                  <a:lnTo>
                    <a:pt x="325" y="667"/>
                  </a:lnTo>
                  <a:lnTo>
                    <a:pt x="343" y="661"/>
                  </a:lnTo>
                  <a:lnTo>
                    <a:pt x="361" y="654"/>
                  </a:lnTo>
                  <a:lnTo>
                    <a:pt x="377" y="645"/>
                  </a:lnTo>
                  <a:lnTo>
                    <a:pt x="393" y="636"/>
                  </a:lnTo>
                  <a:lnTo>
                    <a:pt x="403" y="629"/>
                  </a:lnTo>
                  <a:lnTo>
                    <a:pt x="413" y="620"/>
                  </a:lnTo>
                  <a:lnTo>
                    <a:pt x="422" y="613"/>
                  </a:lnTo>
                  <a:lnTo>
                    <a:pt x="430" y="604"/>
                  </a:lnTo>
                  <a:lnTo>
                    <a:pt x="437" y="595"/>
                  </a:lnTo>
                  <a:lnTo>
                    <a:pt x="443" y="585"/>
                  </a:lnTo>
                  <a:lnTo>
                    <a:pt x="449" y="576"/>
                  </a:lnTo>
                  <a:lnTo>
                    <a:pt x="454" y="565"/>
                  </a:lnTo>
                  <a:lnTo>
                    <a:pt x="458" y="553"/>
                  </a:lnTo>
                  <a:lnTo>
                    <a:pt x="461" y="541"/>
                  </a:lnTo>
                  <a:lnTo>
                    <a:pt x="464" y="528"/>
                  </a:lnTo>
                  <a:lnTo>
                    <a:pt x="467" y="513"/>
                  </a:lnTo>
                  <a:lnTo>
                    <a:pt x="468" y="499"/>
                  </a:lnTo>
                  <a:lnTo>
                    <a:pt x="470" y="483"/>
                  </a:lnTo>
                  <a:lnTo>
                    <a:pt x="470" y="465"/>
                  </a:lnTo>
                  <a:lnTo>
                    <a:pt x="470" y="447"/>
                  </a:lnTo>
                  <a:close/>
                </a:path>
              </a:pathLst>
            </a:custGeom>
            <a:solidFill>
              <a:srgbClr val="004B5A"/>
            </a:solidFill>
            <a:ln w="9525">
              <a:noFill/>
              <a:round/>
              <a:headEnd/>
              <a:tailEnd/>
            </a:ln>
          </p:spPr>
          <p:txBody>
            <a:bodyPr>
              <a:prstTxWarp prst="textNoShape">
                <a:avLst/>
              </a:prstTxWarp>
            </a:bodyPr>
            <a:lstStyle/>
            <a:p>
              <a:pPr>
                <a:defRPr/>
              </a:pPr>
              <a:endParaRPr lang="de-DE">
                <a:latin typeface="Arial" pitchFamily="-109" charset="0"/>
              </a:endParaRPr>
            </a:p>
          </p:txBody>
        </p:sp>
      </p:grpSp>
      <p:sp>
        <p:nvSpPr>
          <p:cNvPr id="134190" name="Text Box 46"/>
          <p:cNvSpPr txBox="1">
            <a:spLocks noChangeArrowheads="1"/>
          </p:cNvSpPr>
          <p:nvPr userDrawn="1"/>
        </p:nvSpPr>
        <p:spPr bwMode="auto">
          <a:xfrm>
            <a:off x="4572000" y="620713"/>
            <a:ext cx="4476750" cy="182562"/>
          </a:xfrm>
          <a:prstGeom prst="rect">
            <a:avLst/>
          </a:prstGeom>
          <a:noFill/>
          <a:ln w="9525">
            <a:noFill/>
            <a:miter lim="800000"/>
            <a:headEnd/>
            <a:tailEnd/>
          </a:ln>
          <a:effectLst/>
        </p:spPr>
        <p:txBody>
          <a:bodyPr lIns="0" tIns="0" rIns="0" bIns="0">
            <a:prstTxWarp prst="textNoShape">
              <a:avLst/>
            </a:prstTxWarp>
            <a:spAutoFit/>
          </a:bodyPr>
          <a:lstStyle/>
          <a:p>
            <a:pPr>
              <a:spcBef>
                <a:spcPct val="50000"/>
              </a:spcBef>
              <a:defRPr/>
            </a:pPr>
            <a:r>
              <a:rPr lang="de-DE" sz="1200" dirty="0">
                <a:solidFill>
                  <a:schemeClr val="bg1"/>
                </a:solidFill>
                <a:latin typeface="Arial" pitchFamily="-109" charset="0"/>
              </a:rPr>
              <a:t>Institut für Beispielsysteme | Forschungsgruppe Systembeispiele</a:t>
            </a:r>
          </a:p>
        </p:txBody>
      </p:sp>
      <p:sp>
        <p:nvSpPr>
          <p:cNvPr id="134192" name="Rectangle 48"/>
          <p:cNvSpPr>
            <a:spLocks noChangeArrowheads="1"/>
          </p:cNvSpPr>
          <p:nvPr userDrawn="1"/>
        </p:nvSpPr>
        <p:spPr bwMode="auto">
          <a:xfrm flipV="1">
            <a:off x="104775" y="1195388"/>
            <a:ext cx="8934450" cy="36512"/>
          </a:xfrm>
          <a:prstGeom prst="rect">
            <a:avLst/>
          </a:prstGeom>
          <a:solidFill>
            <a:schemeClr val="bg1"/>
          </a:solidFill>
          <a:ln w="9525">
            <a:noFill/>
            <a:miter lim="800000"/>
            <a:headEnd/>
            <a:tailEnd/>
          </a:ln>
          <a:effectLst/>
        </p:spPr>
        <p:txBody>
          <a:bodyPr wrap="none" anchor="ctr">
            <a:prstTxWarp prst="textNoShape">
              <a:avLst/>
            </a:prstTxWarp>
          </a:bodyPr>
          <a:lstStyle/>
          <a:p>
            <a:pPr>
              <a:defRPr/>
            </a:pPr>
            <a:endParaRPr lang="de-DE">
              <a:latin typeface="Arial" pitchFamily="-109" charset="0"/>
            </a:endParaRPr>
          </a:p>
        </p:txBody>
      </p:sp>
      <p:sp>
        <p:nvSpPr>
          <p:cNvPr id="134194" name="Text Box 50"/>
          <p:cNvSpPr txBox="1">
            <a:spLocks noChangeArrowheads="1"/>
          </p:cNvSpPr>
          <p:nvPr userDrawn="1"/>
        </p:nvSpPr>
        <p:spPr bwMode="auto">
          <a:xfrm>
            <a:off x="4570413" y="617538"/>
            <a:ext cx="4476750" cy="184150"/>
          </a:xfrm>
          <a:prstGeom prst="rect">
            <a:avLst/>
          </a:prstGeom>
          <a:noFill/>
          <a:ln w="9525">
            <a:noFill/>
            <a:miter lim="800000"/>
            <a:headEnd/>
            <a:tailEnd/>
          </a:ln>
          <a:effectLst/>
        </p:spPr>
        <p:txBody>
          <a:bodyPr lIns="0" tIns="0" rIns="0" bIns="0">
            <a:prstTxWarp prst="textNoShape">
              <a:avLst/>
            </a:prstTxWarp>
            <a:spAutoFit/>
          </a:bodyPr>
          <a:lstStyle/>
          <a:p>
            <a:pPr>
              <a:spcBef>
                <a:spcPct val="50000"/>
              </a:spcBef>
              <a:defRPr/>
            </a:pPr>
            <a:r>
              <a:rPr lang="de-DE" sz="1200" dirty="0" smtClean="0">
                <a:solidFill>
                  <a:srgbClr val="004B5A"/>
                </a:solidFill>
                <a:latin typeface="Arial" charset="0"/>
              </a:rPr>
              <a:t>Institute </a:t>
            </a:r>
            <a:r>
              <a:rPr lang="de-DE" sz="1200" dirty="0" err="1" smtClean="0">
                <a:solidFill>
                  <a:srgbClr val="004B5A"/>
                </a:solidFill>
                <a:latin typeface="Arial" charset="0"/>
              </a:rPr>
              <a:t>for</a:t>
            </a:r>
            <a:r>
              <a:rPr lang="de-DE" sz="1200" dirty="0" smtClean="0">
                <a:solidFill>
                  <a:srgbClr val="004B5A"/>
                </a:solidFill>
                <a:latin typeface="Arial" charset="0"/>
              </a:rPr>
              <a:t> </a:t>
            </a:r>
            <a:r>
              <a:rPr lang="de-DE" sz="1200" dirty="0">
                <a:solidFill>
                  <a:srgbClr val="004B5A"/>
                </a:solidFill>
                <a:latin typeface="Arial" charset="0"/>
              </a:rPr>
              <a:t>Neuro-</a:t>
            </a:r>
            <a:r>
              <a:rPr lang="de-DE" sz="1200" dirty="0" smtClean="0">
                <a:solidFill>
                  <a:srgbClr val="004B5A"/>
                </a:solidFill>
                <a:latin typeface="Arial" charset="0"/>
              </a:rPr>
              <a:t> and </a:t>
            </a:r>
            <a:r>
              <a:rPr lang="de-DE" sz="1200" dirty="0" err="1" smtClean="0">
                <a:solidFill>
                  <a:srgbClr val="004B5A"/>
                </a:solidFill>
                <a:latin typeface="Arial" charset="0"/>
              </a:rPr>
              <a:t>Bioinformatics</a:t>
            </a:r>
            <a:endParaRPr lang="de-DE" sz="1200" dirty="0">
              <a:solidFill>
                <a:srgbClr val="004B5A"/>
              </a:solidFill>
              <a:latin typeface="Arial" charset="0"/>
            </a:endParaRPr>
          </a:p>
        </p:txBody>
      </p:sp>
      <p:sp>
        <p:nvSpPr>
          <p:cNvPr id="134195" name="Text Box 51"/>
          <p:cNvSpPr txBox="1">
            <a:spLocks noChangeArrowheads="1"/>
          </p:cNvSpPr>
          <p:nvPr userDrawn="1"/>
        </p:nvSpPr>
        <p:spPr bwMode="auto">
          <a:xfrm>
            <a:off x="4572000" y="906463"/>
            <a:ext cx="4476750" cy="279180"/>
          </a:xfrm>
          <a:prstGeom prst="rect">
            <a:avLst/>
          </a:prstGeom>
          <a:noFill/>
          <a:ln w="9525">
            <a:noFill/>
            <a:miter lim="800000"/>
            <a:headEnd/>
            <a:tailEnd/>
          </a:ln>
          <a:effectLst/>
        </p:spPr>
        <p:txBody>
          <a:bodyPr lIns="0" tIns="46800" rIns="0" bIns="46800">
            <a:prstTxWarp prst="textNoShape">
              <a:avLst/>
            </a:prstTxWarp>
            <a:spAutoFit/>
          </a:bodyPr>
          <a:lstStyle/>
          <a:p>
            <a:pPr>
              <a:spcBef>
                <a:spcPct val="50000"/>
              </a:spcBef>
              <a:defRPr/>
            </a:pPr>
            <a:r>
              <a:rPr lang="de-DE" sz="1200" b="0" i="0" dirty="0" smtClean="0">
                <a:latin typeface="Arial"/>
                <a:ea typeface="Arial"/>
                <a:cs typeface="Arial"/>
              </a:rPr>
              <a:t>Ein </a:t>
            </a:r>
            <a:r>
              <a:rPr lang="de-DE" sz="1200" b="0" i="0" dirty="0" err="1" smtClean="0">
                <a:latin typeface="Arial"/>
                <a:ea typeface="Arial"/>
                <a:cs typeface="Arial"/>
              </a:rPr>
              <a:t>Gedi</a:t>
            </a:r>
            <a:r>
              <a:rPr lang="de-DE" sz="1200" b="0" i="0" dirty="0" smtClean="0">
                <a:latin typeface="Arial"/>
                <a:ea typeface="Arial"/>
                <a:cs typeface="Arial"/>
              </a:rPr>
              <a:t> </a:t>
            </a:r>
            <a:r>
              <a:rPr lang="de-DE" sz="1200" b="0" i="0" dirty="0" err="1" smtClean="0">
                <a:latin typeface="Arial"/>
                <a:ea typeface="Arial"/>
                <a:cs typeface="Arial"/>
              </a:rPr>
              <a:t>ToF</a:t>
            </a:r>
            <a:r>
              <a:rPr lang="de-DE" sz="1200" b="0" i="0" dirty="0" smtClean="0">
                <a:latin typeface="Arial"/>
                <a:ea typeface="Arial"/>
                <a:cs typeface="Arial"/>
              </a:rPr>
              <a:t>: </a:t>
            </a:r>
            <a:r>
              <a:rPr lang="de-DE" sz="1200" b="0" i="0" dirty="0" err="1" smtClean="0">
                <a:latin typeface="Arial"/>
                <a:ea typeface="Arial"/>
                <a:cs typeface="Arial"/>
              </a:rPr>
              <a:t>Gesture</a:t>
            </a:r>
            <a:r>
              <a:rPr lang="de-DE" sz="1200" b="0" i="0" dirty="0" smtClean="0">
                <a:latin typeface="Arial"/>
                <a:ea typeface="Arial"/>
                <a:cs typeface="Arial"/>
              </a:rPr>
              <a:t> </a:t>
            </a:r>
            <a:r>
              <a:rPr lang="de-DE" sz="1200" b="0" i="0" dirty="0" err="1" smtClean="0">
                <a:latin typeface="Arial"/>
                <a:ea typeface="Arial"/>
                <a:cs typeface="Arial"/>
              </a:rPr>
              <a:t>interfaces</a:t>
            </a:r>
            <a:r>
              <a:rPr lang="de-DE" sz="1200" b="0" i="0" dirty="0" smtClean="0">
                <a:latin typeface="Arial"/>
                <a:ea typeface="Arial"/>
                <a:cs typeface="Arial"/>
              </a:rPr>
              <a:t> </a:t>
            </a:r>
            <a:r>
              <a:rPr lang="de-DE" sz="1200" b="0" i="0" dirty="0" err="1" smtClean="0">
                <a:latin typeface="Arial"/>
                <a:ea typeface="Arial"/>
                <a:cs typeface="Arial"/>
              </a:rPr>
              <a:t>with</a:t>
            </a:r>
            <a:r>
              <a:rPr lang="de-DE" sz="1200" b="0" i="0" dirty="0" smtClean="0">
                <a:latin typeface="Arial"/>
                <a:ea typeface="Arial"/>
                <a:cs typeface="Arial"/>
              </a:rPr>
              <a:t> </a:t>
            </a:r>
            <a:r>
              <a:rPr lang="de-DE" sz="1200" b="0" i="0" dirty="0" err="1" smtClean="0">
                <a:latin typeface="Arial"/>
                <a:ea typeface="Arial"/>
                <a:cs typeface="Arial"/>
              </a:rPr>
              <a:t>depth</a:t>
            </a:r>
            <a:r>
              <a:rPr lang="de-DE" sz="1200" b="0" i="0" dirty="0" smtClean="0">
                <a:latin typeface="Arial"/>
                <a:ea typeface="Arial"/>
                <a:cs typeface="Arial"/>
              </a:rPr>
              <a:t> </a:t>
            </a:r>
            <a:r>
              <a:rPr lang="de-DE" sz="1200" b="0" i="0" dirty="0" err="1" smtClean="0">
                <a:latin typeface="Arial"/>
                <a:ea typeface="Arial"/>
                <a:cs typeface="Arial"/>
              </a:rPr>
              <a:t>sensors</a:t>
            </a:r>
            <a:endParaRPr lang="de-DE" sz="1200" b="0" i="0" dirty="0">
              <a:latin typeface="Arial" pitchFamily="-109" charset="0"/>
            </a:endParaRPr>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60" r:id="rId12"/>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Myriad Pro" pitchFamily="34"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Myriad Pro" pitchFamily="34"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Myriad Pro" pitchFamily="34"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Myriad Pro" pitchFamily="34"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Myriad Pro" pitchFamily="34" charset="0"/>
        </a:defRPr>
      </a:lvl6pPr>
      <a:lvl7pPr marL="914400" algn="l" rtl="0" fontAlgn="base">
        <a:spcBef>
          <a:spcPct val="0"/>
        </a:spcBef>
        <a:spcAft>
          <a:spcPct val="0"/>
        </a:spcAft>
        <a:defRPr sz="3600">
          <a:solidFill>
            <a:schemeClr val="tx2"/>
          </a:solidFill>
          <a:latin typeface="Myriad Pro" pitchFamily="34" charset="0"/>
        </a:defRPr>
      </a:lvl7pPr>
      <a:lvl8pPr marL="1371600" algn="l" rtl="0" fontAlgn="base">
        <a:spcBef>
          <a:spcPct val="0"/>
        </a:spcBef>
        <a:spcAft>
          <a:spcPct val="0"/>
        </a:spcAft>
        <a:defRPr sz="3600">
          <a:solidFill>
            <a:schemeClr val="tx2"/>
          </a:solidFill>
          <a:latin typeface="Myriad Pro" pitchFamily="34" charset="0"/>
        </a:defRPr>
      </a:lvl8pPr>
      <a:lvl9pPr marL="1828800" algn="l" rtl="0" fontAlgn="base">
        <a:spcBef>
          <a:spcPct val="0"/>
        </a:spcBef>
        <a:spcAft>
          <a:spcPct val="0"/>
        </a:spcAft>
        <a:defRPr sz="3600">
          <a:solidFill>
            <a:schemeClr val="tx2"/>
          </a:solidFill>
          <a:latin typeface="Myriad Pro"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6" charset="0"/>
              </a:defRPr>
            </a:lvl1pPr>
          </a:lstStyle>
          <a:p>
            <a:pPr>
              <a:defRPr/>
            </a:pPr>
            <a:fld id="{7A0DDAF7-C7AF-FD46-A517-C168EEE4467C}" type="datetime1">
              <a:rPr lang="de-DE"/>
              <a:pPr>
                <a:defRPr/>
              </a:pPr>
              <a:t>11.03.14</a:t>
            </a:fld>
            <a:endParaRPr lang="de-DE"/>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6" charset="0"/>
              </a:defRPr>
            </a:lvl1pPr>
          </a:lstStyle>
          <a:p>
            <a:pPr>
              <a:defRPr/>
            </a:pPr>
            <a:endParaRPr lang="de-DE"/>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106" charset="0"/>
              </a:defRPr>
            </a:lvl1pPr>
          </a:lstStyle>
          <a:p>
            <a:pPr>
              <a:defRPr/>
            </a:pPr>
            <a:fld id="{11F51C26-8E59-B44A-A60E-339E6865FFD4}"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artts.eu" TargetMode="Externa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4.xml"/><Relationship Id="rId5" Type="http://schemas.openxmlformats.org/officeDocument/2006/relationships/notesSlide" Target="../notesSlides/notesSlide12.xml"/><Relationship Id="rId6" Type="http://schemas.openxmlformats.org/officeDocument/2006/relationships/oleObject" Target="../embeddings/oleObject1.bin"/><Relationship Id="rId7" Type="http://schemas.openxmlformats.org/officeDocument/2006/relationships/image" Target="../media/image11.emf"/><Relationship Id="rId8" Type="http://schemas.openxmlformats.org/officeDocument/2006/relationships/image" Target="../media/image3.png"/><Relationship Id="rId9" Type="http://schemas.openxmlformats.org/officeDocument/2006/relationships/image" Target="../media/image12.png"/><Relationship Id="rId1" Type="http://schemas.openxmlformats.org/officeDocument/2006/relationships/vmlDrawing" Target="../drawings/vmlDrawing1.vml"/><Relationship Id="rId2" Type="http://schemas.microsoft.com/office/2007/relationships/media" Target="../media/media1.mp4"/></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image" Target="../media/image20.png"/><Relationship Id="rId6" Type="http://schemas.openxmlformats.org/officeDocument/2006/relationships/image" Target="../media/image3.png"/><Relationship Id="rId7" Type="http://schemas.openxmlformats.org/officeDocument/2006/relationships/image" Target="../media/image21.png"/><Relationship Id="rId1" Type="http://schemas.microsoft.com/office/2007/relationships/media" Target="../media/media2.mpg"/><Relationship Id="rId2" Type="http://schemas.openxmlformats.org/officeDocument/2006/relationships/video" Target="../media/media2.m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png"/><Relationship Id="rId1" Type="http://schemas.microsoft.com/office/2007/relationships/media" Target="../media/media3.mov"/><Relationship Id="rId2" Type="http://schemas.openxmlformats.org/officeDocument/2006/relationships/video" Target="../media/media3.mov"/></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emf"/><Relationship Id="rId6" Type="http://schemas.openxmlformats.org/officeDocument/2006/relationships/image" Target="../media/image3.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ctrTitle"/>
          </p:nvPr>
        </p:nvSpPr>
        <p:spPr>
          <a:noFill/>
        </p:spPr>
        <p:txBody>
          <a:bodyPr/>
          <a:lstStyle/>
          <a:p>
            <a:pPr algn="ctr" eaLnBrk="1" hangingPunct="1"/>
            <a:r>
              <a:rPr lang="de-DE" sz="3200" b="1" dirty="0" err="1">
                <a:latin typeface="Arial" pitchFamily="-1" charset="0"/>
                <a:ea typeface="ＭＳ Ｐゴシック" pitchFamily="-1" charset="-128"/>
                <a:cs typeface="ＭＳ Ｐゴシック" pitchFamily="-1" charset="-128"/>
              </a:rPr>
              <a:t>Gesture</a:t>
            </a:r>
            <a:r>
              <a:rPr lang="de-DE" sz="3200" b="1" dirty="0">
                <a:latin typeface="Arial" pitchFamily="-1" charset="0"/>
                <a:ea typeface="ＭＳ Ｐゴシック" pitchFamily="-1" charset="-128"/>
                <a:cs typeface="ＭＳ Ｐゴシック" pitchFamily="-1" charset="-128"/>
              </a:rPr>
              <a:t> </a:t>
            </a:r>
            <a:r>
              <a:rPr lang="de-DE" sz="3200" b="1" dirty="0" err="1" smtClean="0">
                <a:latin typeface="Arial" pitchFamily="-1" charset="0"/>
                <a:ea typeface="ＭＳ Ｐゴシック" pitchFamily="-1" charset="-128"/>
                <a:cs typeface="ＭＳ Ｐゴシック" pitchFamily="-1" charset="-128"/>
              </a:rPr>
              <a:t>interfaces</a:t>
            </a:r>
            <a:r>
              <a:rPr lang="de-DE" sz="3200" b="1" dirty="0" smtClean="0">
                <a:latin typeface="Arial" pitchFamily="-1" charset="0"/>
                <a:ea typeface="ＭＳ Ｐゴシック" pitchFamily="-1" charset="-128"/>
                <a:cs typeface="ＭＳ Ｐゴシック" pitchFamily="-1" charset="-128"/>
              </a:rPr>
              <a:t> </a:t>
            </a:r>
            <a:r>
              <a:rPr lang="de-DE" sz="3200" b="1" dirty="0" err="1">
                <a:latin typeface="Arial" pitchFamily="-1" charset="0"/>
                <a:ea typeface="ＭＳ Ｐゴシック" pitchFamily="-1" charset="-128"/>
                <a:cs typeface="ＭＳ Ｐゴシック" pitchFamily="-1" charset="-128"/>
              </a:rPr>
              <a:t>with</a:t>
            </a:r>
            <a:r>
              <a:rPr lang="de-DE" sz="3200" b="1" dirty="0">
                <a:latin typeface="Arial" pitchFamily="-1" charset="0"/>
                <a:ea typeface="ＭＳ Ｐゴシック" pitchFamily="-1" charset="-128"/>
                <a:cs typeface="ＭＳ Ｐゴシック" pitchFamily="-1" charset="-128"/>
              </a:rPr>
              <a:t> </a:t>
            </a:r>
            <a:r>
              <a:rPr lang="de-DE" sz="3200" b="1" dirty="0" err="1">
                <a:latin typeface="Arial" pitchFamily="-1" charset="0"/>
                <a:ea typeface="ＭＳ Ｐゴシック" pitchFamily="-1" charset="-128"/>
                <a:cs typeface="ＭＳ Ｐゴシック" pitchFamily="-1" charset="-128"/>
              </a:rPr>
              <a:t>d</a:t>
            </a:r>
            <a:r>
              <a:rPr lang="de-DE" sz="3200" b="1" dirty="0" err="1" smtClean="0">
                <a:latin typeface="Arial" pitchFamily="-1" charset="0"/>
                <a:ea typeface="ＭＳ Ｐゴシック" pitchFamily="-1" charset="-128"/>
                <a:cs typeface="ＭＳ Ｐゴシック" pitchFamily="-1" charset="-128"/>
              </a:rPr>
              <a:t>epth</a:t>
            </a:r>
            <a:r>
              <a:rPr lang="de-DE" sz="3200" b="1" dirty="0" smtClean="0">
                <a:latin typeface="Arial" pitchFamily="-1" charset="0"/>
                <a:ea typeface="ＭＳ Ｐゴシック" pitchFamily="-1" charset="-128"/>
                <a:cs typeface="ＭＳ Ｐゴシック" pitchFamily="-1" charset="-128"/>
              </a:rPr>
              <a:t> </a:t>
            </a:r>
            <a:r>
              <a:rPr lang="de-DE" sz="3200" b="1" dirty="0" err="1">
                <a:latin typeface="Arial" pitchFamily="-1" charset="0"/>
                <a:ea typeface="ＭＳ Ｐゴシック" pitchFamily="-1" charset="-128"/>
                <a:cs typeface="ＭＳ Ｐゴシック" pitchFamily="-1" charset="-128"/>
              </a:rPr>
              <a:t>s</a:t>
            </a:r>
            <a:r>
              <a:rPr lang="de-DE" sz="3200" b="1" dirty="0" err="1" smtClean="0">
                <a:latin typeface="Arial" pitchFamily="-1" charset="0"/>
                <a:ea typeface="ＭＳ Ｐゴシック" pitchFamily="-1" charset="-128"/>
                <a:cs typeface="ＭＳ Ｐゴシック" pitchFamily="-1" charset="-128"/>
              </a:rPr>
              <a:t>ensors</a:t>
            </a:r>
            <a:endParaRPr lang="de-DE" sz="3200" b="1" dirty="0" smtClean="0">
              <a:latin typeface="Arial" pitchFamily="-1" charset="0"/>
              <a:ea typeface="ＭＳ Ｐゴシック" pitchFamily="-1" charset="-128"/>
              <a:cs typeface="ＭＳ Ｐゴシック" pitchFamily="-1" charset="-128"/>
            </a:endParaRPr>
          </a:p>
        </p:txBody>
      </p:sp>
      <p:sp>
        <p:nvSpPr>
          <p:cNvPr id="29699" name="Untertitel 2"/>
          <p:cNvSpPr>
            <a:spLocks noGrp="1"/>
          </p:cNvSpPr>
          <p:nvPr>
            <p:ph type="subTitle" idx="1"/>
          </p:nvPr>
        </p:nvSpPr>
        <p:spPr>
          <a:xfrm>
            <a:off x="1371600" y="3429000"/>
            <a:ext cx="6400800" cy="1752600"/>
          </a:xfrm>
        </p:spPr>
        <p:txBody>
          <a:bodyPr/>
          <a:lstStyle/>
          <a:p>
            <a:pPr eaLnBrk="1" hangingPunct="1">
              <a:lnSpc>
                <a:spcPct val="60000"/>
              </a:lnSpc>
              <a:spcAft>
                <a:spcPts val="1200"/>
              </a:spcAft>
            </a:pPr>
            <a:r>
              <a:rPr lang="de-DE" sz="1900" b="1" dirty="0" smtClean="0">
                <a:latin typeface="Arial" pitchFamily="-1" charset="0"/>
                <a:ea typeface="ＭＳ Ｐゴシック" pitchFamily="-1" charset="-128"/>
                <a:cs typeface="ＭＳ Ｐゴシック" pitchFamily="-1" charset="-128"/>
              </a:rPr>
              <a:t>Erhardt Barth</a:t>
            </a:r>
          </a:p>
          <a:p>
            <a:pPr eaLnBrk="1" hangingPunct="1">
              <a:lnSpc>
                <a:spcPct val="60000"/>
              </a:lnSpc>
              <a:spcAft>
                <a:spcPts val="1200"/>
              </a:spcAft>
            </a:pPr>
            <a:r>
              <a:rPr lang="de-DE" sz="1700" dirty="0" smtClean="0">
                <a:latin typeface="Arial" pitchFamily="-1" charset="0"/>
                <a:ea typeface="ＭＳ Ｐゴシック" pitchFamily="-1" charset="-128"/>
                <a:cs typeface="ＭＳ Ｐゴシック" pitchFamily="-1" charset="-128"/>
              </a:rPr>
              <a:t>Institute </a:t>
            </a:r>
            <a:r>
              <a:rPr lang="de-DE" sz="1700" dirty="0" err="1" smtClean="0">
                <a:latin typeface="Arial" pitchFamily="-1" charset="0"/>
                <a:ea typeface="ＭＳ Ｐゴシック" pitchFamily="-1" charset="-128"/>
                <a:cs typeface="ＭＳ Ｐゴシック" pitchFamily="-1" charset="-128"/>
              </a:rPr>
              <a:t>for</a:t>
            </a:r>
            <a:r>
              <a:rPr lang="de-DE" sz="1700" dirty="0" smtClean="0">
                <a:latin typeface="Arial" pitchFamily="-1" charset="0"/>
                <a:ea typeface="ＭＳ Ｐゴシック" pitchFamily="-1" charset="-128"/>
                <a:cs typeface="ＭＳ Ｐゴシック" pitchFamily="-1" charset="-128"/>
              </a:rPr>
              <a:t> Neuro- </a:t>
            </a:r>
            <a:r>
              <a:rPr lang="de-DE" sz="1700" dirty="0" err="1" smtClean="0">
                <a:latin typeface="Arial" pitchFamily="-1" charset="0"/>
                <a:ea typeface="ＭＳ Ｐゴシック" pitchFamily="-1" charset="-128"/>
                <a:cs typeface="ＭＳ Ｐゴシック" pitchFamily="-1" charset="-128"/>
              </a:rPr>
              <a:t>and</a:t>
            </a:r>
            <a:r>
              <a:rPr lang="de-DE" sz="1700" dirty="0" smtClean="0">
                <a:latin typeface="Arial" pitchFamily="-1" charset="0"/>
                <a:ea typeface="ＭＳ Ｐゴシック" pitchFamily="-1" charset="-128"/>
                <a:cs typeface="ＭＳ Ｐゴシック" pitchFamily="-1" charset="-128"/>
              </a:rPr>
              <a:t> </a:t>
            </a:r>
            <a:r>
              <a:rPr lang="de-DE" sz="1700" dirty="0" err="1" smtClean="0">
                <a:latin typeface="Arial" pitchFamily="-1" charset="0"/>
                <a:ea typeface="ＭＳ Ｐゴシック" pitchFamily="-1" charset="-128"/>
                <a:cs typeface="ＭＳ Ｐゴシック" pitchFamily="-1" charset="-128"/>
              </a:rPr>
              <a:t>Bioinformatics</a:t>
            </a:r>
            <a:endParaRPr lang="de-DE" sz="1700" dirty="0" smtClean="0">
              <a:latin typeface="Arial" pitchFamily="-1" charset="0"/>
              <a:ea typeface="ＭＳ Ｐゴシック" pitchFamily="-1" charset="-128"/>
              <a:cs typeface="ＭＳ Ｐゴシック" pitchFamily="-1" charset="-128"/>
            </a:endParaRPr>
          </a:p>
          <a:p>
            <a:pPr eaLnBrk="1" hangingPunct="1">
              <a:lnSpc>
                <a:spcPct val="60000"/>
              </a:lnSpc>
              <a:spcAft>
                <a:spcPts val="1200"/>
              </a:spcAft>
            </a:pPr>
            <a:r>
              <a:rPr lang="de-DE" sz="1700" dirty="0" smtClean="0">
                <a:latin typeface="Arial" pitchFamily="-1" charset="0"/>
                <a:ea typeface="ＭＳ Ｐゴシック" pitchFamily="-1" charset="-128"/>
                <a:cs typeface="ＭＳ Ｐゴシック" pitchFamily="-1" charset="-128"/>
              </a:rPr>
              <a:t>University </a:t>
            </a:r>
            <a:r>
              <a:rPr lang="de-DE" sz="1700" dirty="0" err="1" smtClean="0">
                <a:latin typeface="Arial" pitchFamily="-1" charset="0"/>
                <a:ea typeface="ＭＳ Ｐゴシック" pitchFamily="-1" charset="-128"/>
                <a:cs typeface="ＭＳ Ｐゴシック" pitchFamily="-1" charset="-128"/>
              </a:rPr>
              <a:t>of</a:t>
            </a:r>
            <a:r>
              <a:rPr lang="de-DE" sz="1700" dirty="0" smtClean="0">
                <a:latin typeface="Arial" pitchFamily="-1" charset="0"/>
                <a:ea typeface="ＭＳ Ｐゴシック" pitchFamily="-1" charset="-128"/>
                <a:cs typeface="ＭＳ Ｐゴシック" pitchFamily="-1" charset="-128"/>
              </a:rPr>
              <a:t> Lübeck</a:t>
            </a:r>
          </a:p>
          <a:p>
            <a:pPr eaLnBrk="1" hangingPunct="1">
              <a:lnSpc>
                <a:spcPct val="60000"/>
              </a:lnSpc>
              <a:spcAft>
                <a:spcPts val="1200"/>
              </a:spcAft>
            </a:pPr>
            <a:endParaRPr lang="de-DE" sz="1700" dirty="0" smtClean="0">
              <a:latin typeface="Arial" pitchFamily="-1" charset="0"/>
              <a:ea typeface="ＭＳ Ｐゴシック" pitchFamily="-1" charset="-128"/>
              <a:cs typeface="ＭＳ Ｐゴシック" pitchFamily="-1" charset="-128"/>
            </a:endParaRPr>
          </a:p>
          <a:p>
            <a:pPr eaLnBrk="1" hangingPunct="1">
              <a:lnSpc>
                <a:spcPct val="60000"/>
              </a:lnSpc>
              <a:spcAft>
                <a:spcPts val="1200"/>
              </a:spcAft>
            </a:pPr>
            <a:endParaRPr lang="de-DE" sz="1400" dirty="0" smtClean="0">
              <a:latin typeface="Arial" pitchFamily="-1" charset="0"/>
              <a:ea typeface="ＭＳ Ｐゴシック" pitchFamily="-1" charset="-128"/>
              <a:cs typeface="ＭＳ Ｐゴシック" pitchFamily="-1" charset="-128"/>
            </a:endParaRPr>
          </a:p>
          <a:p>
            <a:pPr eaLnBrk="1" hangingPunct="1">
              <a:lnSpc>
                <a:spcPct val="60000"/>
              </a:lnSpc>
              <a:spcAft>
                <a:spcPts val="1200"/>
              </a:spcAft>
            </a:pPr>
            <a:r>
              <a:rPr lang="de-DE" sz="1400" dirty="0" smtClean="0">
                <a:latin typeface="Arial" pitchFamily="-1" charset="0"/>
                <a:ea typeface="ＭＳ Ｐゴシック" pitchFamily="-1" charset="-128"/>
                <a:cs typeface="ＭＳ Ｐゴシック" pitchFamily="-1" charset="-128"/>
              </a:rPr>
              <a:t> Ein </a:t>
            </a:r>
            <a:r>
              <a:rPr lang="de-DE" sz="1400" dirty="0" err="1" smtClean="0">
                <a:latin typeface="Arial" pitchFamily="-1" charset="0"/>
                <a:ea typeface="ＭＳ Ｐゴシック" pitchFamily="-1" charset="-128"/>
                <a:cs typeface="ＭＳ Ｐゴシック" pitchFamily="-1" charset="-128"/>
              </a:rPr>
              <a:t>Gedi</a:t>
            </a:r>
            <a:r>
              <a:rPr lang="de-DE" sz="1400" dirty="0" smtClean="0">
                <a:latin typeface="Arial" pitchFamily="-1" charset="0"/>
                <a:ea typeface="ＭＳ Ｐゴシック" pitchFamily="-1" charset="-128"/>
                <a:cs typeface="ＭＳ Ｐゴシック" pitchFamily="-1" charset="-128"/>
              </a:rPr>
              <a:t>, March 2014</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en-GB" dirty="0" smtClean="0">
                <a:ea typeface="ＭＳ Ｐゴシック" pitchFamily="-1" charset="-128"/>
                <a:cs typeface="ＭＳ Ｐゴシック" pitchFamily="-1" charset="-128"/>
              </a:rPr>
              <a:t>The ARTTS project</a:t>
            </a:r>
            <a:endParaRPr lang="en-GB" sz="3200" dirty="0" smtClean="0">
              <a:ea typeface="ＭＳ Ｐゴシック" pitchFamily="-1" charset="-128"/>
              <a:cs typeface="ＭＳ Ｐゴシック" pitchFamily="-1" charset="-128"/>
            </a:endParaRPr>
          </a:p>
        </p:txBody>
      </p:sp>
      <p:sp>
        <p:nvSpPr>
          <p:cNvPr id="35843" name="Inhaltsplatzhalter 4"/>
          <p:cNvSpPr>
            <a:spLocks noGrp="1"/>
          </p:cNvSpPr>
          <p:nvPr>
            <p:ph idx="1"/>
          </p:nvPr>
        </p:nvSpPr>
        <p:spPr>
          <a:xfrm>
            <a:off x="457200" y="2209800"/>
            <a:ext cx="8315325" cy="4098925"/>
          </a:xfrm>
        </p:spPr>
        <p:txBody>
          <a:bodyPr/>
          <a:lstStyle/>
          <a:p>
            <a:pPr marL="609600" indent="-609600" eaLnBrk="1" hangingPunct="1">
              <a:lnSpc>
                <a:spcPct val="110000"/>
              </a:lnSpc>
              <a:buFontTx/>
              <a:buNone/>
            </a:pPr>
            <a:r>
              <a:rPr lang="en-GB" sz="1600" dirty="0" smtClean="0">
                <a:latin typeface="Arial" pitchFamily="-1" charset="0"/>
                <a:ea typeface="Tahoma" pitchFamily="-1" charset="0"/>
                <a:cs typeface="Tahoma" pitchFamily="-1" charset="0"/>
              </a:rPr>
              <a:t>ARTTS (</a:t>
            </a:r>
            <a:r>
              <a:rPr lang="de-DE" sz="1600" i="1" dirty="0" smtClean="0">
                <a:latin typeface="Arial" pitchFamily="-1" charset="0"/>
                <a:ea typeface="Tahoma" pitchFamily="-1" charset="0"/>
                <a:cs typeface="Tahoma" pitchFamily="-1" charset="0"/>
              </a:rPr>
              <a:t>Action Recognition </a:t>
            </a:r>
            <a:r>
              <a:rPr lang="de-DE" sz="1600" i="1" dirty="0" err="1" smtClean="0">
                <a:latin typeface="Arial" pitchFamily="-1" charset="0"/>
                <a:ea typeface="Tahoma" pitchFamily="-1" charset="0"/>
                <a:cs typeface="Tahoma" pitchFamily="-1" charset="0"/>
              </a:rPr>
              <a:t>and</a:t>
            </a:r>
            <a:r>
              <a:rPr lang="de-DE" sz="1600" i="1" dirty="0" smtClean="0">
                <a:latin typeface="Arial" pitchFamily="-1" charset="0"/>
                <a:ea typeface="Tahoma" pitchFamily="-1" charset="0"/>
                <a:cs typeface="Tahoma" pitchFamily="-1" charset="0"/>
              </a:rPr>
              <a:t> Tracking </a:t>
            </a:r>
            <a:r>
              <a:rPr lang="de-DE" sz="1600" i="1" dirty="0" err="1" smtClean="0">
                <a:latin typeface="Arial" pitchFamily="-1" charset="0"/>
                <a:ea typeface="Tahoma" pitchFamily="-1" charset="0"/>
                <a:cs typeface="Tahoma" pitchFamily="-1" charset="0"/>
              </a:rPr>
              <a:t>based</a:t>
            </a:r>
            <a:r>
              <a:rPr lang="de-DE" sz="1600" i="1" dirty="0" smtClean="0">
                <a:latin typeface="Arial" pitchFamily="-1" charset="0"/>
                <a:ea typeface="Tahoma" pitchFamily="-1" charset="0"/>
                <a:cs typeface="Tahoma" pitchFamily="-1" charset="0"/>
              </a:rPr>
              <a:t> on Time-</a:t>
            </a:r>
            <a:r>
              <a:rPr lang="de-DE" sz="1600" i="1" dirty="0" err="1" smtClean="0">
                <a:latin typeface="Arial" pitchFamily="-1" charset="0"/>
                <a:ea typeface="Tahoma" pitchFamily="-1" charset="0"/>
                <a:cs typeface="Tahoma" pitchFamily="-1" charset="0"/>
              </a:rPr>
              <a:t>of</a:t>
            </a:r>
            <a:r>
              <a:rPr lang="de-DE" sz="1600" i="1" dirty="0" smtClean="0">
                <a:latin typeface="Arial" pitchFamily="-1" charset="0"/>
                <a:ea typeface="Tahoma" pitchFamily="-1" charset="0"/>
                <a:cs typeface="Tahoma" pitchFamily="-1" charset="0"/>
              </a:rPr>
              <a:t>-Flight Sensors</a:t>
            </a:r>
            <a:r>
              <a:rPr lang="en-GB" sz="1600" dirty="0" smtClean="0">
                <a:latin typeface="Arial" pitchFamily="-1" charset="0"/>
                <a:ea typeface="Tahoma" pitchFamily="-1" charset="0"/>
                <a:cs typeface="Tahoma" pitchFamily="-1" charset="0"/>
              </a:rPr>
              <a:t>) has been an European project</a:t>
            </a:r>
            <a:r>
              <a:rPr lang="en-GB" sz="1600" dirty="0">
                <a:latin typeface="Arial" pitchFamily="-1" charset="0"/>
                <a:ea typeface="Tahoma" pitchFamily="-1" charset="0"/>
                <a:cs typeface="Tahoma" pitchFamily="-1" charset="0"/>
              </a:rPr>
              <a:t> </a:t>
            </a:r>
            <a:r>
              <a:rPr lang="en-GB" sz="1600" dirty="0" smtClean="0">
                <a:latin typeface="Arial" pitchFamily="-1" charset="0"/>
                <a:ea typeface="Tahoma" pitchFamily="-1" charset="0"/>
                <a:cs typeface="Tahoma" pitchFamily="-1" charset="0"/>
              </a:rPr>
              <a:t>(2006-2009) with the following main highlights:</a:t>
            </a:r>
            <a:endParaRPr lang="en-GB" sz="1600" b="1" dirty="0" smtClean="0">
              <a:latin typeface="Arial" pitchFamily="-1" charset="0"/>
              <a:ea typeface="Tahoma" pitchFamily="-1" charset="0"/>
              <a:cs typeface="Tahoma" pitchFamily="-1" charset="0"/>
            </a:endParaRPr>
          </a:p>
          <a:p>
            <a:pPr marL="609600" indent="-609600" eaLnBrk="1" hangingPunct="1">
              <a:lnSpc>
                <a:spcPct val="110000"/>
              </a:lnSpc>
              <a:buFontTx/>
              <a:buAutoNum type="arabicPeriod"/>
            </a:pPr>
            <a:r>
              <a:rPr lang="en-GB" sz="1600" dirty="0" smtClean="0">
                <a:latin typeface="Arial" pitchFamily="-1" charset="0"/>
                <a:ea typeface="Tahoma" pitchFamily="-1" charset="0"/>
                <a:cs typeface="Tahoma" pitchFamily="-1" charset="0"/>
              </a:rPr>
              <a:t>ARTTS camera, the world’s smallest </a:t>
            </a:r>
            <a:r>
              <a:rPr lang="en-GB" sz="1600" dirty="0" err="1" smtClean="0">
                <a:latin typeface="Arial" pitchFamily="-1" charset="0"/>
                <a:ea typeface="Tahoma" pitchFamily="-1" charset="0"/>
                <a:cs typeface="Tahoma" pitchFamily="-1" charset="0"/>
              </a:rPr>
              <a:t>ToF</a:t>
            </a:r>
            <a:r>
              <a:rPr lang="en-GB" sz="1600" dirty="0" smtClean="0">
                <a:latin typeface="Arial" pitchFamily="-1" charset="0"/>
                <a:ea typeface="Tahoma" pitchFamily="-1" charset="0"/>
                <a:cs typeface="Tahoma" pitchFamily="-1" charset="0"/>
              </a:rPr>
              <a:t> camera</a:t>
            </a:r>
          </a:p>
          <a:p>
            <a:pPr marL="609600" indent="-609600" eaLnBrk="1" hangingPunct="1">
              <a:lnSpc>
                <a:spcPct val="110000"/>
              </a:lnSpc>
              <a:buFontTx/>
              <a:buAutoNum type="arabicPeriod"/>
            </a:pPr>
            <a:r>
              <a:rPr lang="en-GB" sz="1600" dirty="0" smtClean="0">
                <a:latin typeface="Arial" pitchFamily="-1" charset="0"/>
                <a:ea typeface="Tahoma" pitchFamily="-1" charset="0"/>
                <a:cs typeface="Tahoma" pitchFamily="-1" charset="0"/>
              </a:rPr>
              <a:t>2D/3D fusion camera, world’s first and only </a:t>
            </a:r>
            <a:r>
              <a:rPr lang="en-GB" sz="1600" dirty="0" err="1" smtClean="0">
                <a:latin typeface="Arial" pitchFamily="-1" charset="0"/>
                <a:ea typeface="Tahoma" pitchFamily="-1" charset="0"/>
                <a:cs typeface="Tahoma" pitchFamily="-1" charset="0"/>
              </a:rPr>
              <a:t>HDTV+ToF</a:t>
            </a:r>
            <a:r>
              <a:rPr lang="en-GB" sz="1600" dirty="0" smtClean="0">
                <a:latin typeface="Arial" pitchFamily="-1" charset="0"/>
                <a:ea typeface="Tahoma" pitchFamily="-1" charset="0"/>
                <a:cs typeface="Tahoma" pitchFamily="-1" charset="0"/>
              </a:rPr>
              <a:t> camera</a:t>
            </a:r>
          </a:p>
          <a:p>
            <a:pPr marL="609600" indent="-609600" eaLnBrk="1" hangingPunct="1">
              <a:lnSpc>
                <a:spcPct val="110000"/>
              </a:lnSpc>
              <a:buFontTx/>
              <a:buAutoNum type="arabicPeriod"/>
            </a:pPr>
            <a:r>
              <a:rPr lang="en-GB" sz="1600" dirty="0" smtClean="0">
                <a:latin typeface="Arial" pitchFamily="-1" charset="0"/>
                <a:ea typeface="Tahoma" pitchFamily="-1" charset="0"/>
                <a:cs typeface="Tahoma" pitchFamily="-1" charset="0"/>
              </a:rPr>
              <a:t>Algorithms that improve the cameras and enable applications</a:t>
            </a:r>
          </a:p>
          <a:p>
            <a:pPr marL="1009650" lvl="1" indent="-609600" eaLnBrk="1" hangingPunct="1">
              <a:lnSpc>
                <a:spcPct val="110000"/>
              </a:lnSpc>
            </a:pPr>
            <a:r>
              <a:rPr lang="en-GB" sz="1400" dirty="0" smtClean="0">
                <a:latin typeface="Arial" pitchFamily="-1" charset="0"/>
                <a:ea typeface="Tahoma" pitchFamily="-1" charset="0"/>
                <a:cs typeface="Tahoma" pitchFamily="-1" charset="0"/>
              </a:rPr>
              <a:t>Improvements of both the </a:t>
            </a:r>
            <a:r>
              <a:rPr lang="en-GB" sz="1400" dirty="0" err="1" smtClean="0">
                <a:latin typeface="Arial" pitchFamily="-1" charset="0"/>
                <a:ea typeface="Tahoma" pitchFamily="-1" charset="0"/>
                <a:cs typeface="Tahoma" pitchFamily="-1" charset="0"/>
              </a:rPr>
              <a:t>ToF</a:t>
            </a:r>
            <a:r>
              <a:rPr lang="en-GB" sz="1400" dirty="0" smtClean="0">
                <a:latin typeface="Arial" pitchFamily="-1" charset="0"/>
                <a:ea typeface="Tahoma" pitchFamily="-1" charset="0"/>
                <a:cs typeface="Tahoma" pitchFamily="-1" charset="0"/>
              </a:rPr>
              <a:t> and the intensity signal</a:t>
            </a:r>
          </a:p>
          <a:p>
            <a:pPr marL="1009650" lvl="1" indent="-609600" eaLnBrk="1" hangingPunct="1">
              <a:lnSpc>
                <a:spcPct val="110000"/>
              </a:lnSpc>
            </a:pPr>
            <a:r>
              <a:rPr lang="en-GB" sz="1400" dirty="0" smtClean="0">
                <a:latin typeface="Arial" pitchFamily="-1" charset="0"/>
                <a:ea typeface="Tahoma" pitchFamily="-1" charset="0"/>
                <a:cs typeface="Tahoma" pitchFamily="-1" charset="0"/>
              </a:rPr>
              <a:t>Geometric and sparse range and intensity features optimized for </a:t>
            </a:r>
            <a:r>
              <a:rPr lang="en-GB" sz="1400" dirty="0" err="1" smtClean="0">
                <a:latin typeface="Arial" pitchFamily="-1" charset="0"/>
                <a:ea typeface="Tahoma" pitchFamily="-1" charset="0"/>
                <a:cs typeface="Tahoma" pitchFamily="-1" charset="0"/>
              </a:rPr>
              <a:t>ToF</a:t>
            </a:r>
            <a:r>
              <a:rPr lang="en-GB" sz="1400" dirty="0" smtClean="0">
                <a:latin typeface="Arial" pitchFamily="-1" charset="0"/>
                <a:ea typeface="Tahoma" pitchFamily="-1" charset="0"/>
                <a:cs typeface="Tahoma" pitchFamily="-1" charset="0"/>
              </a:rPr>
              <a:t> cameras</a:t>
            </a:r>
          </a:p>
          <a:p>
            <a:pPr marL="1009650" lvl="1" indent="-609600" eaLnBrk="1" hangingPunct="1">
              <a:lnSpc>
                <a:spcPct val="110000"/>
              </a:lnSpc>
            </a:pPr>
            <a:r>
              <a:rPr lang="en-GB" sz="1400" dirty="0" smtClean="0">
                <a:latin typeface="Arial" pitchFamily="-1" charset="0"/>
                <a:ea typeface="Tahoma" pitchFamily="-1" charset="0"/>
                <a:cs typeface="Tahoma" pitchFamily="-1" charset="0"/>
              </a:rPr>
              <a:t>Fusion of </a:t>
            </a:r>
            <a:r>
              <a:rPr lang="en-GB" sz="1400" dirty="0" err="1" smtClean="0">
                <a:latin typeface="Arial" pitchFamily="-1" charset="0"/>
                <a:ea typeface="Tahoma" pitchFamily="-1" charset="0"/>
                <a:cs typeface="Tahoma" pitchFamily="-1" charset="0"/>
              </a:rPr>
              <a:t>ToF</a:t>
            </a:r>
            <a:r>
              <a:rPr lang="en-GB" sz="1400" dirty="0" smtClean="0">
                <a:latin typeface="Arial" pitchFamily="-1" charset="0"/>
                <a:ea typeface="Tahoma" pitchFamily="-1" charset="0"/>
                <a:cs typeface="Tahoma" pitchFamily="-1" charset="0"/>
              </a:rPr>
              <a:t> signals with high-resolution video and stereo</a:t>
            </a:r>
          </a:p>
          <a:p>
            <a:pPr marL="1009650" lvl="1" indent="-609600" eaLnBrk="1" hangingPunct="1">
              <a:lnSpc>
                <a:spcPct val="110000"/>
              </a:lnSpc>
            </a:pPr>
            <a:r>
              <a:rPr lang="en-GB" sz="1400" dirty="0" smtClean="0">
                <a:latin typeface="Arial" pitchFamily="-1" charset="0"/>
                <a:ea typeface="Tahoma" pitchFamily="-1" charset="0"/>
                <a:cs typeface="Tahoma" pitchFamily="-1" charset="0"/>
              </a:rPr>
              <a:t>Face detection, nose tracker, and deictic gestures for HCI</a:t>
            </a:r>
          </a:p>
          <a:p>
            <a:pPr marL="1009650" lvl="1" indent="-609600" eaLnBrk="1" hangingPunct="1">
              <a:lnSpc>
                <a:spcPct val="110000"/>
              </a:lnSpc>
            </a:pPr>
            <a:r>
              <a:rPr lang="en-GB" sz="1400" dirty="0" smtClean="0">
                <a:latin typeface="Arial" pitchFamily="-1" charset="0"/>
                <a:ea typeface="Tahoma" pitchFamily="-1" charset="0"/>
                <a:cs typeface="Tahoma" pitchFamily="-1" charset="0"/>
              </a:rPr>
              <a:t>Robust pose estimation and tracking  (SOM body tracker, model-based hand tracker)</a:t>
            </a:r>
          </a:p>
          <a:p>
            <a:pPr marL="1009650" lvl="1" indent="-609600" eaLnBrk="1" hangingPunct="1">
              <a:lnSpc>
                <a:spcPct val="110000"/>
              </a:lnSpc>
            </a:pPr>
            <a:r>
              <a:rPr lang="en-GB" sz="1400" dirty="0" smtClean="0">
                <a:latin typeface="Arial" pitchFamily="-1" charset="0"/>
                <a:ea typeface="Tahoma" pitchFamily="-1" charset="0"/>
                <a:cs typeface="Tahoma" pitchFamily="-1" charset="0"/>
              </a:rPr>
              <a:t>Gesture and activity recognition</a:t>
            </a:r>
          </a:p>
          <a:p>
            <a:pPr marL="1009650" lvl="1" indent="-609600" eaLnBrk="1" hangingPunct="1">
              <a:lnSpc>
                <a:spcPct val="110000"/>
              </a:lnSpc>
            </a:pPr>
            <a:r>
              <a:rPr lang="en-GB" sz="1400" dirty="0" smtClean="0">
                <a:latin typeface="Arial" pitchFamily="-1" charset="0"/>
                <a:ea typeface="Tahoma" pitchFamily="-1" charset="0"/>
                <a:cs typeface="Tahoma" pitchFamily="-1" charset="0"/>
              </a:rPr>
              <a:t>Respiration monitoring and detection of sleep </a:t>
            </a:r>
            <a:r>
              <a:rPr lang="en-GB" sz="1400" dirty="0" err="1" smtClean="0">
                <a:latin typeface="Arial" pitchFamily="-1" charset="0"/>
                <a:ea typeface="Tahoma" pitchFamily="-1" charset="0"/>
                <a:cs typeface="Tahoma" pitchFamily="-1" charset="0"/>
              </a:rPr>
              <a:t>apnea</a:t>
            </a:r>
            <a:endParaRPr lang="en-GB" sz="1400" dirty="0" smtClean="0">
              <a:latin typeface="Arial" pitchFamily="-1" charset="0"/>
              <a:ea typeface="Tahoma" pitchFamily="-1" charset="0"/>
              <a:cs typeface="Tahoma" pitchFamily="-1" charset="0"/>
            </a:endParaRPr>
          </a:p>
          <a:p>
            <a:pPr marL="1009650" lvl="1" indent="-609600" eaLnBrk="1" hangingPunct="1">
              <a:lnSpc>
                <a:spcPct val="110000"/>
              </a:lnSpc>
            </a:pPr>
            <a:r>
              <a:rPr lang="en-GB" sz="1400" dirty="0" smtClean="0">
                <a:latin typeface="Arial" pitchFamily="-1" charset="0"/>
                <a:ea typeface="Tahoma" pitchFamily="-1" charset="0"/>
                <a:cs typeface="Tahoma" pitchFamily="-1" charset="0"/>
              </a:rPr>
              <a:t>Gait analysis using articulated human models</a:t>
            </a:r>
            <a:endParaRPr lang="en-GB" sz="1100" dirty="0" smtClean="0">
              <a:latin typeface="Arial" pitchFamily="-1" charset="0"/>
              <a:ea typeface="Tahoma" pitchFamily="-1" charset="0"/>
              <a:cs typeface="Tahoma" pitchFamily="-1" charset="0"/>
            </a:endParaRPr>
          </a:p>
          <a:p>
            <a:pPr marL="609600" indent="-609600" eaLnBrk="1" hangingPunct="1">
              <a:lnSpc>
                <a:spcPct val="110000"/>
              </a:lnSpc>
            </a:pPr>
            <a:r>
              <a:rPr lang="en-GB" sz="1800" dirty="0" smtClean="0">
                <a:latin typeface="Arial" pitchFamily="-1" charset="0"/>
                <a:ea typeface="Tahoma" pitchFamily="-1" charset="0"/>
                <a:cs typeface="Tahoma" pitchFamily="-1" charset="0"/>
              </a:rPr>
              <a:t>Further information at   </a:t>
            </a:r>
            <a:r>
              <a:rPr lang="en-GB" sz="2800" dirty="0" smtClean="0">
                <a:latin typeface="Arial" pitchFamily="-1" charset="0"/>
                <a:ea typeface="Tahoma" pitchFamily="-1" charset="0"/>
                <a:cs typeface="Tahoma" pitchFamily="-1" charset="0"/>
                <a:hlinkClick r:id="rId3"/>
              </a:rPr>
              <a:t>www.artts.eu</a:t>
            </a:r>
            <a:endParaRPr lang="en-GB" sz="2800" dirty="0" smtClean="0">
              <a:latin typeface="Arial" pitchFamily="-1" charset="0"/>
              <a:ea typeface="Tahoma" pitchFamily="-1" charset="0"/>
              <a:cs typeface="Tahoma" pitchFamily="-1" charset="0"/>
            </a:endParaRPr>
          </a:p>
          <a:p>
            <a:pPr marL="609600" indent="-609600" eaLnBrk="1" hangingPunct="1">
              <a:lnSpc>
                <a:spcPct val="110000"/>
              </a:lnSpc>
              <a:buFontTx/>
              <a:buNone/>
            </a:pPr>
            <a:endParaRPr lang="en-GB" sz="1400" dirty="0" smtClean="0">
              <a:latin typeface="Arial" pitchFamily="-1" charset="0"/>
              <a:ea typeface="Tahoma" pitchFamily="-1" charset="0"/>
              <a:cs typeface="Tahoma" pitchFamily="-1" charset="0"/>
            </a:endParaRPr>
          </a:p>
        </p:txBody>
      </p:sp>
      <p:pic>
        <p:nvPicPr>
          <p:cNvPr id="35844" name="Bild 6" descr="artts_logo.png"/>
          <p:cNvPicPr>
            <a:picLocks noChangeAspect="1"/>
          </p:cNvPicPr>
          <p:nvPr/>
        </p:nvPicPr>
        <p:blipFill>
          <a:blip r:embed="rId4"/>
          <a:srcRect/>
          <a:stretch>
            <a:fillRect/>
          </a:stretch>
        </p:blipFill>
        <p:spPr bwMode="auto">
          <a:xfrm>
            <a:off x="8077200" y="609600"/>
            <a:ext cx="901700" cy="2127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CVPR </a:t>
            </a:r>
            <a:r>
              <a:rPr lang="de-DE" sz="2400" dirty="0" err="1" smtClean="0"/>
              <a:t>ToF</a:t>
            </a:r>
            <a:r>
              <a:rPr lang="de-DE" sz="2400" dirty="0" smtClean="0"/>
              <a:t> </a:t>
            </a:r>
            <a:r>
              <a:rPr lang="de-DE" sz="2400" dirty="0" err="1" smtClean="0"/>
              <a:t>workshop</a:t>
            </a:r>
            <a:r>
              <a:rPr lang="de-DE" sz="2400" dirty="0" smtClean="0"/>
              <a:t> 2008, Alaska</a:t>
            </a:r>
            <a:br>
              <a:rPr lang="de-DE" sz="2400" dirty="0" smtClean="0"/>
            </a:br>
            <a:r>
              <a:rPr lang="de-DE" sz="2400" dirty="0" err="1" smtClean="0"/>
              <a:t>with</a:t>
            </a:r>
            <a:r>
              <a:rPr lang="de-DE" sz="2400" dirty="0" smtClean="0"/>
              <a:t> </a:t>
            </a:r>
            <a:r>
              <a:rPr lang="en-US" sz="2400" dirty="0">
                <a:latin typeface="Calibri" charset="0"/>
                <a:ea typeface="ＭＳ Ｐゴシック" charset="0"/>
                <a:cs typeface="ＭＳ Ｐゴシック" charset="0"/>
              </a:rPr>
              <a:t>MESA, PMD, </a:t>
            </a:r>
            <a:r>
              <a:rPr lang="en-US" sz="2400" dirty="0" err="1">
                <a:latin typeface="Calibri" charset="0"/>
                <a:ea typeface="ＭＳ Ｐゴシック" charset="0"/>
                <a:cs typeface="ＭＳ Ｐゴシック" charset="0"/>
              </a:rPr>
              <a:t>Canesta</a:t>
            </a:r>
            <a:r>
              <a:rPr lang="en-US" sz="2400" dirty="0">
                <a:latin typeface="Calibri" charset="0"/>
                <a:ea typeface="ＭＳ Ｐゴシック" charset="0"/>
                <a:cs typeface="ＭＳ Ｐゴシック" charset="0"/>
              </a:rPr>
              <a:t>, </a:t>
            </a:r>
            <a:r>
              <a:rPr lang="en-US" sz="2400" dirty="0" smtClean="0">
                <a:latin typeface="Calibri" charset="0"/>
                <a:ea typeface="ＭＳ Ｐゴシック" charset="0"/>
                <a:cs typeface="ＭＳ Ｐゴシック" charset="0"/>
              </a:rPr>
              <a:t>3DV, </a:t>
            </a:r>
            <a:r>
              <a:rPr lang="en-US" sz="2400" dirty="0">
                <a:latin typeface="Calibri" charset="0"/>
                <a:ea typeface="ＭＳ Ｐゴシック" charset="0"/>
                <a:cs typeface="ＭＳ Ｐゴシック" charset="0"/>
              </a:rPr>
              <a:t>and </a:t>
            </a:r>
            <a:r>
              <a:rPr lang="en-US" sz="2400" dirty="0" err="1" smtClean="0">
                <a:latin typeface="Calibri" charset="0"/>
                <a:ea typeface="ＭＳ Ｐゴシック" charset="0"/>
                <a:cs typeface="ＭＳ Ｐゴシック" charset="0"/>
              </a:rPr>
              <a:t>Melexis</a:t>
            </a:r>
            <a:r>
              <a:rPr lang="en-US" sz="2400" dirty="0" smtClean="0">
                <a:latin typeface="Calibri" charset="0"/>
                <a:ea typeface="ＭＳ Ｐゴシック" charset="0"/>
                <a:cs typeface="ＭＳ Ｐゴシック" charset="0"/>
              </a:rPr>
              <a:t>/</a:t>
            </a:r>
            <a:r>
              <a:rPr lang="en-US" sz="2400" dirty="0" err="1" smtClean="0">
                <a:latin typeface="Calibri" charset="0"/>
                <a:ea typeface="ＭＳ Ｐゴシック" charset="0"/>
                <a:cs typeface="ＭＳ Ｐゴシック" charset="0"/>
              </a:rPr>
              <a:t>Optrima</a:t>
            </a:r>
            <a:r>
              <a:rPr lang="en-US" sz="2400" dirty="0" smtClean="0">
                <a:latin typeface="Calibri" charset="0"/>
                <a:ea typeface="ＭＳ Ｐゴシック" charset="0"/>
                <a:cs typeface="ＭＳ Ｐゴシック" charset="0"/>
              </a:rPr>
              <a:t> exhibiting</a:t>
            </a:r>
            <a:endParaRPr lang="de-DE" sz="2400" dirty="0"/>
          </a:p>
        </p:txBody>
      </p:sp>
      <p:pic>
        <p:nvPicPr>
          <p:cNvPr id="4" name="Picture 5" descr="DSC_494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813" b="1681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4748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IMG_4399_lowres.jpg"/>
          <p:cNvPicPr>
            <a:picLocks noChangeAspect="1"/>
          </p:cNvPicPr>
          <p:nvPr/>
        </p:nvPicPr>
        <p:blipFill>
          <a:blip r:embed="rId3"/>
          <a:srcRect/>
          <a:stretch>
            <a:fillRect/>
          </a:stretch>
        </p:blipFill>
        <p:spPr bwMode="auto">
          <a:xfrm>
            <a:off x="6054725" y="1347788"/>
            <a:ext cx="2708275" cy="1852612"/>
          </a:xfrm>
          <a:prstGeom prst="rect">
            <a:avLst/>
          </a:prstGeom>
          <a:noFill/>
          <a:ln w="9525">
            <a:noFill/>
            <a:miter lim="800000"/>
            <a:headEnd/>
            <a:tailEnd/>
          </a:ln>
        </p:spPr>
      </p:pic>
      <p:sp>
        <p:nvSpPr>
          <p:cNvPr id="37891" name="Rectangle 3"/>
          <p:cNvSpPr txBox="1">
            <a:spLocks noChangeArrowheads="1"/>
          </p:cNvSpPr>
          <p:nvPr/>
        </p:nvSpPr>
        <p:spPr bwMode="auto">
          <a:xfrm>
            <a:off x="914400" y="4114800"/>
            <a:ext cx="7312025" cy="2286000"/>
          </a:xfrm>
          <a:prstGeom prst="rect">
            <a:avLst/>
          </a:prstGeom>
          <a:noFill/>
          <a:ln w="9525">
            <a:noFill/>
            <a:miter lim="800000"/>
            <a:headEnd/>
            <a:tailEnd/>
          </a:ln>
        </p:spPr>
        <p:txBody>
          <a:bodyPr lIns="0" tIns="0" rIns="0" bIns="0">
            <a:prstTxWarp prst="textNoShape">
              <a:avLst/>
            </a:prstTxWarp>
          </a:bodyPr>
          <a:lstStyle/>
          <a:p>
            <a:pPr marL="292100" indent="-292100" defTabSz="762000">
              <a:lnSpc>
                <a:spcPct val="120000"/>
              </a:lnSpc>
              <a:spcBef>
                <a:spcPct val="30000"/>
              </a:spcBef>
              <a:buClr>
                <a:srgbClr val="1656BC"/>
              </a:buClr>
              <a:buFont typeface="Verdana" pitchFamily="-1" charset="0"/>
              <a:buNone/>
            </a:pPr>
            <a:endParaRPr lang="en-US" altLang="ko-KR">
              <a:ea typeface="굴림" pitchFamily="-1" charset="-127"/>
              <a:cs typeface="굴림" pitchFamily="-1" charset="-127"/>
            </a:endParaRPr>
          </a:p>
        </p:txBody>
      </p:sp>
      <p:sp>
        <p:nvSpPr>
          <p:cNvPr id="37892" name="Titel 1"/>
          <p:cNvSpPr txBox="1">
            <a:spLocks/>
          </p:cNvSpPr>
          <p:nvPr/>
        </p:nvSpPr>
        <p:spPr bwMode="auto">
          <a:xfrm>
            <a:off x="1314450" y="142875"/>
            <a:ext cx="7829550" cy="1143000"/>
          </a:xfrm>
          <a:prstGeom prst="rect">
            <a:avLst/>
          </a:prstGeom>
          <a:noFill/>
          <a:ln w="9525">
            <a:noFill/>
            <a:miter lim="800000"/>
            <a:headEnd/>
            <a:tailEnd/>
          </a:ln>
        </p:spPr>
        <p:txBody>
          <a:bodyPr anchor="ctr">
            <a:prstTxWarp prst="textNoShape">
              <a:avLst/>
            </a:prstTxWarp>
          </a:bodyPr>
          <a:lstStyle/>
          <a:p>
            <a:pPr algn="ctr" eaLnBrk="0" hangingPunct="0"/>
            <a:endParaRPr lang="en-GB" sz="3600" b="1">
              <a:ea typeface="Tahoma" pitchFamily="-1" charset="0"/>
              <a:cs typeface="Tahoma" pitchFamily="-1" charset="0"/>
            </a:endParaRPr>
          </a:p>
        </p:txBody>
      </p:sp>
      <p:pic>
        <p:nvPicPr>
          <p:cNvPr id="37893" name="Picture 2" descr="rck_famous_pic"/>
          <p:cNvPicPr>
            <a:picLocks noChangeAspect="1" noChangeArrowheads="1"/>
          </p:cNvPicPr>
          <p:nvPr/>
        </p:nvPicPr>
        <p:blipFill>
          <a:blip r:embed="rId4"/>
          <a:srcRect/>
          <a:stretch>
            <a:fillRect/>
          </a:stretch>
        </p:blipFill>
        <p:spPr bwMode="auto">
          <a:xfrm>
            <a:off x="7010400" y="3505200"/>
            <a:ext cx="1844675" cy="2819400"/>
          </a:xfrm>
          <a:prstGeom prst="rect">
            <a:avLst/>
          </a:prstGeom>
          <a:noFill/>
          <a:ln w="9525">
            <a:noFill/>
            <a:miter lim="800000"/>
            <a:headEnd/>
            <a:tailEnd/>
          </a:ln>
        </p:spPr>
      </p:pic>
      <p:sp>
        <p:nvSpPr>
          <p:cNvPr id="37894" name="Titel 9"/>
          <p:cNvSpPr>
            <a:spLocks noGrp="1"/>
          </p:cNvSpPr>
          <p:nvPr>
            <p:ph type="title"/>
          </p:nvPr>
        </p:nvSpPr>
        <p:spPr/>
        <p:txBody>
          <a:bodyPr/>
          <a:lstStyle/>
          <a:p>
            <a:pPr eaLnBrk="1" hangingPunct="1"/>
            <a:r>
              <a:rPr lang="de-DE" b="1" smtClean="0">
                <a:ea typeface="ＭＳ Ｐゴシック" pitchFamily="-1" charset="-128"/>
                <a:cs typeface="ＭＳ Ｐゴシック" pitchFamily="-1" charset="-128"/>
              </a:rPr>
              <a:t>ARTTS ToF camera *</a:t>
            </a:r>
            <a:r>
              <a:rPr lang="en-GB" b="1" smtClean="0">
                <a:ea typeface="ＭＳ Ｐゴシック" pitchFamily="-1" charset="-128"/>
                <a:cs typeface="ＭＳ Ｐゴシック" pitchFamily="-1" charset="-128"/>
              </a:rPr>
              <a:t/>
            </a:r>
            <a:br>
              <a:rPr lang="en-GB" b="1" smtClean="0">
                <a:ea typeface="ＭＳ Ｐゴシック" pitchFamily="-1" charset="-128"/>
                <a:cs typeface="ＭＳ Ｐゴシック" pitchFamily="-1" charset="-128"/>
              </a:rPr>
            </a:br>
            <a:endParaRPr lang="de-DE" b="1" smtClean="0">
              <a:ea typeface="ＭＳ Ｐゴシック" pitchFamily="-1" charset="-128"/>
              <a:cs typeface="ＭＳ Ｐゴシック" pitchFamily="-1" charset="-128"/>
            </a:endParaRPr>
          </a:p>
        </p:txBody>
      </p:sp>
      <p:sp>
        <p:nvSpPr>
          <p:cNvPr id="37895" name="Inhaltsplatzhalter 14"/>
          <p:cNvSpPr>
            <a:spLocks noGrp="1"/>
          </p:cNvSpPr>
          <p:nvPr>
            <p:ph idx="1"/>
          </p:nvPr>
        </p:nvSpPr>
        <p:spPr>
          <a:xfrm>
            <a:off x="457200" y="2638425"/>
            <a:ext cx="6629400" cy="3670300"/>
          </a:xfrm>
        </p:spPr>
        <p:txBody>
          <a:bodyPr/>
          <a:lstStyle/>
          <a:p>
            <a:pPr eaLnBrk="1" hangingPunct="1"/>
            <a:r>
              <a:rPr lang="en-US" altLang="ko-KR" sz="2800" dirty="0" smtClean="0">
                <a:ea typeface="ＭＳ Ｐゴシック" pitchFamily="-1" charset="-128"/>
                <a:cs typeface="ＭＳ Ｐゴシック" pitchFamily="-1" charset="-128"/>
              </a:rPr>
              <a:t>Main highlights</a:t>
            </a:r>
          </a:p>
          <a:p>
            <a:pPr lvl="1" eaLnBrk="1" hangingPunct="1"/>
            <a:r>
              <a:rPr lang="en-US" altLang="ko-KR" sz="2400" dirty="0" smtClean="0"/>
              <a:t>First </a:t>
            </a:r>
            <a:r>
              <a:rPr lang="en-US" altLang="ko-KR" sz="2400" dirty="0" err="1" smtClean="0"/>
              <a:t>ToF</a:t>
            </a:r>
            <a:r>
              <a:rPr lang="en-US" altLang="ko-KR" sz="2400" dirty="0" smtClean="0"/>
              <a:t> camera powered by USB only</a:t>
            </a:r>
          </a:p>
          <a:p>
            <a:pPr lvl="1" eaLnBrk="1" hangingPunct="1"/>
            <a:r>
              <a:rPr lang="en-US" altLang="ko-KR" sz="2400" dirty="0" smtClean="0"/>
              <a:t>At that time, world’s smallest </a:t>
            </a:r>
            <a:r>
              <a:rPr lang="en-US" altLang="ko-KR" sz="2400" dirty="0" err="1" smtClean="0"/>
              <a:t>ToF</a:t>
            </a:r>
            <a:r>
              <a:rPr lang="en-US" altLang="ko-KR" sz="2400" dirty="0" smtClean="0"/>
              <a:t> camera</a:t>
            </a:r>
            <a:br>
              <a:rPr lang="en-US" altLang="ko-KR" sz="2400" dirty="0" smtClean="0"/>
            </a:br>
            <a:r>
              <a:rPr lang="en-US" altLang="ko-KR" sz="2400" dirty="0" smtClean="0"/>
              <a:t>(</a:t>
            </a:r>
            <a:r>
              <a:rPr lang="en-GB" sz="2400" dirty="0" smtClean="0"/>
              <a:t>38 mm x 38 mm x 35.4 mm)</a:t>
            </a:r>
            <a:endParaRPr lang="en-US" altLang="ko-KR" sz="2400" dirty="0" smtClean="0"/>
          </a:p>
          <a:p>
            <a:pPr lvl="1" eaLnBrk="1" hangingPunct="1"/>
            <a:r>
              <a:rPr lang="en-US" altLang="ko-KR" sz="2400" dirty="0" smtClean="0"/>
              <a:t>Distance standard deviation around 1%</a:t>
            </a:r>
          </a:p>
          <a:p>
            <a:pPr eaLnBrk="1" hangingPunct="1"/>
            <a:endParaRPr lang="de-DE" sz="2800" dirty="0" smtClean="0">
              <a:ea typeface="ＭＳ Ｐゴシック" pitchFamily="-1" charset="-128"/>
              <a:cs typeface="ＭＳ Ｐゴシック" pitchFamily="-1" charset="-128"/>
            </a:endParaRPr>
          </a:p>
          <a:p>
            <a:pPr eaLnBrk="1" hangingPunct="1"/>
            <a:endParaRPr lang="de-DE" sz="2800" dirty="0" smtClean="0">
              <a:ea typeface="ＭＳ Ｐゴシック" pitchFamily="-1" charset="-128"/>
              <a:cs typeface="ＭＳ Ｐゴシック" pitchFamily="-1" charset="-128"/>
            </a:endParaRPr>
          </a:p>
          <a:p>
            <a:pPr eaLnBrk="1" hangingPunct="1">
              <a:buFontTx/>
              <a:buNone/>
            </a:pPr>
            <a:r>
              <a:rPr lang="de-DE" sz="1400" dirty="0" smtClean="0">
                <a:ea typeface="ＭＳ Ｐゴシック" pitchFamily="-1" charset="-128"/>
                <a:cs typeface="ＭＳ Ｐゴシック" pitchFamily="-1" charset="-128"/>
              </a:rPr>
              <a:t>* </a:t>
            </a:r>
            <a:r>
              <a:rPr lang="de-DE" sz="1400" dirty="0" err="1" smtClean="0">
                <a:ea typeface="ＭＳ Ｐゴシック" pitchFamily="-1" charset="-128"/>
                <a:cs typeface="ＭＳ Ｐゴシック" pitchFamily="-1" charset="-128"/>
              </a:rPr>
              <a:t>Developed</a:t>
            </a:r>
            <a:r>
              <a:rPr lang="de-DE" sz="1400" dirty="0" smtClean="0">
                <a:ea typeface="ＭＳ Ｐゴシック" pitchFamily="-1" charset="-128"/>
                <a:cs typeface="ＭＳ Ｐゴシック" pitchFamily="-1" charset="-128"/>
              </a:rPr>
              <a:t> </a:t>
            </a:r>
            <a:r>
              <a:rPr lang="de-DE" sz="1400" dirty="0" err="1" smtClean="0">
                <a:ea typeface="ＭＳ Ｐゴシック" pitchFamily="-1" charset="-128"/>
                <a:cs typeface="ＭＳ Ｐゴシック" pitchFamily="-1" charset="-128"/>
              </a:rPr>
              <a:t>by</a:t>
            </a:r>
            <a:r>
              <a:rPr lang="de-DE" sz="1400" dirty="0" smtClean="0">
                <a:ea typeface="ＭＳ Ｐゴシック" pitchFamily="-1" charset="-128"/>
                <a:cs typeface="ＭＳ Ｐゴシック" pitchFamily="-1" charset="-128"/>
              </a:rPr>
              <a:t> CSEM </a:t>
            </a:r>
            <a:r>
              <a:rPr lang="de-DE" sz="1400" dirty="0" err="1" smtClean="0">
                <a:ea typeface="ＭＳ Ｐゴシック" pitchFamily="-1" charset="-128"/>
                <a:cs typeface="ＭＳ Ｐゴシック" pitchFamily="-1" charset="-128"/>
              </a:rPr>
              <a:t>and</a:t>
            </a:r>
            <a:r>
              <a:rPr lang="de-DE" sz="1400" dirty="0" smtClean="0">
                <a:ea typeface="ＭＳ Ｐゴシック" pitchFamily="-1" charset="-128"/>
                <a:cs typeface="ＭＳ Ｐゴシック" pitchFamily="-1" charset="-128"/>
              </a:rPr>
              <a:t> MESA Imaging</a:t>
            </a:r>
          </a:p>
        </p:txBody>
      </p:sp>
      <p:pic>
        <p:nvPicPr>
          <p:cNvPr id="37896" name="Bild 8" descr="artts_logo.png"/>
          <p:cNvPicPr>
            <a:picLocks noChangeAspect="1"/>
          </p:cNvPicPr>
          <p:nvPr/>
        </p:nvPicPr>
        <p:blipFill>
          <a:blip r:embed="rId5"/>
          <a:srcRect/>
          <a:stretch>
            <a:fillRect/>
          </a:stretch>
        </p:blipFill>
        <p:spPr bwMode="auto">
          <a:xfrm>
            <a:off x="8077200" y="609600"/>
            <a:ext cx="901700" cy="2127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p:spPr>
        <p:txBody>
          <a:bodyPr lIns="90000" tIns="46800" rIns="90000" bIns="46800"/>
          <a:lstStyle/>
          <a:p>
            <a:pPr eaLnBrk="1" hangingPunct="1"/>
            <a:r>
              <a:rPr lang="en-GB" sz="4000" b="1" smtClean="0">
                <a:ea typeface="ＭＳ Ｐゴシック" pitchFamily="-1" charset="-128"/>
                <a:cs typeface="ＭＳ Ｐゴシック" pitchFamily="-1" charset="-128"/>
              </a:rPr>
              <a:t>2D-3D fusion camera *</a:t>
            </a:r>
            <a:endParaRPr lang="de-DE" sz="4000" b="1" smtClean="0">
              <a:ea typeface="ＭＳ Ｐゴシック" pitchFamily="-1" charset="-128"/>
              <a:cs typeface="ＭＳ Ｐゴシック" pitchFamily="-1" charset="-128"/>
            </a:endParaRPr>
          </a:p>
        </p:txBody>
      </p:sp>
      <p:sp>
        <p:nvSpPr>
          <p:cNvPr id="39939" name="Rectangle 3"/>
          <p:cNvSpPr>
            <a:spLocks noGrp="1" noChangeArrowheads="1"/>
          </p:cNvSpPr>
          <p:nvPr>
            <p:ph idx="1"/>
          </p:nvPr>
        </p:nvSpPr>
        <p:spPr>
          <a:xfrm>
            <a:off x="457200" y="2638425"/>
            <a:ext cx="8315325" cy="3990975"/>
          </a:xfrm>
        </p:spPr>
        <p:txBody>
          <a:bodyPr lIns="90000" tIns="54360" rIns="90000" bIns="46800"/>
          <a:lstStyle/>
          <a:p>
            <a:pPr eaLnBrk="1" hangingPunct="1">
              <a:buFontTx/>
              <a:buNone/>
            </a:pPr>
            <a:r>
              <a:rPr lang="en-US" sz="2400" dirty="0" smtClean="0">
                <a:latin typeface="Arial" pitchFamily="-1" charset="0"/>
                <a:ea typeface="Tahoma" pitchFamily="-1" charset="0"/>
                <a:cs typeface="Tahoma" pitchFamily="-1" charset="0"/>
              </a:rPr>
              <a:t>World’s first and then only hybrid HDTV/</a:t>
            </a:r>
            <a:r>
              <a:rPr lang="en-US" sz="2400" dirty="0" err="1" smtClean="0">
                <a:latin typeface="Arial" pitchFamily="-1" charset="0"/>
                <a:ea typeface="Tahoma" pitchFamily="-1" charset="0"/>
                <a:cs typeface="Tahoma" pitchFamily="-1" charset="0"/>
              </a:rPr>
              <a:t>ToF</a:t>
            </a:r>
            <a:r>
              <a:rPr lang="en-US" sz="2400" dirty="0" smtClean="0">
                <a:latin typeface="Arial" pitchFamily="-1" charset="0"/>
                <a:ea typeface="Tahoma" pitchFamily="-1" charset="0"/>
                <a:cs typeface="Tahoma" pitchFamily="-1" charset="0"/>
              </a:rPr>
              <a:t> camera </a:t>
            </a:r>
            <a:endParaRPr lang="en-GB" sz="2400" dirty="0" smtClean="0">
              <a:ea typeface="ＭＳ Ｐゴシック" pitchFamily="-1" charset="-128"/>
              <a:cs typeface="ＭＳ Ｐゴシック" pitchFamily="-1" charset="-128"/>
            </a:endParaRPr>
          </a:p>
          <a:p>
            <a:pPr lvl="1" eaLnBrk="1" hangingPunct="1"/>
            <a:r>
              <a:rPr lang="en-GB" sz="2100" dirty="0" smtClean="0"/>
              <a:t>Very compact</a:t>
            </a:r>
          </a:p>
          <a:p>
            <a:pPr lvl="1" eaLnBrk="1" hangingPunct="1"/>
            <a:r>
              <a:rPr lang="en-GB" sz="2100" dirty="0" smtClean="0"/>
              <a:t>Gigabit Ethernet interface</a:t>
            </a:r>
          </a:p>
          <a:p>
            <a:pPr lvl="1" eaLnBrk="1" hangingPunct="1"/>
            <a:r>
              <a:rPr lang="en-GB" sz="2100" dirty="0" smtClean="0"/>
              <a:t>Perfect alignment of 2D and 3D images</a:t>
            </a:r>
          </a:p>
          <a:p>
            <a:pPr lvl="1" eaLnBrk="1" hangingPunct="1"/>
            <a:r>
              <a:rPr lang="en-GB" sz="2100" dirty="0" smtClean="0"/>
              <a:t>Built-in noise filters</a:t>
            </a:r>
          </a:p>
          <a:p>
            <a:pPr lvl="1" eaLnBrk="1" hangingPunct="1"/>
            <a:endParaRPr lang="en-GB" sz="2100" dirty="0" smtClean="0"/>
          </a:p>
          <a:p>
            <a:pPr lvl="1" eaLnBrk="1" hangingPunct="1"/>
            <a:endParaRPr lang="en-GB" sz="2100" dirty="0" smtClean="0"/>
          </a:p>
          <a:p>
            <a:pPr lvl="1" eaLnBrk="1" hangingPunct="1"/>
            <a:endParaRPr lang="en-GB" sz="2100" dirty="0" smtClean="0"/>
          </a:p>
          <a:p>
            <a:pPr lvl="1" eaLnBrk="1" hangingPunct="1"/>
            <a:endParaRPr lang="en-GB" sz="2100" dirty="0" smtClean="0"/>
          </a:p>
          <a:p>
            <a:pPr lvl="1" eaLnBrk="1" hangingPunct="1">
              <a:buFontTx/>
              <a:buNone/>
            </a:pPr>
            <a:endParaRPr lang="en-GB" sz="1400" dirty="0" smtClean="0"/>
          </a:p>
          <a:p>
            <a:pPr lvl="1" eaLnBrk="1" hangingPunct="1">
              <a:buFontTx/>
              <a:buNone/>
            </a:pPr>
            <a:r>
              <a:rPr lang="en-GB" sz="1400" dirty="0" smtClean="0"/>
              <a:t>* Developed by SMI and CSEM</a:t>
            </a:r>
          </a:p>
          <a:p>
            <a:pPr eaLnBrk="1" hangingPunct="1">
              <a:buFontTx/>
              <a:buNone/>
            </a:pPr>
            <a:endParaRPr lang="en-US" sz="1900" dirty="0" smtClean="0">
              <a:ea typeface="ＭＳ Ｐゴシック" pitchFamily="-1" charset="-128"/>
              <a:cs typeface="ＭＳ Ｐゴシック" pitchFamily="-1" charset="-128"/>
            </a:endParaRPr>
          </a:p>
          <a:p>
            <a:pPr eaLnBrk="1" hangingPunct="1"/>
            <a:endParaRPr lang="en-US" sz="1900" dirty="0" smtClean="0">
              <a:ea typeface="ＭＳ Ｐゴシック" pitchFamily="-1" charset="-128"/>
              <a:cs typeface="ＭＳ Ｐゴシック" pitchFamily="-1" charset="-128"/>
            </a:endParaRPr>
          </a:p>
          <a:p>
            <a:pPr eaLnBrk="1" hangingPunct="1"/>
            <a:endParaRPr lang="en-US" sz="1900" dirty="0" smtClean="0">
              <a:ea typeface="ＭＳ Ｐゴシック" pitchFamily="-1" charset="-128"/>
              <a:cs typeface="ＭＳ Ｐゴシック" pitchFamily="-1" charset="-128"/>
            </a:endParaRPr>
          </a:p>
        </p:txBody>
      </p:sp>
      <p:pic>
        <p:nvPicPr>
          <p:cNvPr id="9" name="Picture 4" descr="2D3D_Camera_4"/>
          <p:cNvPicPr>
            <a:picLocks noChangeAspect="1" noChangeArrowheads="1"/>
          </p:cNvPicPr>
          <p:nvPr/>
        </p:nvPicPr>
        <p:blipFill>
          <a:blip r:embed="rId2"/>
          <a:srcRect/>
          <a:stretch>
            <a:fillRect/>
          </a:stretch>
        </p:blipFill>
        <p:spPr bwMode="auto">
          <a:xfrm>
            <a:off x="6096000" y="3200400"/>
            <a:ext cx="2800350" cy="2590800"/>
          </a:xfrm>
          <a:prstGeom prst="rect">
            <a:avLst/>
          </a:prstGeom>
          <a:noFill/>
          <a:ln w="9525">
            <a:noFill/>
            <a:miter lim="800000"/>
            <a:headEnd/>
            <a:tailEnd/>
          </a:ln>
        </p:spPr>
      </p:pic>
      <p:pic>
        <p:nvPicPr>
          <p:cNvPr id="39941" name="Picture 11" descr="Multimoadal Prototype Transparent"/>
          <p:cNvPicPr>
            <a:picLocks noChangeAspect="1" noChangeArrowheads="1"/>
          </p:cNvPicPr>
          <p:nvPr/>
        </p:nvPicPr>
        <p:blipFill>
          <a:blip r:embed="rId3"/>
          <a:srcRect/>
          <a:stretch>
            <a:fillRect/>
          </a:stretch>
        </p:blipFill>
        <p:spPr bwMode="auto">
          <a:xfrm>
            <a:off x="2998788" y="4876800"/>
            <a:ext cx="2217737" cy="1500188"/>
          </a:xfrm>
          <a:prstGeom prst="rect">
            <a:avLst/>
          </a:prstGeom>
          <a:noFill/>
          <a:ln w="9525">
            <a:noFill/>
            <a:miter lim="800000"/>
            <a:headEnd/>
            <a:tailEnd/>
          </a:ln>
        </p:spPr>
      </p:pic>
      <p:pic>
        <p:nvPicPr>
          <p:cNvPr id="39942" name="Bild 6" descr="artts_logo.png"/>
          <p:cNvPicPr>
            <a:picLocks noChangeAspect="1"/>
          </p:cNvPicPr>
          <p:nvPr/>
        </p:nvPicPr>
        <p:blipFill>
          <a:blip r:embed="rId4"/>
          <a:srcRect/>
          <a:stretch>
            <a:fillRect/>
          </a:stretch>
        </p:blipFill>
        <p:spPr bwMode="auto">
          <a:xfrm>
            <a:off x="8077200" y="609600"/>
            <a:ext cx="901700" cy="2127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p:cNvSpPr>
            <a:spLocks noGrp="1"/>
          </p:cNvSpPr>
          <p:nvPr>
            <p:ph type="title"/>
          </p:nvPr>
        </p:nvSpPr>
        <p:spPr/>
        <p:txBody>
          <a:bodyPr/>
          <a:lstStyle/>
          <a:p>
            <a:pPr eaLnBrk="1" hangingPunct="1"/>
            <a:r>
              <a:rPr lang="en-US" dirty="0" smtClean="0">
                <a:ea typeface="ＭＳ Ｐゴシック" pitchFamily="-1" charset="-128"/>
                <a:cs typeface="ＭＳ Ｐゴシック" pitchFamily="-1" charset="-128"/>
              </a:rPr>
              <a:t>Evolution of 3D cameras</a:t>
            </a:r>
            <a:endParaRPr lang="en-GB" dirty="0" smtClean="0">
              <a:ea typeface="ＭＳ Ｐゴシック" pitchFamily="-1" charset="-128"/>
              <a:cs typeface="ＭＳ Ｐゴシック" pitchFamily="-1" charset="-128"/>
            </a:endParaRPr>
          </a:p>
        </p:txBody>
      </p:sp>
      <p:sp>
        <p:nvSpPr>
          <p:cNvPr id="5" name="Rechteck 4"/>
          <p:cNvSpPr/>
          <p:nvPr/>
        </p:nvSpPr>
        <p:spPr>
          <a:xfrm>
            <a:off x="7390876" y="4005064"/>
            <a:ext cx="1753124" cy="523220"/>
          </a:xfrm>
          <a:prstGeom prst="rect">
            <a:avLst/>
          </a:prstGeom>
        </p:spPr>
        <p:txBody>
          <a:bodyPr wrap="square">
            <a:spAutoFit/>
          </a:bodyPr>
          <a:lstStyle/>
          <a:p>
            <a:r>
              <a:rPr lang="de-DE" sz="1400" dirty="0"/>
              <a:t>PMD </a:t>
            </a:r>
            <a:r>
              <a:rPr lang="de-DE" sz="1400" dirty="0" err="1"/>
              <a:t>CamBoard</a:t>
            </a:r>
            <a:r>
              <a:rPr lang="de-DE" sz="1400" dirty="0"/>
              <a:t> </a:t>
            </a:r>
            <a:r>
              <a:rPr lang="de-DE" sz="1400" dirty="0" err="1"/>
              <a:t>pico</a:t>
            </a:r>
            <a:r>
              <a:rPr lang="de-DE" sz="1400" dirty="0"/>
              <a:t> XS</a:t>
            </a:r>
          </a:p>
        </p:txBody>
      </p:sp>
      <p:pic>
        <p:nvPicPr>
          <p:cNvPr id="6" name="Bild 5" descr="Screen Shot 2014-03-04 at 17.34.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988840"/>
            <a:ext cx="7020272" cy="4545665"/>
          </a:xfrm>
          <a:prstGeom prst="rect">
            <a:avLst/>
          </a:prstGeom>
        </p:spPr>
      </p:pic>
      <p:pic>
        <p:nvPicPr>
          <p:cNvPr id="4" name="Bild 3"/>
          <p:cNvPicPr>
            <a:picLocks noChangeAspect="1"/>
          </p:cNvPicPr>
          <p:nvPr/>
        </p:nvPicPr>
        <p:blipFill>
          <a:blip r:embed="rId4"/>
          <a:stretch>
            <a:fillRect/>
          </a:stretch>
        </p:blipFill>
        <p:spPr>
          <a:xfrm>
            <a:off x="7020272" y="2780928"/>
            <a:ext cx="1924521" cy="1167485"/>
          </a:xfrm>
          <a:prstGeom prst="rect">
            <a:avLst/>
          </a:prstGeom>
        </p:spPr>
      </p:pic>
    </p:spTree>
    <p:extLst>
      <p:ext uri="{BB962C8B-B14F-4D97-AF65-F5344CB8AC3E}">
        <p14:creationId xmlns:p14="http://schemas.microsoft.com/office/powerpoint/2010/main" val="1239913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A facial feature tracker for human-computer interaction (the "NOUSE")</a:t>
            </a:r>
            <a:endParaRPr lang="en-GB" smtClean="0">
              <a:ea typeface="ＭＳ Ｐゴシック" pitchFamily="-1" charset="-128"/>
              <a:cs typeface="ＭＳ Ｐゴシック" pitchFamily="-1" charset="-128"/>
            </a:endParaRPr>
          </a:p>
        </p:txBody>
      </p:sp>
      <p:graphicFrame>
        <p:nvGraphicFramePr>
          <p:cNvPr id="49154" name="Object 2"/>
          <p:cNvGraphicFramePr>
            <a:graphicFrameLocks noChangeAspect="1"/>
          </p:cNvGraphicFramePr>
          <p:nvPr/>
        </p:nvGraphicFramePr>
        <p:xfrm>
          <a:off x="4675188" y="2514600"/>
          <a:ext cx="3706812" cy="3032125"/>
        </p:xfrm>
        <a:graphic>
          <a:graphicData uri="http://schemas.openxmlformats.org/presentationml/2006/ole">
            <mc:AlternateContent xmlns:mc="http://schemas.openxmlformats.org/markup-compatibility/2006">
              <mc:Choice xmlns:v="urn:schemas-microsoft-com:vml" Requires="v">
                <p:oleObj spid="_x0000_s49323" name="CorelDRAW" r:id="rId6" imgW="8686800" imgH="6553200" progId="">
                  <p:embed/>
                </p:oleObj>
              </mc:Choice>
              <mc:Fallback>
                <p:oleObj name="CorelDRAW" r:id="rId6" imgW="8686800" imgH="65532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2514600"/>
                        <a:ext cx="3706812"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pic>
                </p:oleObj>
              </mc:Fallback>
            </mc:AlternateContent>
          </a:graphicData>
        </a:graphic>
      </p:graphicFrame>
      <p:sp>
        <p:nvSpPr>
          <p:cNvPr id="49156" name="Rectangle 4"/>
          <p:cNvSpPr>
            <a:spLocks noChangeArrowheads="1"/>
          </p:cNvSpPr>
          <p:nvPr/>
        </p:nvSpPr>
        <p:spPr bwMode="auto">
          <a:xfrm>
            <a:off x="4618038" y="5592763"/>
            <a:ext cx="4144962" cy="503237"/>
          </a:xfrm>
          <a:prstGeom prst="rect">
            <a:avLst/>
          </a:prstGeom>
          <a:noFill/>
          <a:ln w="9525">
            <a:noFill/>
            <a:miter lim="800000"/>
            <a:headEnd/>
            <a:tailEnd/>
          </a:ln>
        </p:spPr>
        <p:txBody>
          <a:bodyPr lIns="0" tIns="0" rIns="0" bIns="0">
            <a:prstTxWarp prst="textNoShape">
              <a:avLst/>
            </a:prstTxWarp>
          </a:bodyPr>
          <a:lstStyle/>
          <a:p>
            <a:pPr>
              <a:lnSpc>
                <a:spcPct val="90000"/>
              </a:lnSpc>
              <a:spcBef>
                <a:spcPct val="20000"/>
              </a:spcBef>
            </a:pPr>
            <a:r>
              <a:rPr lang="en-US" dirty="0"/>
              <a:t>Use tracker as head mouse to control alternative text entry </a:t>
            </a:r>
            <a:r>
              <a:rPr lang="en-US" dirty="0" smtClean="0"/>
              <a:t>tool Dasher.</a:t>
            </a:r>
            <a:endParaRPr lang="en-US" dirty="0"/>
          </a:p>
          <a:p>
            <a:pPr>
              <a:lnSpc>
                <a:spcPct val="90000"/>
              </a:lnSpc>
              <a:spcBef>
                <a:spcPct val="20000"/>
              </a:spcBef>
            </a:pPr>
            <a:r>
              <a:rPr lang="en-US" dirty="0"/>
              <a:t>Martin can easily “type” with 12 words per minute. </a:t>
            </a:r>
            <a:endParaRPr lang="de-DE" dirty="0"/>
          </a:p>
        </p:txBody>
      </p:sp>
      <p:sp>
        <p:nvSpPr>
          <p:cNvPr id="49157" name="Rectangle 5"/>
          <p:cNvSpPr>
            <a:spLocks noChangeArrowheads="1"/>
          </p:cNvSpPr>
          <p:nvPr/>
        </p:nvSpPr>
        <p:spPr bwMode="auto">
          <a:xfrm>
            <a:off x="838200" y="5900738"/>
            <a:ext cx="3325813" cy="576262"/>
          </a:xfrm>
          <a:prstGeom prst="rect">
            <a:avLst/>
          </a:prstGeom>
          <a:noFill/>
          <a:ln w="9525">
            <a:noFill/>
            <a:miter lim="800000"/>
            <a:headEnd/>
            <a:tailEnd/>
          </a:ln>
        </p:spPr>
        <p:txBody>
          <a:bodyPr lIns="0" tIns="0" rIns="0" bIns="0">
            <a:prstTxWarp prst="textNoShape">
              <a:avLst/>
            </a:prstTxWarp>
          </a:bodyPr>
          <a:lstStyle/>
          <a:p>
            <a:pPr>
              <a:lnSpc>
                <a:spcPct val="90000"/>
              </a:lnSpc>
              <a:spcBef>
                <a:spcPct val="20000"/>
              </a:spcBef>
            </a:pPr>
            <a:r>
              <a:rPr lang="en-US" dirty="0"/>
              <a:t>Detector based on geometric features</a:t>
            </a:r>
          </a:p>
          <a:p>
            <a:pPr>
              <a:lnSpc>
                <a:spcPct val="90000"/>
              </a:lnSpc>
              <a:spcBef>
                <a:spcPct val="20000"/>
              </a:spcBef>
            </a:pPr>
            <a:endParaRPr lang="de-DE" dirty="0"/>
          </a:p>
        </p:txBody>
      </p:sp>
      <p:pic>
        <p:nvPicPr>
          <p:cNvPr id="49159" name="Bild 7" descr="artts_logo.png"/>
          <p:cNvPicPr>
            <a:picLocks noChangeAspect="1"/>
          </p:cNvPicPr>
          <p:nvPr/>
        </p:nvPicPr>
        <p:blipFill>
          <a:blip r:embed="rId8"/>
          <a:srcRect/>
          <a:stretch>
            <a:fillRect/>
          </a:stretch>
        </p:blipFill>
        <p:spPr bwMode="auto">
          <a:xfrm>
            <a:off x="8077200" y="609600"/>
            <a:ext cx="901700" cy="212725"/>
          </a:xfrm>
          <a:prstGeom prst="rect">
            <a:avLst/>
          </a:prstGeom>
          <a:noFill/>
          <a:ln w="9525">
            <a:noFill/>
            <a:miter lim="800000"/>
            <a:headEnd/>
            <a:tailEnd/>
          </a:ln>
        </p:spPr>
      </p:pic>
      <p:pic>
        <p:nvPicPr>
          <p:cNvPr id="2" name="nosetrack_demo.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755576" y="2780928"/>
            <a:ext cx="3096344" cy="253337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a:t>Nose Detection</a:t>
            </a:r>
          </a:p>
        </p:txBody>
      </p:sp>
      <p:grpSp>
        <p:nvGrpSpPr>
          <p:cNvPr id="4" name="Group 8"/>
          <p:cNvGrpSpPr>
            <a:grpSpLocks/>
          </p:cNvGrpSpPr>
          <p:nvPr/>
        </p:nvGrpSpPr>
        <p:grpSpPr bwMode="auto">
          <a:xfrm>
            <a:off x="3956209" y="2523173"/>
            <a:ext cx="4491990" cy="2557463"/>
            <a:chOff x="0" y="0"/>
            <a:chExt cx="3144" cy="1790"/>
          </a:xfrm>
        </p:grpSpPr>
        <p:pic>
          <p:nvPicPr>
            <p:cNvPr id="36873" name="Picture 9"/>
            <p:cNvPicPr>
              <a:picLocks noChangeAspect="1" noChangeArrowheads="1"/>
            </p:cNvPicPr>
            <p:nvPr/>
          </p:nvPicPr>
          <p:blipFill>
            <a:blip r:embed="rId2"/>
            <a:srcRect/>
            <a:stretch>
              <a:fillRect/>
            </a:stretch>
          </p:blipFill>
          <p:spPr bwMode="auto">
            <a:xfrm>
              <a:off x="0" y="0"/>
              <a:ext cx="3144" cy="1790"/>
            </a:xfrm>
            <a:prstGeom prst="rect">
              <a:avLst/>
            </a:prstGeom>
            <a:noFill/>
            <a:ln w="9525">
              <a:noFill/>
              <a:miter lim="800000"/>
              <a:headEnd/>
              <a:tailEnd/>
            </a:ln>
          </p:spPr>
        </p:pic>
        <p:grpSp>
          <p:nvGrpSpPr>
            <p:cNvPr id="5" name="Group 10"/>
            <p:cNvGrpSpPr>
              <a:grpSpLocks/>
            </p:cNvGrpSpPr>
            <p:nvPr/>
          </p:nvGrpSpPr>
          <p:grpSpPr bwMode="auto">
            <a:xfrm>
              <a:off x="1853" y="977"/>
              <a:ext cx="924" cy="516"/>
              <a:chOff x="0" y="0"/>
              <a:chExt cx="924" cy="516"/>
            </a:xfrm>
          </p:grpSpPr>
          <p:sp>
            <p:nvSpPr>
              <p:cNvPr id="36875" name="Line 11"/>
              <p:cNvSpPr>
                <a:spLocks noChangeShapeType="1"/>
              </p:cNvSpPr>
              <p:nvPr/>
            </p:nvSpPr>
            <p:spPr bwMode="auto">
              <a:xfrm rot="10800000" flipH="1">
                <a:off x="11" y="0"/>
                <a:ext cx="753" cy="423"/>
              </a:xfrm>
              <a:prstGeom prst="line">
                <a:avLst/>
              </a:prstGeom>
              <a:noFill/>
              <a:ln w="38100">
                <a:solidFill>
                  <a:srgbClr val="FF0000"/>
                </a:solidFill>
                <a:round/>
                <a:headEnd/>
                <a:tailEnd/>
              </a:ln>
            </p:spPr>
            <p:txBody>
              <a:bodyPr>
                <a:prstTxWarp prst="textNoShape">
                  <a:avLst/>
                </a:prstTxWarp>
              </a:bodyPr>
              <a:lstStyle/>
              <a:p>
                <a:endParaRPr lang="de-DE"/>
              </a:p>
            </p:txBody>
          </p:sp>
          <p:sp>
            <p:nvSpPr>
              <p:cNvPr id="36876" name="Line 12"/>
              <p:cNvSpPr>
                <a:spLocks noChangeShapeType="1"/>
              </p:cNvSpPr>
              <p:nvPr/>
            </p:nvSpPr>
            <p:spPr bwMode="auto">
              <a:xfrm rot="10800000" flipH="1">
                <a:off x="33" y="494"/>
                <a:ext cx="891" cy="22"/>
              </a:xfrm>
              <a:prstGeom prst="line">
                <a:avLst/>
              </a:prstGeom>
              <a:noFill/>
              <a:ln w="38100">
                <a:solidFill>
                  <a:srgbClr val="FF0000"/>
                </a:solidFill>
                <a:round/>
                <a:headEnd/>
                <a:tailEnd/>
              </a:ln>
            </p:spPr>
            <p:txBody>
              <a:bodyPr>
                <a:prstTxWarp prst="textNoShape">
                  <a:avLst/>
                </a:prstTxWarp>
              </a:bodyPr>
              <a:lstStyle/>
              <a:p>
                <a:endParaRPr lang="de-DE"/>
              </a:p>
            </p:txBody>
          </p:sp>
          <p:sp>
            <p:nvSpPr>
              <p:cNvPr id="36877" name="AutoShape 13"/>
              <p:cNvSpPr>
                <a:spLocks/>
              </p:cNvSpPr>
              <p:nvPr/>
            </p:nvSpPr>
            <p:spPr bwMode="auto">
              <a:xfrm>
                <a:off x="0" y="417"/>
                <a:ext cx="38" cy="93"/>
              </a:xfrm>
              <a:custGeom>
                <a:avLst/>
                <a:gdLst/>
                <a:ahLst/>
                <a:cxnLst/>
                <a:rect l="0" t="0" r="r" b="b"/>
                <a:pathLst>
                  <a:path w="21600" h="21600">
                    <a:moveTo>
                      <a:pt x="0" y="0"/>
                    </a:moveTo>
                    <a:cubicBezTo>
                      <a:pt x="21600" y="9391"/>
                      <a:pt x="21600" y="21600"/>
                      <a:pt x="21600" y="21600"/>
                    </a:cubicBezTo>
                  </a:path>
                </a:pathLst>
              </a:custGeom>
              <a:blipFill dpi="0" rotWithShape="0">
                <a:blip r:embed="rId3"/>
                <a:srcRect/>
                <a:tile tx="0" ty="0" sx="100000" sy="100000" flip="none" algn="tl"/>
              </a:blipFill>
              <a:ln w="38100">
                <a:solidFill>
                  <a:srgbClr val="FF0000"/>
                </a:solidFill>
                <a:miter lim="800000"/>
                <a:headEnd/>
                <a:tailEnd/>
              </a:ln>
            </p:spPr>
            <p:txBody>
              <a:bodyPr>
                <a:prstTxWarp prst="textNoShape">
                  <a:avLst/>
                </a:prstTxWarp>
              </a:bodyPr>
              <a:lstStyle/>
              <a:p>
                <a:endParaRPr lang="de-DE"/>
              </a:p>
            </p:txBody>
          </p:sp>
          <p:sp>
            <p:nvSpPr>
              <p:cNvPr id="36878" name="AutoShape 14"/>
              <p:cNvSpPr>
                <a:spLocks/>
              </p:cNvSpPr>
              <p:nvPr/>
            </p:nvSpPr>
            <p:spPr bwMode="auto">
              <a:xfrm>
                <a:off x="765" y="0"/>
                <a:ext cx="159" cy="499"/>
              </a:xfrm>
              <a:custGeom>
                <a:avLst/>
                <a:gdLst/>
                <a:ahLst/>
                <a:cxnLst/>
                <a:rect l="0" t="0" r="r" b="b"/>
                <a:pathLst>
                  <a:path w="19406" h="21600">
                    <a:moveTo>
                      <a:pt x="0" y="0"/>
                    </a:moveTo>
                    <a:cubicBezTo>
                      <a:pt x="0" y="0"/>
                      <a:pt x="12960" y="4126"/>
                      <a:pt x="17280" y="9951"/>
                    </a:cubicBezTo>
                    <a:cubicBezTo>
                      <a:pt x="21600" y="15775"/>
                      <a:pt x="18000" y="21600"/>
                      <a:pt x="18000" y="21600"/>
                    </a:cubicBezTo>
                  </a:path>
                </a:pathLst>
              </a:custGeom>
              <a:noFill/>
              <a:ln w="38100">
                <a:solidFill>
                  <a:srgbClr val="FF0000"/>
                </a:solidFill>
                <a:miter lim="800000"/>
                <a:headEnd/>
                <a:tailEnd/>
              </a:ln>
            </p:spPr>
            <p:txBody>
              <a:bodyPr>
                <a:prstTxWarp prst="textNoShape">
                  <a:avLst/>
                </a:prstTxWarp>
              </a:bodyPr>
              <a:lstStyle/>
              <a:p>
                <a:endParaRPr lang="de-DE"/>
              </a:p>
            </p:txBody>
          </p:sp>
        </p:grpSp>
      </p:grpSp>
      <p:pic>
        <p:nvPicPr>
          <p:cNvPr id="36879" name="Picture 15"/>
          <p:cNvPicPr>
            <a:picLocks noChangeAspect="1" noChangeArrowheads="1"/>
          </p:cNvPicPr>
          <p:nvPr/>
        </p:nvPicPr>
        <p:blipFill>
          <a:blip r:embed="rId4"/>
          <a:srcRect/>
          <a:stretch>
            <a:fillRect/>
          </a:stretch>
        </p:blipFill>
        <p:spPr bwMode="auto">
          <a:xfrm>
            <a:off x="925830" y="2263140"/>
            <a:ext cx="2503170" cy="2868930"/>
          </a:xfrm>
          <a:prstGeom prst="rect">
            <a:avLst/>
          </a:prstGeom>
          <a:noFill/>
          <a:ln w="9525">
            <a:noFill/>
            <a:miter lim="800000"/>
            <a:headEnd/>
            <a:tailEnd/>
          </a:ln>
        </p:spPr>
      </p:pic>
      <p:sp>
        <p:nvSpPr>
          <p:cNvPr id="36880" name="AutoShape 16"/>
          <p:cNvSpPr>
            <a:spLocks/>
          </p:cNvSpPr>
          <p:nvPr/>
        </p:nvSpPr>
        <p:spPr bwMode="auto">
          <a:xfrm>
            <a:off x="2228850" y="3804762"/>
            <a:ext cx="4869180" cy="594360"/>
          </a:xfrm>
          <a:custGeom>
            <a:avLst/>
            <a:gdLst/>
            <a:ahLst/>
            <a:cxnLst/>
            <a:rect l="0" t="0" r="r" b="b"/>
            <a:pathLst>
              <a:path w="21600" h="13604">
                <a:moveTo>
                  <a:pt x="0" y="10951"/>
                </a:moveTo>
                <a:cubicBezTo>
                  <a:pt x="8339" y="-7996"/>
                  <a:pt x="18407" y="720"/>
                  <a:pt x="21600" y="13604"/>
                </a:cubicBezTo>
              </a:path>
            </a:pathLst>
          </a:custGeom>
          <a:noFill/>
          <a:ln w="38100">
            <a:solidFill>
              <a:srgbClr val="FF0000"/>
            </a:solidFill>
            <a:miter lim="800000"/>
            <a:headEnd/>
            <a:tailEnd type="stealth" w="med" len="med"/>
          </a:ln>
        </p:spPr>
        <p:txBody>
          <a:bodyPr lIns="82296" tIns="41148" rIns="82296" bIns="41148">
            <a:prstTxWarp prst="textNoShape">
              <a:avLst/>
            </a:prstTxWarp>
          </a:bodyPr>
          <a:lstStyle/>
          <a:p>
            <a:endParaRPr lang="de-DE"/>
          </a:p>
        </p:txBody>
      </p:sp>
      <p:pic>
        <p:nvPicPr>
          <p:cNvPr id="18" name="Bild 10" descr="artts_logo.png"/>
          <p:cNvPicPr>
            <a:picLocks noChangeAspect="1"/>
          </p:cNvPicPr>
          <p:nvPr/>
        </p:nvPicPr>
        <p:blipFill>
          <a:blip r:embed="rId5"/>
          <a:srcRect/>
          <a:stretch>
            <a:fillRect/>
          </a:stretch>
        </p:blipFill>
        <p:spPr bwMode="auto">
          <a:xfrm>
            <a:off x="8077200" y="609600"/>
            <a:ext cx="901700" cy="2127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97168" presetClass="entr" presetSubtype="191958124" fill="hold" grpId="0" nodeType="clickEffect">
                                  <p:stCondLst>
                                    <p:cond delay="0"/>
                                  </p:stCondLst>
                                  <p:childTnLst>
                                    <p:set>
                                      <p:cBhvr>
                                        <p:cTn id="6" dur="1" fill="hold">
                                          <p:stCondLst>
                                            <p:cond delay="499"/>
                                          </p:stCondLst>
                                        </p:cTn>
                                        <p:tgtEl>
                                          <p:spTgt spid="36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ln/>
        </p:spPr>
        <p:txBody>
          <a:bodyPr/>
          <a:lstStyle/>
          <a:p>
            <a:r>
              <a:rPr lang="en-US"/>
              <a:t>Nose Detection</a:t>
            </a:r>
          </a:p>
        </p:txBody>
      </p:sp>
      <p:grpSp>
        <p:nvGrpSpPr>
          <p:cNvPr id="4" name="Group 8"/>
          <p:cNvGrpSpPr>
            <a:grpSpLocks/>
          </p:cNvGrpSpPr>
          <p:nvPr/>
        </p:nvGrpSpPr>
        <p:grpSpPr bwMode="auto">
          <a:xfrm>
            <a:off x="3956209" y="2523173"/>
            <a:ext cx="4491990" cy="2557463"/>
            <a:chOff x="0" y="0"/>
            <a:chExt cx="3144" cy="1790"/>
          </a:xfrm>
        </p:grpSpPr>
        <p:pic>
          <p:nvPicPr>
            <p:cNvPr id="37897" name="Picture 9"/>
            <p:cNvPicPr>
              <a:picLocks noChangeAspect="1" noChangeArrowheads="1"/>
            </p:cNvPicPr>
            <p:nvPr/>
          </p:nvPicPr>
          <p:blipFill>
            <a:blip r:embed="rId2"/>
            <a:srcRect/>
            <a:stretch>
              <a:fillRect/>
            </a:stretch>
          </p:blipFill>
          <p:spPr bwMode="auto">
            <a:xfrm>
              <a:off x="0" y="0"/>
              <a:ext cx="3144" cy="1790"/>
            </a:xfrm>
            <a:prstGeom prst="rect">
              <a:avLst/>
            </a:prstGeom>
            <a:noFill/>
            <a:ln w="9525">
              <a:noFill/>
              <a:miter lim="800000"/>
              <a:headEnd/>
              <a:tailEnd/>
            </a:ln>
          </p:spPr>
        </p:pic>
        <p:grpSp>
          <p:nvGrpSpPr>
            <p:cNvPr id="5" name="Group 10"/>
            <p:cNvGrpSpPr>
              <a:grpSpLocks/>
            </p:cNvGrpSpPr>
            <p:nvPr/>
          </p:nvGrpSpPr>
          <p:grpSpPr bwMode="auto">
            <a:xfrm>
              <a:off x="1853" y="977"/>
              <a:ext cx="924" cy="516"/>
              <a:chOff x="0" y="0"/>
              <a:chExt cx="924" cy="516"/>
            </a:xfrm>
          </p:grpSpPr>
          <p:sp>
            <p:nvSpPr>
              <p:cNvPr id="37899" name="Line 11"/>
              <p:cNvSpPr>
                <a:spLocks noChangeShapeType="1"/>
              </p:cNvSpPr>
              <p:nvPr/>
            </p:nvSpPr>
            <p:spPr bwMode="auto">
              <a:xfrm rot="10800000" flipH="1">
                <a:off x="11" y="0"/>
                <a:ext cx="753" cy="423"/>
              </a:xfrm>
              <a:prstGeom prst="line">
                <a:avLst/>
              </a:prstGeom>
              <a:noFill/>
              <a:ln w="38100">
                <a:solidFill>
                  <a:srgbClr val="FF0000"/>
                </a:solidFill>
                <a:round/>
                <a:headEnd/>
                <a:tailEnd/>
              </a:ln>
            </p:spPr>
            <p:txBody>
              <a:bodyPr>
                <a:prstTxWarp prst="textNoShape">
                  <a:avLst/>
                </a:prstTxWarp>
              </a:bodyPr>
              <a:lstStyle/>
              <a:p>
                <a:endParaRPr lang="de-DE"/>
              </a:p>
            </p:txBody>
          </p:sp>
          <p:sp>
            <p:nvSpPr>
              <p:cNvPr id="37900" name="Line 12"/>
              <p:cNvSpPr>
                <a:spLocks noChangeShapeType="1"/>
              </p:cNvSpPr>
              <p:nvPr/>
            </p:nvSpPr>
            <p:spPr bwMode="auto">
              <a:xfrm rot="10800000" flipH="1">
                <a:off x="33" y="494"/>
                <a:ext cx="891" cy="22"/>
              </a:xfrm>
              <a:prstGeom prst="line">
                <a:avLst/>
              </a:prstGeom>
              <a:noFill/>
              <a:ln w="38100">
                <a:solidFill>
                  <a:srgbClr val="FF0000"/>
                </a:solidFill>
                <a:round/>
                <a:headEnd/>
                <a:tailEnd/>
              </a:ln>
            </p:spPr>
            <p:txBody>
              <a:bodyPr>
                <a:prstTxWarp prst="textNoShape">
                  <a:avLst/>
                </a:prstTxWarp>
              </a:bodyPr>
              <a:lstStyle/>
              <a:p>
                <a:endParaRPr lang="de-DE"/>
              </a:p>
            </p:txBody>
          </p:sp>
          <p:sp>
            <p:nvSpPr>
              <p:cNvPr id="37901" name="AutoShape 13"/>
              <p:cNvSpPr>
                <a:spLocks/>
              </p:cNvSpPr>
              <p:nvPr/>
            </p:nvSpPr>
            <p:spPr bwMode="auto">
              <a:xfrm>
                <a:off x="0" y="417"/>
                <a:ext cx="38" cy="93"/>
              </a:xfrm>
              <a:custGeom>
                <a:avLst/>
                <a:gdLst/>
                <a:ahLst/>
                <a:cxnLst/>
                <a:rect l="0" t="0" r="r" b="b"/>
                <a:pathLst>
                  <a:path w="21600" h="21600">
                    <a:moveTo>
                      <a:pt x="0" y="0"/>
                    </a:moveTo>
                    <a:cubicBezTo>
                      <a:pt x="21600" y="9391"/>
                      <a:pt x="21600" y="21600"/>
                      <a:pt x="21600" y="21600"/>
                    </a:cubicBezTo>
                  </a:path>
                </a:pathLst>
              </a:custGeom>
              <a:blipFill dpi="0" rotWithShape="0">
                <a:blip r:embed="rId3"/>
                <a:srcRect/>
                <a:tile tx="0" ty="0" sx="100000" sy="100000" flip="none" algn="tl"/>
              </a:blipFill>
              <a:ln w="38100">
                <a:solidFill>
                  <a:srgbClr val="FF0000"/>
                </a:solidFill>
                <a:miter lim="800000"/>
                <a:headEnd/>
                <a:tailEnd/>
              </a:ln>
            </p:spPr>
            <p:txBody>
              <a:bodyPr>
                <a:prstTxWarp prst="textNoShape">
                  <a:avLst/>
                </a:prstTxWarp>
              </a:bodyPr>
              <a:lstStyle/>
              <a:p>
                <a:endParaRPr lang="de-DE"/>
              </a:p>
            </p:txBody>
          </p:sp>
          <p:sp>
            <p:nvSpPr>
              <p:cNvPr id="37902" name="AutoShape 14"/>
              <p:cNvSpPr>
                <a:spLocks/>
              </p:cNvSpPr>
              <p:nvPr/>
            </p:nvSpPr>
            <p:spPr bwMode="auto">
              <a:xfrm>
                <a:off x="765" y="0"/>
                <a:ext cx="159" cy="499"/>
              </a:xfrm>
              <a:custGeom>
                <a:avLst/>
                <a:gdLst/>
                <a:ahLst/>
                <a:cxnLst/>
                <a:rect l="0" t="0" r="r" b="b"/>
                <a:pathLst>
                  <a:path w="19406" h="21600">
                    <a:moveTo>
                      <a:pt x="0" y="0"/>
                    </a:moveTo>
                    <a:cubicBezTo>
                      <a:pt x="0" y="0"/>
                      <a:pt x="12960" y="4126"/>
                      <a:pt x="17280" y="9951"/>
                    </a:cubicBezTo>
                    <a:cubicBezTo>
                      <a:pt x="21600" y="15775"/>
                      <a:pt x="18000" y="21600"/>
                      <a:pt x="18000" y="21600"/>
                    </a:cubicBezTo>
                  </a:path>
                </a:pathLst>
              </a:custGeom>
              <a:noFill/>
              <a:ln w="38100">
                <a:solidFill>
                  <a:srgbClr val="FF0000"/>
                </a:solidFill>
                <a:miter lim="800000"/>
                <a:headEnd/>
                <a:tailEnd/>
              </a:ln>
            </p:spPr>
            <p:txBody>
              <a:bodyPr>
                <a:prstTxWarp prst="textNoShape">
                  <a:avLst/>
                </a:prstTxWarp>
              </a:bodyPr>
              <a:lstStyle/>
              <a:p>
                <a:endParaRPr lang="de-DE"/>
              </a:p>
            </p:txBody>
          </p:sp>
        </p:grpSp>
      </p:grpSp>
      <p:pic>
        <p:nvPicPr>
          <p:cNvPr id="37903" name="Picture 15"/>
          <p:cNvPicPr>
            <a:picLocks noChangeAspect="1" noChangeArrowheads="1"/>
          </p:cNvPicPr>
          <p:nvPr/>
        </p:nvPicPr>
        <p:blipFill>
          <a:blip r:embed="rId4"/>
          <a:srcRect/>
          <a:stretch>
            <a:fillRect/>
          </a:stretch>
        </p:blipFill>
        <p:spPr bwMode="auto">
          <a:xfrm>
            <a:off x="925830" y="2263140"/>
            <a:ext cx="2503170" cy="2868930"/>
          </a:xfrm>
          <a:prstGeom prst="rect">
            <a:avLst/>
          </a:prstGeom>
          <a:noFill/>
          <a:ln w="9525">
            <a:noFill/>
            <a:miter lim="800000"/>
            <a:headEnd/>
            <a:tailEnd/>
          </a:ln>
        </p:spPr>
      </p:pic>
      <p:grpSp>
        <p:nvGrpSpPr>
          <p:cNvPr id="6" name="Group 16"/>
          <p:cNvGrpSpPr>
            <a:grpSpLocks/>
          </p:cNvGrpSpPr>
          <p:nvPr/>
        </p:nvGrpSpPr>
        <p:grpSpPr bwMode="auto">
          <a:xfrm>
            <a:off x="2091690" y="4183380"/>
            <a:ext cx="2198847" cy="1957388"/>
            <a:chOff x="0" y="0"/>
            <a:chExt cx="1539" cy="1370"/>
          </a:xfrm>
        </p:grpSpPr>
        <p:pic>
          <p:nvPicPr>
            <p:cNvPr id="37905" name="Picture 17"/>
            <p:cNvPicPr>
              <a:picLocks noChangeArrowheads="1"/>
            </p:cNvPicPr>
            <p:nvPr/>
          </p:nvPicPr>
          <p:blipFill>
            <a:blip r:embed="rId5"/>
            <a:srcRect/>
            <a:stretch>
              <a:fillRect/>
            </a:stretch>
          </p:blipFill>
          <p:spPr bwMode="auto">
            <a:xfrm>
              <a:off x="800" y="712"/>
              <a:ext cx="737" cy="656"/>
            </a:xfrm>
            <a:prstGeom prst="rect">
              <a:avLst/>
            </a:prstGeom>
            <a:noFill/>
            <a:ln w="9525">
              <a:noFill/>
              <a:miter lim="800000"/>
              <a:headEnd/>
              <a:tailEnd/>
            </a:ln>
          </p:spPr>
        </p:pic>
        <p:sp>
          <p:nvSpPr>
            <p:cNvPr id="37906" name="Rectangle 18"/>
            <p:cNvSpPr>
              <a:spLocks/>
            </p:cNvSpPr>
            <p:nvPr/>
          </p:nvSpPr>
          <p:spPr bwMode="auto">
            <a:xfrm>
              <a:off x="0" y="0"/>
              <a:ext cx="168" cy="150"/>
            </a:xfrm>
            <a:prstGeom prst="rect">
              <a:avLst/>
            </a:prstGeom>
            <a:noFill/>
            <a:ln w="9525">
              <a:solidFill>
                <a:schemeClr val="tx1"/>
              </a:solidFill>
              <a:miter lim="800000"/>
              <a:headEnd/>
              <a:tailEnd/>
            </a:ln>
          </p:spPr>
          <p:txBody>
            <a:bodyPr>
              <a:prstTxWarp prst="textNoShape">
                <a:avLst/>
              </a:prstTxWarp>
            </a:bodyPr>
            <a:lstStyle/>
            <a:p>
              <a:endParaRPr lang="de-DE"/>
            </a:p>
          </p:txBody>
        </p:sp>
        <p:sp>
          <p:nvSpPr>
            <p:cNvPr id="37907" name="Line 19"/>
            <p:cNvSpPr>
              <a:spLocks noChangeShapeType="1"/>
            </p:cNvSpPr>
            <p:nvPr/>
          </p:nvSpPr>
          <p:spPr bwMode="auto">
            <a:xfrm>
              <a:off x="168" y="0"/>
              <a:ext cx="1371" cy="712"/>
            </a:xfrm>
            <a:prstGeom prst="line">
              <a:avLst/>
            </a:prstGeom>
            <a:noFill/>
            <a:ln w="9525">
              <a:solidFill>
                <a:schemeClr val="tx1"/>
              </a:solidFill>
              <a:round/>
              <a:headEnd/>
              <a:tailEnd/>
            </a:ln>
          </p:spPr>
          <p:txBody>
            <a:bodyPr>
              <a:prstTxWarp prst="textNoShape">
                <a:avLst/>
              </a:prstTxWarp>
            </a:bodyPr>
            <a:lstStyle/>
            <a:p>
              <a:endParaRPr lang="de-DE"/>
            </a:p>
          </p:txBody>
        </p:sp>
        <p:sp>
          <p:nvSpPr>
            <p:cNvPr id="37908" name="Line 20"/>
            <p:cNvSpPr>
              <a:spLocks noChangeShapeType="1"/>
            </p:cNvSpPr>
            <p:nvPr/>
          </p:nvSpPr>
          <p:spPr bwMode="auto">
            <a:xfrm>
              <a:off x="0" y="0"/>
              <a:ext cx="801" cy="712"/>
            </a:xfrm>
            <a:prstGeom prst="line">
              <a:avLst/>
            </a:prstGeom>
            <a:noFill/>
            <a:ln w="9525">
              <a:solidFill>
                <a:schemeClr val="tx1"/>
              </a:solidFill>
              <a:round/>
              <a:headEnd/>
              <a:tailEnd/>
            </a:ln>
          </p:spPr>
          <p:txBody>
            <a:bodyPr>
              <a:prstTxWarp prst="textNoShape">
                <a:avLst/>
              </a:prstTxWarp>
            </a:bodyPr>
            <a:lstStyle/>
            <a:p>
              <a:endParaRPr lang="de-DE"/>
            </a:p>
          </p:txBody>
        </p:sp>
        <p:sp>
          <p:nvSpPr>
            <p:cNvPr id="37909" name="Line 21"/>
            <p:cNvSpPr>
              <a:spLocks noChangeShapeType="1"/>
            </p:cNvSpPr>
            <p:nvPr/>
          </p:nvSpPr>
          <p:spPr bwMode="auto">
            <a:xfrm>
              <a:off x="0" y="150"/>
              <a:ext cx="800" cy="1220"/>
            </a:xfrm>
            <a:prstGeom prst="line">
              <a:avLst/>
            </a:prstGeom>
            <a:noFill/>
            <a:ln w="9525">
              <a:solidFill>
                <a:schemeClr val="tx1"/>
              </a:solidFill>
              <a:round/>
              <a:headEnd/>
              <a:tailEnd/>
            </a:ln>
          </p:spPr>
          <p:txBody>
            <a:bodyPr>
              <a:prstTxWarp prst="textNoShape">
                <a:avLst/>
              </a:prstTxWarp>
            </a:bodyPr>
            <a:lstStyle/>
            <a:p>
              <a:endParaRPr lang="de-DE"/>
            </a:p>
          </p:txBody>
        </p:sp>
        <p:sp>
          <p:nvSpPr>
            <p:cNvPr id="37910" name="Rectangle 22"/>
            <p:cNvSpPr>
              <a:spLocks/>
            </p:cNvSpPr>
            <p:nvPr/>
          </p:nvSpPr>
          <p:spPr bwMode="auto">
            <a:xfrm>
              <a:off x="800" y="712"/>
              <a:ext cx="737" cy="656"/>
            </a:xfrm>
            <a:prstGeom prst="rect">
              <a:avLst/>
            </a:prstGeom>
            <a:noFill/>
            <a:ln w="9525">
              <a:solidFill>
                <a:schemeClr val="tx1"/>
              </a:solidFill>
              <a:miter lim="800000"/>
              <a:headEnd/>
              <a:tailEnd/>
            </a:ln>
          </p:spPr>
          <p:txBody>
            <a:bodyPr>
              <a:prstTxWarp prst="textNoShape">
                <a:avLst/>
              </a:prstTxWarp>
            </a:bodyPr>
            <a:lstStyle/>
            <a:p>
              <a:endParaRPr lang="de-DE"/>
            </a:p>
          </p:txBody>
        </p:sp>
      </p:grpSp>
      <p:pic>
        <p:nvPicPr>
          <p:cNvPr id="24" name="Bild 10" descr="artts_logo.png"/>
          <p:cNvPicPr>
            <a:picLocks noChangeAspect="1"/>
          </p:cNvPicPr>
          <p:nvPr/>
        </p:nvPicPr>
        <p:blipFill>
          <a:blip r:embed="rId6"/>
          <a:srcRect/>
          <a:stretch>
            <a:fillRect/>
          </a:stretch>
        </p:blipFill>
        <p:spPr bwMode="auto">
          <a:xfrm>
            <a:off x="8077200" y="609600"/>
            <a:ext cx="901700" cy="2127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a:r>
              <a:rPr lang="en-US" dirty="0">
                <a:ea typeface="ＭＳ Ｐゴシック" pitchFamily="-1" charset="-128"/>
                <a:cs typeface="ＭＳ Ｐゴシック" pitchFamily="-1" charset="-128"/>
              </a:rPr>
              <a:t>Facial</a:t>
            </a:r>
            <a:r>
              <a:rPr lang="en-US" dirty="0" smtClean="0">
                <a:ea typeface="ＭＳ Ｐゴシック" pitchFamily="-1" charset="-128"/>
                <a:cs typeface="ＭＳ Ｐゴシック" pitchFamily="-1" charset="-128"/>
              </a:rPr>
              <a:t> feature tracker</a:t>
            </a:r>
            <a:r>
              <a:rPr lang="en-US" dirty="0">
                <a:ea typeface="ＭＳ Ｐゴシック" pitchFamily="-1" charset="-128"/>
                <a:cs typeface="ＭＳ Ｐゴシック" pitchFamily="-1" charset="-128"/>
              </a:rPr>
              <a:t>:</a:t>
            </a:r>
            <a:r>
              <a:rPr lang="en-US" dirty="0" smtClean="0">
                <a:ea typeface="ＭＳ Ｐゴシック" pitchFamily="-1" charset="-128"/>
                <a:cs typeface="ＭＳ Ｐゴシック" pitchFamily="-1" charset="-128"/>
              </a:rPr>
              <a:t> results</a:t>
            </a:r>
            <a:endParaRPr lang="de-DE" dirty="0">
              <a:ea typeface="ＭＳ Ｐゴシック" pitchFamily="-1" charset="-128"/>
              <a:cs typeface="ＭＳ Ｐゴシック" pitchFamily="-1" charset="-128"/>
            </a:endParaRPr>
          </a:p>
        </p:txBody>
      </p:sp>
      <p:pic>
        <p:nvPicPr>
          <p:cNvPr id="27651" name="Picture 11"/>
          <p:cNvPicPr>
            <a:picLocks noChangeAspect="1" noChangeArrowheads="1"/>
          </p:cNvPicPr>
          <p:nvPr/>
        </p:nvPicPr>
        <p:blipFill>
          <a:blip r:embed="rId3"/>
          <a:srcRect/>
          <a:stretch>
            <a:fillRect/>
          </a:stretch>
        </p:blipFill>
        <p:spPr bwMode="auto">
          <a:xfrm>
            <a:off x="1355099" y="2057400"/>
            <a:ext cx="5521157" cy="4419600"/>
          </a:xfrm>
          <a:prstGeom prst="rect">
            <a:avLst/>
          </a:prstGeom>
          <a:noFill/>
          <a:ln w="9525">
            <a:noFill/>
            <a:miter lim="800000"/>
            <a:headEnd/>
            <a:tailEnd/>
          </a:ln>
        </p:spPr>
      </p:pic>
      <p:pic>
        <p:nvPicPr>
          <p:cNvPr id="4" name="Bild 10" descr="artts_logo.png"/>
          <p:cNvPicPr>
            <a:picLocks noChangeAspect="1"/>
          </p:cNvPicPr>
          <p:nvPr/>
        </p:nvPicPr>
        <p:blipFill>
          <a:blip r:embed="rId4"/>
          <a:srcRect/>
          <a:stretch>
            <a:fillRect/>
          </a:stretch>
        </p:blipFill>
        <p:spPr bwMode="auto">
          <a:xfrm>
            <a:off x="8077200" y="609600"/>
            <a:ext cx="901700" cy="2127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tIns="77104"/>
          <a:lstStyle/>
          <a:p>
            <a:pPr algn="ctr" eaLnBrk="1" hangingPunct="1">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US" dirty="0" smtClean="0">
                <a:solidFill>
                  <a:srgbClr val="000000"/>
                </a:solidFill>
                <a:latin typeface="Calibri" pitchFamily="-1" charset="0"/>
                <a:ea typeface="ＭＳ Ｐゴシック" pitchFamily="-1" charset="-128"/>
                <a:cs typeface="ＭＳ Ｐゴシック" pitchFamily="-1" charset="-128"/>
              </a:rPr>
              <a:t>Deictic gestures</a:t>
            </a:r>
          </a:p>
        </p:txBody>
      </p:sp>
      <p:sp>
        <p:nvSpPr>
          <p:cNvPr id="51203" name="Rectangle 3"/>
          <p:cNvSpPr>
            <a:spLocks noGrp="1" noChangeArrowheads="1"/>
          </p:cNvSpPr>
          <p:nvPr>
            <p:ph idx="4294967295"/>
          </p:nvPr>
        </p:nvSpPr>
        <p:spPr>
          <a:xfrm>
            <a:off x="1219200" y="5562600"/>
            <a:ext cx="6096000" cy="609600"/>
          </a:xfrm>
        </p:spPr>
        <p:txBody>
          <a:bodyPr tIns="5543"/>
          <a:lstStyle/>
          <a:p>
            <a:pPr marL="309563" indent="-309563" eaLnBrk="1" hangingPunct="1">
              <a:buNone/>
              <a:tabLst>
                <a:tab pos="827088" algn="l"/>
                <a:tab pos="1657350" algn="l"/>
                <a:tab pos="2486025" algn="l"/>
                <a:tab pos="3316288" algn="l"/>
                <a:tab pos="4144963" algn="l"/>
                <a:tab pos="4975225" algn="l"/>
                <a:tab pos="5803900" algn="l"/>
                <a:tab pos="6634163" algn="l"/>
                <a:tab pos="7462838" algn="l"/>
                <a:tab pos="8291513" algn="l"/>
                <a:tab pos="9121775" algn="l"/>
              </a:tabLst>
            </a:pPr>
            <a:r>
              <a:rPr lang="en-US" sz="2300" dirty="0" smtClean="0">
                <a:latin typeface="Calibri" pitchFamily="-1" charset="0"/>
                <a:ea typeface="Calibri" pitchFamily="-1" charset="0"/>
                <a:cs typeface="Calibri" pitchFamily="-1" charset="0"/>
              </a:rPr>
              <a:t>User can point on the screen and select slides </a:t>
            </a:r>
            <a:endParaRPr lang="en-US" sz="1900" dirty="0" smtClean="0">
              <a:latin typeface="Calibri" pitchFamily="-1" charset="0"/>
              <a:ea typeface="Tahoma" pitchFamily="-1" charset="0"/>
              <a:cs typeface="Tahoma" pitchFamily="-1" charset="0"/>
            </a:endParaRPr>
          </a:p>
        </p:txBody>
      </p:sp>
      <p:pic>
        <p:nvPicPr>
          <p:cNvPr id="51205" name="Bild 10" descr="artts_logo.png"/>
          <p:cNvPicPr>
            <a:picLocks noChangeAspect="1"/>
          </p:cNvPicPr>
          <p:nvPr/>
        </p:nvPicPr>
        <p:blipFill>
          <a:blip r:embed="rId3"/>
          <a:srcRect/>
          <a:stretch>
            <a:fillRect/>
          </a:stretch>
        </p:blipFill>
        <p:spPr bwMode="auto">
          <a:xfrm>
            <a:off x="8077200" y="609600"/>
            <a:ext cx="901700" cy="212725"/>
          </a:xfrm>
          <a:prstGeom prst="rect">
            <a:avLst/>
          </a:prstGeom>
          <a:noFill/>
          <a:ln w="9525">
            <a:noFill/>
            <a:miter lim="800000"/>
            <a:headEnd/>
            <a:tailEnd/>
          </a:ln>
        </p:spPr>
      </p:pic>
      <p:grpSp>
        <p:nvGrpSpPr>
          <p:cNvPr id="51204" name="Group 4"/>
          <p:cNvGrpSpPr>
            <a:grpSpLocks/>
          </p:cNvGrpSpPr>
          <p:nvPr/>
        </p:nvGrpSpPr>
        <p:grpSpPr bwMode="auto">
          <a:xfrm>
            <a:off x="609600" y="2138363"/>
            <a:ext cx="6858000" cy="3271837"/>
            <a:chOff x="567" y="896"/>
            <a:chExt cx="4737" cy="2264"/>
          </a:xfrm>
        </p:grpSpPr>
        <p:pic>
          <p:nvPicPr>
            <p:cNvPr id="51207" name="Picture 5"/>
            <p:cNvPicPr>
              <a:picLocks noChangeAspect="1" noChangeArrowheads="1"/>
            </p:cNvPicPr>
            <p:nvPr/>
          </p:nvPicPr>
          <p:blipFill>
            <a:blip r:embed="rId4"/>
            <a:srcRect/>
            <a:stretch>
              <a:fillRect/>
            </a:stretch>
          </p:blipFill>
          <p:spPr bwMode="auto">
            <a:xfrm>
              <a:off x="567" y="896"/>
              <a:ext cx="4688" cy="2265"/>
            </a:xfrm>
            <a:prstGeom prst="rect">
              <a:avLst/>
            </a:prstGeom>
            <a:noFill/>
            <a:ln w="9525">
              <a:noFill/>
              <a:round/>
              <a:headEnd/>
              <a:tailEnd/>
            </a:ln>
          </p:spPr>
        </p:pic>
        <p:sp>
          <p:nvSpPr>
            <p:cNvPr id="51208" name="Oval 6"/>
            <p:cNvSpPr>
              <a:spLocks noChangeArrowheads="1"/>
            </p:cNvSpPr>
            <p:nvPr/>
          </p:nvSpPr>
          <p:spPr bwMode="auto">
            <a:xfrm>
              <a:off x="4044" y="1376"/>
              <a:ext cx="81" cy="81"/>
            </a:xfrm>
            <a:prstGeom prst="ellipse">
              <a:avLst/>
            </a:prstGeom>
            <a:solidFill>
              <a:srgbClr val="DC2300"/>
            </a:solidFill>
            <a:ln w="9525">
              <a:noFill/>
              <a:round/>
              <a:headEnd/>
              <a:tailEnd/>
            </a:ln>
          </p:spPr>
          <p:txBody>
            <a:bodyPr wrap="none" anchor="ctr">
              <a:prstTxWarp prst="textNoShape">
                <a:avLst/>
              </a:prstTxWarp>
            </a:bodyPr>
            <a:lstStyle/>
            <a:p>
              <a:endParaRPr lang="de-DE"/>
            </a:p>
          </p:txBody>
        </p:sp>
        <p:sp>
          <p:nvSpPr>
            <p:cNvPr id="51209" name="Line 7"/>
            <p:cNvSpPr>
              <a:spLocks noChangeShapeType="1"/>
            </p:cNvSpPr>
            <p:nvPr/>
          </p:nvSpPr>
          <p:spPr bwMode="auto">
            <a:xfrm>
              <a:off x="1032" y="1232"/>
              <a:ext cx="3056" cy="184"/>
            </a:xfrm>
            <a:prstGeom prst="line">
              <a:avLst/>
            </a:prstGeom>
            <a:noFill/>
            <a:ln w="9525">
              <a:solidFill>
                <a:srgbClr val="000000"/>
              </a:solidFill>
              <a:round/>
              <a:headEnd/>
              <a:tailEnd/>
            </a:ln>
          </p:spPr>
          <p:txBody>
            <a:bodyPr>
              <a:prstTxWarp prst="textNoShape">
                <a:avLst/>
              </a:prstTxWarp>
            </a:bodyPr>
            <a:lstStyle/>
            <a:p>
              <a:endParaRPr lang="de-DE"/>
            </a:p>
          </p:txBody>
        </p:sp>
        <p:sp>
          <p:nvSpPr>
            <p:cNvPr id="51210" name="Text Box 8"/>
            <p:cNvSpPr txBox="1">
              <a:spLocks noChangeArrowheads="1"/>
            </p:cNvSpPr>
            <p:nvPr/>
          </p:nvSpPr>
          <p:spPr bwMode="auto">
            <a:xfrm>
              <a:off x="2622" y="955"/>
              <a:ext cx="424" cy="196"/>
            </a:xfrm>
            <a:prstGeom prst="rect">
              <a:avLst/>
            </a:prstGeom>
            <a:noFill/>
            <a:ln w="9525">
              <a:noFill/>
              <a:round/>
              <a:headEnd/>
              <a:tailEnd/>
            </a:ln>
          </p:spPr>
          <p:txBody>
            <a:bodyPr lIns="99207" tIns="53770" rIns="99207" bIns="49604">
              <a:prstTxWarp prst="textNoShape">
                <a:avLst/>
              </a:prstTxWarp>
            </a:bodyPr>
            <a:lstStyle/>
            <a:p>
              <a:pPr defTabSz="449263">
                <a:lnSpc>
                  <a:spcPct val="98000"/>
                </a:lnSpc>
                <a:tabLst>
                  <a:tab pos="0" algn="l"/>
                  <a:tab pos="914400" algn="l"/>
                  <a:tab pos="1828800" algn="l"/>
                  <a:tab pos="2743200" algn="l"/>
                  <a:tab pos="3657600" algn="l"/>
                  <a:tab pos="4572000" algn="l"/>
                  <a:tab pos="5486400" algn="l"/>
                  <a:tab pos="6399213" algn="l"/>
                  <a:tab pos="7313613" algn="l"/>
                  <a:tab pos="8228013" algn="l"/>
                  <a:tab pos="9142413" algn="l"/>
                  <a:tab pos="10056813" algn="l"/>
                </a:tabLst>
              </a:pPr>
              <a:r>
                <a:rPr lang="en-US" sz="1500">
                  <a:solidFill>
                    <a:srgbClr val="000000"/>
                  </a:solidFill>
                  <a:latin typeface="Bitstream Vera Sans" pitchFamily="34" charset="0"/>
                  <a:ea typeface="MS Gothic" pitchFamily="49" charset="-128"/>
                  <a:cs typeface="MS Gothic" pitchFamily="49" charset="-128"/>
                </a:rPr>
                <a:t>prev</a:t>
              </a:r>
            </a:p>
          </p:txBody>
        </p:sp>
        <p:sp>
          <p:nvSpPr>
            <p:cNvPr id="51211" name="Text Box 9"/>
            <p:cNvSpPr txBox="1">
              <a:spLocks noChangeArrowheads="1"/>
            </p:cNvSpPr>
            <p:nvPr/>
          </p:nvSpPr>
          <p:spPr bwMode="auto">
            <a:xfrm>
              <a:off x="4841" y="927"/>
              <a:ext cx="464" cy="196"/>
            </a:xfrm>
            <a:prstGeom prst="rect">
              <a:avLst/>
            </a:prstGeom>
            <a:noFill/>
            <a:ln w="9525">
              <a:noFill/>
              <a:round/>
              <a:headEnd/>
              <a:tailEnd/>
            </a:ln>
          </p:spPr>
          <p:txBody>
            <a:bodyPr lIns="99207" tIns="53770" rIns="99207" bIns="49604">
              <a:prstTxWarp prst="textNoShape">
                <a:avLst/>
              </a:prstTxWarp>
            </a:bodyPr>
            <a:lstStyle/>
            <a:p>
              <a:pPr defTabSz="449263">
                <a:lnSpc>
                  <a:spcPct val="98000"/>
                </a:lnSpc>
                <a:tabLst>
                  <a:tab pos="0" algn="l"/>
                  <a:tab pos="914400" algn="l"/>
                  <a:tab pos="1828800" algn="l"/>
                  <a:tab pos="2743200" algn="l"/>
                  <a:tab pos="3657600" algn="l"/>
                  <a:tab pos="4572000" algn="l"/>
                  <a:tab pos="5486400" algn="l"/>
                  <a:tab pos="6399213" algn="l"/>
                  <a:tab pos="7313613" algn="l"/>
                  <a:tab pos="8228013" algn="l"/>
                  <a:tab pos="9142413" algn="l"/>
                  <a:tab pos="10056813" algn="l"/>
                </a:tabLst>
              </a:pPr>
              <a:r>
                <a:rPr lang="en-US" sz="1500">
                  <a:solidFill>
                    <a:srgbClr val="000000"/>
                  </a:solidFill>
                  <a:latin typeface="Bitstream Vera Sans" pitchFamily="34" charset="0"/>
                  <a:ea typeface="MS Gothic" pitchFamily="49" charset="-128"/>
                  <a:cs typeface="MS Gothic" pitchFamily="49" charset="-128"/>
                </a:rPr>
                <a:t>next</a:t>
              </a:r>
            </a:p>
          </p:txBody>
        </p:sp>
      </p:grpSp>
      <p:sp>
        <p:nvSpPr>
          <p:cNvPr id="11" name="Textfeld 10"/>
          <p:cNvSpPr txBox="1"/>
          <p:nvPr/>
        </p:nvSpPr>
        <p:spPr>
          <a:xfrm>
            <a:off x="304800" y="6248399"/>
            <a:ext cx="8686800" cy="738664"/>
          </a:xfrm>
          <a:prstGeom prst="rect">
            <a:avLst/>
          </a:prstGeom>
          <a:noFill/>
        </p:spPr>
        <p:txBody>
          <a:bodyPr wrap="square" rtlCol="0">
            <a:spAutoFit/>
          </a:bodyPr>
          <a:lstStyle/>
          <a:p>
            <a:r>
              <a:rPr lang="en-US" sz="1400" dirty="0" smtClean="0"/>
              <a:t>M. </a:t>
            </a:r>
            <a:r>
              <a:rPr lang="en-US" sz="1400" dirty="0" err="1" smtClean="0"/>
              <a:t>Haker</a:t>
            </a:r>
            <a:r>
              <a:rPr lang="en-US" sz="1400" dirty="0" smtClean="0"/>
              <a:t>, M. </a:t>
            </a:r>
            <a:r>
              <a:rPr lang="en-US" sz="1400" dirty="0" err="1" smtClean="0"/>
              <a:t>Böhme</a:t>
            </a:r>
            <a:r>
              <a:rPr lang="en-US" sz="1400" dirty="0" smtClean="0"/>
              <a:t>, T. </a:t>
            </a:r>
            <a:r>
              <a:rPr lang="en-US" sz="1400" dirty="0" err="1" smtClean="0"/>
              <a:t>Martinetz</a:t>
            </a:r>
            <a:r>
              <a:rPr lang="en-US" sz="1400" dirty="0" smtClean="0"/>
              <a:t>, and E. Barth. Deictic gestures with a time-of-flight camera. International Gesture Workshop GW 2009, volume 5934 of LNAI, pages 110-121. Springer, 2009.</a:t>
            </a:r>
          </a:p>
          <a:p>
            <a:endParaRPr lang="de-DE" sz="1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a:xfrm>
            <a:off x="865187" y="1773485"/>
            <a:ext cx="8315325" cy="1143000"/>
          </a:xfrm>
        </p:spPr>
        <p:txBody>
          <a:bodyPr/>
          <a:lstStyle/>
          <a:p>
            <a:r>
              <a:rPr lang="en-GB" sz="2800" dirty="0" smtClean="0">
                <a:ea typeface="ＭＳ Ｐゴシック" pitchFamily="-1" charset="-128"/>
                <a:cs typeface="ＭＳ Ｐゴシック" pitchFamily="-1" charset="-128"/>
              </a:rPr>
              <a:t>Motto:  show me your hardware </a:t>
            </a:r>
            <a:br>
              <a:rPr lang="en-GB" sz="2800" dirty="0" smtClean="0">
                <a:ea typeface="ＭＳ Ｐゴシック" pitchFamily="-1" charset="-128"/>
                <a:cs typeface="ＭＳ Ｐゴシック" pitchFamily="-1" charset="-128"/>
              </a:rPr>
            </a:br>
            <a:r>
              <a:rPr lang="en-GB" sz="2800" dirty="0" smtClean="0">
                <a:ea typeface="ＭＳ Ｐゴシック" pitchFamily="-1" charset="-128"/>
                <a:cs typeface="ＭＳ Ｐゴシック" pitchFamily="-1" charset="-128"/>
              </a:rPr>
              <a:t>and I show you my software!</a:t>
            </a:r>
          </a:p>
        </p:txBody>
      </p:sp>
      <p:sp>
        <p:nvSpPr>
          <p:cNvPr id="59395" name="Inhaltsplatzhalter 2"/>
          <p:cNvSpPr>
            <a:spLocks noGrp="1"/>
          </p:cNvSpPr>
          <p:nvPr>
            <p:ph idx="1"/>
          </p:nvPr>
        </p:nvSpPr>
        <p:spPr>
          <a:xfrm>
            <a:off x="827584" y="3501008"/>
            <a:ext cx="7571184" cy="1080120"/>
          </a:xfrm>
        </p:spPr>
        <p:txBody>
          <a:bodyPr/>
          <a:lstStyle/>
          <a:p>
            <a:pPr marL="0" indent="0">
              <a:spcAft>
                <a:spcPts val="1800"/>
              </a:spcAft>
              <a:buNone/>
            </a:pPr>
            <a:r>
              <a:rPr lang="en-US" sz="2800" dirty="0" smtClean="0">
                <a:ea typeface="ＭＳ Ｐゴシック" pitchFamily="-1" charset="-128"/>
                <a:cs typeface="ＭＳ Ｐゴシック" pitchFamily="-1" charset="-128"/>
              </a:rPr>
              <a:t>This workshop is more about hardware but hardware alone is useless, as is software alone</a:t>
            </a:r>
            <a:r>
              <a:rPr lang="en-US" sz="2400" dirty="0" smtClean="0">
                <a:ea typeface="ＭＳ Ｐゴシック" pitchFamily="-1" charset="-128"/>
                <a:cs typeface="ＭＳ Ｐゴシック" pitchFamily="-1" charset="-128"/>
              </a:rPr>
              <a:t>.</a:t>
            </a:r>
          </a:p>
        </p:txBody>
      </p:sp>
    </p:spTree>
    <p:extLst>
      <p:ext uri="{BB962C8B-B14F-4D97-AF65-F5344CB8AC3E}">
        <p14:creationId xmlns:p14="http://schemas.microsoft.com/office/powerpoint/2010/main" val="24133337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solidFill>
                  <a:srgbClr val="000000"/>
                </a:solidFill>
                <a:latin typeface="Calibri" pitchFamily="-1" charset="0"/>
                <a:ea typeface="Tahoma" pitchFamily="-1" charset="0"/>
                <a:cs typeface="Tahoma" pitchFamily="-1" charset="0"/>
              </a:rPr>
              <a:t>SOM pose estimation</a:t>
            </a:r>
          </a:p>
        </p:txBody>
      </p:sp>
      <p:pic>
        <p:nvPicPr>
          <p:cNvPr id="53251" name="Picture 2"/>
          <p:cNvPicPr>
            <a:picLocks noChangeAspect="1" noChangeArrowheads="1"/>
          </p:cNvPicPr>
          <p:nvPr/>
        </p:nvPicPr>
        <p:blipFill>
          <a:blip r:embed="rId5"/>
          <a:srcRect/>
          <a:stretch>
            <a:fillRect/>
          </a:stretch>
        </p:blipFill>
        <p:spPr bwMode="auto">
          <a:xfrm>
            <a:off x="609600" y="2590800"/>
            <a:ext cx="2778125" cy="3001963"/>
          </a:xfrm>
          <a:prstGeom prst="rect">
            <a:avLst/>
          </a:prstGeom>
          <a:noFill/>
          <a:ln w="9525">
            <a:noFill/>
            <a:round/>
            <a:headEnd/>
            <a:tailEnd/>
          </a:ln>
        </p:spPr>
      </p:pic>
      <p:sp>
        <p:nvSpPr>
          <p:cNvPr id="72708" name="Text Box 3"/>
          <p:cNvSpPr txBox="1">
            <a:spLocks noChangeArrowheads="1"/>
          </p:cNvSpPr>
          <p:nvPr/>
        </p:nvSpPr>
        <p:spPr bwMode="auto">
          <a:xfrm>
            <a:off x="304800" y="5867400"/>
            <a:ext cx="3733800" cy="838200"/>
          </a:xfrm>
          <a:prstGeom prst="rect">
            <a:avLst/>
          </a:prstGeom>
          <a:noFill/>
          <a:ln w="9525">
            <a:noFill/>
            <a:round/>
            <a:headEnd/>
            <a:tailEnd/>
          </a:ln>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solidFill>
                  <a:srgbClr val="000000"/>
                </a:solidFill>
                <a:latin typeface="+mn-lt"/>
                <a:ea typeface="DejaVu Sans" charset="0"/>
                <a:cs typeface="DejaVu Sans" charset="0"/>
              </a:rPr>
              <a:t>Fit simple model of human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solidFill>
                  <a:srgbClr val="000000"/>
                </a:solidFill>
                <a:latin typeface="+mn-lt"/>
                <a:ea typeface="DejaVu Sans" charset="0"/>
                <a:cs typeface="DejaVu Sans" charset="0"/>
              </a:rPr>
              <a:t>body to visible surface in 3D</a:t>
            </a:r>
          </a:p>
        </p:txBody>
      </p:sp>
      <p:sp>
        <p:nvSpPr>
          <p:cNvPr id="72709" name="Text Box 4"/>
          <p:cNvSpPr txBox="1">
            <a:spLocks noChangeArrowheads="1"/>
          </p:cNvSpPr>
          <p:nvPr/>
        </p:nvSpPr>
        <p:spPr bwMode="auto">
          <a:xfrm>
            <a:off x="4267200" y="5881688"/>
            <a:ext cx="3322638" cy="976312"/>
          </a:xfrm>
          <a:prstGeom prst="rect">
            <a:avLst/>
          </a:prstGeom>
          <a:noFill/>
          <a:ln w="9525">
            <a:noFill/>
            <a:round/>
            <a:headEnd/>
            <a:tailEnd/>
          </a:ln>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dirty="0">
                <a:solidFill>
                  <a:srgbClr val="000000"/>
                </a:solidFill>
                <a:latin typeface="+mn-lt"/>
                <a:ea typeface="DejaVu Sans" charset="0"/>
                <a:cs typeface="DejaVu Sans" charset="0"/>
              </a:rPr>
              <a:t> </a:t>
            </a:r>
            <a:r>
              <a:rPr lang="en-US" sz="2000" dirty="0">
                <a:solidFill>
                  <a:srgbClr val="000000"/>
                </a:solidFill>
                <a:latin typeface="+mn-lt"/>
                <a:ea typeface="DejaVu Sans" charset="0"/>
                <a:cs typeface="DejaVu Sans" charset="0"/>
              </a:rPr>
              <a:t>Based on self-organizing maps (SOMs) </a:t>
            </a:r>
          </a:p>
        </p:txBody>
      </p:sp>
      <p:pic>
        <p:nvPicPr>
          <p:cNvPr id="53256" name="Bild 8" descr="artts_logo.png"/>
          <p:cNvPicPr>
            <a:picLocks noChangeAspect="1"/>
          </p:cNvPicPr>
          <p:nvPr/>
        </p:nvPicPr>
        <p:blipFill>
          <a:blip r:embed="rId6"/>
          <a:srcRect/>
          <a:stretch>
            <a:fillRect/>
          </a:stretch>
        </p:blipFill>
        <p:spPr bwMode="auto">
          <a:xfrm>
            <a:off x="8077200" y="609600"/>
            <a:ext cx="901700" cy="212725"/>
          </a:xfrm>
          <a:prstGeom prst="rect">
            <a:avLst/>
          </a:prstGeom>
          <a:noFill/>
          <a:ln w="9525">
            <a:noFill/>
            <a:miter lim="800000"/>
            <a:headEnd/>
            <a:tailEnd/>
          </a:ln>
        </p:spPr>
      </p:pic>
      <p:pic>
        <p:nvPicPr>
          <p:cNvPr id="2" name="dyn3d_pose_dem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99992" y="2492896"/>
            <a:ext cx="3781896" cy="3094279"/>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solidFill>
                  <a:srgbClr val="000000"/>
                </a:solidFill>
                <a:latin typeface="Calibri" pitchFamily="-1" charset="0"/>
                <a:ea typeface="Tahoma" pitchFamily="-1" charset="0"/>
                <a:cs typeface="Tahoma" pitchFamily="-1" charset="0"/>
              </a:rPr>
              <a:t>SOM pose estimation</a:t>
            </a:r>
          </a:p>
        </p:txBody>
      </p:sp>
      <p:pic>
        <p:nvPicPr>
          <p:cNvPr id="53256" name="Bild 8" descr="artts_logo.png"/>
          <p:cNvPicPr>
            <a:picLocks noChangeAspect="1"/>
          </p:cNvPicPr>
          <p:nvPr/>
        </p:nvPicPr>
        <p:blipFill>
          <a:blip r:embed="rId3"/>
          <a:srcRect/>
          <a:stretch>
            <a:fillRect/>
          </a:stretch>
        </p:blipFill>
        <p:spPr bwMode="auto">
          <a:xfrm>
            <a:off x="8077200" y="609600"/>
            <a:ext cx="901700" cy="212725"/>
          </a:xfrm>
          <a:prstGeom prst="rect">
            <a:avLst/>
          </a:prstGeom>
          <a:noFill/>
          <a:ln w="9525">
            <a:noFill/>
            <a:miter lim="800000"/>
            <a:headEnd/>
            <a:tailEnd/>
          </a:ln>
        </p:spPr>
      </p:pic>
      <p:pic>
        <p:nvPicPr>
          <p:cNvPr id="2" name="Bild 1" descr="Screen Shot 2014-03-02 at 12.29.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2114376"/>
            <a:ext cx="9093200" cy="4699000"/>
          </a:xfrm>
          <a:prstGeom prst="rect">
            <a:avLst/>
          </a:prstGeom>
        </p:spPr>
      </p:pic>
    </p:spTree>
    <p:extLst>
      <p:ext uri="{BB962C8B-B14F-4D97-AF65-F5344CB8AC3E}">
        <p14:creationId xmlns:p14="http://schemas.microsoft.com/office/powerpoint/2010/main" val="2087924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SOM topologies</a:t>
            </a:r>
          </a:p>
        </p:txBody>
      </p:sp>
      <p:pic>
        <p:nvPicPr>
          <p:cNvPr id="3" name="Bild 2" descr="Screen Shot 2014-03-03 at 10.07.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276872"/>
            <a:ext cx="6756400" cy="2628900"/>
          </a:xfrm>
          <a:prstGeom prst="rect">
            <a:avLst/>
          </a:prstGeom>
        </p:spPr>
      </p:pic>
      <p:sp>
        <p:nvSpPr>
          <p:cNvPr id="4" name="Textfeld 3"/>
          <p:cNvSpPr txBox="1"/>
          <p:nvPr/>
        </p:nvSpPr>
        <p:spPr>
          <a:xfrm>
            <a:off x="1259633" y="5445224"/>
            <a:ext cx="6624736" cy="646331"/>
          </a:xfrm>
          <a:prstGeom prst="rect">
            <a:avLst/>
          </a:prstGeom>
          <a:noFill/>
        </p:spPr>
        <p:txBody>
          <a:bodyPr wrap="square" rtlCol="0">
            <a:spAutoFit/>
          </a:bodyPr>
          <a:lstStyle/>
          <a:p>
            <a:r>
              <a:rPr lang="en-US" dirty="0" smtClean="0"/>
              <a:t>From left to right: 3 different topologies of the SOM, and the hand topology of the </a:t>
            </a:r>
            <a:r>
              <a:rPr lang="en-US" dirty="0" smtClean="0">
                <a:solidFill>
                  <a:srgbClr val="3366FF"/>
                </a:solidFill>
              </a:rPr>
              <a:t>extended </a:t>
            </a:r>
            <a:r>
              <a:rPr lang="en-US" dirty="0" smtClean="0"/>
              <a:t>SOM.</a:t>
            </a:r>
            <a:endParaRPr lang="en-US" dirty="0"/>
          </a:p>
        </p:txBody>
      </p:sp>
    </p:spTree>
    <p:extLst>
      <p:ext uri="{BB962C8B-B14F-4D97-AF65-F5344CB8AC3E}">
        <p14:creationId xmlns:p14="http://schemas.microsoft.com/office/powerpoint/2010/main" val="13261126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Extended SOM</a:t>
            </a:r>
          </a:p>
        </p:txBody>
      </p:sp>
      <p:sp>
        <p:nvSpPr>
          <p:cNvPr id="5" name="Inhaltsplatzhalter 2"/>
          <p:cNvSpPr txBox="1">
            <a:spLocks/>
          </p:cNvSpPr>
          <p:nvPr/>
        </p:nvSpPr>
        <p:spPr>
          <a:xfrm>
            <a:off x="457200" y="2209800"/>
            <a:ext cx="7571184" cy="40989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pPr>
              <a:spcAft>
                <a:spcPts val="1800"/>
              </a:spcAft>
            </a:pPr>
            <a:r>
              <a:rPr lang="en-US" sz="2400" dirty="0" smtClean="0">
                <a:ea typeface="ＭＳ Ｐゴシック" pitchFamily="-1" charset="-128"/>
                <a:cs typeface="ＭＳ Ｐゴシック" pitchFamily="-1" charset="-128"/>
              </a:rPr>
              <a:t>Uses 1D and </a:t>
            </a:r>
            <a:r>
              <a:rPr lang="en-US" sz="2400" dirty="0">
                <a:ea typeface="ＭＳ Ｐゴシック" pitchFamily="-1" charset="-128"/>
                <a:cs typeface="ＭＳ Ｐゴシック" pitchFamily="-1" charset="-128"/>
              </a:rPr>
              <a:t>2D </a:t>
            </a:r>
            <a:r>
              <a:rPr lang="en-US" sz="2400" dirty="0" smtClean="0">
                <a:ea typeface="ＭＳ Ｐゴシック" pitchFamily="-1" charset="-128"/>
                <a:cs typeface="ＭＳ Ｐゴシック" pitchFamily="-1" charset="-128"/>
              </a:rPr>
              <a:t>network segments instead of just nodes</a:t>
            </a:r>
          </a:p>
          <a:p>
            <a:pPr>
              <a:spcAft>
                <a:spcPts val="1800"/>
              </a:spcAft>
            </a:pPr>
            <a:r>
              <a:rPr lang="en-US" sz="2400" dirty="0" smtClean="0">
                <a:ea typeface="ＭＳ Ｐゴシック" pitchFamily="-1" charset="-128"/>
                <a:cs typeface="ＭＳ Ｐゴシック" pitchFamily="-1" charset="-128"/>
              </a:rPr>
              <a:t>The </a:t>
            </a:r>
            <a:r>
              <a:rPr lang="en-US" sz="2400" dirty="0">
                <a:solidFill>
                  <a:srgbClr val="3366FF"/>
                </a:solidFill>
                <a:ea typeface="ＭＳ Ｐゴシック" pitchFamily="-1" charset="-128"/>
                <a:cs typeface="ＭＳ Ｐゴシック" pitchFamily="-1" charset="-128"/>
              </a:rPr>
              <a:t>1D-segments </a:t>
            </a:r>
            <a:r>
              <a:rPr lang="en-US" sz="2400" dirty="0">
                <a:ea typeface="ＭＳ Ｐゴシック" pitchFamily="-1" charset="-128"/>
                <a:cs typeface="ＭＳ Ｐゴシック" pitchFamily="-1" charset="-128"/>
              </a:rPr>
              <a:t>are the lines between pairs of </a:t>
            </a:r>
            <a:r>
              <a:rPr lang="en-US" sz="2400" dirty="0" smtClean="0">
                <a:ea typeface="ＭＳ Ｐゴシック" pitchFamily="-1" charset="-128"/>
                <a:cs typeface="ＭＳ Ｐゴシック" pitchFamily="-1" charset="-128"/>
              </a:rPr>
              <a:t>connected nodes</a:t>
            </a:r>
            <a:endParaRPr lang="en-US" sz="2400" dirty="0">
              <a:ea typeface="ＭＳ Ｐゴシック" pitchFamily="-1" charset="-128"/>
              <a:cs typeface="ＭＳ Ｐゴシック" pitchFamily="-1" charset="-128"/>
            </a:endParaRPr>
          </a:p>
          <a:p>
            <a:pPr>
              <a:spcAft>
                <a:spcPts val="1800"/>
              </a:spcAft>
            </a:pPr>
            <a:r>
              <a:rPr lang="en-US" sz="2400" dirty="0">
                <a:ea typeface="ＭＳ Ｐゴシック" pitchFamily="-1" charset="-128"/>
                <a:cs typeface="ＭＳ Ｐゴシック" pitchFamily="-1" charset="-128"/>
              </a:rPr>
              <a:t>T</a:t>
            </a:r>
            <a:r>
              <a:rPr lang="en-US" sz="2400" dirty="0" smtClean="0">
                <a:ea typeface="ＭＳ Ｐゴシック" pitchFamily="-1" charset="-128"/>
                <a:cs typeface="ＭＳ Ｐゴシック" pitchFamily="-1" charset="-128"/>
              </a:rPr>
              <a:t>he </a:t>
            </a:r>
            <a:r>
              <a:rPr lang="en-US" sz="2400" dirty="0">
                <a:solidFill>
                  <a:srgbClr val="3366FF"/>
                </a:solidFill>
                <a:ea typeface="ＭＳ Ｐゴシック" pitchFamily="-1" charset="-128"/>
                <a:cs typeface="ＭＳ Ｐゴシック" pitchFamily="-1" charset="-128"/>
              </a:rPr>
              <a:t>2D-segments </a:t>
            </a:r>
            <a:r>
              <a:rPr lang="en-US" sz="2400" dirty="0">
                <a:ea typeface="ＭＳ Ｐゴシック" pitchFamily="-1" charset="-128"/>
                <a:cs typeface="ＭＳ Ｐゴシック" pitchFamily="-1" charset="-128"/>
              </a:rPr>
              <a:t>are the triangles determined by triples </a:t>
            </a:r>
            <a:r>
              <a:rPr lang="en-US" sz="2400" dirty="0" smtClean="0">
                <a:ea typeface="ＭＳ Ｐゴシック" pitchFamily="-1" charset="-128"/>
                <a:cs typeface="ＭＳ Ｐゴシック" pitchFamily="-1" charset="-128"/>
              </a:rPr>
              <a:t>of connected nodes</a:t>
            </a:r>
          </a:p>
          <a:p>
            <a:pPr>
              <a:spcAft>
                <a:spcPts val="1800"/>
              </a:spcAft>
            </a:pPr>
            <a:r>
              <a:rPr lang="en-US" sz="2400" dirty="0" smtClean="0">
                <a:ea typeface="ＭＳ Ｐゴシック" pitchFamily="-1" charset="-128"/>
                <a:cs typeface="ＭＳ Ｐゴシック" pitchFamily="-1" charset="-128"/>
              </a:rPr>
              <a:t>1D</a:t>
            </a:r>
            <a:r>
              <a:rPr lang="en-US" sz="2400" dirty="0">
                <a:ea typeface="ＭＳ Ｐゴシック" pitchFamily="-1" charset="-128"/>
                <a:cs typeface="ＭＳ Ｐゴシック" pitchFamily="-1" charset="-128"/>
              </a:rPr>
              <a:t>-segments </a:t>
            </a:r>
            <a:r>
              <a:rPr lang="en-US" sz="2400" dirty="0" smtClean="0">
                <a:ea typeface="ＭＳ Ｐゴシック" pitchFamily="-1" charset="-128"/>
                <a:cs typeface="ＭＳ Ｐゴシック" pitchFamily="-1" charset="-128"/>
              </a:rPr>
              <a:t>better represent fingers, and </a:t>
            </a:r>
            <a:r>
              <a:rPr lang="en-US" sz="2400" dirty="0">
                <a:ea typeface="ＭＳ Ｐゴシック" pitchFamily="-1" charset="-128"/>
                <a:cs typeface="ＭＳ Ｐゴシック" pitchFamily="-1" charset="-128"/>
              </a:rPr>
              <a:t>the 2D-segments </a:t>
            </a:r>
            <a:r>
              <a:rPr lang="en-US" sz="2400" dirty="0" smtClean="0">
                <a:ea typeface="ＭＳ Ｐゴシック" pitchFamily="-1" charset="-128"/>
                <a:cs typeface="ＭＳ Ｐゴシック" pitchFamily="-1" charset="-128"/>
              </a:rPr>
              <a:t>the palm</a:t>
            </a:r>
          </a:p>
        </p:txBody>
      </p:sp>
      <p:pic>
        <p:nvPicPr>
          <p:cNvPr id="2" name="Bild 1" descr="Screen Shot 2014-03-03 at 10.1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1412776"/>
            <a:ext cx="1625600" cy="2565400"/>
          </a:xfrm>
          <a:prstGeom prst="rect">
            <a:avLst/>
          </a:prstGeom>
        </p:spPr>
      </p:pic>
    </p:spTree>
    <p:extLst>
      <p:ext uri="{BB962C8B-B14F-4D97-AF65-F5344CB8AC3E}">
        <p14:creationId xmlns:p14="http://schemas.microsoft.com/office/powerpoint/2010/main" val="632782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Comparison of the two SOMs</a:t>
            </a:r>
          </a:p>
        </p:txBody>
      </p:sp>
      <p:pic>
        <p:nvPicPr>
          <p:cNvPr id="2" name="Bild 1" descr="Screen Shot 2014-03-03 at 10.21.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060848"/>
            <a:ext cx="6400800" cy="2070100"/>
          </a:xfrm>
          <a:prstGeom prst="rect">
            <a:avLst/>
          </a:prstGeom>
        </p:spPr>
      </p:pic>
      <p:pic>
        <p:nvPicPr>
          <p:cNvPr id="5" name="Bild 4" descr="Screen Shot 2014-03-03 at 10.21.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4365104"/>
            <a:ext cx="6477000" cy="2019300"/>
          </a:xfrm>
          <a:prstGeom prst="rect">
            <a:avLst/>
          </a:prstGeom>
        </p:spPr>
      </p:pic>
    </p:spTree>
    <p:extLst>
      <p:ext uri="{BB962C8B-B14F-4D97-AF65-F5344CB8AC3E}">
        <p14:creationId xmlns:p14="http://schemas.microsoft.com/office/powerpoint/2010/main" val="10079543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latin typeface="Calibri" pitchFamily="-1" charset="0"/>
                <a:ea typeface="Tahoma" pitchFamily="-1" charset="0"/>
                <a:cs typeface="Tahoma" pitchFamily="-1" charset="0"/>
              </a:rPr>
              <a:t>P</a:t>
            </a:r>
            <a:r>
              <a:rPr lang="en-US" dirty="0" smtClean="0">
                <a:solidFill>
                  <a:srgbClr val="000000"/>
                </a:solidFill>
                <a:latin typeface="Calibri" pitchFamily="-1" charset="0"/>
                <a:ea typeface="Tahoma" pitchFamily="-1" charset="0"/>
                <a:cs typeface="Tahoma" pitchFamily="-1" charset="0"/>
              </a:rPr>
              <a:t>ose estimation on ARM processor</a:t>
            </a:r>
          </a:p>
        </p:txBody>
      </p:sp>
      <p:sp>
        <p:nvSpPr>
          <p:cNvPr id="3" name="Textfeld 2"/>
          <p:cNvSpPr txBox="1"/>
          <p:nvPr/>
        </p:nvSpPr>
        <p:spPr>
          <a:xfrm>
            <a:off x="899592" y="2204864"/>
            <a:ext cx="6984776" cy="923330"/>
          </a:xfrm>
          <a:prstGeom prst="rect">
            <a:avLst/>
          </a:prstGeom>
          <a:noFill/>
        </p:spPr>
        <p:txBody>
          <a:bodyPr wrap="square" rtlCol="0">
            <a:spAutoFit/>
          </a:bodyPr>
          <a:lstStyle/>
          <a:p>
            <a:r>
              <a:rPr lang="en-US" dirty="0">
                <a:solidFill>
                  <a:srgbClr val="000000"/>
                </a:solidFill>
                <a:ea typeface="DejaVu Sans" charset="0"/>
                <a:cs typeface="DejaVu Sans" charset="0"/>
              </a:rPr>
              <a:t>The SOM algorithm is of low complexity and its performance scales nicely with computational power when varying the number of 3D </a:t>
            </a:r>
            <a:r>
              <a:rPr lang="en-US" dirty="0" smtClean="0">
                <a:solidFill>
                  <a:srgbClr val="000000"/>
                </a:solidFill>
                <a:ea typeface="DejaVu Sans" charset="0"/>
                <a:cs typeface="DejaVu Sans" charset="0"/>
              </a:rPr>
              <a:t>points that are used for the update of the nodes.</a:t>
            </a:r>
          </a:p>
        </p:txBody>
      </p:sp>
      <p:pic>
        <p:nvPicPr>
          <p:cNvPr id="2" name="Bild 1" descr="Screen Shot 2014-03-04 at 17.3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284984"/>
            <a:ext cx="4567366" cy="3358685"/>
          </a:xfrm>
          <a:prstGeom prst="rect">
            <a:avLst/>
          </a:prstGeom>
        </p:spPr>
      </p:pic>
      <p:sp>
        <p:nvSpPr>
          <p:cNvPr id="5" name="Textfeld 4"/>
          <p:cNvSpPr txBox="1"/>
          <p:nvPr/>
        </p:nvSpPr>
        <p:spPr>
          <a:xfrm>
            <a:off x="827584" y="3789040"/>
            <a:ext cx="3240360" cy="1477328"/>
          </a:xfrm>
          <a:prstGeom prst="rect">
            <a:avLst/>
          </a:prstGeom>
          <a:noFill/>
        </p:spPr>
        <p:txBody>
          <a:bodyPr wrap="square" rtlCol="0">
            <a:spAutoFit/>
          </a:bodyPr>
          <a:lstStyle/>
          <a:p>
            <a:endParaRPr lang="en-US" dirty="0">
              <a:solidFill>
                <a:srgbClr val="000000"/>
              </a:solidFill>
              <a:ea typeface="DejaVu Sans" charset="0"/>
              <a:cs typeface="DejaVu Sans" charset="0"/>
            </a:endParaRPr>
          </a:p>
          <a:p>
            <a:r>
              <a:rPr lang="en-US" dirty="0">
                <a:solidFill>
                  <a:srgbClr val="000000"/>
                </a:solidFill>
                <a:ea typeface="DejaVu Sans" charset="0"/>
                <a:cs typeface="DejaVu Sans" charset="0"/>
              </a:rPr>
              <a:t>R</a:t>
            </a:r>
            <a:r>
              <a:rPr lang="en-US" dirty="0" smtClean="0">
                <a:solidFill>
                  <a:srgbClr val="000000"/>
                </a:solidFill>
                <a:ea typeface="DejaVu Sans" charset="0"/>
                <a:cs typeface="DejaVu Sans" charset="0"/>
              </a:rPr>
              <a:t>uns in </a:t>
            </a:r>
            <a:r>
              <a:rPr lang="en-US" dirty="0" err="1" smtClean="0">
                <a:solidFill>
                  <a:srgbClr val="000000"/>
                </a:solidFill>
                <a:ea typeface="DejaVu Sans" charset="0"/>
                <a:cs typeface="DejaVu Sans" charset="0"/>
              </a:rPr>
              <a:t>realtime</a:t>
            </a:r>
            <a:r>
              <a:rPr lang="en-US" dirty="0" smtClean="0">
                <a:solidFill>
                  <a:srgbClr val="000000"/>
                </a:solidFill>
                <a:ea typeface="DejaVu Sans" charset="0"/>
                <a:cs typeface="DejaVu Sans" charset="0"/>
              </a:rPr>
              <a:t> on an ARM processor (ARM Cortex-9, 1 GHz, dual core).</a:t>
            </a:r>
            <a:endParaRPr lang="en-US" dirty="0">
              <a:solidFill>
                <a:srgbClr val="000000"/>
              </a:solidFill>
              <a:ea typeface="DejaVu Sans" charset="0"/>
              <a:cs typeface="DejaVu Sans" charset="0"/>
            </a:endParaRPr>
          </a:p>
          <a:p>
            <a:endParaRPr lang="de-DE" dirty="0"/>
          </a:p>
        </p:txBody>
      </p:sp>
    </p:spTree>
    <p:extLst>
      <p:ext uri="{BB962C8B-B14F-4D97-AF65-F5344CB8AC3E}">
        <p14:creationId xmlns:p14="http://schemas.microsoft.com/office/powerpoint/2010/main" val="15597341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Current research topics</a:t>
            </a:r>
          </a:p>
        </p:txBody>
      </p:sp>
      <p:sp>
        <p:nvSpPr>
          <p:cNvPr id="59395" name="Inhaltsplatzhalter 2"/>
          <p:cNvSpPr>
            <a:spLocks noGrp="1"/>
          </p:cNvSpPr>
          <p:nvPr>
            <p:ph idx="1"/>
          </p:nvPr>
        </p:nvSpPr>
        <p:spPr>
          <a:xfrm>
            <a:off x="457200" y="2209800"/>
            <a:ext cx="7571184" cy="4098925"/>
          </a:xfrm>
        </p:spPr>
        <p:txBody>
          <a:bodyPr/>
          <a:lstStyle/>
          <a:p>
            <a:pPr>
              <a:spcAft>
                <a:spcPts val="1800"/>
              </a:spcAft>
            </a:pPr>
            <a:r>
              <a:rPr lang="en-US" sz="2800" dirty="0" err="1" smtClean="0">
                <a:ea typeface="ＭＳ Ｐゴシック" pitchFamily="-1" charset="-128"/>
                <a:cs typeface="ＭＳ Ｐゴシック" pitchFamily="-1" charset="-128"/>
              </a:rPr>
              <a:t>Antropometric</a:t>
            </a:r>
            <a:r>
              <a:rPr lang="en-US" sz="2800" dirty="0" smtClean="0">
                <a:ea typeface="ＭＳ Ｐゴシック" pitchFamily="-1" charset="-128"/>
                <a:cs typeface="ＭＳ Ｐゴシック" pitchFamily="-1" charset="-128"/>
              </a:rPr>
              <a:t> constraints on the SOM </a:t>
            </a:r>
          </a:p>
          <a:p>
            <a:pPr>
              <a:spcAft>
                <a:spcPts val="1800"/>
              </a:spcAft>
            </a:pPr>
            <a:r>
              <a:rPr lang="en-US" sz="2800" dirty="0" smtClean="0">
                <a:ea typeface="ＭＳ Ｐゴシック" pitchFamily="-1" charset="-128"/>
                <a:cs typeface="ＭＳ Ｐゴシック" pitchFamily="-1" charset="-128"/>
              </a:rPr>
              <a:t>Fusion of 3D and 2D, e.g. for finger-tip detection</a:t>
            </a:r>
          </a:p>
          <a:p>
            <a:pPr>
              <a:spcAft>
                <a:spcPts val="1800"/>
              </a:spcAft>
            </a:pPr>
            <a:r>
              <a:rPr lang="en-US" sz="2800" dirty="0" smtClean="0">
                <a:ea typeface="ＭＳ Ｐゴシック" pitchFamily="-1" charset="-128"/>
                <a:cs typeface="ＭＳ Ｐゴシック" pitchFamily="-1" charset="-128"/>
              </a:rPr>
              <a:t>Enhancing 3D SOM with 2D information, e.g. finger-tip detection</a:t>
            </a:r>
          </a:p>
          <a:p>
            <a:pPr>
              <a:spcAft>
                <a:spcPts val="1800"/>
              </a:spcAft>
            </a:pPr>
            <a:r>
              <a:rPr lang="en-US" sz="2800" dirty="0" smtClean="0">
                <a:ea typeface="ＭＳ Ｐゴシック" pitchFamily="-1" charset="-128"/>
                <a:cs typeface="ＭＳ Ｐゴシック" pitchFamily="-1" charset="-128"/>
              </a:rPr>
              <a:t>Combining gestures and gaze</a:t>
            </a:r>
          </a:p>
        </p:txBody>
      </p:sp>
    </p:spTree>
    <p:extLst>
      <p:ext uri="{BB962C8B-B14F-4D97-AF65-F5344CB8AC3E}">
        <p14:creationId xmlns:p14="http://schemas.microsoft.com/office/powerpoint/2010/main" val="13758481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Alternative approaches</a:t>
            </a:r>
          </a:p>
        </p:txBody>
      </p:sp>
      <p:sp>
        <p:nvSpPr>
          <p:cNvPr id="59395" name="Inhaltsplatzhalter 2"/>
          <p:cNvSpPr>
            <a:spLocks noGrp="1"/>
          </p:cNvSpPr>
          <p:nvPr>
            <p:ph idx="1"/>
          </p:nvPr>
        </p:nvSpPr>
        <p:spPr>
          <a:xfrm>
            <a:off x="457200" y="2209800"/>
            <a:ext cx="7571184" cy="4098925"/>
          </a:xfrm>
        </p:spPr>
        <p:txBody>
          <a:bodyPr/>
          <a:lstStyle/>
          <a:p>
            <a:pPr>
              <a:spcAft>
                <a:spcPts val="1800"/>
              </a:spcAft>
            </a:pPr>
            <a:r>
              <a:rPr lang="en-US" sz="2800" dirty="0" smtClean="0">
                <a:ea typeface="ＭＳ Ｐゴシック" pitchFamily="-1" charset="-128"/>
                <a:cs typeface="ＭＳ Ｐゴシック" pitchFamily="-1" charset="-128"/>
              </a:rPr>
              <a:t>Simplified interfaces with more limited use	</a:t>
            </a:r>
          </a:p>
          <a:p>
            <a:pPr lvl="1">
              <a:spcAft>
                <a:spcPts val="1800"/>
              </a:spcAft>
            </a:pPr>
            <a:r>
              <a:rPr lang="en-US" sz="2400" dirty="0" smtClean="0">
                <a:ea typeface="ＭＳ Ｐゴシック" pitchFamily="-1" charset="-128"/>
                <a:cs typeface="ＭＳ Ｐゴシック" pitchFamily="-1" charset="-128"/>
              </a:rPr>
              <a:t>only simple features such as finger tips and blobs</a:t>
            </a:r>
          </a:p>
          <a:p>
            <a:pPr lvl="1">
              <a:spcAft>
                <a:spcPts val="1800"/>
              </a:spcAft>
            </a:pPr>
            <a:r>
              <a:rPr lang="en-US" sz="2400" dirty="0" smtClean="0">
                <a:ea typeface="ＭＳ Ｐゴシック" pitchFamily="-1" charset="-128"/>
                <a:cs typeface="ＭＳ Ｐゴシック" pitchFamily="-1" charset="-128"/>
              </a:rPr>
              <a:t>no </a:t>
            </a:r>
            <a:r>
              <a:rPr lang="en-US" sz="2400" dirty="0">
                <a:ea typeface="ＭＳ Ｐゴシック" pitchFamily="-1" charset="-128"/>
                <a:cs typeface="ＭＳ Ｐゴシック" pitchFamily="-1" charset="-128"/>
              </a:rPr>
              <a:t>pose estimation</a:t>
            </a:r>
          </a:p>
          <a:p>
            <a:pPr>
              <a:spcAft>
                <a:spcPts val="1800"/>
              </a:spcAft>
            </a:pPr>
            <a:r>
              <a:rPr lang="en-US" sz="2800" dirty="0">
                <a:ea typeface="ＭＳ Ｐゴシック" pitchFamily="-1" charset="-128"/>
                <a:cs typeface="ＭＳ Ｐゴシック" pitchFamily="-1" charset="-128"/>
              </a:rPr>
              <a:t>M</a:t>
            </a:r>
            <a:r>
              <a:rPr lang="en-US" sz="2800" dirty="0" smtClean="0">
                <a:ea typeface="ＭＳ Ｐゴシック" pitchFamily="-1" charset="-128"/>
                <a:cs typeface="ＭＳ Ｐゴシック" pitchFamily="-1" charset="-128"/>
              </a:rPr>
              <a:t>ore complex, generative and/or discriminative models</a:t>
            </a:r>
          </a:p>
          <a:p>
            <a:pPr lvl="1">
              <a:spcAft>
                <a:spcPts val="1800"/>
              </a:spcAft>
            </a:pPr>
            <a:r>
              <a:rPr lang="en-US" sz="2400" dirty="0" smtClean="0">
                <a:ea typeface="ＭＳ Ｐゴシック" pitchFamily="-1" charset="-128"/>
                <a:cs typeface="ＭＳ Ｐゴシック" pitchFamily="-1" charset="-128"/>
              </a:rPr>
              <a:t>better accuracy but higher computational load</a:t>
            </a:r>
          </a:p>
        </p:txBody>
      </p:sp>
    </p:spTree>
    <p:extLst>
      <p:ext uri="{BB962C8B-B14F-4D97-AF65-F5344CB8AC3E}">
        <p14:creationId xmlns:p14="http://schemas.microsoft.com/office/powerpoint/2010/main" val="23772874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Remaining challenges</a:t>
            </a:r>
          </a:p>
        </p:txBody>
      </p:sp>
      <p:sp>
        <p:nvSpPr>
          <p:cNvPr id="59395" name="Inhaltsplatzhalter 2"/>
          <p:cNvSpPr>
            <a:spLocks noGrp="1"/>
          </p:cNvSpPr>
          <p:nvPr>
            <p:ph idx="1"/>
          </p:nvPr>
        </p:nvSpPr>
        <p:spPr>
          <a:xfrm>
            <a:off x="457200" y="2209800"/>
            <a:ext cx="7571184" cy="4098925"/>
          </a:xfrm>
        </p:spPr>
        <p:txBody>
          <a:bodyPr/>
          <a:lstStyle/>
          <a:p>
            <a:pPr>
              <a:spcAft>
                <a:spcPts val="1800"/>
              </a:spcAft>
            </a:pPr>
            <a:r>
              <a:rPr lang="en-US" sz="2400" dirty="0">
                <a:ea typeface="ＭＳ Ｐゴシック" pitchFamily="-1" charset="-128"/>
                <a:cs typeface="ＭＳ Ｐゴシック" pitchFamily="-1" charset="-128"/>
              </a:rPr>
              <a:t>Data quality and environment </a:t>
            </a:r>
            <a:r>
              <a:rPr lang="en-US" sz="2400" dirty="0" smtClean="0">
                <a:ea typeface="ＭＳ Ｐゴシック" pitchFamily="-1" charset="-128"/>
                <a:cs typeface="ＭＳ Ｐゴシック" pitchFamily="-1" charset="-128"/>
              </a:rPr>
              <a:t>limitations: </a:t>
            </a:r>
            <a:r>
              <a:rPr lang="en-US" sz="2400" dirty="0" err="1" smtClean="0">
                <a:ea typeface="ＭＳ Ｐゴシック" pitchFamily="-1" charset="-128"/>
                <a:cs typeface="ＭＳ Ｐゴシック" pitchFamily="-1" charset="-128"/>
              </a:rPr>
              <a:t>ToF</a:t>
            </a:r>
            <a:r>
              <a:rPr lang="en-US" sz="2400" dirty="0" smtClean="0">
                <a:ea typeface="ＭＳ Ｐゴシック" pitchFamily="-1" charset="-128"/>
                <a:cs typeface="ＭＳ Ｐゴシック" pitchFamily="-1" charset="-128"/>
              </a:rPr>
              <a:t> </a:t>
            </a:r>
            <a:r>
              <a:rPr lang="en-US" sz="2400" dirty="0">
                <a:ea typeface="ＭＳ Ｐゴシック" pitchFamily="-1" charset="-128"/>
                <a:cs typeface="ＭＳ Ｐゴシック" pitchFamily="-1" charset="-128"/>
              </a:rPr>
              <a:t>cameras are getting better but </a:t>
            </a:r>
            <a:r>
              <a:rPr lang="en-US" sz="2400" dirty="0" smtClean="0">
                <a:ea typeface="ＭＳ Ｐゴシック" pitchFamily="-1" charset="-128"/>
                <a:cs typeface="ＭＳ Ｐゴシック" pitchFamily="-1" charset="-128"/>
              </a:rPr>
              <a:t>some environments </a:t>
            </a:r>
            <a:r>
              <a:rPr lang="en-US" sz="2400" dirty="0">
                <a:ea typeface="ＭＳ Ｐゴシック" pitchFamily="-1" charset="-128"/>
                <a:cs typeface="ＭＳ Ｐゴシック" pitchFamily="-1" charset="-128"/>
              </a:rPr>
              <a:t>(e.g. </a:t>
            </a:r>
            <a:r>
              <a:rPr lang="en-US" sz="2400" dirty="0" smtClean="0">
                <a:ea typeface="ＭＳ Ｐゴシック" pitchFamily="-1" charset="-128"/>
                <a:cs typeface="ＭＳ Ｐゴシック" pitchFamily="-1" charset="-128"/>
              </a:rPr>
              <a:t>sunny outdoors</a:t>
            </a:r>
            <a:r>
              <a:rPr lang="en-US" sz="2400" dirty="0">
                <a:ea typeface="ＭＳ Ｐゴシック" pitchFamily="-1" charset="-128"/>
                <a:cs typeface="ＭＳ Ｐゴシック" pitchFamily="-1" charset="-128"/>
              </a:rPr>
              <a:t>) are still problematic</a:t>
            </a:r>
          </a:p>
          <a:p>
            <a:pPr>
              <a:spcAft>
                <a:spcPts val="1800"/>
              </a:spcAft>
            </a:pPr>
            <a:r>
              <a:rPr lang="en-US" sz="2400" dirty="0">
                <a:ea typeface="ＭＳ Ｐゴシック" pitchFamily="-1" charset="-128"/>
                <a:cs typeface="ＭＳ Ｐゴシック" pitchFamily="-1" charset="-128"/>
              </a:rPr>
              <a:t>Data rate and </a:t>
            </a:r>
            <a:r>
              <a:rPr lang="en-US" sz="2400" dirty="0" smtClean="0">
                <a:ea typeface="ＭＳ Ｐゴシック" pitchFamily="-1" charset="-128"/>
                <a:cs typeface="ＭＳ Ｐゴシック" pitchFamily="-1" charset="-128"/>
              </a:rPr>
              <a:t>latency: the </a:t>
            </a:r>
            <a:r>
              <a:rPr lang="en-US" sz="2400" dirty="0">
                <a:ea typeface="ＭＳ Ｐゴシック" pitchFamily="-1" charset="-128"/>
                <a:cs typeface="ＭＳ Ｐゴシック" pitchFamily="-1" charset="-128"/>
              </a:rPr>
              <a:t>hand is capable of very quick and sudden </a:t>
            </a:r>
            <a:r>
              <a:rPr lang="en-US" sz="2400" dirty="0" smtClean="0">
                <a:ea typeface="ＭＳ Ｐゴシック" pitchFamily="-1" charset="-128"/>
                <a:cs typeface="ＭＳ Ｐゴシック" pitchFamily="-1" charset="-128"/>
              </a:rPr>
              <a:t>movements</a:t>
            </a:r>
            <a:endParaRPr lang="en-US" sz="2400" dirty="0">
              <a:ea typeface="ＭＳ Ｐゴシック" pitchFamily="-1" charset="-128"/>
              <a:cs typeface="ＭＳ Ｐゴシック" pitchFamily="-1" charset="-128"/>
            </a:endParaRPr>
          </a:p>
          <a:p>
            <a:pPr>
              <a:spcAft>
                <a:spcPts val="1800"/>
              </a:spcAft>
            </a:pPr>
            <a:r>
              <a:rPr lang="en-US" sz="2400" dirty="0">
                <a:ea typeface="ＭＳ Ｐゴシック" pitchFamily="-1" charset="-128"/>
                <a:cs typeface="ＭＳ Ｐゴシック" pitchFamily="-1" charset="-128"/>
              </a:rPr>
              <a:t>Ergonomic </a:t>
            </a:r>
            <a:r>
              <a:rPr lang="en-US" sz="2400" dirty="0" smtClean="0">
                <a:ea typeface="ＭＳ Ｐゴシック" pitchFamily="-1" charset="-128"/>
                <a:cs typeface="ＭＳ Ｐゴシック" pitchFamily="-1" charset="-128"/>
              </a:rPr>
              <a:t>limitations: interfaces </a:t>
            </a:r>
            <a:r>
              <a:rPr lang="en-US" sz="2400" dirty="0">
                <a:ea typeface="ＭＳ Ｐゴシック" pitchFamily="-1" charset="-128"/>
                <a:cs typeface="ＭＳ Ｐゴシック" pitchFamily="-1" charset="-128"/>
              </a:rPr>
              <a:t>have to be designed around human anatomy and capabilities</a:t>
            </a:r>
            <a:endParaRPr lang="en-US" sz="2400" dirty="0"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39482357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Remaining challenges</a:t>
            </a:r>
          </a:p>
        </p:txBody>
      </p:sp>
      <p:sp>
        <p:nvSpPr>
          <p:cNvPr id="59395" name="Inhaltsplatzhalter 2"/>
          <p:cNvSpPr>
            <a:spLocks noGrp="1"/>
          </p:cNvSpPr>
          <p:nvPr>
            <p:ph idx="1"/>
          </p:nvPr>
        </p:nvSpPr>
        <p:spPr>
          <a:xfrm>
            <a:off x="457200" y="2209800"/>
            <a:ext cx="7571184" cy="4098925"/>
          </a:xfrm>
        </p:spPr>
        <p:txBody>
          <a:bodyPr/>
          <a:lstStyle/>
          <a:p>
            <a:pPr>
              <a:spcAft>
                <a:spcPts val="1800"/>
              </a:spcAft>
            </a:pPr>
            <a:r>
              <a:rPr lang="en-US" sz="2400" dirty="0">
                <a:ea typeface="ＭＳ Ｐゴシック" pitchFamily="-1" charset="-128"/>
                <a:cs typeface="ＭＳ Ｐゴシック" pitchFamily="-1" charset="-128"/>
              </a:rPr>
              <a:t>Unintentional user </a:t>
            </a:r>
            <a:r>
              <a:rPr lang="en-US" sz="2400" dirty="0" smtClean="0">
                <a:ea typeface="ＭＳ Ｐゴシック" pitchFamily="-1" charset="-128"/>
                <a:cs typeface="ＭＳ Ｐゴシック" pitchFamily="-1" charset="-128"/>
              </a:rPr>
              <a:t>movements; possible </a:t>
            </a:r>
            <a:r>
              <a:rPr lang="en-US" sz="2400" dirty="0">
                <a:ea typeface="ＭＳ Ｐゴシック" pitchFamily="-1" charset="-128"/>
                <a:cs typeface="ＭＳ Ｐゴシック" pitchFamily="-1" charset="-128"/>
              </a:rPr>
              <a:t>solutions:</a:t>
            </a:r>
          </a:p>
          <a:p>
            <a:pPr lvl="1">
              <a:spcAft>
                <a:spcPts val="1800"/>
              </a:spcAft>
            </a:pPr>
            <a:r>
              <a:rPr lang="en-US" sz="2400" dirty="0" smtClean="0">
                <a:ea typeface="ＭＳ Ｐゴシック" pitchFamily="-1" charset="-128"/>
                <a:cs typeface="ＭＳ Ｐゴシック" pitchFamily="-1" charset="-128"/>
              </a:rPr>
              <a:t>Define active </a:t>
            </a:r>
            <a:r>
              <a:rPr lang="en-US" sz="2400" dirty="0">
                <a:ea typeface="ＭＳ Ｐゴシック" pitchFamily="-1" charset="-128"/>
                <a:cs typeface="ＭＳ Ｐゴシック" pitchFamily="-1" charset="-128"/>
              </a:rPr>
              <a:t>area </a:t>
            </a:r>
            <a:r>
              <a:rPr lang="en-US" sz="2400" dirty="0" smtClean="0">
                <a:ea typeface="ＭＳ Ｐゴシック" pitchFamily="-1" charset="-128"/>
                <a:cs typeface="ＭＳ Ｐゴシック" pitchFamily="-1" charset="-128"/>
              </a:rPr>
              <a:t>in </a:t>
            </a:r>
            <a:r>
              <a:rPr lang="en-US" sz="2400" dirty="0">
                <a:ea typeface="ＭＳ Ｐゴシック" pitchFamily="-1" charset="-128"/>
                <a:cs typeface="ＭＳ Ｐゴシック" pitchFamily="-1" charset="-128"/>
              </a:rPr>
              <a:t>which gestures are performed</a:t>
            </a:r>
          </a:p>
          <a:p>
            <a:pPr lvl="1">
              <a:spcAft>
                <a:spcPts val="1800"/>
              </a:spcAft>
            </a:pPr>
            <a:r>
              <a:rPr lang="en-US" sz="2400" dirty="0" smtClean="0">
                <a:ea typeface="ＭＳ Ｐゴシック" pitchFamily="-1" charset="-128"/>
                <a:cs typeface="ＭＳ Ｐゴシック" pitchFamily="-1" charset="-128"/>
              </a:rPr>
              <a:t>Use modal </a:t>
            </a:r>
            <a:r>
              <a:rPr lang="en-US" sz="2400" dirty="0">
                <a:ea typeface="ＭＳ Ｐゴシック" pitchFamily="-1" charset="-128"/>
                <a:cs typeface="ＭＳ Ｐゴシック" pitchFamily="-1" charset="-128"/>
              </a:rPr>
              <a:t>interfaces – a „clutch“ gesture indicates intent (e.g. waving)</a:t>
            </a:r>
          </a:p>
          <a:p>
            <a:pPr lvl="1">
              <a:spcAft>
                <a:spcPts val="1800"/>
              </a:spcAft>
            </a:pPr>
            <a:r>
              <a:rPr lang="en-US" sz="2400" dirty="0">
                <a:ea typeface="ＭＳ Ｐゴシック" pitchFamily="-1" charset="-128"/>
                <a:cs typeface="ＭＳ Ｐゴシック" pitchFamily="-1" charset="-128"/>
              </a:rPr>
              <a:t>Dwell time – hold </a:t>
            </a:r>
            <a:r>
              <a:rPr lang="en-US" sz="2400" dirty="0" smtClean="0">
                <a:ea typeface="ＭＳ Ｐゴシック" pitchFamily="-1" charset="-128"/>
                <a:cs typeface="ＭＳ Ｐゴシック" pitchFamily="-1" charset="-128"/>
              </a:rPr>
              <a:t>for </a:t>
            </a:r>
            <a:r>
              <a:rPr lang="en-US" sz="2400" dirty="0">
                <a:ea typeface="ＭＳ Ｐゴシック" pitchFamily="-1" charset="-128"/>
                <a:cs typeface="ＭＳ Ｐゴシック" pitchFamily="-1" charset="-128"/>
              </a:rPr>
              <a:t>a specific time, after which the action is performed (e.g. hold hand on hyperlink)</a:t>
            </a:r>
          </a:p>
          <a:p>
            <a:pPr lvl="1">
              <a:spcAft>
                <a:spcPts val="1800"/>
              </a:spcAft>
            </a:pPr>
            <a:r>
              <a:rPr lang="en-US" sz="2400" dirty="0">
                <a:ea typeface="ＭＳ Ｐゴシック" pitchFamily="-1" charset="-128"/>
                <a:cs typeface="ＭＳ Ｐゴシック" pitchFamily="-1" charset="-128"/>
              </a:rPr>
              <a:t>Multi-modal interaction – use alternative input, like vocal </a:t>
            </a:r>
            <a:r>
              <a:rPr lang="en-US" sz="2400" dirty="0" smtClean="0">
                <a:ea typeface="ＭＳ Ｐゴシック" pitchFamily="-1" charset="-128"/>
                <a:cs typeface="ＭＳ Ｐゴシック" pitchFamily="-1" charset="-128"/>
              </a:rPr>
              <a:t>commands</a:t>
            </a:r>
          </a:p>
        </p:txBody>
      </p:sp>
    </p:spTree>
    <p:extLst>
      <p:ext uri="{BB962C8B-B14F-4D97-AF65-F5344CB8AC3E}">
        <p14:creationId xmlns:p14="http://schemas.microsoft.com/office/powerpoint/2010/main" val="31675650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Overview of presentation</a:t>
            </a:r>
          </a:p>
        </p:txBody>
      </p:sp>
      <p:sp>
        <p:nvSpPr>
          <p:cNvPr id="59395" name="Inhaltsplatzhalter 2"/>
          <p:cNvSpPr>
            <a:spLocks noGrp="1"/>
          </p:cNvSpPr>
          <p:nvPr>
            <p:ph idx="1"/>
          </p:nvPr>
        </p:nvSpPr>
        <p:spPr>
          <a:xfrm>
            <a:off x="457200" y="2209800"/>
            <a:ext cx="7571184" cy="4098925"/>
          </a:xfrm>
        </p:spPr>
        <p:txBody>
          <a:bodyPr/>
          <a:lstStyle/>
          <a:p>
            <a:pPr>
              <a:spcAft>
                <a:spcPts val="1800"/>
              </a:spcAft>
            </a:pPr>
            <a:r>
              <a:rPr lang="en-US" sz="2800" dirty="0" smtClean="0">
                <a:ea typeface="ＭＳ Ｐゴシック" pitchFamily="-1" charset="-128"/>
                <a:cs typeface="ＭＳ Ｐゴシック" pitchFamily="-1" charset="-128"/>
              </a:rPr>
              <a:t>Why </a:t>
            </a:r>
            <a:r>
              <a:rPr lang="en-US" sz="2800" dirty="0" err="1" smtClean="0">
                <a:ea typeface="ＭＳ Ｐゴシック" pitchFamily="-1" charset="-128"/>
                <a:cs typeface="ＭＳ Ｐゴシック" pitchFamily="-1" charset="-128"/>
              </a:rPr>
              <a:t>ToF</a:t>
            </a:r>
            <a:r>
              <a:rPr lang="en-US" sz="2800" dirty="0" smtClean="0">
                <a:ea typeface="ＭＳ Ｐゴシック" pitchFamily="-1" charset="-128"/>
                <a:cs typeface="ＭＳ Ｐゴシック" pitchFamily="-1" charset="-128"/>
              </a:rPr>
              <a:t>?</a:t>
            </a:r>
          </a:p>
          <a:p>
            <a:pPr>
              <a:spcAft>
                <a:spcPts val="1800"/>
              </a:spcAft>
            </a:pPr>
            <a:r>
              <a:rPr lang="en-US" sz="2800" dirty="0" smtClean="0">
                <a:ea typeface="ＭＳ Ｐゴシック" pitchFamily="-1" charset="-128"/>
                <a:cs typeface="ＭＳ Ｐゴシック" pitchFamily="-1" charset="-128"/>
              </a:rPr>
              <a:t>Gesture interfaces, hand tracking</a:t>
            </a:r>
          </a:p>
          <a:p>
            <a:pPr>
              <a:spcAft>
                <a:spcPts val="1800"/>
              </a:spcAft>
            </a:pPr>
            <a:r>
              <a:rPr lang="en-US" sz="2800" dirty="0" smtClean="0">
                <a:ea typeface="ＭＳ Ｐゴシック" pitchFamily="-1" charset="-128"/>
                <a:cs typeface="ＭＳ Ｐゴシック" pitchFamily="-1" charset="-128"/>
              </a:rPr>
              <a:t>A few words about </a:t>
            </a:r>
            <a:r>
              <a:rPr lang="en-US" sz="2800" dirty="0" err="1" smtClean="0">
                <a:ea typeface="ＭＳ Ｐゴシック" pitchFamily="-1" charset="-128"/>
                <a:cs typeface="ＭＳ Ｐゴシック" pitchFamily="-1" charset="-128"/>
              </a:rPr>
              <a:t>gestigon</a:t>
            </a:r>
            <a:endParaRPr lang="en-US" sz="2800" dirty="0" smtClean="0">
              <a:ea typeface="ＭＳ Ｐゴシック" pitchFamily="-1" charset="-128"/>
              <a:cs typeface="ＭＳ Ｐゴシック" pitchFamily="-1" charset="-128"/>
            </a:endParaRPr>
          </a:p>
          <a:p>
            <a:pPr>
              <a:spcAft>
                <a:spcPts val="1800"/>
              </a:spcAft>
            </a:pPr>
            <a:r>
              <a:rPr lang="en-US" sz="2800" dirty="0">
                <a:ea typeface="ＭＳ Ｐゴシック" pitchFamily="-1" charset="-128"/>
                <a:cs typeface="ＭＳ Ｐゴシック" pitchFamily="-1" charset="-128"/>
              </a:rPr>
              <a:t>Alternative </a:t>
            </a:r>
            <a:r>
              <a:rPr lang="en-US" sz="2800" dirty="0" smtClean="0">
                <a:ea typeface="ＭＳ Ｐゴシック" pitchFamily="-1" charset="-128"/>
                <a:cs typeface="ＭＳ Ｐゴシック" pitchFamily="-1" charset="-128"/>
              </a:rPr>
              <a:t>technologies</a:t>
            </a:r>
          </a:p>
          <a:p>
            <a:pPr>
              <a:spcAft>
                <a:spcPts val="1800"/>
              </a:spcAft>
            </a:pPr>
            <a:r>
              <a:rPr lang="en-US" sz="2800" dirty="0" smtClean="0">
                <a:ea typeface="ＭＳ Ｐゴシック" pitchFamily="-1" charset="-128"/>
                <a:cs typeface="ＭＳ Ｐゴシック" pitchFamily="-1" charset="-128"/>
              </a:rPr>
              <a:t>Multi-modal interfaces</a:t>
            </a:r>
          </a:p>
          <a:p>
            <a:pPr>
              <a:spcAft>
                <a:spcPts val="1800"/>
              </a:spcAft>
            </a:pPr>
            <a:r>
              <a:rPr lang="en-US" sz="2800" dirty="0" smtClean="0">
                <a:ea typeface="ＭＳ Ｐゴシック" pitchFamily="-1" charset="-128"/>
                <a:cs typeface="ＭＳ Ｐゴシック" pitchFamily="-1" charset="-128"/>
              </a:rPr>
              <a:t>Applications</a:t>
            </a:r>
          </a:p>
          <a:p>
            <a:pPr marL="0" indent="0">
              <a:spcAft>
                <a:spcPts val="1800"/>
              </a:spcAft>
              <a:buNone/>
            </a:pPr>
            <a:endParaRPr lang="en-US" sz="2800" dirty="0"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16945771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a:xfrm>
            <a:off x="457200" y="1341438"/>
            <a:ext cx="8507288" cy="1143000"/>
          </a:xfrm>
        </p:spPr>
        <p:txBody>
          <a:bodyPr/>
          <a:lstStyle/>
          <a:p>
            <a:r>
              <a:rPr lang="en-GB" dirty="0">
                <a:ea typeface="ＭＳ Ｐゴシック" pitchFamily="-1" charset="-128"/>
                <a:cs typeface="ＭＳ Ｐゴシック" pitchFamily="-1" charset="-128"/>
              </a:rPr>
              <a:t>C</a:t>
            </a:r>
            <a:r>
              <a:rPr lang="en-GB" dirty="0" smtClean="0">
                <a:ea typeface="ＭＳ Ｐゴシック" pitchFamily="-1" charset="-128"/>
                <a:cs typeface="ＭＳ Ｐゴシック" pitchFamily="-1" charset="-128"/>
              </a:rPr>
              <a:t>ommercial solutions for 3D hand interfaces</a:t>
            </a:r>
          </a:p>
        </p:txBody>
      </p:sp>
      <p:sp>
        <p:nvSpPr>
          <p:cNvPr id="59395" name="Inhaltsplatzhalter 2"/>
          <p:cNvSpPr>
            <a:spLocks noGrp="1"/>
          </p:cNvSpPr>
          <p:nvPr>
            <p:ph idx="1"/>
          </p:nvPr>
        </p:nvSpPr>
        <p:spPr>
          <a:xfrm>
            <a:off x="457200" y="2209800"/>
            <a:ext cx="7571184" cy="4098925"/>
          </a:xfrm>
        </p:spPr>
        <p:txBody>
          <a:bodyPr/>
          <a:lstStyle/>
          <a:p>
            <a:pPr>
              <a:lnSpc>
                <a:spcPct val="80000"/>
              </a:lnSpc>
              <a:spcAft>
                <a:spcPts val="1800"/>
              </a:spcAft>
            </a:pPr>
            <a:r>
              <a:rPr lang="en-US" sz="2800" dirty="0" smtClean="0">
                <a:ea typeface="ＭＳ Ｐゴシック" pitchFamily="-1" charset="-128"/>
                <a:cs typeface="ＭＳ Ｐゴシック" pitchFamily="-1" charset="-128"/>
              </a:rPr>
              <a:t>Microsoft (</a:t>
            </a:r>
            <a:r>
              <a:rPr lang="en-US" sz="2800" dirty="0" err="1" smtClean="0">
                <a:ea typeface="ＭＳ Ｐゴシック" pitchFamily="-1" charset="-128"/>
                <a:cs typeface="ＭＳ Ｐゴシック" pitchFamily="-1" charset="-128"/>
              </a:rPr>
              <a:t>ToF</a:t>
            </a:r>
            <a:r>
              <a:rPr lang="en-US" sz="2800" dirty="0" smtClean="0">
                <a:ea typeface="ＭＳ Ｐゴシック" pitchFamily="-1" charset="-128"/>
                <a:cs typeface="ＭＳ Ｐゴシック" pitchFamily="-1" charset="-128"/>
              </a:rPr>
              <a:t>)</a:t>
            </a:r>
          </a:p>
          <a:p>
            <a:pPr>
              <a:lnSpc>
                <a:spcPct val="80000"/>
              </a:lnSpc>
              <a:spcAft>
                <a:spcPts val="1800"/>
              </a:spcAft>
            </a:pPr>
            <a:r>
              <a:rPr lang="en-US" sz="2800" dirty="0" err="1" smtClean="0">
                <a:ea typeface="ＭＳ Ｐゴシック" pitchFamily="-1" charset="-128"/>
                <a:cs typeface="ＭＳ Ｐゴシック" pitchFamily="-1" charset="-128"/>
              </a:rPr>
              <a:t>Softkinetic</a:t>
            </a:r>
            <a:r>
              <a:rPr lang="en-US" sz="2800" dirty="0" smtClean="0">
                <a:ea typeface="ＭＳ Ｐゴシック" pitchFamily="-1" charset="-128"/>
                <a:cs typeface="ＭＳ Ｐゴシック" pitchFamily="-1" charset="-128"/>
              </a:rPr>
              <a:t> / Creative / Intel (</a:t>
            </a:r>
            <a:r>
              <a:rPr lang="en-US" sz="2800" dirty="0" err="1" smtClean="0">
                <a:ea typeface="ＭＳ Ｐゴシック" pitchFamily="-1" charset="-128"/>
                <a:cs typeface="ＭＳ Ｐゴシック" pitchFamily="-1" charset="-128"/>
              </a:rPr>
              <a:t>ToF</a:t>
            </a:r>
            <a:r>
              <a:rPr lang="en-US" sz="2800" dirty="0" smtClean="0">
                <a:ea typeface="ＭＳ Ｐゴシック" pitchFamily="-1" charset="-128"/>
                <a:cs typeface="ＭＳ Ｐゴシック" pitchFamily="-1" charset="-128"/>
              </a:rPr>
              <a:t>)</a:t>
            </a:r>
          </a:p>
          <a:p>
            <a:pPr>
              <a:lnSpc>
                <a:spcPct val="80000"/>
              </a:lnSpc>
              <a:spcAft>
                <a:spcPts val="1800"/>
              </a:spcAft>
            </a:pPr>
            <a:r>
              <a:rPr lang="en-US" sz="2800" dirty="0" err="1" smtClean="0">
                <a:ea typeface="ＭＳ Ｐゴシック" pitchFamily="-1" charset="-128"/>
                <a:cs typeface="ＭＳ Ｐゴシック" pitchFamily="-1" charset="-128"/>
              </a:rPr>
              <a:t>Omek</a:t>
            </a:r>
            <a:r>
              <a:rPr lang="en-US" sz="2800" dirty="0" smtClean="0">
                <a:ea typeface="ＭＳ Ｐゴシック" pitchFamily="-1" charset="-128"/>
                <a:cs typeface="ＭＳ Ｐゴシック" pitchFamily="-1" charset="-128"/>
              </a:rPr>
              <a:t> / Intel (?)</a:t>
            </a:r>
          </a:p>
          <a:p>
            <a:pPr>
              <a:lnSpc>
                <a:spcPct val="80000"/>
              </a:lnSpc>
              <a:spcAft>
                <a:spcPts val="1800"/>
              </a:spcAft>
            </a:pPr>
            <a:r>
              <a:rPr lang="en-US" sz="2800" dirty="0" smtClean="0">
                <a:ea typeface="ＭＳ Ｐゴシック" pitchFamily="-1" charset="-128"/>
                <a:cs typeface="ＭＳ Ｐゴシック" pitchFamily="-1" charset="-128"/>
              </a:rPr>
              <a:t>Leap (stereo)</a:t>
            </a:r>
          </a:p>
          <a:p>
            <a:pPr>
              <a:lnSpc>
                <a:spcPct val="80000"/>
              </a:lnSpc>
              <a:spcAft>
                <a:spcPts val="1800"/>
              </a:spcAft>
            </a:pPr>
            <a:r>
              <a:rPr lang="en-US" sz="2800" dirty="0" smtClean="0">
                <a:ea typeface="ＭＳ Ｐゴシック" pitchFamily="-1" charset="-128"/>
                <a:cs typeface="ＭＳ Ｐゴシック" pitchFamily="-1" charset="-128"/>
              </a:rPr>
              <a:t>3Gear (camera agnostic, mainly </a:t>
            </a:r>
            <a:r>
              <a:rPr lang="en-US" sz="2800" dirty="0" err="1" smtClean="0">
                <a:ea typeface="ＭＳ Ｐゴシック" pitchFamily="-1" charset="-128"/>
                <a:cs typeface="ＭＳ Ｐゴシック" pitchFamily="-1" charset="-128"/>
              </a:rPr>
              <a:t>PrimeSense</a:t>
            </a:r>
            <a:r>
              <a:rPr lang="en-US" sz="2800" dirty="0" smtClean="0">
                <a:ea typeface="ＭＳ Ｐゴシック" pitchFamily="-1" charset="-128"/>
                <a:cs typeface="ＭＳ Ｐゴシック" pitchFamily="-1" charset="-128"/>
              </a:rPr>
              <a:t>)</a:t>
            </a:r>
          </a:p>
          <a:p>
            <a:pPr>
              <a:lnSpc>
                <a:spcPct val="80000"/>
              </a:lnSpc>
              <a:spcAft>
                <a:spcPts val="1800"/>
              </a:spcAft>
            </a:pPr>
            <a:r>
              <a:rPr lang="en-US" sz="2800" dirty="0" err="1">
                <a:ea typeface="ＭＳ Ｐゴシック" pitchFamily="-1" charset="-128"/>
                <a:cs typeface="ＭＳ Ｐゴシック" pitchFamily="-1" charset="-128"/>
              </a:rPr>
              <a:t>g</a:t>
            </a:r>
            <a:r>
              <a:rPr lang="en-US" sz="2800" dirty="0" err="1" smtClean="0">
                <a:ea typeface="ＭＳ Ｐゴシック" pitchFamily="-1" charset="-128"/>
                <a:cs typeface="ＭＳ Ｐゴシック" pitchFamily="-1" charset="-128"/>
              </a:rPr>
              <a:t>estigon</a:t>
            </a:r>
            <a:r>
              <a:rPr lang="en-US" sz="2800" dirty="0" smtClean="0">
                <a:ea typeface="ＭＳ Ｐゴシック" pitchFamily="-1" charset="-128"/>
                <a:cs typeface="ＭＳ Ｐゴシック" pitchFamily="-1" charset="-128"/>
              </a:rPr>
              <a:t> (</a:t>
            </a:r>
            <a:r>
              <a:rPr lang="en-US" sz="2800" dirty="0">
                <a:ea typeface="ＭＳ Ｐゴシック" pitchFamily="-1" charset="-128"/>
                <a:cs typeface="ＭＳ Ｐゴシック" pitchFamily="-1" charset="-128"/>
              </a:rPr>
              <a:t>camera </a:t>
            </a:r>
            <a:r>
              <a:rPr lang="en-US" sz="2800" dirty="0" smtClean="0">
                <a:ea typeface="ＭＳ Ｐゴシック" pitchFamily="-1" charset="-128"/>
                <a:cs typeface="ＭＳ Ｐゴシック" pitchFamily="-1" charset="-128"/>
              </a:rPr>
              <a:t>agnostic, currently mainly </a:t>
            </a:r>
            <a:r>
              <a:rPr lang="en-US" sz="2800" dirty="0" err="1" smtClean="0">
                <a:ea typeface="ＭＳ Ｐゴシック" pitchFamily="-1" charset="-128"/>
                <a:cs typeface="ＭＳ Ｐゴシック" pitchFamily="-1" charset="-128"/>
              </a:rPr>
              <a:t>ToF</a:t>
            </a:r>
            <a:r>
              <a:rPr lang="en-US" sz="2800" dirty="0" smtClean="0">
                <a:ea typeface="ＭＳ Ｐゴシック" pitchFamily="-1" charset="-128"/>
                <a:cs typeface="ＭＳ Ｐゴシック" pitchFamily="-1" charset="-128"/>
              </a:rPr>
              <a:t>)</a:t>
            </a:r>
          </a:p>
          <a:p>
            <a:pPr>
              <a:lnSpc>
                <a:spcPct val="80000"/>
              </a:lnSpc>
              <a:spcAft>
                <a:spcPts val="1800"/>
              </a:spcAft>
            </a:pPr>
            <a:r>
              <a:rPr lang="en-US" sz="1800" dirty="0" smtClean="0">
                <a:ea typeface="ＭＳ Ｐゴシック" pitchFamily="-1" charset="-128"/>
                <a:cs typeface="ＭＳ Ｐゴシック" pitchFamily="-1" charset="-128"/>
              </a:rPr>
              <a:t>others like </a:t>
            </a:r>
            <a:r>
              <a:rPr lang="en-US" sz="1800" dirty="0" err="1" smtClean="0">
                <a:ea typeface="ＭＳ Ｐゴシック" pitchFamily="-1" charset="-128"/>
                <a:cs typeface="ＭＳ Ｐゴシック" pitchFamily="-1" charset="-128"/>
              </a:rPr>
              <a:t>PointGrab</a:t>
            </a:r>
            <a:r>
              <a:rPr lang="en-US" sz="1800" dirty="0" smtClean="0">
                <a:ea typeface="ＭＳ Ｐゴシック" pitchFamily="-1" charset="-128"/>
                <a:cs typeface="ＭＳ Ｐゴシック" pitchFamily="-1" charset="-128"/>
              </a:rPr>
              <a:t>, </a:t>
            </a:r>
            <a:r>
              <a:rPr lang="en-US" sz="1800" dirty="0" err="1" smtClean="0">
                <a:ea typeface="ＭＳ Ｐゴシック" pitchFamily="-1" charset="-128"/>
                <a:cs typeface="ＭＳ Ｐゴシック" pitchFamily="-1" charset="-128"/>
              </a:rPr>
              <a:t>EyeSight</a:t>
            </a:r>
            <a:r>
              <a:rPr lang="en-US" sz="1800" dirty="0" smtClean="0">
                <a:ea typeface="ＭＳ Ｐゴシック" pitchFamily="-1" charset="-128"/>
                <a:cs typeface="ＭＳ Ｐゴシック" pitchFamily="-1" charset="-128"/>
              </a:rPr>
              <a:t> are using only 2D</a:t>
            </a:r>
          </a:p>
        </p:txBody>
      </p:sp>
    </p:spTree>
    <p:extLst>
      <p:ext uri="{BB962C8B-B14F-4D97-AF65-F5344CB8AC3E}">
        <p14:creationId xmlns:p14="http://schemas.microsoft.com/office/powerpoint/2010/main" val="33225509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solidFill>
                  <a:srgbClr val="000000"/>
                </a:solidFill>
                <a:latin typeface="Calibri" pitchFamily="-1" charset="0"/>
                <a:ea typeface="Tahoma" pitchFamily="-1" charset="0"/>
                <a:cs typeface="Tahoma" pitchFamily="-1" charset="0"/>
              </a:rPr>
              <a:t>g</a:t>
            </a:r>
            <a:r>
              <a:rPr lang="en-US" dirty="0" err="1" smtClean="0">
                <a:solidFill>
                  <a:srgbClr val="000000"/>
                </a:solidFill>
                <a:latin typeface="Calibri" pitchFamily="-1" charset="0"/>
                <a:ea typeface="Tahoma" pitchFamily="-1" charset="0"/>
                <a:cs typeface="Tahoma" pitchFamily="-1" charset="0"/>
              </a:rPr>
              <a:t>estigon</a:t>
            </a:r>
            <a:r>
              <a:rPr lang="en-US" dirty="0" smtClean="0">
                <a:solidFill>
                  <a:srgbClr val="000000"/>
                </a:solidFill>
                <a:latin typeface="Calibri" pitchFamily="-1" charset="0"/>
                <a:ea typeface="Tahoma" pitchFamily="-1" charset="0"/>
                <a:cs typeface="Tahoma" pitchFamily="-1" charset="0"/>
              </a:rPr>
              <a:t> brief history</a:t>
            </a:r>
          </a:p>
        </p:txBody>
      </p:sp>
      <p:pic>
        <p:nvPicPr>
          <p:cNvPr id="2" name="Bild 1" descr="Screen Shot 2014-03-03 at 12.26.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986688"/>
            <a:ext cx="8496944" cy="4682672"/>
          </a:xfrm>
          <a:prstGeom prst="rect">
            <a:avLst/>
          </a:prstGeom>
        </p:spPr>
      </p:pic>
      <p:pic>
        <p:nvPicPr>
          <p:cNvPr id="5" name="Bild 4" descr="Screen Shot 2012-10-23 at 23.25.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68760"/>
            <a:ext cx="1712759" cy="604168"/>
          </a:xfrm>
          <a:prstGeom prst="rect">
            <a:avLst/>
          </a:prstGeom>
        </p:spPr>
      </p:pic>
      <p:pic>
        <p:nvPicPr>
          <p:cNvPr id="6" name="Bild 5" descr="Screen Shot 2012-10-23 at 23.29.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6160147"/>
            <a:ext cx="3025464" cy="437205"/>
          </a:xfrm>
          <a:prstGeom prst="rect">
            <a:avLst/>
          </a:prstGeom>
        </p:spPr>
      </p:pic>
    </p:spTree>
    <p:extLst>
      <p:ext uri="{BB962C8B-B14F-4D97-AF65-F5344CB8AC3E}">
        <p14:creationId xmlns:p14="http://schemas.microsoft.com/office/powerpoint/2010/main" val="40664623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solidFill>
                  <a:srgbClr val="000000"/>
                </a:solidFill>
                <a:latin typeface="Calibri" pitchFamily="-1" charset="0"/>
                <a:ea typeface="Tahoma" pitchFamily="-1" charset="0"/>
                <a:cs typeface="Tahoma" pitchFamily="-1" charset="0"/>
              </a:rPr>
              <a:t>g</a:t>
            </a:r>
            <a:r>
              <a:rPr lang="en-US" dirty="0" err="1" smtClean="0">
                <a:solidFill>
                  <a:srgbClr val="000000"/>
                </a:solidFill>
                <a:latin typeface="Calibri" pitchFamily="-1" charset="0"/>
                <a:ea typeface="Tahoma" pitchFamily="-1" charset="0"/>
                <a:cs typeface="Tahoma" pitchFamily="-1" charset="0"/>
              </a:rPr>
              <a:t>estigon</a:t>
            </a:r>
            <a:r>
              <a:rPr lang="en-US" dirty="0" smtClean="0">
                <a:solidFill>
                  <a:srgbClr val="000000"/>
                </a:solidFill>
                <a:latin typeface="Calibri" pitchFamily="-1" charset="0"/>
                <a:ea typeface="Tahoma" pitchFamily="-1" charset="0"/>
                <a:cs typeface="Tahoma" pitchFamily="-1" charset="0"/>
              </a:rPr>
              <a:t> technology</a:t>
            </a:r>
          </a:p>
        </p:txBody>
      </p:sp>
      <p:pic>
        <p:nvPicPr>
          <p:cNvPr id="2" name="Bild 1" descr="Screen Shot 2014-03-03 at 11.18.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132856"/>
            <a:ext cx="8293849" cy="4281090"/>
          </a:xfrm>
          <a:prstGeom prst="rect">
            <a:avLst/>
          </a:prstGeom>
        </p:spPr>
      </p:pic>
    </p:spTree>
    <p:extLst>
      <p:ext uri="{BB962C8B-B14F-4D97-AF65-F5344CB8AC3E}">
        <p14:creationId xmlns:p14="http://schemas.microsoft.com/office/powerpoint/2010/main" val="368792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solidFill>
                  <a:srgbClr val="000000"/>
                </a:solidFill>
                <a:latin typeface="Calibri" pitchFamily="-1" charset="0"/>
                <a:ea typeface="Tahoma" pitchFamily="-1" charset="0"/>
                <a:cs typeface="Tahoma" pitchFamily="-1" charset="0"/>
              </a:rPr>
              <a:t>g</a:t>
            </a:r>
            <a:r>
              <a:rPr lang="en-US" dirty="0" err="1" smtClean="0">
                <a:solidFill>
                  <a:srgbClr val="000000"/>
                </a:solidFill>
                <a:latin typeface="Calibri" pitchFamily="-1" charset="0"/>
                <a:ea typeface="Tahoma" pitchFamily="-1" charset="0"/>
                <a:cs typeface="Tahoma" pitchFamily="-1" charset="0"/>
              </a:rPr>
              <a:t>estigon</a:t>
            </a:r>
            <a:r>
              <a:rPr lang="en-US" dirty="0" smtClean="0">
                <a:solidFill>
                  <a:srgbClr val="000000"/>
                </a:solidFill>
                <a:latin typeface="Calibri" pitchFamily="-1" charset="0"/>
                <a:ea typeface="Tahoma" pitchFamily="-1" charset="0"/>
                <a:cs typeface="Tahoma" pitchFamily="-1" charset="0"/>
              </a:rPr>
              <a:t> IP</a:t>
            </a:r>
          </a:p>
        </p:txBody>
      </p:sp>
      <p:pic>
        <p:nvPicPr>
          <p:cNvPr id="2" name="Bild 1" descr="Screen Shot 2014-03-03 at 11.18.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132856"/>
            <a:ext cx="8584446" cy="4414858"/>
          </a:xfrm>
          <a:prstGeom prst="rect">
            <a:avLst/>
          </a:prstGeom>
        </p:spPr>
      </p:pic>
    </p:spTree>
    <p:extLst>
      <p:ext uri="{BB962C8B-B14F-4D97-AF65-F5344CB8AC3E}">
        <p14:creationId xmlns:p14="http://schemas.microsoft.com/office/powerpoint/2010/main" val="20763823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solidFill>
                  <a:srgbClr val="000000"/>
                </a:solidFill>
                <a:latin typeface="Calibri" pitchFamily="-1" charset="0"/>
                <a:ea typeface="Tahoma" pitchFamily="-1" charset="0"/>
                <a:cs typeface="Tahoma" pitchFamily="-1" charset="0"/>
              </a:rPr>
              <a:t>g</a:t>
            </a:r>
            <a:r>
              <a:rPr lang="en-US" dirty="0" err="1" smtClean="0">
                <a:solidFill>
                  <a:srgbClr val="000000"/>
                </a:solidFill>
                <a:latin typeface="Calibri" pitchFamily="-1" charset="0"/>
                <a:ea typeface="Tahoma" pitchFamily="-1" charset="0"/>
                <a:cs typeface="Tahoma" pitchFamily="-1" charset="0"/>
              </a:rPr>
              <a:t>estigon</a:t>
            </a:r>
            <a:r>
              <a:rPr lang="en-US" dirty="0" smtClean="0">
                <a:solidFill>
                  <a:srgbClr val="000000"/>
                </a:solidFill>
                <a:latin typeface="Calibri" pitchFamily="-1" charset="0"/>
                <a:ea typeface="Tahoma" pitchFamily="-1" charset="0"/>
                <a:cs typeface="Tahoma" pitchFamily="-1" charset="0"/>
              </a:rPr>
              <a:t> products and services</a:t>
            </a:r>
          </a:p>
        </p:txBody>
      </p:sp>
      <p:pic>
        <p:nvPicPr>
          <p:cNvPr id="2" name="Bild 1" descr="Screen Shot 2014-03-03 at 11.18.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251942"/>
            <a:ext cx="8280920" cy="4258413"/>
          </a:xfrm>
          <a:prstGeom prst="rect">
            <a:avLst/>
          </a:prstGeom>
        </p:spPr>
      </p:pic>
    </p:spTree>
    <p:extLst>
      <p:ext uri="{BB962C8B-B14F-4D97-AF65-F5344CB8AC3E}">
        <p14:creationId xmlns:p14="http://schemas.microsoft.com/office/powerpoint/2010/main" val="20763823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solidFill>
                  <a:srgbClr val="000000"/>
                </a:solidFill>
                <a:latin typeface="Calibri" pitchFamily="-1" charset="0"/>
                <a:ea typeface="Tahoma" pitchFamily="-1" charset="0"/>
                <a:cs typeface="Tahoma" pitchFamily="-1" charset="0"/>
              </a:rPr>
              <a:t>g</a:t>
            </a:r>
            <a:r>
              <a:rPr lang="en-US" dirty="0" err="1" smtClean="0">
                <a:solidFill>
                  <a:srgbClr val="000000"/>
                </a:solidFill>
                <a:latin typeface="Calibri" pitchFamily="-1" charset="0"/>
                <a:ea typeface="Tahoma" pitchFamily="-1" charset="0"/>
                <a:cs typeface="Tahoma" pitchFamily="-1" charset="0"/>
              </a:rPr>
              <a:t>estigon</a:t>
            </a:r>
            <a:r>
              <a:rPr lang="en-US" dirty="0" smtClean="0">
                <a:solidFill>
                  <a:srgbClr val="000000"/>
                </a:solidFill>
                <a:latin typeface="Calibri" pitchFamily="-1" charset="0"/>
                <a:ea typeface="Tahoma" pitchFamily="-1" charset="0"/>
                <a:cs typeface="Tahoma" pitchFamily="-1" charset="0"/>
              </a:rPr>
              <a:t> USPs</a:t>
            </a:r>
          </a:p>
        </p:txBody>
      </p:sp>
      <p:pic>
        <p:nvPicPr>
          <p:cNvPr id="2" name="Bild 1" descr="Screen Shot 2014-03-03 at 12.0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420888"/>
            <a:ext cx="4896544" cy="2826140"/>
          </a:xfrm>
          <a:prstGeom prst="rect">
            <a:avLst/>
          </a:prstGeom>
        </p:spPr>
      </p:pic>
    </p:spTree>
    <p:extLst>
      <p:ext uri="{BB962C8B-B14F-4D97-AF65-F5344CB8AC3E}">
        <p14:creationId xmlns:p14="http://schemas.microsoft.com/office/powerpoint/2010/main" val="20763823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solidFill>
                  <a:srgbClr val="000000"/>
                </a:solidFill>
                <a:latin typeface="Calibri" pitchFamily="-1" charset="0"/>
                <a:ea typeface="Tahoma" pitchFamily="-1" charset="0"/>
                <a:cs typeface="Tahoma" pitchFamily="-1" charset="0"/>
              </a:rPr>
              <a:t>g</a:t>
            </a:r>
            <a:r>
              <a:rPr lang="en-US" dirty="0" err="1" smtClean="0">
                <a:solidFill>
                  <a:srgbClr val="000000"/>
                </a:solidFill>
                <a:latin typeface="Calibri" pitchFamily="-1" charset="0"/>
                <a:ea typeface="Tahoma" pitchFamily="-1" charset="0"/>
                <a:cs typeface="Tahoma" pitchFamily="-1" charset="0"/>
              </a:rPr>
              <a:t>estigon</a:t>
            </a:r>
            <a:r>
              <a:rPr lang="en-US" dirty="0" smtClean="0">
                <a:solidFill>
                  <a:srgbClr val="000000"/>
                </a:solidFill>
                <a:latin typeface="Calibri" pitchFamily="-1" charset="0"/>
                <a:ea typeface="Tahoma" pitchFamily="-1" charset="0"/>
                <a:cs typeface="Tahoma" pitchFamily="-1" charset="0"/>
              </a:rPr>
              <a:t> USPs</a:t>
            </a:r>
          </a:p>
        </p:txBody>
      </p:sp>
      <p:pic>
        <p:nvPicPr>
          <p:cNvPr id="4" name="Bild 3" descr="Screen Shot 2014-03-03 at 12.04.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199" y="2276872"/>
            <a:ext cx="5590013" cy="1821593"/>
          </a:xfrm>
          <a:prstGeom prst="rect">
            <a:avLst/>
          </a:prstGeom>
        </p:spPr>
      </p:pic>
      <p:pic>
        <p:nvPicPr>
          <p:cNvPr id="5" name="Bild 4" descr="Screen Shot 2014-03-03 at 12.04.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200" y="4365104"/>
            <a:ext cx="5652120" cy="2148538"/>
          </a:xfrm>
          <a:prstGeom prst="rect">
            <a:avLst/>
          </a:prstGeom>
        </p:spPr>
      </p:pic>
    </p:spTree>
    <p:extLst>
      <p:ext uri="{BB962C8B-B14F-4D97-AF65-F5344CB8AC3E}">
        <p14:creationId xmlns:p14="http://schemas.microsoft.com/office/powerpoint/2010/main" val="20763823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900113" y="333375"/>
            <a:ext cx="7994650" cy="1141413"/>
          </a:xfrm>
          <a:prstGeom prst="rect">
            <a:avLst/>
          </a:prstGeom>
          <a:noFill/>
          <a:ln w="9525">
            <a:noFill/>
            <a:round/>
            <a:headEnd/>
            <a:tailEnd/>
          </a:ln>
        </p:spPr>
        <p:txBody>
          <a:bodyPr lIns="90000" tIns="46800" rIns="90000" bIns="46800" anchor="ctr">
            <a:prstTxWarp prst="textNoShape">
              <a:avLst/>
            </a:prstTxWarp>
          </a:bodyPr>
          <a:lstStyle/>
          <a:p>
            <a:pPr>
              <a:lnSpc>
                <a:spcPct val="8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de-DE" sz="4400" dirty="0">
              <a:solidFill>
                <a:srgbClr val="000000"/>
              </a:solidFill>
              <a:latin typeface="+mn-lt"/>
            </a:endParaRPr>
          </a:p>
        </p:txBody>
      </p:sp>
      <p:sp>
        <p:nvSpPr>
          <p:cNvPr id="55299" name="Text Box 2"/>
          <p:cNvSpPr txBox="1">
            <a:spLocks noChangeArrowheads="1"/>
          </p:cNvSpPr>
          <p:nvPr/>
        </p:nvSpPr>
        <p:spPr bwMode="auto">
          <a:xfrm>
            <a:off x="900113" y="1628775"/>
            <a:ext cx="7991475" cy="4822825"/>
          </a:xfrm>
          <a:prstGeom prst="rect">
            <a:avLst/>
          </a:prstGeom>
          <a:noFill/>
          <a:ln w="9525">
            <a:noFill/>
            <a:round/>
            <a:headEnd/>
            <a:tailEnd/>
          </a:ln>
        </p:spPr>
        <p:txBody>
          <a:bodyPr wrap="none" anchor="ctr">
            <a:prstTxWarp prst="textNoShape">
              <a:avLst/>
            </a:prstTxWarp>
          </a:bodyPr>
          <a:lstStyle/>
          <a:p>
            <a:endParaRPr lang="de-DE"/>
          </a:p>
        </p:txBody>
      </p:sp>
      <p:sp>
        <p:nvSpPr>
          <p:cNvPr id="55300" name="Text Box 3"/>
          <p:cNvSpPr txBox="1">
            <a:spLocks noChangeArrowheads="1"/>
          </p:cNvSpPr>
          <p:nvPr/>
        </p:nvSpPr>
        <p:spPr bwMode="auto">
          <a:xfrm>
            <a:off x="971600" y="1628800"/>
            <a:ext cx="7993062" cy="4826000"/>
          </a:xfrm>
          <a:prstGeom prst="rect">
            <a:avLst/>
          </a:prstGeom>
          <a:noFill/>
          <a:ln w="9525">
            <a:noFill/>
            <a:round/>
            <a:headEnd/>
            <a:tailEnd/>
          </a:ln>
        </p:spPr>
        <p:txBody>
          <a:bodyPr lIns="0" tIns="6120" rIns="0" bIns="0">
            <a:prstTxWarp prst="textNoShape">
              <a:avLst/>
            </a:prstTxWarp>
          </a:bodyPr>
          <a:lstStyle/>
          <a:p>
            <a:pPr marL="336550" indent="-336550">
              <a:lnSpc>
                <a:spcPct val="98000"/>
              </a:lnSpc>
              <a:spcBef>
                <a:spcPts val="2250"/>
              </a:spcBef>
              <a:buFont typeface="Franklin Gothic Book" pitchFamily="-1"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de-DE" sz="2000">
              <a:solidFill>
                <a:srgbClr val="000000"/>
              </a:solidFill>
              <a:latin typeface="Bitstream Vera Sans" pitchFamily="34" charset="0"/>
            </a:endParaRPr>
          </a:p>
        </p:txBody>
      </p:sp>
      <p:sp>
        <p:nvSpPr>
          <p:cNvPr id="55303" name="Titel 14"/>
          <p:cNvSpPr>
            <a:spLocks noGrp="1"/>
          </p:cNvSpPr>
          <p:nvPr>
            <p:ph type="title"/>
          </p:nvPr>
        </p:nvSpPr>
        <p:spPr>
          <a:xfrm>
            <a:off x="381000" y="1447800"/>
            <a:ext cx="8315325" cy="1143000"/>
          </a:xfrm>
        </p:spPr>
        <p:txBody>
          <a:bodyPr/>
          <a:lstStyle/>
          <a:p>
            <a:pPr>
              <a:lnSpc>
                <a:spcPct val="8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dirty="0" err="1" smtClean="0">
                <a:solidFill>
                  <a:srgbClr val="000000"/>
                </a:solidFill>
                <a:ea typeface="ＭＳ Ｐゴシック" pitchFamily="-1" charset="-128"/>
                <a:cs typeface="ＭＳ Ｐゴシック" pitchFamily="-1" charset="-128"/>
              </a:rPr>
              <a:t>Current</a:t>
            </a:r>
            <a:r>
              <a:rPr lang="de-DE" dirty="0" smtClean="0">
                <a:solidFill>
                  <a:srgbClr val="000000"/>
                </a:solidFill>
                <a:ea typeface="ＭＳ Ｐゴシック" pitchFamily="-1" charset="-128"/>
                <a:cs typeface="ＭＳ Ｐゴシック" pitchFamily="-1" charset="-128"/>
              </a:rPr>
              <a:t> </a:t>
            </a:r>
            <a:r>
              <a:rPr lang="de-DE" dirty="0" err="1" smtClean="0">
                <a:solidFill>
                  <a:srgbClr val="000000"/>
                </a:solidFill>
                <a:ea typeface="ＭＳ Ｐゴシック" pitchFamily="-1" charset="-128"/>
                <a:cs typeface="ＭＳ Ｐゴシック" pitchFamily="-1" charset="-128"/>
              </a:rPr>
              <a:t>focus</a:t>
            </a:r>
            <a:r>
              <a:rPr lang="de-DE" dirty="0" smtClean="0">
                <a:solidFill>
                  <a:srgbClr val="000000"/>
                </a:solidFill>
                <a:ea typeface="ＭＳ Ｐゴシック" pitchFamily="-1" charset="-128"/>
                <a:cs typeface="ＭＳ Ｐゴシック" pitchFamily="-1" charset="-128"/>
              </a:rPr>
              <a:t> </a:t>
            </a:r>
            <a:r>
              <a:rPr lang="de-DE" dirty="0" err="1" smtClean="0">
                <a:solidFill>
                  <a:srgbClr val="000000"/>
                </a:solidFill>
                <a:ea typeface="ＭＳ Ｐゴシック" pitchFamily="-1" charset="-128"/>
                <a:cs typeface="ＭＳ Ｐゴシック" pitchFamily="-1" charset="-128"/>
              </a:rPr>
              <a:t>at</a:t>
            </a:r>
            <a:r>
              <a:rPr lang="de-DE" dirty="0" smtClean="0">
                <a:solidFill>
                  <a:srgbClr val="000000"/>
                </a:solidFill>
                <a:ea typeface="ＭＳ Ｐゴシック" pitchFamily="-1" charset="-128"/>
                <a:cs typeface="ＭＳ Ｐゴシック" pitchFamily="-1" charset="-128"/>
              </a:rPr>
              <a:t> </a:t>
            </a:r>
            <a:r>
              <a:rPr lang="de-DE" dirty="0" err="1" smtClean="0">
                <a:solidFill>
                  <a:srgbClr val="000000"/>
                </a:solidFill>
                <a:ea typeface="ＭＳ Ｐゴシック" pitchFamily="-1" charset="-128"/>
                <a:cs typeface="ＭＳ Ｐゴシック" pitchFamily="-1" charset="-128"/>
              </a:rPr>
              <a:t>gestigon</a:t>
            </a:r>
            <a:endParaRPr lang="de-DE" dirty="0" smtClean="0">
              <a:solidFill>
                <a:srgbClr val="000000"/>
              </a:solidFill>
              <a:ea typeface="ＭＳ Ｐゴシック" pitchFamily="-1" charset="-128"/>
              <a:cs typeface="ＭＳ Ｐゴシック" pitchFamily="-1" charset="-128"/>
            </a:endParaRPr>
          </a:p>
        </p:txBody>
      </p:sp>
      <p:sp>
        <p:nvSpPr>
          <p:cNvPr id="55304" name="Inhaltsplatzhalter 15"/>
          <p:cNvSpPr>
            <a:spLocks noGrp="1"/>
          </p:cNvSpPr>
          <p:nvPr>
            <p:ph idx="1"/>
          </p:nvPr>
        </p:nvSpPr>
        <p:spPr>
          <a:xfrm>
            <a:off x="539552" y="2276872"/>
            <a:ext cx="8315325" cy="3289300"/>
          </a:xfrm>
        </p:spPr>
        <p:txBody>
          <a:bodyPr/>
          <a:lstStyle/>
          <a:p>
            <a:pPr>
              <a:lnSpc>
                <a:spcPct val="98000"/>
              </a:lnSpc>
              <a:spcBef>
                <a:spcPts val="2250"/>
              </a:spcBef>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smtClean="0">
                <a:solidFill>
                  <a:srgbClr val="000000"/>
                </a:solidFill>
                <a:latin typeface="Calibri" pitchFamily="-1" charset="0"/>
                <a:ea typeface="ＭＳ Ｐゴシック" pitchFamily="-1" charset="-128"/>
                <a:cs typeface="ＭＳ Ｐゴシック" pitchFamily="-1" charset="-128"/>
              </a:rPr>
              <a:t>License current technology to Module </a:t>
            </a:r>
            <a:r>
              <a:rPr lang="en-GB" sz="2400" dirty="0">
                <a:solidFill>
                  <a:srgbClr val="000000"/>
                </a:solidFill>
                <a:latin typeface="Calibri" pitchFamily="-1" charset="0"/>
                <a:ea typeface="ＭＳ Ｐゴシック" pitchFamily="-1" charset="-128"/>
                <a:cs typeface="ＭＳ Ｐゴシック" pitchFamily="-1" charset="-128"/>
              </a:rPr>
              <a:t>M</a:t>
            </a:r>
            <a:r>
              <a:rPr lang="en-GB" sz="2400" dirty="0" smtClean="0">
                <a:solidFill>
                  <a:srgbClr val="000000"/>
                </a:solidFill>
                <a:latin typeface="Calibri" pitchFamily="-1" charset="0"/>
                <a:ea typeface="ＭＳ Ｐゴシック" pitchFamily="-1" charset="-128"/>
                <a:cs typeface="ＭＳ Ｐゴシック" pitchFamily="-1" charset="-128"/>
              </a:rPr>
              <a:t>akers, ODMs, OEMs</a:t>
            </a:r>
          </a:p>
          <a:p>
            <a:pPr marL="336550" indent="-336550">
              <a:lnSpc>
                <a:spcPct val="98000"/>
              </a:lnSpc>
              <a:spcBef>
                <a:spcPts val="2250"/>
              </a:spcBef>
              <a:buFont typeface="Franklin Gothic Book" pitchFamily="-1"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smtClean="0">
                <a:solidFill>
                  <a:srgbClr val="000000"/>
                </a:solidFill>
                <a:latin typeface="Calibri" pitchFamily="-1" charset="0"/>
                <a:ea typeface="ＭＳ Ｐゴシック" pitchFamily="-1" charset="-128"/>
                <a:cs typeface="ＭＳ Ｐゴシック" pitchFamily="-1" charset="-128"/>
              </a:rPr>
              <a:t>Turn embedded solution into a gesture chip</a:t>
            </a:r>
          </a:p>
          <a:p>
            <a:pPr marL="336550" indent="-336550">
              <a:lnSpc>
                <a:spcPct val="98000"/>
              </a:lnSpc>
              <a:spcBef>
                <a:spcPts val="2250"/>
              </a:spcBef>
              <a:buFont typeface="Franklin Gothic Book" pitchFamily="-1"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smtClean="0">
                <a:solidFill>
                  <a:srgbClr val="000000"/>
                </a:solidFill>
                <a:latin typeface="Calibri" pitchFamily="-1" charset="0"/>
                <a:ea typeface="ＭＳ Ｐゴシック" pitchFamily="-1" charset="-128"/>
                <a:cs typeface="ＭＳ Ｐゴシック" pitchFamily="-1" charset="-128"/>
              </a:rPr>
              <a:t>Consumer electronics, automotive, and digital-signage partnerships</a:t>
            </a:r>
          </a:p>
          <a:p>
            <a:pPr marL="336550" indent="-336550">
              <a:lnSpc>
                <a:spcPct val="98000"/>
              </a:lnSpc>
              <a:spcBef>
                <a:spcPts val="2250"/>
              </a:spcBef>
              <a:buFont typeface="Franklin Gothic Book" pitchFamily="-1"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GB" sz="2400" dirty="0">
              <a:solidFill>
                <a:srgbClr val="000000"/>
              </a:solidFill>
              <a:latin typeface="Calibri" pitchFamily="-1" charset="0"/>
              <a:ea typeface="ＭＳ Ｐゴシック" pitchFamily="-1" charset="-128"/>
              <a:cs typeface="ＭＳ Ｐゴシック" pitchFamily="-1" charset="-128"/>
            </a:endParaRPr>
          </a:p>
          <a:p>
            <a:pPr marL="336550" indent="-336550">
              <a:lnSpc>
                <a:spcPct val="98000"/>
              </a:lnSpc>
              <a:spcBef>
                <a:spcPts val="2250"/>
              </a:spcBef>
              <a:buFont typeface="Franklin Gothic Book" pitchFamily="-1"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dirty="0" smtClean="0">
                <a:solidFill>
                  <a:srgbClr val="000000"/>
                </a:solidFill>
                <a:latin typeface="Calibri" pitchFamily="-1" charset="0"/>
                <a:ea typeface="ＭＳ Ｐゴシック" pitchFamily="-1" charset="-128"/>
                <a:cs typeface="ＭＳ Ｐゴシック" pitchFamily="-1" charset="-128"/>
              </a:rPr>
              <a:t>See demo on Wednesday</a:t>
            </a:r>
          </a:p>
        </p:txBody>
      </p:sp>
      <p:pic>
        <p:nvPicPr>
          <p:cNvPr id="2" name="Bild 1" descr="Screen Shot 2014-03-03 at 12.18.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4067851"/>
            <a:ext cx="4392488" cy="2543730"/>
          </a:xfrm>
          <a:prstGeom prst="rect">
            <a:avLst/>
          </a:prstGeom>
        </p:spPr>
      </p:pic>
    </p:spTree>
    <p:extLst>
      <p:ext uri="{BB962C8B-B14F-4D97-AF65-F5344CB8AC3E}">
        <p14:creationId xmlns:p14="http://schemas.microsoft.com/office/powerpoint/2010/main" val="2846398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900113" y="333375"/>
            <a:ext cx="7994650" cy="1141413"/>
          </a:xfrm>
          <a:prstGeom prst="rect">
            <a:avLst/>
          </a:prstGeom>
          <a:noFill/>
          <a:ln w="9525">
            <a:noFill/>
            <a:round/>
            <a:headEnd/>
            <a:tailEnd/>
          </a:ln>
        </p:spPr>
        <p:txBody>
          <a:bodyPr lIns="90000" tIns="46800" rIns="90000" bIns="46800" anchor="ctr">
            <a:prstTxWarp prst="textNoShape">
              <a:avLst/>
            </a:prstTxWarp>
          </a:bodyPr>
          <a:lstStyle/>
          <a:p>
            <a:pPr>
              <a:lnSpc>
                <a:spcPct val="8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de-DE" sz="4400" dirty="0">
              <a:solidFill>
                <a:srgbClr val="000000"/>
              </a:solidFill>
              <a:latin typeface="+mn-lt"/>
            </a:endParaRPr>
          </a:p>
        </p:txBody>
      </p:sp>
      <p:sp>
        <p:nvSpPr>
          <p:cNvPr id="55299" name="Text Box 2"/>
          <p:cNvSpPr txBox="1">
            <a:spLocks noChangeArrowheads="1"/>
          </p:cNvSpPr>
          <p:nvPr/>
        </p:nvSpPr>
        <p:spPr bwMode="auto">
          <a:xfrm>
            <a:off x="900113" y="1628775"/>
            <a:ext cx="7991475" cy="4822825"/>
          </a:xfrm>
          <a:prstGeom prst="rect">
            <a:avLst/>
          </a:prstGeom>
          <a:noFill/>
          <a:ln w="9525">
            <a:noFill/>
            <a:round/>
            <a:headEnd/>
            <a:tailEnd/>
          </a:ln>
        </p:spPr>
        <p:txBody>
          <a:bodyPr wrap="none" anchor="ctr">
            <a:prstTxWarp prst="textNoShape">
              <a:avLst/>
            </a:prstTxWarp>
          </a:bodyPr>
          <a:lstStyle/>
          <a:p>
            <a:endParaRPr lang="de-DE"/>
          </a:p>
        </p:txBody>
      </p:sp>
      <p:sp>
        <p:nvSpPr>
          <p:cNvPr id="55300" name="Text Box 3"/>
          <p:cNvSpPr txBox="1">
            <a:spLocks noChangeArrowheads="1"/>
          </p:cNvSpPr>
          <p:nvPr/>
        </p:nvSpPr>
        <p:spPr bwMode="auto">
          <a:xfrm>
            <a:off x="971600" y="1628800"/>
            <a:ext cx="7993062" cy="4826000"/>
          </a:xfrm>
          <a:prstGeom prst="rect">
            <a:avLst/>
          </a:prstGeom>
          <a:noFill/>
          <a:ln w="9525">
            <a:noFill/>
            <a:round/>
            <a:headEnd/>
            <a:tailEnd/>
          </a:ln>
        </p:spPr>
        <p:txBody>
          <a:bodyPr lIns="0" tIns="6120" rIns="0" bIns="0">
            <a:prstTxWarp prst="textNoShape">
              <a:avLst/>
            </a:prstTxWarp>
          </a:bodyPr>
          <a:lstStyle/>
          <a:p>
            <a:pPr marL="336550" indent="-336550">
              <a:lnSpc>
                <a:spcPct val="98000"/>
              </a:lnSpc>
              <a:spcBef>
                <a:spcPts val="2250"/>
              </a:spcBef>
              <a:buFont typeface="Franklin Gothic Book" pitchFamily="-1"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de-DE" sz="2000">
              <a:solidFill>
                <a:srgbClr val="000000"/>
              </a:solidFill>
              <a:latin typeface="Bitstream Vera Sans" pitchFamily="34" charset="0"/>
            </a:endParaRPr>
          </a:p>
        </p:txBody>
      </p:sp>
      <p:pic>
        <p:nvPicPr>
          <p:cNvPr id="4" name="Bild 3" descr="Screen Shot 2014-02-27 at 18.38.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74" y="1340768"/>
            <a:ext cx="8606697" cy="5328592"/>
          </a:xfrm>
          <a:prstGeom prst="rect">
            <a:avLst/>
          </a:prstGeom>
        </p:spPr>
      </p:pic>
      <p:pic>
        <p:nvPicPr>
          <p:cNvPr id="10" name="Bild 9" descr="Screen Shot 2012-10-23 at 23.25.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412776"/>
            <a:ext cx="1712759" cy="604168"/>
          </a:xfrm>
          <a:prstGeom prst="rect">
            <a:avLst/>
          </a:prstGeom>
        </p:spPr>
      </p:pic>
    </p:spTree>
    <p:extLst>
      <p:ext uri="{BB962C8B-B14F-4D97-AF65-F5344CB8AC3E}">
        <p14:creationId xmlns:p14="http://schemas.microsoft.com/office/powerpoint/2010/main" val="39514322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Alternative technologies</a:t>
            </a:r>
          </a:p>
        </p:txBody>
      </p:sp>
      <p:sp>
        <p:nvSpPr>
          <p:cNvPr id="3" name="Textfeld 2"/>
          <p:cNvSpPr txBox="1"/>
          <p:nvPr/>
        </p:nvSpPr>
        <p:spPr>
          <a:xfrm>
            <a:off x="611560" y="2204864"/>
            <a:ext cx="7920880" cy="4068806"/>
          </a:xfrm>
          <a:prstGeom prst="rect">
            <a:avLst/>
          </a:prstGeom>
          <a:noFill/>
        </p:spPr>
        <p:txBody>
          <a:bodyPr wrap="square" rtlCol="0">
            <a:spAutoFit/>
          </a:bodyPr>
          <a:lstStyle/>
          <a:p>
            <a:pPr>
              <a:lnSpc>
                <a:spcPct val="120000"/>
              </a:lnSpc>
            </a:pPr>
            <a:r>
              <a:rPr lang="en-US" sz="2400" b="1" dirty="0" err="1" smtClean="0"/>
              <a:t>WiSee</a:t>
            </a:r>
            <a:r>
              <a:rPr lang="en-US" sz="2400" b="1" dirty="0"/>
              <a:t> </a:t>
            </a:r>
            <a:r>
              <a:rPr lang="en-US" sz="2400" dirty="0" smtClean="0"/>
              <a:t>and</a:t>
            </a:r>
            <a:r>
              <a:rPr lang="en-US" sz="2400" b="1" dirty="0" smtClean="0"/>
              <a:t> </a:t>
            </a:r>
            <a:r>
              <a:rPr lang="en-US" sz="2400" b="1" dirty="0" err="1" smtClean="0"/>
              <a:t>AllSee</a:t>
            </a:r>
            <a:r>
              <a:rPr lang="en-US" sz="2400" b="1" dirty="0" smtClean="0"/>
              <a:t> </a:t>
            </a:r>
            <a:r>
              <a:rPr lang="en-US" sz="2400" dirty="0" smtClean="0"/>
              <a:t>(</a:t>
            </a:r>
            <a:r>
              <a:rPr lang="en-US" sz="2400" dirty="0"/>
              <a:t>University of Washington</a:t>
            </a:r>
            <a:r>
              <a:rPr lang="en-US" sz="2400" dirty="0" smtClean="0"/>
              <a:t>)</a:t>
            </a:r>
          </a:p>
          <a:p>
            <a:pPr>
              <a:lnSpc>
                <a:spcPct val="120000"/>
              </a:lnSpc>
            </a:pPr>
            <a:r>
              <a:rPr lang="en-US" sz="2400" dirty="0"/>
              <a:t>Uses Doppler shift in wireless signal to detect and classify </a:t>
            </a:r>
            <a:r>
              <a:rPr lang="en-US" sz="2400" dirty="0" smtClean="0"/>
              <a:t>gestures</a:t>
            </a:r>
          </a:p>
          <a:p>
            <a:pPr>
              <a:lnSpc>
                <a:spcPct val="120000"/>
              </a:lnSpc>
            </a:pPr>
            <a:r>
              <a:rPr lang="en-US" sz="2400" dirty="0" smtClean="0"/>
              <a:t>+ Leverages existing wireless transceivers</a:t>
            </a:r>
          </a:p>
          <a:p>
            <a:pPr>
              <a:lnSpc>
                <a:spcPct val="120000"/>
              </a:lnSpc>
            </a:pPr>
            <a:r>
              <a:rPr lang="en-US" sz="2400" dirty="0" smtClean="0"/>
              <a:t>+ Does not require free view</a:t>
            </a:r>
          </a:p>
          <a:p>
            <a:pPr>
              <a:lnSpc>
                <a:spcPct val="120000"/>
              </a:lnSpc>
            </a:pPr>
            <a:r>
              <a:rPr lang="en-US" sz="2400" dirty="0" smtClean="0"/>
              <a:t>+ Low </a:t>
            </a:r>
            <a:r>
              <a:rPr lang="en-US" sz="2400" dirty="0"/>
              <a:t>power requirements</a:t>
            </a:r>
          </a:p>
          <a:p>
            <a:pPr>
              <a:lnSpc>
                <a:spcPct val="120000"/>
              </a:lnSpc>
            </a:pPr>
            <a:endParaRPr lang="en-US" sz="2400" dirty="0" smtClean="0"/>
          </a:p>
          <a:p>
            <a:pPr marL="342900" indent="-342900">
              <a:lnSpc>
                <a:spcPct val="120000"/>
              </a:lnSpc>
              <a:buFontTx/>
              <a:buChar char="-"/>
            </a:pPr>
            <a:r>
              <a:rPr lang="en-US" sz="2400" dirty="0" smtClean="0"/>
              <a:t>Requires vigorous motion</a:t>
            </a:r>
          </a:p>
          <a:p>
            <a:pPr marL="342900" indent="-342900">
              <a:lnSpc>
                <a:spcPct val="120000"/>
              </a:lnSpc>
              <a:buFontTx/>
              <a:buChar char="-"/>
            </a:pPr>
            <a:r>
              <a:rPr lang="en-US" sz="2400" dirty="0" smtClean="0"/>
              <a:t>No pointing, no subtle gestures</a:t>
            </a:r>
            <a:endParaRPr lang="en-US" sz="2400" dirty="0"/>
          </a:p>
        </p:txBody>
      </p:sp>
      <p:pic>
        <p:nvPicPr>
          <p:cNvPr id="5" name="Bild 4"/>
          <p:cNvPicPr>
            <a:picLocks noChangeAspect="1"/>
          </p:cNvPicPr>
          <p:nvPr/>
        </p:nvPicPr>
        <p:blipFill>
          <a:blip r:embed="rId3"/>
          <a:stretch>
            <a:fillRect/>
          </a:stretch>
        </p:blipFill>
        <p:spPr>
          <a:xfrm>
            <a:off x="5220072" y="4365104"/>
            <a:ext cx="3435851" cy="1172497"/>
          </a:xfrm>
          <a:prstGeom prst="rect">
            <a:avLst/>
          </a:prstGeom>
        </p:spPr>
      </p:pic>
    </p:spTree>
    <p:extLst>
      <p:ext uri="{BB962C8B-B14F-4D97-AF65-F5344CB8AC3E}">
        <p14:creationId xmlns:p14="http://schemas.microsoft.com/office/powerpoint/2010/main" val="29658396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Future user interfaces</a:t>
            </a:r>
          </a:p>
        </p:txBody>
      </p:sp>
      <p:sp>
        <p:nvSpPr>
          <p:cNvPr id="59395" name="Inhaltsplatzhalter 2"/>
          <p:cNvSpPr>
            <a:spLocks noGrp="1"/>
          </p:cNvSpPr>
          <p:nvPr>
            <p:ph idx="1"/>
          </p:nvPr>
        </p:nvSpPr>
        <p:spPr>
          <a:xfrm>
            <a:off x="457200" y="2209800"/>
            <a:ext cx="7571184" cy="4098925"/>
          </a:xfrm>
        </p:spPr>
        <p:txBody>
          <a:bodyPr/>
          <a:lstStyle/>
          <a:p>
            <a:pPr marL="0" indent="0">
              <a:spcAft>
                <a:spcPts val="1800"/>
              </a:spcAft>
              <a:buNone/>
            </a:pPr>
            <a:r>
              <a:rPr lang="en-US" sz="2400" dirty="0">
                <a:ea typeface="ＭＳ Ｐゴシック" pitchFamily="-1" charset="-128"/>
                <a:cs typeface="ＭＳ Ｐゴシック" pitchFamily="-1" charset="-128"/>
              </a:rPr>
              <a:t>Computers and other electronic devices shrink and the </a:t>
            </a:r>
            <a:r>
              <a:rPr lang="en-US" sz="2400" dirty="0" smtClean="0">
                <a:ea typeface="ＭＳ Ｐゴシック" pitchFamily="-1" charset="-128"/>
                <a:cs typeface="ＭＳ Ｐゴシック" pitchFamily="-1" charset="-128"/>
              </a:rPr>
              <a:t>need for </a:t>
            </a:r>
            <a:r>
              <a:rPr lang="en-US" sz="2400" dirty="0">
                <a:ea typeface="ＭＳ Ｐゴシック" pitchFamily="-1" charset="-128"/>
                <a:cs typeface="ＭＳ Ｐゴシック" pitchFamily="-1" charset="-128"/>
              </a:rPr>
              <a:t>a human interface remains. </a:t>
            </a:r>
            <a:endParaRPr lang="en-US" sz="2400" dirty="0" smtClean="0">
              <a:ea typeface="ＭＳ Ｐゴシック" pitchFamily="-1" charset="-128"/>
              <a:cs typeface="ＭＳ Ｐゴシック" pitchFamily="-1" charset="-128"/>
            </a:endParaRPr>
          </a:p>
          <a:p>
            <a:pPr marL="0" indent="0">
              <a:spcAft>
                <a:spcPts val="1800"/>
              </a:spcAft>
              <a:buNone/>
            </a:pPr>
            <a:r>
              <a:rPr lang="en-US" sz="2400" dirty="0" smtClean="0">
                <a:ea typeface="ＭＳ Ｐゴシック" pitchFamily="-1" charset="-128"/>
                <a:cs typeface="ＭＳ Ｐゴシック" pitchFamily="-1" charset="-128"/>
              </a:rPr>
              <a:t>This </a:t>
            </a:r>
            <a:r>
              <a:rPr lang="en-US" sz="2400" dirty="0">
                <a:ea typeface="ＭＳ Ｐゴシック" pitchFamily="-1" charset="-128"/>
                <a:cs typeface="ＭＳ Ｐゴシック" pitchFamily="-1" charset="-128"/>
              </a:rPr>
              <a:t>generates a tremendous interest </a:t>
            </a:r>
            <a:r>
              <a:rPr lang="en-US" sz="2400" dirty="0" smtClean="0">
                <a:ea typeface="ＭＳ Ｐゴシック" pitchFamily="-1" charset="-128"/>
                <a:cs typeface="ＭＳ Ｐゴシック" pitchFamily="-1" charset="-128"/>
              </a:rPr>
              <a:t>in alternative </a:t>
            </a:r>
            <a:r>
              <a:rPr lang="en-US" sz="2400" dirty="0">
                <a:ea typeface="ＭＳ Ｐゴシック" pitchFamily="-1" charset="-128"/>
                <a:cs typeface="ＭＳ Ｐゴシック" pitchFamily="-1" charset="-128"/>
              </a:rPr>
              <a:t>interfaces such as touch-less gesture interfaces, which </a:t>
            </a:r>
            <a:r>
              <a:rPr lang="en-US" sz="2400" dirty="0" smtClean="0">
                <a:ea typeface="ＭＳ Ｐゴシック" pitchFamily="-1" charset="-128"/>
                <a:cs typeface="ＭＳ Ｐゴシック" pitchFamily="-1" charset="-128"/>
              </a:rPr>
              <a:t>can create </a:t>
            </a:r>
            <a:r>
              <a:rPr lang="en-US" sz="2400" dirty="0">
                <a:ea typeface="ＭＳ Ｐゴシック" pitchFamily="-1" charset="-128"/>
                <a:cs typeface="ＭＳ Ｐゴシック" pitchFamily="-1" charset="-128"/>
              </a:rPr>
              <a:t>a large, generic interface with a small piece of hardware.</a:t>
            </a:r>
            <a:endParaRPr lang="en-US" sz="2400" dirty="0" smtClean="0">
              <a:ea typeface="ＭＳ Ｐゴシック" pitchFamily="-1" charset="-128"/>
              <a:cs typeface="ＭＳ Ｐゴシック" pitchFamily="-1" charset="-128"/>
            </a:endParaRPr>
          </a:p>
        </p:txBody>
      </p:sp>
      <p:sp>
        <p:nvSpPr>
          <p:cNvPr id="4" name="Textfeld 3"/>
          <p:cNvSpPr txBox="1"/>
          <p:nvPr/>
        </p:nvSpPr>
        <p:spPr>
          <a:xfrm>
            <a:off x="971600" y="5085184"/>
            <a:ext cx="6984776" cy="1477328"/>
          </a:xfrm>
          <a:prstGeom prst="rect">
            <a:avLst/>
          </a:prstGeom>
          <a:noFill/>
        </p:spPr>
        <p:txBody>
          <a:bodyPr wrap="square" rtlCol="0">
            <a:spAutoFit/>
          </a:bodyPr>
          <a:lstStyle/>
          <a:p>
            <a:r>
              <a:rPr lang="de-DE" dirty="0" smtClean="0"/>
              <a:t>Quote </a:t>
            </a:r>
            <a:r>
              <a:rPr lang="de-DE" dirty="0" err="1" smtClean="0"/>
              <a:t>from</a:t>
            </a:r>
            <a:r>
              <a:rPr lang="de-DE" dirty="0" smtClean="0"/>
              <a:t>: </a:t>
            </a:r>
          </a:p>
          <a:p>
            <a:r>
              <a:rPr lang="de-DE" dirty="0" err="1" smtClean="0"/>
              <a:t>Foti</a:t>
            </a:r>
            <a:r>
              <a:rPr lang="de-DE" dirty="0" smtClean="0"/>
              <a:t> </a:t>
            </a:r>
            <a:r>
              <a:rPr lang="de-DE" dirty="0" err="1"/>
              <a:t>Coleca</a:t>
            </a:r>
            <a:r>
              <a:rPr lang="de-DE" dirty="0"/>
              <a:t>, Thomas Martinetz, </a:t>
            </a:r>
            <a:r>
              <a:rPr lang="de-DE" dirty="0" err="1"/>
              <a:t>and</a:t>
            </a:r>
            <a:r>
              <a:rPr lang="de-DE" dirty="0"/>
              <a:t> Erhardt </a:t>
            </a:r>
            <a:r>
              <a:rPr lang="de-DE" dirty="0" smtClean="0"/>
              <a:t>Barth: </a:t>
            </a:r>
            <a:r>
              <a:rPr lang="de-DE" i="1" dirty="0" err="1" smtClean="0"/>
              <a:t>Gesture</a:t>
            </a:r>
            <a:r>
              <a:rPr lang="de-DE" i="1" dirty="0" smtClean="0"/>
              <a:t> </a:t>
            </a:r>
            <a:r>
              <a:rPr lang="de-DE" i="1" dirty="0"/>
              <a:t>Interfaces </a:t>
            </a:r>
            <a:r>
              <a:rPr lang="de-DE" i="1" dirty="0" err="1"/>
              <a:t>with</a:t>
            </a:r>
            <a:r>
              <a:rPr lang="de-DE" i="1" dirty="0"/>
              <a:t> </a:t>
            </a:r>
            <a:r>
              <a:rPr lang="de-DE" i="1" dirty="0" err="1"/>
              <a:t>Depth</a:t>
            </a:r>
            <a:r>
              <a:rPr lang="de-DE" i="1" dirty="0"/>
              <a:t> </a:t>
            </a:r>
            <a:r>
              <a:rPr lang="de-DE" i="1" dirty="0" smtClean="0"/>
              <a:t>Sensors</a:t>
            </a:r>
            <a:r>
              <a:rPr lang="de-DE" dirty="0" smtClean="0"/>
              <a:t>. </a:t>
            </a:r>
            <a:r>
              <a:rPr lang="de-DE" dirty="0" err="1" smtClean="0"/>
              <a:t>Grzegorzek</a:t>
            </a:r>
            <a:r>
              <a:rPr lang="de-DE" dirty="0" smtClean="0"/>
              <a:t> </a:t>
            </a:r>
            <a:r>
              <a:rPr lang="de-DE" dirty="0"/>
              <a:t>et al. (Eds.): </a:t>
            </a:r>
            <a:r>
              <a:rPr lang="de-DE" b="1" dirty="0"/>
              <a:t>Time-</a:t>
            </a:r>
            <a:r>
              <a:rPr lang="de-DE" b="1" dirty="0" err="1"/>
              <a:t>of</a:t>
            </a:r>
            <a:r>
              <a:rPr lang="de-DE" b="1" dirty="0"/>
              <a:t>-Flight </a:t>
            </a:r>
            <a:r>
              <a:rPr lang="de-DE" b="1" dirty="0" err="1"/>
              <a:t>and</a:t>
            </a:r>
            <a:r>
              <a:rPr lang="de-DE" b="1" dirty="0"/>
              <a:t> </a:t>
            </a:r>
            <a:r>
              <a:rPr lang="de-DE" b="1" dirty="0" err="1"/>
              <a:t>Depth</a:t>
            </a:r>
            <a:r>
              <a:rPr lang="de-DE" b="1" dirty="0"/>
              <a:t> Imaging</a:t>
            </a:r>
            <a:r>
              <a:rPr lang="de-DE" dirty="0"/>
              <a:t>, LNCS 8200, pp. 207–227, </a:t>
            </a:r>
            <a:r>
              <a:rPr lang="de-DE" dirty="0" smtClean="0"/>
              <a:t>Springer</a:t>
            </a:r>
            <a:r>
              <a:rPr lang="de-DE" dirty="0"/>
              <a:t>-Verlag Berlin </a:t>
            </a:r>
            <a:r>
              <a:rPr lang="de-DE" dirty="0" smtClean="0"/>
              <a:t>Heidelberg, 2013.</a:t>
            </a:r>
            <a:endParaRPr lang="de-DE" dirty="0"/>
          </a:p>
        </p:txBody>
      </p:sp>
    </p:spTree>
    <p:extLst>
      <p:ext uri="{BB962C8B-B14F-4D97-AF65-F5344CB8AC3E}">
        <p14:creationId xmlns:p14="http://schemas.microsoft.com/office/powerpoint/2010/main" val="24093407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Alternative technologies</a:t>
            </a:r>
          </a:p>
        </p:txBody>
      </p:sp>
      <p:sp>
        <p:nvSpPr>
          <p:cNvPr id="3" name="Textfeld 2"/>
          <p:cNvSpPr txBox="1"/>
          <p:nvPr/>
        </p:nvSpPr>
        <p:spPr>
          <a:xfrm>
            <a:off x="395536" y="2060848"/>
            <a:ext cx="7920880" cy="2739211"/>
          </a:xfrm>
          <a:prstGeom prst="rect">
            <a:avLst/>
          </a:prstGeom>
          <a:noFill/>
        </p:spPr>
        <p:txBody>
          <a:bodyPr wrap="square" rtlCol="0">
            <a:spAutoFit/>
          </a:bodyPr>
          <a:lstStyle/>
          <a:p>
            <a:pPr>
              <a:lnSpc>
                <a:spcPct val="120000"/>
              </a:lnSpc>
            </a:pPr>
            <a:r>
              <a:rPr lang="en-US" sz="2400" b="1" dirty="0" smtClean="0"/>
              <a:t>Samsung Air Gestures</a:t>
            </a:r>
          </a:p>
          <a:p>
            <a:pPr>
              <a:lnSpc>
                <a:spcPct val="120000"/>
              </a:lnSpc>
            </a:pPr>
            <a:r>
              <a:rPr lang="en-US" sz="2400" dirty="0" smtClean="0"/>
              <a:t>+ Leverages proximity sensor of smartphones</a:t>
            </a:r>
          </a:p>
          <a:p>
            <a:pPr>
              <a:lnSpc>
                <a:spcPct val="120000"/>
              </a:lnSpc>
            </a:pPr>
            <a:r>
              <a:rPr lang="en-US" sz="2400" dirty="0" smtClean="0"/>
              <a:t>- Simple gestures only</a:t>
            </a:r>
          </a:p>
          <a:p>
            <a:pPr>
              <a:lnSpc>
                <a:spcPct val="120000"/>
              </a:lnSpc>
            </a:pPr>
            <a:r>
              <a:rPr lang="en-US" sz="2400" dirty="0" smtClean="0"/>
              <a:t>- Requires hand to be</a:t>
            </a:r>
            <a:br>
              <a:rPr lang="en-US" sz="2400" dirty="0" smtClean="0"/>
            </a:br>
            <a:r>
              <a:rPr lang="en-US" sz="2400" dirty="0" smtClean="0"/>
              <a:t> in close proximity to</a:t>
            </a:r>
            <a:br>
              <a:rPr lang="en-US" sz="2400" dirty="0" smtClean="0"/>
            </a:br>
            <a:r>
              <a:rPr lang="en-US" sz="2400" dirty="0" smtClean="0"/>
              <a:t> the screen</a:t>
            </a:r>
            <a:endParaRPr lang="en-US" sz="2400" dirty="0"/>
          </a:p>
        </p:txBody>
      </p:sp>
      <p:pic>
        <p:nvPicPr>
          <p:cNvPr id="5" name="Bild 4" descr="Samsung_GS4_AirGesture1_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140968"/>
            <a:ext cx="4986288" cy="3325223"/>
          </a:xfrm>
          <a:prstGeom prst="rect">
            <a:avLst/>
          </a:prstGeom>
        </p:spPr>
      </p:pic>
    </p:spTree>
    <p:extLst>
      <p:ext uri="{BB962C8B-B14F-4D97-AF65-F5344CB8AC3E}">
        <p14:creationId xmlns:p14="http://schemas.microsoft.com/office/powerpoint/2010/main" val="14998403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Alternative technologies</a:t>
            </a:r>
          </a:p>
        </p:txBody>
      </p:sp>
      <p:sp>
        <p:nvSpPr>
          <p:cNvPr id="3" name="Textfeld 2"/>
          <p:cNvSpPr txBox="1"/>
          <p:nvPr/>
        </p:nvSpPr>
        <p:spPr>
          <a:xfrm>
            <a:off x="395536" y="2060848"/>
            <a:ext cx="7920880" cy="966418"/>
          </a:xfrm>
          <a:prstGeom prst="rect">
            <a:avLst/>
          </a:prstGeom>
          <a:noFill/>
        </p:spPr>
        <p:txBody>
          <a:bodyPr wrap="square" rtlCol="0">
            <a:spAutoFit/>
          </a:bodyPr>
          <a:lstStyle/>
          <a:p>
            <a:pPr>
              <a:lnSpc>
                <a:spcPct val="120000"/>
              </a:lnSpc>
            </a:pPr>
            <a:r>
              <a:rPr lang="en-US" sz="2400" b="1" dirty="0"/>
              <a:t>Elliptic Labs</a:t>
            </a:r>
          </a:p>
          <a:p>
            <a:pPr marL="342900" indent="-342900">
              <a:lnSpc>
                <a:spcPct val="120000"/>
              </a:lnSpc>
              <a:buFont typeface="Arial"/>
              <a:buChar char="•"/>
            </a:pPr>
            <a:r>
              <a:rPr lang="en-US" sz="2400" dirty="0"/>
              <a:t>Ultrasonic sensors for gesture recognition</a:t>
            </a:r>
          </a:p>
        </p:txBody>
      </p:sp>
      <p:pic>
        <p:nvPicPr>
          <p:cNvPr id="2" name="Bild 1"/>
          <p:cNvPicPr>
            <a:picLocks noChangeAspect="1"/>
          </p:cNvPicPr>
          <p:nvPr/>
        </p:nvPicPr>
        <p:blipFill>
          <a:blip r:embed="rId3"/>
          <a:stretch>
            <a:fillRect/>
          </a:stretch>
        </p:blipFill>
        <p:spPr>
          <a:xfrm>
            <a:off x="2915816" y="3573016"/>
            <a:ext cx="4876800" cy="2743200"/>
          </a:xfrm>
          <a:prstGeom prst="rect">
            <a:avLst/>
          </a:prstGeom>
        </p:spPr>
      </p:pic>
    </p:spTree>
    <p:extLst>
      <p:ext uri="{BB962C8B-B14F-4D97-AF65-F5344CB8AC3E}">
        <p14:creationId xmlns:p14="http://schemas.microsoft.com/office/powerpoint/2010/main" val="7998657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Alternative technologies</a:t>
            </a:r>
          </a:p>
        </p:txBody>
      </p:sp>
      <p:sp>
        <p:nvSpPr>
          <p:cNvPr id="3" name="Textfeld 2"/>
          <p:cNvSpPr txBox="1"/>
          <p:nvPr/>
        </p:nvSpPr>
        <p:spPr>
          <a:xfrm>
            <a:off x="611560" y="2204864"/>
            <a:ext cx="7920880" cy="1200328"/>
          </a:xfrm>
          <a:prstGeom prst="rect">
            <a:avLst/>
          </a:prstGeom>
          <a:noFill/>
        </p:spPr>
        <p:txBody>
          <a:bodyPr wrap="square" rtlCol="0">
            <a:spAutoFit/>
          </a:bodyPr>
          <a:lstStyle/>
          <a:p>
            <a:r>
              <a:rPr lang="de-DE" sz="2400" b="1" dirty="0" err="1"/>
              <a:t>Thalmic</a:t>
            </a:r>
            <a:r>
              <a:rPr lang="de-DE" sz="2400" b="1" dirty="0"/>
              <a:t> Labs </a:t>
            </a:r>
            <a:r>
              <a:rPr lang="de-DE" sz="2400" b="1" dirty="0" err="1"/>
              <a:t>Myo</a:t>
            </a:r>
            <a:r>
              <a:rPr lang="de-DE" sz="2400" b="1" dirty="0"/>
              <a:t> Armband</a:t>
            </a:r>
          </a:p>
          <a:p>
            <a:pPr marL="342900" indent="-342900">
              <a:buFont typeface="Arial"/>
              <a:buChar char="•"/>
            </a:pPr>
            <a:r>
              <a:rPr lang="de-DE" sz="2400" dirty="0"/>
              <a:t>EMG </a:t>
            </a:r>
            <a:r>
              <a:rPr lang="de-DE" sz="2400" dirty="0" err="1"/>
              <a:t>muscle</a:t>
            </a:r>
            <a:r>
              <a:rPr lang="de-DE" sz="2400" dirty="0"/>
              <a:t> </a:t>
            </a:r>
            <a:r>
              <a:rPr lang="de-DE" sz="2400" dirty="0" err="1"/>
              <a:t>activity</a:t>
            </a:r>
            <a:r>
              <a:rPr lang="de-DE" sz="2400" dirty="0"/>
              <a:t> </a:t>
            </a:r>
            <a:r>
              <a:rPr lang="de-DE" sz="2400" dirty="0" err="1"/>
              <a:t>sensors</a:t>
            </a:r>
            <a:r>
              <a:rPr lang="de-DE" sz="2400" dirty="0"/>
              <a:t> </a:t>
            </a:r>
            <a:r>
              <a:rPr lang="de-DE" sz="2400" dirty="0" err="1"/>
              <a:t>for</a:t>
            </a:r>
            <a:r>
              <a:rPr lang="de-DE" sz="2400" dirty="0"/>
              <a:t> </a:t>
            </a:r>
            <a:r>
              <a:rPr lang="de-DE" sz="2400" dirty="0" err="1"/>
              <a:t>gesture</a:t>
            </a:r>
            <a:r>
              <a:rPr lang="de-DE" sz="2400" dirty="0"/>
              <a:t> </a:t>
            </a:r>
            <a:r>
              <a:rPr lang="de-DE" sz="2400" dirty="0" err="1"/>
              <a:t>recognition</a:t>
            </a:r>
            <a:endParaRPr lang="de-DE" sz="2400" dirty="0"/>
          </a:p>
          <a:p>
            <a:pPr marL="342900" indent="-342900">
              <a:buFont typeface="Arial"/>
              <a:buChar char="•"/>
            </a:pPr>
            <a:r>
              <a:rPr lang="de-DE" sz="2400" dirty="0" err="1"/>
              <a:t>Haptic</a:t>
            </a:r>
            <a:r>
              <a:rPr lang="de-DE" sz="2400" dirty="0"/>
              <a:t> </a:t>
            </a:r>
            <a:r>
              <a:rPr lang="de-DE" sz="2400" dirty="0" err="1"/>
              <a:t>feedback</a:t>
            </a:r>
            <a:endParaRPr lang="de-DE" sz="2400" dirty="0"/>
          </a:p>
        </p:txBody>
      </p:sp>
      <p:pic>
        <p:nvPicPr>
          <p:cNvPr id="2" name="Bild 1"/>
          <p:cNvPicPr>
            <a:picLocks noChangeAspect="1"/>
          </p:cNvPicPr>
          <p:nvPr/>
        </p:nvPicPr>
        <p:blipFill>
          <a:blip r:embed="rId3"/>
          <a:stretch>
            <a:fillRect/>
          </a:stretch>
        </p:blipFill>
        <p:spPr>
          <a:xfrm>
            <a:off x="755576" y="3717032"/>
            <a:ext cx="7812376" cy="2604125"/>
          </a:xfrm>
          <a:prstGeom prst="rect">
            <a:avLst/>
          </a:prstGeom>
        </p:spPr>
      </p:pic>
    </p:spTree>
    <p:extLst>
      <p:ext uri="{BB962C8B-B14F-4D97-AF65-F5344CB8AC3E}">
        <p14:creationId xmlns:p14="http://schemas.microsoft.com/office/powerpoint/2010/main" val="27282242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Alternative technologies</a:t>
            </a:r>
          </a:p>
        </p:txBody>
      </p:sp>
      <p:sp>
        <p:nvSpPr>
          <p:cNvPr id="3" name="Textfeld 2"/>
          <p:cNvSpPr txBox="1"/>
          <p:nvPr/>
        </p:nvSpPr>
        <p:spPr>
          <a:xfrm>
            <a:off x="611560" y="2204864"/>
            <a:ext cx="7920880" cy="1200328"/>
          </a:xfrm>
          <a:prstGeom prst="rect">
            <a:avLst/>
          </a:prstGeom>
          <a:noFill/>
        </p:spPr>
        <p:txBody>
          <a:bodyPr wrap="square" rtlCol="0">
            <a:spAutoFit/>
          </a:bodyPr>
          <a:lstStyle/>
          <a:p>
            <a:r>
              <a:rPr lang="de-DE" sz="2400" b="1" dirty="0" err="1" smtClean="0"/>
              <a:t>Logbar</a:t>
            </a:r>
            <a:r>
              <a:rPr lang="de-DE" sz="2400" b="1" dirty="0" smtClean="0"/>
              <a:t> Ring</a:t>
            </a:r>
          </a:p>
          <a:p>
            <a:pPr marL="342900" indent="-342900">
              <a:buFont typeface="Arial"/>
              <a:buChar char="•"/>
            </a:pPr>
            <a:r>
              <a:rPr lang="de-DE" sz="2400" dirty="0" err="1" smtClean="0"/>
              <a:t>has</a:t>
            </a:r>
            <a:r>
              <a:rPr lang="de-DE" sz="2400" dirty="0" smtClean="0"/>
              <a:t> </a:t>
            </a:r>
            <a:r>
              <a:rPr lang="de-DE" sz="2400" dirty="0" err="1" smtClean="0"/>
              <a:t>motion</a:t>
            </a:r>
            <a:r>
              <a:rPr lang="de-DE" sz="2400" dirty="0" smtClean="0"/>
              <a:t> </a:t>
            </a:r>
            <a:r>
              <a:rPr lang="de-DE" sz="2400" dirty="0" err="1" smtClean="0"/>
              <a:t>and</a:t>
            </a:r>
            <a:r>
              <a:rPr lang="de-DE" sz="2400" dirty="0" smtClean="0"/>
              <a:t> </a:t>
            </a:r>
            <a:r>
              <a:rPr lang="de-DE" sz="2400" dirty="0" err="1" smtClean="0"/>
              <a:t>touch</a:t>
            </a:r>
            <a:r>
              <a:rPr lang="de-DE" sz="2400" dirty="0" smtClean="0"/>
              <a:t> </a:t>
            </a:r>
            <a:r>
              <a:rPr lang="de-DE" sz="2400" dirty="0" err="1" smtClean="0"/>
              <a:t>sensors</a:t>
            </a:r>
            <a:endParaRPr lang="de-DE" sz="2400" dirty="0" smtClean="0"/>
          </a:p>
          <a:p>
            <a:pPr marL="342900" indent="-342900">
              <a:buFont typeface="Arial"/>
              <a:buChar char="•"/>
            </a:pPr>
            <a:r>
              <a:rPr lang="de-DE" sz="2400" dirty="0" err="1" smtClean="0"/>
              <a:t>vibrates</a:t>
            </a:r>
            <a:r>
              <a:rPr lang="de-DE" sz="2400" dirty="0" smtClean="0"/>
              <a:t> </a:t>
            </a:r>
            <a:r>
              <a:rPr lang="de-DE" sz="2400" dirty="0" err="1" smtClean="0"/>
              <a:t>for</a:t>
            </a:r>
            <a:r>
              <a:rPr lang="de-DE" sz="2400" dirty="0" smtClean="0"/>
              <a:t> </a:t>
            </a:r>
            <a:r>
              <a:rPr lang="de-DE" sz="2400" dirty="0" err="1" smtClean="0"/>
              <a:t>feedback</a:t>
            </a:r>
            <a:endParaRPr lang="de-DE" sz="2400" dirty="0"/>
          </a:p>
        </p:txBody>
      </p:sp>
      <p:pic>
        <p:nvPicPr>
          <p:cNvPr id="4" name="Bild 3"/>
          <p:cNvPicPr>
            <a:picLocks noChangeAspect="1"/>
          </p:cNvPicPr>
          <p:nvPr/>
        </p:nvPicPr>
        <p:blipFill>
          <a:blip r:embed="rId3"/>
          <a:stretch>
            <a:fillRect/>
          </a:stretch>
        </p:blipFill>
        <p:spPr>
          <a:xfrm>
            <a:off x="2267744" y="3717032"/>
            <a:ext cx="4733652" cy="2661563"/>
          </a:xfrm>
          <a:prstGeom prst="rect">
            <a:avLst/>
          </a:prstGeom>
        </p:spPr>
      </p:pic>
    </p:spTree>
    <p:extLst>
      <p:ext uri="{BB962C8B-B14F-4D97-AF65-F5344CB8AC3E}">
        <p14:creationId xmlns:p14="http://schemas.microsoft.com/office/powerpoint/2010/main" val="28172681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Multi-modal interfaces</a:t>
            </a:r>
          </a:p>
        </p:txBody>
      </p:sp>
      <p:sp>
        <p:nvSpPr>
          <p:cNvPr id="59395" name="Inhaltsplatzhalter 2"/>
          <p:cNvSpPr>
            <a:spLocks noGrp="1"/>
          </p:cNvSpPr>
          <p:nvPr>
            <p:ph idx="1"/>
          </p:nvPr>
        </p:nvSpPr>
        <p:spPr>
          <a:xfrm>
            <a:off x="457200" y="2209800"/>
            <a:ext cx="7571184" cy="4098925"/>
          </a:xfrm>
        </p:spPr>
        <p:txBody>
          <a:bodyPr/>
          <a:lstStyle/>
          <a:p>
            <a:pPr>
              <a:spcAft>
                <a:spcPts val="1800"/>
              </a:spcAft>
            </a:pPr>
            <a:r>
              <a:rPr lang="en-US" sz="2800" dirty="0" smtClean="0">
                <a:ea typeface="ＭＳ Ｐゴシック" pitchFamily="-1" charset="-128"/>
                <a:cs typeface="ＭＳ Ｐゴシック" pitchFamily="-1" charset="-128"/>
              </a:rPr>
              <a:t>Combining gestures and speech/sound</a:t>
            </a:r>
          </a:p>
          <a:p>
            <a:pPr>
              <a:spcAft>
                <a:spcPts val="1800"/>
              </a:spcAft>
            </a:pPr>
            <a:r>
              <a:rPr lang="en-US" sz="2800" dirty="0" smtClean="0">
                <a:ea typeface="ＭＳ Ｐゴシック" pitchFamily="-1" charset="-128"/>
                <a:cs typeface="ＭＳ Ｐゴシック" pitchFamily="-1" charset="-128"/>
              </a:rPr>
              <a:t>Combining gestures and gaze</a:t>
            </a:r>
          </a:p>
          <a:p>
            <a:pPr>
              <a:spcAft>
                <a:spcPts val="1800"/>
              </a:spcAft>
            </a:pPr>
            <a:r>
              <a:rPr lang="en-US" sz="2800" dirty="0" smtClean="0">
                <a:ea typeface="ＭＳ Ｐゴシック" pitchFamily="-1" charset="-128"/>
                <a:cs typeface="ＭＳ Ｐゴシック" pitchFamily="-1" charset="-128"/>
              </a:rPr>
              <a:t>Combining everything</a:t>
            </a:r>
          </a:p>
        </p:txBody>
      </p:sp>
    </p:spTree>
    <p:extLst>
      <p:ext uri="{BB962C8B-B14F-4D97-AF65-F5344CB8AC3E}">
        <p14:creationId xmlns:p14="http://schemas.microsoft.com/office/powerpoint/2010/main" val="19337145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251520" y="1371600"/>
            <a:ext cx="4464496"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Gestures &amp; gaze 2011*</a:t>
            </a:r>
          </a:p>
        </p:txBody>
      </p:sp>
      <p:sp>
        <p:nvSpPr>
          <p:cNvPr id="3" name="Textfeld 2"/>
          <p:cNvSpPr txBox="1"/>
          <p:nvPr/>
        </p:nvSpPr>
        <p:spPr>
          <a:xfrm>
            <a:off x="467544" y="2060848"/>
            <a:ext cx="4176464" cy="2477601"/>
          </a:xfrm>
          <a:prstGeom prst="rect">
            <a:avLst/>
          </a:prstGeom>
          <a:noFill/>
        </p:spPr>
        <p:txBody>
          <a:bodyPr wrap="square" rtlCol="0">
            <a:spAutoFit/>
          </a:bodyPr>
          <a:lstStyle/>
          <a:p>
            <a:pPr>
              <a:lnSpc>
                <a:spcPct val="130000"/>
              </a:lnSpc>
            </a:pPr>
            <a:r>
              <a:rPr lang="en-US" sz="2000" dirty="0" smtClean="0">
                <a:solidFill>
                  <a:srgbClr val="000000"/>
                </a:solidFill>
                <a:ea typeface="DejaVu Sans" charset="0"/>
                <a:cs typeface="DejaVu Sans" charset="0"/>
              </a:rPr>
              <a:t>SMI RED + </a:t>
            </a:r>
            <a:r>
              <a:rPr lang="en-US" sz="2000" dirty="0" err="1" smtClean="0">
                <a:solidFill>
                  <a:srgbClr val="000000"/>
                </a:solidFill>
                <a:ea typeface="DejaVu Sans" charset="0"/>
                <a:cs typeface="DejaVu Sans" charset="0"/>
              </a:rPr>
              <a:t>Kinect</a:t>
            </a:r>
            <a:endParaRPr lang="en-US" sz="2000" dirty="0" smtClean="0">
              <a:solidFill>
                <a:srgbClr val="000000"/>
              </a:solidFill>
              <a:ea typeface="DejaVu Sans" charset="0"/>
              <a:cs typeface="DejaVu Sans" charset="0"/>
            </a:endParaRPr>
          </a:p>
          <a:p>
            <a:pPr>
              <a:lnSpc>
                <a:spcPct val="130000"/>
              </a:lnSpc>
            </a:pPr>
            <a:r>
              <a:rPr lang="en-US" sz="2000" dirty="0" smtClean="0">
                <a:solidFill>
                  <a:srgbClr val="000000"/>
                </a:solidFill>
                <a:ea typeface="DejaVu Sans" charset="0"/>
                <a:cs typeface="DejaVu Sans" charset="0"/>
              </a:rPr>
              <a:t>Evaluation of 3 tasks:</a:t>
            </a:r>
          </a:p>
          <a:p>
            <a:pPr marL="457200" indent="-457200">
              <a:lnSpc>
                <a:spcPct val="130000"/>
              </a:lnSpc>
              <a:buFont typeface="+mj-lt"/>
              <a:buAutoNum type="arabicPeriod"/>
            </a:pPr>
            <a:r>
              <a:rPr lang="en-US" sz="2000" dirty="0" smtClean="0">
                <a:solidFill>
                  <a:srgbClr val="000000"/>
                </a:solidFill>
                <a:ea typeface="DejaVu Sans" charset="0"/>
                <a:cs typeface="DejaVu Sans" charset="0"/>
              </a:rPr>
              <a:t>point to an icon (either by gaze, hand, or mouse)</a:t>
            </a:r>
          </a:p>
          <a:p>
            <a:pPr marL="457200" indent="-457200">
              <a:lnSpc>
                <a:spcPct val="130000"/>
              </a:lnSpc>
              <a:buFont typeface="+mj-lt"/>
              <a:buAutoNum type="arabicPeriod"/>
            </a:pPr>
            <a:r>
              <a:rPr lang="en-US" sz="2000" dirty="0" smtClean="0">
                <a:solidFill>
                  <a:srgbClr val="000000"/>
                </a:solidFill>
                <a:ea typeface="DejaVu Sans" charset="0"/>
                <a:cs typeface="DejaVu Sans" charset="0"/>
              </a:rPr>
              <a:t>activate an icon (push, or click)</a:t>
            </a:r>
          </a:p>
          <a:p>
            <a:pPr marL="457200" indent="-457200">
              <a:lnSpc>
                <a:spcPct val="130000"/>
              </a:lnSpc>
              <a:buFont typeface="+mj-lt"/>
              <a:buAutoNum type="arabicPeriod"/>
            </a:pPr>
            <a:r>
              <a:rPr lang="en-US" sz="2000" dirty="0" smtClean="0">
                <a:solidFill>
                  <a:srgbClr val="000000"/>
                </a:solidFill>
                <a:ea typeface="DejaVu Sans" charset="0"/>
                <a:cs typeface="DejaVu Sans" charset="0"/>
              </a:rPr>
              <a:t>activate a series of icons</a:t>
            </a:r>
          </a:p>
        </p:txBody>
      </p:sp>
      <p:pic>
        <p:nvPicPr>
          <p:cNvPr id="4" name="Bild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8000"/>
                    </a14:imgEffect>
                  </a14:imgLayer>
                </a14:imgProps>
              </a:ext>
            </a:extLst>
          </a:blip>
          <a:srcRect t="-2" b="36591"/>
          <a:stretch/>
        </p:blipFill>
        <p:spPr>
          <a:xfrm>
            <a:off x="4716016" y="1340768"/>
            <a:ext cx="4140318" cy="3744000"/>
          </a:xfrm>
          <a:prstGeom prst="rect">
            <a:avLst/>
          </a:prstGeom>
        </p:spPr>
      </p:pic>
      <p:sp>
        <p:nvSpPr>
          <p:cNvPr id="5" name="Textfeld 4"/>
          <p:cNvSpPr txBox="1"/>
          <p:nvPr/>
        </p:nvSpPr>
        <p:spPr>
          <a:xfrm>
            <a:off x="395536" y="5157192"/>
            <a:ext cx="8352928" cy="1200329"/>
          </a:xfrm>
          <a:prstGeom prst="rect">
            <a:avLst/>
          </a:prstGeom>
          <a:noFill/>
        </p:spPr>
        <p:txBody>
          <a:bodyPr wrap="square" rtlCol="0">
            <a:spAutoFit/>
          </a:bodyPr>
          <a:lstStyle/>
          <a:p>
            <a:r>
              <a:rPr lang="en-US" b="1" dirty="0" smtClean="0"/>
              <a:t>Conclusion: </a:t>
            </a:r>
            <a:r>
              <a:rPr lang="en-US" dirty="0" smtClean="0"/>
              <a:t>the multimodal interface (pointing by gaze and activating by hand-push gesture) is faster – </a:t>
            </a:r>
            <a:r>
              <a:rPr lang="en-US" dirty="0" smtClean="0">
                <a:solidFill>
                  <a:srgbClr val="3366FF"/>
                </a:solidFill>
              </a:rPr>
              <a:t>&lt; 2s </a:t>
            </a:r>
            <a:r>
              <a:rPr lang="en-US" dirty="0" smtClean="0"/>
              <a:t>- than pointing and pushing by hand – </a:t>
            </a:r>
            <a:r>
              <a:rPr lang="en-US" dirty="0" smtClean="0">
                <a:solidFill>
                  <a:srgbClr val="3366FF"/>
                </a:solidFill>
              </a:rPr>
              <a:t>&gt; 3s </a:t>
            </a:r>
            <a:r>
              <a:rPr lang="en-US" dirty="0" smtClean="0"/>
              <a:t>- (but still slower than mouse clicks – </a:t>
            </a:r>
            <a:r>
              <a:rPr lang="en-US" dirty="0" smtClean="0">
                <a:solidFill>
                  <a:srgbClr val="3366FF"/>
                </a:solidFill>
              </a:rPr>
              <a:t>1s</a:t>
            </a:r>
            <a:r>
              <a:rPr lang="en-US" dirty="0" smtClean="0"/>
              <a:t> - however, this is mainly due to technological limitations of the experimental setup).</a:t>
            </a:r>
            <a:endParaRPr lang="en-US" dirty="0"/>
          </a:p>
        </p:txBody>
      </p:sp>
      <p:sp>
        <p:nvSpPr>
          <p:cNvPr id="6" name="Textfeld 5"/>
          <p:cNvSpPr txBox="1"/>
          <p:nvPr/>
        </p:nvSpPr>
        <p:spPr>
          <a:xfrm>
            <a:off x="395536" y="6381328"/>
            <a:ext cx="8364089" cy="307777"/>
          </a:xfrm>
          <a:prstGeom prst="rect">
            <a:avLst/>
          </a:prstGeom>
          <a:noFill/>
        </p:spPr>
        <p:txBody>
          <a:bodyPr wrap="none" rtlCol="0">
            <a:spAutoFit/>
          </a:bodyPr>
          <a:lstStyle/>
          <a:p>
            <a:r>
              <a:rPr lang="de-DE" sz="1400" dirty="0" smtClean="0"/>
              <a:t>* Eike </a:t>
            </a:r>
            <a:r>
              <a:rPr lang="de-DE" sz="1400" dirty="0"/>
              <a:t>von </a:t>
            </a:r>
            <a:r>
              <a:rPr lang="de-DE" sz="1400" dirty="0" smtClean="0"/>
              <a:t>Tils, </a:t>
            </a:r>
            <a:r>
              <a:rPr lang="de-DE" sz="1400" dirty="0" err="1" smtClean="0"/>
              <a:t>Eciency</a:t>
            </a:r>
            <a:r>
              <a:rPr lang="de-DE" sz="1400" dirty="0" smtClean="0"/>
              <a:t> </a:t>
            </a:r>
            <a:r>
              <a:rPr lang="de-DE" sz="1400" dirty="0" err="1"/>
              <a:t>of</a:t>
            </a:r>
            <a:r>
              <a:rPr lang="de-DE" sz="1400" dirty="0"/>
              <a:t> </a:t>
            </a:r>
            <a:r>
              <a:rPr lang="de-DE" sz="1400" dirty="0" err="1"/>
              <a:t>Eyetracking</a:t>
            </a:r>
            <a:r>
              <a:rPr lang="de-DE" sz="1400" dirty="0"/>
              <a:t> in </a:t>
            </a:r>
            <a:r>
              <a:rPr lang="de-DE" sz="1400" dirty="0" err="1"/>
              <a:t>Combination</a:t>
            </a:r>
            <a:r>
              <a:rPr lang="de-DE" sz="1400" dirty="0"/>
              <a:t> </a:t>
            </a:r>
            <a:r>
              <a:rPr lang="de-DE" sz="1400" dirty="0" err="1"/>
              <a:t>with</a:t>
            </a:r>
            <a:r>
              <a:rPr lang="de-DE" sz="1400" dirty="0"/>
              <a:t> </a:t>
            </a:r>
            <a:r>
              <a:rPr lang="de-DE" sz="1400" dirty="0" err="1"/>
              <a:t>Gesture</a:t>
            </a:r>
            <a:r>
              <a:rPr lang="de-DE" sz="1400" dirty="0"/>
              <a:t> </a:t>
            </a:r>
            <a:r>
              <a:rPr lang="de-DE" sz="1400" dirty="0" smtClean="0"/>
              <a:t>Recognition, INB </a:t>
            </a:r>
            <a:r>
              <a:rPr lang="de-DE" sz="1400" dirty="0" err="1" smtClean="0"/>
              <a:t>BSc</a:t>
            </a:r>
            <a:r>
              <a:rPr lang="de-DE" sz="1400" dirty="0" smtClean="0"/>
              <a:t> </a:t>
            </a:r>
            <a:r>
              <a:rPr lang="de-DE" sz="1400" dirty="0" err="1" smtClean="0"/>
              <a:t>thesis</a:t>
            </a:r>
            <a:r>
              <a:rPr lang="de-DE" sz="1400" dirty="0" smtClean="0"/>
              <a:t>, 2011.</a:t>
            </a:r>
            <a:endParaRPr lang="de-DE" sz="1400" dirty="0"/>
          </a:p>
        </p:txBody>
      </p:sp>
    </p:spTree>
    <p:extLst>
      <p:ext uri="{BB962C8B-B14F-4D97-AF65-F5344CB8AC3E}">
        <p14:creationId xmlns:p14="http://schemas.microsoft.com/office/powerpoint/2010/main" val="8147587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Eye-tracking </a:t>
            </a:r>
            <a:r>
              <a:rPr lang="en-GB" dirty="0">
                <a:ea typeface="ＭＳ Ｐゴシック" pitchFamily="-1" charset="-128"/>
                <a:cs typeface="ＭＳ Ｐゴシック" pitchFamily="-1" charset="-128"/>
              </a:rPr>
              <a:t>(</a:t>
            </a:r>
            <a:r>
              <a:rPr lang="en-GB" dirty="0" smtClean="0">
                <a:ea typeface="ＭＳ Ｐゴシック" pitchFamily="-1" charset="-128"/>
                <a:cs typeface="ＭＳ Ｐゴシック" pitchFamily="-1" charset="-128"/>
              </a:rPr>
              <a:t>ET) technology</a:t>
            </a:r>
          </a:p>
        </p:txBody>
      </p:sp>
      <p:sp>
        <p:nvSpPr>
          <p:cNvPr id="59395" name="Inhaltsplatzhalter 2"/>
          <p:cNvSpPr>
            <a:spLocks noGrp="1"/>
          </p:cNvSpPr>
          <p:nvPr>
            <p:ph idx="1"/>
          </p:nvPr>
        </p:nvSpPr>
        <p:spPr>
          <a:xfrm>
            <a:off x="467544" y="2060848"/>
            <a:ext cx="8280920" cy="4098925"/>
          </a:xfrm>
        </p:spPr>
        <p:txBody>
          <a:bodyPr/>
          <a:lstStyle/>
          <a:p>
            <a:pPr>
              <a:spcAft>
                <a:spcPts val="1800"/>
              </a:spcAft>
            </a:pPr>
            <a:r>
              <a:rPr lang="en-US" sz="2400" dirty="0" smtClean="0">
                <a:ea typeface="ＭＳ Ｐゴシック" pitchFamily="-1" charset="-128"/>
                <a:cs typeface="ＭＳ Ｐゴシック" pitchFamily="-1" charset="-128"/>
              </a:rPr>
              <a:t>Evolution of hardware similar to </a:t>
            </a:r>
            <a:r>
              <a:rPr lang="en-US" sz="2400" dirty="0" err="1" smtClean="0">
                <a:ea typeface="ＭＳ Ｐゴシック" pitchFamily="-1" charset="-128"/>
                <a:cs typeface="ＭＳ Ｐゴシック" pitchFamily="-1" charset="-128"/>
              </a:rPr>
              <a:t>ToF</a:t>
            </a:r>
            <a:endParaRPr lang="en-US" sz="2400" dirty="0" smtClean="0">
              <a:ea typeface="ＭＳ Ｐゴシック" pitchFamily="-1" charset="-128"/>
              <a:cs typeface="ＭＳ Ｐゴシック" pitchFamily="-1" charset="-128"/>
            </a:endParaRPr>
          </a:p>
          <a:p>
            <a:pPr>
              <a:lnSpc>
                <a:spcPct val="80000"/>
              </a:lnSpc>
              <a:spcAft>
                <a:spcPts val="1800"/>
              </a:spcAft>
            </a:pPr>
            <a:endParaRPr lang="en-US" sz="2400" dirty="0" smtClean="0">
              <a:ea typeface="ＭＳ Ｐゴシック" pitchFamily="-1" charset="-128"/>
              <a:cs typeface="ＭＳ Ｐゴシック" pitchFamily="-1" charset="-128"/>
            </a:endParaRPr>
          </a:p>
          <a:p>
            <a:pPr>
              <a:lnSpc>
                <a:spcPct val="80000"/>
              </a:lnSpc>
              <a:spcAft>
                <a:spcPts val="1800"/>
              </a:spcAft>
            </a:pPr>
            <a:endParaRPr lang="en-US" sz="2400" dirty="0" smtClean="0">
              <a:ea typeface="ＭＳ Ｐゴシック" pitchFamily="-1" charset="-128"/>
              <a:cs typeface="ＭＳ Ｐゴシック" pitchFamily="-1" charset="-128"/>
            </a:endParaRPr>
          </a:p>
          <a:p>
            <a:pPr marL="0" indent="0">
              <a:lnSpc>
                <a:spcPct val="80000"/>
              </a:lnSpc>
              <a:spcAft>
                <a:spcPts val="1800"/>
              </a:spcAft>
              <a:buNone/>
            </a:pPr>
            <a:endParaRPr lang="en-US" sz="2400" dirty="0" smtClean="0">
              <a:ea typeface="ＭＳ Ｐゴシック" pitchFamily="-1" charset="-128"/>
              <a:cs typeface="ＭＳ Ｐゴシック" pitchFamily="-1" charset="-128"/>
            </a:endParaRPr>
          </a:p>
          <a:p>
            <a:pPr marL="0" indent="0">
              <a:lnSpc>
                <a:spcPct val="80000"/>
              </a:lnSpc>
              <a:spcAft>
                <a:spcPts val="1800"/>
              </a:spcAft>
              <a:buNone/>
            </a:pPr>
            <a:endParaRPr lang="en-US" sz="2400" dirty="0" smtClean="0">
              <a:ea typeface="ＭＳ Ｐゴシック" pitchFamily="-1" charset="-128"/>
              <a:cs typeface="ＭＳ Ｐゴシック" pitchFamily="-1" charset="-128"/>
            </a:endParaRPr>
          </a:p>
          <a:p>
            <a:pPr>
              <a:lnSpc>
                <a:spcPct val="80000"/>
              </a:lnSpc>
              <a:spcAft>
                <a:spcPts val="1800"/>
              </a:spcAft>
            </a:pPr>
            <a:r>
              <a:rPr lang="en-US" sz="2400" dirty="0" smtClean="0">
                <a:ea typeface="ＭＳ Ｐゴシック" pitchFamily="-1" charset="-128"/>
                <a:cs typeface="ＭＳ Ｐゴシック" pitchFamily="-1" charset="-128"/>
              </a:rPr>
              <a:t>Expectations similar to gesture-based NUI</a:t>
            </a:r>
          </a:p>
          <a:p>
            <a:pPr>
              <a:lnSpc>
                <a:spcPct val="80000"/>
              </a:lnSpc>
              <a:spcAft>
                <a:spcPts val="1800"/>
              </a:spcAft>
            </a:pPr>
            <a:r>
              <a:rPr lang="en-US" sz="2400" dirty="0" smtClean="0">
                <a:ea typeface="ＭＳ Ｐゴシック" pitchFamily="-1" charset="-128"/>
                <a:cs typeface="ＭＳ Ｐゴシック" pitchFamily="-1" charset="-128"/>
              </a:rPr>
              <a:t>Mass-market applications are still a vision</a:t>
            </a:r>
          </a:p>
          <a:p>
            <a:pPr>
              <a:lnSpc>
                <a:spcPct val="80000"/>
              </a:lnSpc>
              <a:spcAft>
                <a:spcPts val="1800"/>
              </a:spcAft>
            </a:pPr>
            <a:r>
              <a:rPr lang="en-US" sz="2400" dirty="0">
                <a:ea typeface="ＭＳ Ｐゴシック" pitchFamily="-1" charset="-128"/>
                <a:cs typeface="ＭＳ Ｐゴシック" pitchFamily="-1" charset="-128"/>
              </a:rPr>
              <a:t>P</a:t>
            </a:r>
            <a:r>
              <a:rPr lang="en-US" sz="2400" dirty="0" smtClean="0">
                <a:ea typeface="ＭＳ Ｐゴシック" pitchFamily="-1" charset="-128"/>
                <a:cs typeface="ＭＳ Ｐゴシック" pitchFamily="-1" charset="-128"/>
              </a:rPr>
              <a:t>roblem: ET does not work for everybody</a:t>
            </a:r>
            <a:r>
              <a:rPr lang="en-US" sz="1800" dirty="0" smtClean="0">
                <a:ea typeface="ＭＳ Ｐゴシック" pitchFamily="-1" charset="-128"/>
                <a:cs typeface="ＭＳ Ｐゴシック" pitchFamily="-1" charset="-128"/>
              </a:rPr>
              <a:t> (e.g. due to some glasses)</a:t>
            </a:r>
          </a:p>
        </p:txBody>
      </p:sp>
      <p:pic>
        <p:nvPicPr>
          <p:cNvPr id="2" name="Bild 1" descr="Screen Shot 2014-03-03 at 17.0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564904"/>
            <a:ext cx="2952328" cy="2333532"/>
          </a:xfrm>
          <a:prstGeom prst="rect">
            <a:avLst/>
          </a:prstGeom>
        </p:spPr>
      </p:pic>
      <p:pic>
        <p:nvPicPr>
          <p:cNvPr id="3" name="Bild 2" descr="NoraEyeTrack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2564904"/>
            <a:ext cx="3312368" cy="2377807"/>
          </a:xfrm>
          <a:prstGeom prst="rect">
            <a:avLst/>
          </a:prstGeom>
        </p:spPr>
      </p:pic>
      <p:sp>
        <p:nvSpPr>
          <p:cNvPr id="4" name="Textfeld 3"/>
          <p:cNvSpPr txBox="1"/>
          <p:nvPr/>
        </p:nvSpPr>
        <p:spPr>
          <a:xfrm>
            <a:off x="6732240" y="5013176"/>
            <a:ext cx="2006504" cy="369332"/>
          </a:xfrm>
          <a:prstGeom prst="rect">
            <a:avLst/>
          </a:prstGeom>
          <a:noFill/>
        </p:spPr>
        <p:txBody>
          <a:bodyPr wrap="none" rtlCol="0">
            <a:spAutoFit/>
          </a:bodyPr>
          <a:lstStyle/>
          <a:p>
            <a:r>
              <a:rPr lang="de-DE" dirty="0" err="1" smtClean="0">
                <a:solidFill>
                  <a:srgbClr val="0000FF"/>
                </a:solidFill>
              </a:rPr>
              <a:t>www.gazecom.eu</a:t>
            </a:r>
            <a:endParaRPr lang="de-DE" dirty="0">
              <a:solidFill>
                <a:srgbClr val="0000FF"/>
              </a:solidFill>
            </a:endParaRPr>
          </a:p>
        </p:txBody>
      </p:sp>
    </p:spTree>
    <p:extLst>
      <p:ext uri="{BB962C8B-B14F-4D97-AF65-F5344CB8AC3E}">
        <p14:creationId xmlns:p14="http://schemas.microsoft.com/office/powerpoint/2010/main" val="10066282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Applications of gesture interfaces</a:t>
            </a:r>
          </a:p>
        </p:txBody>
      </p:sp>
      <p:sp>
        <p:nvSpPr>
          <p:cNvPr id="3" name="Textfeld 2"/>
          <p:cNvSpPr txBox="1"/>
          <p:nvPr/>
        </p:nvSpPr>
        <p:spPr>
          <a:xfrm>
            <a:off x="467544" y="2492896"/>
            <a:ext cx="8208912" cy="3697422"/>
          </a:xfrm>
          <a:prstGeom prst="rect">
            <a:avLst/>
          </a:prstGeom>
          <a:noFill/>
        </p:spPr>
        <p:txBody>
          <a:bodyPr wrap="square" rtlCol="0">
            <a:spAutoFit/>
          </a:bodyPr>
          <a:lstStyle/>
          <a:p>
            <a:pPr>
              <a:lnSpc>
                <a:spcPct val="120000"/>
              </a:lnSpc>
            </a:pPr>
            <a:r>
              <a:rPr lang="en-US" sz="2800" dirty="0" smtClean="0">
                <a:solidFill>
                  <a:srgbClr val="000000"/>
                </a:solidFill>
                <a:ea typeface="DejaVu Sans" charset="0"/>
                <a:cs typeface="DejaVu Sans" charset="0"/>
              </a:rPr>
              <a:t>Sensors are finally small</a:t>
            </a:r>
          </a:p>
          <a:p>
            <a:pPr>
              <a:lnSpc>
                <a:spcPct val="120000"/>
              </a:lnSpc>
            </a:pPr>
            <a:endParaRPr lang="en-US" sz="2800" dirty="0">
              <a:solidFill>
                <a:srgbClr val="000000"/>
              </a:solidFill>
              <a:ea typeface="DejaVu Sans" charset="0"/>
              <a:cs typeface="DejaVu Sans" charset="0"/>
            </a:endParaRPr>
          </a:p>
          <a:p>
            <a:pPr>
              <a:lnSpc>
                <a:spcPct val="120000"/>
              </a:lnSpc>
            </a:pPr>
            <a:r>
              <a:rPr lang="en-US" sz="2800" dirty="0" smtClean="0">
                <a:solidFill>
                  <a:srgbClr val="000000"/>
                </a:solidFill>
                <a:ea typeface="DejaVu Sans" charset="0"/>
                <a:cs typeface="DejaVu Sans" charset="0"/>
              </a:rPr>
              <a:t>Interface </a:t>
            </a:r>
            <a:r>
              <a:rPr lang="en-US" sz="2800" dirty="0">
                <a:solidFill>
                  <a:srgbClr val="000000"/>
                </a:solidFill>
                <a:ea typeface="DejaVu Sans" charset="0"/>
                <a:cs typeface="DejaVu Sans" charset="0"/>
              </a:rPr>
              <a:t>s</a:t>
            </a:r>
            <a:r>
              <a:rPr lang="en-US" sz="2800" dirty="0" smtClean="0">
                <a:solidFill>
                  <a:srgbClr val="000000"/>
                </a:solidFill>
                <a:ea typeface="DejaVu Sans" charset="0"/>
                <a:cs typeface="DejaVu Sans" charset="0"/>
              </a:rPr>
              <a:t>oftware is getting there</a:t>
            </a:r>
          </a:p>
          <a:p>
            <a:pPr>
              <a:lnSpc>
                <a:spcPct val="120000"/>
              </a:lnSpc>
            </a:pPr>
            <a:endParaRPr lang="en-US" sz="2800" dirty="0">
              <a:solidFill>
                <a:srgbClr val="000000"/>
              </a:solidFill>
              <a:ea typeface="DejaVu Sans" charset="0"/>
              <a:cs typeface="DejaVu Sans" charset="0"/>
            </a:endParaRPr>
          </a:p>
          <a:p>
            <a:pPr>
              <a:lnSpc>
                <a:spcPct val="120000"/>
              </a:lnSpc>
            </a:pPr>
            <a:r>
              <a:rPr lang="en-US" sz="2800" dirty="0" smtClean="0">
                <a:solidFill>
                  <a:srgbClr val="000000"/>
                </a:solidFill>
                <a:ea typeface="DejaVu Sans" charset="0"/>
                <a:cs typeface="DejaVu Sans" charset="0"/>
              </a:rPr>
              <a:t>Remaining problem: what are the applications and who is developing them?</a:t>
            </a:r>
            <a:endParaRPr lang="en-US" sz="2800" dirty="0">
              <a:solidFill>
                <a:srgbClr val="000000"/>
              </a:solidFill>
              <a:ea typeface="DejaVu Sans" charset="0"/>
              <a:cs typeface="DejaVu Sans" charset="0"/>
            </a:endParaRPr>
          </a:p>
          <a:p>
            <a:pPr>
              <a:lnSpc>
                <a:spcPct val="120000"/>
              </a:lnSpc>
            </a:pPr>
            <a:endParaRPr lang="de-DE" sz="2800" dirty="0"/>
          </a:p>
        </p:txBody>
      </p:sp>
      <p:pic>
        <p:nvPicPr>
          <p:cNvPr id="2" name="Bild 1"/>
          <p:cNvPicPr>
            <a:picLocks noChangeAspect="1"/>
          </p:cNvPicPr>
          <p:nvPr/>
        </p:nvPicPr>
        <p:blipFill>
          <a:blip r:embed="rId3"/>
          <a:stretch>
            <a:fillRect/>
          </a:stretch>
        </p:blipFill>
        <p:spPr>
          <a:xfrm>
            <a:off x="6156176" y="2132856"/>
            <a:ext cx="2372723" cy="1439416"/>
          </a:xfrm>
          <a:prstGeom prst="rect">
            <a:avLst/>
          </a:prstGeom>
        </p:spPr>
      </p:pic>
      <p:sp>
        <p:nvSpPr>
          <p:cNvPr id="4" name="Textfeld 3"/>
          <p:cNvSpPr txBox="1"/>
          <p:nvPr/>
        </p:nvSpPr>
        <p:spPr>
          <a:xfrm>
            <a:off x="6183090" y="3203684"/>
            <a:ext cx="1557262" cy="369332"/>
          </a:xfrm>
          <a:prstGeom prst="rect">
            <a:avLst/>
          </a:prstGeom>
          <a:noFill/>
        </p:spPr>
        <p:txBody>
          <a:bodyPr wrap="none" rtlCol="0">
            <a:spAutoFit/>
          </a:bodyPr>
          <a:lstStyle/>
          <a:p>
            <a:r>
              <a:rPr lang="de-DE" dirty="0" smtClean="0"/>
              <a:t>PMD </a:t>
            </a:r>
            <a:r>
              <a:rPr lang="de-DE" dirty="0" err="1" smtClean="0"/>
              <a:t>pico</a:t>
            </a:r>
            <a:r>
              <a:rPr lang="de-DE" dirty="0" smtClean="0"/>
              <a:t> XS</a:t>
            </a:r>
            <a:endParaRPr lang="de-DE" dirty="0"/>
          </a:p>
        </p:txBody>
      </p:sp>
    </p:spTree>
    <p:extLst>
      <p:ext uri="{BB962C8B-B14F-4D97-AF65-F5344CB8AC3E}">
        <p14:creationId xmlns:p14="http://schemas.microsoft.com/office/powerpoint/2010/main" val="41975957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What is a gesture</a:t>
            </a:r>
          </a:p>
        </p:txBody>
      </p:sp>
      <p:pic>
        <p:nvPicPr>
          <p:cNvPr id="5" name="Bild 4"/>
          <p:cNvPicPr>
            <a:picLocks noChangeAspect="1"/>
          </p:cNvPicPr>
          <p:nvPr/>
        </p:nvPicPr>
        <p:blipFill>
          <a:blip r:embed="rId3"/>
          <a:stretch>
            <a:fillRect/>
          </a:stretch>
        </p:blipFill>
        <p:spPr>
          <a:xfrm>
            <a:off x="827584" y="2348880"/>
            <a:ext cx="7633578" cy="2448272"/>
          </a:xfrm>
          <a:prstGeom prst="rect">
            <a:avLst/>
          </a:prstGeom>
        </p:spPr>
      </p:pic>
      <p:sp>
        <p:nvSpPr>
          <p:cNvPr id="6" name="Textfeld 5"/>
          <p:cNvSpPr txBox="1"/>
          <p:nvPr/>
        </p:nvSpPr>
        <p:spPr>
          <a:xfrm>
            <a:off x="1187624" y="5589240"/>
            <a:ext cx="7056784" cy="738664"/>
          </a:xfrm>
          <a:prstGeom prst="rect">
            <a:avLst/>
          </a:prstGeom>
          <a:noFill/>
        </p:spPr>
        <p:txBody>
          <a:bodyPr wrap="square" rtlCol="0">
            <a:spAutoFit/>
          </a:bodyPr>
          <a:lstStyle/>
          <a:p>
            <a:r>
              <a:rPr lang="de-DE" sz="1400" dirty="0"/>
              <a:t>V. Pavlovic et al. - Visual </a:t>
            </a:r>
            <a:r>
              <a:rPr lang="de-DE" sz="1400" dirty="0" err="1"/>
              <a:t>interpretation</a:t>
            </a:r>
            <a:r>
              <a:rPr lang="de-DE" sz="1400" dirty="0"/>
              <a:t> </a:t>
            </a:r>
            <a:r>
              <a:rPr lang="de-DE" sz="1400" dirty="0" err="1"/>
              <a:t>of</a:t>
            </a:r>
            <a:r>
              <a:rPr lang="de-DE" sz="1400" dirty="0"/>
              <a:t> </a:t>
            </a:r>
            <a:r>
              <a:rPr lang="de-DE" sz="1400" dirty="0" err="1"/>
              <a:t>hand</a:t>
            </a:r>
            <a:r>
              <a:rPr lang="de-DE" sz="1400" dirty="0"/>
              <a:t> </a:t>
            </a:r>
            <a:r>
              <a:rPr lang="de-DE" sz="1400" dirty="0" err="1"/>
              <a:t>gestures</a:t>
            </a:r>
            <a:r>
              <a:rPr lang="de-DE" sz="1400" dirty="0"/>
              <a:t> </a:t>
            </a:r>
            <a:r>
              <a:rPr lang="de-DE" sz="1400" dirty="0" err="1"/>
              <a:t>for</a:t>
            </a:r>
            <a:r>
              <a:rPr lang="de-DE" sz="1400" dirty="0"/>
              <a:t> human-computer </a:t>
            </a:r>
            <a:r>
              <a:rPr lang="de-DE" sz="1400" dirty="0" err="1"/>
              <a:t>interaction</a:t>
            </a:r>
            <a:r>
              <a:rPr lang="de-DE" sz="1400" dirty="0"/>
              <a:t>: a </a:t>
            </a:r>
            <a:r>
              <a:rPr lang="de-DE" sz="1400" dirty="0" err="1" smtClean="0"/>
              <a:t>review</a:t>
            </a:r>
            <a:r>
              <a:rPr lang="de-DE" sz="1400" dirty="0" smtClean="0"/>
              <a:t>. IEEE </a:t>
            </a:r>
            <a:r>
              <a:rPr lang="de-DE" sz="1400" dirty="0"/>
              <a:t>TRANSACTIONS ON PATTERN ANALYSIS AND MACHINE INTELLIGENCE, VOL. 19, NO. 7, JULY 1997</a:t>
            </a:r>
          </a:p>
        </p:txBody>
      </p:sp>
    </p:spTree>
    <p:extLst>
      <p:ext uri="{BB962C8B-B14F-4D97-AF65-F5344CB8AC3E}">
        <p14:creationId xmlns:p14="http://schemas.microsoft.com/office/powerpoint/2010/main" val="14848263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latin typeface="Calibri" pitchFamily="-1" charset="0"/>
                <a:ea typeface="Tahoma" pitchFamily="-1" charset="0"/>
                <a:cs typeface="Tahoma" pitchFamily="-1" charset="0"/>
              </a:rPr>
              <a:t>Gesture taxonomy</a:t>
            </a:r>
            <a:endParaRPr lang="en-US" dirty="0" smtClean="0">
              <a:solidFill>
                <a:srgbClr val="000000"/>
              </a:solidFill>
              <a:latin typeface="Calibri" pitchFamily="-1" charset="0"/>
              <a:ea typeface="Tahoma" pitchFamily="-1" charset="0"/>
              <a:cs typeface="Tahoma" pitchFamily="-1" charset="0"/>
            </a:endParaRPr>
          </a:p>
        </p:txBody>
      </p:sp>
      <p:sp>
        <p:nvSpPr>
          <p:cNvPr id="3" name="Textfeld 2"/>
          <p:cNvSpPr txBox="1"/>
          <p:nvPr/>
        </p:nvSpPr>
        <p:spPr>
          <a:xfrm>
            <a:off x="467544" y="2060848"/>
            <a:ext cx="8208912" cy="3677930"/>
          </a:xfrm>
          <a:prstGeom prst="rect">
            <a:avLst/>
          </a:prstGeom>
          <a:noFill/>
        </p:spPr>
        <p:txBody>
          <a:bodyPr wrap="square" rtlCol="0">
            <a:spAutoFit/>
          </a:bodyPr>
          <a:lstStyle/>
          <a:p>
            <a:pPr marL="457200" indent="-457200">
              <a:lnSpc>
                <a:spcPct val="130000"/>
              </a:lnSpc>
              <a:buFont typeface="Arial"/>
              <a:buChar char="•"/>
            </a:pPr>
            <a:r>
              <a:rPr lang="en-US" sz="2000" dirty="0">
                <a:solidFill>
                  <a:srgbClr val="000000"/>
                </a:solidFill>
                <a:ea typeface="DejaVu Sans" charset="0"/>
                <a:cs typeface="DejaVu Sans" charset="0"/>
              </a:rPr>
              <a:t>Unintentional movements – the bane of gesture recognition</a:t>
            </a:r>
          </a:p>
          <a:p>
            <a:pPr marL="457200" indent="-457200">
              <a:lnSpc>
                <a:spcPct val="130000"/>
              </a:lnSpc>
              <a:buFont typeface="Arial"/>
              <a:buChar char="•"/>
            </a:pPr>
            <a:r>
              <a:rPr lang="en-US" sz="2000" dirty="0">
                <a:solidFill>
                  <a:srgbClr val="000000"/>
                </a:solidFill>
                <a:ea typeface="DejaVu Sans" charset="0"/>
                <a:cs typeface="DejaVu Sans" charset="0"/>
              </a:rPr>
              <a:t>Manipulative – working with physical objects (pushing a button)</a:t>
            </a:r>
          </a:p>
          <a:p>
            <a:pPr marL="457200" indent="-457200">
              <a:lnSpc>
                <a:spcPct val="130000"/>
              </a:lnSpc>
              <a:buFont typeface="Arial"/>
              <a:buChar char="•"/>
            </a:pPr>
            <a:r>
              <a:rPr lang="en-US" sz="2000" b="1" dirty="0">
                <a:solidFill>
                  <a:srgbClr val="000000"/>
                </a:solidFill>
                <a:ea typeface="DejaVu Sans" charset="0"/>
                <a:cs typeface="DejaVu Sans" charset="0"/>
              </a:rPr>
              <a:t>Mimetic</a:t>
            </a:r>
            <a:r>
              <a:rPr lang="en-US" sz="2000" dirty="0">
                <a:solidFill>
                  <a:srgbClr val="000000"/>
                </a:solidFill>
                <a:ea typeface="DejaVu Sans" charset="0"/>
                <a:cs typeface="DejaVu Sans" charset="0"/>
              </a:rPr>
              <a:t> – imitating actions (air guitar!, </a:t>
            </a:r>
            <a:r>
              <a:rPr lang="en-US" sz="2000" dirty="0" smtClean="0">
                <a:solidFill>
                  <a:srgbClr val="3366FF"/>
                </a:solidFill>
                <a:ea typeface="DejaVu Sans" charset="0"/>
                <a:cs typeface="DejaVu Sans" charset="0"/>
              </a:rPr>
              <a:t>swipe </a:t>
            </a:r>
            <a:r>
              <a:rPr lang="en-US" sz="2000" dirty="0">
                <a:solidFill>
                  <a:srgbClr val="3366FF"/>
                </a:solidFill>
                <a:ea typeface="DejaVu Sans" charset="0"/>
                <a:cs typeface="DejaVu Sans" charset="0"/>
              </a:rPr>
              <a:t>left to turn page</a:t>
            </a:r>
            <a:r>
              <a:rPr lang="en-US" sz="2000" dirty="0">
                <a:solidFill>
                  <a:srgbClr val="000000"/>
                </a:solidFill>
                <a:ea typeface="DejaVu Sans" charset="0"/>
                <a:cs typeface="DejaVu Sans" charset="0"/>
              </a:rPr>
              <a:t>)</a:t>
            </a:r>
          </a:p>
          <a:p>
            <a:pPr marL="457200" indent="-457200">
              <a:lnSpc>
                <a:spcPct val="130000"/>
              </a:lnSpc>
              <a:buFont typeface="Arial"/>
              <a:buChar char="•"/>
            </a:pPr>
            <a:r>
              <a:rPr lang="en-US" sz="2000" b="1" dirty="0">
                <a:solidFill>
                  <a:srgbClr val="000000"/>
                </a:solidFill>
                <a:ea typeface="DejaVu Sans" charset="0"/>
                <a:cs typeface="DejaVu Sans" charset="0"/>
              </a:rPr>
              <a:t>Deictic</a:t>
            </a:r>
            <a:r>
              <a:rPr lang="en-US" sz="2000" dirty="0">
                <a:solidFill>
                  <a:srgbClr val="000000"/>
                </a:solidFill>
                <a:ea typeface="DejaVu Sans" charset="0"/>
                <a:cs typeface="DejaVu Sans" charset="0"/>
              </a:rPr>
              <a:t> – pointing to something (look at that!, </a:t>
            </a:r>
            <a:r>
              <a:rPr lang="en-US" sz="2000" dirty="0">
                <a:solidFill>
                  <a:srgbClr val="3366FF"/>
                </a:solidFill>
                <a:ea typeface="DejaVu Sans" charset="0"/>
                <a:cs typeface="DejaVu Sans" charset="0"/>
              </a:rPr>
              <a:t>move cursor to location</a:t>
            </a:r>
            <a:r>
              <a:rPr lang="en-US" sz="2000" dirty="0">
                <a:solidFill>
                  <a:srgbClr val="000000"/>
                </a:solidFill>
                <a:ea typeface="DejaVu Sans" charset="0"/>
                <a:cs typeface="DejaVu Sans" charset="0"/>
              </a:rPr>
              <a:t>)</a:t>
            </a:r>
          </a:p>
          <a:p>
            <a:pPr marL="457200" indent="-457200">
              <a:lnSpc>
                <a:spcPct val="130000"/>
              </a:lnSpc>
              <a:buFont typeface="Arial"/>
              <a:buChar char="•"/>
            </a:pPr>
            <a:r>
              <a:rPr lang="en-US" sz="2000" b="1" dirty="0">
                <a:solidFill>
                  <a:srgbClr val="000000"/>
                </a:solidFill>
                <a:ea typeface="DejaVu Sans" charset="0"/>
                <a:cs typeface="DejaVu Sans" charset="0"/>
              </a:rPr>
              <a:t>Referential</a:t>
            </a:r>
            <a:r>
              <a:rPr lang="en-US" sz="2000" dirty="0">
                <a:solidFill>
                  <a:srgbClr val="000000"/>
                </a:solidFill>
                <a:ea typeface="DejaVu Sans" charset="0"/>
                <a:cs typeface="DejaVu Sans" charset="0"/>
              </a:rPr>
              <a:t> – gestures linked to meanings (thumbs up!, </a:t>
            </a:r>
            <a:r>
              <a:rPr lang="en-US" sz="2000" dirty="0">
                <a:solidFill>
                  <a:srgbClr val="3366FF"/>
                </a:solidFill>
                <a:ea typeface="DejaVu Sans" charset="0"/>
                <a:cs typeface="DejaVu Sans" charset="0"/>
              </a:rPr>
              <a:t>spread hand to zoom in</a:t>
            </a:r>
            <a:r>
              <a:rPr lang="en-US" sz="2000" dirty="0">
                <a:solidFill>
                  <a:srgbClr val="000000"/>
                </a:solidFill>
                <a:ea typeface="DejaVu Sans" charset="0"/>
                <a:cs typeface="DejaVu Sans" charset="0"/>
              </a:rPr>
              <a:t>)</a:t>
            </a:r>
          </a:p>
          <a:p>
            <a:pPr marL="457200" indent="-457200">
              <a:lnSpc>
                <a:spcPct val="130000"/>
              </a:lnSpc>
              <a:buFont typeface="Arial"/>
              <a:buChar char="•"/>
            </a:pPr>
            <a:r>
              <a:rPr lang="en-US" sz="2000" dirty="0" err="1">
                <a:solidFill>
                  <a:srgbClr val="000000"/>
                </a:solidFill>
                <a:ea typeface="DejaVu Sans" charset="0"/>
                <a:cs typeface="DejaVu Sans" charset="0"/>
              </a:rPr>
              <a:t>Modalizing</a:t>
            </a:r>
            <a:r>
              <a:rPr lang="en-US" sz="2000" dirty="0">
                <a:solidFill>
                  <a:srgbClr val="000000"/>
                </a:solidFill>
                <a:ea typeface="DejaVu Sans" charset="0"/>
                <a:cs typeface="DejaVu Sans" charset="0"/>
              </a:rPr>
              <a:t> – changing the meaning of communication (shrugging shoulders)</a:t>
            </a:r>
          </a:p>
        </p:txBody>
      </p:sp>
    </p:spTree>
    <p:extLst>
      <p:ext uri="{BB962C8B-B14F-4D97-AF65-F5344CB8AC3E}">
        <p14:creationId xmlns:p14="http://schemas.microsoft.com/office/powerpoint/2010/main" val="32260615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Future user interfaces</a:t>
            </a:r>
          </a:p>
        </p:txBody>
      </p:sp>
      <p:sp>
        <p:nvSpPr>
          <p:cNvPr id="59395" name="Inhaltsplatzhalter 2"/>
          <p:cNvSpPr>
            <a:spLocks noGrp="1"/>
          </p:cNvSpPr>
          <p:nvPr>
            <p:ph idx="1"/>
          </p:nvPr>
        </p:nvSpPr>
        <p:spPr>
          <a:xfrm>
            <a:off x="457200" y="2060848"/>
            <a:ext cx="7571184" cy="4098925"/>
          </a:xfrm>
        </p:spPr>
        <p:txBody>
          <a:bodyPr/>
          <a:lstStyle/>
          <a:p>
            <a:pPr marL="0" indent="0">
              <a:spcAft>
                <a:spcPts val="1800"/>
              </a:spcAft>
              <a:buNone/>
            </a:pPr>
            <a:r>
              <a:rPr lang="en-US" sz="2400" dirty="0" smtClean="0">
                <a:ea typeface="ＭＳ Ｐゴシック" pitchFamily="-1" charset="-128"/>
                <a:cs typeface="ＭＳ Ｐゴシック" pitchFamily="-1" charset="-128"/>
              </a:rPr>
              <a:t>We want a more natural, more intuitive interface (NUI) </a:t>
            </a:r>
          </a:p>
          <a:p>
            <a:pPr>
              <a:lnSpc>
                <a:spcPct val="70000"/>
              </a:lnSpc>
              <a:spcAft>
                <a:spcPts val="1800"/>
              </a:spcAft>
            </a:pPr>
            <a:r>
              <a:rPr lang="en-US" sz="2400" dirty="0" smtClean="0">
                <a:ea typeface="ＭＳ Ｐゴシック" pitchFamily="-1" charset="-128"/>
                <a:cs typeface="ＭＳ Ｐゴシック" pitchFamily="-1" charset="-128"/>
              </a:rPr>
              <a:t>Use human-body radiation</a:t>
            </a:r>
          </a:p>
          <a:p>
            <a:pPr lvl="1">
              <a:lnSpc>
                <a:spcPct val="70000"/>
              </a:lnSpc>
              <a:spcAft>
                <a:spcPts val="1800"/>
              </a:spcAft>
            </a:pPr>
            <a:r>
              <a:rPr lang="en-US" sz="2400" dirty="0" smtClean="0">
                <a:ea typeface="ＭＳ Ｐゴシック" pitchFamily="-1" charset="-128"/>
                <a:cs typeface="ＭＳ Ｐゴシック" pitchFamily="-1" charset="-128"/>
              </a:rPr>
              <a:t>e.g. brain-computer interface </a:t>
            </a:r>
          </a:p>
          <a:p>
            <a:pPr>
              <a:lnSpc>
                <a:spcPct val="70000"/>
              </a:lnSpc>
              <a:spcAft>
                <a:spcPts val="1800"/>
              </a:spcAft>
            </a:pPr>
            <a:r>
              <a:rPr lang="en-US" sz="2400" dirty="0" smtClean="0">
                <a:ea typeface="ＭＳ Ｐゴシック" pitchFamily="-1" charset="-128"/>
                <a:cs typeface="ＭＳ Ｐゴシック" pitchFamily="-1" charset="-128"/>
              </a:rPr>
              <a:t>Use ambient </a:t>
            </a:r>
            <a:r>
              <a:rPr lang="en-US" sz="2400" dirty="0" smtClean="0">
                <a:solidFill>
                  <a:srgbClr val="000000"/>
                </a:solidFill>
                <a:ea typeface="ＭＳ Ｐゴシック" pitchFamily="-1" charset="-128"/>
                <a:cs typeface="ＭＳ Ｐゴシック" pitchFamily="-1" charset="-128"/>
              </a:rPr>
              <a:t>radiation </a:t>
            </a:r>
          </a:p>
          <a:p>
            <a:pPr lvl="1">
              <a:lnSpc>
                <a:spcPct val="70000"/>
              </a:lnSpc>
              <a:spcAft>
                <a:spcPts val="1800"/>
              </a:spcAft>
            </a:pPr>
            <a:r>
              <a:rPr lang="en-US" sz="2400" dirty="0" smtClean="0">
                <a:ea typeface="ＭＳ Ｐゴシック" pitchFamily="-1" charset="-128"/>
                <a:cs typeface="ＭＳ Ｐゴシック" pitchFamily="-1" charset="-128"/>
              </a:rPr>
              <a:t>e.g. RGB cameras working with ambient light</a:t>
            </a:r>
            <a:endParaRPr lang="en-US" sz="2400" dirty="0">
              <a:ea typeface="ＭＳ Ｐゴシック" pitchFamily="-1" charset="-128"/>
              <a:cs typeface="ＭＳ Ｐゴシック" pitchFamily="-1" charset="-128"/>
            </a:endParaRPr>
          </a:p>
          <a:p>
            <a:pPr>
              <a:lnSpc>
                <a:spcPct val="70000"/>
              </a:lnSpc>
              <a:spcAft>
                <a:spcPts val="1800"/>
              </a:spcAft>
            </a:pPr>
            <a:r>
              <a:rPr lang="en-US" sz="2400" dirty="0" smtClean="0">
                <a:ea typeface="ＭＳ Ｐゴシック" pitchFamily="-1" charset="-128"/>
                <a:cs typeface="ＭＳ Ｐゴシック" pitchFamily="-1" charset="-128"/>
              </a:rPr>
              <a:t>Use active </a:t>
            </a:r>
            <a:r>
              <a:rPr lang="en-US" sz="2400" dirty="0" smtClean="0">
                <a:solidFill>
                  <a:srgbClr val="000000"/>
                </a:solidFill>
                <a:ea typeface="ＭＳ Ｐゴシック" pitchFamily="-1" charset="-128"/>
                <a:cs typeface="ＭＳ Ｐゴシック" pitchFamily="-1" charset="-128"/>
              </a:rPr>
              <a:t>radiation</a:t>
            </a:r>
            <a:r>
              <a:rPr lang="en-US" sz="2400" dirty="0" smtClean="0">
                <a:solidFill>
                  <a:srgbClr val="3366FF"/>
                </a:solidFill>
                <a:ea typeface="ＭＳ Ｐゴシック" pitchFamily="-1" charset="-128"/>
                <a:cs typeface="ＭＳ Ｐゴシック" pitchFamily="-1" charset="-128"/>
              </a:rPr>
              <a:t> </a:t>
            </a:r>
            <a:r>
              <a:rPr lang="en-US" sz="2400" dirty="0" smtClean="0">
                <a:ea typeface="ＭＳ Ｐゴシック" pitchFamily="-1" charset="-128"/>
                <a:cs typeface="ＭＳ Ｐゴシック" pitchFamily="-1" charset="-128"/>
              </a:rPr>
              <a:t>(BYOL)</a:t>
            </a:r>
          </a:p>
          <a:p>
            <a:pPr marL="0" indent="0">
              <a:lnSpc>
                <a:spcPct val="90000"/>
              </a:lnSpc>
              <a:spcAft>
                <a:spcPts val="1800"/>
              </a:spcAft>
              <a:buNone/>
            </a:pPr>
            <a:r>
              <a:rPr lang="en-US" sz="2400" dirty="0" smtClean="0">
                <a:ea typeface="ＭＳ Ｐゴシック" pitchFamily="-1" charset="-128"/>
                <a:cs typeface="ＭＳ Ｐゴシック" pitchFamily="-1" charset="-128"/>
              </a:rPr>
              <a:t>In general terms, we want to </a:t>
            </a:r>
            <a:r>
              <a:rPr lang="en-US" sz="2400" dirty="0" smtClean="0">
                <a:solidFill>
                  <a:srgbClr val="0000FF"/>
                </a:solidFill>
                <a:ea typeface="ＭＳ Ｐゴシック" pitchFamily="-1" charset="-128"/>
                <a:cs typeface="ＭＳ Ｐゴシック" pitchFamily="-1" charset="-128"/>
              </a:rPr>
              <a:t>increase the bandwidth of man-machine communication</a:t>
            </a:r>
            <a:r>
              <a:rPr lang="en-US" sz="2400" dirty="0" smtClean="0">
                <a:ea typeface="ＭＳ Ｐゴシック" pitchFamily="-1" charset="-128"/>
                <a:cs typeface="ＭＳ Ｐゴシック" pitchFamily="-1" charset="-128"/>
              </a:rPr>
              <a:t>.</a:t>
            </a:r>
          </a:p>
        </p:txBody>
      </p:sp>
      <p:pic>
        <p:nvPicPr>
          <p:cNvPr id="2" name="Bild 1" descr="IMG_02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298" y="2492896"/>
            <a:ext cx="2496277" cy="1872208"/>
          </a:xfrm>
          <a:prstGeom prst="rect">
            <a:avLst/>
          </a:prstGeom>
        </p:spPr>
      </p:pic>
      <p:sp>
        <p:nvSpPr>
          <p:cNvPr id="3" name="Textfeld 2"/>
          <p:cNvSpPr txBox="1"/>
          <p:nvPr/>
        </p:nvSpPr>
        <p:spPr>
          <a:xfrm>
            <a:off x="7380312" y="4365104"/>
            <a:ext cx="1199868" cy="338554"/>
          </a:xfrm>
          <a:prstGeom prst="rect">
            <a:avLst/>
          </a:prstGeom>
          <a:noFill/>
        </p:spPr>
        <p:txBody>
          <a:bodyPr wrap="none" rtlCol="0">
            <a:spAutoFit/>
          </a:bodyPr>
          <a:lstStyle/>
          <a:p>
            <a:r>
              <a:rPr lang="de-DE" sz="1600" dirty="0" err="1" smtClean="0"/>
              <a:t>CeBit</a:t>
            </a:r>
            <a:r>
              <a:rPr lang="de-DE" sz="1600" dirty="0" smtClean="0"/>
              <a:t> 2006</a:t>
            </a:r>
            <a:endParaRPr lang="de-DE" sz="1600" dirty="0"/>
          </a:p>
        </p:txBody>
      </p:sp>
    </p:spTree>
    <p:extLst>
      <p:ext uri="{BB962C8B-B14F-4D97-AF65-F5344CB8AC3E}">
        <p14:creationId xmlns:p14="http://schemas.microsoft.com/office/powerpoint/2010/main" val="25342606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Automotive applications</a:t>
            </a:r>
          </a:p>
        </p:txBody>
      </p:sp>
      <p:sp>
        <p:nvSpPr>
          <p:cNvPr id="3" name="Textfeld 2"/>
          <p:cNvSpPr txBox="1"/>
          <p:nvPr/>
        </p:nvSpPr>
        <p:spPr>
          <a:xfrm>
            <a:off x="467544" y="2060848"/>
            <a:ext cx="8208912" cy="2311402"/>
          </a:xfrm>
          <a:prstGeom prst="rect">
            <a:avLst/>
          </a:prstGeom>
          <a:noFill/>
        </p:spPr>
        <p:txBody>
          <a:bodyPr wrap="square" rtlCol="0">
            <a:spAutoFit/>
          </a:bodyPr>
          <a:lstStyle/>
          <a:p>
            <a:pPr marL="457200" indent="-457200">
              <a:lnSpc>
                <a:spcPct val="130000"/>
              </a:lnSpc>
              <a:buFont typeface="Arial"/>
              <a:buChar char="•"/>
            </a:pPr>
            <a:r>
              <a:rPr lang="en-US" sz="2800" dirty="0" smtClean="0">
                <a:solidFill>
                  <a:srgbClr val="000000"/>
                </a:solidFill>
                <a:ea typeface="DejaVu Sans" charset="0"/>
                <a:cs typeface="DejaVu Sans" charset="0"/>
              </a:rPr>
              <a:t>Interface space in the car is expensive</a:t>
            </a:r>
          </a:p>
          <a:p>
            <a:pPr marL="457200" indent="-457200">
              <a:lnSpc>
                <a:spcPct val="130000"/>
              </a:lnSpc>
              <a:buFont typeface="Arial"/>
              <a:buChar char="•"/>
            </a:pPr>
            <a:r>
              <a:rPr lang="en-US" sz="2800" dirty="0" smtClean="0">
                <a:solidFill>
                  <a:srgbClr val="000000"/>
                </a:solidFill>
                <a:ea typeface="DejaVu Sans" charset="0"/>
                <a:cs typeface="DejaVu Sans" charset="0"/>
              </a:rPr>
              <a:t>Car makers seem to hate buttons</a:t>
            </a:r>
          </a:p>
          <a:p>
            <a:pPr marL="457200" indent="-457200">
              <a:lnSpc>
                <a:spcPct val="130000"/>
              </a:lnSpc>
              <a:buFont typeface="Arial"/>
              <a:buChar char="•"/>
            </a:pPr>
            <a:r>
              <a:rPr lang="en-US" sz="2800" dirty="0" smtClean="0">
                <a:solidFill>
                  <a:srgbClr val="000000"/>
                </a:solidFill>
                <a:ea typeface="DejaVu Sans" charset="0"/>
                <a:cs typeface="DejaVu Sans" charset="0"/>
              </a:rPr>
              <a:t>They are all looking into </a:t>
            </a:r>
            <a:r>
              <a:rPr lang="en-US" sz="2800" dirty="0" err="1" smtClean="0">
                <a:solidFill>
                  <a:srgbClr val="000000"/>
                </a:solidFill>
                <a:ea typeface="DejaVu Sans" charset="0"/>
                <a:cs typeface="DejaVu Sans" charset="0"/>
              </a:rPr>
              <a:t>ToF</a:t>
            </a:r>
            <a:r>
              <a:rPr lang="en-US" sz="2800" dirty="0" smtClean="0">
                <a:solidFill>
                  <a:srgbClr val="000000"/>
                </a:solidFill>
                <a:ea typeface="DejaVu Sans" charset="0"/>
                <a:cs typeface="DejaVu Sans" charset="0"/>
              </a:rPr>
              <a:t>-based gesture interfaces</a:t>
            </a:r>
            <a:endParaRPr lang="en-US" sz="2800" dirty="0">
              <a:solidFill>
                <a:srgbClr val="000000"/>
              </a:solidFill>
              <a:ea typeface="DejaVu Sans" charset="0"/>
              <a:cs typeface="DejaVu Sans" charset="0"/>
            </a:endParaRPr>
          </a:p>
        </p:txBody>
      </p:sp>
      <p:pic>
        <p:nvPicPr>
          <p:cNvPr id="2" name="Bild 1" descr="Screen Shot 2014-03-03 at 12.17.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861048"/>
            <a:ext cx="4248472" cy="2623303"/>
          </a:xfrm>
          <a:prstGeom prst="rect">
            <a:avLst/>
          </a:prstGeom>
        </p:spPr>
      </p:pic>
    </p:spTree>
    <p:extLst>
      <p:ext uri="{BB962C8B-B14F-4D97-AF65-F5344CB8AC3E}">
        <p14:creationId xmlns:p14="http://schemas.microsoft.com/office/powerpoint/2010/main" val="38548335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Automotive applications</a:t>
            </a:r>
          </a:p>
        </p:txBody>
      </p:sp>
      <p:sp>
        <p:nvSpPr>
          <p:cNvPr id="3" name="Textfeld 2"/>
          <p:cNvSpPr txBox="1"/>
          <p:nvPr/>
        </p:nvSpPr>
        <p:spPr>
          <a:xfrm>
            <a:off x="467544" y="1988840"/>
            <a:ext cx="8208912" cy="1677382"/>
          </a:xfrm>
          <a:prstGeom prst="rect">
            <a:avLst/>
          </a:prstGeom>
          <a:noFill/>
        </p:spPr>
        <p:txBody>
          <a:bodyPr wrap="square" rtlCol="0">
            <a:spAutoFit/>
          </a:bodyPr>
          <a:lstStyle/>
          <a:p>
            <a:pPr marL="457200" indent="-457200">
              <a:lnSpc>
                <a:spcPct val="130000"/>
              </a:lnSpc>
              <a:buFont typeface="Arial"/>
              <a:buChar char="•"/>
            </a:pPr>
            <a:r>
              <a:rPr lang="en-US" sz="2000" dirty="0">
                <a:solidFill>
                  <a:srgbClr val="000000"/>
                </a:solidFill>
                <a:ea typeface="DejaVu Sans" charset="0"/>
                <a:cs typeface="DejaVu Sans" charset="0"/>
              </a:rPr>
              <a:t>First proximity recognition systems used by Cadillac and Volkswagen in 2012</a:t>
            </a:r>
          </a:p>
          <a:p>
            <a:pPr marL="457200" indent="-457200">
              <a:lnSpc>
                <a:spcPct val="130000"/>
              </a:lnSpc>
              <a:buFont typeface="Arial"/>
              <a:buChar char="•"/>
            </a:pPr>
            <a:r>
              <a:rPr lang="en-US" sz="2000" dirty="0">
                <a:solidFill>
                  <a:srgbClr val="000000"/>
                </a:solidFill>
                <a:ea typeface="DejaVu Sans" charset="0"/>
                <a:cs typeface="DejaVu Sans" charset="0"/>
              </a:rPr>
              <a:t>IHS predicts fast growth of gesture solutions</a:t>
            </a:r>
          </a:p>
          <a:p>
            <a:pPr marL="457200" indent="-457200">
              <a:lnSpc>
                <a:spcPct val="130000"/>
              </a:lnSpc>
              <a:buFont typeface="Arial"/>
              <a:buChar char="•"/>
            </a:pPr>
            <a:r>
              <a:rPr lang="en-US" sz="2000" dirty="0">
                <a:solidFill>
                  <a:srgbClr val="000000"/>
                </a:solidFill>
                <a:ea typeface="DejaVu Sans" charset="0"/>
                <a:cs typeface="DejaVu Sans" charset="0"/>
              </a:rPr>
              <a:t>High-resolution gesture systems to appear by </a:t>
            </a:r>
            <a:r>
              <a:rPr lang="en-US" sz="2000" dirty="0" smtClean="0">
                <a:solidFill>
                  <a:srgbClr val="000000"/>
                </a:solidFill>
                <a:ea typeface="DejaVu Sans" charset="0"/>
                <a:cs typeface="DejaVu Sans" charset="0"/>
              </a:rPr>
              <a:t>2017</a:t>
            </a:r>
            <a:endParaRPr lang="en-US" sz="2000" dirty="0">
              <a:solidFill>
                <a:srgbClr val="000000"/>
              </a:solidFill>
              <a:ea typeface="DejaVu Sans" charset="0"/>
              <a:cs typeface="DejaVu Sans" charset="0"/>
            </a:endParaRPr>
          </a:p>
        </p:txBody>
      </p:sp>
      <p:pic>
        <p:nvPicPr>
          <p:cNvPr id="4" name="Bild 3"/>
          <p:cNvPicPr>
            <a:picLocks noChangeAspect="1"/>
          </p:cNvPicPr>
          <p:nvPr/>
        </p:nvPicPr>
        <p:blipFill>
          <a:blip r:embed="rId3"/>
          <a:stretch>
            <a:fillRect/>
          </a:stretch>
        </p:blipFill>
        <p:spPr>
          <a:xfrm>
            <a:off x="2987824" y="3645024"/>
            <a:ext cx="4536504" cy="2696443"/>
          </a:xfrm>
          <a:prstGeom prst="rect">
            <a:avLst/>
          </a:prstGeom>
        </p:spPr>
      </p:pic>
      <p:sp>
        <p:nvSpPr>
          <p:cNvPr id="6" name="Rechteck 5"/>
          <p:cNvSpPr/>
          <p:nvPr/>
        </p:nvSpPr>
        <p:spPr>
          <a:xfrm>
            <a:off x="107504" y="6237312"/>
            <a:ext cx="8856984" cy="461665"/>
          </a:xfrm>
          <a:prstGeom prst="rect">
            <a:avLst/>
          </a:prstGeom>
        </p:spPr>
        <p:txBody>
          <a:bodyPr wrap="square">
            <a:spAutoFit/>
          </a:bodyPr>
          <a:lstStyle/>
          <a:p>
            <a:r>
              <a:rPr lang="de-DE" sz="1200" dirty="0"/>
              <a:t>Source: IHS Inc. September 2013</a:t>
            </a:r>
          </a:p>
          <a:p>
            <a:r>
              <a:rPr lang="de-DE" sz="1200" dirty="0"/>
              <a:t>http://</a:t>
            </a:r>
            <a:r>
              <a:rPr lang="de-DE" sz="1200" dirty="0" err="1"/>
              <a:t>press.ihs.com</a:t>
            </a:r>
            <a:r>
              <a:rPr lang="de-DE" sz="1200" dirty="0"/>
              <a:t>/press-release/design-</a:t>
            </a:r>
            <a:r>
              <a:rPr lang="de-DE" sz="1200" dirty="0" err="1"/>
              <a:t>supply</a:t>
            </a:r>
            <a:r>
              <a:rPr lang="de-DE" sz="1200" dirty="0"/>
              <a:t>-</a:t>
            </a:r>
            <a:r>
              <a:rPr lang="de-DE" sz="1200" dirty="0" err="1"/>
              <a:t>chain</a:t>
            </a:r>
            <a:r>
              <a:rPr lang="de-DE" sz="1200" dirty="0"/>
              <a:t>-media/</a:t>
            </a:r>
            <a:r>
              <a:rPr lang="de-DE" sz="1200" dirty="0" err="1"/>
              <a:t>sales</a:t>
            </a:r>
            <a:r>
              <a:rPr lang="de-DE" sz="1200" dirty="0"/>
              <a:t>-</a:t>
            </a:r>
            <a:r>
              <a:rPr lang="de-DE" sz="1200" dirty="0" err="1"/>
              <a:t>automotive</a:t>
            </a:r>
            <a:r>
              <a:rPr lang="de-DE" sz="1200" dirty="0"/>
              <a:t>-</a:t>
            </a:r>
            <a:r>
              <a:rPr lang="de-DE" sz="1200" dirty="0" err="1"/>
              <a:t>proximity</a:t>
            </a:r>
            <a:r>
              <a:rPr lang="de-DE" sz="1200" dirty="0"/>
              <a:t>-</a:t>
            </a:r>
            <a:r>
              <a:rPr lang="de-DE" sz="1200" dirty="0" err="1"/>
              <a:t>and</a:t>
            </a:r>
            <a:r>
              <a:rPr lang="de-DE" sz="1200" dirty="0"/>
              <a:t>-</a:t>
            </a:r>
            <a:r>
              <a:rPr lang="de-DE" sz="1200" dirty="0" err="1"/>
              <a:t>gesture</a:t>
            </a:r>
            <a:r>
              <a:rPr lang="de-DE" sz="1200" dirty="0"/>
              <a:t>-</a:t>
            </a:r>
            <a:r>
              <a:rPr lang="de-DE" sz="1200" dirty="0" err="1"/>
              <a:t>recognition</a:t>
            </a:r>
            <a:r>
              <a:rPr lang="de-DE" sz="1200" dirty="0"/>
              <a:t>-systems-s</a:t>
            </a:r>
          </a:p>
        </p:txBody>
      </p:sp>
    </p:spTree>
    <p:extLst>
      <p:ext uri="{BB962C8B-B14F-4D97-AF65-F5344CB8AC3E}">
        <p14:creationId xmlns:p14="http://schemas.microsoft.com/office/powerpoint/2010/main" val="38571848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Automotive applications</a:t>
            </a:r>
          </a:p>
        </p:txBody>
      </p:sp>
      <p:sp>
        <p:nvSpPr>
          <p:cNvPr id="3" name="Textfeld 2"/>
          <p:cNvSpPr txBox="1"/>
          <p:nvPr/>
        </p:nvSpPr>
        <p:spPr>
          <a:xfrm>
            <a:off x="827584" y="2204864"/>
            <a:ext cx="3744416" cy="3277820"/>
          </a:xfrm>
          <a:prstGeom prst="rect">
            <a:avLst/>
          </a:prstGeom>
          <a:noFill/>
        </p:spPr>
        <p:txBody>
          <a:bodyPr wrap="square" rtlCol="0">
            <a:spAutoFit/>
          </a:bodyPr>
          <a:lstStyle/>
          <a:p>
            <a:pPr>
              <a:lnSpc>
                <a:spcPct val="130000"/>
              </a:lnSpc>
            </a:pPr>
            <a:r>
              <a:rPr lang="en-US" sz="2000" dirty="0">
                <a:solidFill>
                  <a:srgbClr val="000000"/>
                </a:solidFill>
                <a:ea typeface="DejaVu Sans" charset="0"/>
                <a:cs typeface="DejaVu Sans" charset="0"/>
              </a:rPr>
              <a:t>Google patent application for gesture control in cars (2013</a:t>
            </a:r>
            <a:r>
              <a:rPr lang="en-US" sz="2000" dirty="0" smtClean="0">
                <a:solidFill>
                  <a:srgbClr val="000000"/>
                </a:solidFill>
                <a:ea typeface="DejaVu Sans" charset="0"/>
                <a:cs typeface="DejaVu Sans" charset="0"/>
              </a:rPr>
              <a:t>)</a:t>
            </a:r>
          </a:p>
          <a:p>
            <a:pPr>
              <a:lnSpc>
                <a:spcPct val="130000"/>
              </a:lnSpc>
            </a:pPr>
            <a:endParaRPr lang="en-US" sz="2000" dirty="0">
              <a:solidFill>
                <a:srgbClr val="000000"/>
              </a:solidFill>
              <a:ea typeface="DejaVu Sans" charset="0"/>
              <a:cs typeface="DejaVu Sans" charset="0"/>
            </a:endParaRPr>
          </a:p>
          <a:p>
            <a:pPr>
              <a:lnSpc>
                <a:spcPct val="130000"/>
              </a:lnSpc>
            </a:pPr>
            <a:endParaRPr lang="en-US" sz="2000" dirty="0" smtClean="0">
              <a:solidFill>
                <a:srgbClr val="000000"/>
              </a:solidFill>
              <a:ea typeface="DejaVu Sans" charset="0"/>
              <a:cs typeface="DejaVu Sans" charset="0"/>
            </a:endParaRPr>
          </a:p>
          <a:p>
            <a:pPr>
              <a:lnSpc>
                <a:spcPct val="130000"/>
              </a:lnSpc>
            </a:pPr>
            <a:endParaRPr lang="en-US" sz="2000" dirty="0">
              <a:solidFill>
                <a:srgbClr val="000000"/>
              </a:solidFill>
              <a:ea typeface="DejaVu Sans" charset="0"/>
              <a:cs typeface="DejaVu Sans" charset="0"/>
            </a:endParaRPr>
          </a:p>
          <a:p>
            <a:pPr>
              <a:lnSpc>
                <a:spcPct val="130000"/>
              </a:lnSpc>
            </a:pPr>
            <a:endParaRPr lang="en-US" sz="2000" dirty="0" smtClean="0">
              <a:solidFill>
                <a:srgbClr val="000000"/>
              </a:solidFill>
              <a:ea typeface="DejaVu Sans" charset="0"/>
              <a:cs typeface="DejaVu Sans" charset="0"/>
            </a:endParaRPr>
          </a:p>
          <a:p>
            <a:pPr>
              <a:lnSpc>
                <a:spcPct val="130000"/>
              </a:lnSpc>
            </a:pPr>
            <a:r>
              <a:rPr lang="en-US" sz="2000" dirty="0">
                <a:solidFill>
                  <a:srgbClr val="000000"/>
                </a:solidFill>
                <a:ea typeface="DejaVu Sans" charset="0"/>
                <a:cs typeface="DejaVu Sans" charset="0"/>
              </a:rPr>
              <a:t>gesture control interface at CES </a:t>
            </a:r>
            <a:r>
              <a:rPr lang="en-US" sz="2000" dirty="0" smtClean="0">
                <a:solidFill>
                  <a:srgbClr val="000000"/>
                </a:solidFill>
                <a:ea typeface="DejaVu Sans" charset="0"/>
                <a:cs typeface="DejaVu Sans" charset="0"/>
              </a:rPr>
              <a:t>2014: Kia</a:t>
            </a:r>
            <a:r>
              <a:rPr lang="en-US" sz="2000" dirty="0">
                <a:solidFill>
                  <a:srgbClr val="000000"/>
                </a:solidFill>
                <a:ea typeface="DejaVu Sans" charset="0"/>
                <a:cs typeface="DejaVu Sans" charset="0"/>
              </a:rPr>
              <a:t>, </a:t>
            </a:r>
            <a:r>
              <a:rPr lang="en-US" sz="2000" dirty="0" smtClean="0">
                <a:solidFill>
                  <a:srgbClr val="000000"/>
                </a:solidFill>
                <a:ea typeface="DejaVu Sans" charset="0"/>
                <a:cs typeface="DejaVu Sans" charset="0"/>
              </a:rPr>
              <a:t>Visteon</a:t>
            </a:r>
            <a:endParaRPr lang="en-US" sz="2000" dirty="0">
              <a:solidFill>
                <a:srgbClr val="000000"/>
              </a:solidFill>
              <a:ea typeface="DejaVu Sans" charset="0"/>
              <a:cs typeface="DejaVu Sans" charset="0"/>
            </a:endParaRPr>
          </a:p>
        </p:txBody>
      </p:sp>
      <p:pic>
        <p:nvPicPr>
          <p:cNvPr id="2" name="Bild 1"/>
          <p:cNvPicPr>
            <a:picLocks noChangeAspect="1"/>
          </p:cNvPicPr>
          <p:nvPr/>
        </p:nvPicPr>
        <p:blipFill>
          <a:blip r:embed="rId3"/>
          <a:stretch>
            <a:fillRect/>
          </a:stretch>
        </p:blipFill>
        <p:spPr>
          <a:xfrm>
            <a:off x="4716016" y="2106911"/>
            <a:ext cx="3855267" cy="2114178"/>
          </a:xfrm>
          <a:prstGeom prst="rect">
            <a:avLst/>
          </a:prstGeom>
        </p:spPr>
      </p:pic>
      <p:pic>
        <p:nvPicPr>
          <p:cNvPr id="5" name="Bild 4"/>
          <p:cNvPicPr>
            <a:picLocks noChangeAspect="1"/>
          </p:cNvPicPr>
          <p:nvPr/>
        </p:nvPicPr>
        <p:blipFill>
          <a:blip r:embed="rId4"/>
          <a:stretch>
            <a:fillRect/>
          </a:stretch>
        </p:blipFill>
        <p:spPr>
          <a:xfrm>
            <a:off x="4716016" y="4365104"/>
            <a:ext cx="3903102" cy="2296104"/>
          </a:xfrm>
          <a:prstGeom prst="rect">
            <a:avLst/>
          </a:prstGeom>
        </p:spPr>
      </p:pic>
    </p:spTree>
    <p:extLst>
      <p:ext uri="{BB962C8B-B14F-4D97-AF65-F5344CB8AC3E}">
        <p14:creationId xmlns:p14="http://schemas.microsoft.com/office/powerpoint/2010/main" val="35293545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00000"/>
                </a:solidFill>
                <a:latin typeface="Calibri" pitchFamily="-1" charset="0"/>
                <a:ea typeface="Tahoma" pitchFamily="-1" charset="0"/>
                <a:cs typeface="Tahoma" pitchFamily="-1" charset="0"/>
              </a:rPr>
              <a:t>Automotive </a:t>
            </a:r>
            <a:r>
              <a:rPr lang="en-US" dirty="0" smtClean="0">
                <a:solidFill>
                  <a:srgbClr val="000000"/>
                </a:solidFill>
                <a:latin typeface="Calibri" pitchFamily="-1" charset="0"/>
                <a:ea typeface="Tahoma" pitchFamily="-1" charset="0"/>
                <a:cs typeface="Tahoma" pitchFamily="-1" charset="0"/>
              </a:rPr>
              <a:t>applications: multi-modal interface developed by Visteon &amp; </a:t>
            </a:r>
            <a:r>
              <a:rPr lang="en-US" dirty="0" err="1" smtClean="0">
                <a:solidFill>
                  <a:srgbClr val="000000"/>
                </a:solidFill>
                <a:latin typeface="Calibri" pitchFamily="-1" charset="0"/>
                <a:ea typeface="Tahoma" pitchFamily="-1" charset="0"/>
                <a:cs typeface="Tahoma" pitchFamily="-1" charset="0"/>
              </a:rPr>
              <a:t>gestigon</a:t>
            </a:r>
            <a:endParaRPr lang="de-DE" dirty="0"/>
          </a:p>
        </p:txBody>
      </p:sp>
      <p:pic>
        <p:nvPicPr>
          <p:cNvPr id="4" name="VisteonHorizonCockpitConcep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5696" y="2852936"/>
            <a:ext cx="5410200" cy="3048000"/>
          </a:xfrm>
          <a:prstGeom prst="rect">
            <a:avLst/>
          </a:prstGeom>
        </p:spPr>
      </p:pic>
    </p:spTree>
    <p:extLst>
      <p:ext uri="{BB962C8B-B14F-4D97-AF65-F5344CB8AC3E}">
        <p14:creationId xmlns:p14="http://schemas.microsoft.com/office/powerpoint/2010/main" val="5541095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Human-computer interface</a:t>
            </a:r>
          </a:p>
        </p:txBody>
      </p:sp>
      <p:sp>
        <p:nvSpPr>
          <p:cNvPr id="3" name="Textfeld 2"/>
          <p:cNvSpPr txBox="1"/>
          <p:nvPr/>
        </p:nvSpPr>
        <p:spPr>
          <a:xfrm>
            <a:off x="467544" y="2060848"/>
            <a:ext cx="8208912" cy="2275495"/>
          </a:xfrm>
          <a:prstGeom prst="rect">
            <a:avLst/>
          </a:prstGeom>
          <a:noFill/>
        </p:spPr>
        <p:txBody>
          <a:bodyPr wrap="square" rtlCol="0">
            <a:spAutoFit/>
          </a:bodyPr>
          <a:lstStyle/>
          <a:p>
            <a:pPr marL="457200" indent="-457200">
              <a:lnSpc>
                <a:spcPct val="130000"/>
              </a:lnSpc>
              <a:buFont typeface="Arial"/>
              <a:buChar char="•"/>
            </a:pPr>
            <a:r>
              <a:rPr lang="en-US" sz="2800" dirty="0" smtClean="0">
                <a:solidFill>
                  <a:srgbClr val="000000"/>
                </a:solidFill>
                <a:ea typeface="DejaVu Sans" charset="0"/>
                <a:cs typeface="DejaVu Sans" charset="0"/>
              </a:rPr>
              <a:t>Apps like photo browsers, maps, music, etc. can gain from a more natural interface</a:t>
            </a:r>
          </a:p>
          <a:p>
            <a:pPr marL="457200" indent="-457200">
              <a:lnSpc>
                <a:spcPct val="130000"/>
              </a:lnSpc>
              <a:buFont typeface="Arial"/>
              <a:buChar char="•"/>
            </a:pPr>
            <a:r>
              <a:rPr lang="en-US" sz="2800" dirty="0" smtClean="0">
                <a:solidFill>
                  <a:srgbClr val="000000"/>
                </a:solidFill>
                <a:ea typeface="DejaVu Sans" charset="0"/>
                <a:cs typeface="DejaVu Sans" charset="0"/>
              </a:rPr>
              <a:t>Gaming can be more fun</a:t>
            </a:r>
          </a:p>
          <a:p>
            <a:pPr>
              <a:lnSpc>
                <a:spcPct val="120000"/>
              </a:lnSpc>
            </a:pPr>
            <a:endParaRPr lang="de-DE" sz="2800" dirty="0"/>
          </a:p>
        </p:txBody>
      </p:sp>
      <p:pic>
        <p:nvPicPr>
          <p:cNvPr id="5" name="Bild 4" descr="Screen Shot 2014-03-03 at 12.18.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845120"/>
            <a:ext cx="4752528" cy="2752232"/>
          </a:xfrm>
          <a:prstGeom prst="rect">
            <a:avLst/>
          </a:prstGeom>
        </p:spPr>
      </p:pic>
    </p:spTree>
    <p:extLst>
      <p:ext uri="{BB962C8B-B14F-4D97-AF65-F5344CB8AC3E}">
        <p14:creationId xmlns:p14="http://schemas.microsoft.com/office/powerpoint/2010/main" val="21036886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latin typeface="Calibri" pitchFamily="-1" charset="0"/>
                <a:ea typeface="Tahoma" pitchFamily="-1" charset="0"/>
                <a:cs typeface="Tahoma" pitchFamily="-1" charset="0"/>
              </a:rPr>
              <a:t>Augmented </a:t>
            </a:r>
            <a:r>
              <a:rPr lang="en-US" dirty="0" smtClean="0">
                <a:solidFill>
                  <a:srgbClr val="000000"/>
                </a:solidFill>
                <a:latin typeface="Calibri" pitchFamily="-1" charset="0"/>
                <a:ea typeface="Tahoma" pitchFamily="-1" charset="0"/>
                <a:cs typeface="Tahoma" pitchFamily="-1" charset="0"/>
              </a:rPr>
              <a:t>reality - Oculus </a:t>
            </a:r>
            <a:r>
              <a:rPr lang="en-US" dirty="0">
                <a:solidFill>
                  <a:srgbClr val="000000"/>
                </a:solidFill>
                <a:latin typeface="Calibri" pitchFamily="-1" charset="0"/>
                <a:ea typeface="Tahoma" pitchFamily="-1" charset="0"/>
                <a:cs typeface="Tahoma" pitchFamily="-1" charset="0"/>
              </a:rPr>
              <a:t>Rift</a:t>
            </a:r>
            <a:endParaRPr lang="en-US" dirty="0" smtClean="0">
              <a:solidFill>
                <a:srgbClr val="000000"/>
              </a:solidFill>
              <a:latin typeface="Calibri" pitchFamily="-1" charset="0"/>
              <a:ea typeface="Tahoma" pitchFamily="-1" charset="0"/>
              <a:cs typeface="Tahoma" pitchFamily="-1" charset="0"/>
            </a:endParaRPr>
          </a:p>
        </p:txBody>
      </p:sp>
      <p:sp>
        <p:nvSpPr>
          <p:cNvPr id="3" name="Textfeld 2"/>
          <p:cNvSpPr txBox="1"/>
          <p:nvPr/>
        </p:nvSpPr>
        <p:spPr>
          <a:xfrm>
            <a:off x="539552" y="2060848"/>
            <a:ext cx="7704856" cy="3625608"/>
          </a:xfrm>
          <a:prstGeom prst="rect">
            <a:avLst/>
          </a:prstGeom>
          <a:noFill/>
        </p:spPr>
        <p:txBody>
          <a:bodyPr wrap="square" rtlCol="0">
            <a:spAutoFit/>
          </a:bodyPr>
          <a:lstStyle/>
          <a:p>
            <a:pPr>
              <a:lnSpc>
                <a:spcPct val="120000"/>
              </a:lnSpc>
            </a:pPr>
            <a:r>
              <a:rPr lang="en-US" sz="2400" dirty="0" smtClean="0"/>
              <a:t>Virtual-reality platform, currently needs extra wearable hardware for positional tracking and action recognition</a:t>
            </a:r>
          </a:p>
          <a:p>
            <a:pPr>
              <a:lnSpc>
                <a:spcPct val="120000"/>
              </a:lnSpc>
            </a:pPr>
            <a:r>
              <a:rPr lang="en-US" sz="2400" dirty="0" smtClean="0"/>
              <a:t>-&gt; good platform for 3D cameras </a:t>
            </a:r>
            <a:br>
              <a:rPr lang="en-US" sz="2400" dirty="0" smtClean="0"/>
            </a:br>
            <a:r>
              <a:rPr lang="en-US" sz="2400" dirty="0" smtClean="0"/>
              <a:t>(mounted on device or external)</a:t>
            </a:r>
          </a:p>
          <a:p>
            <a:pPr>
              <a:lnSpc>
                <a:spcPct val="120000"/>
              </a:lnSpc>
            </a:pPr>
            <a:endParaRPr lang="en-US" sz="2400" dirty="0" smtClean="0"/>
          </a:p>
          <a:p>
            <a:pPr marL="342900" indent="-342900">
              <a:lnSpc>
                <a:spcPct val="120000"/>
              </a:lnSpc>
              <a:buFont typeface="Arial"/>
              <a:buChar char="•"/>
            </a:pPr>
            <a:r>
              <a:rPr lang="en-US" sz="2400" dirty="0" smtClean="0"/>
              <a:t>Pose estimation</a:t>
            </a:r>
          </a:p>
          <a:p>
            <a:pPr marL="342900" indent="-342900">
              <a:lnSpc>
                <a:spcPct val="120000"/>
              </a:lnSpc>
              <a:buFont typeface="Arial"/>
              <a:buChar char="•"/>
            </a:pPr>
            <a:r>
              <a:rPr lang="en-US" sz="2400" dirty="0"/>
              <a:t>G</a:t>
            </a:r>
            <a:r>
              <a:rPr lang="en-US" sz="2400" dirty="0" smtClean="0"/>
              <a:t>esture recognition</a:t>
            </a:r>
          </a:p>
          <a:p>
            <a:pPr marL="342900" indent="-342900">
              <a:lnSpc>
                <a:spcPct val="120000"/>
              </a:lnSpc>
              <a:buFont typeface="Arial"/>
              <a:buChar char="•"/>
            </a:pPr>
            <a:r>
              <a:rPr lang="en-US" sz="2400" dirty="0" smtClean="0"/>
              <a:t>3D body/hand 'avatar' for better immersion</a:t>
            </a:r>
            <a:endParaRPr lang="en-US" sz="2400" dirty="0"/>
          </a:p>
        </p:txBody>
      </p:sp>
      <p:pic>
        <p:nvPicPr>
          <p:cNvPr id="4" name="Bild 3"/>
          <p:cNvPicPr>
            <a:picLocks noChangeAspect="1"/>
          </p:cNvPicPr>
          <p:nvPr/>
        </p:nvPicPr>
        <p:blipFill>
          <a:blip r:embed="rId3"/>
          <a:stretch>
            <a:fillRect/>
          </a:stretch>
        </p:blipFill>
        <p:spPr>
          <a:xfrm>
            <a:off x="5940152" y="3068960"/>
            <a:ext cx="2743099" cy="2088232"/>
          </a:xfrm>
          <a:prstGeom prst="rect">
            <a:avLst/>
          </a:prstGeom>
        </p:spPr>
      </p:pic>
    </p:spTree>
    <p:extLst>
      <p:ext uri="{BB962C8B-B14F-4D97-AF65-F5344CB8AC3E}">
        <p14:creationId xmlns:p14="http://schemas.microsoft.com/office/powerpoint/2010/main" val="38655750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0" y="1371600"/>
            <a:ext cx="8315325" cy="11430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000000"/>
                </a:solidFill>
                <a:latin typeface="Calibri" pitchFamily="-1" charset="0"/>
                <a:ea typeface="Tahoma" pitchFamily="-1" charset="0"/>
                <a:cs typeface="Tahoma" pitchFamily="-1" charset="0"/>
              </a:rPr>
              <a:t>Google Tango</a:t>
            </a:r>
          </a:p>
        </p:txBody>
      </p:sp>
      <p:sp>
        <p:nvSpPr>
          <p:cNvPr id="3" name="Textfeld 2"/>
          <p:cNvSpPr txBox="1"/>
          <p:nvPr/>
        </p:nvSpPr>
        <p:spPr>
          <a:xfrm>
            <a:off x="395536" y="2132856"/>
            <a:ext cx="5472608" cy="2852063"/>
          </a:xfrm>
          <a:prstGeom prst="rect">
            <a:avLst/>
          </a:prstGeom>
          <a:noFill/>
        </p:spPr>
        <p:txBody>
          <a:bodyPr wrap="square" rtlCol="0">
            <a:spAutoFit/>
          </a:bodyPr>
          <a:lstStyle/>
          <a:p>
            <a:pPr>
              <a:lnSpc>
                <a:spcPct val="130000"/>
              </a:lnSpc>
            </a:pPr>
            <a:r>
              <a:rPr lang="en-US" sz="2000" dirty="0" smtClean="0">
                <a:solidFill>
                  <a:srgbClr val="000000"/>
                </a:solidFill>
                <a:ea typeface="DejaVu Sans" charset="0"/>
                <a:cs typeface="DejaVu Sans" charset="0"/>
              </a:rPr>
              <a:t>Mobile </a:t>
            </a:r>
            <a:r>
              <a:rPr lang="en-US" sz="2000" dirty="0">
                <a:solidFill>
                  <a:srgbClr val="000000"/>
                </a:solidFill>
                <a:ea typeface="DejaVu Sans" charset="0"/>
                <a:cs typeface="DejaVu Sans" charset="0"/>
              </a:rPr>
              <a:t>phone with </a:t>
            </a:r>
            <a:r>
              <a:rPr lang="en-US" sz="2000" dirty="0" smtClean="0">
                <a:solidFill>
                  <a:srgbClr val="000000"/>
                </a:solidFill>
                <a:ea typeface="DejaVu Sans" charset="0"/>
                <a:cs typeface="DejaVu Sans" charset="0"/>
              </a:rPr>
              <a:t>‘powerful </a:t>
            </a:r>
            <a:r>
              <a:rPr lang="en-US" sz="2000" dirty="0">
                <a:solidFill>
                  <a:srgbClr val="000000"/>
                </a:solidFill>
                <a:ea typeface="DejaVu Sans" charset="0"/>
                <a:cs typeface="DejaVu Sans" charset="0"/>
              </a:rPr>
              <a:t>computer vision </a:t>
            </a:r>
            <a:r>
              <a:rPr lang="en-US" sz="2000" dirty="0" smtClean="0">
                <a:solidFill>
                  <a:srgbClr val="000000"/>
                </a:solidFill>
                <a:ea typeface="DejaVu Sans" charset="0"/>
                <a:cs typeface="DejaVu Sans" charset="0"/>
              </a:rPr>
              <a:t>processors’</a:t>
            </a:r>
            <a:endParaRPr lang="en-US" sz="2000" dirty="0">
              <a:solidFill>
                <a:srgbClr val="000000"/>
              </a:solidFill>
              <a:ea typeface="DejaVu Sans" charset="0"/>
              <a:cs typeface="DejaVu Sans" charset="0"/>
            </a:endParaRPr>
          </a:p>
          <a:p>
            <a:pPr>
              <a:lnSpc>
                <a:spcPct val="130000"/>
              </a:lnSpc>
            </a:pPr>
            <a:r>
              <a:rPr lang="en-US" sz="2000" dirty="0" smtClean="0">
                <a:solidFill>
                  <a:srgbClr val="000000"/>
                </a:solidFill>
                <a:ea typeface="DejaVu Sans" charset="0"/>
                <a:cs typeface="DejaVu Sans" charset="0"/>
              </a:rPr>
              <a:t>- IR </a:t>
            </a:r>
            <a:r>
              <a:rPr lang="en-US" sz="2000" dirty="0">
                <a:solidFill>
                  <a:srgbClr val="000000"/>
                </a:solidFill>
                <a:ea typeface="DejaVu Sans" charset="0"/>
                <a:cs typeface="DejaVu Sans" charset="0"/>
              </a:rPr>
              <a:t>depth camera </a:t>
            </a:r>
            <a:r>
              <a:rPr lang="en-US" sz="2000" dirty="0" smtClean="0">
                <a:solidFill>
                  <a:srgbClr val="000000"/>
                </a:solidFill>
                <a:ea typeface="DejaVu Sans" charset="0"/>
                <a:cs typeface="DejaVu Sans" charset="0"/>
              </a:rPr>
              <a:t>(Structured light, Capri?, pulsed </a:t>
            </a:r>
            <a:r>
              <a:rPr lang="en-US" sz="2000" dirty="0" err="1" smtClean="0">
                <a:solidFill>
                  <a:srgbClr val="000000"/>
                </a:solidFill>
                <a:ea typeface="DejaVu Sans" charset="0"/>
                <a:cs typeface="DejaVu Sans" charset="0"/>
              </a:rPr>
              <a:t>ToF</a:t>
            </a:r>
            <a:r>
              <a:rPr lang="en-US" sz="2000" dirty="0" smtClean="0">
                <a:solidFill>
                  <a:srgbClr val="000000"/>
                </a:solidFill>
                <a:ea typeface="DejaVu Sans" charset="0"/>
                <a:cs typeface="DejaVu Sans" charset="0"/>
              </a:rPr>
              <a:t> ?)</a:t>
            </a:r>
            <a:endParaRPr lang="en-US" sz="2000" dirty="0">
              <a:solidFill>
                <a:srgbClr val="000000"/>
              </a:solidFill>
              <a:ea typeface="DejaVu Sans" charset="0"/>
              <a:cs typeface="DejaVu Sans" charset="0"/>
            </a:endParaRPr>
          </a:p>
          <a:p>
            <a:pPr>
              <a:lnSpc>
                <a:spcPct val="130000"/>
              </a:lnSpc>
            </a:pPr>
            <a:r>
              <a:rPr lang="en-US" sz="2000" dirty="0" smtClean="0">
                <a:solidFill>
                  <a:srgbClr val="000000"/>
                </a:solidFill>
                <a:ea typeface="DejaVu Sans" charset="0"/>
                <a:cs typeface="DejaVu Sans" charset="0"/>
              </a:rPr>
              <a:t>- and one </a:t>
            </a:r>
            <a:r>
              <a:rPr lang="en-US" sz="2000" dirty="0">
                <a:solidFill>
                  <a:srgbClr val="000000"/>
                </a:solidFill>
                <a:ea typeface="DejaVu Sans" charset="0"/>
                <a:cs typeface="DejaVu Sans" charset="0"/>
              </a:rPr>
              <a:t>4MP RGB-IR and one high-speed VGA </a:t>
            </a:r>
            <a:r>
              <a:rPr lang="en-US" sz="2000" dirty="0" smtClean="0">
                <a:solidFill>
                  <a:srgbClr val="000000"/>
                </a:solidFill>
                <a:ea typeface="DejaVu Sans" charset="0"/>
                <a:cs typeface="DejaVu Sans" charset="0"/>
              </a:rPr>
              <a:t>sensor</a:t>
            </a:r>
          </a:p>
          <a:p>
            <a:pPr>
              <a:lnSpc>
                <a:spcPct val="120000"/>
              </a:lnSpc>
            </a:pPr>
            <a:endParaRPr lang="de-DE" sz="2000" dirty="0"/>
          </a:p>
        </p:txBody>
      </p:sp>
      <p:pic>
        <p:nvPicPr>
          <p:cNvPr id="2" name="Bild 1"/>
          <p:cNvPicPr>
            <a:picLocks noChangeAspect="1"/>
          </p:cNvPicPr>
          <p:nvPr/>
        </p:nvPicPr>
        <p:blipFill>
          <a:blip r:embed="rId3"/>
          <a:stretch>
            <a:fillRect/>
          </a:stretch>
        </p:blipFill>
        <p:spPr>
          <a:xfrm>
            <a:off x="5940152" y="1700808"/>
            <a:ext cx="2951521" cy="2489572"/>
          </a:xfrm>
          <a:prstGeom prst="rect">
            <a:avLst/>
          </a:prstGeom>
        </p:spPr>
      </p:pic>
      <p:sp>
        <p:nvSpPr>
          <p:cNvPr id="5" name="Textfeld 4"/>
          <p:cNvSpPr txBox="1"/>
          <p:nvPr/>
        </p:nvSpPr>
        <p:spPr>
          <a:xfrm>
            <a:off x="467544" y="4509120"/>
            <a:ext cx="8064896" cy="1963614"/>
          </a:xfrm>
          <a:prstGeom prst="rect">
            <a:avLst/>
          </a:prstGeom>
          <a:noFill/>
        </p:spPr>
        <p:txBody>
          <a:bodyPr wrap="square" rtlCol="0">
            <a:spAutoFit/>
          </a:bodyPr>
          <a:lstStyle/>
          <a:p>
            <a:pPr>
              <a:lnSpc>
                <a:spcPct val="130000"/>
              </a:lnSpc>
            </a:pPr>
            <a:r>
              <a:rPr lang="en-US" sz="2400" dirty="0" smtClean="0">
                <a:solidFill>
                  <a:srgbClr val="000000"/>
                </a:solidFill>
                <a:ea typeface="DejaVu Sans" charset="0"/>
                <a:cs typeface="DejaVu Sans" charset="0"/>
              </a:rPr>
              <a:t>Focus seems to be </a:t>
            </a:r>
            <a:r>
              <a:rPr lang="en-US" sz="2400" dirty="0">
                <a:solidFill>
                  <a:srgbClr val="000000"/>
                </a:solidFill>
                <a:ea typeface="DejaVu Sans" charset="0"/>
                <a:cs typeface="DejaVu Sans" charset="0"/>
              </a:rPr>
              <a:t>on augmented </a:t>
            </a:r>
            <a:r>
              <a:rPr lang="en-US" sz="2400" dirty="0" smtClean="0">
                <a:solidFill>
                  <a:srgbClr val="000000"/>
                </a:solidFill>
                <a:ea typeface="DejaVu Sans" charset="0"/>
                <a:cs typeface="DejaVu Sans" charset="0"/>
              </a:rPr>
              <a:t>reality </a:t>
            </a:r>
            <a:r>
              <a:rPr lang="en-US" sz="2400" dirty="0">
                <a:solidFill>
                  <a:srgbClr val="000000"/>
                </a:solidFill>
                <a:ea typeface="DejaVu Sans" charset="0"/>
                <a:cs typeface="DejaVu Sans" charset="0"/>
              </a:rPr>
              <a:t>and SLAM </a:t>
            </a:r>
            <a:r>
              <a:rPr lang="en-US" sz="1400" dirty="0">
                <a:solidFill>
                  <a:srgbClr val="000000"/>
                </a:solidFill>
                <a:ea typeface="DejaVu Sans" charset="0"/>
                <a:cs typeface="DejaVu Sans" charset="0"/>
              </a:rPr>
              <a:t>(Simultaneous localization and mapping)</a:t>
            </a:r>
            <a:r>
              <a:rPr lang="en-US" sz="2400" dirty="0">
                <a:solidFill>
                  <a:srgbClr val="000000"/>
                </a:solidFill>
                <a:ea typeface="DejaVu Sans" charset="0"/>
                <a:cs typeface="DejaVu Sans" charset="0"/>
              </a:rPr>
              <a:t>, </a:t>
            </a:r>
            <a:r>
              <a:rPr lang="en-US" sz="2400" dirty="0" smtClean="0">
                <a:solidFill>
                  <a:srgbClr val="000000"/>
                </a:solidFill>
                <a:ea typeface="DejaVu Sans" charset="0"/>
                <a:cs typeface="DejaVu Sans" charset="0"/>
              </a:rPr>
              <a:t>not interaction, but</a:t>
            </a:r>
            <a:endParaRPr lang="en-US" sz="2400" dirty="0">
              <a:solidFill>
                <a:srgbClr val="000000"/>
              </a:solidFill>
              <a:ea typeface="DejaVu Sans" charset="0"/>
              <a:cs typeface="DejaVu Sans" charset="0"/>
            </a:endParaRPr>
          </a:p>
          <a:p>
            <a:pPr>
              <a:lnSpc>
                <a:spcPct val="130000"/>
              </a:lnSpc>
            </a:pPr>
            <a:r>
              <a:rPr lang="en-US" sz="2400" dirty="0" smtClean="0">
                <a:solidFill>
                  <a:srgbClr val="000000"/>
                </a:solidFill>
                <a:ea typeface="DejaVu Sans" charset="0"/>
                <a:cs typeface="DejaVu Sans" charset="0"/>
              </a:rPr>
              <a:t>‘Possibilities are endless and </a:t>
            </a:r>
            <a:r>
              <a:rPr lang="de-DE" sz="2400" dirty="0" err="1"/>
              <a:t>t</a:t>
            </a:r>
            <a:r>
              <a:rPr lang="de-DE" sz="2400" dirty="0" err="1" smtClean="0"/>
              <a:t>he</a:t>
            </a:r>
            <a:r>
              <a:rPr lang="de-DE" sz="2400" dirty="0" smtClean="0"/>
              <a:t> </a:t>
            </a:r>
            <a:r>
              <a:rPr lang="de-DE" sz="2400" dirty="0" err="1"/>
              <a:t>future</a:t>
            </a:r>
            <a:r>
              <a:rPr lang="de-DE" sz="2400" dirty="0"/>
              <a:t> </a:t>
            </a:r>
            <a:r>
              <a:rPr lang="de-DE" sz="2400" dirty="0" err="1"/>
              <a:t>is</a:t>
            </a:r>
            <a:r>
              <a:rPr lang="de-DE" sz="2400" dirty="0"/>
              <a:t> </a:t>
            </a:r>
            <a:r>
              <a:rPr lang="de-DE" sz="2400" dirty="0" err="1" smtClean="0"/>
              <a:t>awesome</a:t>
            </a:r>
            <a:r>
              <a:rPr lang="de-DE" sz="2400" dirty="0" smtClean="0"/>
              <a:t>‘.</a:t>
            </a:r>
            <a:endParaRPr lang="en-US" sz="2400" dirty="0">
              <a:solidFill>
                <a:srgbClr val="000000"/>
              </a:solidFill>
              <a:ea typeface="DejaVu Sans" charset="0"/>
              <a:cs typeface="DejaVu Sans" charset="0"/>
            </a:endParaRPr>
          </a:p>
          <a:p>
            <a:pPr>
              <a:lnSpc>
                <a:spcPct val="120000"/>
              </a:lnSpc>
            </a:pPr>
            <a:endParaRPr lang="de-DE" sz="2400" dirty="0"/>
          </a:p>
        </p:txBody>
      </p:sp>
    </p:spTree>
    <p:extLst>
      <p:ext uri="{BB962C8B-B14F-4D97-AF65-F5344CB8AC3E}">
        <p14:creationId xmlns:p14="http://schemas.microsoft.com/office/powerpoint/2010/main" val="6538160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p:txBody>
          <a:bodyPr/>
          <a:lstStyle/>
          <a:p>
            <a:r>
              <a:rPr lang="en-GB" dirty="0" smtClean="0">
                <a:ea typeface="ＭＳ Ｐゴシック" pitchFamily="-1" charset="-128"/>
                <a:cs typeface="ＭＳ Ｐゴシック" pitchFamily="-1" charset="-128"/>
              </a:rPr>
              <a:t>Acknowledgements</a:t>
            </a:r>
          </a:p>
        </p:txBody>
      </p:sp>
      <p:sp>
        <p:nvSpPr>
          <p:cNvPr id="57347" name="Inhaltsplatzhalter 2"/>
          <p:cNvSpPr>
            <a:spLocks noGrp="1"/>
          </p:cNvSpPr>
          <p:nvPr>
            <p:ph idx="1"/>
          </p:nvPr>
        </p:nvSpPr>
        <p:spPr>
          <a:xfrm>
            <a:off x="457200" y="2286000"/>
            <a:ext cx="8315325" cy="1752600"/>
          </a:xfrm>
        </p:spPr>
        <p:txBody>
          <a:bodyPr/>
          <a:lstStyle/>
          <a:p>
            <a:r>
              <a:rPr lang="en-US" sz="2800" dirty="0" smtClean="0">
                <a:ea typeface="ＭＳ Ｐゴシック" pitchFamily="-1" charset="-128"/>
                <a:cs typeface="ＭＳ Ｐゴシック" pitchFamily="-1" charset="-128"/>
              </a:rPr>
              <a:t>Martin </a:t>
            </a:r>
            <a:r>
              <a:rPr lang="en-US" sz="2800" dirty="0" err="1" smtClean="0">
                <a:ea typeface="ＭＳ Ｐゴシック" pitchFamily="-1" charset="-128"/>
                <a:cs typeface="ＭＳ Ｐゴシック" pitchFamily="-1" charset="-128"/>
              </a:rPr>
              <a:t>Böhme</a:t>
            </a:r>
            <a:r>
              <a:rPr lang="en-US" sz="2800" dirty="0" smtClean="0">
                <a:ea typeface="ＭＳ Ｐゴシック" pitchFamily="-1" charset="-128"/>
                <a:cs typeface="ＭＳ Ｐゴシック" pitchFamily="-1" charset="-128"/>
              </a:rPr>
              <a:t>, Martin </a:t>
            </a:r>
            <a:r>
              <a:rPr lang="en-US" sz="2800" dirty="0" err="1" smtClean="0">
                <a:ea typeface="ＭＳ Ｐゴシック" pitchFamily="-1" charset="-128"/>
                <a:cs typeface="ＭＳ Ｐゴシック" pitchFamily="-1" charset="-128"/>
              </a:rPr>
              <a:t>Haker</a:t>
            </a:r>
            <a:r>
              <a:rPr lang="en-US" sz="2800" dirty="0" smtClean="0">
                <a:ea typeface="ＭＳ Ｐゴシック" pitchFamily="-1" charset="-128"/>
                <a:cs typeface="ＭＳ Ｐゴシック" pitchFamily="-1" charset="-128"/>
              </a:rPr>
              <a:t>, Thomas </a:t>
            </a:r>
            <a:r>
              <a:rPr lang="en-US" sz="2800" dirty="0" err="1" smtClean="0">
                <a:ea typeface="ＭＳ Ｐゴシック" pitchFamily="-1" charset="-128"/>
                <a:cs typeface="ＭＳ Ｐゴシック" pitchFamily="-1" charset="-128"/>
              </a:rPr>
              <a:t>Martinetz</a:t>
            </a:r>
            <a:endParaRPr lang="en-US" sz="2800" dirty="0" smtClean="0">
              <a:ea typeface="ＭＳ Ｐゴシック" pitchFamily="-1" charset="-128"/>
              <a:cs typeface="ＭＳ Ｐゴシック" pitchFamily="-1" charset="-128"/>
            </a:endParaRPr>
          </a:p>
          <a:p>
            <a:r>
              <a:rPr lang="en-US" sz="2800" b="1" dirty="0" err="1" smtClean="0"/>
              <a:t>Foti</a:t>
            </a:r>
            <a:r>
              <a:rPr lang="en-US" sz="2800" b="1" dirty="0" smtClean="0"/>
              <a:t> </a:t>
            </a:r>
            <a:r>
              <a:rPr lang="en-US" sz="2800" b="1" dirty="0" err="1" smtClean="0"/>
              <a:t>Coleca</a:t>
            </a:r>
            <a:r>
              <a:rPr lang="en-US" sz="2800" dirty="0" smtClean="0"/>
              <a:t>, </a:t>
            </a:r>
            <a:r>
              <a:rPr lang="en-US" sz="2800" dirty="0" err="1">
                <a:ea typeface="ＭＳ Ｐゴシック" pitchFamily="-1" charset="-128"/>
                <a:cs typeface="ＭＳ Ｐゴシック" pitchFamily="-1" charset="-128"/>
              </a:rPr>
              <a:t>Sascha</a:t>
            </a:r>
            <a:r>
              <a:rPr lang="en-US" sz="2800" dirty="0">
                <a:ea typeface="ＭＳ Ｐゴシック" pitchFamily="-1" charset="-128"/>
                <a:cs typeface="ＭＳ Ｐゴシック" pitchFamily="-1" charset="-128"/>
              </a:rPr>
              <a:t> </a:t>
            </a:r>
            <a:r>
              <a:rPr lang="en-US" sz="2800" dirty="0" err="1" smtClean="0">
                <a:ea typeface="ＭＳ Ｐゴシック" pitchFamily="-1" charset="-128"/>
                <a:cs typeface="ＭＳ Ｐゴシック" pitchFamily="-1" charset="-128"/>
              </a:rPr>
              <a:t>Klement</a:t>
            </a:r>
            <a:endParaRPr lang="en-US" sz="2800" dirty="0" smtClean="0">
              <a:ea typeface="ＭＳ Ｐゴシック" pitchFamily="-1" charset="-128"/>
              <a:cs typeface="ＭＳ Ｐゴシック" pitchFamily="-1" charset="-128"/>
            </a:endParaRPr>
          </a:p>
          <a:p>
            <a:endParaRPr lang="en-GB" sz="2800" dirty="0" smtClean="0">
              <a:ea typeface="ＭＳ Ｐゴシック" pitchFamily="-1" charset="-128"/>
              <a:cs typeface="ＭＳ Ｐゴシック" pitchFamily="-1" charset="-128"/>
            </a:endParaRPr>
          </a:p>
        </p:txBody>
      </p:sp>
      <p:pic>
        <p:nvPicPr>
          <p:cNvPr id="57348" name="Picture 4"/>
          <p:cNvPicPr>
            <a:picLocks noChangeAspect="1" noChangeArrowheads="1"/>
          </p:cNvPicPr>
          <p:nvPr/>
        </p:nvPicPr>
        <p:blipFill>
          <a:blip r:embed="rId3"/>
          <a:srcRect/>
          <a:stretch>
            <a:fillRect/>
          </a:stretch>
        </p:blipFill>
        <p:spPr bwMode="auto">
          <a:xfrm>
            <a:off x="3549352" y="5224264"/>
            <a:ext cx="1828800" cy="989012"/>
          </a:xfrm>
          <a:prstGeom prst="rect">
            <a:avLst/>
          </a:prstGeom>
          <a:noFill/>
          <a:ln w="9525">
            <a:noFill/>
            <a:round/>
            <a:headEnd/>
            <a:tailEnd/>
          </a:ln>
        </p:spPr>
      </p:pic>
      <p:pic>
        <p:nvPicPr>
          <p:cNvPr id="57349" name="Picture 5"/>
          <p:cNvPicPr>
            <a:picLocks noChangeAspect="1" noChangeArrowheads="1"/>
          </p:cNvPicPr>
          <p:nvPr/>
        </p:nvPicPr>
        <p:blipFill>
          <a:blip r:embed="rId4"/>
          <a:srcRect/>
          <a:stretch>
            <a:fillRect/>
          </a:stretch>
        </p:blipFill>
        <p:spPr bwMode="auto">
          <a:xfrm>
            <a:off x="1214140" y="5224264"/>
            <a:ext cx="1878012" cy="1116012"/>
          </a:xfrm>
          <a:prstGeom prst="rect">
            <a:avLst/>
          </a:prstGeom>
          <a:noFill/>
          <a:ln w="9525">
            <a:noFill/>
            <a:round/>
            <a:headEnd/>
            <a:tailEnd/>
          </a:ln>
        </p:spPr>
      </p:pic>
      <p:pic>
        <p:nvPicPr>
          <p:cNvPr id="57350" name="Grafik 12" descr="infso_tech_logo.eps"/>
          <p:cNvPicPr>
            <a:picLocks noChangeAspect="1"/>
          </p:cNvPicPr>
          <p:nvPr/>
        </p:nvPicPr>
        <p:blipFill>
          <a:blip r:embed="rId5"/>
          <a:srcRect/>
          <a:stretch>
            <a:fillRect/>
          </a:stretch>
        </p:blipFill>
        <p:spPr bwMode="auto">
          <a:xfrm>
            <a:off x="2169815" y="4005064"/>
            <a:ext cx="1608137" cy="838200"/>
          </a:xfrm>
          <a:prstGeom prst="rect">
            <a:avLst/>
          </a:prstGeom>
          <a:noFill/>
          <a:ln w="9525">
            <a:noFill/>
            <a:miter lim="800000"/>
            <a:headEnd/>
            <a:tailEnd/>
          </a:ln>
        </p:spPr>
      </p:pic>
      <p:pic>
        <p:nvPicPr>
          <p:cNvPr id="57351" name="Bild 7" descr="artts_logo.png"/>
          <p:cNvPicPr>
            <a:picLocks noChangeAspect="1"/>
          </p:cNvPicPr>
          <p:nvPr/>
        </p:nvPicPr>
        <p:blipFill>
          <a:blip r:embed="rId6"/>
          <a:srcRect/>
          <a:stretch>
            <a:fillRect/>
          </a:stretch>
        </p:blipFill>
        <p:spPr bwMode="auto">
          <a:xfrm>
            <a:off x="6129040" y="4005064"/>
            <a:ext cx="1611312" cy="381000"/>
          </a:xfrm>
          <a:prstGeom prst="rect">
            <a:avLst/>
          </a:prstGeom>
          <a:noFill/>
          <a:ln w="9525">
            <a:noFill/>
            <a:miter lim="800000"/>
            <a:headEnd/>
            <a:tailEnd/>
          </a:ln>
        </p:spPr>
      </p:pic>
      <p:pic>
        <p:nvPicPr>
          <p:cNvPr id="57352" name="Picture 7"/>
          <p:cNvPicPr>
            <a:picLocks noChangeAspect="1" noChangeArrowheads="1"/>
          </p:cNvPicPr>
          <p:nvPr/>
        </p:nvPicPr>
        <p:blipFill>
          <a:blip r:embed="rId7"/>
          <a:srcRect/>
          <a:stretch>
            <a:fillRect/>
          </a:stretch>
        </p:blipFill>
        <p:spPr bwMode="auto">
          <a:xfrm>
            <a:off x="4463752" y="4005064"/>
            <a:ext cx="935038" cy="496887"/>
          </a:xfrm>
          <a:prstGeom prst="rect">
            <a:avLst/>
          </a:prstGeom>
          <a:noFill/>
          <a:ln w="9525">
            <a:noFill/>
            <a:miter lim="800000"/>
            <a:headEnd/>
            <a:tailEnd/>
          </a:ln>
        </p:spPr>
      </p:pic>
      <p:pic>
        <p:nvPicPr>
          <p:cNvPr id="57353" name="Grafik 13" descr="eu-flag.gif"/>
          <p:cNvPicPr>
            <a:picLocks noChangeAspect="1"/>
          </p:cNvPicPr>
          <p:nvPr/>
        </p:nvPicPr>
        <p:blipFill>
          <a:blip r:embed="rId8"/>
          <a:srcRect/>
          <a:stretch>
            <a:fillRect/>
          </a:stretch>
        </p:blipFill>
        <p:spPr bwMode="auto">
          <a:xfrm>
            <a:off x="1163340" y="4081264"/>
            <a:ext cx="581025" cy="3857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smtClean="0">
                <a:ea typeface="ＭＳ Ｐゴシック" pitchFamily="-1" charset="-128"/>
                <a:cs typeface="ＭＳ Ｐゴシック" pitchFamily="-1" charset="-128"/>
              </a:rPr>
              <a:t>Conclusions</a:t>
            </a:r>
          </a:p>
        </p:txBody>
      </p:sp>
      <p:sp>
        <p:nvSpPr>
          <p:cNvPr id="59395" name="Inhaltsplatzhalter 2"/>
          <p:cNvSpPr>
            <a:spLocks noGrp="1"/>
          </p:cNvSpPr>
          <p:nvPr>
            <p:ph idx="1"/>
          </p:nvPr>
        </p:nvSpPr>
        <p:spPr>
          <a:xfrm>
            <a:off x="457200" y="2209800"/>
            <a:ext cx="7787208" cy="4098925"/>
          </a:xfrm>
        </p:spPr>
        <p:txBody>
          <a:bodyPr/>
          <a:lstStyle/>
          <a:p>
            <a:pPr>
              <a:lnSpc>
                <a:spcPct val="90000"/>
              </a:lnSpc>
              <a:spcAft>
                <a:spcPts val="1800"/>
              </a:spcAft>
            </a:pPr>
            <a:r>
              <a:rPr lang="en-US" sz="2800" dirty="0" smtClean="0">
                <a:ea typeface="ＭＳ Ｐゴシック" pitchFamily="-1" charset="-128"/>
                <a:cs typeface="ＭＳ Ｐゴシック" pitchFamily="-1" charset="-128"/>
              </a:rPr>
              <a:t>3D sensing has gained increased visibility worldwide </a:t>
            </a:r>
          </a:p>
          <a:p>
            <a:pPr>
              <a:lnSpc>
                <a:spcPct val="90000"/>
              </a:lnSpc>
              <a:spcAft>
                <a:spcPts val="1800"/>
              </a:spcAft>
            </a:pPr>
            <a:r>
              <a:rPr lang="en-US" sz="2800" dirty="0">
                <a:ea typeface="ＭＳ Ｐゴシック" pitchFamily="-1" charset="-128"/>
                <a:cs typeface="ＭＳ Ｐゴシック" pitchFamily="-1" charset="-128"/>
              </a:rPr>
              <a:t>Hardware and software are </a:t>
            </a:r>
            <a:r>
              <a:rPr lang="en-US" sz="2800" dirty="0" smtClean="0">
                <a:ea typeface="ＭＳ Ｐゴシック" pitchFamily="-1" charset="-128"/>
                <a:cs typeface="ＭＳ Ｐゴシック" pitchFamily="-1" charset="-128"/>
              </a:rPr>
              <a:t>maturing</a:t>
            </a:r>
          </a:p>
          <a:p>
            <a:pPr>
              <a:lnSpc>
                <a:spcPct val="90000"/>
              </a:lnSpc>
              <a:spcAft>
                <a:spcPts val="1800"/>
              </a:spcAft>
            </a:pPr>
            <a:r>
              <a:rPr lang="en-US" sz="2800" dirty="0" smtClean="0">
                <a:ea typeface="ＭＳ Ｐゴシック" pitchFamily="-1" charset="-128"/>
                <a:cs typeface="ＭＳ Ｐゴシック" pitchFamily="-1" charset="-128"/>
              </a:rPr>
              <a:t>A growing number of applications seem possible; many involve 3D gestures and aim at more natural user interfaces (NUIs)</a:t>
            </a:r>
          </a:p>
          <a:p>
            <a:pPr>
              <a:lnSpc>
                <a:spcPct val="90000"/>
              </a:lnSpc>
              <a:spcAft>
                <a:spcPts val="1800"/>
              </a:spcAft>
            </a:pPr>
            <a:r>
              <a:rPr lang="en-US" sz="2800" dirty="0" smtClean="0">
                <a:ea typeface="ＭＳ Ｐゴシック" pitchFamily="-1" charset="-128"/>
                <a:cs typeface="ＭＳ Ｐゴシック" pitchFamily="-1" charset="-128"/>
              </a:rPr>
              <a:t>Still some question marks regarding applications and their volumes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Light sensors and active illumination</a:t>
            </a:r>
          </a:p>
        </p:txBody>
      </p:sp>
      <p:sp>
        <p:nvSpPr>
          <p:cNvPr id="59395" name="Inhaltsplatzhalter 2"/>
          <p:cNvSpPr>
            <a:spLocks noGrp="1"/>
          </p:cNvSpPr>
          <p:nvPr>
            <p:ph idx="1"/>
          </p:nvPr>
        </p:nvSpPr>
        <p:spPr>
          <a:xfrm>
            <a:off x="457200" y="2209800"/>
            <a:ext cx="7571184" cy="4098925"/>
          </a:xfrm>
        </p:spPr>
        <p:txBody>
          <a:bodyPr/>
          <a:lstStyle/>
          <a:p>
            <a:pPr>
              <a:lnSpc>
                <a:spcPct val="70000"/>
              </a:lnSpc>
              <a:spcAft>
                <a:spcPts val="1800"/>
              </a:spcAft>
            </a:pPr>
            <a:r>
              <a:rPr lang="en-US" sz="2400" dirty="0" smtClean="0">
                <a:ea typeface="ＭＳ Ｐゴシック" pitchFamily="-1" charset="-128"/>
                <a:cs typeface="ＭＳ Ｐゴシック" pitchFamily="-1" charset="-128"/>
              </a:rPr>
              <a:t>2D cameras plus </a:t>
            </a:r>
            <a:r>
              <a:rPr lang="en-US" sz="2400" dirty="0" smtClean="0">
                <a:solidFill>
                  <a:srgbClr val="3366FF"/>
                </a:solidFill>
                <a:ea typeface="ＭＳ Ｐゴシック" pitchFamily="-1" charset="-128"/>
                <a:cs typeface="ＭＳ Ｐゴシック" pitchFamily="-1" charset="-128"/>
              </a:rPr>
              <a:t>IR light</a:t>
            </a:r>
          </a:p>
          <a:p>
            <a:pPr lvl="1">
              <a:lnSpc>
                <a:spcPct val="70000"/>
              </a:lnSpc>
              <a:spcAft>
                <a:spcPts val="1800"/>
              </a:spcAft>
            </a:pPr>
            <a:r>
              <a:rPr lang="en-US" sz="2000" dirty="0" smtClean="0">
                <a:ea typeface="ＭＳ Ｐゴシック" pitchFamily="-1" charset="-128"/>
                <a:cs typeface="ＭＳ Ｐゴシック" pitchFamily="-1" charset="-128"/>
              </a:rPr>
              <a:t>Single cam</a:t>
            </a:r>
          </a:p>
          <a:p>
            <a:pPr lvl="1">
              <a:lnSpc>
                <a:spcPct val="70000"/>
              </a:lnSpc>
              <a:spcAft>
                <a:spcPts val="1800"/>
              </a:spcAft>
            </a:pPr>
            <a:r>
              <a:rPr lang="en-US" sz="2000" dirty="0">
                <a:ea typeface="ＭＳ Ｐゴシック" pitchFamily="-1" charset="-128"/>
                <a:cs typeface="ＭＳ Ｐゴシック" pitchFamily="-1" charset="-128"/>
              </a:rPr>
              <a:t>Single </a:t>
            </a:r>
            <a:r>
              <a:rPr lang="en-US" sz="2000" dirty="0" smtClean="0">
                <a:ea typeface="ＭＳ Ｐゴシック" pitchFamily="-1" charset="-128"/>
                <a:cs typeface="ＭＳ Ｐゴシック" pitchFamily="-1" charset="-128"/>
              </a:rPr>
              <a:t>or multiple cams </a:t>
            </a:r>
            <a:r>
              <a:rPr lang="en-US" sz="2000" dirty="0">
                <a:ea typeface="ＭＳ Ｐゴシック" pitchFamily="-1" charset="-128"/>
                <a:cs typeface="ＭＳ Ｐゴシック" pitchFamily="-1" charset="-128"/>
              </a:rPr>
              <a:t>plus </a:t>
            </a:r>
            <a:r>
              <a:rPr lang="en-US" sz="2000" dirty="0" smtClean="0">
                <a:solidFill>
                  <a:srgbClr val="3366FF"/>
                </a:solidFill>
                <a:ea typeface="ＭＳ Ｐゴシック" pitchFamily="-1" charset="-128"/>
                <a:cs typeface="ＭＳ Ｐゴシック" pitchFamily="-1" charset="-128"/>
              </a:rPr>
              <a:t>spatially structured </a:t>
            </a:r>
            <a:r>
              <a:rPr lang="en-US" sz="2000" dirty="0" smtClean="0">
                <a:ea typeface="ＭＳ Ｐゴシック" pitchFamily="-1" charset="-128"/>
                <a:cs typeface="ＭＳ Ｐゴシック" pitchFamily="-1" charset="-128"/>
              </a:rPr>
              <a:t>light</a:t>
            </a:r>
          </a:p>
          <a:p>
            <a:pPr lvl="1">
              <a:lnSpc>
                <a:spcPct val="70000"/>
              </a:lnSpc>
              <a:spcAft>
                <a:spcPts val="1800"/>
              </a:spcAft>
            </a:pPr>
            <a:r>
              <a:rPr lang="en-US" sz="2000" dirty="0" smtClean="0">
                <a:ea typeface="ＭＳ Ｐゴシック" pitchFamily="-1" charset="-128"/>
                <a:cs typeface="ＭＳ Ｐゴシック" pitchFamily="-1" charset="-128"/>
              </a:rPr>
              <a:t>Multiple cams with uniform IR, e.g. stereo</a:t>
            </a:r>
          </a:p>
          <a:p>
            <a:pPr>
              <a:lnSpc>
                <a:spcPct val="70000"/>
              </a:lnSpc>
              <a:spcAft>
                <a:spcPts val="1800"/>
              </a:spcAft>
            </a:pPr>
            <a:r>
              <a:rPr lang="en-US" sz="2400" dirty="0" err="1">
                <a:ea typeface="ＭＳ Ｐゴシック" pitchFamily="-1" charset="-128"/>
                <a:cs typeface="ＭＳ Ｐゴシック" pitchFamily="-1" charset="-128"/>
              </a:rPr>
              <a:t>ToF</a:t>
            </a:r>
            <a:r>
              <a:rPr lang="en-US" sz="2400" dirty="0">
                <a:ea typeface="ＭＳ Ｐゴシック" pitchFamily="-1" charset="-128"/>
                <a:cs typeface="ＭＳ Ｐゴシック" pitchFamily="-1" charset="-128"/>
              </a:rPr>
              <a:t> </a:t>
            </a:r>
            <a:r>
              <a:rPr lang="en-US" sz="2400" dirty="0" smtClean="0">
                <a:ea typeface="ＭＳ Ｐゴシック" pitchFamily="-1" charset="-128"/>
                <a:cs typeface="ＭＳ Ｐゴシック" pitchFamily="-1" charset="-128"/>
              </a:rPr>
              <a:t>cameras</a:t>
            </a:r>
          </a:p>
          <a:p>
            <a:pPr lvl="1">
              <a:spcAft>
                <a:spcPts val="1800"/>
              </a:spcAft>
            </a:pPr>
            <a:r>
              <a:rPr lang="en-US" sz="2000" dirty="0" smtClean="0">
                <a:ea typeface="ＭＳ Ｐゴシック" pitchFamily="-1" charset="-128"/>
                <a:cs typeface="ＭＳ Ｐゴシック" pitchFamily="-1" charset="-128"/>
              </a:rPr>
              <a:t>The only reason for not using </a:t>
            </a:r>
            <a:r>
              <a:rPr lang="en-US" sz="2000" dirty="0" smtClean="0">
                <a:solidFill>
                  <a:srgbClr val="3366FF"/>
                </a:solidFill>
                <a:ea typeface="ＭＳ Ｐゴシック" pitchFamily="-1" charset="-128"/>
                <a:cs typeface="ＭＳ Ｐゴシック" pitchFamily="-1" charset="-128"/>
              </a:rPr>
              <a:t>temporally structured</a:t>
            </a:r>
            <a:r>
              <a:rPr lang="en-US" sz="2000" dirty="0" smtClean="0">
                <a:ea typeface="ＭＳ Ｐゴシック" pitchFamily="-1" charset="-128"/>
                <a:cs typeface="ＭＳ Ｐゴシック" pitchFamily="-1" charset="-128"/>
              </a:rPr>
              <a:t> light may be the cost of it</a:t>
            </a:r>
          </a:p>
          <a:p>
            <a:pPr lvl="1">
              <a:spcAft>
                <a:spcPts val="1800"/>
              </a:spcAft>
            </a:pPr>
            <a:r>
              <a:rPr lang="en-US" sz="2000" dirty="0" smtClean="0">
                <a:ea typeface="ＭＳ Ｐゴシック" pitchFamily="-1" charset="-128"/>
                <a:cs typeface="ＭＳ Ｐゴシック" pitchFamily="-1" charset="-128"/>
              </a:rPr>
              <a:t>One benefit of structuring light in time, is that time does not take up space</a:t>
            </a:r>
            <a:endParaRPr lang="en-US" sz="2000"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26209384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Why </a:t>
            </a:r>
            <a:r>
              <a:rPr lang="en-GB" dirty="0" err="1" smtClean="0">
                <a:ea typeface="ＭＳ Ｐゴシック" pitchFamily="-1" charset="-128"/>
                <a:cs typeface="ＭＳ Ｐゴシック" pitchFamily="-1" charset="-128"/>
              </a:rPr>
              <a:t>ToF</a:t>
            </a:r>
            <a:r>
              <a:rPr lang="en-GB" dirty="0" smtClean="0">
                <a:ea typeface="ＭＳ Ｐゴシック" pitchFamily="-1" charset="-128"/>
                <a:cs typeface="ＭＳ Ｐゴシック" pitchFamily="-1" charset="-128"/>
              </a:rPr>
              <a:t> and not structured light?</a:t>
            </a:r>
          </a:p>
        </p:txBody>
      </p:sp>
      <p:sp>
        <p:nvSpPr>
          <p:cNvPr id="59395" name="Inhaltsplatzhalter 2"/>
          <p:cNvSpPr>
            <a:spLocks noGrp="1"/>
          </p:cNvSpPr>
          <p:nvPr>
            <p:ph idx="1"/>
          </p:nvPr>
        </p:nvSpPr>
        <p:spPr>
          <a:xfrm>
            <a:off x="457200" y="2209800"/>
            <a:ext cx="7571184" cy="4243536"/>
          </a:xfrm>
        </p:spPr>
        <p:txBody>
          <a:bodyPr/>
          <a:lstStyle/>
          <a:p>
            <a:pPr>
              <a:lnSpc>
                <a:spcPct val="90000"/>
              </a:lnSpc>
              <a:spcAft>
                <a:spcPts val="1800"/>
              </a:spcAft>
            </a:pPr>
            <a:r>
              <a:rPr lang="en-US" sz="2400" dirty="0" smtClean="0">
                <a:ea typeface="ＭＳ Ｐゴシック" pitchFamily="-1" charset="-128"/>
                <a:cs typeface="ＭＳ Ｐゴシック" pitchFamily="-1" charset="-128"/>
              </a:rPr>
              <a:t>Easier to adapt the light pattern to a working range</a:t>
            </a:r>
          </a:p>
          <a:p>
            <a:pPr>
              <a:lnSpc>
                <a:spcPct val="90000"/>
              </a:lnSpc>
              <a:spcAft>
                <a:spcPts val="1800"/>
              </a:spcAft>
            </a:pPr>
            <a:r>
              <a:rPr lang="en-US" sz="2400" dirty="0" smtClean="0">
                <a:ea typeface="ＭＳ Ｐゴシック" pitchFamily="-1" charset="-128"/>
                <a:cs typeface="ＭＳ Ｐゴシック" pitchFamily="-1" charset="-128"/>
              </a:rPr>
              <a:t>Illumination hardware is simpler</a:t>
            </a:r>
          </a:p>
          <a:p>
            <a:pPr>
              <a:lnSpc>
                <a:spcPct val="90000"/>
              </a:lnSpc>
              <a:spcAft>
                <a:spcPts val="1800"/>
              </a:spcAft>
            </a:pPr>
            <a:r>
              <a:rPr lang="en-US" sz="2400" dirty="0" smtClean="0">
                <a:ea typeface="ＭＳ Ｐゴシック" pitchFamily="-1" charset="-128"/>
                <a:cs typeface="ＭＳ Ｐゴシック" pitchFamily="-1" charset="-128"/>
              </a:rPr>
              <a:t>Simpler calculation of depth values</a:t>
            </a:r>
          </a:p>
          <a:p>
            <a:pPr>
              <a:lnSpc>
                <a:spcPct val="90000"/>
              </a:lnSpc>
              <a:spcAft>
                <a:spcPts val="1800"/>
              </a:spcAft>
            </a:pPr>
            <a:r>
              <a:rPr lang="en-US" sz="2400" dirty="0" smtClean="0">
                <a:ea typeface="ＭＳ Ｐゴシック" pitchFamily="-1" charset="-128"/>
                <a:cs typeface="ＭＳ Ｐゴシック" pitchFamily="-1" charset="-128"/>
              </a:rPr>
              <a:t>Smaller baseline and thus size</a:t>
            </a:r>
            <a:endParaRPr lang="en-US" sz="2400" dirty="0">
              <a:ea typeface="ＭＳ Ｐゴシック" pitchFamily="-1" charset="-128"/>
              <a:cs typeface="ＭＳ Ｐゴシック" pitchFamily="-1" charset="-128"/>
            </a:endParaRPr>
          </a:p>
          <a:p>
            <a:pPr>
              <a:lnSpc>
                <a:spcPct val="90000"/>
              </a:lnSpc>
              <a:spcAft>
                <a:spcPts val="1800"/>
              </a:spcAft>
            </a:pPr>
            <a:r>
              <a:rPr lang="en-US" sz="2400" dirty="0" smtClean="0">
                <a:ea typeface="ＭＳ Ｐゴシック" pitchFamily="-1" charset="-128"/>
                <a:cs typeface="ＭＳ Ｐゴシック" pitchFamily="-1" charset="-128"/>
              </a:rPr>
              <a:t>Usable amplitude image</a:t>
            </a:r>
          </a:p>
          <a:p>
            <a:pPr>
              <a:lnSpc>
                <a:spcPct val="90000"/>
              </a:lnSpc>
              <a:spcAft>
                <a:spcPts val="1800"/>
              </a:spcAft>
            </a:pPr>
            <a:r>
              <a:rPr lang="en-US" sz="2400" dirty="0" smtClean="0">
                <a:ea typeface="ＭＳ Ｐゴシック" pitchFamily="-1" charset="-128"/>
                <a:cs typeface="ＭＳ Ｐゴシック" pitchFamily="-1" charset="-128"/>
              </a:rPr>
              <a:t>Less </a:t>
            </a:r>
            <a:r>
              <a:rPr lang="en-US" sz="2400" dirty="0">
                <a:ea typeface="ＭＳ Ｐゴシック" pitchFamily="-1" charset="-128"/>
                <a:cs typeface="ＭＳ Ｐゴシック" pitchFamily="-1" charset="-128"/>
              </a:rPr>
              <a:t>shadows in the depth map due to nearby lens and illumination</a:t>
            </a:r>
          </a:p>
          <a:p>
            <a:pPr>
              <a:lnSpc>
                <a:spcPct val="90000"/>
              </a:lnSpc>
              <a:spcAft>
                <a:spcPts val="1800"/>
              </a:spcAft>
            </a:pPr>
            <a:endParaRPr lang="en-US" sz="2400" dirty="0" smtClean="0">
              <a:ea typeface="ＭＳ Ｐゴシック" pitchFamily="-1" charset="-128"/>
              <a:cs typeface="ＭＳ Ｐゴシック" pitchFamily="-1" charset="-128"/>
            </a:endParaRPr>
          </a:p>
          <a:p>
            <a:pPr>
              <a:lnSpc>
                <a:spcPct val="90000"/>
              </a:lnSpc>
              <a:spcAft>
                <a:spcPts val="1800"/>
              </a:spcAft>
            </a:pPr>
            <a:endParaRPr lang="en-US" sz="2400"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8076062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en-GB" dirty="0" smtClean="0">
                <a:ea typeface="ＭＳ Ｐゴシック" pitchFamily="-1" charset="-128"/>
                <a:cs typeface="ＭＳ Ｐゴシック" pitchFamily="-1" charset="-128"/>
              </a:rPr>
              <a:t>Why </a:t>
            </a:r>
            <a:r>
              <a:rPr lang="en-GB" dirty="0" err="1" smtClean="0">
                <a:ea typeface="ＭＳ Ｐゴシック" pitchFamily="-1" charset="-128"/>
                <a:cs typeface="ＭＳ Ｐゴシック" pitchFamily="-1" charset="-128"/>
              </a:rPr>
              <a:t>ToF</a:t>
            </a:r>
            <a:r>
              <a:rPr lang="en-GB" dirty="0" smtClean="0">
                <a:ea typeface="ＭＳ Ｐゴシック" pitchFamily="-1" charset="-128"/>
                <a:cs typeface="ＭＳ Ｐゴシック" pitchFamily="-1" charset="-128"/>
              </a:rPr>
              <a:t> and not stereo?</a:t>
            </a:r>
          </a:p>
        </p:txBody>
      </p:sp>
      <p:sp>
        <p:nvSpPr>
          <p:cNvPr id="59395" name="Inhaltsplatzhalter 2"/>
          <p:cNvSpPr>
            <a:spLocks noGrp="1"/>
          </p:cNvSpPr>
          <p:nvPr>
            <p:ph idx="1"/>
          </p:nvPr>
        </p:nvSpPr>
        <p:spPr>
          <a:xfrm>
            <a:off x="457200" y="2209800"/>
            <a:ext cx="7571184" cy="4243536"/>
          </a:xfrm>
        </p:spPr>
        <p:txBody>
          <a:bodyPr/>
          <a:lstStyle/>
          <a:p>
            <a:pPr>
              <a:lnSpc>
                <a:spcPct val="90000"/>
              </a:lnSpc>
              <a:spcAft>
                <a:spcPts val="1800"/>
              </a:spcAft>
            </a:pPr>
            <a:r>
              <a:rPr lang="en-US" sz="2400" dirty="0">
                <a:ea typeface="ＭＳ Ｐゴシック" pitchFamily="-1" charset="-128"/>
                <a:cs typeface="ＭＳ Ｐゴシック" pitchFamily="-1" charset="-128"/>
              </a:rPr>
              <a:t>Stereo </a:t>
            </a:r>
            <a:r>
              <a:rPr lang="en-US" sz="2400" dirty="0" smtClean="0">
                <a:ea typeface="ＭＳ Ｐゴシック" pitchFamily="-1" charset="-128"/>
                <a:cs typeface="ＭＳ Ｐゴシック" pitchFamily="-1" charset="-128"/>
              </a:rPr>
              <a:t>provides </a:t>
            </a:r>
            <a:r>
              <a:rPr lang="en-US" sz="2400" dirty="0">
                <a:ea typeface="ＭＳ Ｐゴシック" pitchFamily="-1" charset="-128"/>
                <a:cs typeface="ＭＳ Ｐゴシック" pitchFamily="-1" charset="-128"/>
              </a:rPr>
              <a:t>depth </a:t>
            </a:r>
            <a:r>
              <a:rPr lang="en-US" sz="2400" dirty="0" smtClean="0">
                <a:ea typeface="ＭＳ Ｐゴシック" pitchFamily="-1" charset="-128"/>
                <a:cs typeface="ＭＳ Ｐゴシック" pitchFamily="-1" charset="-128"/>
              </a:rPr>
              <a:t>in structured regions </a:t>
            </a:r>
            <a:r>
              <a:rPr lang="en-US" sz="2400" dirty="0">
                <a:ea typeface="ＭＳ Ｐゴシック" pitchFamily="-1" charset="-128"/>
                <a:cs typeface="ＭＳ Ｐゴシック" pitchFamily="-1" charset="-128"/>
              </a:rPr>
              <a:t>only (edges, texture</a:t>
            </a:r>
            <a:r>
              <a:rPr lang="en-US" sz="2400" dirty="0" smtClean="0">
                <a:ea typeface="ＭＳ Ｐゴシック" pitchFamily="-1" charset="-128"/>
                <a:cs typeface="ＭＳ Ｐゴシック" pitchFamily="-1" charset="-128"/>
              </a:rPr>
              <a:t>)</a:t>
            </a:r>
          </a:p>
          <a:p>
            <a:pPr>
              <a:lnSpc>
                <a:spcPct val="90000"/>
              </a:lnSpc>
              <a:spcAft>
                <a:spcPts val="1800"/>
              </a:spcAft>
            </a:pPr>
            <a:r>
              <a:rPr lang="en-US" sz="2400" dirty="0" smtClean="0">
                <a:ea typeface="ＭＳ Ｐゴシック" pitchFamily="-1" charset="-128"/>
                <a:cs typeface="ＭＳ Ｐゴシック" pitchFamily="-1" charset="-128"/>
              </a:rPr>
              <a:t>Stereo matching brings computational load; much simpler calculation of depth values with </a:t>
            </a:r>
            <a:r>
              <a:rPr lang="en-US" sz="2400" dirty="0" err="1" smtClean="0">
                <a:ea typeface="ＭＳ Ｐゴシック" pitchFamily="-1" charset="-128"/>
                <a:cs typeface="ＭＳ Ｐゴシック" pitchFamily="-1" charset="-128"/>
              </a:rPr>
              <a:t>ToF</a:t>
            </a:r>
            <a:endParaRPr lang="en-US" sz="2400" dirty="0" smtClean="0">
              <a:ea typeface="ＭＳ Ｐゴシック" pitchFamily="-1" charset="-128"/>
              <a:cs typeface="ＭＳ Ｐゴシック" pitchFamily="-1" charset="-128"/>
            </a:endParaRPr>
          </a:p>
          <a:p>
            <a:pPr>
              <a:lnSpc>
                <a:spcPct val="90000"/>
              </a:lnSpc>
              <a:spcAft>
                <a:spcPts val="1800"/>
              </a:spcAft>
            </a:pPr>
            <a:r>
              <a:rPr lang="en-US" sz="2400" dirty="0" smtClean="0">
                <a:ea typeface="ＭＳ Ｐゴシック" pitchFamily="-1" charset="-128"/>
                <a:cs typeface="ＭＳ Ｐゴシック" pitchFamily="-1" charset="-128"/>
              </a:rPr>
              <a:t>Less </a:t>
            </a:r>
            <a:r>
              <a:rPr lang="en-US" sz="2400" dirty="0">
                <a:ea typeface="ＭＳ Ｐゴシック" pitchFamily="-1" charset="-128"/>
                <a:cs typeface="ＭＳ Ｐゴシック" pitchFamily="-1" charset="-128"/>
              </a:rPr>
              <a:t>shadows in the depth map due </a:t>
            </a:r>
            <a:r>
              <a:rPr lang="en-US" sz="2400" dirty="0" smtClean="0">
                <a:ea typeface="ＭＳ Ｐゴシック" pitchFamily="-1" charset="-128"/>
                <a:cs typeface="ＭＳ Ｐゴシック" pitchFamily="-1" charset="-128"/>
              </a:rPr>
              <a:t>to nearby lens </a:t>
            </a:r>
            <a:r>
              <a:rPr lang="en-US" sz="2400" dirty="0">
                <a:ea typeface="ＭＳ Ｐゴシック" pitchFamily="-1" charset="-128"/>
                <a:cs typeface="ＭＳ Ｐゴシック" pitchFamily="-1" charset="-128"/>
              </a:rPr>
              <a:t>and </a:t>
            </a:r>
            <a:r>
              <a:rPr lang="en-US" sz="2400" dirty="0" smtClean="0">
                <a:ea typeface="ＭＳ Ｐゴシック" pitchFamily="-1" charset="-128"/>
                <a:cs typeface="ＭＳ Ｐゴシック" pitchFamily="-1" charset="-128"/>
              </a:rPr>
              <a:t>illumination</a:t>
            </a:r>
            <a:endParaRPr lang="en-US" sz="2400" dirty="0">
              <a:ea typeface="ＭＳ Ｐゴシック" pitchFamily="-1" charset="-128"/>
              <a:cs typeface="ＭＳ Ｐゴシック" pitchFamily="-1" charset="-128"/>
            </a:endParaRPr>
          </a:p>
          <a:p>
            <a:pPr>
              <a:lnSpc>
                <a:spcPct val="90000"/>
              </a:lnSpc>
              <a:spcAft>
                <a:spcPts val="1800"/>
              </a:spcAft>
            </a:pPr>
            <a:r>
              <a:rPr lang="en-US" sz="2400" dirty="0" smtClean="0">
                <a:ea typeface="ＭＳ Ｐゴシック" pitchFamily="-1" charset="-128"/>
                <a:cs typeface="ＭＳ Ｐゴシック" pitchFamily="-1" charset="-128"/>
              </a:rPr>
              <a:t>No problems with repetitive </a:t>
            </a:r>
            <a:r>
              <a:rPr lang="en-US" sz="2400" dirty="0">
                <a:ea typeface="ＭＳ Ｐゴシック" pitchFamily="-1" charset="-128"/>
                <a:cs typeface="ＭＳ Ｐゴシック" pitchFamily="-1" charset="-128"/>
              </a:rPr>
              <a:t>patterns such as </a:t>
            </a:r>
            <a:r>
              <a:rPr lang="en-US" sz="2400" dirty="0" smtClean="0">
                <a:ea typeface="ＭＳ Ｐゴシック" pitchFamily="-1" charset="-128"/>
                <a:cs typeface="ＭＳ Ｐゴシック" pitchFamily="-1" charset="-128"/>
              </a:rPr>
              <a:t>the fingers </a:t>
            </a:r>
            <a:r>
              <a:rPr lang="en-US" sz="2400" dirty="0">
                <a:ea typeface="ＭＳ Ｐゴシック" pitchFamily="-1" charset="-128"/>
                <a:cs typeface="ＭＳ Ｐゴシック" pitchFamily="-1" charset="-128"/>
              </a:rPr>
              <a:t>of an open </a:t>
            </a:r>
            <a:r>
              <a:rPr lang="en-US" sz="2400" dirty="0" smtClean="0">
                <a:ea typeface="ＭＳ Ｐゴシック" pitchFamily="-1" charset="-128"/>
                <a:cs typeface="ＭＳ Ｐゴシック" pitchFamily="-1" charset="-128"/>
              </a:rPr>
              <a:t>hand</a:t>
            </a:r>
            <a:endParaRPr lang="en-US" sz="2400" dirty="0">
              <a:ea typeface="ＭＳ Ｐゴシック" pitchFamily="-1" charset="-128"/>
              <a:cs typeface="ＭＳ Ｐゴシック" pitchFamily="-1" charset="-128"/>
            </a:endParaRPr>
          </a:p>
          <a:p>
            <a:pPr>
              <a:lnSpc>
                <a:spcPct val="90000"/>
              </a:lnSpc>
              <a:spcAft>
                <a:spcPts val="1800"/>
              </a:spcAft>
            </a:pPr>
            <a:r>
              <a:rPr lang="en-US" sz="2400" dirty="0" smtClean="0">
                <a:ea typeface="ＭＳ Ｐゴシック" pitchFamily="-1" charset="-128"/>
                <a:cs typeface="ＭＳ Ｐゴシック" pitchFamily="-1" charset="-128"/>
              </a:rPr>
              <a:t>Smaller size</a:t>
            </a:r>
            <a:r>
              <a:rPr lang="en-US" sz="2400" dirty="0">
                <a:ea typeface="ＭＳ Ｐゴシック" pitchFamily="-1" charset="-128"/>
                <a:cs typeface="ＭＳ Ｐゴシック" pitchFamily="-1" charset="-128"/>
              </a:rPr>
              <a:t>; no </a:t>
            </a:r>
            <a:r>
              <a:rPr lang="en-US" sz="2400" dirty="0" smtClean="0">
                <a:ea typeface="ＭＳ Ｐゴシック" pitchFamily="-1" charset="-128"/>
                <a:cs typeface="ＭＳ Ｐゴシック" pitchFamily="-1" charset="-128"/>
              </a:rPr>
              <a:t>baseline required</a:t>
            </a:r>
            <a:endParaRPr lang="en-US" sz="2400"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42528524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p:txBody>
          <a:bodyPr/>
          <a:lstStyle/>
          <a:p>
            <a:pPr marL="685800" indent="-685800"/>
            <a:r>
              <a:rPr lang="de-DE"/>
              <a:t>Intelligent airbags</a:t>
            </a:r>
          </a:p>
        </p:txBody>
      </p:sp>
      <p:pic>
        <p:nvPicPr>
          <p:cNvPr id="1100803" name="Picture 3"/>
          <p:cNvPicPr>
            <a:picLocks noGrp="1" noChangeAspect="1" noChangeArrowheads="1"/>
          </p:cNvPicPr>
          <p:nvPr>
            <p:ph idx="1"/>
          </p:nvPr>
        </p:nvPicPr>
        <p:blipFill>
          <a:blip r:embed="rId2"/>
          <a:srcRect/>
          <a:stretch>
            <a:fillRect/>
          </a:stretch>
        </p:blipFill>
        <p:spPr>
          <a:xfrm>
            <a:off x="5508104" y="1268760"/>
            <a:ext cx="3456310" cy="3348480"/>
          </a:xfrm>
          <a:noFill/>
          <a:ln/>
        </p:spPr>
      </p:pic>
      <p:sp>
        <p:nvSpPr>
          <p:cNvPr id="1100804" name="Text Box 4"/>
          <p:cNvSpPr txBox="1">
            <a:spLocks noChangeArrowheads="1"/>
          </p:cNvSpPr>
          <p:nvPr/>
        </p:nvSpPr>
        <p:spPr bwMode="auto">
          <a:xfrm>
            <a:off x="467544" y="2056780"/>
            <a:ext cx="4114800" cy="1852815"/>
          </a:xfrm>
          <a:prstGeom prst="rect">
            <a:avLst/>
          </a:prstGeom>
          <a:noFill/>
          <a:ln w="9525">
            <a:noFill/>
            <a:miter lim="800000"/>
            <a:headEnd/>
            <a:tailEnd/>
          </a:ln>
          <a:effectLst/>
        </p:spPr>
        <p:txBody>
          <a:bodyPr wrap="square">
            <a:prstTxWarp prst="textNoShape">
              <a:avLst/>
            </a:prstTxWarp>
            <a:spAutoFit/>
          </a:bodyPr>
          <a:lstStyle/>
          <a:p>
            <a:pPr>
              <a:lnSpc>
                <a:spcPct val="120000"/>
              </a:lnSpc>
              <a:buFontTx/>
              <a:buNone/>
            </a:pPr>
            <a:r>
              <a:rPr lang="en-US" sz="2400" dirty="0"/>
              <a:t>Problems</a:t>
            </a:r>
            <a:r>
              <a:rPr lang="en-US" sz="2400" dirty="0" smtClean="0"/>
              <a:t>:</a:t>
            </a:r>
          </a:p>
          <a:p>
            <a:pPr>
              <a:lnSpc>
                <a:spcPct val="120000"/>
              </a:lnSpc>
              <a:buFont typeface="Arial"/>
              <a:buChar char="•"/>
            </a:pPr>
            <a:r>
              <a:rPr lang="en-US" sz="2400" dirty="0"/>
              <a:t> Deployment with kids and </a:t>
            </a:r>
            <a:r>
              <a:rPr lang="en-US" sz="2400" dirty="0" err="1"/>
              <a:t>OoP</a:t>
            </a:r>
            <a:r>
              <a:rPr lang="en-US" sz="2400" dirty="0"/>
              <a:t> (harm</a:t>
            </a:r>
            <a:r>
              <a:rPr lang="en-US" sz="2400" dirty="0" smtClean="0"/>
              <a:t>)</a:t>
            </a:r>
          </a:p>
          <a:p>
            <a:pPr>
              <a:lnSpc>
                <a:spcPct val="120000"/>
              </a:lnSpc>
              <a:buFont typeface="Arial"/>
              <a:buChar char="•"/>
            </a:pPr>
            <a:r>
              <a:rPr lang="en-US" sz="2400" dirty="0"/>
              <a:t> Useless deployment (cost)</a:t>
            </a:r>
          </a:p>
        </p:txBody>
      </p:sp>
      <p:sp>
        <p:nvSpPr>
          <p:cNvPr id="1100805" name="Text Box 5"/>
          <p:cNvSpPr txBox="1">
            <a:spLocks noChangeArrowheads="1"/>
          </p:cNvSpPr>
          <p:nvPr/>
        </p:nvSpPr>
        <p:spPr bwMode="auto">
          <a:xfrm>
            <a:off x="395536" y="4005064"/>
            <a:ext cx="8496944" cy="2455031"/>
          </a:xfrm>
          <a:prstGeom prst="rect">
            <a:avLst/>
          </a:prstGeom>
          <a:noFill/>
          <a:ln w="9525">
            <a:noFill/>
            <a:miter lim="800000"/>
            <a:headEnd/>
            <a:tailEnd/>
          </a:ln>
          <a:effectLst/>
        </p:spPr>
        <p:txBody>
          <a:bodyPr wrap="square">
            <a:prstTxWarp prst="textNoShape">
              <a:avLst/>
            </a:prstTxWarp>
            <a:spAutoFit/>
          </a:bodyPr>
          <a:lstStyle/>
          <a:p>
            <a:pPr>
              <a:lnSpc>
                <a:spcPct val="110000"/>
              </a:lnSpc>
              <a:buFontTx/>
              <a:buNone/>
            </a:pPr>
            <a:r>
              <a:rPr lang="de-DE" sz="2800" dirty="0" smtClean="0"/>
              <a:t>Solutions back </a:t>
            </a:r>
            <a:r>
              <a:rPr lang="de-DE" sz="2800" dirty="0" err="1" smtClean="0"/>
              <a:t>then</a:t>
            </a:r>
            <a:r>
              <a:rPr lang="de-DE" sz="2800" dirty="0" smtClean="0"/>
              <a:t>, i.e. 2000+: </a:t>
            </a:r>
          </a:p>
          <a:p>
            <a:pPr marL="914400" lvl="1" indent="-457200">
              <a:lnSpc>
                <a:spcPct val="110000"/>
              </a:lnSpc>
              <a:buFont typeface="Arial"/>
              <a:buChar char="•"/>
            </a:pPr>
            <a:r>
              <a:rPr lang="de-DE" sz="2800" dirty="0" smtClean="0"/>
              <a:t>Stereo (TRW, Bosch)</a:t>
            </a:r>
          </a:p>
          <a:p>
            <a:pPr marL="914400" lvl="1" indent="-457200">
              <a:lnSpc>
                <a:spcPct val="110000"/>
              </a:lnSpc>
              <a:buFont typeface="Arial"/>
              <a:buChar char="•"/>
            </a:pPr>
            <a:r>
              <a:rPr lang="de-DE" sz="2800" dirty="0" err="1" smtClean="0"/>
              <a:t>ToF</a:t>
            </a:r>
            <a:r>
              <a:rPr lang="de-DE" sz="2800" dirty="0" smtClean="0"/>
              <a:t> (IEE, Siemens)</a:t>
            </a:r>
          </a:p>
          <a:p>
            <a:pPr>
              <a:lnSpc>
                <a:spcPct val="110000"/>
              </a:lnSpc>
              <a:buFontTx/>
              <a:buNone/>
            </a:pPr>
            <a:r>
              <a:rPr lang="de-DE" sz="2800" b="1" dirty="0" smtClean="0">
                <a:solidFill>
                  <a:srgbClr val="0000FF"/>
                </a:solidFill>
              </a:rPr>
              <a:t>First large </a:t>
            </a:r>
            <a:r>
              <a:rPr lang="de-DE" sz="2800" b="1" dirty="0" err="1" smtClean="0">
                <a:solidFill>
                  <a:srgbClr val="0000FF"/>
                </a:solidFill>
              </a:rPr>
              <a:t>application</a:t>
            </a:r>
            <a:r>
              <a:rPr lang="de-DE" sz="2800" b="1" dirty="0" smtClean="0">
                <a:solidFill>
                  <a:srgbClr val="0000FF"/>
                </a:solidFill>
              </a:rPr>
              <a:t> </a:t>
            </a:r>
            <a:r>
              <a:rPr lang="de-DE" sz="2800" b="1" dirty="0" err="1" smtClean="0">
                <a:solidFill>
                  <a:srgbClr val="0000FF"/>
                </a:solidFill>
              </a:rPr>
              <a:t>for</a:t>
            </a:r>
            <a:r>
              <a:rPr lang="de-DE" sz="2800" b="1" dirty="0" smtClean="0">
                <a:solidFill>
                  <a:srgbClr val="0000FF"/>
                </a:solidFill>
              </a:rPr>
              <a:t> </a:t>
            </a:r>
            <a:r>
              <a:rPr lang="de-DE" sz="2800" b="1" dirty="0" err="1" smtClean="0">
                <a:solidFill>
                  <a:srgbClr val="0000FF"/>
                </a:solidFill>
              </a:rPr>
              <a:t>ToF</a:t>
            </a:r>
            <a:r>
              <a:rPr lang="de-DE" sz="2800" b="1" dirty="0" smtClean="0">
                <a:solidFill>
                  <a:srgbClr val="0000FF"/>
                </a:solidFill>
              </a:rPr>
              <a:t> </a:t>
            </a:r>
            <a:r>
              <a:rPr lang="de-DE" sz="2800" b="1" dirty="0" err="1" smtClean="0">
                <a:solidFill>
                  <a:srgbClr val="0000FF"/>
                </a:solidFill>
              </a:rPr>
              <a:t>sensors</a:t>
            </a:r>
            <a:r>
              <a:rPr lang="de-DE" sz="2800" b="1" dirty="0" smtClean="0">
                <a:solidFill>
                  <a:srgbClr val="0000FF"/>
                </a:solidFill>
              </a:rPr>
              <a:t> (</a:t>
            </a:r>
            <a:r>
              <a:rPr lang="de-DE" sz="2800" b="1" dirty="0" err="1" smtClean="0">
                <a:solidFill>
                  <a:srgbClr val="0000FF"/>
                </a:solidFill>
              </a:rPr>
              <a:t>that</a:t>
            </a:r>
            <a:r>
              <a:rPr lang="de-DE" sz="2800" b="1" dirty="0" smtClean="0">
                <a:solidFill>
                  <a:srgbClr val="0000FF"/>
                </a:solidFill>
              </a:rPr>
              <a:t> </a:t>
            </a:r>
            <a:r>
              <a:rPr lang="de-DE" sz="2800" b="1" dirty="0" err="1" smtClean="0">
                <a:solidFill>
                  <a:srgbClr val="0000FF"/>
                </a:solidFill>
              </a:rPr>
              <a:t>did</a:t>
            </a:r>
            <a:r>
              <a:rPr lang="de-DE" sz="2800" b="1" dirty="0" smtClean="0">
                <a:solidFill>
                  <a:srgbClr val="0000FF"/>
                </a:solidFill>
              </a:rPr>
              <a:t> not happen after all)</a:t>
            </a:r>
            <a:endParaRPr lang="de-DE" sz="2800" dirty="0">
              <a:solidFill>
                <a:srgbClr val="0000FF"/>
              </a:solidFill>
            </a:endParaRPr>
          </a:p>
        </p:txBody>
      </p:sp>
      <p:sp>
        <p:nvSpPr>
          <p:cNvPr id="1100806" name="Text Box 6"/>
          <p:cNvSpPr txBox="1">
            <a:spLocks noChangeArrowheads="1"/>
          </p:cNvSpPr>
          <p:nvPr/>
        </p:nvSpPr>
        <p:spPr bwMode="auto">
          <a:xfrm>
            <a:off x="6372200" y="4581128"/>
            <a:ext cx="2495550" cy="396875"/>
          </a:xfrm>
          <a:prstGeom prst="rect">
            <a:avLst/>
          </a:prstGeom>
          <a:noFill/>
          <a:ln w="9525">
            <a:noFill/>
            <a:miter lim="800000"/>
            <a:headEnd/>
            <a:tailEnd/>
          </a:ln>
          <a:effectLst/>
        </p:spPr>
        <p:txBody>
          <a:bodyPr wrap="none">
            <a:prstTxWarp prst="textNoShape">
              <a:avLst/>
            </a:prstTxWarp>
            <a:spAutoFit/>
          </a:bodyPr>
          <a:lstStyle/>
          <a:p>
            <a:pPr>
              <a:buFontTx/>
              <a:buNone/>
            </a:pPr>
            <a:r>
              <a:rPr lang="de-DE" sz="2000" dirty="0" err="1"/>
              <a:t>OoP</a:t>
            </a:r>
            <a:r>
              <a:rPr lang="de-DE" sz="2000" dirty="0"/>
              <a:t>: Out </a:t>
            </a:r>
            <a:r>
              <a:rPr lang="de-DE" sz="2000" dirty="0" err="1"/>
              <a:t>of</a:t>
            </a:r>
            <a:r>
              <a:rPr lang="de-DE" sz="2000" dirty="0"/>
              <a:t> Position</a:t>
            </a:r>
          </a:p>
        </p:txBody>
      </p:sp>
    </p:spTree>
    <p:extLst>
      <p:ext uri="{BB962C8B-B14F-4D97-AF65-F5344CB8AC3E}">
        <p14:creationId xmlns:p14="http://schemas.microsoft.com/office/powerpoint/2010/main" val="24711397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Standarddesign">
  <a:themeElements>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Standarddesign">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2252</Words>
  <Application>Microsoft Macintosh PowerPoint</Application>
  <PresentationFormat>Bildschirmpräsentation (4:3)</PresentationFormat>
  <Paragraphs>308</Paragraphs>
  <Slides>58</Slides>
  <Notes>52</Notes>
  <HiddenSlides>0</HiddenSlides>
  <MMClips>3</MMClips>
  <ScaleCrop>false</ScaleCrop>
  <HeadingPairs>
    <vt:vector size="6" baseType="variant">
      <vt:variant>
        <vt:lpstr>Design</vt:lpstr>
      </vt:variant>
      <vt:variant>
        <vt:i4>2</vt:i4>
      </vt:variant>
      <vt:variant>
        <vt:lpstr>Eingebettete OLE-Server</vt:lpstr>
      </vt:variant>
      <vt:variant>
        <vt:i4>1</vt:i4>
      </vt:variant>
      <vt:variant>
        <vt:lpstr>Folientitel</vt:lpstr>
      </vt:variant>
      <vt:variant>
        <vt:i4>58</vt:i4>
      </vt:variant>
    </vt:vector>
  </HeadingPairs>
  <TitlesOfParts>
    <vt:vector size="61" baseType="lpstr">
      <vt:lpstr>3_Standarddesign</vt:lpstr>
      <vt:lpstr>Benutzerdefiniertes Design</vt:lpstr>
      <vt:lpstr>CorelDRAW</vt:lpstr>
      <vt:lpstr>Gesture interfaces with depth sensors</vt:lpstr>
      <vt:lpstr>Motto:  show me your hardware  and I show you my software!</vt:lpstr>
      <vt:lpstr>Overview of presentation</vt:lpstr>
      <vt:lpstr>Future user interfaces</vt:lpstr>
      <vt:lpstr>Future user interfaces</vt:lpstr>
      <vt:lpstr>Light sensors and active illumination</vt:lpstr>
      <vt:lpstr>Why ToF and not structured light?</vt:lpstr>
      <vt:lpstr>Why ToF and not stereo?</vt:lpstr>
      <vt:lpstr>Intelligent airbags</vt:lpstr>
      <vt:lpstr>The ARTTS project</vt:lpstr>
      <vt:lpstr>CVPR ToF workshop 2008, Alaska with MESA, PMD, Canesta, 3DV, and Melexis/Optrima exhibiting</vt:lpstr>
      <vt:lpstr>ARTTS ToF camera * </vt:lpstr>
      <vt:lpstr>2D-3D fusion camera *</vt:lpstr>
      <vt:lpstr>Evolution of 3D cameras</vt:lpstr>
      <vt:lpstr>A facial feature tracker for human-computer interaction (the "NOUSE")</vt:lpstr>
      <vt:lpstr>Nose Detection</vt:lpstr>
      <vt:lpstr>Nose Detection</vt:lpstr>
      <vt:lpstr>Facial feature tracker: results</vt:lpstr>
      <vt:lpstr>Deictic gestures</vt:lpstr>
      <vt:lpstr>SOM pose estimation</vt:lpstr>
      <vt:lpstr>SOM pose estimation</vt:lpstr>
      <vt:lpstr>SOM topologies</vt:lpstr>
      <vt:lpstr>Extended SOM</vt:lpstr>
      <vt:lpstr>Comparison of the two SOMs</vt:lpstr>
      <vt:lpstr>Pose estimation on ARM processor</vt:lpstr>
      <vt:lpstr>Current research topics</vt:lpstr>
      <vt:lpstr>Alternative approaches</vt:lpstr>
      <vt:lpstr>Remaining challenges</vt:lpstr>
      <vt:lpstr>Remaining challenges</vt:lpstr>
      <vt:lpstr>Commercial solutions for 3D hand interfaces</vt:lpstr>
      <vt:lpstr>gestigon brief history</vt:lpstr>
      <vt:lpstr>gestigon technology</vt:lpstr>
      <vt:lpstr>gestigon IP</vt:lpstr>
      <vt:lpstr>gestigon products and services</vt:lpstr>
      <vt:lpstr>gestigon USPs</vt:lpstr>
      <vt:lpstr>gestigon USPs</vt:lpstr>
      <vt:lpstr>Current focus at gestigon</vt:lpstr>
      <vt:lpstr>PowerPoint-Präsentation</vt:lpstr>
      <vt:lpstr>Alternative technologies</vt:lpstr>
      <vt:lpstr>Alternative technologies</vt:lpstr>
      <vt:lpstr>Alternative technologies</vt:lpstr>
      <vt:lpstr>Alternative technologies</vt:lpstr>
      <vt:lpstr>Alternative technologies</vt:lpstr>
      <vt:lpstr>Multi-modal interfaces</vt:lpstr>
      <vt:lpstr>Gestures &amp; gaze 2011*</vt:lpstr>
      <vt:lpstr>Eye-tracking (ET) technology</vt:lpstr>
      <vt:lpstr>Applications of gesture interfaces</vt:lpstr>
      <vt:lpstr>What is a gesture</vt:lpstr>
      <vt:lpstr>Gesture taxonomy</vt:lpstr>
      <vt:lpstr>Automotive applications</vt:lpstr>
      <vt:lpstr>Automotive applications</vt:lpstr>
      <vt:lpstr>Automotive applications</vt:lpstr>
      <vt:lpstr>Automotive applications: multi-modal interface developed by Visteon &amp; gestigon</vt:lpstr>
      <vt:lpstr>Human-computer interface</vt:lpstr>
      <vt:lpstr>Augmented reality - Oculus Rift</vt:lpstr>
      <vt:lpstr>Google Tango</vt:lpstr>
      <vt:lpstr>Acknowledgements</vt:lpstr>
      <vt:lpstr>Conclusions</vt:lpstr>
    </vt:vector>
  </TitlesOfParts>
  <Company>Universität zu Lübeck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Matthias Kreuzeder</dc:creator>
  <cp:lastModifiedBy>Erhardt Barth</cp:lastModifiedBy>
  <cp:revision>487</cp:revision>
  <cp:lastPrinted>2014-03-05T16:58:41Z</cp:lastPrinted>
  <dcterms:created xsi:type="dcterms:W3CDTF">2011-10-24T06:44:53Z</dcterms:created>
  <dcterms:modified xsi:type="dcterms:W3CDTF">2014-03-11T14:28:13Z</dcterms:modified>
</cp:coreProperties>
</file>