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</p:sldMasterIdLst>
  <p:notesMasterIdLst>
    <p:notesMasterId r:id="rId34"/>
  </p:notesMasterIdLst>
  <p:sldIdLst>
    <p:sldId id="256" r:id="rId2"/>
    <p:sldId id="257" r:id="rId3"/>
    <p:sldId id="262" r:id="rId4"/>
    <p:sldId id="258" r:id="rId5"/>
    <p:sldId id="259" r:id="rId6"/>
    <p:sldId id="279" r:id="rId7"/>
    <p:sldId id="260" r:id="rId8"/>
    <p:sldId id="263" r:id="rId9"/>
    <p:sldId id="284" r:id="rId10"/>
    <p:sldId id="299" r:id="rId11"/>
    <p:sldId id="302" r:id="rId12"/>
    <p:sldId id="300" r:id="rId13"/>
    <p:sldId id="265" r:id="rId14"/>
    <p:sldId id="277" r:id="rId15"/>
    <p:sldId id="301" r:id="rId16"/>
    <p:sldId id="280" r:id="rId17"/>
    <p:sldId id="281" r:id="rId18"/>
    <p:sldId id="282" r:id="rId19"/>
    <p:sldId id="283" r:id="rId20"/>
    <p:sldId id="285" r:id="rId21"/>
    <p:sldId id="266" r:id="rId22"/>
    <p:sldId id="267" r:id="rId23"/>
    <p:sldId id="286" r:id="rId24"/>
    <p:sldId id="289" r:id="rId25"/>
    <p:sldId id="270" r:id="rId26"/>
    <p:sldId id="269" r:id="rId27"/>
    <p:sldId id="271" r:id="rId28"/>
    <p:sldId id="272" r:id="rId29"/>
    <p:sldId id="278" r:id="rId30"/>
    <p:sldId id="276" r:id="rId31"/>
    <p:sldId id="268" r:id="rId32"/>
    <p:sldId id="303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954" autoAdjust="0"/>
    <p:restoredTop sz="94660"/>
  </p:normalViewPr>
  <p:slideViewPr>
    <p:cSldViewPr snapToGrid="0">
      <p:cViewPr varScale="1">
        <p:scale>
          <a:sx n="78" d="100"/>
          <a:sy n="78" d="100"/>
        </p:scale>
        <p:origin x="96" y="5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-361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AD266D-F0A8-4B9B-99BD-ADBC440A1030}" type="datetimeFigureOut">
              <a:rPr lang="en-US" smtClean="0"/>
              <a:t>11-Mar-14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A36E0-E939-4F9F-8A1A-880C8E39D8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984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A36E0-E939-4F9F-8A1A-880C8E39D87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5143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A36E0-E939-4F9F-8A1A-880C8E39D87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1426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A36E0-E939-4F9F-8A1A-880C8E39D87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4321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A36E0-E939-4F9F-8A1A-880C8E39D87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474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A36E0-E939-4F9F-8A1A-880C8E39D87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8678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A36E0-E939-4F9F-8A1A-880C8E39D87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6045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A36E0-E939-4F9F-8A1A-880C8E39D87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643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A36E0-E939-4F9F-8A1A-880C8E39D87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3126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A36E0-E939-4F9F-8A1A-880C8E39D87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9682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A36E0-E939-4F9F-8A1A-880C8E39D87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9327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A36E0-E939-4F9F-8A1A-880C8E39D87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7153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A36E0-E939-4F9F-8A1A-880C8E39D87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3918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A36E0-E939-4F9F-8A1A-880C8E39D87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2020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A36E0-E939-4F9F-8A1A-880C8E39D87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4294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A36E0-E939-4F9F-8A1A-880C8E39D87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9489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A36E0-E939-4F9F-8A1A-880C8E39D87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2328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A36E0-E939-4F9F-8A1A-880C8E39D87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2741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A36E0-E939-4F9F-8A1A-880C8E39D87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3818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A36E0-E939-4F9F-8A1A-880C8E39D87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9485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A36E0-E939-4F9F-8A1A-880C8E39D87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8915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A36E0-E939-4F9F-8A1A-880C8E39D87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6399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A36E0-E939-4F9F-8A1A-880C8E39D87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4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A36E0-E939-4F9F-8A1A-880C8E39D87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5610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A36E0-E939-4F9F-8A1A-880C8E39D87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0759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A36E0-E939-4F9F-8A1A-880C8E39D87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6604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A36E0-E939-4F9F-8A1A-880C8E39D87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3439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A36E0-E939-4F9F-8A1A-880C8E39D87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4639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A36E0-E939-4F9F-8A1A-880C8E39D87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9053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A36E0-E939-4F9F-8A1A-880C8E39D87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1330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A36E0-E939-4F9F-8A1A-880C8E39D87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140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A36E0-E939-4F9F-8A1A-880C8E39D87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318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40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76F1B-247C-4A0D-8832-CDBE247C751A}" type="datetimeFigureOut">
              <a:rPr lang="en-US" smtClean="0"/>
              <a:t>10-Mar-14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D288D6D2-6741-4F69-9B43-FBEB9FA88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555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76F1B-247C-4A0D-8832-CDBE247C751A}" type="datetimeFigureOut">
              <a:rPr lang="en-US" smtClean="0"/>
              <a:t>10-Mar-14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8D6D2-6741-4F69-9B43-FBEB9FA88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799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76F1B-247C-4A0D-8832-CDBE247C751A}" type="datetimeFigureOut">
              <a:rPr lang="en-US" smtClean="0"/>
              <a:t>10-Mar-14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8D6D2-6741-4F69-9B43-FBEB9FA88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425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289" y="17697"/>
            <a:ext cx="11361518" cy="160934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289" y="1727625"/>
            <a:ext cx="11361518" cy="4838358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8D6D2-6741-4F69-9B43-FBEB9FA88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946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4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FB276F1B-247C-4A0D-8832-CDBE247C751A}" type="datetimeFigureOut">
              <a:rPr lang="en-US" smtClean="0"/>
              <a:t>10-Mar-14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D288D6D2-6741-4F69-9B43-FBEB9FA88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176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76F1B-247C-4A0D-8832-CDBE247C751A}" type="datetimeFigureOut">
              <a:rPr lang="en-US" smtClean="0"/>
              <a:t>10-Mar-14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8D6D2-6741-4F69-9B43-FBEB9FA88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412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76F1B-247C-4A0D-8832-CDBE247C751A}" type="datetimeFigureOut">
              <a:rPr lang="en-US" smtClean="0"/>
              <a:t>10-Mar-14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8D6D2-6741-4F69-9B43-FBEB9FA88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007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76F1B-247C-4A0D-8832-CDBE247C751A}" type="datetimeFigureOut">
              <a:rPr lang="en-US" smtClean="0"/>
              <a:t>10-Mar-14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8D6D2-6741-4F69-9B43-FBEB9FA88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210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76F1B-247C-4A0D-8832-CDBE247C751A}" type="datetimeFigureOut">
              <a:rPr lang="en-US" smtClean="0"/>
              <a:t>10-Mar-14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8D6D2-6741-4F69-9B43-FBEB9FA88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596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76F1B-247C-4A0D-8832-CDBE247C751A}" type="datetimeFigureOut">
              <a:rPr lang="en-US" smtClean="0"/>
              <a:t>10-Mar-14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8D6D2-6741-4F69-9B43-FBEB9FA88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494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76F1B-247C-4A0D-8832-CDBE247C751A}" type="datetimeFigureOut">
              <a:rPr lang="en-US" smtClean="0"/>
              <a:t>10-Mar-14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8D6D2-6741-4F69-9B43-FBEB9FA88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87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FB276F1B-247C-4A0D-8832-CDBE247C751A}" type="datetimeFigureOut">
              <a:rPr lang="en-US" smtClean="0"/>
              <a:t>10-Mar-14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D288D6D2-6741-4F69-9B43-FBEB9FA88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022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Time Resolved imaging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2825" y="4587823"/>
            <a:ext cx="8023571" cy="1069848"/>
          </a:xfrm>
        </p:spPr>
        <p:txBody>
          <a:bodyPr>
            <a:normAutofit/>
          </a:bodyPr>
          <a:lstStyle/>
          <a:p>
            <a:r>
              <a:rPr lang="en-US" sz="4800" b="1" dirty="0" smtClean="0"/>
              <a:t>Micha </a:t>
            </a:r>
            <a:r>
              <a:rPr lang="en-US" sz="4800" b="1" dirty="0" err="1" smtClean="0"/>
              <a:t>Feigin</a:t>
            </a:r>
            <a:r>
              <a:rPr lang="en-US" sz="4800" b="1" dirty="0" smtClean="0"/>
              <a:t> – MIT</a:t>
            </a:r>
            <a:endParaRPr lang="en-US" sz="4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389829" y="6321043"/>
            <a:ext cx="5290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ITOF Workshop - </a:t>
            </a:r>
            <a:r>
              <a:rPr lang="de-DE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Ein Gedi 2014</a:t>
            </a:r>
            <a:endParaRPr lang="en-US" sz="2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69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streak camera model</a:t>
            </a:r>
            <a:endParaRPr lang="en-US" dirty="0"/>
          </a:p>
        </p:txBody>
      </p:sp>
      <p:sp>
        <p:nvSpPr>
          <p:cNvPr id="38" name="Content Placeholder 37"/>
          <p:cNvSpPr>
            <a:spLocks noGrp="1"/>
          </p:cNvSpPr>
          <p:nvPr>
            <p:ph idx="1"/>
          </p:nvPr>
        </p:nvSpPr>
        <p:spPr>
          <a:xfrm>
            <a:off x="418289" y="1627041"/>
            <a:ext cx="5916490" cy="4838358"/>
          </a:xfrm>
        </p:spPr>
        <p:txBody>
          <a:bodyPr/>
          <a:lstStyle/>
          <a:p>
            <a:r>
              <a:rPr lang="en-US" dirty="0" smtClean="0"/>
              <a:t>Can be modelled as a single bounce</a:t>
            </a:r>
          </a:p>
          <a:p>
            <a:r>
              <a:rPr lang="en-US" dirty="0" smtClean="0"/>
              <a:t>Virtual light source mapped to laser point on wall</a:t>
            </a:r>
          </a:p>
          <a:p>
            <a:r>
              <a:rPr lang="en-US" dirty="0" smtClean="0"/>
              <a:t>Virtual (lens less) sensor by mapping camera to wall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6400327" y="1627041"/>
            <a:ext cx="5661215" cy="4598749"/>
            <a:chOff x="3632411" y="1441734"/>
            <a:chExt cx="5661215" cy="4598749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4069582" y="2080009"/>
              <a:ext cx="4742822" cy="2009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Group 8"/>
            <p:cNvGrpSpPr/>
            <p:nvPr/>
          </p:nvGrpSpPr>
          <p:grpSpPr>
            <a:xfrm rot="9119373">
              <a:off x="8038681" y="4873450"/>
              <a:ext cx="371789" cy="663191"/>
              <a:chOff x="7797521" y="4290646"/>
              <a:chExt cx="371789" cy="663191"/>
            </a:xfrm>
          </p:grpSpPr>
          <p:sp>
            <p:nvSpPr>
              <p:cNvPr id="8" name="Isosceles Triangle 7"/>
              <p:cNvSpPr/>
              <p:nvPr/>
            </p:nvSpPr>
            <p:spPr>
              <a:xfrm>
                <a:off x="7797521" y="4662435"/>
                <a:ext cx="371789" cy="291402"/>
              </a:xfrm>
              <a:prstGeom prst="triangl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7797521" y="4290646"/>
                <a:ext cx="371789" cy="472273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" name="Oval 9"/>
            <p:cNvSpPr/>
            <p:nvPr/>
          </p:nvSpPr>
          <p:spPr>
            <a:xfrm>
              <a:off x="4762919" y="4953837"/>
              <a:ext cx="592852" cy="633047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 flipH="1" flipV="1">
              <a:off x="6601767" y="2100105"/>
              <a:ext cx="1392622" cy="272488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5215095" y="2100105"/>
              <a:ext cx="1386672" cy="2853732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5215095" y="2120201"/>
              <a:ext cx="883953" cy="283363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23" idx="0"/>
            </p:cNvCxnSpPr>
            <p:nvPr/>
          </p:nvCxnSpPr>
          <p:spPr>
            <a:xfrm flipH="1" flipV="1">
              <a:off x="6093172" y="2120201"/>
              <a:ext cx="1505628" cy="309215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/>
            <p:cNvSpPr/>
            <p:nvPr/>
          </p:nvSpPr>
          <p:spPr>
            <a:xfrm rot="-1080000">
              <a:off x="7569542" y="5203160"/>
              <a:ext cx="174605" cy="375678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932753" y="1720725"/>
              <a:ext cx="1724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Lambertian</a:t>
              </a:r>
              <a:r>
                <a:rPr lang="en-US" dirty="0" smtClean="0"/>
                <a:t> wall</a:t>
              </a:r>
              <a:endParaRPr 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069582" y="5671151"/>
              <a:ext cx="19175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Lambertian</a:t>
              </a:r>
              <a:r>
                <a:rPr lang="en-US" dirty="0" smtClean="0"/>
                <a:t> object</a:t>
              </a:r>
              <a:endParaRPr lang="en-US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433647" y="4902398"/>
              <a:ext cx="859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camera</a:t>
              </a:r>
              <a:endParaRPr lang="en-US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269215" y="5596623"/>
              <a:ext cx="6983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Laser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760258" y="1441734"/>
              <a:ext cx="13516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Virtual pixel</a:t>
              </a:r>
              <a:endParaRPr lang="en-US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632411" y="2704428"/>
              <a:ext cx="20023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Virtual light source</a:t>
              </a:r>
              <a:endParaRPr lang="en-US" dirty="0"/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 flipH="1">
              <a:off x="6685005" y="1771866"/>
              <a:ext cx="333634" cy="24228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V="1">
              <a:off x="5437910" y="2162432"/>
              <a:ext cx="555117" cy="54199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084575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streak camera model</a:t>
            </a:r>
            <a:endParaRPr lang="en-US" dirty="0"/>
          </a:p>
        </p:txBody>
      </p:sp>
      <p:grpSp>
        <p:nvGrpSpPr>
          <p:cNvPr id="36" name="Group 35"/>
          <p:cNvGrpSpPr/>
          <p:nvPr/>
        </p:nvGrpSpPr>
        <p:grpSpPr>
          <a:xfrm>
            <a:off x="89500" y="1699782"/>
            <a:ext cx="5326236" cy="4326637"/>
            <a:chOff x="3632411" y="1441734"/>
            <a:chExt cx="5661215" cy="4598749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4069582" y="2080009"/>
              <a:ext cx="4742822" cy="2009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Group 8"/>
            <p:cNvGrpSpPr/>
            <p:nvPr/>
          </p:nvGrpSpPr>
          <p:grpSpPr>
            <a:xfrm rot="9119373">
              <a:off x="8038681" y="4873450"/>
              <a:ext cx="371789" cy="663191"/>
              <a:chOff x="7797521" y="4290646"/>
              <a:chExt cx="371789" cy="663191"/>
            </a:xfrm>
          </p:grpSpPr>
          <p:sp>
            <p:nvSpPr>
              <p:cNvPr id="8" name="Isosceles Triangle 7"/>
              <p:cNvSpPr/>
              <p:nvPr/>
            </p:nvSpPr>
            <p:spPr>
              <a:xfrm>
                <a:off x="7797521" y="4662435"/>
                <a:ext cx="371789" cy="291402"/>
              </a:xfrm>
              <a:prstGeom prst="triangl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7797521" y="4290646"/>
                <a:ext cx="371789" cy="472273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" name="Oval 9"/>
            <p:cNvSpPr/>
            <p:nvPr/>
          </p:nvSpPr>
          <p:spPr>
            <a:xfrm>
              <a:off x="4762919" y="4953837"/>
              <a:ext cx="592852" cy="633047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 flipH="1" flipV="1">
              <a:off x="6601767" y="2100105"/>
              <a:ext cx="1392622" cy="272488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5215095" y="2100105"/>
              <a:ext cx="1386672" cy="2853732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5215095" y="2120201"/>
              <a:ext cx="883953" cy="283363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23" idx="0"/>
            </p:cNvCxnSpPr>
            <p:nvPr/>
          </p:nvCxnSpPr>
          <p:spPr>
            <a:xfrm flipH="1" flipV="1">
              <a:off x="6093172" y="2120201"/>
              <a:ext cx="1505628" cy="309215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/>
            <p:cNvSpPr/>
            <p:nvPr/>
          </p:nvSpPr>
          <p:spPr>
            <a:xfrm rot="-1080000">
              <a:off x="7569542" y="5203160"/>
              <a:ext cx="174605" cy="375678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932753" y="1720725"/>
              <a:ext cx="1724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Lambertian</a:t>
              </a:r>
              <a:r>
                <a:rPr lang="en-US" dirty="0" smtClean="0"/>
                <a:t> wall</a:t>
              </a:r>
              <a:endParaRPr 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069582" y="5671151"/>
              <a:ext cx="19175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Lambertian</a:t>
              </a:r>
              <a:r>
                <a:rPr lang="en-US" dirty="0" smtClean="0"/>
                <a:t> object</a:t>
              </a:r>
              <a:endParaRPr lang="en-US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433647" y="4902398"/>
              <a:ext cx="859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camera</a:t>
              </a:r>
              <a:endParaRPr lang="en-US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269215" y="5596623"/>
              <a:ext cx="6983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Laser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760258" y="1441734"/>
              <a:ext cx="13516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Virtual pixel</a:t>
              </a:r>
              <a:endParaRPr lang="en-US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632411" y="2704428"/>
              <a:ext cx="20023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Virtual light source</a:t>
              </a:r>
              <a:endParaRPr lang="en-US" dirty="0"/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 flipH="1">
              <a:off x="6685005" y="1771866"/>
              <a:ext cx="333634" cy="24228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V="1">
              <a:off x="5437910" y="2162432"/>
              <a:ext cx="555117" cy="54199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6437523" y="1848092"/>
            <a:ext cx="5116046" cy="4379713"/>
            <a:chOff x="6997751" y="2199458"/>
            <a:chExt cx="4098617" cy="350871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06541" y="2372453"/>
              <a:ext cx="3619304" cy="3016087"/>
            </a:xfrm>
            <a:prstGeom prst="rect">
              <a:avLst/>
            </a:prstGeom>
          </p:spPr>
        </p:pic>
        <p:cxnSp>
          <p:nvCxnSpPr>
            <p:cNvPr id="13" name="Straight Arrow Connector 12"/>
            <p:cNvCxnSpPr/>
            <p:nvPr/>
          </p:nvCxnSpPr>
          <p:spPr>
            <a:xfrm flipV="1">
              <a:off x="7265773" y="2199458"/>
              <a:ext cx="0" cy="322856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7265773" y="5428025"/>
              <a:ext cx="3830595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8943710" y="5338845"/>
              <a:ext cx="3449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x 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997751" y="3695830"/>
              <a:ext cx="2680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</a:t>
              </a:r>
              <a:endParaRPr lang="en-US" dirty="0"/>
            </a:p>
          </p:txBody>
        </p:sp>
      </p:grpSp>
      <p:sp>
        <p:nvSpPr>
          <p:cNvPr id="33" name="Right Arrow 32"/>
          <p:cNvSpPr/>
          <p:nvPr/>
        </p:nvSpPr>
        <p:spPr>
          <a:xfrm>
            <a:off x="5603158" y="3715919"/>
            <a:ext cx="651432" cy="4610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512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Looking around the corner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Hyperbolas actually represent 3D hyperboloids</a:t>
                </a:r>
              </a:p>
              <a:p>
                <a:r>
                  <a:rPr lang="en-US" dirty="0" smtClean="0"/>
                  <a:t>Pixel seats at the peak of the hyperboloid</a:t>
                </a:r>
              </a:p>
              <a:p>
                <a:r>
                  <a:rPr lang="en-US" dirty="0" smtClean="0"/>
                  <a:t>We want a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 smtClean="0"/>
                  <a:t> 3D volume to reconstruct object</a:t>
                </a:r>
              </a:p>
              <a:p>
                <a:r>
                  <a:rPr lang="en-US" dirty="0"/>
                  <a:t>2D </a:t>
                </a:r>
                <a:r>
                  <a:rPr lang="en-US" dirty="0" smtClean="0"/>
                  <a:t>(XY) image </a:t>
                </a:r>
                <a:r>
                  <a:rPr lang="en-US" dirty="0"/>
                  <a:t>achieved by steering </a:t>
                </a:r>
                <a:r>
                  <a:rPr lang="en-US" dirty="0" smtClean="0"/>
                  <a:t>laser -- </a:t>
                </a:r>
                <a:r>
                  <a:rPr lang="en-US" dirty="0"/>
                  <a:t>based on light / camera </a:t>
                </a:r>
                <a:r>
                  <a:rPr lang="en-US" dirty="0" smtClean="0"/>
                  <a:t>duality</a:t>
                </a:r>
              </a:p>
              <a:p>
                <a:r>
                  <a:rPr lang="en-US" dirty="0" smtClean="0"/>
                  <a:t>Reconstruction was achieved using filtered back projection</a:t>
                </a:r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913" t="-2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849946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pose estimation from scattered TOF data</a:t>
            </a:r>
            <a:br>
              <a:rPr lang="en-US" dirty="0"/>
            </a:br>
            <a:r>
              <a:rPr lang="en-US" dirty="0"/>
              <a:t>given shape priors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With Dan </a:t>
            </a:r>
            <a:r>
              <a:rPr lang="en-US" dirty="0" err="1" smtClean="0"/>
              <a:t>Raviv</a:t>
            </a:r>
            <a:r>
              <a:rPr lang="en-US" dirty="0" smtClean="0"/>
              <a:t> and Christopher </a:t>
            </a:r>
            <a:r>
              <a:rPr lang="en-US" dirty="0" err="1" smtClean="0"/>
              <a:t>Barsi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899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Setup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16627" y="1847246"/>
            <a:ext cx="5721744" cy="37984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38647"/>
            <a:ext cx="5927041" cy="441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71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Setup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Pulse </a:t>
            </a:r>
            <a:r>
              <a:rPr lang="en-US" dirty="0"/>
              <a:t>train is focused and </a:t>
            </a:r>
            <a:r>
              <a:rPr lang="en-US" dirty="0" smtClean="0"/>
              <a:t>directed </a:t>
            </a:r>
            <a:r>
              <a:rPr lang="fr-FR" dirty="0" smtClean="0"/>
              <a:t>onto </a:t>
            </a:r>
            <a:r>
              <a:rPr lang="fr-FR" dirty="0"/>
              <a:t>a </a:t>
            </a:r>
            <a:r>
              <a:rPr lang="fr-FR" dirty="0" err="1"/>
              <a:t>holographic</a:t>
            </a:r>
            <a:r>
              <a:rPr lang="fr-FR" dirty="0"/>
              <a:t> </a:t>
            </a:r>
            <a:r>
              <a:rPr lang="fr-FR" dirty="0" smtClean="0"/>
              <a:t>diffuser</a:t>
            </a:r>
          </a:p>
          <a:p>
            <a:pPr lvl="1"/>
            <a:r>
              <a:rPr lang="fr-FR" dirty="0" err="1" smtClean="0"/>
              <a:t>Controlled</a:t>
            </a:r>
            <a:r>
              <a:rPr lang="fr-FR" dirty="0" smtClean="0"/>
              <a:t> </a:t>
            </a:r>
            <a:r>
              <a:rPr lang="fr-FR" dirty="0" smtClean="0"/>
              <a:t>via </a:t>
            </a:r>
            <a:r>
              <a:rPr lang="en-US" dirty="0" smtClean="0"/>
              <a:t>a </a:t>
            </a:r>
            <a:r>
              <a:rPr lang="en-US" dirty="0"/>
              <a:t>pair of computer-controlled galvanometer </a:t>
            </a:r>
            <a:r>
              <a:rPr lang="en-US" dirty="0" smtClean="0"/>
              <a:t>mirrors</a:t>
            </a:r>
          </a:p>
          <a:p>
            <a:pPr lvl="1"/>
            <a:r>
              <a:rPr lang="en-US" dirty="0" smtClean="0"/>
              <a:t>Gaussian </a:t>
            </a:r>
            <a:r>
              <a:rPr lang="en-US" dirty="0"/>
              <a:t>diffuser of size 10cm by </a:t>
            </a:r>
            <a:r>
              <a:rPr lang="en-US" dirty="0" smtClean="0"/>
              <a:t>10cm and STD of 8.8 </a:t>
            </a:r>
            <a:r>
              <a:rPr lang="fr-FR" dirty="0" smtClean="0"/>
              <a:t>(Edmund </a:t>
            </a:r>
            <a:r>
              <a:rPr lang="fr-FR" dirty="0" err="1"/>
              <a:t>Optics</a:t>
            </a:r>
            <a:r>
              <a:rPr lang="fr-FR" dirty="0"/>
              <a:t>, 65-886)</a:t>
            </a:r>
            <a:endParaRPr lang="en-US" dirty="0"/>
          </a:p>
          <a:p>
            <a:r>
              <a:rPr lang="en-US" dirty="0" smtClean="0"/>
              <a:t>Ground </a:t>
            </a:r>
            <a:r>
              <a:rPr lang="en-US" dirty="0" smtClean="0"/>
              <a:t>truth is recorded </a:t>
            </a:r>
            <a:r>
              <a:rPr lang="en-US" dirty="0"/>
              <a:t>with a FARO digitizer </a:t>
            </a:r>
            <a:r>
              <a:rPr lang="en-US" dirty="0" smtClean="0"/>
              <a:t>arm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5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142" y="17697"/>
            <a:ext cx="11745812" cy="1609344"/>
          </a:xfrm>
        </p:spPr>
        <p:txBody>
          <a:bodyPr/>
          <a:lstStyle/>
          <a:p>
            <a:r>
              <a:rPr lang="en-US" dirty="0" smtClean="0"/>
              <a:t>Pose estimation behind diffuser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One </a:t>
            </a:r>
            <a:r>
              <a:rPr lang="en-US" dirty="0"/>
              <a:t>of several problems in subsurface </a:t>
            </a:r>
            <a:r>
              <a:rPr lang="en-US" dirty="0" smtClean="0"/>
              <a:t>imaging</a:t>
            </a:r>
          </a:p>
          <a:p>
            <a:r>
              <a:rPr lang="en-US" dirty="0" smtClean="0"/>
              <a:t>A large number of samples is not feasible in many cases</a:t>
            </a:r>
          </a:p>
          <a:p>
            <a:r>
              <a:rPr lang="en-US" dirty="0" smtClean="0"/>
              <a:t>Q</a:t>
            </a:r>
            <a:r>
              <a:rPr lang="en-US" dirty="0" smtClean="0"/>
              <a:t>: how </a:t>
            </a:r>
            <a:r>
              <a:rPr lang="en-US" dirty="0"/>
              <a:t>much information can be </a:t>
            </a:r>
            <a:r>
              <a:rPr lang="en-US" dirty="0" smtClean="0"/>
              <a:t>reconstructed using  few </a:t>
            </a:r>
            <a:r>
              <a:rPr lang="en-US" dirty="0"/>
              <a:t>or </a:t>
            </a:r>
            <a:r>
              <a:rPr lang="en-US" dirty="0" smtClean="0"/>
              <a:t>single spatial measurement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77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142" y="17697"/>
            <a:ext cx="11745812" cy="1609344"/>
          </a:xfrm>
        </p:spPr>
        <p:txBody>
          <a:bodyPr/>
          <a:lstStyle/>
          <a:p>
            <a:r>
              <a:rPr lang="en-US" dirty="0" smtClean="0"/>
              <a:t>Pose estimation behind diffuser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Instead </a:t>
            </a:r>
            <a:r>
              <a:rPr lang="en-US" dirty="0"/>
              <a:t>of imaging an unknown </a:t>
            </a:r>
            <a:r>
              <a:rPr lang="en-US" dirty="0" smtClean="0"/>
              <a:t>geometry</a:t>
            </a:r>
          </a:p>
          <a:p>
            <a:pPr lvl="1"/>
            <a:r>
              <a:rPr lang="en-US" dirty="0" smtClean="0"/>
              <a:t>Recover only spatial </a:t>
            </a:r>
            <a:r>
              <a:rPr lang="en-US" dirty="0"/>
              <a:t>and angular position of an </a:t>
            </a:r>
            <a:r>
              <a:rPr lang="en-US" dirty="0" smtClean="0"/>
              <a:t>object</a:t>
            </a:r>
          </a:p>
          <a:p>
            <a:pPr lvl="1"/>
            <a:r>
              <a:rPr lang="en-US" dirty="0" smtClean="0"/>
              <a:t>Assume a </a:t>
            </a:r>
            <a:r>
              <a:rPr lang="en-US" dirty="0"/>
              <a:t>prior on </a:t>
            </a:r>
            <a:r>
              <a:rPr lang="en-US" dirty="0" smtClean="0"/>
              <a:t>the</a:t>
            </a:r>
            <a:r>
              <a:rPr lang="en-US" dirty="0" smtClean="0"/>
              <a:t> </a:t>
            </a:r>
            <a:r>
              <a:rPr lang="en-US" dirty="0" smtClean="0"/>
              <a:t>geometry:</a:t>
            </a:r>
          </a:p>
          <a:p>
            <a:pPr lvl="2"/>
            <a:r>
              <a:rPr lang="en-US" dirty="0" smtClean="0"/>
              <a:t>Search for Humans in hazardous environments</a:t>
            </a:r>
          </a:p>
          <a:p>
            <a:pPr lvl="2"/>
            <a:r>
              <a:rPr lang="en-US" dirty="0" smtClean="0"/>
              <a:t>Track organs or tumors over time</a:t>
            </a:r>
          </a:p>
          <a:p>
            <a:pPr lvl="2"/>
            <a:r>
              <a:rPr lang="en-US" dirty="0" smtClean="0"/>
              <a:t>Surgical tool tracking</a:t>
            </a:r>
          </a:p>
          <a:p>
            <a:r>
              <a:rPr lang="en-US" dirty="0" smtClean="0"/>
              <a:t>These techniques </a:t>
            </a:r>
            <a:r>
              <a:rPr lang="en-US" dirty="0"/>
              <a:t>may also be used to extend super resolution </a:t>
            </a:r>
            <a:r>
              <a:rPr lang="en-US" dirty="0" err="1" smtClean="0"/>
              <a:t>flouro</a:t>
            </a:r>
            <a:r>
              <a:rPr lang="en-US" dirty="0" smtClean="0"/>
              <a:t>-microscopy </a:t>
            </a:r>
            <a:r>
              <a:rPr lang="en-US" dirty="0"/>
              <a:t>to thick </a:t>
            </a:r>
            <a:r>
              <a:rPr lang="en-US" dirty="0" smtClean="0"/>
              <a:t>media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65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Forward light model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647" y="1320473"/>
            <a:ext cx="10152802" cy="5392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64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 modality ICP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We model the object by a set of points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⊂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r>
                  <a:rPr lang="en-US" dirty="0" smtClean="0"/>
                  <a:t>Parameterize six unknowns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Θ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Translations</a:t>
                </a:r>
              </a:p>
              <a:p>
                <a:pPr lvl="1"/>
                <a:r>
                  <a:rPr lang="en-US" dirty="0" smtClean="0"/>
                  <a:t>Euler angles</a:t>
                </a:r>
              </a:p>
              <a:p>
                <a:r>
                  <a:rPr lang="en-US" dirty="0" smtClean="0"/>
                  <a:t>Error measure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 smtClean="0"/>
                  <a:t> metric between images</a:t>
                </a:r>
              </a:p>
              <a:p>
                <a:pPr lvl="1"/>
                <a:r>
                  <a:rPr lang="en-US" dirty="0" smtClean="0"/>
                  <a:t>We are not comparing surfaces / point clouds</a:t>
                </a:r>
              </a:p>
              <a:p>
                <a:pPr marL="0" indent="0">
                  <a:buNone/>
                </a:pPr>
                <a:endParaRPr lang="en-US" dirty="0" smtClean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913" t="-22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946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Femto photography</a:t>
            </a:r>
          </a:p>
          <a:p>
            <a:r>
              <a:rPr lang="en-US" smtClean="0"/>
              <a:t>Pose estimation through diffuser</a:t>
            </a:r>
          </a:p>
          <a:p>
            <a:r>
              <a:rPr lang="en-US" smtClean="0"/>
              <a:t>Microwave camera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051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289" y="-198607"/>
            <a:ext cx="11361518" cy="1609344"/>
          </a:xfrm>
        </p:spPr>
        <p:txBody>
          <a:bodyPr/>
          <a:lstStyle/>
          <a:p>
            <a:r>
              <a:rPr lang="en-US" dirty="0" smtClean="0"/>
              <a:t>Experimental Results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6772" y="865725"/>
            <a:ext cx="8940557" cy="599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80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Microwave Pinhole Camera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With Gregory </a:t>
            </a:r>
            <a:r>
              <a:rPr lang="en-US" dirty="0" err="1" smtClean="0"/>
              <a:t>Charvatt</a:t>
            </a:r>
            <a:r>
              <a:rPr lang="en-US" dirty="0" smtClean="0"/>
              <a:t>, Andrew </a:t>
            </a:r>
            <a:r>
              <a:rPr lang="en-US" dirty="0" err="1" smtClean="0"/>
              <a:t>Temme</a:t>
            </a:r>
            <a:r>
              <a:rPr lang="en-US"/>
              <a:t> </a:t>
            </a:r>
            <a:r>
              <a:rPr lang="en-US" smtClean="0"/>
              <a:t>and </a:t>
            </a:r>
            <a:r>
              <a:rPr lang="en-US" dirty="0" err="1" smtClean="0"/>
              <a:t>Ayush</a:t>
            </a:r>
            <a:r>
              <a:rPr lang="en-US" dirty="0" smtClean="0"/>
              <a:t> Bhandari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30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Setup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987" y="2782947"/>
            <a:ext cx="6273496" cy="4135100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0673" y="2937817"/>
            <a:ext cx="5058050" cy="374670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2"/>
              <p:cNvSpPr txBox="1">
                <a:spLocks/>
              </p:cNvSpPr>
              <p:nvPr/>
            </p:nvSpPr>
            <p:spPr>
              <a:xfrm>
                <a:off x="162651" y="1471987"/>
                <a:ext cx="11361518" cy="483835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182880" indent="-18288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3152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0584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8016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6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2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5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 smtClean="0"/>
                  <a:t>Wavelength is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~3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𝑐𝑚</m:t>
                    </m:r>
                  </m:oMath>
                </a14:m>
                <a:r>
                  <a:rPr lang="en-US" dirty="0" smtClean="0"/>
                  <a:t> (at 10 GHz)</a:t>
                </a:r>
              </a:p>
              <a:p>
                <a:r>
                  <a:rPr lang="en-US" dirty="0" smtClean="0"/>
                  <a:t>Aperture size set to 9.5cm (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~3.2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 smtClean="0"/>
                  <a:t>)</a:t>
                </a:r>
                <a:endParaRPr lang="en-US" dirty="0"/>
              </a:p>
            </p:txBody>
          </p:sp>
        </mc:Choice>
        <mc:Fallback>
          <p:sp>
            <p:nvSpPr>
              <p:cNvPr id="5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651" y="1471987"/>
                <a:ext cx="11361518" cy="4838358"/>
              </a:xfrm>
              <a:prstGeom prst="rect">
                <a:avLst/>
              </a:prstGeom>
              <a:blipFill rotWithShape="0">
                <a:blip r:embed="rId5"/>
                <a:stretch>
                  <a:fillRect l="-913" t="-22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7688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1"/>
                </a:solidFill>
              </a:rPr>
              <a:t>Problem:</a:t>
            </a:r>
          </a:p>
          <a:p>
            <a:r>
              <a:rPr lang="en-US" dirty="0" smtClean="0"/>
              <a:t>Dielectric optics at 10GHz are expensive and difficult to build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accent1"/>
                </a:solidFill>
              </a:rPr>
              <a:t>On the other hand:</a:t>
            </a:r>
          </a:p>
          <a:p>
            <a:r>
              <a:rPr lang="en-US" dirty="0" smtClean="0"/>
              <a:t>Antennas and electronics are relatively simple</a:t>
            </a:r>
          </a:p>
          <a:p>
            <a:r>
              <a:rPr lang="en-US" dirty="0" smtClean="0"/>
              <a:t>Modulation frequencies and codes that are difficult to produce with a </a:t>
            </a:r>
            <a:r>
              <a:rPr lang="en-US" dirty="0" err="1" smtClean="0"/>
              <a:t>ToF</a:t>
            </a:r>
            <a:r>
              <a:rPr lang="en-US" dirty="0" smtClean="0"/>
              <a:t> camera</a:t>
            </a:r>
          </a:p>
          <a:p>
            <a:r>
              <a:rPr lang="en-US" dirty="0" smtClean="0"/>
              <a:t>Real, time resolved imaging at low digitization rates</a:t>
            </a:r>
          </a:p>
          <a:p>
            <a:pPr lvl="1"/>
            <a:r>
              <a:rPr lang="en-US" dirty="0" smtClean="0"/>
              <a:t>Processing is done by emitting a chirp signal</a:t>
            </a:r>
          </a:p>
          <a:p>
            <a:pPr lvl="1"/>
            <a:r>
              <a:rPr lang="en-US" dirty="0" smtClean="0"/>
              <a:t>Multiplication done in hardware</a:t>
            </a:r>
          </a:p>
          <a:p>
            <a:pPr lvl="1"/>
            <a:r>
              <a:rPr lang="en-US" dirty="0" smtClean="0"/>
              <a:t>Time domain signal recovered by inverse Fourier transform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2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0" y="699913"/>
            <a:ext cx="7816875" cy="6158087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FMCW Radar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047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" y="17697"/>
            <a:ext cx="12185904" cy="1609344"/>
          </a:xfrm>
        </p:spPr>
        <p:txBody>
          <a:bodyPr/>
          <a:lstStyle/>
          <a:p>
            <a:r>
              <a:rPr lang="en-US" dirty="0" smtClean="0"/>
              <a:t>Time resolved video of cylinders</a:t>
            </a:r>
            <a:endParaRPr lang="en-US" dirty="0"/>
          </a:p>
        </p:txBody>
      </p:sp>
      <p:pic>
        <p:nvPicPr>
          <p:cNvPr id="4" name="rpinhole_2cyln_flythru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35885"/>
                </p14:media>
              </p:ext>
            </p:extLst>
          </p:nvPr>
        </p:nvPicPr>
        <p:blipFill rotWithShape="1">
          <a:blip r:embed="rId5"/>
          <a:srcRect t="35671" b="34987"/>
          <a:stretch>
            <a:fillRect/>
          </a:stretch>
        </p:blipFill>
        <p:spPr>
          <a:xfrm>
            <a:off x="259780" y="2626296"/>
            <a:ext cx="11678792" cy="3068448"/>
          </a:xfrm>
        </p:spPr>
      </p:pic>
    </p:spTree>
    <p:extLst>
      <p:ext uri="{BB962C8B-B14F-4D97-AF65-F5344CB8AC3E}">
        <p14:creationId xmlns:p14="http://schemas.microsoft.com/office/powerpoint/2010/main" val="2245439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9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316" y="756475"/>
            <a:ext cx="8835718" cy="662283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195" y="17697"/>
            <a:ext cx="11827706" cy="1609344"/>
          </a:xfrm>
        </p:spPr>
        <p:txBody>
          <a:bodyPr/>
          <a:lstStyle/>
          <a:p>
            <a:r>
              <a:rPr lang="en-US" dirty="0" smtClean="0"/>
              <a:t>Integration image of cylinders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47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resolved (Max Response) of Bike</a:t>
            </a:r>
            <a:endParaRPr lang="en-US" dirty="0"/>
          </a:p>
        </p:txBody>
      </p:sp>
      <p:pic>
        <p:nvPicPr>
          <p:cNvPr id="4" name="maxvals_bik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59890" y="1514599"/>
            <a:ext cx="5878572" cy="5263902"/>
          </a:xfrm>
        </p:spPr>
      </p:pic>
    </p:spTree>
    <p:extLst>
      <p:ext uri="{BB962C8B-B14F-4D97-AF65-F5344CB8AC3E}">
        <p14:creationId xmlns:p14="http://schemas.microsoft.com/office/powerpoint/2010/main" val="66799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 spectral time resolved video of cylinders</a:t>
            </a:r>
            <a:endParaRPr lang="en-US" dirty="0"/>
          </a:p>
        </p:txBody>
      </p:sp>
      <p:pic>
        <p:nvPicPr>
          <p:cNvPr id="4" name="multi_spectral_2cylinders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14"/>
                </p14:media>
              </p:ext>
            </p:extLst>
          </p:nvPr>
        </p:nvPicPr>
        <p:blipFill rotWithShape="1">
          <a:blip r:embed="rId5">
            <a:lum bright="15000" contrast="10000"/>
          </a:blip>
          <a:srcRect t="1" b="32288"/>
          <a:stretch>
            <a:fillRect/>
          </a:stretch>
        </p:blipFill>
        <p:spPr>
          <a:xfrm>
            <a:off x="1069848" y="1460201"/>
            <a:ext cx="10058400" cy="5397799"/>
          </a:xfrm>
        </p:spPr>
      </p:pic>
    </p:spTree>
    <p:extLst>
      <p:ext uri="{BB962C8B-B14F-4D97-AF65-F5344CB8AC3E}">
        <p14:creationId xmlns:p14="http://schemas.microsoft.com/office/powerpoint/2010/main" val="4153477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 spectral time resolved video of cylinders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48" y="1851949"/>
            <a:ext cx="5944040" cy="445537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5" y="1851949"/>
            <a:ext cx="5944040" cy="445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67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Femto</a:t>
            </a:r>
            <a:r>
              <a:rPr lang="en-US" dirty="0" smtClean="0"/>
              <a:t> Photography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93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Resolution limit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At 10GHz, highly diffraction limited</a:t>
                </a:r>
              </a:p>
              <a:p>
                <a:pPr lvl="1"/>
                <a:r>
                  <a:rPr lang="en-US" dirty="0" smtClean="0"/>
                  <a:t>Spot size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~10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𝑡𝑜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20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𝑐𝑚</m:t>
                    </m:r>
                  </m:oMath>
                </a14:m>
                <a:r>
                  <a:rPr lang="en-US" b="0" dirty="0" smtClean="0"/>
                  <a:t/>
                </a:r>
                <a:br>
                  <a:rPr lang="en-US" b="0" dirty="0" smtClean="0"/>
                </a:br>
                <a:r>
                  <a:rPr lang="en-US" dirty="0" smtClean="0"/>
                  <a:t>(depends on distance to object)</a:t>
                </a:r>
              </a:p>
              <a:p>
                <a:r>
                  <a:rPr lang="en-US" dirty="0" smtClean="0"/>
                  <a:t>More appropriate to mm wave and</a:t>
                </a:r>
                <a:r>
                  <a:rPr lang="en-US" dirty="0"/>
                  <a:t/>
                </a:r>
                <a:br>
                  <a:rPr lang="en-US" dirty="0"/>
                </a:br>
                <a:r>
                  <a:rPr lang="en-US" dirty="0" smtClean="0"/>
                  <a:t>THz imaging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913" t="-2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1822" y="1851948"/>
            <a:ext cx="5660178" cy="418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21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next stage – Time resolved video of push pins</a:t>
            </a:r>
            <a:endParaRPr lang="en-US" dirty="0"/>
          </a:p>
        </p:txBody>
      </p:sp>
      <p:pic>
        <p:nvPicPr>
          <p:cNvPr id="5" name="rdish_MIT_shor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32661" y="1545565"/>
            <a:ext cx="5932774" cy="5312435"/>
          </a:xfrm>
        </p:spPr>
      </p:pic>
    </p:spTree>
    <p:extLst>
      <p:ext uri="{BB962C8B-B14F-4D97-AF65-F5344CB8AC3E}">
        <p14:creationId xmlns:p14="http://schemas.microsoft.com/office/powerpoint/2010/main" val="211226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Spheres behind a drywall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285" y="1393481"/>
            <a:ext cx="9153525" cy="40957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28551" y="5634681"/>
            <a:ext cx="1853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Back illumination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451125" y="5634681"/>
            <a:ext cx="1992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Direct illumination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16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1964 - Harold E. Edgerton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153" y="1288026"/>
            <a:ext cx="9413397" cy="5297539"/>
          </a:xfrm>
        </p:spPr>
      </p:pic>
      <p:sp>
        <p:nvSpPr>
          <p:cNvPr id="3" name="TextBox 2"/>
          <p:cNvSpPr txBox="1"/>
          <p:nvPr/>
        </p:nvSpPr>
        <p:spPr>
          <a:xfrm>
            <a:off x="1445342" y="6086167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834 m/s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47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2011 – Velten et al.</a:t>
            </a:r>
            <a:endParaRPr lang="en-US" dirty="0"/>
          </a:p>
        </p:txBody>
      </p:sp>
      <p:pic>
        <p:nvPicPr>
          <p:cNvPr id="4" name="Laser pulse shooting through a bottle and visualized at a trillion frames per secon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6482" y="1317523"/>
            <a:ext cx="9561324" cy="5378245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325845" y="6247893"/>
                <a:ext cx="14132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3∗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5845" y="6247893"/>
                <a:ext cx="1413207" cy="369332"/>
              </a:xfrm>
              <a:prstGeom prst="rect">
                <a:avLst/>
              </a:prstGeom>
              <a:blipFill rotWithShape="0">
                <a:blip r:embed="rId6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5609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3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Streak camera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063" y="1366685"/>
            <a:ext cx="9380284" cy="5461410"/>
          </a:xfrm>
        </p:spPr>
      </p:pic>
    </p:spTree>
    <p:extLst>
      <p:ext uri="{BB962C8B-B14F-4D97-AF65-F5344CB8AC3E}">
        <p14:creationId xmlns:p14="http://schemas.microsoft.com/office/powerpoint/2010/main" val="30749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Streak Camera</a:t>
            </a:r>
            <a:endParaRPr lang="en-US" dirty="0"/>
          </a:p>
        </p:txBody>
      </p:sp>
      <p:pic>
        <p:nvPicPr>
          <p:cNvPr id="4" name="streak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26891" y="1324385"/>
            <a:ext cx="7142982" cy="5428026"/>
          </a:xfrm>
        </p:spPr>
      </p:pic>
    </p:spTree>
    <p:extLst>
      <p:ext uri="{BB962C8B-B14F-4D97-AF65-F5344CB8AC3E}">
        <p14:creationId xmlns:p14="http://schemas.microsoft.com/office/powerpoint/2010/main" val="3062902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 : Looking around the corner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916" y="1519399"/>
            <a:ext cx="7614930" cy="5254302"/>
          </a:xfrm>
        </p:spPr>
      </p:pic>
    </p:spTree>
    <p:extLst>
      <p:ext uri="{BB962C8B-B14F-4D97-AF65-F5344CB8AC3E}">
        <p14:creationId xmlns:p14="http://schemas.microsoft.com/office/powerpoint/2010/main" val="232481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Setup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r>
                  <a:rPr lang="en-US" dirty="0" smtClean="0"/>
                  <a:t>A mode-locked </a:t>
                </a:r>
                <a:r>
                  <a:rPr lang="en-US" dirty="0" err="1"/>
                  <a:t>Titanium:Sapphire</a:t>
                </a:r>
                <a:r>
                  <a:rPr lang="en-US" dirty="0"/>
                  <a:t> laser emits </a:t>
                </a:r>
                <a:r>
                  <a:rPr lang="en-US" dirty="0" smtClean="0"/>
                  <a:t>pulses</a:t>
                </a:r>
              </a:p>
              <a:p>
                <a:pPr lvl="1"/>
                <a:r>
                  <a:rPr lang="en-US" dirty="0"/>
                  <a:t>D</a:t>
                </a:r>
                <a:r>
                  <a:rPr lang="en-US" dirty="0" smtClean="0"/>
                  <a:t>uration </a:t>
                </a:r>
                <a:r>
                  <a:rPr lang="en-US" dirty="0"/>
                  <a:t>of 50 fs </a:t>
                </a:r>
                <a:endParaRPr lang="en-US" dirty="0" smtClean="0"/>
              </a:p>
              <a:p>
                <a:pPr lvl="1"/>
                <a:r>
                  <a:rPr lang="en-US" dirty="0" smtClean="0"/>
                  <a:t>Repetition </a:t>
                </a:r>
                <a:r>
                  <a:rPr lang="en-US" dirty="0"/>
                  <a:t>rate of 80 </a:t>
                </a:r>
                <a:r>
                  <a:rPr lang="en-US" dirty="0" smtClean="0"/>
                  <a:t>MHz</a:t>
                </a:r>
              </a:p>
              <a:p>
                <a:pPr lvl="1"/>
                <a:r>
                  <a:rPr lang="en-US" dirty="0" smtClean="0"/>
                  <a:t>Average </a:t>
                </a:r>
                <a:r>
                  <a:rPr lang="en-US" dirty="0"/>
                  <a:t>power of </a:t>
                </a:r>
                <a:r>
                  <a:rPr lang="en-US" dirty="0" smtClean="0"/>
                  <a:t>1W</a:t>
                </a:r>
              </a:p>
              <a:p>
                <a:r>
                  <a:rPr lang="en-US" dirty="0" smtClean="0"/>
                  <a:t>Pulse </a:t>
                </a:r>
                <a:r>
                  <a:rPr lang="en-US" dirty="0"/>
                  <a:t>train is focused and </a:t>
                </a:r>
                <a:r>
                  <a:rPr lang="en-US" dirty="0" smtClean="0"/>
                  <a:t>directed </a:t>
                </a:r>
                <a:r>
                  <a:rPr lang="fr-FR" dirty="0" smtClean="0"/>
                  <a:t>onto </a:t>
                </a:r>
                <a:r>
                  <a:rPr lang="fr-FR" dirty="0"/>
                  <a:t>a </a:t>
                </a:r>
                <a:r>
                  <a:rPr lang="fr-FR" dirty="0" err="1"/>
                  <a:t>holographic</a:t>
                </a:r>
                <a:r>
                  <a:rPr lang="fr-FR" dirty="0"/>
                  <a:t> </a:t>
                </a:r>
                <a:r>
                  <a:rPr lang="fr-FR" dirty="0" smtClean="0"/>
                  <a:t>diffuser</a:t>
                </a:r>
              </a:p>
              <a:p>
                <a:pPr lvl="1"/>
                <a:r>
                  <a:rPr lang="fr-FR" dirty="0" err="1" smtClean="0"/>
                  <a:t>Controlled</a:t>
                </a:r>
                <a:r>
                  <a:rPr lang="fr-FR" dirty="0" smtClean="0"/>
                  <a:t> </a:t>
                </a:r>
                <a:r>
                  <a:rPr lang="fr-FR" dirty="0" smtClean="0"/>
                  <a:t>via </a:t>
                </a:r>
                <a:r>
                  <a:rPr lang="en-US" dirty="0" smtClean="0"/>
                  <a:t>a </a:t>
                </a:r>
                <a:r>
                  <a:rPr lang="en-US" dirty="0"/>
                  <a:t>pair of computer-controlled galvanometer </a:t>
                </a:r>
                <a:r>
                  <a:rPr lang="en-US" dirty="0" smtClean="0"/>
                  <a:t>mirrors</a:t>
                </a:r>
              </a:p>
              <a:p>
                <a:r>
                  <a:rPr lang="en-US" dirty="0" smtClean="0"/>
                  <a:t>72 </a:t>
                </a:r>
                <a:r>
                  <a:rPr lang="en-US" dirty="0"/>
                  <a:t>different laser orientations </a:t>
                </a:r>
                <a:r>
                  <a:rPr lang="en-US" dirty="0" smtClean="0"/>
                  <a:t>are used</a:t>
                </a:r>
              </a:p>
              <a:p>
                <a:r>
                  <a:rPr lang="en-US" dirty="0" smtClean="0"/>
                  <a:t>Streak </a:t>
                </a:r>
                <a:r>
                  <a:rPr lang="en-US" dirty="0"/>
                  <a:t>camera </a:t>
                </a:r>
                <a:r>
                  <a:rPr lang="en-US" dirty="0" smtClean="0"/>
                  <a:t>is Hamamatsu C5680</a:t>
                </a:r>
              </a:p>
              <a:p>
                <a:pPr lvl="1"/>
                <a:r>
                  <a:rPr lang="en-US" dirty="0" smtClean="0"/>
                  <a:t>Records a single horizontal </a:t>
                </a:r>
                <a:r>
                  <a:rPr lang="en-US" dirty="0"/>
                  <a:t>line view of the </a:t>
                </a:r>
                <a:r>
                  <a:rPr lang="en-US" dirty="0" smtClean="0"/>
                  <a:t>diffuser</a:t>
                </a:r>
              </a:p>
              <a:p>
                <a:pPr lvl="1"/>
                <a:r>
                  <a:rPr lang="en-US" dirty="0" smtClean="0"/>
                  <a:t>Time </a:t>
                </a:r>
                <a:r>
                  <a:rPr lang="en-US" dirty="0"/>
                  <a:t>resolution of 2 </a:t>
                </a:r>
                <a:r>
                  <a:rPr lang="en-US" dirty="0" err="1" smtClean="0"/>
                  <a:t>ps</a:t>
                </a:r>
                <a:endParaRPr lang="en-US" dirty="0" smtClean="0"/>
              </a:p>
              <a:p>
                <a:pPr lvl="1"/>
                <a:r>
                  <a:rPr lang="en-US" dirty="0" smtClean="0"/>
                  <a:t>Integration time of </a:t>
                </a:r>
                <a:r>
                  <a:rPr lang="en-US" dirty="0"/>
                  <a:t>each streak image is </a:t>
                </a:r>
                <a:r>
                  <a:rPr lang="en-US" dirty="0" smtClean="0"/>
                  <a:t>10s</a:t>
                </a:r>
              </a:p>
              <a:p>
                <a:pPr lvl="1"/>
                <a:r>
                  <a:rPr lang="en-US" dirty="0" smtClean="0"/>
                  <a:t>Each image </a:t>
                </a:r>
                <a:r>
                  <a:rPr lang="en-US" dirty="0"/>
                  <a:t>has </a:t>
                </a:r>
                <a:r>
                  <a:rPr lang="en-US" dirty="0" smtClean="0"/>
                  <a:t>averaged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10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×80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𝑀𝐻𝑧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=8⋅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</m:oMath>
                </a14:m>
                <a:r>
                  <a:rPr lang="en-US" dirty="0" smtClean="0"/>
                  <a:t> pulses to </a:t>
                </a:r>
                <a:r>
                  <a:rPr lang="en-US" dirty="0"/>
                  <a:t>improve </a:t>
                </a:r>
                <a:r>
                  <a:rPr lang="en-US" dirty="0" smtClean="0"/>
                  <a:t>SNR</a:t>
                </a:r>
                <a:endParaRPr lang="en-US" dirty="0" smtClean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805" t="-3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149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TC103090434[[fn=Wood Type]]</Template>
  <TotalTime>0</TotalTime>
  <Words>609</Words>
  <Application>Microsoft Office PowerPoint</Application>
  <PresentationFormat>Widescreen</PresentationFormat>
  <Paragraphs>142</Paragraphs>
  <Slides>32</Slides>
  <Notes>31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</vt:lpstr>
      <vt:lpstr>Calibri</vt:lpstr>
      <vt:lpstr>Cambria Math</vt:lpstr>
      <vt:lpstr>Rockwell</vt:lpstr>
      <vt:lpstr>Rockwell Condensed</vt:lpstr>
      <vt:lpstr>Wingdings</vt:lpstr>
      <vt:lpstr>Wood Type</vt:lpstr>
      <vt:lpstr>Time Resolved imaging</vt:lpstr>
      <vt:lpstr>Overview</vt:lpstr>
      <vt:lpstr>Femto Photography</vt:lpstr>
      <vt:lpstr>1964 - Harold E. Edgerton</vt:lpstr>
      <vt:lpstr>2011 – Velten et al.</vt:lpstr>
      <vt:lpstr>The Streak camera</vt:lpstr>
      <vt:lpstr>The Streak Camera</vt:lpstr>
      <vt:lpstr>Application : Looking around the corner</vt:lpstr>
      <vt:lpstr>Experimental Setup</vt:lpstr>
      <vt:lpstr>The streak camera model</vt:lpstr>
      <vt:lpstr>The streak camera model</vt:lpstr>
      <vt:lpstr>Looking around the corner</vt:lpstr>
      <vt:lpstr>pose estimation from scattered TOF data given shape priors</vt:lpstr>
      <vt:lpstr>The Setup</vt:lpstr>
      <vt:lpstr>Experimental Setup</vt:lpstr>
      <vt:lpstr>Pose estimation behind diffuser</vt:lpstr>
      <vt:lpstr>Pose estimation behind diffuser</vt:lpstr>
      <vt:lpstr>Forward light model</vt:lpstr>
      <vt:lpstr>Cross modality ICP</vt:lpstr>
      <vt:lpstr>Experimental Results</vt:lpstr>
      <vt:lpstr>Microwave Pinhole Camera</vt:lpstr>
      <vt:lpstr>The Setup</vt:lpstr>
      <vt:lpstr>Background</vt:lpstr>
      <vt:lpstr>FMCW Radar</vt:lpstr>
      <vt:lpstr>Time resolved video of cylinders</vt:lpstr>
      <vt:lpstr>Integration image of cylinders</vt:lpstr>
      <vt:lpstr>Time resolved (Max Response) of Bike</vt:lpstr>
      <vt:lpstr>Multi spectral time resolved video of cylinders</vt:lpstr>
      <vt:lpstr>Multi spectral time resolved video of cylinders</vt:lpstr>
      <vt:lpstr>Resolution limit</vt:lpstr>
      <vt:lpstr>The next stage – Time resolved video of push pins</vt:lpstr>
      <vt:lpstr>Spheres behind a drywall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Time resolved imaging and applications</dc:title>
  <dc:creator/>
  <cp:lastModifiedBy/>
  <cp:revision>1</cp:revision>
  <dcterms:created xsi:type="dcterms:W3CDTF">2014-03-11T16:08:58Z</dcterms:created>
  <dcterms:modified xsi:type="dcterms:W3CDTF">2014-03-11T16:32:00Z</dcterms:modified>
</cp:coreProperties>
</file>