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5" r:id="rId2"/>
    <p:sldId id="364" r:id="rId3"/>
    <p:sldId id="365" r:id="rId4"/>
    <p:sldId id="366" r:id="rId5"/>
    <p:sldId id="320" r:id="rId6"/>
    <p:sldId id="370" r:id="rId7"/>
    <p:sldId id="371" r:id="rId8"/>
    <p:sldId id="372" r:id="rId9"/>
    <p:sldId id="373" r:id="rId10"/>
    <p:sldId id="385" r:id="rId11"/>
    <p:sldId id="374" r:id="rId12"/>
    <p:sldId id="326" r:id="rId13"/>
    <p:sldId id="375" r:id="rId14"/>
    <p:sldId id="376" r:id="rId15"/>
    <p:sldId id="377" r:id="rId16"/>
    <p:sldId id="378" r:id="rId17"/>
    <p:sldId id="272" r:id="rId18"/>
    <p:sldId id="273" r:id="rId19"/>
    <p:sldId id="380" r:id="rId20"/>
    <p:sldId id="292" r:id="rId21"/>
    <p:sldId id="293" r:id="rId22"/>
    <p:sldId id="294" r:id="rId23"/>
    <p:sldId id="295" r:id="rId24"/>
    <p:sldId id="296" r:id="rId25"/>
    <p:sldId id="301" r:id="rId26"/>
    <p:sldId id="305" r:id="rId27"/>
    <p:sldId id="312" r:id="rId28"/>
    <p:sldId id="313" r:id="rId29"/>
    <p:sldId id="314" r:id="rId30"/>
    <p:sldId id="315" r:id="rId31"/>
    <p:sldId id="316" r:id="rId32"/>
    <p:sldId id="317" r:id="rId33"/>
    <p:sldId id="330" r:id="rId34"/>
    <p:sldId id="342" r:id="rId35"/>
    <p:sldId id="331" r:id="rId36"/>
    <p:sldId id="332" r:id="rId37"/>
    <p:sldId id="382" r:id="rId38"/>
    <p:sldId id="383" r:id="rId39"/>
    <p:sldId id="384" r:id="rId40"/>
    <p:sldId id="381" r:id="rId41"/>
    <p:sldId id="333" r:id="rId42"/>
    <p:sldId id="334" r:id="rId43"/>
    <p:sldId id="335" r:id="rId44"/>
    <p:sldId id="336" r:id="rId45"/>
    <p:sldId id="339" r:id="rId46"/>
    <p:sldId id="337" r:id="rId47"/>
    <p:sldId id="338" r:id="rId48"/>
    <p:sldId id="36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AE"/>
    <a:srgbClr val="004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7" autoAdjust="0"/>
    <p:restoredTop sz="94660"/>
  </p:normalViewPr>
  <p:slideViewPr>
    <p:cSldViewPr snapToGrid="0" snapToObjects="1" showGuides="1">
      <p:cViewPr>
        <p:scale>
          <a:sx n="60" d="100"/>
          <a:sy n="60" d="100"/>
        </p:scale>
        <p:origin x="-1590" y="-306"/>
      </p:cViewPr>
      <p:guideLst>
        <p:guide orient="horz" pos="376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8/18/2013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5071B-42F5-4FB7-B019-9FCBE3C08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6281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8/18/2013</a:t>
            </a:r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077D-F741-4629-B648-3CA52E7BB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943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8825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Popular</a:t>
            </a:r>
            <a:r>
              <a:rPr lang="en-US" baseline="0" dirty="0" smtClean="0"/>
              <a:t> idea in computer vision, especially object detection</a:t>
            </a:r>
          </a:p>
          <a:p>
            <a:r>
              <a:rPr lang="en-US" baseline="0" dirty="0" smtClean="0"/>
              <a:t>Generalized Hough transform</a:t>
            </a:r>
          </a:p>
          <a:p>
            <a:r>
              <a:rPr lang="en-US" baseline="0" dirty="0" smtClean="0"/>
              <a:t>I learn the mapping using a random forest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E4620FC-5404-4E8D-AA15-7C685E11D267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 smtClean="0"/>
              <a:t>Some of these problems can be solved by the binary potentials,</a:t>
            </a:r>
          </a:p>
          <a:p>
            <a:endParaRPr lang="en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9B7FCA5-5107-4435-AFEE-C47D004B2C3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58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 smtClean="0"/>
              <a:t>Here we can see some typical failure cases of the pictorial structure</a:t>
            </a:r>
            <a:r>
              <a:rPr lang="en" baseline="0" dirty="0" smtClean="0"/>
              <a:t> framework.</a:t>
            </a:r>
          </a:p>
          <a:p>
            <a:pPr marL="171450" indent="-171450">
              <a:buFontTx/>
              <a:buChar char="-"/>
            </a:pPr>
            <a:r>
              <a:rPr lang="en" baseline="0" dirty="0" smtClean="0"/>
              <a:t>The missing arm and the</a:t>
            </a:r>
          </a:p>
          <a:p>
            <a:pPr marL="171450" indent="-171450">
              <a:buFontTx/>
              <a:buChar char="-"/>
            </a:pPr>
            <a:r>
              <a:rPr lang="en" baseline="0" dirty="0" smtClean="0"/>
              <a:t>Doublecounting fo the leg.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9B7FCA5-5107-4435-AFEE-C47D004B2C3E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97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116632"/>
            <a:ext cx="9153951" cy="5348865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-8" y="3217652"/>
            <a:ext cx="9047428" cy="1291467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FontTx/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el 13"/>
          <p:cNvSpPr>
            <a:spLocks noGrp="1"/>
          </p:cNvSpPr>
          <p:nvPr>
            <p:ph type="title" hasCustomPrompt="1"/>
          </p:nvPr>
        </p:nvSpPr>
        <p:spPr>
          <a:xfrm>
            <a:off x="-9" y="4514922"/>
            <a:ext cx="9067900" cy="209291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600">
                <a:solidFill>
                  <a:srgbClr val="0060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3D79FC-836A-4935-9AB8-C952BA0855CD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5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6177" y="137087"/>
            <a:ext cx="1654175" cy="5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0" y="274638"/>
            <a:ext cx="7476177" cy="953661"/>
          </a:xfrm>
          <a:prstGeom prst="rect">
            <a:avLst/>
          </a:prstGeom>
          <a:noFill/>
        </p:spPr>
        <p:txBody>
          <a:bodyPr/>
          <a:lstStyle>
            <a:lvl1pPr algn="l"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6" name="Inhaltsplatzhalter 15"/>
          <p:cNvSpPr>
            <a:spLocks noGrp="1"/>
          </p:cNvSpPr>
          <p:nvPr>
            <p:ph sz="quarter" idx="10"/>
          </p:nvPr>
        </p:nvSpPr>
        <p:spPr>
          <a:xfrm>
            <a:off x="0" y="1228299"/>
            <a:ext cx="9144000" cy="54044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0060AE"/>
              </a:buClr>
              <a:buFontTx/>
              <a:buNone/>
              <a:defRPr sz="28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7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6177" y="137087"/>
            <a:ext cx="1654175" cy="5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8"/>
          <p:cNvSpPr>
            <a:spLocks noGrp="1"/>
          </p:cNvSpPr>
          <p:nvPr>
            <p:ph type="title"/>
          </p:nvPr>
        </p:nvSpPr>
        <p:spPr>
          <a:xfrm>
            <a:off x="0" y="274638"/>
            <a:ext cx="7476177" cy="1143000"/>
          </a:xfrm>
          <a:prstGeom prst="rect">
            <a:avLst/>
          </a:prstGeom>
          <a:noFill/>
        </p:spPr>
        <p:txBody>
          <a:bodyPr/>
          <a:lstStyle>
            <a:lvl1pPr algn="l">
              <a:defRPr sz="3200">
                <a:solidFill>
                  <a:srgbClr val="0060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932C0-DC92-474B-ADF7-14063DF8F4E1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4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üc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0" y="274638"/>
            <a:ext cx="7476177" cy="1143000"/>
          </a:xfrm>
          <a:prstGeom prst="rect">
            <a:avLst/>
          </a:prstGeom>
          <a:noFill/>
        </p:spPr>
        <p:txBody>
          <a:bodyPr/>
          <a:lstStyle>
            <a:lvl1pPr algn="l">
              <a:defRPr sz="3200">
                <a:solidFill>
                  <a:srgbClr val="0060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" y="3105493"/>
            <a:ext cx="9153951" cy="3636502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3DBD-5F32-4425-A516-A58ECDFC5BB0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1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8A8D3A-84BF-427C-BD28-65AB9C96AD8E}" type="datetime1">
              <a:rPr lang="de-DE" smtClean="0"/>
              <a:t>11.03.2014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Juergen Gall – Institute of Computer Science III – Computer Vision Group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09B94-82B0-447E-ACEE-636B2707A0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0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0DE231-4269-42A8-B0DC-15A393845135}" type="datetime1">
              <a:rPr lang="de-DE" smtClean="0"/>
              <a:t>11.03.2014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Juergen Gall – Institute of Computer Science III – Computer Vision Group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rgbClr val="323F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hteck 17"/>
          <p:cNvSpPr/>
          <p:nvPr userDrawn="1"/>
        </p:nvSpPr>
        <p:spPr>
          <a:xfrm>
            <a:off x="0" y="6741368"/>
            <a:ext cx="9143992" cy="116632"/>
          </a:xfrm>
          <a:prstGeom prst="rect">
            <a:avLst/>
          </a:prstGeom>
          <a:solidFill>
            <a:srgbClr val="323F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5093"/>
            <a:ext cx="165417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 userDrawn="1"/>
        </p:nvSpPr>
        <p:spPr>
          <a:xfrm>
            <a:off x="1511660" y="6518655"/>
            <a:ext cx="6120680" cy="261610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lumMod val="95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de-DE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ews Gothic MT"/>
                <a:cs typeface="Arial" pitchFamily="34" charset="0"/>
              </a:rPr>
              <a:t>University</a:t>
            </a:r>
            <a:r>
              <a:rPr lang="de-DE" sz="105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News Gothic MT"/>
                <a:cs typeface="Arial" pitchFamily="34" charset="0"/>
              </a:rPr>
              <a:t> of Bonn - Institute of Computer Science III -  Computer Vision Group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News Gothic MT"/>
              <a:cs typeface="Arial" pitchFamily="34" charset="0"/>
            </a:endParaRPr>
          </a:p>
        </p:txBody>
      </p:sp>
      <p:sp>
        <p:nvSpPr>
          <p:cNvPr id="24" name="Datumsplatzhalter 3"/>
          <p:cNvSpPr>
            <a:spLocks noGrp="1"/>
          </p:cNvSpPr>
          <p:nvPr>
            <p:ph type="dt" sz="half" idx="10"/>
          </p:nvPr>
        </p:nvSpPr>
        <p:spPr>
          <a:xfrm>
            <a:off x="252413" y="6452047"/>
            <a:ext cx="1108554" cy="365125"/>
          </a:xfrm>
        </p:spPr>
        <p:txBody>
          <a:bodyPr/>
          <a:lstStyle>
            <a:lvl1pPr>
              <a:defRPr>
                <a:latin typeface="News Gothic MT"/>
                <a:cs typeface="Arial" pitchFamily="34" charset="0"/>
              </a:defRPr>
            </a:lvl1pPr>
          </a:lstStyle>
          <a:p>
            <a:fld id="{9B1A61B6-EC97-4CB5-91E0-4B3481AF42D1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40501" y="6441414"/>
            <a:ext cx="1209823" cy="3651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DB133CD-A06D-4787-B859-0D6218A7FB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250825" y="231495"/>
            <a:ext cx="6564645" cy="93566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 b="1">
                <a:solidFill>
                  <a:srgbClr val="0031B5"/>
                </a:solidFill>
                <a:latin typeface="+mj-lt"/>
              </a:defRPr>
            </a:lvl1pPr>
          </a:lstStyle>
          <a:p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1B5"/>
                </a:solidFill>
                <a:effectLst/>
                <a:uLnTx/>
                <a:uFillTx/>
                <a:latin typeface="News Gothic MT"/>
                <a:ea typeface="+mj-ea"/>
                <a:cs typeface="+mj-cs"/>
              </a:rPr>
              <a:t>Titelmasterformat durch Klicken bearbeiten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0" y="1844675"/>
            <a:ext cx="8237538" cy="4281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Text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251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-9" y="6749417"/>
            <a:ext cx="9141836" cy="116632"/>
          </a:xfrm>
          <a:prstGeom prst="rect">
            <a:avLst/>
          </a:prstGeom>
          <a:solidFill>
            <a:srgbClr val="0060A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-9" y="0"/>
            <a:ext cx="9141836" cy="116632"/>
          </a:xfrm>
          <a:prstGeom prst="rect">
            <a:avLst/>
          </a:prstGeom>
          <a:solidFill>
            <a:srgbClr val="0060A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umsplatzhalter 8"/>
          <p:cNvSpPr>
            <a:spLocks noGrp="1"/>
          </p:cNvSpPr>
          <p:nvPr>
            <p:ph type="dt" sz="half" idx="2"/>
          </p:nvPr>
        </p:nvSpPr>
        <p:spPr>
          <a:xfrm>
            <a:off x="0" y="6741368"/>
            <a:ext cx="1151906" cy="118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spc="100" baseline="0">
                <a:solidFill>
                  <a:schemeClr val="bg1"/>
                </a:solidFill>
              </a:defRPr>
            </a:lvl1pPr>
          </a:lstStyle>
          <a:p>
            <a:fld id="{7A266C97-5A93-486B-A428-CACCEB7026B2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3"/>
          </p:nvPr>
        </p:nvSpPr>
        <p:spPr>
          <a:xfrm>
            <a:off x="1365662" y="6749417"/>
            <a:ext cx="6483928" cy="1166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 b="1" spc="1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Juergen Gall </a:t>
            </a:r>
            <a:r>
              <a:rPr lang="en-US" dirty="0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4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7992094" y="6741368"/>
            <a:ext cx="1151906" cy="118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spc="100" baseline="0">
                <a:solidFill>
                  <a:schemeClr val="bg1"/>
                </a:solidFill>
              </a:defRPr>
            </a:lvl1pPr>
          </a:lstStyle>
          <a:p>
            <a:fld id="{F3B7BA1F-E3A0-496D-81DA-9D63AA76B7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2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64.pn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hyperlink" Target="http://www.etymonlin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tags" Target="../tags/tag3.xml"/><Relationship Id="rId21" Type="http://schemas.openxmlformats.org/officeDocument/2006/relationships/image" Target="../media/image21.png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7.png"/><Relationship Id="rId2" Type="http://schemas.openxmlformats.org/officeDocument/2006/relationships/tags" Target="../tags/tag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tags" Target="../tags/tag10.xml"/><Relationship Id="rId19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Juergen</a:t>
            </a:r>
            <a:r>
              <a:rPr lang="en-US" dirty="0" smtClean="0"/>
              <a:t> Gall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/>
              <a:t>Pose to Affordance </a:t>
            </a:r>
          </a:p>
        </p:txBody>
      </p:sp>
    </p:spTree>
    <p:extLst>
      <p:ext uri="{BB962C8B-B14F-4D97-AF65-F5344CB8AC3E}">
        <p14:creationId xmlns:p14="http://schemas.microsoft.com/office/powerpoint/2010/main" val="31783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Carnival Cologne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10</a:t>
            </a:fld>
            <a:endParaRPr lang="en-US" dirty="0"/>
          </a:p>
        </p:txBody>
      </p:sp>
      <p:pic>
        <p:nvPicPr>
          <p:cNvPr id="1026" name="Picture 2" descr="http://i.telegraph.co.uk/multimedia/archive/01521/cologne-clowns_1521085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9" y="1211482"/>
            <a:ext cx="8403021" cy="542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8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1426" y="1798216"/>
            <a:ext cx="5287642" cy="423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228299"/>
            <a:ext cx="3781426" cy="54044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600" dirty="0" smtClean="0"/>
              <a:t>Synthetic renderings of a 3D face model </a:t>
            </a:r>
            <a:br>
              <a:rPr lang="en-US" sz="2600" dirty="0" smtClean="0"/>
            </a:br>
            <a:r>
              <a:rPr lang="en-US" sz="1900" dirty="0">
                <a:solidFill>
                  <a:srgbClr val="7DA7D9"/>
                </a:solidFill>
              </a:rPr>
              <a:t>[</a:t>
            </a:r>
            <a:r>
              <a:rPr lang="en-US" sz="1900" dirty="0" err="1" smtClean="0">
                <a:solidFill>
                  <a:srgbClr val="7DA7D9"/>
                </a:solidFill>
              </a:rPr>
              <a:t>Paysan</a:t>
            </a:r>
            <a:r>
              <a:rPr lang="en-US" sz="1900" dirty="0">
                <a:solidFill>
                  <a:srgbClr val="7DA7D9"/>
                </a:solidFill>
              </a:rPr>
              <a:t> et al. </a:t>
            </a:r>
            <a:r>
              <a:rPr lang="en-US" sz="1900" b="1" dirty="0">
                <a:solidFill>
                  <a:srgbClr val="7DA7D9"/>
                </a:solidFill>
              </a:rPr>
              <a:t>A 3D Face Model for Pose and Illumination Invariant Face Recognition. </a:t>
            </a:r>
            <a:r>
              <a:rPr lang="en-US" sz="1900" dirty="0" smtClean="0">
                <a:solidFill>
                  <a:srgbClr val="7DA7D9"/>
                </a:solidFill>
              </a:rPr>
              <a:t>AVSS 2009 available at http</a:t>
            </a:r>
            <a:r>
              <a:rPr lang="en-US" sz="1900" dirty="0">
                <a:solidFill>
                  <a:srgbClr val="7DA7D9"/>
                </a:solidFill>
              </a:rPr>
              <a:t>://</a:t>
            </a:r>
            <a:r>
              <a:rPr lang="en-US" sz="1900" dirty="0" smtClean="0">
                <a:solidFill>
                  <a:srgbClr val="7DA7D9"/>
                </a:solidFill>
              </a:rPr>
              <a:t>faces.cs.unibas.ch/bfm ]</a:t>
            </a:r>
          </a:p>
          <a:p>
            <a:endParaRPr lang="en-US" sz="2600" dirty="0" smtClean="0"/>
          </a:p>
          <a:p>
            <a:r>
              <a:rPr lang="en-US" sz="2600" dirty="0" smtClean="0"/>
              <a:t>50K depth images</a:t>
            </a:r>
          </a:p>
          <a:p>
            <a:pPr lvl="1"/>
            <a:r>
              <a:rPr lang="en-US" sz="2200" dirty="0" smtClean="0"/>
              <a:t>± 90° Yaw</a:t>
            </a:r>
          </a:p>
          <a:p>
            <a:pPr lvl="1"/>
            <a:r>
              <a:rPr lang="en-US" sz="2200" dirty="0" smtClean="0"/>
              <a:t>± 50° Pitch</a:t>
            </a:r>
          </a:p>
          <a:p>
            <a:pPr lvl="1"/>
            <a:r>
              <a:rPr lang="en-US" sz="2200" dirty="0" smtClean="0"/>
              <a:t>± 20° Roll</a:t>
            </a:r>
          </a:p>
          <a:p>
            <a:pPr lvl="1"/>
            <a:r>
              <a:rPr lang="en-US" sz="2200" dirty="0" smtClean="0"/>
              <a:t>Identity variations</a:t>
            </a:r>
          </a:p>
          <a:p>
            <a:pPr lvl="1">
              <a:buNone/>
            </a:pPr>
            <a:r>
              <a:rPr lang="en-US" sz="2200" dirty="0" smtClean="0"/>
              <a:t>	 (not expression)</a:t>
            </a:r>
            <a:endParaRPr lang="de-CH" sz="2200" dirty="0"/>
          </a:p>
        </p:txBody>
      </p:sp>
    </p:spTree>
    <p:extLst>
      <p:ext uri="{BB962C8B-B14F-4D97-AF65-F5344CB8AC3E}">
        <p14:creationId xmlns:p14="http://schemas.microsoft.com/office/powerpoint/2010/main" val="71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training </a:t>
            </a:r>
            <a:r>
              <a:rPr lang="en-US" dirty="0"/>
              <a:t>d</a:t>
            </a:r>
            <a:r>
              <a:rPr lang="en-US" dirty="0" smtClean="0"/>
              <a:t>ata</a:t>
            </a:r>
            <a:endParaRPr lang="en-US" dirty="0"/>
          </a:p>
        </p:txBody>
      </p:sp>
      <p:pic>
        <p:nvPicPr>
          <p:cNvPr id="7" name="synthetic_data.avi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113" y="1228725"/>
            <a:ext cx="8105775" cy="54038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AF644CF-536A-4AA0-99B5-21BA1ADDCB4E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686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endParaRPr lang="de-CH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495800" y="2924175"/>
            <a:ext cx="4330322" cy="572452"/>
            <a:chOff x="299085" y="3144202"/>
            <a:chExt cx="5955288" cy="742950"/>
          </a:xfrm>
        </p:grpSpPr>
        <p:grpSp>
          <p:nvGrpSpPr>
            <p:cNvPr id="49" name="Group 48"/>
            <p:cNvGrpSpPr/>
            <p:nvPr/>
          </p:nvGrpSpPr>
          <p:grpSpPr>
            <a:xfrm>
              <a:off x="299085" y="3144202"/>
              <a:ext cx="5385435" cy="742950"/>
              <a:chOff x="918210" y="2991802"/>
              <a:chExt cx="5385435" cy="74295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918210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14" name="Rectangle 13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1314450" y="3886200"/>
                  <a:ext cx="485775" cy="85725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 bwMode="auto">
                <a:xfrm>
                  <a:off x="1600200" y="3562350"/>
                  <a:ext cx="180975" cy="257175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1827657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30" name="Rectangle 29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 bwMode="auto">
                <a:xfrm>
                  <a:off x="1314451" y="3686176"/>
                  <a:ext cx="190500" cy="285750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 bwMode="auto">
                <a:xfrm>
                  <a:off x="1495426" y="3448050"/>
                  <a:ext cx="400050" cy="257175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2737104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34" name="Rectangle 33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 bwMode="auto">
                <a:xfrm>
                  <a:off x="1314451" y="3429000"/>
                  <a:ext cx="190500" cy="542925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 bwMode="auto">
                <a:xfrm>
                  <a:off x="1514476" y="3562350"/>
                  <a:ext cx="171450" cy="390525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5465445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40" name="Rectangle 39"/>
                <p:cNvSpPr/>
                <p:nvPr/>
              </p:nvSpPr>
              <p:spPr bwMode="auto">
                <a:xfrm>
                  <a:off x="1333500" y="3438526"/>
                  <a:ext cx="447675" cy="381000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 bwMode="auto">
                <a:xfrm>
                  <a:off x="1428751" y="3543301"/>
                  <a:ext cx="190500" cy="152400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4555998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42" name="Rectangle 41"/>
                <p:cNvSpPr/>
                <p:nvPr/>
              </p:nvSpPr>
              <p:spPr bwMode="auto">
                <a:xfrm>
                  <a:off x="1581150" y="3438525"/>
                  <a:ext cx="247650" cy="590549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 bwMode="auto">
                <a:xfrm>
                  <a:off x="1219200" y="3476625"/>
                  <a:ext cx="400051" cy="219076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3646551" y="2991802"/>
                <a:ext cx="838200" cy="742950"/>
                <a:chOff x="1152525" y="3371850"/>
                <a:chExt cx="838200" cy="742950"/>
              </a:xfrm>
            </p:grpSpPr>
            <p:sp>
              <p:nvSpPr>
                <p:cNvPr id="46" name="Rectangle 45"/>
                <p:cNvSpPr/>
                <p:nvPr/>
              </p:nvSpPr>
              <p:spPr bwMode="auto">
                <a:xfrm>
                  <a:off x="1276350" y="3590925"/>
                  <a:ext cx="238125" cy="333376"/>
                </a:xfrm>
                <a:prstGeom prst="rect">
                  <a:avLst/>
                </a:prstGeom>
                <a:solidFill>
                  <a:srgbClr val="005395"/>
                </a:solidFill>
                <a:ln w="9525" cap="flat" cmpd="sng" algn="ctr">
                  <a:solidFill>
                    <a:srgbClr val="00539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 bwMode="auto">
                <a:xfrm>
                  <a:off x="1152525" y="3371850"/>
                  <a:ext cx="838200" cy="74295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 bwMode="auto">
                <a:xfrm flipH="1">
                  <a:off x="1600201" y="3543301"/>
                  <a:ext cx="352424" cy="466724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1">
                    <a:lnSpc>
                      <a:spcPts val="24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2A6AB3"/>
                    </a:buClr>
                    <a:buSzPct val="110000"/>
                    <a:buFont typeface="Wingdings" pitchFamily="16" charset="2"/>
                    <a:buNone/>
                    <a:tabLst/>
                  </a:pPr>
                  <a:endParaRPr kumimoji="0" lang="de-CH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>
              <a:off x="5627311" y="3281809"/>
              <a:ext cx="627062" cy="312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/>
                <a:t>…</a:t>
              </a:r>
              <a:endParaRPr lang="de-CH" sz="4400" b="1" dirty="0"/>
            </a:p>
          </p:txBody>
        </p:sp>
      </p:grpSp>
      <p:sp>
        <p:nvSpPr>
          <p:cNvPr id="52" name="Oval 51"/>
          <p:cNvSpPr/>
          <p:nvPr/>
        </p:nvSpPr>
        <p:spPr bwMode="auto">
          <a:xfrm>
            <a:off x="3876675" y="3009900"/>
            <a:ext cx="457200" cy="438150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de-CH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61702" y="3514725"/>
            <a:ext cx="6845499" cy="1266825"/>
            <a:chOff x="561702" y="3514725"/>
            <a:chExt cx="6845499" cy="1266825"/>
          </a:xfrm>
        </p:grpSpPr>
        <p:cxnSp>
          <p:nvCxnSpPr>
            <p:cNvPr id="58" name="Straight Arrow Connector 57"/>
            <p:cNvCxnSpPr/>
            <p:nvPr/>
          </p:nvCxnSpPr>
          <p:spPr bwMode="auto">
            <a:xfrm rot="5400000">
              <a:off x="3200401" y="3619500"/>
              <a:ext cx="790575" cy="600075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 rot="16200000" flipH="1">
              <a:off x="4229100" y="3600450"/>
              <a:ext cx="781050" cy="60960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2924175" y="4333875"/>
              <a:ext cx="457200" cy="43815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4810125" y="4333875"/>
              <a:ext cx="457200" cy="43815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561702" y="4171949"/>
              <a:ext cx="2218843" cy="588170"/>
              <a:chOff x="552177" y="4114799"/>
              <a:chExt cx="2218843" cy="588170"/>
            </a:xfrm>
          </p:grpSpPr>
          <p:pic>
            <p:nvPicPr>
              <p:cNvPr id="65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42475" y="4131468"/>
                <a:ext cx="713856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7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52177" y="4114799"/>
                <a:ext cx="704013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8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098211" y="4131468"/>
                <a:ext cx="672809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73" name="Group 72"/>
            <p:cNvGrpSpPr/>
            <p:nvPr/>
          </p:nvGrpSpPr>
          <p:grpSpPr>
            <a:xfrm>
              <a:off x="5429250" y="4207668"/>
              <a:ext cx="1977951" cy="573882"/>
              <a:chOff x="5410200" y="4245768"/>
              <a:chExt cx="1977951" cy="573882"/>
            </a:xfrm>
          </p:grpSpPr>
          <p:pic>
            <p:nvPicPr>
              <p:cNvPr id="70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048908" y="4245768"/>
                <a:ext cx="671409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1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410200" y="4245768"/>
                <a:ext cx="587301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2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800850" y="4248149"/>
                <a:ext cx="587301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74" name="TextBox 73"/>
          <p:cNvSpPr txBox="1"/>
          <p:nvPr/>
        </p:nvSpPr>
        <p:spPr>
          <a:xfrm>
            <a:off x="3950562" y="4497053"/>
            <a:ext cx="307114" cy="12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.</a:t>
            </a:r>
          </a:p>
          <a:p>
            <a:r>
              <a:rPr lang="en-US" sz="4400" b="1" dirty="0" smtClean="0"/>
              <a:t>.</a:t>
            </a:r>
          </a:p>
          <a:p>
            <a:r>
              <a:rPr lang="en-US" sz="4400" b="1" dirty="0" smtClean="0"/>
              <a:t>.</a:t>
            </a:r>
            <a:endParaRPr lang="de-CH" sz="4400" b="1" dirty="0"/>
          </a:p>
        </p:txBody>
      </p:sp>
      <p:grpSp>
        <p:nvGrpSpPr>
          <p:cNvPr id="80" name="Group 79"/>
          <p:cNvGrpSpPr/>
          <p:nvPr/>
        </p:nvGrpSpPr>
        <p:grpSpPr>
          <a:xfrm>
            <a:off x="7150503" y="2924175"/>
            <a:ext cx="609488" cy="572452"/>
            <a:chOff x="7893453" y="3914775"/>
            <a:chExt cx="609488" cy="572452"/>
          </a:xfrm>
        </p:grpSpPr>
        <p:sp>
          <p:nvSpPr>
            <p:cNvPr id="77" name="Rectangle 76"/>
            <p:cNvSpPr/>
            <p:nvPr/>
          </p:nvSpPr>
          <p:spPr bwMode="auto">
            <a:xfrm>
              <a:off x="8205123" y="3966149"/>
              <a:ext cx="180076" cy="455025"/>
            </a:xfrm>
            <a:prstGeom prst="rect">
              <a:avLst/>
            </a:prstGeom>
            <a:solidFill>
              <a:srgbClr val="005395"/>
            </a:solidFill>
            <a:ln w="9525" cap="flat" cmpd="sng" algn="ctr">
              <a:solidFill>
                <a:srgbClr val="005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7893453" y="3914775"/>
              <a:ext cx="609488" cy="572452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7941935" y="3995505"/>
              <a:ext cx="290893" cy="16880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12386" y="1647824"/>
            <a:ext cx="6356437" cy="1019174"/>
            <a:chOff x="1212386" y="1647824"/>
            <a:chExt cx="6356437" cy="1019174"/>
          </a:xfrm>
        </p:grpSpPr>
        <p:grpSp>
          <p:nvGrpSpPr>
            <p:cNvPr id="75" name="Group 74"/>
            <p:cNvGrpSpPr/>
            <p:nvPr/>
          </p:nvGrpSpPr>
          <p:grpSpPr>
            <a:xfrm>
              <a:off x="1212386" y="1647824"/>
              <a:ext cx="6356437" cy="600076"/>
              <a:chOff x="1031411" y="1895474"/>
              <a:chExt cx="6356437" cy="600076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19983" y="1902618"/>
                <a:ext cx="671409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942800" y="1902618"/>
                <a:ext cx="713856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581275" y="1902618"/>
                <a:ext cx="587301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708061" y="1902618"/>
                <a:ext cx="672809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752019" y="1986409"/>
                <a:ext cx="635829" cy="312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/>
                  <a:t>…</a:t>
                </a:r>
                <a:endParaRPr lang="de-CH" sz="4400" b="1" dirty="0"/>
              </a:p>
            </p:txBody>
          </p:sp>
          <p:pic>
            <p:nvPicPr>
              <p:cNvPr id="53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57552" y="1916906"/>
                <a:ext cx="704013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4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790427" y="1924049"/>
                <a:ext cx="704013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5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38875" y="1895474"/>
                <a:ext cx="587301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6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31411" y="1909762"/>
                <a:ext cx="672809" cy="571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41724" y="2276475"/>
              <a:ext cx="4273352" cy="390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6" name="Group 85"/>
          <p:cNvGrpSpPr/>
          <p:nvPr/>
        </p:nvGrpSpPr>
        <p:grpSpPr>
          <a:xfrm>
            <a:off x="585789" y="5572124"/>
            <a:ext cx="5824534" cy="895347"/>
            <a:chOff x="585789" y="5572124"/>
            <a:chExt cx="5824534" cy="89534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5789" y="5813871"/>
              <a:ext cx="2081211" cy="377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85" name="Group 84"/>
            <p:cNvGrpSpPr/>
            <p:nvPr/>
          </p:nvGrpSpPr>
          <p:grpSpPr>
            <a:xfrm>
              <a:off x="2800351" y="5572124"/>
              <a:ext cx="3609972" cy="895347"/>
              <a:chOff x="2638426" y="5572124"/>
              <a:chExt cx="3609972" cy="895347"/>
            </a:xfrm>
          </p:grpSpPr>
          <p:pic>
            <p:nvPicPr>
              <p:cNvPr id="82" name="Picture 81" descr="leaf-template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flipV="1">
                <a:off x="3543301" y="5572124"/>
                <a:ext cx="895347" cy="895347"/>
              </a:xfrm>
              <a:prstGeom prst="rect">
                <a:avLst/>
              </a:prstGeom>
            </p:spPr>
          </p:pic>
          <p:pic>
            <p:nvPicPr>
              <p:cNvPr id="76" name="Picture 75" descr="leaf-template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flipV="1">
                <a:off x="2638426" y="5572124"/>
                <a:ext cx="895347" cy="895347"/>
              </a:xfrm>
              <a:prstGeom prst="rect">
                <a:avLst/>
              </a:prstGeom>
            </p:spPr>
          </p:pic>
          <p:pic>
            <p:nvPicPr>
              <p:cNvPr id="83" name="Picture 82" descr="leaf-template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flipV="1">
                <a:off x="5353051" y="5572124"/>
                <a:ext cx="895347" cy="895347"/>
              </a:xfrm>
              <a:prstGeom prst="rect">
                <a:avLst/>
              </a:prstGeom>
            </p:spPr>
          </p:pic>
          <p:pic>
            <p:nvPicPr>
              <p:cNvPr id="84" name="Picture 83" descr="leaf-template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flipV="1">
                <a:off x="4448176" y="5572124"/>
                <a:ext cx="895347" cy="895347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56385" y="2916835"/>
            <a:ext cx="3762375" cy="584143"/>
            <a:chOff x="56385" y="2916835"/>
            <a:chExt cx="3762375" cy="58414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5" y="2967578"/>
              <a:ext cx="3762375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7435" y="2916835"/>
              <a:ext cx="1582799" cy="57245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869024" y="2916835"/>
              <a:ext cx="1582440" cy="57245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85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-0.29479 -0.00278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6948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test -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Generate random set of tests: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Take best test based in information gain: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272" y="1762395"/>
            <a:ext cx="13001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087484" y="2276872"/>
            <a:ext cx="1660980" cy="1134000"/>
            <a:chOff x="1782688" y="1829822"/>
            <a:chExt cx="1809750" cy="1235570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688" y="1865242"/>
              <a:ext cx="180975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869370" y="1829822"/>
              <a:ext cx="542390" cy="524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70" y="2239155"/>
            <a:ext cx="4286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59" y="4005064"/>
            <a:ext cx="32670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169174" y="3755069"/>
            <a:ext cx="1497600" cy="993145"/>
            <a:chOff x="7169174" y="3755069"/>
            <a:chExt cx="1497600" cy="99314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174" y="3755069"/>
              <a:ext cx="1497600" cy="993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265161" y="3755070"/>
              <a:ext cx="411941" cy="432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14" y="5589240"/>
            <a:ext cx="552069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and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Take best test based in information gain: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Combination:</a:t>
            </a:r>
          </a:p>
          <a:p>
            <a:pPr lvl="1"/>
            <a:r>
              <a:rPr lang="en-US" sz="2000" dirty="0" smtClean="0"/>
              <a:t>Interleaved (random)</a:t>
            </a:r>
          </a:p>
          <a:p>
            <a:pPr lvl="1"/>
            <a:endParaRPr lang="en-US" sz="3200" dirty="0" smtClean="0"/>
          </a:p>
          <a:p>
            <a:pPr lvl="1"/>
            <a:r>
              <a:rPr lang="en-US" sz="2000" dirty="0" smtClean="0"/>
              <a:t>Weighted: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96" y="3497411"/>
            <a:ext cx="3505200" cy="56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087484" y="2006968"/>
            <a:ext cx="1660980" cy="1134000"/>
            <a:chOff x="1782688" y="1829822"/>
            <a:chExt cx="1809750" cy="1235570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688" y="1865242"/>
              <a:ext cx="180975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869370" y="1829822"/>
              <a:ext cx="542390" cy="524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66" y="2239155"/>
            <a:ext cx="261366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1" y="2743211"/>
            <a:ext cx="5558790" cy="73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169174" y="3178321"/>
            <a:ext cx="1497600" cy="993146"/>
            <a:chOff x="7334250" y="5024437"/>
            <a:chExt cx="1809750" cy="120015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4250" y="5024438"/>
              <a:ext cx="180975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452823" y="5024437"/>
              <a:ext cx="497803" cy="481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89" y="6202917"/>
            <a:ext cx="3630930" cy="26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169174" y="4293096"/>
            <a:ext cx="1497600" cy="993145"/>
            <a:chOff x="7169174" y="3755069"/>
            <a:chExt cx="1497600" cy="99314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174" y="3755069"/>
              <a:ext cx="1497600" cy="993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265161" y="3755070"/>
              <a:ext cx="411941" cy="432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51" y="4016867"/>
            <a:ext cx="552069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47337" y="5510058"/>
            <a:ext cx="552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DA7D9"/>
                </a:solidFill>
              </a:rPr>
              <a:t>[ J</a:t>
            </a:r>
            <a:r>
              <a:rPr lang="en-US" dirty="0">
                <a:solidFill>
                  <a:srgbClr val="7DA7D9"/>
                </a:solidFill>
              </a:rPr>
              <a:t>. Gall and V. </a:t>
            </a:r>
            <a:r>
              <a:rPr lang="en-US" dirty="0" err="1">
                <a:solidFill>
                  <a:srgbClr val="7DA7D9"/>
                </a:solidFill>
              </a:rPr>
              <a:t>Lempitsky</a:t>
            </a:r>
            <a:r>
              <a:rPr lang="en-US" dirty="0">
                <a:solidFill>
                  <a:srgbClr val="7DA7D9"/>
                </a:solidFill>
              </a:rPr>
              <a:t>. </a:t>
            </a:r>
            <a:r>
              <a:rPr lang="en-US" b="1" dirty="0">
                <a:solidFill>
                  <a:srgbClr val="7DA7D9"/>
                </a:solidFill>
              </a:rPr>
              <a:t>Class-Specific Hough Forests </a:t>
            </a:r>
            <a:r>
              <a:rPr lang="en-US" b="1" dirty="0" smtClean="0">
                <a:solidFill>
                  <a:srgbClr val="7DA7D9"/>
                </a:solidFill>
              </a:rPr>
              <a:t>for Object </a:t>
            </a:r>
            <a:r>
              <a:rPr lang="en-US" b="1" dirty="0">
                <a:solidFill>
                  <a:srgbClr val="7DA7D9"/>
                </a:solidFill>
              </a:rPr>
              <a:t>Detection. </a:t>
            </a:r>
            <a:r>
              <a:rPr lang="en-US" dirty="0">
                <a:solidFill>
                  <a:srgbClr val="7DA7D9"/>
                </a:solidFill>
              </a:rPr>
              <a:t>CVPR </a:t>
            </a:r>
            <a:r>
              <a:rPr lang="en-US" dirty="0" smtClean="0">
                <a:solidFill>
                  <a:srgbClr val="7DA7D9"/>
                </a:solidFill>
              </a:rPr>
              <a:t>2009 ]</a:t>
            </a:r>
            <a:endParaRPr lang="en-US" dirty="0">
              <a:solidFill>
                <a:srgbClr val="7DA7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8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1035" y="1820391"/>
            <a:ext cx="360299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Head </a:t>
            </a:r>
            <a:r>
              <a:rPr lang="en-US" dirty="0"/>
              <a:t>p</a:t>
            </a:r>
            <a:r>
              <a:rPr lang="en-US" dirty="0" smtClean="0"/>
              <a:t>ose </a:t>
            </a:r>
            <a:r>
              <a:rPr lang="en-US" dirty="0"/>
              <a:t>e</a:t>
            </a:r>
            <a:r>
              <a:rPr lang="en-US" dirty="0" smtClean="0"/>
              <a:t>stimation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7849"/>
            <a:ext cx="5155328" cy="307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4" name="Group 33"/>
          <p:cNvGrpSpPr/>
          <p:nvPr/>
        </p:nvGrpSpPr>
        <p:grpSpPr>
          <a:xfrm>
            <a:off x="1095026" y="3539327"/>
            <a:ext cx="3302139" cy="508862"/>
            <a:chOff x="4657376" y="2977352"/>
            <a:chExt cx="3302139" cy="508862"/>
          </a:xfrm>
        </p:grpSpPr>
        <p:sp>
          <p:nvSpPr>
            <p:cNvPr id="26" name="Freeform 25"/>
            <p:cNvSpPr/>
            <p:nvPr/>
          </p:nvSpPr>
          <p:spPr bwMode="auto">
            <a:xfrm rot="5713140">
              <a:off x="4687336" y="2947392"/>
              <a:ext cx="426848" cy="486767"/>
            </a:xfrm>
            <a:custGeom>
              <a:avLst/>
              <a:gdLst>
                <a:gd name="connsiteX0" fmla="*/ 133350 w 400050"/>
                <a:gd name="connsiteY0" fmla="*/ 95250 h 409575"/>
                <a:gd name="connsiteX1" fmla="*/ 66675 w 400050"/>
                <a:gd name="connsiteY1" fmla="*/ 9525 h 409575"/>
                <a:gd name="connsiteX2" fmla="*/ 400050 w 400050"/>
                <a:gd name="connsiteY2" fmla="*/ 190500 h 409575"/>
                <a:gd name="connsiteX3" fmla="*/ 400050 w 400050"/>
                <a:gd name="connsiteY3" fmla="*/ 342900 h 409575"/>
                <a:gd name="connsiteX4" fmla="*/ 361950 w 400050"/>
                <a:gd name="connsiteY4" fmla="*/ 409575 h 409575"/>
                <a:gd name="connsiteX5" fmla="*/ 142875 w 400050"/>
                <a:gd name="connsiteY5" fmla="*/ 285750 h 409575"/>
                <a:gd name="connsiteX6" fmla="*/ 0 w 400050"/>
                <a:gd name="connsiteY6" fmla="*/ 152400 h 409575"/>
                <a:gd name="connsiteX7" fmla="*/ 66675 w 400050"/>
                <a:gd name="connsiteY7" fmla="*/ 0 h 409575"/>
                <a:gd name="connsiteX8" fmla="*/ 133350 w 400050"/>
                <a:gd name="connsiteY8" fmla="*/ 9525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409575">
                  <a:moveTo>
                    <a:pt x="133350" y="95250"/>
                  </a:moveTo>
                  <a:lnTo>
                    <a:pt x="66675" y="9525"/>
                  </a:lnTo>
                  <a:lnTo>
                    <a:pt x="400050" y="190500"/>
                  </a:lnTo>
                  <a:lnTo>
                    <a:pt x="400050" y="342900"/>
                  </a:lnTo>
                  <a:lnTo>
                    <a:pt x="361950" y="409575"/>
                  </a:lnTo>
                  <a:lnTo>
                    <a:pt x="142875" y="285750"/>
                  </a:lnTo>
                  <a:lnTo>
                    <a:pt x="0" y="152400"/>
                  </a:lnTo>
                  <a:lnTo>
                    <a:pt x="66675" y="0"/>
                  </a:lnTo>
                  <a:lnTo>
                    <a:pt x="133350" y="9525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 rot="4588084">
              <a:off x="7498271" y="3024971"/>
              <a:ext cx="489617" cy="432870"/>
            </a:xfrm>
            <a:custGeom>
              <a:avLst/>
              <a:gdLst>
                <a:gd name="connsiteX0" fmla="*/ 133350 w 400050"/>
                <a:gd name="connsiteY0" fmla="*/ 95250 h 409575"/>
                <a:gd name="connsiteX1" fmla="*/ 66675 w 400050"/>
                <a:gd name="connsiteY1" fmla="*/ 9525 h 409575"/>
                <a:gd name="connsiteX2" fmla="*/ 400050 w 400050"/>
                <a:gd name="connsiteY2" fmla="*/ 190500 h 409575"/>
                <a:gd name="connsiteX3" fmla="*/ 400050 w 400050"/>
                <a:gd name="connsiteY3" fmla="*/ 342900 h 409575"/>
                <a:gd name="connsiteX4" fmla="*/ 361950 w 400050"/>
                <a:gd name="connsiteY4" fmla="*/ 409575 h 409575"/>
                <a:gd name="connsiteX5" fmla="*/ 142875 w 400050"/>
                <a:gd name="connsiteY5" fmla="*/ 285750 h 409575"/>
                <a:gd name="connsiteX6" fmla="*/ 0 w 400050"/>
                <a:gd name="connsiteY6" fmla="*/ 152400 h 409575"/>
                <a:gd name="connsiteX7" fmla="*/ 66675 w 400050"/>
                <a:gd name="connsiteY7" fmla="*/ 0 h 409575"/>
                <a:gd name="connsiteX8" fmla="*/ 133350 w 400050"/>
                <a:gd name="connsiteY8" fmla="*/ 9525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409575">
                  <a:moveTo>
                    <a:pt x="133350" y="95250"/>
                  </a:moveTo>
                  <a:lnTo>
                    <a:pt x="66675" y="9525"/>
                  </a:lnTo>
                  <a:lnTo>
                    <a:pt x="400050" y="190500"/>
                  </a:lnTo>
                  <a:lnTo>
                    <a:pt x="400050" y="342900"/>
                  </a:lnTo>
                  <a:lnTo>
                    <a:pt x="361950" y="409575"/>
                  </a:lnTo>
                  <a:lnTo>
                    <a:pt x="142875" y="285750"/>
                  </a:lnTo>
                  <a:lnTo>
                    <a:pt x="0" y="152400"/>
                  </a:lnTo>
                  <a:lnTo>
                    <a:pt x="66675" y="0"/>
                  </a:lnTo>
                  <a:lnTo>
                    <a:pt x="133350" y="95250"/>
                  </a:lnTo>
                  <a:close/>
                </a:path>
              </a:pathLst>
            </a:cu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257301" y="3114675"/>
            <a:ext cx="3187721" cy="466725"/>
            <a:chOff x="4819651" y="2552700"/>
            <a:chExt cx="3187721" cy="466725"/>
          </a:xfrm>
        </p:grpSpPr>
        <p:sp>
          <p:nvSpPr>
            <p:cNvPr id="25" name="Freeform 24"/>
            <p:cNvSpPr/>
            <p:nvPr/>
          </p:nvSpPr>
          <p:spPr bwMode="auto">
            <a:xfrm>
              <a:off x="4819651" y="2552700"/>
              <a:ext cx="400050" cy="466725"/>
            </a:xfrm>
            <a:custGeom>
              <a:avLst/>
              <a:gdLst>
                <a:gd name="connsiteX0" fmla="*/ 133350 w 400050"/>
                <a:gd name="connsiteY0" fmla="*/ 95250 h 409575"/>
                <a:gd name="connsiteX1" fmla="*/ 66675 w 400050"/>
                <a:gd name="connsiteY1" fmla="*/ 9525 h 409575"/>
                <a:gd name="connsiteX2" fmla="*/ 400050 w 400050"/>
                <a:gd name="connsiteY2" fmla="*/ 190500 h 409575"/>
                <a:gd name="connsiteX3" fmla="*/ 400050 w 400050"/>
                <a:gd name="connsiteY3" fmla="*/ 342900 h 409575"/>
                <a:gd name="connsiteX4" fmla="*/ 361950 w 400050"/>
                <a:gd name="connsiteY4" fmla="*/ 409575 h 409575"/>
                <a:gd name="connsiteX5" fmla="*/ 142875 w 400050"/>
                <a:gd name="connsiteY5" fmla="*/ 285750 h 409575"/>
                <a:gd name="connsiteX6" fmla="*/ 0 w 400050"/>
                <a:gd name="connsiteY6" fmla="*/ 152400 h 409575"/>
                <a:gd name="connsiteX7" fmla="*/ 66675 w 400050"/>
                <a:gd name="connsiteY7" fmla="*/ 0 h 409575"/>
                <a:gd name="connsiteX8" fmla="*/ 133350 w 400050"/>
                <a:gd name="connsiteY8" fmla="*/ 9525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409575">
                  <a:moveTo>
                    <a:pt x="133350" y="95250"/>
                  </a:moveTo>
                  <a:lnTo>
                    <a:pt x="66675" y="9525"/>
                  </a:lnTo>
                  <a:lnTo>
                    <a:pt x="400050" y="190500"/>
                  </a:lnTo>
                  <a:lnTo>
                    <a:pt x="400050" y="342900"/>
                  </a:lnTo>
                  <a:lnTo>
                    <a:pt x="361950" y="409575"/>
                  </a:lnTo>
                  <a:lnTo>
                    <a:pt x="142875" y="285750"/>
                  </a:lnTo>
                  <a:lnTo>
                    <a:pt x="0" y="152400"/>
                  </a:lnTo>
                  <a:lnTo>
                    <a:pt x="66675" y="0"/>
                  </a:lnTo>
                  <a:lnTo>
                    <a:pt x="133350" y="9525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 rot="326736">
              <a:off x="7579623" y="2566201"/>
              <a:ext cx="427749" cy="441474"/>
            </a:xfrm>
            <a:custGeom>
              <a:avLst/>
              <a:gdLst>
                <a:gd name="connsiteX0" fmla="*/ 133350 w 400050"/>
                <a:gd name="connsiteY0" fmla="*/ 95250 h 409575"/>
                <a:gd name="connsiteX1" fmla="*/ 66675 w 400050"/>
                <a:gd name="connsiteY1" fmla="*/ 9525 h 409575"/>
                <a:gd name="connsiteX2" fmla="*/ 400050 w 400050"/>
                <a:gd name="connsiteY2" fmla="*/ 190500 h 409575"/>
                <a:gd name="connsiteX3" fmla="*/ 400050 w 400050"/>
                <a:gd name="connsiteY3" fmla="*/ 342900 h 409575"/>
                <a:gd name="connsiteX4" fmla="*/ 361950 w 400050"/>
                <a:gd name="connsiteY4" fmla="*/ 409575 h 409575"/>
                <a:gd name="connsiteX5" fmla="*/ 142875 w 400050"/>
                <a:gd name="connsiteY5" fmla="*/ 285750 h 409575"/>
                <a:gd name="connsiteX6" fmla="*/ 0 w 400050"/>
                <a:gd name="connsiteY6" fmla="*/ 152400 h 409575"/>
                <a:gd name="connsiteX7" fmla="*/ 66675 w 400050"/>
                <a:gd name="connsiteY7" fmla="*/ 0 h 409575"/>
                <a:gd name="connsiteX8" fmla="*/ 133350 w 400050"/>
                <a:gd name="connsiteY8" fmla="*/ 9525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409575">
                  <a:moveTo>
                    <a:pt x="133350" y="95250"/>
                  </a:moveTo>
                  <a:lnTo>
                    <a:pt x="66675" y="9525"/>
                  </a:lnTo>
                  <a:lnTo>
                    <a:pt x="400050" y="190500"/>
                  </a:lnTo>
                  <a:lnTo>
                    <a:pt x="400050" y="342900"/>
                  </a:lnTo>
                  <a:lnTo>
                    <a:pt x="361950" y="409575"/>
                  </a:lnTo>
                  <a:lnTo>
                    <a:pt x="142875" y="285750"/>
                  </a:lnTo>
                  <a:lnTo>
                    <a:pt x="0" y="152400"/>
                  </a:lnTo>
                  <a:lnTo>
                    <a:pt x="66675" y="0"/>
                  </a:lnTo>
                  <a:lnTo>
                    <a:pt x="133350" y="95250"/>
                  </a:lnTo>
                  <a:close/>
                </a:path>
              </a:pathLst>
            </a:cu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38" name="Elbow Connector 37"/>
          <p:cNvCxnSpPr/>
          <p:nvPr/>
        </p:nvCxnSpPr>
        <p:spPr bwMode="auto">
          <a:xfrm rot="10800000">
            <a:off x="2638425" y="2038350"/>
            <a:ext cx="1809750" cy="62865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0" name="Group 49"/>
          <p:cNvGrpSpPr/>
          <p:nvPr/>
        </p:nvGrpSpPr>
        <p:grpSpPr>
          <a:xfrm>
            <a:off x="128578" y="4205300"/>
            <a:ext cx="4972089" cy="1938206"/>
            <a:chOff x="128578" y="4205300"/>
            <a:chExt cx="4972089" cy="1938206"/>
          </a:xfrm>
        </p:grpSpPr>
        <p:sp>
          <p:nvSpPr>
            <p:cNvPr id="15" name="Oval 14"/>
            <p:cNvSpPr/>
            <p:nvPr/>
          </p:nvSpPr>
          <p:spPr>
            <a:xfrm>
              <a:off x="128578" y="4343413"/>
              <a:ext cx="857256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100535" y="4205300"/>
              <a:ext cx="1000132" cy="8572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 flipV="1">
              <a:off x="3695700" y="4843477"/>
              <a:ext cx="481038" cy="4428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78603" y="5312509"/>
              <a:ext cx="4598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+mn-lt"/>
                </a:rPr>
                <a:t>Leave Nodes: </a:t>
              </a:r>
              <a:r>
                <a:rPr lang="en-US" sz="2400" dirty="0" smtClean="0">
                  <a:latin typeface="+mn-lt"/>
                </a:rPr>
                <a:t>multivariate Gaussian distributions of head pose</a:t>
              </a:r>
              <a:endParaRPr lang="de-CH" sz="2400" dirty="0">
                <a:latin typeface="+mn-lt"/>
              </a:endParaRPr>
            </a:p>
          </p:txBody>
        </p:sp>
        <p:cxnSp>
          <p:nvCxnSpPr>
            <p:cNvPr id="46" name="Straight Arrow Connector 45"/>
            <p:cNvCxnSpPr>
              <a:stCxn id="15" idx="5"/>
            </p:cNvCxnSpPr>
            <p:nvPr/>
          </p:nvCxnSpPr>
          <p:spPr>
            <a:xfrm rot="16200000" flipH="1">
              <a:off x="898872" y="4975570"/>
              <a:ext cx="262699" cy="33985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42875" y="3963713"/>
            <a:ext cx="5038725" cy="1046437"/>
            <a:chOff x="3705225" y="3392213"/>
            <a:chExt cx="5038725" cy="1046437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705225" y="3810000"/>
              <a:ext cx="895350" cy="6286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848600" y="3724275"/>
              <a:ext cx="895350" cy="6286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rot="4588084">
              <a:off x="4541147" y="3385351"/>
              <a:ext cx="427749" cy="441474"/>
            </a:xfrm>
            <a:custGeom>
              <a:avLst/>
              <a:gdLst>
                <a:gd name="connsiteX0" fmla="*/ 133350 w 400050"/>
                <a:gd name="connsiteY0" fmla="*/ 95250 h 409575"/>
                <a:gd name="connsiteX1" fmla="*/ 66675 w 400050"/>
                <a:gd name="connsiteY1" fmla="*/ 9525 h 409575"/>
                <a:gd name="connsiteX2" fmla="*/ 400050 w 400050"/>
                <a:gd name="connsiteY2" fmla="*/ 190500 h 409575"/>
                <a:gd name="connsiteX3" fmla="*/ 400050 w 400050"/>
                <a:gd name="connsiteY3" fmla="*/ 342900 h 409575"/>
                <a:gd name="connsiteX4" fmla="*/ 361950 w 400050"/>
                <a:gd name="connsiteY4" fmla="*/ 409575 h 409575"/>
                <a:gd name="connsiteX5" fmla="*/ 142875 w 400050"/>
                <a:gd name="connsiteY5" fmla="*/ 285750 h 409575"/>
                <a:gd name="connsiteX6" fmla="*/ 0 w 400050"/>
                <a:gd name="connsiteY6" fmla="*/ 152400 h 409575"/>
                <a:gd name="connsiteX7" fmla="*/ 66675 w 400050"/>
                <a:gd name="connsiteY7" fmla="*/ 0 h 409575"/>
                <a:gd name="connsiteX8" fmla="*/ 133350 w 400050"/>
                <a:gd name="connsiteY8" fmla="*/ 9525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409575">
                  <a:moveTo>
                    <a:pt x="133350" y="95250"/>
                  </a:moveTo>
                  <a:lnTo>
                    <a:pt x="66675" y="9525"/>
                  </a:lnTo>
                  <a:lnTo>
                    <a:pt x="400050" y="190500"/>
                  </a:lnTo>
                  <a:lnTo>
                    <a:pt x="400050" y="342900"/>
                  </a:lnTo>
                  <a:lnTo>
                    <a:pt x="361950" y="409575"/>
                  </a:lnTo>
                  <a:lnTo>
                    <a:pt x="142875" y="285750"/>
                  </a:lnTo>
                  <a:lnTo>
                    <a:pt x="0" y="152400"/>
                  </a:lnTo>
                  <a:lnTo>
                    <a:pt x="66675" y="0"/>
                  </a:lnTo>
                  <a:lnTo>
                    <a:pt x="133350" y="95250"/>
                  </a:lnTo>
                  <a:close/>
                </a:path>
              </a:pathLst>
            </a:cu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76650" y="2166936"/>
            <a:ext cx="5120322" cy="2155933"/>
            <a:chOff x="-1581150" y="2776536"/>
            <a:chExt cx="5120322" cy="2155933"/>
          </a:xfrm>
        </p:grpSpPr>
        <p:cxnSp>
          <p:nvCxnSpPr>
            <p:cNvPr id="10" name="Straight Arrow Connector 9"/>
            <p:cNvCxnSpPr>
              <a:stCxn id="9" idx="6"/>
            </p:cNvCxnSpPr>
            <p:nvPr/>
          </p:nvCxnSpPr>
          <p:spPr>
            <a:xfrm flipV="1">
              <a:off x="-1214443" y="3657601"/>
              <a:ext cx="1824043" cy="2381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test_sampl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2924" y="2776536"/>
              <a:ext cx="1928826" cy="165328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289" y="4470804"/>
              <a:ext cx="34088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Split Nodes:</a:t>
              </a:r>
              <a:r>
                <a:rPr lang="en-US" sz="2400" dirty="0" smtClean="0"/>
                <a:t> Binary tests</a:t>
              </a:r>
              <a:endParaRPr lang="de-CH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-1581150" y="3743325"/>
              <a:ext cx="366707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4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09775" y="2057400"/>
            <a:ext cx="1228725" cy="933450"/>
            <a:chOff x="2009775" y="2057400"/>
            <a:chExt cx="1228725" cy="93345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2009775" y="2057400"/>
              <a:ext cx="552450" cy="40957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162175" y="2209800"/>
              <a:ext cx="552450" cy="40957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276475" y="2581275"/>
              <a:ext cx="552450" cy="40957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2686050" y="2105025"/>
              <a:ext cx="552450" cy="40957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2533650" y="2505075"/>
              <a:ext cx="552450" cy="409575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42" y="4395788"/>
            <a:ext cx="37623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7736" y="5497174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Mean shift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84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Biwi</a:t>
            </a:r>
            <a:r>
              <a:rPr lang="en-US" dirty="0" smtClean="0"/>
              <a:t> Kinect head </a:t>
            </a:r>
            <a:r>
              <a:rPr lang="en-US" dirty="0"/>
              <a:t>p</a:t>
            </a:r>
            <a:r>
              <a:rPr lang="en-US" dirty="0" smtClean="0"/>
              <a:t>ose </a:t>
            </a:r>
            <a:r>
              <a:rPr lang="en-US" dirty="0"/>
              <a:t>d</a:t>
            </a:r>
            <a:r>
              <a:rPr lang="en-US" dirty="0" smtClean="0"/>
              <a:t>atabase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0" y="2162175"/>
            <a:ext cx="5076825" cy="42179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/>
              <a:t>20 people</a:t>
            </a:r>
          </a:p>
          <a:p>
            <a:pPr lvl="1"/>
            <a:r>
              <a:rPr lang="en-US" sz="2000" dirty="0" smtClean="0"/>
              <a:t>6 females and 14 males</a:t>
            </a:r>
          </a:p>
          <a:p>
            <a:pPr lvl="1"/>
            <a:r>
              <a:rPr lang="en-US" sz="2000" dirty="0" smtClean="0"/>
              <a:t>&gt;15K  Depth + RGB images </a:t>
            </a:r>
            <a:br>
              <a:rPr lang="en-US" sz="2000" dirty="0" smtClean="0"/>
            </a:br>
            <a:endParaRPr lang="en-US" sz="2400" dirty="0" smtClean="0"/>
          </a:p>
          <a:p>
            <a:r>
              <a:rPr lang="en-US" sz="2400" dirty="0" smtClean="0"/>
              <a:t>Large rotations</a:t>
            </a:r>
          </a:p>
          <a:p>
            <a:pPr lvl="1"/>
            <a:r>
              <a:rPr lang="en-US" sz="2000" dirty="0" smtClean="0"/>
              <a:t>± 75° yaw</a:t>
            </a:r>
          </a:p>
          <a:p>
            <a:pPr lvl="1"/>
            <a:r>
              <a:rPr lang="en-US" sz="2000" dirty="0" smtClean="0"/>
              <a:t>± 60° pitch</a:t>
            </a:r>
            <a:br>
              <a:rPr lang="en-US" sz="2000" dirty="0" smtClean="0"/>
            </a:br>
            <a:endParaRPr lang="en-US" sz="24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7DA7D9"/>
                </a:solidFill>
              </a:rPr>
              <a:t>[ </a:t>
            </a:r>
            <a:r>
              <a:rPr lang="en-US" sz="1800" dirty="0">
                <a:solidFill>
                  <a:srgbClr val="7DA7D9"/>
                </a:solidFill>
              </a:rPr>
              <a:t>G. </a:t>
            </a:r>
            <a:r>
              <a:rPr lang="en-US" sz="1800" dirty="0" err="1">
                <a:solidFill>
                  <a:srgbClr val="7DA7D9"/>
                </a:solidFill>
              </a:rPr>
              <a:t>Fanelli</a:t>
            </a:r>
            <a:r>
              <a:rPr lang="en-US" sz="1800" dirty="0">
                <a:solidFill>
                  <a:srgbClr val="7DA7D9"/>
                </a:solidFill>
              </a:rPr>
              <a:t> et al. </a:t>
            </a:r>
            <a:r>
              <a:rPr lang="en-US" sz="1800" b="1" dirty="0">
                <a:solidFill>
                  <a:srgbClr val="7DA7D9"/>
                </a:solidFill>
              </a:rPr>
              <a:t>Random Forests for Real Time 3D Face Analysis. </a:t>
            </a:r>
            <a:r>
              <a:rPr lang="en-US" sz="1800" dirty="0">
                <a:solidFill>
                  <a:srgbClr val="7DA7D9"/>
                </a:solidFill>
              </a:rPr>
              <a:t>IJCV 2013 </a:t>
            </a:r>
            <a:r>
              <a:rPr lang="en-US" sz="1800" dirty="0" smtClean="0">
                <a:solidFill>
                  <a:srgbClr val="7DA7D9"/>
                </a:solidFill>
              </a:rPr>
              <a:t>available at http</a:t>
            </a:r>
            <a:r>
              <a:rPr lang="en-US" sz="1800" dirty="0">
                <a:solidFill>
                  <a:srgbClr val="7DA7D9"/>
                </a:solidFill>
              </a:rPr>
              <a:t>://www.vision.ee.ethz.ch/~</a:t>
            </a:r>
            <a:r>
              <a:rPr lang="en-US" sz="1800" dirty="0" smtClean="0">
                <a:solidFill>
                  <a:srgbClr val="7DA7D9"/>
                </a:solidFill>
              </a:rPr>
              <a:t>gfanelli/head_pose/head_forest.html ]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076056" y="1556792"/>
            <a:ext cx="3851920" cy="4823817"/>
            <a:chOff x="5931363" y="1869300"/>
            <a:chExt cx="3130309" cy="4607700"/>
          </a:xfrm>
        </p:grpSpPr>
        <p:pic>
          <p:nvPicPr>
            <p:cNvPr id="7" name="Picture 6" descr="out_3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6163" y="1869300"/>
              <a:ext cx="3035509" cy="2286000"/>
            </a:xfrm>
            <a:prstGeom prst="rect">
              <a:avLst/>
            </a:prstGeom>
          </p:spPr>
        </p:pic>
        <p:pic>
          <p:nvPicPr>
            <p:cNvPr id="8" name="Picture 7" descr="out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63" y="4191000"/>
              <a:ext cx="3035509" cy="228600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3DAD-D1CF-4547-8E2D-8AF58F276EAF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Database Automatic Annotation</a:t>
            </a:r>
            <a:endParaRPr lang="de-CH" dirty="0"/>
          </a:p>
        </p:txBody>
      </p:sp>
      <p:pic>
        <p:nvPicPr>
          <p:cNvPr id="7" name="db_annotation_xvid.avi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800" y="987907"/>
            <a:ext cx="6754813" cy="540385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4921906-CFA1-433F-AC8E-AD88589CD506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39175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7DA7D9"/>
                </a:solidFill>
              </a:rPr>
              <a:t>[T. Weise et al. </a:t>
            </a:r>
            <a:r>
              <a:rPr lang="en-US" b="1" dirty="0" err="1" smtClean="0">
                <a:solidFill>
                  <a:srgbClr val="7DA7D9"/>
                </a:solidFill>
              </a:rPr>
              <a:t>Realtime</a:t>
            </a:r>
            <a:r>
              <a:rPr lang="en-US" b="1" dirty="0" smtClean="0">
                <a:solidFill>
                  <a:srgbClr val="7DA7D9"/>
                </a:solidFill>
              </a:rPr>
              <a:t> </a:t>
            </a:r>
            <a:r>
              <a:rPr lang="en-US" b="1" dirty="0">
                <a:solidFill>
                  <a:srgbClr val="7DA7D9"/>
                </a:solidFill>
              </a:rPr>
              <a:t>Performance-Based Facial </a:t>
            </a:r>
            <a:r>
              <a:rPr lang="en-US" b="1" dirty="0" smtClean="0">
                <a:solidFill>
                  <a:srgbClr val="7DA7D9"/>
                </a:solidFill>
              </a:rPr>
              <a:t>Animation. </a:t>
            </a:r>
            <a:r>
              <a:rPr lang="en-US" dirty="0" smtClean="0">
                <a:solidFill>
                  <a:srgbClr val="7DA7D9"/>
                </a:solidFill>
              </a:rPr>
              <a:t>SIGGRAPH </a:t>
            </a:r>
            <a:r>
              <a:rPr lang="en-US" dirty="0">
                <a:solidFill>
                  <a:srgbClr val="7DA7D9"/>
                </a:solidFill>
              </a:rPr>
              <a:t>2011 </a:t>
            </a:r>
            <a:r>
              <a:rPr lang="en-US" dirty="0" smtClean="0">
                <a:solidFill>
                  <a:srgbClr val="7DA7D9"/>
                </a:solidFill>
              </a:rPr>
              <a:t>] </a:t>
            </a:r>
            <a:endParaRPr lang="de-CH" dirty="0">
              <a:solidFill>
                <a:srgbClr val="7DA7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de-CH" dirty="0"/>
          </a:p>
        </p:txBody>
      </p:sp>
      <p:pic>
        <p:nvPicPr>
          <p:cNvPr id="9" name="head_kinect2.avi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168" y="746534"/>
            <a:ext cx="7205662" cy="54038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EBDE3D2-0E23-42A4-A90B-CAD5B4CFD8FA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637" y="6150384"/>
            <a:ext cx="884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G. </a:t>
            </a:r>
            <a:r>
              <a:rPr lang="en-US" dirty="0" err="1">
                <a:solidFill>
                  <a:srgbClr val="7DA7D9"/>
                </a:solidFill>
              </a:rPr>
              <a:t>Fanelli</a:t>
            </a:r>
            <a:r>
              <a:rPr lang="en-US" dirty="0">
                <a:solidFill>
                  <a:srgbClr val="7DA7D9"/>
                </a:solidFill>
              </a:rPr>
              <a:t> et al. </a:t>
            </a:r>
            <a:r>
              <a:rPr lang="en-US" b="1" dirty="0">
                <a:solidFill>
                  <a:srgbClr val="7DA7D9"/>
                </a:solidFill>
              </a:rPr>
              <a:t>Random Forests for Real Time 3D Face Analysis. </a:t>
            </a:r>
            <a:r>
              <a:rPr lang="en-US" dirty="0">
                <a:solidFill>
                  <a:srgbClr val="7DA7D9"/>
                </a:solidFill>
              </a:rPr>
              <a:t>IJCV </a:t>
            </a:r>
            <a:r>
              <a:rPr lang="en-US" dirty="0" smtClean="0">
                <a:solidFill>
                  <a:srgbClr val="7DA7D9"/>
                </a:solidFill>
              </a:rPr>
              <a:t>2013</a:t>
            </a:r>
            <a:br>
              <a:rPr lang="en-US" dirty="0" smtClean="0">
                <a:solidFill>
                  <a:srgbClr val="7DA7D9"/>
                </a:solidFill>
              </a:rPr>
            </a:br>
            <a:r>
              <a:rPr lang="en-US" dirty="0" smtClean="0">
                <a:solidFill>
                  <a:srgbClr val="7DA7D9"/>
                </a:solidFill>
              </a:rPr>
              <a:t>available </a:t>
            </a:r>
            <a:r>
              <a:rPr lang="en-US" dirty="0">
                <a:solidFill>
                  <a:srgbClr val="7DA7D9"/>
                </a:solidFill>
              </a:rPr>
              <a:t>at http://www.vision.ee.ethz.ch/~gfanelli/head_pose/head_forest.html ]</a:t>
            </a:r>
          </a:p>
        </p:txBody>
      </p:sp>
    </p:spTree>
    <p:extLst>
      <p:ext uri="{BB962C8B-B14F-4D97-AF65-F5344CB8AC3E}">
        <p14:creationId xmlns:p14="http://schemas.microsoft.com/office/powerpoint/2010/main" val="19641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on applications of RGB-D cameras (CVPR’14)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Towards </a:t>
            </a:r>
            <a:r>
              <a:rPr lang="en-US" sz="2400" dirty="0"/>
              <a:t>solving real-world vision problems with RGB-D cameras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Organizers: </a:t>
            </a:r>
            <a:r>
              <a:rPr lang="en-US" sz="2400" dirty="0" err="1"/>
              <a:t>Juergen</a:t>
            </a:r>
            <a:r>
              <a:rPr lang="en-US" sz="2400" dirty="0"/>
              <a:t> </a:t>
            </a:r>
            <a:r>
              <a:rPr lang="en-US" sz="2400" dirty="0" smtClean="0"/>
              <a:t>Gall (</a:t>
            </a:r>
            <a:r>
              <a:rPr lang="en-US" sz="2400" dirty="0"/>
              <a:t>University of Bonn</a:t>
            </a:r>
            <a:r>
              <a:rPr lang="en-US" sz="2400" dirty="0" smtClean="0"/>
              <a:t>), </a:t>
            </a:r>
            <a:r>
              <a:rPr lang="en-US" sz="2400" dirty="0" err="1"/>
              <a:t>Xiaofeng</a:t>
            </a:r>
            <a:r>
              <a:rPr lang="en-US" sz="2400" dirty="0"/>
              <a:t> </a:t>
            </a:r>
            <a:r>
              <a:rPr lang="en-US" sz="2400" dirty="0" smtClean="0"/>
              <a:t>Ren (Amazon), </a:t>
            </a:r>
            <a:r>
              <a:rPr lang="en-US" sz="2400" dirty="0" err="1"/>
              <a:t>Pushmeet</a:t>
            </a:r>
            <a:r>
              <a:rPr lang="en-US" sz="2400" dirty="0"/>
              <a:t> </a:t>
            </a:r>
            <a:r>
              <a:rPr lang="en-US" sz="2400" dirty="0" err="1" smtClean="0"/>
              <a:t>Kohli</a:t>
            </a:r>
            <a:r>
              <a:rPr lang="en-US" sz="2400" dirty="0" smtClean="0"/>
              <a:t> (Microsoft </a:t>
            </a:r>
            <a:r>
              <a:rPr lang="en-US" sz="2400" dirty="0"/>
              <a:t>Research Cambridge)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Date: 28 June 2014 in conjunction with CVPR’14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Location: Columbus, </a:t>
            </a:r>
            <a:r>
              <a:rPr lang="en-US" sz="2400" dirty="0" smtClean="0"/>
              <a:t>Ohio, US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ierung 40"/>
          <p:cNvGrpSpPr/>
          <p:nvPr/>
        </p:nvGrpSpPr>
        <p:grpSpPr>
          <a:xfrm>
            <a:off x="6389386" y="2112403"/>
            <a:ext cx="2087717" cy="3306948"/>
            <a:chOff x="6042547" y="1775784"/>
            <a:chExt cx="1761912" cy="2790872"/>
          </a:xfrm>
        </p:grpSpPr>
        <p:pic>
          <p:nvPicPr>
            <p:cNvPr id="42" name="Bild 41" descr="clas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" r="9827"/>
            <a:stretch/>
          </p:blipFill>
          <p:spPr>
            <a:xfrm>
              <a:off x="6042547" y="1775784"/>
              <a:ext cx="1761912" cy="2790872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 bwMode="auto">
            <a:xfrm>
              <a:off x="6892790" y="2078138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6698353" y="229174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6677334" y="2694057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6641014" y="3055570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6798515" y="3049860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017222" y="3666388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7057410" y="389019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087396" y="421600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7091880" y="3378943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009655" y="3077416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156954" y="3107409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130835" y="2765079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130219" y="2315643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Human Pose Estimation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Independent Part Detectors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CA85963-59D0-4988-A252-1C965F5BA135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20</a:t>
            </a:fld>
            <a:endParaRPr lang="en-US" dirty="0"/>
          </a:p>
        </p:txBody>
      </p:sp>
      <p:pic>
        <p:nvPicPr>
          <p:cNvPr id="36" name="Bild 35" descr="371863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3710"/>
          <a:stretch/>
        </p:blipFill>
        <p:spPr>
          <a:xfrm>
            <a:off x="421224" y="2092968"/>
            <a:ext cx="2079135" cy="3306343"/>
          </a:xfrm>
          <a:prstGeom prst="rect">
            <a:avLst/>
          </a:prstGeom>
        </p:spPr>
      </p:pic>
      <p:pic>
        <p:nvPicPr>
          <p:cNvPr id="13" name="Bild 12" descr="254_3_cla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7736" r="13221" b="7797"/>
          <a:stretch/>
        </p:blipFill>
        <p:spPr>
          <a:xfrm>
            <a:off x="3343582" y="2114795"/>
            <a:ext cx="944384" cy="1594775"/>
          </a:xfrm>
          <a:prstGeom prst="rect">
            <a:avLst/>
          </a:prstGeom>
        </p:spPr>
      </p:pic>
      <p:pic>
        <p:nvPicPr>
          <p:cNvPr id="14" name="Bild 13" descr="254_6_clas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8737" r="11921" b="8351"/>
          <a:stretch/>
        </p:blipFill>
        <p:spPr>
          <a:xfrm>
            <a:off x="4432840" y="2114280"/>
            <a:ext cx="975864" cy="1608378"/>
          </a:xfrm>
          <a:prstGeom prst="rect">
            <a:avLst/>
          </a:prstGeom>
        </p:spPr>
      </p:pic>
      <p:pic>
        <p:nvPicPr>
          <p:cNvPr id="15" name="Bild 14" descr="254_7_class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7476" r="11668" b="8448"/>
          <a:stretch/>
        </p:blipFill>
        <p:spPr>
          <a:xfrm>
            <a:off x="3341889" y="3822856"/>
            <a:ext cx="960813" cy="1597689"/>
          </a:xfrm>
          <a:prstGeom prst="rect">
            <a:avLst/>
          </a:prstGeom>
        </p:spPr>
      </p:pic>
      <p:pic>
        <p:nvPicPr>
          <p:cNvPr id="16" name="Bild 15" descr="254_10_class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6907" r="11618" b="8119"/>
          <a:stretch/>
        </p:blipFill>
        <p:spPr>
          <a:xfrm>
            <a:off x="4444857" y="3824178"/>
            <a:ext cx="969115" cy="1608131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 bwMode="auto">
          <a:xfrm>
            <a:off x="2698363" y="3558593"/>
            <a:ext cx="52599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>
            <a:off x="5626354" y="3558593"/>
            <a:ext cx="52599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ierung 40"/>
          <p:cNvGrpSpPr/>
          <p:nvPr/>
        </p:nvGrpSpPr>
        <p:grpSpPr>
          <a:xfrm>
            <a:off x="6389386" y="2112403"/>
            <a:ext cx="2087717" cy="3306948"/>
            <a:chOff x="6042547" y="1775784"/>
            <a:chExt cx="1761912" cy="2790872"/>
          </a:xfrm>
        </p:grpSpPr>
        <p:pic>
          <p:nvPicPr>
            <p:cNvPr id="42" name="Bild 41" descr="clas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" r="9827"/>
            <a:stretch/>
          </p:blipFill>
          <p:spPr>
            <a:xfrm>
              <a:off x="6042547" y="1775784"/>
              <a:ext cx="1761912" cy="2790872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 bwMode="auto">
            <a:xfrm>
              <a:off x="6892790" y="2078138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6698353" y="229174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6677334" y="2694057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6641014" y="3055570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6798515" y="3049860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017222" y="3666388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7057410" y="389019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7087396" y="4216002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7091880" y="3378943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009655" y="3077416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156954" y="3107409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130835" y="2765079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130219" y="2315643"/>
              <a:ext cx="136855" cy="136855"/>
            </a:xfrm>
            <a:prstGeom prst="ellipse">
              <a:avLst/>
            </a:prstGeom>
            <a:solidFill>
              <a:srgbClr val="0053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Human Pose Estimation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Independent Part Detectors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038036B-CB9E-481A-95BD-DF359B823460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21</a:t>
            </a:fld>
            <a:endParaRPr lang="en-US" dirty="0"/>
          </a:p>
        </p:txBody>
      </p:sp>
      <p:pic>
        <p:nvPicPr>
          <p:cNvPr id="36" name="Bild 35" descr="371863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3710"/>
          <a:stretch/>
        </p:blipFill>
        <p:spPr>
          <a:xfrm>
            <a:off x="421224" y="2092968"/>
            <a:ext cx="2079135" cy="3306343"/>
          </a:xfrm>
          <a:prstGeom prst="rect">
            <a:avLst/>
          </a:prstGeom>
        </p:spPr>
      </p:pic>
      <p:pic>
        <p:nvPicPr>
          <p:cNvPr id="13" name="Bild 12" descr="254_3_cla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7736" r="13221" b="7797"/>
          <a:stretch/>
        </p:blipFill>
        <p:spPr>
          <a:xfrm>
            <a:off x="3343582" y="2114795"/>
            <a:ext cx="944384" cy="1594775"/>
          </a:xfrm>
          <a:prstGeom prst="rect">
            <a:avLst/>
          </a:prstGeom>
        </p:spPr>
      </p:pic>
      <p:pic>
        <p:nvPicPr>
          <p:cNvPr id="14" name="Bild 13" descr="254_6_clas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 t="8737" r="11921" b="8351"/>
          <a:stretch/>
        </p:blipFill>
        <p:spPr>
          <a:xfrm>
            <a:off x="4432840" y="2114280"/>
            <a:ext cx="975864" cy="1608378"/>
          </a:xfrm>
          <a:prstGeom prst="rect">
            <a:avLst/>
          </a:prstGeom>
        </p:spPr>
      </p:pic>
      <p:pic>
        <p:nvPicPr>
          <p:cNvPr id="15" name="Bild 14" descr="254_7_class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7476" r="11668" b="8448"/>
          <a:stretch/>
        </p:blipFill>
        <p:spPr>
          <a:xfrm>
            <a:off x="3341889" y="3822856"/>
            <a:ext cx="960813" cy="1597689"/>
          </a:xfrm>
          <a:prstGeom prst="rect">
            <a:avLst/>
          </a:prstGeom>
        </p:spPr>
      </p:pic>
      <p:pic>
        <p:nvPicPr>
          <p:cNvPr id="16" name="Bild 15" descr="254_10_class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6907" r="11618" b="8119"/>
          <a:stretch/>
        </p:blipFill>
        <p:spPr>
          <a:xfrm>
            <a:off x="4444857" y="3824178"/>
            <a:ext cx="969115" cy="1608131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 bwMode="auto">
          <a:xfrm>
            <a:off x="2698363" y="3558593"/>
            <a:ext cx="52599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>
            <a:off x="5626354" y="3558593"/>
            <a:ext cx="52599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 rot="397633">
            <a:off x="6796633" y="3762639"/>
            <a:ext cx="623220" cy="1693189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631048" y="3291854"/>
            <a:ext cx="317955" cy="600128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94" y="3927250"/>
            <a:ext cx="3468193" cy="15496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</a:t>
            </a:r>
            <a:r>
              <a:rPr lang="de-DE" dirty="0" smtClean="0"/>
              <a:t>ependent </a:t>
            </a:r>
            <a:r>
              <a:rPr lang="de-DE" dirty="0"/>
              <a:t>P</a:t>
            </a:r>
            <a:r>
              <a:rPr lang="de-DE" dirty="0" smtClean="0"/>
              <a:t>art </a:t>
            </a:r>
            <a:r>
              <a:rPr lang="de-DE" dirty="0"/>
              <a:t>D</a:t>
            </a:r>
            <a:r>
              <a:rPr lang="de-DE" dirty="0" smtClean="0"/>
              <a:t>etectors</a:t>
            </a:r>
            <a:endParaRPr lang="de-DE" dirty="0"/>
          </a:p>
        </p:txBody>
      </p:sp>
      <p:pic>
        <p:nvPicPr>
          <p:cNvPr id="36" name="Bild 35" descr="371863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3710"/>
          <a:stretch/>
        </p:blipFill>
        <p:spPr>
          <a:xfrm>
            <a:off x="162529" y="2269343"/>
            <a:ext cx="1857316" cy="2953595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 bwMode="auto">
          <a:xfrm>
            <a:off x="2216248" y="3546835"/>
            <a:ext cx="37070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08918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</a:t>
            </a:r>
            <a:r>
              <a:rPr lang="en-US" dirty="0" smtClean="0">
                <a:solidFill>
                  <a:srgbClr val="7DA7D9"/>
                </a:solidFill>
              </a:rPr>
              <a:t>M. </a:t>
            </a:r>
            <a:r>
              <a:rPr lang="en-US" dirty="0" err="1" smtClean="0">
                <a:solidFill>
                  <a:srgbClr val="7DA7D9"/>
                </a:solidFill>
              </a:rPr>
              <a:t>Dantone</a:t>
            </a:r>
            <a:r>
              <a:rPr lang="en-US" dirty="0" smtClean="0">
                <a:solidFill>
                  <a:srgbClr val="7DA7D9"/>
                </a:solidFill>
              </a:rPr>
              <a:t> </a:t>
            </a:r>
            <a:r>
              <a:rPr lang="en-US" dirty="0">
                <a:solidFill>
                  <a:srgbClr val="7DA7D9"/>
                </a:solidFill>
              </a:rPr>
              <a:t>et al. </a:t>
            </a:r>
            <a:r>
              <a:rPr lang="en-US" b="1" dirty="0" smtClean="0">
                <a:solidFill>
                  <a:srgbClr val="7DA7D9"/>
                </a:solidFill>
              </a:rPr>
              <a:t>Human </a:t>
            </a:r>
            <a:r>
              <a:rPr lang="en-US" b="1" dirty="0">
                <a:solidFill>
                  <a:srgbClr val="7DA7D9"/>
                </a:solidFill>
              </a:rPr>
              <a:t>Pose Estimation using Body Parts Dependent Joint </a:t>
            </a:r>
            <a:r>
              <a:rPr lang="en-US" b="1" dirty="0" err="1">
                <a:solidFill>
                  <a:srgbClr val="7DA7D9"/>
                </a:solidFill>
              </a:rPr>
              <a:t>Regressors</a:t>
            </a:r>
            <a:r>
              <a:rPr lang="en-US" b="1" dirty="0">
                <a:solidFill>
                  <a:srgbClr val="7DA7D9"/>
                </a:solidFill>
              </a:rPr>
              <a:t>. </a:t>
            </a:r>
            <a:r>
              <a:rPr lang="en-US" dirty="0" smtClean="0">
                <a:solidFill>
                  <a:srgbClr val="7DA7D9"/>
                </a:solidFill>
              </a:rPr>
              <a:t>CVPR 2013 </a:t>
            </a:r>
            <a:r>
              <a:rPr lang="en-US" dirty="0">
                <a:solidFill>
                  <a:srgbClr val="7DA7D9"/>
                </a:solidFill>
              </a:rPr>
              <a:t>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1690-8341-4BF0-BBD6-FC441E10B179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94" y="3927250"/>
            <a:ext cx="3468193" cy="15496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</a:t>
            </a:r>
            <a:r>
              <a:rPr lang="de-DE" dirty="0" smtClean="0"/>
              <a:t>ependent </a:t>
            </a:r>
            <a:r>
              <a:rPr lang="de-DE" dirty="0"/>
              <a:t>P</a:t>
            </a:r>
            <a:r>
              <a:rPr lang="de-DE" dirty="0" smtClean="0"/>
              <a:t>art </a:t>
            </a:r>
            <a:r>
              <a:rPr lang="de-DE" dirty="0"/>
              <a:t>D</a:t>
            </a:r>
            <a:r>
              <a:rPr lang="de-DE" dirty="0" smtClean="0"/>
              <a:t>etectors</a:t>
            </a:r>
            <a:endParaRPr lang="de-DE" dirty="0"/>
          </a:p>
        </p:txBody>
      </p:sp>
      <p:pic>
        <p:nvPicPr>
          <p:cNvPr id="36" name="Bild 35" descr="371863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3710"/>
          <a:stretch/>
        </p:blipFill>
        <p:spPr>
          <a:xfrm>
            <a:off x="162529" y="2269343"/>
            <a:ext cx="1857316" cy="2953595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 bwMode="auto">
          <a:xfrm>
            <a:off x="2216248" y="3546835"/>
            <a:ext cx="37070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0" b="99010" l="1402" r="100000">
                        <a14:foregroundMark x1="50467" y1="18812" x2="50467" y2="18812"/>
                        <a14:foregroundMark x1="34579" y1="78218" x2="34579" y2="78218"/>
                        <a14:foregroundMark x1="67290" y1="68317" x2="67290" y2="68317"/>
                        <a14:foregroundMark x1="82243" y1="16832" x2="82243" y2="16832"/>
                        <a14:foregroundMark x1="23364" y1="64356" x2="23364" y2="64356"/>
                        <a14:foregroundMark x1="14953" y1="79208" x2="14953" y2="79208"/>
                        <a14:foregroundMark x1="51869" y1="75248" x2="51869" y2="75248"/>
                        <a14:foregroundMark x1="60748" y1="51485" x2="60748" y2="51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227" y="2233474"/>
            <a:ext cx="3360116" cy="1529161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 bwMode="auto">
          <a:xfrm flipV="1">
            <a:off x="3457111" y="3842364"/>
            <a:ext cx="1219150" cy="1049069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/>
          <p:nvPr/>
        </p:nvCxnSpPr>
        <p:spPr bwMode="auto">
          <a:xfrm flipV="1">
            <a:off x="4704085" y="3828209"/>
            <a:ext cx="94535" cy="1116578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 bwMode="auto">
          <a:xfrm flipH="1" flipV="1">
            <a:off x="4913033" y="3836982"/>
            <a:ext cx="412812" cy="242221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0" y="608918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</a:t>
            </a:r>
            <a:r>
              <a:rPr lang="en-US" dirty="0" smtClean="0">
                <a:solidFill>
                  <a:srgbClr val="7DA7D9"/>
                </a:solidFill>
              </a:rPr>
              <a:t>M. </a:t>
            </a:r>
            <a:r>
              <a:rPr lang="en-US" dirty="0" err="1" smtClean="0">
                <a:solidFill>
                  <a:srgbClr val="7DA7D9"/>
                </a:solidFill>
              </a:rPr>
              <a:t>Dantone</a:t>
            </a:r>
            <a:r>
              <a:rPr lang="en-US" dirty="0" smtClean="0">
                <a:solidFill>
                  <a:srgbClr val="7DA7D9"/>
                </a:solidFill>
              </a:rPr>
              <a:t> </a:t>
            </a:r>
            <a:r>
              <a:rPr lang="en-US" dirty="0">
                <a:solidFill>
                  <a:srgbClr val="7DA7D9"/>
                </a:solidFill>
              </a:rPr>
              <a:t>et al. </a:t>
            </a:r>
            <a:r>
              <a:rPr lang="en-US" b="1" dirty="0" smtClean="0">
                <a:solidFill>
                  <a:srgbClr val="7DA7D9"/>
                </a:solidFill>
              </a:rPr>
              <a:t>Human </a:t>
            </a:r>
            <a:r>
              <a:rPr lang="en-US" b="1" dirty="0">
                <a:solidFill>
                  <a:srgbClr val="7DA7D9"/>
                </a:solidFill>
              </a:rPr>
              <a:t>Pose Estimation using Body Parts Dependent Joint </a:t>
            </a:r>
            <a:r>
              <a:rPr lang="en-US" b="1" dirty="0" err="1">
                <a:solidFill>
                  <a:srgbClr val="7DA7D9"/>
                </a:solidFill>
              </a:rPr>
              <a:t>Regressors</a:t>
            </a:r>
            <a:r>
              <a:rPr lang="en-US" b="1" dirty="0">
                <a:solidFill>
                  <a:srgbClr val="7DA7D9"/>
                </a:solidFill>
              </a:rPr>
              <a:t>. </a:t>
            </a:r>
            <a:r>
              <a:rPr lang="en-US" dirty="0" smtClean="0">
                <a:solidFill>
                  <a:srgbClr val="7DA7D9"/>
                </a:solidFill>
              </a:rPr>
              <a:t>CVPR 2013 </a:t>
            </a:r>
            <a:r>
              <a:rPr lang="en-US" dirty="0">
                <a:solidFill>
                  <a:srgbClr val="7DA7D9"/>
                </a:solidFill>
              </a:rPr>
              <a:t>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1BA18-DC73-423E-BD6A-588692AF8467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94" y="3927250"/>
            <a:ext cx="3468193" cy="15496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</a:t>
            </a:r>
            <a:r>
              <a:rPr lang="de-DE" dirty="0" smtClean="0"/>
              <a:t>ependent </a:t>
            </a:r>
            <a:r>
              <a:rPr lang="de-DE" dirty="0"/>
              <a:t>P</a:t>
            </a:r>
            <a:r>
              <a:rPr lang="de-DE" dirty="0" smtClean="0"/>
              <a:t>art </a:t>
            </a:r>
            <a:r>
              <a:rPr lang="de-DE" dirty="0"/>
              <a:t>D</a:t>
            </a:r>
            <a:r>
              <a:rPr lang="de-DE" dirty="0" smtClean="0"/>
              <a:t>etectors</a:t>
            </a:r>
            <a:endParaRPr lang="de-DE" dirty="0"/>
          </a:p>
        </p:txBody>
      </p:sp>
      <p:pic>
        <p:nvPicPr>
          <p:cNvPr id="36" name="Bild 35" descr="371863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3710"/>
          <a:stretch/>
        </p:blipFill>
        <p:spPr>
          <a:xfrm>
            <a:off x="162529" y="2269343"/>
            <a:ext cx="1857316" cy="2953595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 bwMode="auto">
          <a:xfrm>
            <a:off x="2216248" y="3546835"/>
            <a:ext cx="37070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24" name="Bild 23" descr="con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r="8289"/>
          <a:stretch/>
        </p:blipFill>
        <p:spPr>
          <a:xfrm>
            <a:off x="6655526" y="2196392"/>
            <a:ext cx="1904939" cy="298935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70" b="99010" l="1402" r="100000">
                        <a14:foregroundMark x1="50467" y1="18812" x2="50467" y2="18812"/>
                        <a14:foregroundMark x1="34579" y1="78218" x2="34579" y2="78218"/>
                        <a14:foregroundMark x1="67290" y1="68317" x2="67290" y2="68317"/>
                        <a14:foregroundMark x1="82243" y1="16832" x2="82243" y2="16832"/>
                        <a14:foregroundMark x1="23364" y1="64356" x2="23364" y2="64356"/>
                        <a14:foregroundMark x1="14953" y1="79208" x2="14953" y2="79208"/>
                        <a14:foregroundMark x1="51869" y1="75248" x2="51869" y2="75248"/>
                        <a14:foregroundMark x1="60748" y1="51485" x2="60748" y2="51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227" y="2233474"/>
            <a:ext cx="3360116" cy="1529161"/>
          </a:xfrm>
          <a:prstGeom prst="rect">
            <a:avLst/>
          </a:prstGeom>
        </p:spPr>
      </p:pic>
      <p:sp>
        <p:nvSpPr>
          <p:cNvPr id="21" name="Pfeil nach rechts 20"/>
          <p:cNvSpPr/>
          <p:nvPr/>
        </p:nvSpPr>
        <p:spPr bwMode="auto">
          <a:xfrm>
            <a:off x="6143248" y="3522861"/>
            <a:ext cx="370706" cy="423313"/>
          </a:xfrm>
          <a:prstGeom prst="rightArrow">
            <a:avLst>
              <a:gd name="adj1" fmla="val 26471"/>
              <a:gd name="adj2" fmla="val 42156"/>
            </a:avLst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V="1">
            <a:off x="3457111" y="3842364"/>
            <a:ext cx="1219150" cy="1049069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/>
          <p:nvPr/>
        </p:nvCxnSpPr>
        <p:spPr bwMode="auto">
          <a:xfrm flipV="1">
            <a:off x="4704085" y="3828209"/>
            <a:ext cx="94535" cy="1116578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 bwMode="auto">
          <a:xfrm flipH="1" flipV="1">
            <a:off x="4913033" y="3836982"/>
            <a:ext cx="412812" cy="242221"/>
          </a:xfrm>
          <a:prstGeom prst="straightConnector1">
            <a:avLst/>
          </a:prstGeom>
          <a:noFill/>
          <a:ln w="57150" cap="flat" cmpd="sng" algn="ctr">
            <a:solidFill>
              <a:srgbClr val="005395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Oval 37"/>
          <p:cNvSpPr/>
          <p:nvPr/>
        </p:nvSpPr>
        <p:spPr bwMode="auto">
          <a:xfrm>
            <a:off x="7127435" y="4740793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805360" y="4745385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257060" y="4136849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7766162" y="4136849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7294501" y="3506416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7397633" y="3560278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664991" y="3570345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7806442" y="3219104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7772718" y="3190850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301057" y="3162596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7305653" y="2745663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0084" y="2766679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533814" y="2508503"/>
            <a:ext cx="136855" cy="136855"/>
          </a:xfrm>
          <a:prstGeom prst="ellipse">
            <a:avLst/>
          </a:prstGeom>
          <a:solidFill>
            <a:srgbClr val="0053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08918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</a:t>
            </a:r>
            <a:r>
              <a:rPr lang="en-US" dirty="0" smtClean="0">
                <a:solidFill>
                  <a:srgbClr val="7DA7D9"/>
                </a:solidFill>
              </a:rPr>
              <a:t>M. </a:t>
            </a:r>
            <a:r>
              <a:rPr lang="en-US" dirty="0" err="1" smtClean="0">
                <a:solidFill>
                  <a:srgbClr val="7DA7D9"/>
                </a:solidFill>
              </a:rPr>
              <a:t>Dantone</a:t>
            </a:r>
            <a:r>
              <a:rPr lang="en-US" dirty="0" smtClean="0">
                <a:solidFill>
                  <a:srgbClr val="7DA7D9"/>
                </a:solidFill>
              </a:rPr>
              <a:t> </a:t>
            </a:r>
            <a:r>
              <a:rPr lang="en-US" dirty="0">
                <a:solidFill>
                  <a:srgbClr val="7DA7D9"/>
                </a:solidFill>
              </a:rPr>
              <a:t>et al. </a:t>
            </a:r>
            <a:r>
              <a:rPr lang="en-US" b="1" dirty="0" smtClean="0">
                <a:solidFill>
                  <a:srgbClr val="7DA7D9"/>
                </a:solidFill>
              </a:rPr>
              <a:t>Human </a:t>
            </a:r>
            <a:r>
              <a:rPr lang="en-US" b="1" dirty="0">
                <a:solidFill>
                  <a:srgbClr val="7DA7D9"/>
                </a:solidFill>
              </a:rPr>
              <a:t>Pose Estimation using Body Parts Dependent Joint </a:t>
            </a:r>
            <a:r>
              <a:rPr lang="en-US" b="1" dirty="0" err="1">
                <a:solidFill>
                  <a:srgbClr val="7DA7D9"/>
                </a:solidFill>
              </a:rPr>
              <a:t>Regressors</a:t>
            </a:r>
            <a:r>
              <a:rPr lang="en-US" b="1" dirty="0">
                <a:solidFill>
                  <a:srgbClr val="7DA7D9"/>
                </a:solidFill>
              </a:rPr>
              <a:t>. </a:t>
            </a:r>
            <a:r>
              <a:rPr lang="en-US" dirty="0" smtClean="0">
                <a:solidFill>
                  <a:srgbClr val="7DA7D9"/>
                </a:solidFill>
              </a:rPr>
              <a:t>CVPR 2013 </a:t>
            </a:r>
            <a:r>
              <a:rPr lang="en-US" dirty="0">
                <a:solidFill>
                  <a:srgbClr val="7DA7D9"/>
                </a:solidFill>
              </a:rPr>
              <a:t>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6D0C-8B37-4A92-8284-E963DF6CBD4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CH" dirty="0" err="1" smtClean="0"/>
              <a:t>FashionPose</a:t>
            </a:r>
            <a:r>
              <a:rPr lang="de-CH" dirty="0" smtClean="0"/>
              <a:t> </a:t>
            </a:r>
            <a:r>
              <a:rPr lang="de-CH" dirty="0" err="1" smtClean="0"/>
              <a:t>dataset</a:t>
            </a:r>
            <a:endParaRPr lang="de-CH" dirty="0" smtClean="0"/>
          </a:p>
        </p:txBody>
      </p:sp>
      <p:sp>
        <p:nvSpPr>
          <p:cNvPr id="68" name="Inhaltsplatzhalter 2"/>
          <p:cNvSpPr>
            <a:spLocks noGrp="1"/>
          </p:cNvSpPr>
          <p:nvPr>
            <p:ph idx="4294967295"/>
          </p:nvPr>
        </p:nvSpPr>
        <p:spPr>
          <a:xfrm>
            <a:off x="393700" y="1600200"/>
            <a:ext cx="87503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7,543 accurate annotated </a:t>
            </a:r>
            <a:r>
              <a:rPr lang="en-US" sz="2400" dirty="0" smtClean="0"/>
              <a:t>images</a:t>
            </a:r>
          </a:p>
          <a:p>
            <a:pPr eaLnBrk="1" hangingPunct="1">
              <a:defRPr/>
            </a:pPr>
            <a:r>
              <a:rPr lang="en-US" sz="2400" dirty="0" smtClean="0"/>
              <a:t>Downloaded from </a:t>
            </a:r>
            <a:r>
              <a:rPr lang="en-US" sz="2400" dirty="0" err="1" smtClean="0"/>
              <a:t>fashionblog</a:t>
            </a:r>
            <a:r>
              <a:rPr lang="en-US" sz="2400" dirty="0" smtClean="0"/>
              <a:t> ( </a:t>
            </a:r>
            <a:r>
              <a:rPr lang="en-US" sz="2400" dirty="0" err="1" smtClean="0"/>
              <a:t>lookbook.nu</a:t>
            </a:r>
            <a:r>
              <a:rPr lang="en-US" sz="2400" dirty="0" smtClean="0"/>
              <a:t> )</a:t>
            </a:r>
          </a:p>
          <a:p>
            <a:pPr eaLnBrk="1" hangingPunct="1">
              <a:defRPr/>
            </a:pPr>
            <a:r>
              <a:rPr lang="en-US" sz="2400" dirty="0"/>
              <a:t>Large variation of dressing </a:t>
            </a:r>
            <a:r>
              <a:rPr lang="en-US" sz="2400" dirty="0" smtClean="0"/>
              <a:t>style and poses</a:t>
            </a:r>
          </a:p>
        </p:txBody>
      </p:sp>
      <p:pic>
        <p:nvPicPr>
          <p:cNvPr id="2" name="Bild 1" descr="sampl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95"/>
          <a:stretch/>
        </p:blipFill>
        <p:spPr>
          <a:xfrm>
            <a:off x="1739146" y="3134416"/>
            <a:ext cx="5656356" cy="331649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62F2-F572-475C-83A1-0AAA38B6F310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FashionPose</a:t>
            </a:r>
            <a:endParaRPr lang="de-DE" dirty="0"/>
          </a:p>
        </p:txBody>
      </p:sp>
      <p:pic>
        <p:nvPicPr>
          <p:cNvPr id="3" name="Bild 2" descr="samp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638"/>
            <a:ext cx="9144000" cy="458546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52112-8B14-470A-8E07-456A8B8F9351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Failure Cases </a:t>
            </a:r>
            <a:endParaRPr lang="de-DE" dirty="0"/>
          </a:p>
        </p:txBody>
      </p:sp>
      <p:pic>
        <p:nvPicPr>
          <p:cNvPr id="6" name="Bild 5" descr="36167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13" y="1566195"/>
            <a:ext cx="4514865" cy="424474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C849-91EC-4729-9E27-E655C63D6975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Failure </a:t>
            </a:r>
            <a:r>
              <a:rPr lang="de-DE" dirty="0" smtClean="0"/>
              <a:t>Cases</a:t>
            </a:r>
            <a:endParaRPr lang="de-DE" dirty="0"/>
          </a:p>
        </p:txBody>
      </p:sp>
      <p:pic>
        <p:nvPicPr>
          <p:cNvPr id="6" name="Bild 5" descr="36167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13" y="1566195"/>
            <a:ext cx="4514865" cy="4244745"/>
          </a:xfrm>
          <a:prstGeom prst="rect">
            <a:avLst/>
          </a:prstGeom>
        </p:spPr>
      </p:pic>
      <p:pic>
        <p:nvPicPr>
          <p:cNvPr id="9" name="Bild 8" descr="train_638_pixel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13" y="1579022"/>
            <a:ext cx="4500758" cy="423148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CB3FD-706E-42D7-AC19-5E2A9ACD82E2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1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Failure Cases</a:t>
            </a:r>
            <a:endParaRPr lang="de-DE" dirty="0"/>
          </a:p>
        </p:txBody>
      </p:sp>
      <p:pic>
        <p:nvPicPr>
          <p:cNvPr id="4" name="Bild 3" descr="test_135_pixel_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84" y="1838672"/>
            <a:ext cx="3316639" cy="4159392"/>
          </a:xfrm>
          <a:prstGeom prst="rect">
            <a:avLst/>
          </a:prstGeom>
        </p:spPr>
      </p:pic>
      <p:pic>
        <p:nvPicPr>
          <p:cNvPr id="9" name="Bild 8" descr="im11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446" y="1876195"/>
            <a:ext cx="3289219" cy="412500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7AAC-1DD7-4762-9462-73AEF2AB9440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on applications of RGB-D cameras (CVPR’14)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 sz="2400" dirty="0" smtClean="0"/>
          </a:p>
          <a:p>
            <a:r>
              <a:rPr lang="en-US" sz="2400" dirty="0" smtClean="0"/>
              <a:t>Speakers from CVPR’13: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Liefeng</a:t>
            </a:r>
            <a:r>
              <a:rPr lang="en-US" sz="2400" dirty="0" smtClean="0"/>
              <a:t> </a:t>
            </a:r>
            <a:r>
              <a:rPr lang="en-US" sz="2400" dirty="0"/>
              <a:t>Bo (Intel Labs</a:t>
            </a:r>
            <a:r>
              <a:rPr lang="en-US" sz="2400" dirty="0" smtClean="0"/>
              <a:t>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Juergen</a:t>
            </a:r>
            <a:r>
              <a:rPr lang="en-US" sz="2400" dirty="0"/>
              <a:t> Gall (University of Bonn)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Pushmeet</a:t>
            </a:r>
            <a:r>
              <a:rPr lang="en-US" sz="2400" dirty="0" smtClean="0"/>
              <a:t> </a:t>
            </a:r>
            <a:r>
              <a:rPr lang="en-US" sz="2400" dirty="0" err="1"/>
              <a:t>Kohli</a:t>
            </a:r>
            <a:r>
              <a:rPr lang="en-US" sz="2400" dirty="0"/>
              <a:t> (Microsoft Research Cambridge)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Jamie </a:t>
            </a:r>
            <a:r>
              <a:rPr lang="en-US" sz="2400" dirty="0" err="1"/>
              <a:t>Shotton</a:t>
            </a:r>
            <a:r>
              <a:rPr lang="en-US" sz="2400" dirty="0"/>
              <a:t> (Microsoft Research Cambridge)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Alisson </a:t>
            </a:r>
            <a:r>
              <a:rPr lang="en-US" sz="2400" dirty="0"/>
              <a:t>Sol (Microsoft)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Xintian</a:t>
            </a:r>
            <a:r>
              <a:rPr lang="en-US" sz="2400" dirty="0" smtClean="0"/>
              <a:t> </a:t>
            </a:r>
            <a:r>
              <a:rPr lang="en-US" sz="2400" dirty="0"/>
              <a:t>Wu (Intel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 smtClean="0"/>
              <a:t>Topics: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Introduction </a:t>
            </a:r>
            <a:r>
              <a:rPr lang="en-US" sz="2400" dirty="0"/>
              <a:t>to RGB-D cameras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Pose </a:t>
            </a:r>
            <a:r>
              <a:rPr lang="en-US" sz="2400" dirty="0"/>
              <a:t>estimation of humans and </a:t>
            </a:r>
            <a:r>
              <a:rPr lang="en-US" sz="2400" dirty="0" smtClean="0"/>
              <a:t>cameras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Recognition </a:t>
            </a:r>
            <a:r>
              <a:rPr lang="en-US" sz="2400" dirty="0"/>
              <a:t>and scene </a:t>
            </a:r>
            <a:r>
              <a:rPr lang="en-US" sz="2400" dirty="0" smtClean="0"/>
              <a:t>understanding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Face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Action recognition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Commercial SDKs and APIs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7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Failure C</a:t>
            </a:r>
            <a:r>
              <a:rPr lang="de-DE" dirty="0" smtClean="0"/>
              <a:t>ases</a:t>
            </a:r>
            <a:endParaRPr lang="de-DE" dirty="0"/>
          </a:p>
        </p:txBody>
      </p:sp>
      <p:pic>
        <p:nvPicPr>
          <p:cNvPr id="4" name="Bild 3" descr="test_135_pixel_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84" y="1838672"/>
            <a:ext cx="3316639" cy="415939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8108-EE37-4CFC-BDFF-96E799B47AE6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Failure </a:t>
            </a:r>
            <a:r>
              <a:rPr lang="de-DE" dirty="0"/>
              <a:t>C</a:t>
            </a:r>
            <a:r>
              <a:rPr lang="de-DE" dirty="0" smtClean="0"/>
              <a:t>ases </a:t>
            </a:r>
            <a:endParaRPr lang="de-DE" dirty="0"/>
          </a:p>
        </p:txBody>
      </p:sp>
      <p:pic>
        <p:nvPicPr>
          <p:cNvPr id="9" name="Bild 8" descr="21927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33" y="1652319"/>
            <a:ext cx="5251479" cy="418527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83F1-F516-4898-9DC2-95885437F024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Failure </a:t>
            </a:r>
            <a:r>
              <a:rPr lang="de-DE" dirty="0"/>
              <a:t>C</a:t>
            </a:r>
            <a:r>
              <a:rPr lang="de-DE" dirty="0" smtClean="0"/>
              <a:t>ases </a:t>
            </a:r>
            <a:endParaRPr lang="de-DE" dirty="0"/>
          </a:p>
        </p:txBody>
      </p:sp>
      <p:pic>
        <p:nvPicPr>
          <p:cNvPr id="9" name="Bild 8" descr="21927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33" y="1652319"/>
            <a:ext cx="5251479" cy="4185270"/>
          </a:xfrm>
          <a:prstGeom prst="rect">
            <a:avLst/>
          </a:prstGeom>
        </p:spPr>
      </p:pic>
      <p:pic>
        <p:nvPicPr>
          <p:cNvPr id="10" name="Bild 9" descr="test_template_424_pixel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92" y="1648370"/>
            <a:ext cx="5255189" cy="418822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C8172-E548-465D-8C77-BC0D4DCA7E43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Object Discovery by Human Motion Capture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Infer similarity of objects from human-object interaction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86" y="1883928"/>
            <a:ext cx="4824889" cy="393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08918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J</a:t>
            </a:r>
            <a:r>
              <a:rPr lang="en-US" dirty="0" smtClean="0">
                <a:solidFill>
                  <a:srgbClr val="7DA7D9"/>
                </a:solidFill>
              </a:rPr>
              <a:t>. Gall </a:t>
            </a:r>
            <a:r>
              <a:rPr lang="en-US" dirty="0">
                <a:solidFill>
                  <a:srgbClr val="7DA7D9"/>
                </a:solidFill>
              </a:rPr>
              <a:t>et al. </a:t>
            </a:r>
            <a:r>
              <a:rPr lang="en-US" b="1" dirty="0" smtClean="0">
                <a:solidFill>
                  <a:srgbClr val="7DA7D9"/>
                </a:solidFill>
              </a:rPr>
              <a:t>Functional </a:t>
            </a:r>
            <a:r>
              <a:rPr lang="en-US" b="1" dirty="0">
                <a:solidFill>
                  <a:srgbClr val="7DA7D9"/>
                </a:solidFill>
              </a:rPr>
              <a:t>Categorization of Objects using Real-time </a:t>
            </a:r>
            <a:r>
              <a:rPr lang="en-US" b="1" dirty="0" err="1">
                <a:solidFill>
                  <a:srgbClr val="7DA7D9"/>
                </a:solidFill>
              </a:rPr>
              <a:t>Markerless</a:t>
            </a:r>
            <a:r>
              <a:rPr lang="en-US" b="1" dirty="0">
                <a:solidFill>
                  <a:srgbClr val="7DA7D9"/>
                </a:solidFill>
              </a:rPr>
              <a:t> Motion Capture. </a:t>
            </a:r>
            <a:r>
              <a:rPr lang="en-US" dirty="0" smtClean="0">
                <a:solidFill>
                  <a:srgbClr val="7DA7D9"/>
                </a:solidFill>
              </a:rPr>
              <a:t>CVPR 2011 </a:t>
            </a:r>
            <a:r>
              <a:rPr lang="en-US" dirty="0">
                <a:solidFill>
                  <a:srgbClr val="7DA7D9"/>
                </a:solidFill>
              </a:rPr>
              <a:t>]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B7D0AF8-7D6B-4FC5-9B72-3F2A160D52BF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67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segmentation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Real-time pose extraction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Use pose as feature for segmenting video and clustering the segments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7AD79E0-85CC-4A4C-85A6-F3DC49500BED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34</a:t>
            </a:fld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88" y="1811971"/>
            <a:ext cx="2452616" cy="20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7" y="1811971"/>
            <a:ext cx="2452616" cy="20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32" y="1811971"/>
            <a:ext cx="2452616" cy="20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10000" r="8687" b="75672"/>
          <a:stretch/>
        </p:blipFill>
        <p:spPr bwMode="auto">
          <a:xfrm>
            <a:off x="-1" y="5404486"/>
            <a:ext cx="9073463" cy="122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5880" y="3818657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Face and hand</a:t>
            </a:r>
            <a:br>
              <a:rPr lang="en-US" dirty="0" smtClean="0"/>
            </a:br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90607" y="3818657"/>
            <a:ext cx="22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3d correspondences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75437" y="3818657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3d pose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1" r="48755" b="73937"/>
          <a:stretch/>
        </p:blipFill>
        <p:spPr bwMode="auto">
          <a:xfrm>
            <a:off x="7951150" y="5549681"/>
            <a:ext cx="900752" cy="89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r="59104" b="77531"/>
          <a:stretch/>
        </p:blipFill>
        <p:spPr bwMode="auto">
          <a:xfrm>
            <a:off x="1253192" y="5593174"/>
            <a:ext cx="1105469" cy="7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86371" b="81391"/>
          <a:stretch/>
        </p:blipFill>
        <p:spPr bwMode="auto">
          <a:xfrm>
            <a:off x="6545376" y="5700177"/>
            <a:ext cx="1132764" cy="63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1" r="48755" b="73937"/>
          <a:stretch/>
        </p:blipFill>
        <p:spPr bwMode="auto">
          <a:xfrm>
            <a:off x="4004466" y="5549681"/>
            <a:ext cx="900752" cy="89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6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Object Discovery by Human Motion Capture</a:t>
            </a:r>
          </a:p>
        </p:txBody>
      </p:sp>
      <p:pic>
        <p:nvPicPr>
          <p:cNvPr id="7" name="Cat.avi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963" y="1228725"/>
            <a:ext cx="7204075" cy="54038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7C4F5F1-0929-4A3A-B108-3B32B466E6FA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03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Categorized Objects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9" y="2306472"/>
            <a:ext cx="8329440" cy="342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4967" y="1950788"/>
            <a:ext cx="846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Cluster1    Cluster2    Cluster3  Cluster4 Cluster5  Cluster6    Cluster7    Cluster8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40F3A4E-BF2D-4510-A48F-539C4824F5BF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44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discovery from weakly labelled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391"/>
            <a:ext cx="9144000" cy="462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0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discovery from weakly labelled 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38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6181"/>
            <a:ext cx="9166769" cy="421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42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discovery from weakly labelled 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39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582"/>
            <a:ext cx="9144000" cy="529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4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on RGB-D cameras (ECCV’14)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Consumer </a:t>
            </a:r>
            <a:r>
              <a:rPr lang="en-US" sz="2400" dirty="0"/>
              <a:t>Depth Cameras for Computer </a:t>
            </a:r>
            <a:r>
              <a:rPr lang="en-US" sz="2400" dirty="0" smtClean="0"/>
              <a:t>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Organizers</a:t>
            </a:r>
            <a:r>
              <a:rPr lang="en-US" sz="2400" dirty="0"/>
              <a:t>: Andrea </a:t>
            </a:r>
            <a:r>
              <a:rPr lang="en-US" sz="2400" dirty="0" err="1" smtClean="0"/>
              <a:t>Fossati</a:t>
            </a:r>
            <a:r>
              <a:rPr lang="en-US" sz="2400" dirty="0" smtClean="0"/>
              <a:t> (ETH Zurich), </a:t>
            </a:r>
            <a:r>
              <a:rPr lang="en-US" sz="2400" dirty="0" err="1" smtClean="0"/>
              <a:t>Juergen</a:t>
            </a:r>
            <a:r>
              <a:rPr lang="en-US" sz="2400" dirty="0" smtClean="0"/>
              <a:t> Gall (University </a:t>
            </a:r>
            <a:r>
              <a:rPr lang="en-US" sz="2400" dirty="0"/>
              <a:t>of </a:t>
            </a:r>
            <a:r>
              <a:rPr lang="en-US" sz="2400" dirty="0" smtClean="0"/>
              <a:t>Bonn), Miles </a:t>
            </a:r>
            <a:r>
              <a:rPr lang="en-US" sz="2400" dirty="0" err="1" smtClean="0"/>
              <a:t>Hansard</a:t>
            </a:r>
            <a:r>
              <a:rPr lang="en-US" sz="2400" dirty="0" smtClean="0"/>
              <a:t> (Queen </a:t>
            </a:r>
            <a:r>
              <a:rPr lang="en-US" sz="2400" dirty="0"/>
              <a:t>Mary University </a:t>
            </a:r>
            <a:r>
              <a:rPr lang="en-US" sz="2400" dirty="0" smtClean="0"/>
              <a:t>London)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Date: 6-12 </a:t>
            </a:r>
            <a:r>
              <a:rPr lang="en-US" sz="2400" dirty="0"/>
              <a:t>September </a:t>
            </a:r>
            <a:r>
              <a:rPr lang="en-US" sz="2400" dirty="0" smtClean="0"/>
              <a:t>2014 in </a:t>
            </a:r>
            <a:r>
              <a:rPr lang="en-US" sz="2400" dirty="0"/>
              <a:t>conjunction with </a:t>
            </a:r>
            <a:r>
              <a:rPr lang="en-US" sz="2400" dirty="0" smtClean="0"/>
              <a:t>ECCV’14 (date not fixed 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Location</a:t>
            </a:r>
            <a:r>
              <a:rPr lang="en-US" sz="2400" dirty="0"/>
              <a:t>: </a:t>
            </a:r>
            <a:r>
              <a:rPr lang="en-US" sz="2400" dirty="0" smtClean="0"/>
              <a:t>Zurich, Switzerland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Submission deadline: End of June/Beginning of July (</a:t>
            </a:r>
            <a:r>
              <a:rPr lang="en-US" sz="2400" dirty="0"/>
              <a:t>not fixed </a:t>
            </a:r>
            <a:r>
              <a:rPr lang="en-US" sz="2400" dirty="0" smtClean="0"/>
              <a:t>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Impact: Citations of top 3 publications: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3D with Kinect </a:t>
            </a:r>
            <a:r>
              <a:rPr lang="en-US" sz="2400" dirty="0" smtClean="0"/>
              <a:t>(131)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RGBD-</a:t>
            </a:r>
            <a:r>
              <a:rPr lang="en-US" sz="2400" dirty="0" err="1"/>
              <a:t>HuDaAct</a:t>
            </a:r>
            <a:r>
              <a:rPr lang="en-US" sz="2400" dirty="0"/>
              <a:t>: A Color-Depth Video Database For Human Daily Activity Recognition </a:t>
            </a:r>
            <a:r>
              <a:rPr lang="en-US" sz="2400" dirty="0" smtClean="0"/>
              <a:t>(74)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Real Time Hand Pose Estimation using Depth Sensors </a:t>
            </a:r>
            <a:r>
              <a:rPr lang="en-US" sz="2400" dirty="0" smtClean="0"/>
              <a:t>(63) 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Functionality as Property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Human categorization has been evolved over 1000 years:</a:t>
            </a:r>
          </a:p>
          <a:p>
            <a:pPr lvl="1"/>
            <a:r>
              <a:rPr lang="en-US" dirty="0" smtClean="0"/>
              <a:t>chair: PIE base </a:t>
            </a:r>
            <a:r>
              <a:rPr lang="en-US" i="1" dirty="0"/>
              <a:t>*sed- </a:t>
            </a:r>
            <a:r>
              <a:rPr lang="en-US" dirty="0"/>
              <a:t>(to sit) </a:t>
            </a:r>
            <a:r>
              <a:rPr lang="en-US" dirty="0" smtClean="0"/>
              <a:t>→ </a:t>
            </a:r>
            <a:r>
              <a:rPr lang="en-US" dirty="0"/>
              <a:t>Latin </a:t>
            </a:r>
            <a:r>
              <a:rPr lang="en-US" i="1" dirty="0"/>
              <a:t>sedentarius</a:t>
            </a:r>
            <a:r>
              <a:rPr lang="en-US" dirty="0"/>
              <a:t> (sitting, remaining in one place</a:t>
            </a:r>
            <a:r>
              <a:rPr lang="en-US" dirty="0" smtClean="0"/>
              <a:t>) → </a:t>
            </a:r>
            <a:r>
              <a:rPr lang="en-US" i="1" dirty="0"/>
              <a:t>sedentary</a:t>
            </a:r>
            <a:r>
              <a:rPr lang="en-US" dirty="0"/>
              <a:t> (meaning “not in the habit of exercise”) </a:t>
            </a:r>
            <a:r>
              <a:rPr lang="en-US" dirty="0" smtClean="0"/>
              <a:t>→ cathedral → </a:t>
            </a:r>
            <a:r>
              <a:rPr lang="en-US" i="1" dirty="0" smtClean="0"/>
              <a:t>chair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www.etymonline.com</a:t>
            </a:r>
            <a:endParaRPr lang="en-US" dirty="0"/>
          </a:p>
          <a:p>
            <a:r>
              <a:rPr lang="en-US" dirty="0" smtClean="0"/>
              <a:t>Appearance-based similarity is sometimes difficult to learn: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Affordance: Relation between functionality and (local) appearance </a:t>
            </a:r>
            <a:r>
              <a:rPr lang="en-US" sz="2000" dirty="0" smtClean="0">
                <a:solidFill>
                  <a:srgbClr val="2A6AB3"/>
                </a:solidFill>
              </a:rPr>
              <a:t>J</a:t>
            </a:r>
            <a:r>
              <a:rPr lang="en-US" sz="2000" dirty="0">
                <a:solidFill>
                  <a:srgbClr val="2A6AB3"/>
                </a:solidFill>
              </a:rPr>
              <a:t>. </a:t>
            </a:r>
            <a:r>
              <a:rPr lang="en-US" sz="2000" dirty="0" smtClean="0">
                <a:solidFill>
                  <a:srgbClr val="2A6AB3"/>
                </a:solidFill>
              </a:rPr>
              <a:t>Gibson, </a:t>
            </a:r>
            <a:r>
              <a:rPr lang="en-US" sz="2000" dirty="0">
                <a:solidFill>
                  <a:srgbClr val="2A6AB3"/>
                </a:solidFill>
              </a:rPr>
              <a:t>The Ecological Approach to Visual </a:t>
            </a:r>
            <a:r>
              <a:rPr lang="en-US" sz="2000" dirty="0" smtClean="0">
                <a:solidFill>
                  <a:srgbClr val="2A6AB3"/>
                </a:solidFill>
              </a:rPr>
              <a:t>Perception, </a:t>
            </a:r>
            <a:r>
              <a:rPr lang="de-DE" sz="2000" dirty="0" smtClean="0">
                <a:solidFill>
                  <a:srgbClr val="2A6AB3"/>
                </a:solidFill>
              </a:rPr>
              <a:t>1979. Stark and Bowyer, TPAMI, 1991</a:t>
            </a:r>
            <a:r>
              <a:rPr lang="en-US" sz="2000" dirty="0">
                <a:solidFill>
                  <a:srgbClr val="2A6AB3"/>
                </a:solidFill>
              </a:rPr>
              <a:t>.</a:t>
            </a:r>
            <a:r>
              <a:rPr lang="de-DE" sz="2000" dirty="0" smtClean="0">
                <a:solidFill>
                  <a:srgbClr val="2A6AB3"/>
                </a:solidFill>
              </a:rPr>
              <a:t> </a:t>
            </a:r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88" y="3903357"/>
            <a:ext cx="12192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73" y="3808107"/>
            <a:ext cx="12287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15" y="3817632"/>
            <a:ext cx="12192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71" y="3631894"/>
            <a:ext cx="9144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92" y="3679519"/>
            <a:ext cx="104775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44" y="3684282"/>
            <a:ext cx="9429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2A64744-F401-4A5D-9C62-F80C78C59C84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352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Chairs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smtClean="0"/>
              <a:t>Observe human-object interaction</a:t>
            </a:r>
            <a:endParaRPr lang="de-DE" dirty="0"/>
          </a:p>
        </p:txBody>
      </p:sp>
      <p:pic>
        <p:nvPicPr>
          <p:cNvPr id="1026" name="Picture 2" descr="C:\Data\Projects\Affordance\whatMakesAChairAChair\paper\images\example_chair1_c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2481350"/>
            <a:ext cx="370881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ata\Projects\Affordance\whatMakesAChairAChair\paper\images\pose_00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3" y="2481350"/>
            <a:ext cx="39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39352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dirty="0">
                <a:solidFill>
                  <a:srgbClr val="7DA7D9"/>
                </a:solidFill>
              </a:rPr>
              <a:t>[ </a:t>
            </a:r>
            <a:r>
              <a:rPr lang="en-US" dirty="0" smtClean="0">
                <a:solidFill>
                  <a:srgbClr val="7DA7D9"/>
                </a:solidFill>
              </a:rPr>
              <a:t>H. </a:t>
            </a:r>
            <a:r>
              <a:rPr lang="en-US" dirty="0" err="1" smtClean="0">
                <a:solidFill>
                  <a:srgbClr val="7DA7D9"/>
                </a:solidFill>
              </a:rPr>
              <a:t>Grabner</a:t>
            </a:r>
            <a:r>
              <a:rPr lang="en-US" dirty="0" smtClean="0">
                <a:solidFill>
                  <a:srgbClr val="7DA7D9"/>
                </a:solidFill>
              </a:rPr>
              <a:t> </a:t>
            </a:r>
            <a:r>
              <a:rPr lang="en-US" dirty="0">
                <a:solidFill>
                  <a:srgbClr val="7DA7D9"/>
                </a:solidFill>
              </a:rPr>
              <a:t>et al. </a:t>
            </a:r>
            <a:r>
              <a:rPr lang="en-US" b="1" dirty="0">
                <a:solidFill>
                  <a:srgbClr val="7DA7D9"/>
                </a:solidFill>
              </a:rPr>
              <a:t>What makes a chair a chair</a:t>
            </a:r>
            <a:r>
              <a:rPr lang="en-US" b="1" dirty="0" smtClean="0">
                <a:solidFill>
                  <a:srgbClr val="7DA7D9"/>
                </a:solidFill>
              </a:rPr>
              <a:t>? </a:t>
            </a:r>
            <a:r>
              <a:rPr lang="en-US" dirty="0" smtClean="0">
                <a:solidFill>
                  <a:srgbClr val="7DA7D9"/>
                </a:solidFill>
              </a:rPr>
              <a:t>CVPR 2011 </a:t>
            </a:r>
            <a:r>
              <a:rPr lang="en-US" dirty="0">
                <a:solidFill>
                  <a:srgbClr val="7DA7D9"/>
                </a:solidFill>
              </a:rPr>
              <a:t>]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EE065C1-CDB8-40F0-9EE8-67C806AAE908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16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Human-Object Relation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Probability of a sitting pose </a:t>
            </a:r>
            <a:r>
              <a:rPr lang="en-US" b="1" dirty="0" smtClean="0"/>
              <a:t>T</a:t>
            </a:r>
            <a:r>
              <a:rPr lang="en-US" dirty="0" smtClean="0"/>
              <a:t> for a given 3d scene </a:t>
            </a:r>
            <a:r>
              <a:rPr lang="en-US" b="1" dirty="0" smtClean="0"/>
              <a:t>M</a:t>
            </a:r>
          </a:p>
          <a:p>
            <a:pPr lvl="1"/>
            <a:r>
              <a:rPr lang="en-US" dirty="0" smtClean="0"/>
              <a:t>Closest 3d distances to chairs for vertex </a:t>
            </a:r>
            <a:r>
              <a:rPr lang="en-US" i="1" dirty="0" smtClean="0"/>
              <a:t>V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Intersections with chairs for </a:t>
            </a:r>
            <a:br>
              <a:rPr lang="en-US" dirty="0" smtClean="0"/>
            </a:br>
            <a:r>
              <a:rPr lang="en-US" dirty="0" smtClean="0"/>
              <a:t>triangle </a:t>
            </a:r>
            <a:r>
              <a:rPr lang="en-US" i="1" dirty="0" smtClean="0"/>
              <a:t>T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marL="385762" lvl="1" indent="0">
              <a:buNone/>
            </a:pPr>
            <a:endParaRPr lang="en-US" dirty="0"/>
          </a:p>
          <a:p>
            <a:pPr lvl="1"/>
            <a:r>
              <a:rPr lang="en-US" dirty="0" smtClean="0"/>
              <a:t>Model:</a:t>
            </a:r>
            <a:endParaRPr lang="en-US" dirty="0"/>
          </a:p>
        </p:txBody>
      </p:sp>
      <p:pic>
        <p:nvPicPr>
          <p:cNvPr id="2050" name="Picture 2" descr="C:\Data\Projects\Affordance\whatMakesAChairAChair\paper\images\intersection3_c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39" y="2672640"/>
            <a:ext cx="1480449" cy="24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ata\Projects\Affordance\whatMakesAChairAChair\paper\images\distance2_c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12" y="2672640"/>
            <a:ext cx="1480449" cy="24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96" y="5746182"/>
            <a:ext cx="6665633" cy="80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3" y="4316787"/>
            <a:ext cx="3465680" cy="71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3" y="2472458"/>
            <a:ext cx="4221692" cy="67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7DD002-D33B-436E-B6E7-44F4F4E46B99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028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can I sit?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87" y="1637731"/>
            <a:ext cx="5776018" cy="468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83" y="1637731"/>
            <a:ext cx="5781060" cy="468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0F2ED3C-FCC0-4118-AE94-0C5A01B7C448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930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world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Data\Projects\Affordance\whatMakesAChairAChair\paper\images\office_prob4_cr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34" y="1626548"/>
            <a:ext cx="616575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13227" y="6055732"/>
            <a:ext cx="4514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2A6AB3"/>
                </a:solidFill>
              </a:rPr>
              <a:t>3d reconstruction: Zach et al. ICCV’07</a:t>
            </a:r>
            <a:endParaRPr lang="en-US" sz="2000" dirty="0">
              <a:solidFill>
                <a:srgbClr val="2A6AB3"/>
              </a:solidFill>
            </a:endParaRPr>
          </a:p>
        </p:txBody>
      </p:sp>
      <p:pic>
        <p:nvPicPr>
          <p:cNvPr id="3074" name="Picture 2" descr="C:\Data\Projects\Affordance\whatMakesAChairAChair\paper\images\office_cand_c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34" y="1626548"/>
            <a:ext cx="617291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2702D1C-6112-48D0-85AB-CCEB849E2B73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9283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3D Warehouse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123D81D-F9E6-441E-BDB9-BCBCD4F020A9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45</a:t>
            </a:fld>
            <a:endParaRPr lang="en-US" dirty="0"/>
          </a:p>
        </p:txBody>
      </p:sp>
      <p:pic>
        <p:nvPicPr>
          <p:cNvPr id="6148" name="Picture 4" descr="http://www.iai.uni-bonn.de/%7Egall/projects/chair/images/rankingOurApproa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211" b="82154"/>
          <a:stretch/>
        </p:blipFill>
        <p:spPr bwMode="auto">
          <a:xfrm>
            <a:off x="-95250" y="1228299"/>
            <a:ext cx="9239250" cy="52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10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3D Warehouse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Training on chairs, testing on chairs (left) and objects to sit down (right)</a:t>
            </a:r>
            <a:endParaRPr lang="en-US" dirty="0"/>
          </a:p>
        </p:txBody>
      </p:sp>
      <p:pic>
        <p:nvPicPr>
          <p:cNvPr id="5122" name="Picture 2" descr="C:\Data\Projects\Affordance\whatMakesAChairAChair\paper\images\rocS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61" y="2605465"/>
            <a:ext cx="4290558" cy="354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ata\Projects\Affordance\whatMakesAChairAChair\paper\images\rocChai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5" y="2605464"/>
            <a:ext cx="4290558" cy="354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6EB20F3-F971-4010-BE52-E3D3B5ED16B9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96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human pose an important cue</a:t>
            </a:r>
            <a:br>
              <a:rPr lang="en-US" dirty="0"/>
            </a:br>
            <a:r>
              <a:rPr lang="en-US" dirty="0"/>
              <a:t>for scene understanding?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351127"/>
            <a:ext cx="9007522" cy="528165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No general answer yet, but encouraging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umans have shaped the world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Bounding boxes or segments ≠ objects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Evaluations protocols often prefer bounding boxes or segments</a:t>
            </a:r>
          </a:p>
        </p:txBody>
      </p:sp>
      <p:pic>
        <p:nvPicPr>
          <p:cNvPr id="10242" name="Picture 2" descr="http://gomotors.net/photos/a1/9e/lamborghini-countach-lp-500-s_b5997.jpg?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6" y="4560846"/>
            <a:ext cx="3562067" cy="200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49421" y="537953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≠</a:t>
            </a:r>
            <a:endParaRPr lang="en-US" dirty="0"/>
          </a:p>
        </p:txBody>
      </p:sp>
      <p:pic>
        <p:nvPicPr>
          <p:cNvPr id="10246" name="Picture 6" descr="http://underscoopfire.com/wp-content/uploads/2013/05/rod-caudle-lamborghini-countach-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27" y="446706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2576C0C-EAAC-4478-8DF3-51064A41DD79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57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on </a:t>
            </a:r>
            <a:r>
              <a:rPr lang="en-US" dirty="0" smtClean="0"/>
              <a:t>Affordances (RSS’14)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Affordances </a:t>
            </a:r>
            <a:r>
              <a:rPr lang="en-US" sz="2400" dirty="0"/>
              <a:t>in Vision for Cognitive Robotics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Organizers</a:t>
            </a:r>
            <a:r>
              <a:rPr lang="en-US" sz="2400" dirty="0"/>
              <a:t>: </a:t>
            </a:r>
            <a:r>
              <a:rPr lang="en-US" sz="2400" dirty="0" err="1"/>
              <a:t>Karthik</a:t>
            </a:r>
            <a:r>
              <a:rPr lang="en-US" sz="2400" dirty="0"/>
              <a:t> Mahesh </a:t>
            </a:r>
            <a:r>
              <a:rPr lang="en-US" sz="2400" dirty="0" err="1"/>
              <a:t>Varadarajan</a:t>
            </a:r>
            <a:r>
              <a:rPr lang="en-US" sz="2400" dirty="0"/>
              <a:t> (Technical University of Vienna), Markus </a:t>
            </a:r>
            <a:r>
              <a:rPr lang="en-US" sz="2400" dirty="0" err="1"/>
              <a:t>Vincze</a:t>
            </a:r>
            <a:r>
              <a:rPr lang="en-US" sz="2400" dirty="0"/>
              <a:t> (Technical University of Vienna), Trevor Darrell (University of California, Berkeley), </a:t>
            </a:r>
            <a:r>
              <a:rPr lang="en-US" sz="2400" dirty="0" err="1" smtClean="0"/>
              <a:t>Juergen</a:t>
            </a:r>
            <a:r>
              <a:rPr lang="en-US" sz="2400" dirty="0" smtClean="0"/>
              <a:t> </a:t>
            </a:r>
            <a:r>
              <a:rPr lang="en-US" sz="2400" dirty="0"/>
              <a:t>Gall (University of Bonn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Date: 12-16 July 2014 in </a:t>
            </a:r>
            <a:r>
              <a:rPr lang="en-US" sz="2400" dirty="0"/>
              <a:t>conjunction with </a:t>
            </a:r>
            <a:r>
              <a:rPr lang="en-US" sz="2400" dirty="0" smtClean="0"/>
              <a:t>RSS’14 (date not fixed 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Location</a:t>
            </a:r>
            <a:r>
              <a:rPr lang="en-US" sz="2400" dirty="0"/>
              <a:t>: University of </a:t>
            </a:r>
            <a:r>
              <a:rPr lang="en-US" sz="2400" dirty="0" smtClean="0"/>
              <a:t>California, Berkeley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Submission: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Conceptual papers (1 page</a:t>
            </a:r>
            <a:r>
              <a:rPr lang="en-US" sz="2400" dirty="0" smtClean="0"/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</a:t>
            </a:r>
            <a:r>
              <a:rPr lang="en-US" sz="2400" dirty="0" smtClean="0"/>
              <a:t>or experimental papers </a:t>
            </a:r>
            <a:r>
              <a:rPr lang="en-US" sz="2400" dirty="0"/>
              <a:t>(3 pages</a:t>
            </a:r>
            <a:r>
              <a:rPr lang="en-US" sz="2400" dirty="0" smtClean="0"/>
              <a:t>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Full papers (5 pages)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Submission deadline (not fixed yet)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Speakers from Robotics</a:t>
            </a:r>
            <a:r>
              <a:rPr lang="en-US" sz="2400" dirty="0"/>
              <a:t>, Vision, </a:t>
            </a:r>
            <a:r>
              <a:rPr lang="en-US" sz="2400" dirty="0" smtClean="0"/>
              <a:t>Psychophysics, Neuroscience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4B7B63-CFDF-47DC-9EC8-B199CBF232AB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6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pose estimation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833-810C-4DAA-BFA2-759C825DAECD}" type="datetime1">
              <a:rPr lang="de-DE" smtClean="0"/>
              <a:t>11.03.2014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Juergen Gall </a:t>
            </a:r>
            <a:r>
              <a:rPr lang="en-US" smtClean="0"/>
              <a:t>– Institute of Computer Science III – Computer Vision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7BA1F-E3A0-496D-81DA-9D63AA76B7F4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" y="2242922"/>
            <a:ext cx="1737675" cy="3091699"/>
            <a:chOff x="4" y="2242922"/>
            <a:chExt cx="1737675" cy="3091699"/>
          </a:xfrm>
        </p:grpSpPr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" y="2242922"/>
              <a:ext cx="1737675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9126" y="4965289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Bounding box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12878" y="2242922"/>
            <a:ext cx="2475075" cy="3097449"/>
            <a:chOff x="1812878" y="2242922"/>
            <a:chExt cx="2475075" cy="3097449"/>
          </a:xfrm>
        </p:grpSpPr>
        <p:pic>
          <p:nvPicPr>
            <p:cNvPr id="6" name="Bild 2" descr="sample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66" r="45094" b="47053"/>
            <a:stretch/>
          </p:blipFill>
          <p:spPr>
            <a:xfrm>
              <a:off x="1812878" y="2242922"/>
              <a:ext cx="2475075" cy="2700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15652" y="4971039"/>
              <a:ext cx="1069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2d pose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28377" y="2242922"/>
            <a:ext cx="2441695" cy="3097449"/>
            <a:chOff x="6828377" y="2242922"/>
            <a:chExt cx="2441695" cy="3097449"/>
          </a:xfrm>
        </p:grpSpPr>
        <p:pic>
          <p:nvPicPr>
            <p:cNvPr id="8" name="Picture 4" descr="pose0070view2m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450" y="2242922"/>
              <a:ext cx="2189550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828377" y="4971039"/>
              <a:ext cx="244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Detailed 3d geometry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3152" y="2242922"/>
            <a:ext cx="2516100" cy="3097449"/>
            <a:chOff x="4363152" y="2242922"/>
            <a:chExt cx="2516100" cy="30974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6"/>
            <a:stretch/>
          </p:blipFill>
          <p:spPr bwMode="auto">
            <a:xfrm>
              <a:off x="4363152" y="2242922"/>
              <a:ext cx="2516100" cy="27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086439" y="4971039"/>
              <a:ext cx="1069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3</a:t>
              </a:r>
              <a:r>
                <a:rPr lang="en-US" dirty="0" smtClean="0"/>
                <a:t>d pose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33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</a:t>
            </a:r>
            <a:r>
              <a:rPr lang="en-US" dirty="0"/>
              <a:t>F</a:t>
            </a:r>
            <a:r>
              <a:rPr lang="en-US" dirty="0" smtClean="0"/>
              <a:t>orests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6056" y="4005064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7DA7D9"/>
                </a:solidFill>
              </a:rPr>
              <a:t>[ L. </a:t>
            </a:r>
            <a:r>
              <a:rPr lang="en-GB" dirty="0" err="1">
                <a:solidFill>
                  <a:srgbClr val="7DA7D9"/>
                </a:solidFill>
              </a:rPr>
              <a:t>Breiman</a:t>
            </a:r>
            <a:r>
              <a:rPr lang="en-GB" dirty="0">
                <a:solidFill>
                  <a:srgbClr val="7DA7D9"/>
                </a:solidFill>
              </a:rPr>
              <a:t>, J. Friedman, C.J. Stone, and R.A. </a:t>
            </a:r>
            <a:r>
              <a:rPr lang="en-GB" dirty="0" err="1">
                <a:solidFill>
                  <a:srgbClr val="7DA7D9"/>
                </a:solidFill>
              </a:rPr>
              <a:t>Olshen</a:t>
            </a:r>
            <a:r>
              <a:rPr lang="en-GB" dirty="0">
                <a:solidFill>
                  <a:srgbClr val="7DA7D9"/>
                </a:solidFill>
              </a:rPr>
              <a:t>. </a:t>
            </a:r>
            <a:r>
              <a:rPr lang="en-GB" b="1" dirty="0">
                <a:solidFill>
                  <a:srgbClr val="7DA7D9"/>
                </a:solidFill>
              </a:rPr>
              <a:t>Classification and Regression Trees (CART)</a:t>
            </a:r>
            <a:r>
              <a:rPr lang="en-GB" dirty="0">
                <a:solidFill>
                  <a:srgbClr val="7DA7D9"/>
                </a:solidFill>
              </a:rPr>
              <a:t>. 1984 </a:t>
            </a:r>
            <a:r>
              <a:rPr lang="en-GB" dirty="0" smtClean="0">
                <a:solidFill>
                  <a:srgbClr val="7DA7D9"/>
                </a:solidFill>
              </a:rPr>
              <a:t>]</a:t>
            </a:r>
          </a:p>
          <a:p>
            <a:r>
              <a:rPr lang="en-GB" dirty="0" smtClean="0">
                <a:solidFill>
                  <a:srgbClr val="7DA7D9"/>
                </a:solidFill>
              </a:rPr>
              <a:t>[</a:t>
            </a:r>
            <a:r>
              <a:rPr lang="en-US" dirty="0" smtClean="0">
                <a:solidFill>
                  <a:srgbClr val="7DA7D9"/>
                </a:solidFill>
              </a:rPr>
              <a:t>T. Ho. </a:t>
            </a:r>
            <a:r>
              <a:rPr lang="en-US" b="1" dirty="0">
                <a:solidFill>
                  <a:srgbClr val="7DA7D9"/>
                </a:solidFill>
              </a:rPr>
              <a:t>Random Decision </a:t>
            </a:r>
            <a:r>
              <a:rPr lang="en-US" b="1" dirty="0" smtClean="0">
                <a:solidFill>
                  <a:srgbClr val="7DA7D9"/>
                </a:solidFill>
              </a:rPr>
              <a:t>Forests.</a:t>
            </a:r>
            <a:r>
              <a:rPr lang="en-US" dirty="0">
                <a:solidFill>
                  <a:srgbClr val="7DA7D9"/>
                </a:solidFill>
              </a:rPr>
              <a:t> </a:t>
            </a:r>
            <a:r>
              <a:rPr lang="en-US" dirty="0" smtClean="0">
                <a:solidFill>
                  <a:srgbClr val="7DA7D9"/>
                </a:solidFill>
              </a:rPr>
              <a:t>1995</a:t>
            </a:r>
            <a:r>
              <a:rPr lang="en-GB" dirty="0" smtClean="0">
                <a:solidFill>
                  <a:srgbClr val="7DA7D9"/>
                </a:solidFill>
              </a:rPr>
              <a:t>]</a:t>
            </a:r>
            <a:endParaRPr lang="en-GB" dirty="0">
              <a:solidFill>
                <a:srgbClr val="7DA7D9"/>
              </a:solidFill>
            </a:endParaRPr>
          </a:p>
          <a:p>
            <a:r>
              <a:rPr lang="en-GB" dirty="0">
                <a:solidFill>
                  <a:srgbClr val="7DA7D9"/>
                </a:solidFill>
              </a:rPr>
              <a:t>[ Y. </a:t>
            </a:r>
            <a:r>
              <a:rPr lang="en-GB" dirty="0" err="1">
                <a:solidFill>
                  <a:srgbClr val="7DA7D9"/>
                </a:solidFill>
              </a:rPr>
              <a:t>Amit</a:t>
            </a:r>
            <a:r>
              <a:rPr lang="en-GB" dirty="0">
                <a:solidFill>
                  <a:srgbClr val="7DA7D9"/>
                </a:solidFill>
              </a:rPr>
              <a:t> and D. </a:t>
            </a:r>
            <a:r>
              <a:rPr lang="en-GB" dirty="0" err="1">
                <a:solidFill>
                  <a:srgbClr val="7DA7D9"/>
                </a:solidFill>
              </a:rPr>
              <a:t>Geman</a:t>
            </a:r>
            <a:r>
              <a:rPr lang="en-GB" dirty="0">
                <a:solidFill>
                  <a:srgbClr val="7DA7D9"/>
                </a:solidFill>
              </a:rPr>
              <a:t>.</a:t>
            </a:r>
            <a:r>
              <a:rPr lang="en-GB" b="1" dirty="0">
                <a:solidFill>
                  <a:srgbClr val="7DA7D9"/>
                </a:solidFill>
              </a:rPr>
              <a:t> Shape quantization and recognition with randomized trees. </a:t>
            </a:r>
            <a:r>
              <a:rPr lang="en-GB" dirty="0">
                <a:solidFill>
                  <a:srgbClr val="7DA7D9"/>
                </a:solidFill>
              </a:rPr>
              <a:t>1997 </a:t>
            </a:r>
            <a:r>
              <a:rPr lang="en-GB" dirty="0" smtClean="0">
                <a:solidFill>
                  <a:srgbClr val="7DA7D9"/>
                </a:solidFill>
              </a:rPr>
              <a:t>]</a:t>
            </a:r>
            <a:endParaRPr lang="en-GB" dirty="0">
              <a:solidFill>
                <a:srgbClr val="7DA7D9"/>
              </a:solidFill>
            </a:endParaRPr>
          </a:p>
          <a:p>
            <a:r>
              <a:rPr lang="en-GB" dirty="0">
                <a:solidFill>
                  <a:srgbClr val="7DA7D9"/>
                </a:solidFill>
              </a:rPr>
              <a:t>[ L. </a:t>
            </a:r>
            <a:r>
              <a:rPr lang="en-GB" dirty="0" err="1">
                <a:solidFill>
                  <a:srgbClr val="7DA7D9"/>
                </a:solidFill>
              </a:rPr>
              <a:t>Breiman</a:t>
            </a:r>
            <a:r>
              <a:rPr lang="en-GB" dirty="0">
                <a:solidFill>
                  <a:srgbClr val="7DA7D9"/>
                </a:solidFill>
              </a:rPr>
              <a:t>.  </a:t>
            </a:r>
            <a:r>
              <a:rPr lang="en-GB" b="1" dirty="0">
                <a:solidFill>
                  <a:srgbClr val="7DA7D9"/>
                </a:solidFill>
              </a:rPr>
              <a:t>Random forests. </a:t>
            </a:r>
            <a:r>
              <a:rPr lang="en-GB" dirty="0" smtClean="0">
                <a:solidFill>
                  <a:srgbClr val="7DA7D9"/>
                </a:solidFill>
              </a:rPr>
              <a:t>2001 ]</a:t>
            </a:r>
          </a:p>
          <a:p>
            <a:r>
              <a:rPr lang="en-GB" dirty="0" smtClean="0">
                <a:solidFill>
                  <a:srgbClr val="7DA7D9"/>
                </a:solidFill>
              </a:rPr>
              <a:t>[ </a:t>
            </a:r>
            <a:r>
              <a:rPr lang="en-US" dirty="0" smtClean="0">
                <a:solidFill>
                  <a:srgbClr val="7DA7D9"/>
                </a:solidFill>
              </a:rPr>
              <a:t>A</a:t>
            </a:r>
            <a:r>
              <a:rPr lang="en-US" dirty="0">
                <a:solidFill>
                  <a:srgbClr val="7DA7D9"/>
                </a:solidFill>
              </a:rPr>
              <a:t>. </a:t>
            </a:r>
            <a:r>
              <a:rPr lang="en-US" dirty="0" err="1">
                <a:solidFill>
                  <a:srgbClr val="7DA7D9"/>
                </a:solidFill>
              </a:rPr>
              <a:t>Criminisi</a:t>
            </a:r>
            <a:r>
              <a:rPr lang="en-US" dirty="0">
                <a:solidFill>
                  <a:srgbClr val="7DA7D9"/>
                </a:solidFill>
              </a:rPr>
              <a:t> and J. </a:t>
            </a:r>
            <a:r>
              <a:rPr lang="en-US" dirty="0" err="1" smtClean="0">
                <a:solidFill>
                  <a:srgbClr val="7DA7D9"/>
                </a:solidFill>
              </a:rPr>
              <a:t>Shotton</a:t>
            </a:r>
            <a:r>
              <a:rPr lang="en-US" dirty="0" smtClean="0">
                <a:solidFill>
                  <a:srgbClr val="7DA7D9"/>
                </a:solidFill>
              </a:rPr>
              <a:t>. </a:t>
            </a:r>
            <a:r>
              <a:rPr lang="en-US" b="1" dirty="0" smtClean="0">
                <a:solidFill>
                  <a:srgbClr val="7DA7D9"/>
                </a:solidFill>
              </a:rPr>
              <a:t>Decision </a:t>
            </a:r>
            <a:r>
              <a:rPr lang="en-US" b="1" dirty="0">
                <a:solidFill>
                  <a:srgbClr val="7DA7D9"/>
                </a:solidFill>
              </a:rPr>
              <a:t>Forests in Computer Vision and Medical Image </a:t>
            </a:r>
            <a:r>
              <a:rPr lang="en-US" b="1" dirty="0" smtClean="0">
                <a:solidFill>
                  <a:srgbClr val="7DA7D9"/>
                </a:solidFill>
              </a:rPr>
              <a:t>Analysis.</a:t>
            </a:r>
            <a:r>
              <a:rPr lang="en-US" dirty="0" smtClean="0">
                <a:solidFill>
                  <a:srgbClr val="7DA7D9"/>
                </a:solidFill>
              </a:rPr>
              <a:t> 2013 </a:t>
            </a:r>
            <a:r>
              <a:rPr lang="en-GB" dirty="0" smtClean="0">
                <a:solidFill>
                  <a:srgbClr val="7DA7D9"/>
                </a:solidFill>
              </a:rPr>
              <a:t>]</a:t>
            </a:r>
            <a:endParaRPr lang="en-GB" dirty="0">
              <a:solidFill>
                <a:srgbClr val="7DA7D9"/>
              </a:solidFill>
            </a:endParaRPr>
          </a:p>
        </p:txBody>
      </p:sp>
      <p:pic>
        <p:nvPicPr>
          <p:cNvPr id="7" name="Picture 2" descr="C:\Users\antcrim\Desktop\treefigs\tree_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12601" r="8144" b="16237"/>
          <a:stretch/>
        </p:blipFill>
        <p:spPr bwMode="auto">
          <a:xfrm>
            <a:off x="2908089" y="1861402"/>
            <a:ext cx="2542874" cy="192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ntcrim\Desktop\treefigs\tree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t="12483" r="8162" b="15942"/>
          <a:stretch/>
        </p:blipFill>
        <p:spPr bwMode="auto">
          <a:xfrm>
            <a:off x="6159972" y="1855771"/>
            <a:ext cx="2522967" cy="19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ntcrim\Desktop\treefigs\tree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11818" r="7656" b="16773"/>
          <a:stretch/>
        </p:blipFill>
        <p:spPr bwMode="auto">
          <a:xfrm>
            <a:off x="337007" y="1840210"/>
            <a:ext cx="2559570" cy="19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61715" y="2675785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…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435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part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2886436" y="1904252"/>
            <a:ext cx="4045060" cy="404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48726" y="3998774"/>
            <a:ext cx="958917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right</a:t>
            </a:r>
            <a:b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elbow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590" y="1982550"/>
            <a:ext cx="1495922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right hand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04710" y="2444215"/>
            <a:ext cx="864096" cy="2130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325734" y="3763174"/>
            <a:ext cx="234815" cy="1426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41014" y="1943641"/>
            <a:ext cx="1289135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left</a:t>
            </a:r>
            <a:b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shoulder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343697" y="2875090"/>
            <a:ext cx="244664" cy="3315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28846" y="2270582"/>
            <a:ext cx="784190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neck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4220941" y="2732247"/>
            <a:ext cx="433278" cy="2277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594785" y="5487615"/>
            <a:ext cx="3520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7DA7D9"/>
                </a:solidFill>
              </a:rPr>
              <a:t>[ J. </a:t>
            </a:r>
            <a:r>
              <a:rPr lang="en-GB" dirty="0" err="1" smtClean="0">
                <a:solidFill>
                  <a:srgbClr val="7DA7D9"/>
                </a:solidFill>
              </a:rPr>
              <a:t>Shotton</a:t>
            </a:r>
            <a:r>
              <a:rPr lang="en-GB" dirty="0">
                <a:solidFill>
                  <a:srgbClr val="7DA7D9"/>
                </a:solidFill>
              </a:rPr>
              <a:t> </a:t>
            </a:r>
            <a:r>
              <a:rPr lang="en-GB" dirty="0" smtClean="0">
                <a:solidFill>
                  <a:srgbClr val="7DA7D9"/>
                </a:solidFill>
              </a:rPr>
              <a:t>et al. </a:t>
            </a:r>
            <a:r>
              <a:rPr lang="en-GB" b="1" dirty="0" smtClean="0">
                <a:solidFill>
                  <a:srgbClr val="7DA7D9"/>
                </a:solidFill>
              </a:rPr>
              <a:t>Real-Time Human </a:t>
            </a:r>
            <a:r>
              <a:rPr lang="en-GB" b="1" dirty="0">
                <a:solidFill>
                  <a:srgbClr val="7DA7D9"/>
                </a:solidFill>
              </a:rPr>
              <a:t>Pose  Recognition in Parts from a Single Depth Image</a:t>
            </a:r>
            <a:r>
              <a:rPr lang="en-GB" dirty="0">
                <a:solidFill>
                  <a:srgbClr val="7DA7D9"/>
                </a:solidFill>
              </a:rPr>
              <a:t>. </a:t>
            </a:r>
            <a:r>
              <a:rPr lang="en-GB" dirty="0" smtClean="0">
                <a:solidFill>
                  <a:srgbClr val="7DA7D9"/>
                </a:solidFill>
              </a:rPr>
              <a:t>CVPR 2011</a:t>
            </a:r>
            <a:r>
              <a:rPr lang="en-GB" dirty="0">
                <a:solidFill>
                  <a:srgbClr val="7DA7D9"/>
                </a:solidFill>
              </a:rPr>
              <a:t> </a:t>
            </a:r>
            <a:r>
              <a:rPr lang="en-GB" dirty="0" smtClean="0">
                <a:solidFill>
                  <a:srgbClr val="7DA7D9"/>
                </a:solidFill>
              </a:rPr>
              <a:t>]</a:t>
            </a:r>
            <a:endParaRPr lang="en-GB" dirty="0">
              <a:solidFill>
                <a:srgbClr val="7DA7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Input: Labeled training data</a:t>
            </a:r>
          </a:p>
          <a:p>
            <a:r>
              <a:rPr lang="en-US" sz="2400" dirty="0" smtClean="0"/>
              <a:t>Tree: Separate data based on class label  </a:t>
            </a:r>
          </a:p>
          <a:p>
            <a:endParaRPr lang="en-US" dirty="0" smtClean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961210" y="2924944"/>
            <a:ext cx="4988572" cy="3255289"/>
            <a:chOff x="3770676" y="594976"/>
            <a:chExt cx="5332074" cy="3479441"/>
          </a:xfrm>
        </p:grpSpPr>
        <p:sp>
          <p:nvSpPr>
            <p:cNvPr id="5" name="Rectangle 4"/>
            <p:cNvSpPr/>
            <p:nvPr/>
          </p:nvSpPr>
          <p:spPr>
            <a:xfrm>
              <a:off x="3770676" y="594976"/>
              <a:ext cx="5316454" cy="3435033"/>
            </a:xfrm>
            <a:prstGeom prst="rect">
              <a:avLst/>
            </a:prstGeom>
            <a:solidFill>
              <a:schemeClr val="bg1">
                <a:lumMod val="9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pic>
          <p:nvPicPr>
            <p:cNvPr id="6" name="Picture 2" descr="C:\Users\antcrim\Desktop\New folder\tree_3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1" t="12261" r="8829" b="16162"/>
            <a:stretch/>
          </p:blipFill>
          <p:spPr bwMode="auto">
            <a:xfrm>
              <a:off x="4035641" y="1095460"/>
              <a:ext cx="4317797" cy="2978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rot="16200000" flipH="1">
              <a:off x="6041359" y="1062871"/>
              <a:ext cx="214032" cy="4"/>
            </a:xfrm>
            <a:prstGeom prst="straightConnector1">
              <a:avLst/>
            </a:prstGeom>
            <a:ln w="15875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7118400" y="921715"/>
              <a:ext cx="74952" cy="2077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18334" y="921715"/>
              <a:ext cx="74952" cy="2077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24515" y="921715"/>
              <a:ext cx="74952" cy="2077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424450" y="921715"/>
              <a:ext cx="74952" cy="20771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102" y="1172457"/>
              <a:ext cx="84436" cy="95588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7015343" y="1134093"/>
              <a:ext cx="746386" cy="84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6756739" y="867626"/>
              <a:ext cx="533300" cy="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5841" y="684760"/>
              <a:ext cx="454914" cy="15316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8538225" y="3656792"/>
              <a:ext cx="74952" cy="548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638159" y="3568578"/>
              <a:ext cx="74952" cy="1430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744340" y="3197421"/>
              <a:ext cx="74952" cy="5142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844275" y="3592347"/>
              <a:ext cx="74952" cy="11929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724" y="3754677"/>
              <a:ext cx="84436" cy="95588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8435168" y="3716313"/>
              <a:ext cx="656725" cy="84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8176564" y="3449845"/>
              <a:ext cx="533302" cy="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8353928" y="2114789"/>
              <a:ext cx="74952" cy="25997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453862" y="2298888"/>
              <a:ext cx="74952" cy="7587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560043" y="2017157"/>
              <a:ext cx="74952" cy="3576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659978" y="2251298"/>
              <a:ext cx="74952" cy="12346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 Rounded MT Bold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630" y="2417792"/>
              <a:ext cx="84436" cy="95588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8250871" y="2379428"/>
              <a:ext cx="746386" cy="847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7992267" y="2112961"/>
              <a:ext cx="533300" cy="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6342458" y="1169889"/>
              <a:ext cx="595197" cy="116868"/>
            </a:xfrm>
            <a:prstGeom prst="straightConnector1">
              <a:avLst/>
            </a:prstGeom>
            <a:ln w="41275" cap="rnd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7906324" y="2440828"/>
              <a:ext cx="507662" cy="183070"/>
            </a:xfrm>
            <a:prstGeom prst="straightConnector1">
              <a:avLst/>
            </a:prstGeom>
            <a:ln w="41275" cap="rnd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8270512" y="3791744"/>
              <a:ext cx="367647" cy="148504"/>
            </a:xfrm>
            <a:prstGeom prst="straightConnector1">
              <a:avLst/>
            </a:prstGeom>
            <a:ln w="41275" cap="rnd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204" y="1359801"/>
              <a:ext cx="232410" cy="21526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863" y="1783745"/>
              <a:ext cx="231931" cy="24923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152" y="1852017"/>
              <a:ext cx="229610" cy="24134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250" y="692217"/>
              <a:ext cx="240030" cy="21717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599" y="1369368"/>
              <a:ext cx="238125" cy="21526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289" y="1824040"/>
              <a:ext cx="515493" cy="15316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678" y="2979308"/>
              <a:ext cx="576072" cy="153162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39319" y="4676045"/>
            <a:ext cx="1000132" cy="1000132"/>
            <a:chOff x="6516078" y="1752889"/>
            <a:chExt cx="1000132" cy="1000132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23" cstate="print"/>
            <a:srcRect l="43225" t="10274" r="52458" b="82581"/>
            <a:stretch>
              <a:fillRect/>
            </a:stretch>
          </p:blipFill>
          <p:spPr bwMode="auto">
            <a:xfrm>
              <a:off x="6516078" y="1752889"/>
              <a:ext cx="1000132" cy="1000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Plus 42"/>
            <p:cNvSpPr/>
            <p:nvPr/>
          </p:nvSpPr>
          <p:spPr>
            <a:xfrm>
              <a:off x="6829760" y="2060221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97110" y="4676045"/>
            <a:ext cx="1000132" cy="1000132"/>
            <a:chOff x="5373070" y="1752889"/>
            <a:chExt cx="1000132" cy="1000132"/>
          </a:xfrm>
        </p:grpSpPr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23" cstate="print"/>
            <a:srcRect l="47721" t="9412" r="47961" b="83442"/>
            <a:stretch>
              <a:fillRect/>
            </a:stretch>
          </p:blipFill>
          <p:spPr bwMode="auto">
            <a:xfrm>
              <a:off x="5373070" y="1752889"/>
              <a:ext cx="1000132" cy="1000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Plus 45"/>
            <p:cNvSpPr/>
            <p:nvPr/>
          </p:nvSpPr>
          <p:spPr>
            <a:xfrm>
              <a:off x="5680406" y="2060225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854901" y="4676045"/>
            <a:ext cx="1000132" cy="1000132"/>
            <a:chOff x="7659086" y="1752889"/>
            <a:chExt cx="1000132" cy="1000132"/>
          </a:xfrm>
        </p:grpSpPr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23" cstate="print"/>
            <a:srcRect l="51114" t="17579" r="44569" b="75275"/>
            <a:stretch>
              <a:fillRect/>
            </a:stretch>
          </p:blipFill>
          <p:spPr bwMode="auto">
            <a:xfrm>
              <a:off x="7659086" y="1752889"/>
              <a:ext cx="1000132" cy="1000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Plus 48"/>
            <p:cNvSpPr/>
            <p:nvPr/>
          </p:nvSpPr>
          <p:spPr>
            <a:xfrm>
              <a:off x="7966422" y="2060225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3" cstate="print"/>
          <a:srcRect l="41554" t="7371" r="41883" b="72169"/>
          <a:stretch>
            <a:fillRect/>
          </a:stretch>
        </p:blipFill>
        <p:spPr bwMode="auto">
          <a:xfrm>
            <a:off x="1339451" y="3087590"/>
            <a:ext cx="1631604" cy="121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" name="Straight Arrow Connector 50"/>
          <p:cNvCxnSpPr/>
          <p:nvPr/>
        </p:nvCxnSpPr>
        <p:spPr>
          <a:xfrm rot="5400000">
            <a:off x="605037" y="3623571"/>
            <a:ext cx="1286822" cy="818126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1510954" y="3983399"/>
            <a:ext cx="1278868" cy="106424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523716" y="3948040"/>
            <a:ext cx="831251" cy="728005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743020" y="5829081"/>
            <a:ext cx="192730" cy="1855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962523" y="5829081"/>
            <a:ext cx="192730" cy="1855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258602" y="5829080"/>
            <a:ext cx="192730" cy="1855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Head pose estimation - Regression</a:t>
            </a:r>
            <a:endParaRPr lang="de-CH" dirty="0"/>
          </a:p>
        </p:txBody>
      </p:sp>
      <p:sp>
        <p:nvSpPr>
          <p:cNvPr id="3" name="Rectangle 2"/>
          <p:cNvSpPr/>
          <p:nvPr/>
        </p:nvSpPr>
        <p:spPr>
          <a:xfrm>
            <a:off x="36412" y="58214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7DA7D9"/>
                </a:solidFill>
              </a:rPr>
              <a:t>[ G. </a:t>
            </a:r>
            <a:r>
              <a:rPr lang="en-US" dirty="0" err="1" smtClean="0">
                <a:solidFill>
                  <a:srgbClr val="7DA7D9"/>
                </a:solidFill>
              </a:rPr>
              <a:t>Fanelli</a:t>
            </a:r>
            <a:r>
              <a:rPr lang="en-US" dirty="0">
                <a:solidFill>
                  <a:srgbClr val="7DA7D9"/>
                </a:solidFill>
              </a:rPr>
              <a:t> </a:t>
            </a:r>
            <a:r>
              <a:rPr lang="en-US" dirty="0" smtClean="0">
                <a:solidFill>
                  <a:srgbClr val="7DA7D9"/>
                </a:solidFill>
              </a:rPr>
              <a:t>et al. </a:t>
            </a:r>
            <a:r>
              <a:rPr lang="en-US" b="1" dirty="0">
                <a:solidFill>
                  <a:srgbClr val="7DA7D9"/>
                </a:solidFill>
              </a:rPr>
              <a:t>Random Forests for Real Time 3D Face </a:t>
            </a:r>
            <a:r>
              <a:rPr lang="en-US" b="1" dirty="0" smtClean="0">
                <a:solidFill>
                  <a:srgbClr val="7DA7D9"/>
                </a:solidFill>
              </a:rPr>
              <a:t>Analysis</a:t>
            </a:r>
            <a:r>
              <a:rPr lang="en-US" dirty="0" smtClean="0">
                <a:solidFill>
                  <a:srgbClr val="7DA7D9"/>
                </a:solidFill>
              </a:rPr>
              <a:t>. IJCV 2013 ]</a:t>
            </a:r>
            <a:endParaRPr lang="en-US" dirty="0">
              <a:solidFill>
                <a:srgbClr val="7DA7D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6" descr="rigid_scanning_tbo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90800" y="1381125"/>
            <a:ext cx="4021599" cy="469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4328" y="2586953"/>
            <a:ext cx="1174347" cy="12420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791" y="2664283"/>
            <a:ext cx="1025525" cy="10874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1549" y="4724400"/>
            <a:ext cx="1133476" cy="109708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49305" y="4276725"/>
            <a:ext cx="1131849" cy="1143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grpSp>
        <p:nvGrpSpPr>
          <p:cNvPr id="22" name="Group 23"/>
          <p:cNvGrpSpPr/>
          <p:nvPr/>
        </p:nvGrpSpPr>
        <p:grpSpPr>
          <a:xfrm>
            <a:off x="4564318" y="3583731"/>
            <a:ext cx="1244887" cy="1381178"/>
            <a:chOff x="4992943" y="4079031"/>
            <a:chExt cx="1244887" cy="1381178"/>
          </a:xfrm>
        </p:grpSpPr>
        <p:sp>
          <p:nvSpPr>
            <p:cNvPr id="23" name="Down Arrow 22"/>
            <p:cNvSpPr/>
            <p:nvPr/>
          </p:nvSpPr>
          <p:spPr bwMode="auto">
            <a:xfrm rot="18705912">
              <a:off x="5068047" y="4063956"/>
              <a:ext cx="533400" cy="683608"/>
            </a:xfrm>
            <a:prstGeom prst="downArrow">
              <a:avLst>
                <a:gd name="adj1" fmla="val 50000"/>
                <a:gd name="adj2" fmla="val 55357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Down Arrow 23"/>
            <p:cNvSpPr/>
            <p:nvPr/>
          </p:nvSpPr>
          <p:spPr bwMode="auto">
            <a:xfrm rot="1582448">
              <a:off x="5704430" y="4079031"/>
              <a:ext cx="533400" cy="581078"/>
            </a:xfrm>
            <a:prstGeom prst="downArrow">
              <a:avLst>
                <a:gd name="adj1" fmla="val 50000"/>
                <a:gd name="adj2" fmla="val 55357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Down Arrow 24"/>
            <p:cNvSpPr/>
            <p:nvPr/>
          </p:nvSpPr>
          <p:spPr bwMode="auto">
            <a:xfrm rot="10800000">
              <a:off x="5456779" y="4781550"/>
              <a:ext cx="533400" cy="678659"/>
            </a:xfrm>
            <a:prstGeom prst="downArrow">
              <a:avLst>
                <a:gd name="adj1" fmla="val 50000"/>
                <a:gd name="adj2" fmla="val 55357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Down Arrow 25"/>
            <p:cNvSpPr/>
            <p:nvPr/>
          </p:nvSpPr>
          <p:spPr bwMode="auto">
            <a:xfrm rot="14371418">
              <a:off x="5059851" y="4609937"/>
              <a:ext cx="533400" cy="491844"/>
            </a:xfrm>
            <a:prstGeom prst="downArrow">
              <a:avLst>
                <a:gd name="adj1" fmla="val 50000"/>
                <a:gd name="adj2" fmla="val 55357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de-CH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5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definecolor{accolor}{rgb}{0.1,0.15,0.35}&#10;&#10;\begin{document}&#10;&#10;\textcolor{accolor}{&#10;\[&#10;c&#10;\]&#10;}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p_{14}(c|{\mathbf v})&#10;\]&#10;}&#10;&#10;\end{document}"/>
  <p:tag name="IGUANATEXSIZE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p_{126}(c|{\mathbf v})&#10;\]&#10;}&#10;&#10;\end{document}"/>
  <p:tag name="IGUANATEXSIZE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p_0(c|{\mathbf v})&#10;\]&#10;}&#10;&#10;\end{document}"/>
  <p:tag name="IGUANATEXSIZE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definecolor{accolor}{rgb}{0.1,0.15,0.35}&#10;&#10;\begin{document}&#10;&#10;\textcolor{accolor}{&#10;\[&#10;c&#10;\]&#10;}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definecolor{accolor}{rgb}{0.1,0.15,0.35}&#10;&#10;\begin{document}&#10;&#10;\textcolor{accolor}{&#10;\[&#10;c&#10;\]&#10;}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{\cal S}_1&#10;\]&#10;}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{\cal S}^{\tt L}_1&#10;\]&#10;}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{\cal S}^{\tt R}_1&#10;\]&#10;}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{\cal S}_0&#10;\]&#10;}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definecolor{accolor}{rgb}{0.1,0.15,0.35}&#10;&#10;\begin{document}&#10;&#10;\textcolor{accolor}{&#10;\[&#10;{\cal S}_2&#10;\]&#10;}&#10;&#10;\end{document}"/>
  <p:tag name="IGUANATEXSIZE" val="20"/>
</p:tagLst>
</file>

<file path=ppt/theme/theme1.xml><?xml version="1.0" encoding="utf-8"?>
<a:theme xmlns:a="http://schemas.openxmlformats.org/drawingml/2006/main" name="Vorlesung-Template3">
  <a:themeElements>
    <a:clrScheme name="Vorlesung2013">
      <a:dk1>
        <a:sysClr val="windowText" lastClr="000000"/>
      </a:dk1>
      <a:lt1>
        <a:sysClr val="window" lastClr="FFFFFF"/>
      </a:lt1>
      <a:dk2>
        <a:srgbClr val="0060AE"/>
      </a:dk2>
      <a:lt2>
        <a:srgbClr val="EEECE1"/>
      </a:lt2>
      <a:accent1>
        <a:srgbClr val="0060AE"/>
      </a:accent1>
      <a:accent2>
        <a:srgbClr val="0060AE"/>
      </a:accent2>
      <a:accent3>
        <a:srgbClr val="0060AE"/>
      </a:accent3>
      <a:accent4>
        <a:srgbClr val="0060AE"/>
      </a:accent4>
      <a:accent5>
        <a:srgbClr val="0060AE"/>
      </a:accent5>
      <a:accent6>
        <a:srgbClr val="0060AE"/>
      </a:accent6>
      <a:hlink>
        <a:srgbClr val="6565FF"/>
      </a:hlink>
      <a:folHlink>
        <a:srgbClr val="800080"/>
      </a:folHlink>
    </a:clrScheme>
    <a:fontScheme name="Vorlesung20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Vorlesung-Template3</Template>
  <TotalTime>0</TotalTime>
  <Words>1679</Words>
  <Application>Microsoft Office PowerPoint</Application>
  <PresentationFormat>On-screen Show (4:3)</PresentationFormat>
  <Paragraphs>326</Paragraphs>
  <Slides>48</Slides>
  <Notes>3</Notes>
  <HiddenSlides>6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Vorlesung-Template3</vt:lpstr>
      <vt:lpstr>From Pose to Affordance </vt:lpstr>
      <vt:lpstr>Tutorial on applications of RGB-D cameras (CVPR’14)</vt:lpstr>
      <vt:lpstr>Tutorial on applications of RGB-D cameras (CVPR’14)</vt:lpstr>
      <vt:lpstr>Workshop on RGB-D cameras (ECCV’14)</vt:lpstr>
      <vt:lpstr>Human pose estimation</vt:lpstr>
      <vt:lpstr>Random Forests</vt:lpstr>
      <vt:lpstr>Body part classification</vt:lpstr>
      <vt:lpstr>Classification</vt:lpstr>
      <vt:lpstr>Head pose estimation - Regression</vt:lpstr>
      <vt:lpstr>Carnival Cologne</vt:lpstr>
      <vt:lpstr>Training</vt:lpstr>
      <vt:lpstr>Synthetic training data</vt:lpstr>
      <vt:lpstr>Training </vt:lpstr>
      <vt:lpstr>Optimal test - Regression</vt:lpstr>
      <vt:lpstr>Classification and Regression</vt:lpstr>
      <vt:lpstr>Head pose estimation</vt:lpstr>
      <vt:lpstr>Biwi Kinect head pose database</vt:lpstr>
      <vt:lpstr>Database Automatic Annotation</vt:lpstr>
      <vt:lpstr>Results</vt:lpstr>
      <vt:lpstr>Human Pose Estimation</vt:lpstr>
      <vt:lpstr>Human Pose Estimation</vt:lpstr>
      <vt:lpstr>Dependent Part Detectors</vt:lpstr>
      <vt:lpstr>Dependent Part Detectors</vt:lpstr>
      <vt:lpstr>Dependent Part Detectors</vt:lpstr>
      <vt:lpstr>FashionPose dataset</vt:lpstr>
      <vt:lpstr>FashionPose</vt:lpstr>
      <vt:lpstr>Failure Cases </vt:lpstr>
      <vt:lpstr>Failure Cases</vt:lpstr>
      <vt:lpstr>Failure Cases</vt:lpstr>
      <vt:lpstr>Failure Cases</vt:lpstr>
      <vt:lpstr>Failure Cases </vt:lpstr>
      <vt:lpstr>Failure Cases </vt:lpstr>
      <vt:lpstr>Object Discovery by Human Motion Capture</vt:lpstr>
      <vt:lpstr>Video segmentation </vt:lpstr>
      <vt:lpstr>Object Discovery by Human Motion Capture</vt:lpstr>
      <vt:lpstr>Categorized Objects</vt:lpstr>
      <vt:lpstr>Object discovery from weakly labelled videos</vt:lpstr>
      <vt:lpstr>Object discovery from weakly labelled videos</vt:lpstr>
      <vt:lpstr>Object discovery from weakly labelled videos</vt:lpstr>
      <vt:lpstr>Functionality as Property</vt:lpstr>
      <vt:lpstr>Chairs</vt:lpstr>
      <vt:lpstr>Geometric Human-Object Relation   </vt:lpstr>
      <vt:lpstr>Where can I sit?</vt:lpstr>
      <vt:lpstr>Real world example</vt:lpstr>
      <vt:lpstr>Google 3D Warehouse</vt:lpstr>
      <vt:lpstr>Google 3D Warehouse</vt:lpstr>
      <vt:lpstr>Is human pose an important cue for scene understanding? </vt:lpstr>
      <vt:lpstr>Workshop on Affordances (RSS’14)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2014-01-26T18:58:58Z</dcterms:created>
  <dcterms:modified xsi:type="dcterms:W3CDTF">2014-03-11T09:46:45Z</dcterms:modified>
</cp:coreProperties>
</file>