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415" r:id="rId2"/>
    <p:sldId id="416" r:id="rId3"/>
    <p:sldId id="440" r:id="rId4"/>
    <p:sldId id="486" r:id="rId5"/>
    <p:sldId id="454" r:id="rId6"/>
    <p:sldId id="449" r:id="rId7"/>
    <p:sldId id="456" r:id="rId8"/>
    <p:sldId id="450" r:id="rId9"/>
    <p:sldId id="492" r:id="rId10"/>
    <p:sldId id="445" r:id="rId11"/>
    <p:sldId id="446" r:id="rId12"/>
    <p:sldId id="469" r:id="rId13"/>
    <p:sldId id="417" r:id="rId14"/>
    <p:sldId id="494" r:id="rId15"/>
    <p:sldId id="451" r:id="rId16"/>
    <p:sldId id="487" r:id="rId17"/>
    <p:sldId id="460" r:id="rId18"/>
    <p:sldId id="455" r:id="rId19"/>
    <p:sldId id="461" r:id="rId20"/>
    <p:sldId id="462" r:id="rId21"/>
    <p:sldId id="463" r:id="rId22"/>
    <p:sldId id="470" r:id="rId23"/>
    <p:sldId id="468" r:id="rId24"/>
    <p:sldId id="489" r:id="rId25"/>
    <p:sldId id="495" r:id="rId26"/>
    <p:sldId id="490" r:id="rId27"/>
    <p:sldId id="491" r:id="rId28"/>
    <p:sldId id="488" r:id="rId29"/>
    <p:sldId id="473" r:id="rId30"/>
    <p:sldId id="484" r:id="rId31"/>
    <p:sldId id="485" r:id="rId32"/>
    <p:sldId id="435" r:id="rId33"/>
  </p:sldIdLst>
  <p:sldSz cx="9906000" cy="6858000" type="A4"/>
  <p:notesSz cx="6735763" cy="986948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CC"/>
    <a:srgbClr val="FF7C80"/>
    <a:srgbClr val="FFFFFF"/>
    <a:srgbClr val="FFCCFF"/>
    <a:srgbClr val="CCECFF"/>
    <a:srgbClr val="4D4D4D"/>
    <a:srgbClr val="DDDDDD"/>
    <a:srgbClr val="008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6" autoAdjust="0"/>
    <p:restoredTop sz="72696" autoAdjust="0"/>
  </p:normalViewPr>
  <p:slideViewPr>
    <p:cSldViewPr snapToGrid="0" showGuides="1">
      <p:cViewPr>
        <p:scale>
          <a:sx n="80" d="100"/>
          <a:sy n="80" d="100"/>
        </p:scale>
        <p:origin x="-2622" y="-60"/>
      </p:cViewPr>
      <p:guideLst>
        <p:guide orient="horz" pos="1361"/>
        <p:guide pos="252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1650" y="1188"/>
      </p:cViewPr>
      <p:guideLst>
        <p:guide orient="horz" pos="3109"/>
        <p:guide pos="212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18621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defTabSz="914239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5574" y="1"/>
            <a:ext cx="2918621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 defTabSz="914239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374517"/>
            <a:ext cx="2918621" cy="49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defTabSz="914239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5574" y="9374517"/>
            <a:ext cx="2918621" cy="49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r" defTabSz="914239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3497E93-86F2-453D-9879-EFBC9CF4ED0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7498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18621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7" tIns="47410" rIns="94817" bIns="47410" numCol="1" anchor="t" anchorCtr="0" compatLnSpc="1">
            <a:prstTxWarp prst="textNoShape">
              <a:avLst/>
            </a:prstTxWarp>
          </a:bodyPr>
          <a:lstStyle>
            <a:lvl1pPr defTabSz="948858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574" y="1"/>
            <a:ext cx="2918621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7" tIns="47410" rIns="94817" bIns="47410" numCol="1" anchor="t" anchorCtr="0" compatLnSpc="1">
            <a:prstTxWarp prst="textNoShape">
              <a:avLst/>
            </a:prstTxWarp>
          </a:bodyPr>
          <a:lstStyle>
            <a:lvl1pPr algn="r" defTabSz="948858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5325" y="739775"/>
            <a:ext cx="534511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891" y="4688046"/>
            <a:ext cx="5387982" cy="444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7" tIns="47410" rIns="94817" bIns="474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376094"/>
            <a:ext cx="2918621" cy="49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7" tIns="47410" rIns="94817" bIns="47410" numCol="1" anchor="b" anchorCtr="0" compatLnSpc="1">
            <a:prstTxWarp prst="textNoShape">
              <a:avLst/>
            </a:prstTxWarp>
          </a:bodyPr>
          <a:lstStyle>
            <a:lvl1pPr defTabSz="948858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574" y="9376094"/>
            <a:ext cx="2918621" cy="49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7" tIns="47410" rIns="94817" bIns="47410" numCol="1" anchor="b" anchorCtr="0" compatLnSpc="1">
            <a:prstTxWarp prst="textNoShape">
              <a:avLst/>
            </a:prstTxWarp>
          </a:bodyPr>
          <a:lstStyle>
            <a:lvl1pPr algn="r" defTabSz="948858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2BCC27A1-8714-4B2C-B803-525791CBCC5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51762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 smtClean="0"/>
              <a:t>Good afternoon, ladies and gentlemen.</a:t>
            </a:r>
          </a:p>
          <a:p>
            <a:r>
              <a:rPr kumimoji="1" lang="en-US" altLang="ja-JP" b="1" dirty="0" smtClean="0"/>
              <a:t>It</a:t>
            </a:r>
            <a:r>
              <a:rPr kumimoji="1" lang="en-US" altLang="ja-JP" b="1" baseline="0" dirty="0" smtClean="0"/>
              <a:t> is great honor to do keynote speech, here.</a:t>
            </a:r>
          </a:p>
          <a:p>
            <a:r>
              <a:rPr kumimoji="1" lang="en-US" altLang="ja-JP" b="1" baseline="0" dirty="0" smtClean="0"/>
              <a:t>My talk is about global shutter, which is important technology for ToF.</a:t>
            </a:r>
          </a:p>
          <a:p>
            <a:r>
              <a:rPr kumimoji="1" lang="en-US" altLang="ja-JP" b="1" dirty="0" smtClean="0"/>
              <a:t>CCD image sensors have GS function, which is</a:t>
            </a:r>
            <a:r>
              <a:rPr kumimoji="1" lang="en-US" altLang="ja-JP" b="1" baseline="0" dirty="0" smtClean="0"/>
              <a:t> very well know.</a:t>
            </a:r>
          </a:p>
          <a:p>
            <a:r>
              <a:rPr kumimoji="1" lang="en-US" altLang="ja-JP" b="1" baseline="0" dirty="0" smtClean="0"/>
              <a:t>So, I would like to focus this talk on GS CMOS image </a:t>
            </a:r>
            <a:r>
              <a:rPr kumimoji="1" lang="en-US" altLang="ja-JP" b="1" baseline="0" dirty="0" smtClean="0"/>
              <a:t>sensors.</a:t>
            </a:r>
            <a:endParaRPr kumimoji="1" lang="en-US" altLang="ja-JP" b="1" dirty="0" smtClean="0"/>
          </a:p>
          <a:p>
            <a:endParaRPr kumimoji="1" lang="en-US" altLang="ja-JP" b="1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CC27A1-8714-4B2C-B803-525791CBCC58}" type="slidenum">
              <a:rPr lang="en-US" altLang="ja-JP" smtClean="0"/>
              <a:pPr>
                <a:defRPr/>
              </a:pPr>
              <a:t>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21592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b="1" dirty="0" smtClean="0"/>
              <a:t>These photos are taken by mechanical shutter and electronic shutter, respectively.</a:t>
            </a:r>
          </a:p>
          <a:p>
            <a:r>
              <a:rPr lang="en-US" altLang="ja-JP" b="1" dirty="0" smtClean="0"/>
              <a:t>Both have the same lens and same exposure time as 1/8,000.</a:t>
            </a:r>
          </a:p>
          <a:p>
            <a:r>
              <a:rPr lang="en-US" altLang="ja-JP" b="1" dirty="0" smtClean="0"/>
              <a:t>How do you feel?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CC27A1-8714-4B2C-B803-525791CBCC58}" type="slidenum">
              <a:rPr lang="en-US" altLang="ja-JP" smtClean="0"/>
              <a:pPr>
                <a:defRPr/>
              </a:pPr>
              <a:t>10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87385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b="1" dirty="0" smtClean="0"/>
              <a:t>These are enlargements, respectively.</a:t>
            </a:r>
          </a:p>
          <a:p>
            <a:r>
              <a:rPr lang="en-US" altLang="ja-JP" b="1" dirty="0" smtClean="0"/>
              <a:t>Kenji Toyoda, who took these photos and designed those cameras in Nikon, says bubbles and sprays are clearer in electronic shutter case.</a:t>
            </a:r>
          </a:p>
          <a:p>
            <a:r>
              <a:rPr lang="en-US" altLang="ja-JP" b="1" dirty="0" smtClean="0"/>
              <a:t>I think so too.</a:t>
            </a:r>
          </a:p>
          <a:p>
            <a:r>
              <a:rPr lang="en-US" altLang="ja-JP" b="1" dirty="0" smtClean="0"/>
              <a:t>Electronic shutter has more</a:t>
            </a:r>
            <a:r>
              <a:rPr lang="en-US" altLang="ja-JP" b="1" baseline="0" dirty="0" smtClean="0"/>
              <a:t> time-resolution than mechanical shutter.</a:t>
            </a:r>
            <a:endParaRPr lang="en-US" altLang="ja-JP" b="1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CC27A1-8714-4B2C-B803-525791CBCC58}" type="slidenum">
              <a:rPr lang="en-US" altLang="ja-JP" smtClean="0"/>
              <a:pPr>
                <a:defRPr/>
              </a:pPr>
              <a:t>11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30226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 smtClean="0"/>
              <a:t>Next, we would</a:t>
            </a:r>
            <a:r>
              <a:rPr kumimoji="1" lang="en-US" altLang="ja-JP" b="1" baseline="0" dirty="0" smtClean="0"/>
              <a:t> like to explain various schemes for GS.</a:t>
            </a:r>
          </a:p>
          <a:p>
            <a:r>
              <a:rPr kumimoji="1" lang="en-US" altLang="ja-JP" b="1" baseline="0" dirty="0" smtClean="0"/>
              <a:t>After definition of shutter efficiency,</a:t>
            </a:r>
          </a:p>
          <a:p>
            <a:r>
              <a:rPr kumimoji="1" lang="en-US" altLang="ja-JP" b="1" baseline="0" dirty="0" smtClean="0"/>
              <a:t>5 Tr scheme, 8 Tr scheme, 2-stage transfer scheme, pixel-wise CDS and pixel-wise ADC are explained.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CC27A1-8714-4B2C-B803-525791CBCC58}" type="slidenum">
              <a:rPr lang="en-US" altLang="ja-JP" smtClean="0"/>
              <a:pPr>
                <a:defRPr/>
              </a:pPr>
              <a:t>12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83788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GS needs storage</a:t>
            </a:r>
            <a:r>
              <a:rPr kumimoji="1" lang="en-US" altLang="ja-JP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for each pixel.</a:t>
            </a:r>
          </a:p>
          <a:p>
            <a:r>
              <a:rPr kumimoji="1" lang="en-US" altLang="ja-JP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It brings challenges;</a:t>
            </a:r>
          </a:p>
          <a:p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ja-JP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Dark current at storage region</a:t>
            </a:r>
          </a:p>
          <a:p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ja-JP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 talk</a:t>
            </a:r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 to storage region (Shutter efficiency)</a:t>
            </a:r>
          </a:p>
          <a:p>
            <a:r>
              <a:rPr lang="ja-JP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　　　</a:t>
            </a:r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Artifact by cross talk appears ahead of moving real image.</a:t>
            </a:r>
          </a:p>
          <a:p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      This phenomenon is unnatural.</a:t>
            </a:r>
          </a:p>
          <a:p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ja-JP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 reduction </a:t>
            </a:r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of storage reset</a:t>
            </a:r>
          </a:p>
          <a:p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ja-JP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 area increase </a:t>
            </a:r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despite storage </a:t>
            </a:r>
            <a:r>
              <a:rPr lang="en-US" altLang="ja-JP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area and additional</a:t>
            </a:r>
            <a:r>
              <a:rPr lang="en-US" altLang="ja-JP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transistors.</a:t>
            </a:r>
            <a:endParaRPr lang="en-US" altLang="ja-JP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- Large current, if all source follower amplifiers are operated during GS </a:t>
            </a:r>
            <a:r>
              <a:rPr lang="en-US" altLang="ja-JP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operation.</a:t>
            </a:r>
            <a:endParaRPr lang="en-US" altLang="ja-JP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Various schemes are proposed to overcome those challenges.</a:t>
            </a:r>
          </a:p>
          <a:p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I would like to explain these schemes </a:t>
            </a:r>
            <a:r>
              <a:rPr lang="en-US" altLang="ja-JP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n-US" altLang="ja-JP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 </a:t>
            </a:r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slides.</a:t>
            </a:r>
          </a:p>
          <a:p>
            <a:endParaRPr lang="en-US" altLang="ja-JP" sz="800" b="1" dirty="0">
              <a:latin typeface="+mj-ea"/>
            </a:endParaRPr>
          </a:p>
          <a:p>
            <a:endParaRPr kumimoji="1" lang="en-US" altLang="ja-JP" b="1" baseline="0" dirty="0" smtClean="0"/>
          </a:p>
          <a:p>
            <a:r>
              <a:rPr kumimoji="1" lang="en-US" altLang="ja-JP" baseline="0" dirty="0" smtClean="0"/>
              <a:t>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CC27A1-8714-4B2C-B803-525791CBCC58}" type="slidenum">
              <a:rPr lang="en-US" altLang="ja-JP" smtClean="0"/>
              <a:pPr>
                <a:defRPr/>
              </a:pPr>
              <a:t>13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11926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91">
              <a:defRPr/>
            </a:pPr>
            <a:r>
              <a:rPr kumimoji="1" lang="en-US" altLang="ja-JP" b="1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This</a:t>
            </a:r>
            <a:r>
              <a:rPr kumimoji="1" lang="en-US" altLang="ja-JP" b="1" baseline="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 v</a:t>
            </a:r>
            <a:r>
              <a:rPr kumimoji="1" lang="en-US" altLang="ja-JP" sz="1100" b="1" baseline="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iewgraph shows that  there are </a:t>
            </a:r>
            <a:r>
              <a:rPr lang="en-US" altLang="ja-JP" sz="1100" b="1" dirty="0">
                <a:ea typeface="Arial Unicode MS" panose="020B0604020202020204" pitchFamily="50" charset="-128"/>
                <a:cs typeface="Arial" panose="020B0604020202020204" pitchFamily="34" charset="0"/>
              </a:rPr>
              <a:t>two components of “Shutter Efficiency”.</a:t>
            </a:r>
          </a:p>
          <a:p>
            <a:pPr defTabSz="914491">
              <a:defRPr/>
            </a:pPr>
            <a:r>
              <a:rPr lang="en-US" altLang="ja-JP" sz="1100" b="1" dirty="0">
                <a:ea typeface="Arial Unicode MS" panose="020B0604020202020204" pitchFamily="50" charset="-128"/>
                <a:cs typeface="Arial" panose="020B0604020202020204" pitchFamily="34" charset="0"/>
              </a:rPr>
              <a:t>One is shutter lag, and the other is cross talk.</a:t>
            </a:r>
          </a:p>
          <a:p>
            <a:pPr defTabSz="914491">
              <a:defRPr/>
            </a:pPr>
            <a:r>
              <a:rPr lang="en-US" altLang="ja-JP" sz="1100" b="1" dirty="0">
                <a:ea typeface="Arial Unicode MS" panose="020B0604020202020204" pitchFamily="50" charset="-128"/>
                <a:cs typeface="Arial" panose="020B0604020202020204" pitchFamily="34" charset="0"/>
              </a:rPr>
              <a:t>At this figure, horizontal axis denotes time, while vertical axis denotes sensitivity.</a:t>
            </a:r>
          </a:p>
          <a:p>
            <a:pPr defTabSz="914491">
              <a:defRPr/>
            </a:pPr>
            <a:r>
              <a:rPr lang="en-US" altLang="ja-JP" sz="1100" b="1" dirty="0">
                <a:ea typeface="Arial Unicode MS" panose="020B0604020202020204" pitchFamily="50" charset="-128"/>
                <a:cs typeface="Arial" panose="020B0604020202020204" pitchFamily="34" charset="0"/>
              </a:rPr>
              <a:t>At first stage, signal electrons are accumulated at PD, and at second stage, signal electrons are stored at </a:t>
            </a:r>
            <a:r>
              <a:rPr lang="en-US" altLang="ja-JP" sz="1100" b="1" dirty="0" smtClean="0">
                <a:ea typeface="Arial Unicode MS" panose="020B0604020202020204" pitchFamily="50" charset="-128"/>
                <a:cs typeface="Arial" panose="020B0604020202020204" pitchFamily="34" charset="0"/>
              </a:rPr>
              <a:t>storage.</a:t>
            </a:r>
            <a:endParaRPr lang="en-US" altLang="ja-JP" sz="1100" b="1" dirty="0">
              <a:ea typeface="Arial Unicode MS" panose="020B0604020202020204" pitchFamily="50" charset="-128"/>
              <a:cs typeface="Arial" panose="020B0604020202020204" pitchFamily="34" charset="0"/>
            </a:endParaRPr>
          </a:p>
          <a:p>
            <a:pPr defTabSz="914491">
              <a:defRPr/>
            </a:pPr>
            <a:endParaRPr lang="en-US" altLang="ja-JP" sz="1100" b="1" dirty="0">
              <a:ea typeface="Arial Unicode MS" panose="020B0604020202020204" pitchFamily="50" charset="-128"/>
              <a:cs typeface="Arial" panose="020B0604020202020204" pitchFamily="34" charset="0"/>
            </a:endParaRPr>
          </a:p>
          <a:p>
            <a:pPr defTabSz="914491">
              <a:defRPr/>
            </a:pPr>
            <a:r>
              <a:rPr lang="en-US" altLang="ja-JP" sz="1100" b="1" dirty="0">
                <a:ea typeface="Arial Unicode MS" panose="020B0604020202020204" pitchFamily="50" charset="-128"/>
                <a:cs typeface="Arial" panose="020B0604020202020204" pitchFamily="34" charset="0"/>
              </a:rPr>
              <a:t>Ideally, sensitivity rises up and falls down without time loss.</a:t>
            </a:r>
          </a:p>
          <a:p>
            <a:pPr defTabSz="914491">
              <a:defRPr/>
            </a:pPr>
            <a:r>
              <a:rPr lang="en-US" altLang="ja-JP" sz="1100" b="1" dirty="0" smtClean="0">
                <a:ea typeface="Arial Unicode MS" panose="020B0604020202020204" pitchFamily="50" charset="-128"/>
                <a:cs typeface="Arial" panose="020B0604020202020204" pitchFamily="34" charset="0"/>
              </a:rPr>
              <a:t>But, actually</a:t>
            </a:r>
            <a:r>
              <a:rPr lang="en-US" altLang="ja-JP" sz="1100" b="1" dirty="0">
                <a:ea typeface="Arial Unicode MS" panose="020B0604020202020204" pitchFamily="50" charset="-128"/>
                <a:cs typeface="Arial" panose="020B0604020202020204" pitchFamily="34" charset="0"/>
              </a:rPr>
              <a:t>, there is a shutter lag</a:t>
            </a:r>
            <a:r>
              <a:rPr lang="en-US" altLang="ja-JP" sz="1100" b="1" dirty="0" smtClean="0">
                <a:ea typeface="Arial Unicode MS" panose="020B0604020202020204" pitchFamily="50" charset="-128"/>
                <a:cs typeface="Arial" panose="020B0604020202020204" pitchFamily="34" charset="0"/>
              </a:rPr>
              <a:t>. even using electronic shutter.</a:t>
            </a:r>
            <a:endParaRPr lang="en-US" altLang="ja-JP" sz="1100" b="1" dirty="0">
              <a:ea typeface="Arial Unicode MS" panose="020B0604020202020204" pitchFamily="50" charset="-128"/>
              <a:cs typeface="Arial" panose="020B0604020202020204" pitchFamily="34" charset="0"/>
            </a:endParaRPr>
          </a:p>
          <a:p>
            <a:pPr defTabSz="914491">
              <a:defRPr/>
            </a:pPr>
            <a:r>
              <a:rPr lang="en-US" altLang="ja-JP" sz="1100" b="1" dirty="0">
                <a:ea typeface="Arial Unicode MS" panose="020B0604020202020204" pitchFamily="50" charset="-128"/>
                <a:cs typeface="Arial" panose="020B0604020202020204" pitchFamily="34" charset="0"/>
              </a:rPr>
              <a:t>Shutter efficiency by shutter lag is defined by this ratio.</a:t>
            </a:r>
          </a:p>
          <a:p>
            <a:pPr defTabSz="914491">
              <a:defRPr/>
            </a:pPr>
            <a:endParaRPr lang="en-US" altLang="ja-JP" sz="1100" b="1" dirty="0">
              <a:ea typeface="Arial Unicode MS" panose="020B0604020202020204" pitchFamily="50" charset="-128"/>
              <a:cs typeface="Arial" panose="020B0604020202020204" pitchFamily="34" charset="0"/>
            </a:endParaRPr>
          </a:p>
          <a:p>
            <a:pPr defTabSz="914491">
              <a:defRPr/>
            </a:pPr>
            <a:r>
              <a:rPr lang="en-US" altLang="ja-JP" sz="1100" b="1" dirty="0">
                <a:ea typeface="Arial Unicode MS" panose="020B0604020202020204" pitchFamily="50" charset="-128"/>
                <a:cs typeface="Arial" panose="020B0604020202020204" pitchFamily="34" charset="0"/>
              </a:rPr>
              <a:t>Storage has cross talk or parasitic light sensitivity.</a:t>
            </a:r>
          </a:p>
          <a:p>
            <a:pPr defTabSz="914491">
              <a:defRPr/>
            </a:pPr>
            <a:r>
              <a:rPr lang="en-US" altLang="ja-JP" sz="1100" b="1" dirty="0">
                <a:ea typeface="Arial Unicode MS" panose="020B0604020202020204" pitchFamily="50" charset="-128"/>
                <a:cs typeface="Arial" panose="020B0604020202020204" pitchFamily="34" charset="0"/>
              </a:rPr>
              <a:t>Shutter efficiency by cross talk is defined by this </a:t>
            </a:r>
            <a:r>
              <a:rPr lang="en-US" altLang="ja-JP" sz="1100" b="1" dirty="0" smtClean="0">
                <a:ea typeface="Arial Unicode MS" panose="020B0604020202020204" pitchFamily="50" charset="-128"/>
                <a:cs typeface="Arial" panose="020B0604020202020204" pitchFamily="34" charset="0"/>
              </a:rPr>
              <a:t>expression.</a:t>
            </a:r>
            <a:endParaRPr lang="en-US" altLang="ja-JP" sz="1100" b="1" dirty="0">
              <a:ea typeface="Arial Unicode MS" panose="020B0604020202020204" pitchFamily="50" charset="-128"/>
              <a:cs typeface="Arial" panose="020B0604020202020204" pitchFamily="34" charset="0"/>
            </a:endParaRPr>
          </a:p>
          <a:p>
            <a:pPr defTabSz="914491">
              <a:defRPr/>
            </a:pPr>
            <a:endParaRPr lang="en-US" altLang="ja-JP" sz="1100" b="1" dirty="0">
              <a:ea typeface="Arial Unicode MS" panose="020B0604020202020204" pitchFamily="50" charset="-128"/>
              <a:cs typeface="Arial" panose="020B0604020202020204" pitchFamily="34" charset="0"/>
            </a:endParaRPr>
          </a:p>
          <a:p>
            <a:pPr defTabSz="914491">
              <a:defRPr/>
            </a:pPr>
            <a:r>
              <a:rPr lang="en-US" altLang="ja-JP" sz="1100" b="1" dirty="0">
                <a:ea typeface="Arial Unicode MS" panose="020B0604020202020204" pitchFamily="50" charset="-128"/>
                <a:cs typeface="Arial" panose="020B0604020202020204" pitchFamily="34" charset="0"/>
              </a:rPr>
              <a:t>For usual GS image sensor, cross talk is mainly discussed.</a:t>
            </a:r>
          </a:p>
          <a:p>
            <a:pPr defTabSz="914491">
              <a:defRPr/>
            </a:pPr>
            <a:r>
              <a:rPr lang="en-US" altLang="ja-JP" sz="1100" b="1" dirty="0" smtClean="0">
                <a:ea typeface="Arial Unicode MS" panose="020B0604020202020204" pitchFamily="50" charset="-128"/>
                <a:cs typeface="Arial" panose="020B0604020202020204" pitchFamily="34" charset="0"/>
              </a:rPr>
              <a:t>But, </a:t>
            </a:r>
            <a:r>
              <a:rPr lang="en-US" altLang="ja-JP" sz="1100" b="1" dirty="0">
                <a:ea typeface="Arial Unicode MS" panose="020B0604020202020204" pitchFamily="50" charset="-128"/>
                <a:cs typeface="Arial" panose="020B0604020202020204" pitchFamily="34" charset="0"/>
              </a:rPr>
              <a:t>for ToF, </a:t>
            </a:r>
            <a:r>
              <a:rPr lang="en-US" altLang="ja-JP" sz="1100" b="1" dirty="0" smtClean="0">
                <a:ea typeface="Arial Unicode MS" panose="020B0604020202020204" pitchFamily="50" charset="-128"/>
                <a:cs typeface="Arial" panose="020B0604020202020204" pitchFamily="34" charset="0"/>
              </a:rPr>
              <a:t>both </a:t>
            </a:r>
            <a:r>
              <a:rPr lang="en-US" altLang="ja-JP" sz="1100" b="1" dirty="0">
                <a:ea typeface="Arial Unicode MS" panose="020B0604020202020204" pitchFamily="50" charset="-128"/>
                <a:cs typeface="Arial" panose="020B0604020202020204" pitchFamily="34" charset="0"/>
              </a:rPr>
              <a:t>are </a:t>
            </a:r>
            <a:r>
              <a:rPr lang="en-US" altLang="ja-JP" sz="1100" b="1" dirty="0" smtClean="0">
                <a:ea typeface="Arial Unicode MS" panose="020B0604020202020204" pitchFamily="50" charset="-128"/>
                <a:cs typeface="Arial" panose="020B0604020202020204" pitchFamily="34" charset="0"/>
              </a:rPr>
              <a:t>important,</a:t>
            </a:r>
            <a:r>
              <a:rPr lang="en-US" altLang="ja-JP" sz="1100" b="1" baseline="0" dirty="0" smtClean="0">
                <a:ea typeface="Arial Unicode MS" panose="020B060402020202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b="1" dirty="0" smtClean="0">
                <a:ea typeface="Arial Unicode MS" panose="020B0604020202020204" pitchFamily="50" charset="-128"/>
                <a:cs typeface="Arial" panose="020B0604020202020204" pitchFamily="34" charset="0"/>
              </a:rPr>
              <a:t>because </a:t>
            </a:r>
            <a:r>
              <a:rPr lang="en-US" altLang="ja-JP" sz="1100" b="1" dirty="0" smtClean="0">
                <a:ea typeface="Arial Unicode MS" panose="020B0604020202020204" pitchFamily="50" charset="-128"/>
                <a:cs typeface="Arial" panose="020B0604020202020204" pitchFamily="34" charset="0"/>
              </a:rPr>
              <a:t>exposure time is very short.</a:t>
            </a:r>
            <a:endParaRPr lang="en-US" altLang="ja-JP" sz="1100" b="1" dirty="0">
              <a:ea typeface="Arial Unicode MS" panose="020B0604020202020204" pitchFamily="50" charset="-128"/>
              <a:cs typeface="Arial" panose="020B0604020202020204" pitchFamily="34" charset="0"/>
            </a:endParaRPr>
          </a:p>
          <a:p>
            <a:pPr defTabSz="914491">
              <a:defRPr/>
            </a:pPr>
            <a:endParaRPr lang="en-US" altLang="ja-JP" b="1" dirty="0">
              <a:ea typeface="Arial Unicode MS" panose="020B0604020202020204" pitchFamily="50" charset="-128"/>
              <a:cs typeface="Arial" panose="020B0604020202020204" pitchFamily="34" charset="0"/>
            </a:endParaRPr>
          </a:p>
          <a:p>
            <a:pPr defTabSz="914491">
              <a:defRPr/>
            </a:pPr>
            <a:endParaRPr lang="en-US" altLang="ja-JP" b="1" dirty="0">
              <a:ea typeface="Arial Unicode MS" panose="020B0604020202020204" pitchFamily="50" charset="-128"/>
              <a:cs typeface="Arial" panose="020B0604020202020204" pitchFamily="34" charset="0"/>
            </a:endParaRPr>
          </a:p>
          <a:p>
            <a:pPr defTabSz="914491">
              <a:defRPr/>
            </a:pPr>
            <a:endParaRPr lang="en-US" altLang="ja-JP" b="1" dirty="0">
              <a:ea typeface="Arial Unicode MS" panose="020B0604020202020204" pitchFamily="50" charset="-128"/>
              <a:cs typeface="Arial" panose="020B0604020202020204" pitchFamily="34" charset="0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CC27A1-8714-4B2C-B803-525791CBCC58}" type="slidenum">
              <a:rPr lang="en-US" altLang="ja-JP" smtClean="0"/>
              <a:pPr>
                <a:defRPr/>
              </a:pPr>
              <a:t>14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5787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 smtClean="0"/>
              <a:t>5</a:t>
            </a:r>
            <a:r>
              <a:rPr kumimoji="1" lang="en-US" altLang="ja-JP" b="1" baseline="0" dirty="0" smtClean="0"/>
              <a:t> Tr scheme is explained first.</a:t>
            </a:r>
          </a:p>
          <a:p>
            <a:r>
              <a:rPr kumimoji="1" lang="en-US" altLang="ja-JP" b="1" baseline="0" dirty="0" smtClean="0"/>
              <a:t>Global Reset Gate is added to 4 Tr rolling shutter scheme.</a:t>
            </a:r>
          </a:p>
          <a:p>
            <a:r>
              <a:rPr kumimoji="1" lang="en-US" altLang="ja-JP" b="1" baseline="0" dirty="0" smtClean="0"/>
              <a:t>FD is used for storage.</a:t>
            </a:r>
          </a:p>
          <a:p>
            <a:endParaRPr kumimoji="1" lang="en-US" altLang="ja-JP" b="1" baseline="0" dirty="0" smtClean="0"/>
          </a:p>
          <a:p>
            <a:r>
              <a:rPr kumimoji="1" lang="en-US" altLang="ja-JP" b="1" baseline="0" dirty="0" smtClean="0"/>
              <a:t>Good point is simple pixel structure.</a:t>
            </a:r>
          </a:p>
          <a:p>
            <a:r>
              <a:rPr kumimoji="1" lang="en-US" altLang="ja-JP" b="1" baseline="0" dirty="0" smtClean="0"/>
              <a:t>So, 5 Tr scheme are produced a lot.</a:t>
            </a:r>
          </a:p>
          <a:p>
            <a:endParaRPr kumimoji="1" lang="en-US" altLang="ja-JP" b="1" baseline="0" dirty="0" smtClean="0"/>
          </a:p>
          <a:p>
            <a:r>
              <a:rPr kumimoji="1" lang="en-US" altLang="ja-JP" b="1" baseline="0" dirty="0" smtClean="0"/>
              <a:t>Bad points are dark current at FD, because it can not use pinned PD structure,</a:t>
            </a:r>
          </a:p>
          <a:p>
            <a:r>
              <a:rPr kumimoji="1" lang="en-US" altLang="ja-JP" b="1" baseline="0" dirty="0" smtClean="0"/>
              <a:t>cross talk and reset noise.</a:t>
            </a:r>
          </a:p>
          <a:p>
            <a:r>
              <a:rPr kumimoji="1" lang="en-US" altLang="ja-JP" b="1" baseline="0" dirty="0" smtClean="0"/>
              <a:t>When CFD is 4 </a:t>
            </a:r>
            <a:r>
              <a:rPr kumimoji="1" lang="en-US" altLang="ja-JP" b="1" baseline="0" dirty="0" err="1" smtClean="0"/>
              <a:t>fF</a:t>
            </a:r>
            <a:r>
              <a:rPr kumimoji="1" lang="en-US" altLang="ja-JP" b="1" baseline="0" dirty="0" smtClean="0"/>
              <a:t>, reset noise is 25 electrons,</a:t>
            </a:r>
          </a:p>
          <a:p>
            <a:r>
              <a:rPr kumimoji="1" lang="en-US" altLang="ja-JP" b="1" baseline="0" dirty="0" smtClean="0"/>
              <a:t>while 4 Tr RS image sensors, using CDS, have less than 2electrons noise.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CC27A1-8714-4B2C-B803-525791CBCC58}" type="slidenum">
              <a:rPr lang="en-US" altLang="ja-JP" smtClean="0"/>
              <a:pPr>
                <a:defRPr/>
              </a:pPr>
              <a:t>15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76889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viewgraph</a:t>
            </a:r>
            <a:r>
              <a:rPr kumimoji="1" lang="en-US" altLang="ja-JP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explains external CDS for 5 Tr. Scheme.</a:t>
            </a:r>
            <a:endParaRPr kumimoji="1" lang="en-US" altLang="ja-JP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en-US" altLang="ja-JP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5 Tr scheme, </a:t>
            </a:r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reset level, </a:t>
            </a:r>
            <a:r>
              <a:rPr lang="en-US" altLang="ja-JP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ja-JP" sz="12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(n) , and signal level, </a:t>
            </a:r>
            <a:r>
              <a:rPr lang="en-US" altLang="ja-JP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ja-JP" sz="12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ja-JP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(n) , are read out separately,</a:t>
            </a:r>
            <a:r>
              <a:rPr lang="en-US" altLang="ja-JP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in other word, at different frame.</a:t>
            </a:r>
          </a:p>
          <a:p>
            <a:r>
              <a:rPr kumimoji="1" lang="en-US" altLang="ja-JP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So, to do CDS, external frame memory for resets </a:t>
            </a:r>
            <a:r>
              <a:rPr kumimoji="1" lang="en-US" altLang="ja-JP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kumimoji="1" lang="en-US" altLang="ja-JP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needed.</a:t>
            </a:r>
          </a:p>
          <a:p>
            <a:endParaRPr kumimoji="1" lang="en-US" altLang="ja-JP" sz="1200" b="1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Good point is that reset noise is eliminated.</a:t>
            </a:r>
          </a:p>
          <a:p>
            <a:r>
              <a:rPr kumimoji="1" lang="en-US" altLang="ja-JP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Around 10 electrons random noise is realized.</a:t>
            </a:r>
          </a:p>
          <a:p>
            <a:endParaRPr kumimoji="1" lang="en-US" altLang="ja-JP" sz="1200" b="1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Bad points are that </a:t>
            </a:r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Non-correlated </a:t>
            </a:r>
            <a:r>
              <a:rPr lang="en-US" altLang="ja-JP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noise, </a:t>
            </a:r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1/f </a:t>
            </a:r>
            <a:r>
              <a:rPr lang="en-US" altLang="ja-JP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noise </a:t>
            </a:r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at SF, </a:t>
            </a:r>
            <a:r>
              <a:rPr lang="en-US" altLang="ja-JP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increases </a:t>
            </a:r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by a factor of </a:t>
            </a:r>
            <a:r>
              <a:rPr lang="ja-JP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ja-JP" alt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．</a:t>
            </a:r>
            <a:endParaRPr lang="en-US" altLang="ja-JP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Frame</a:t>
            </a:r>
            <a:r>
              <a:rPr kumimoji="1" lang="en-US" altLang="ja-JP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memory is needed externally.</a:t>
            </a:r>
            <a:endParaRPr kumimoji="1" lang="ja-JP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CC27A1-8714-4B2C-B803-525791CBCC58}" type="slidenum">
              <a:rPr lang="en-US" altLang="ja-JP" smtClean="0"/>
              <a:pPr>
                <a:defRPr/>
              </a:pPr>
              <a:t>16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11239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reduce both reset noise and 1/f noise, Boyd Fowler of Fairchild Imaging proposes </a:t>
            </a:r>
            <a:r>
              <a:rPr lang="en-US" altLang="ja-JP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</a:t>
            </a:r>
            <a:r>
              <a:rPr lang="en-US" altLang="ja-JP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 </a:t>
            </a:r>
            <a:r>
              <a:rPr lang="en-US" altLang="ja-JP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CQS  for 5Tr Scheme</a:t>
            </a:r>
            <a:r>
              <a:rPr lang="en-US" altLang="ja-JP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ja-JP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CQS stands for Correlated Quadruple Sampling.</a:t>
            </a:r>
          </a:p>
          <a:p>
            <a:endParaRPr lang="en-US" altLang="ja-JP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use VDD during reset period as reference.</a:t>
            </a:r>
          </a:p>
          <a:p>
            <a:r>
              <a:rPr lang="en-US" altLang="ja-JP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subtractions eliminate 1/f noise at column, because they have correlation.</a:t>
            </a:r>
          </a:p>
          <a:p>
            <a:r>
              <a:rPr lang="en-US" altLang="ja-JP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And, this subtraction eliminates reset noise at external.</a:t>
            </a:r>
          </a:p>
          <a:p>
            <a:endParaRPr lang="en-US" altLang="ja-JP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point is both reset noise and 1/f noise are eliminated.</a:t>
            </a:r>
          </a:p>
          <a:p>
            <a:r>
              <a:rPr lang="en-US" altLang="ja-JP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realize 2.54 electrons random noise.</a:t>
            </a:r>
          </a:p>
          <a:p>
            <a:endParaRPr lang="en-US" altLang="ja-JP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 points are that frame rate decreases half.</a:t>
            </a:r>
          </a:p>
          <a:p>
            <a:r>
              <a:rPr lang="en-US" altLang="ja-JP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frame memory is needed.</a:t>
            </a:r>
            <a:endParaRPr lang="ja-JP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en-US" altLang="ja-JP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CC27A1-8714-4B2C-B803-525791CBCC58}" type="slidenum">
              <a:rPr lang="en-US" altLang="ja-JP" smtClean="0"/>
              <a:pPr>
                <a:defRPr/>
              </a:pPr>
              <a:t>17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015523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CMOSIS proposes 8 Tr scheme, to improve both random</a:t>
            </a:r>
            <a:r>
              <a:rPr kumimoji="1" lang="en-US" altLang="ja-JP" sz="11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noise and shutter efficiency.</a:t>
            </a:r>
          </a:p>
          <a:p>
            <a:r>
              <a:rPr kumimoji="1" lang="en-US" altLang="ja-JP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kumimoji="1" lang="en-US" altLang="ja-JP" sz="11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two distinct features.</a:t>
            </a:r>
          </a:p>
          <a:p>
            <a:r>
              <a:rPr kumimoji="1" lang="en-US" altLang="ja-JP" sz="11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is charge gain in pixel.</a:t>
            </a:r>
          </a:p>
          <a:p>
            <a:r>
              <a:rPr kumimoji="1" lang="en-US" altLang="ja-JP" sz="11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charge gain is 10, parasitic sensitivity decreases 1/10 in input reference, and kTC noises by storage reset also decrease 1/10 in input reference.</a:t>
            </a:r>
          </a:p>
          <a:p>
            <a:r>
              <a:rPr kumimoji="1" lang="en-US" altLang="ja-JP" sz="11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is two S/H capacitances for reset and signal.</a:t>
            </a:r>
          </a:p>
          <a:p>
            <a:r>
              <a:rPr kumimoji="1" lang="en-US" altLang="ja-JP" sz="11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Then, CDS can be done at column circuit.</a:t>
            </a:r>
          </a:p>
          <a:p>
            <a:r>
              <a:rPr kumimoji="1" lang="en-US" altLang="ja-JP" sz="1100" b="1" baseline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points are that reset noise of CFD is eliminated, and random noise becomes 10 electrons.</a:t>
            </a:r>
          </a:p>
          <a:p>
            <a:r>
              <a:rPr kumimoji="1" lang="en-US" altLang="ja-JP" sz="1100" b="1" baseline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shutter efficiency, 99.998%, </a:t>
            </a:r>
            <a:r>
              <a:rPr kumimoji="1" lang="en-US" altLang="ja-JP" sz="1100" b="1" baseline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kumimoji="1" lang="en-US" altLang="ja-JP" sz="1100" b="1" baseline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realized because of 2 reasons.</a:t>
            </a:r>
          </a:p>
          <a:p>
            <a:r>
              <a:rPr kumimoji="1" lang="en-US" altLang="ja-JP" sz="1100" b="1" baseline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is charge gain  in pixel.</a:t>
            </a:r>
          </a:p>
          <a:p>
            <a:r>
              <a:rPr kumimoji="1" lang="en-US" altLang="ja-JP" sz="1100" b="1" baseline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other is because 2 storage capacitances have similar parasitic sensitivity, and they are cancelled at CDS.</a:t>
            </a:r>
          </a:p>
          <a:p>
            <a:r>
              <a:rPr kumimoji="1" lang="en-US" altLang="ja-JP" sz="11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 points are l</a:t>
            </a:r>
            <a:r>
              <a:rPr lang="en-US" altLang="ja-JP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arge </a:t>
            </a:r>
            <a:r>
              <a:rPr lang="en-US" altLang="ja-JP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consumption during SFs are ON.</a:t>
            </a:r>
          </a:p>
          <a:p>
            <a:pPr defTabSz="914491">
              <a:defRPr/>
            </a:pPr>
            <a:r>
              <a:rPr lang="en-US" altLang="ja-JP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Conversion gain decreases half.</a:t>
            </a:r>
          </a:p>
          <a:p>
            <a:pPr defTabSz="914491">
              <a:defRPr/>
            </a:pPr>
            <a:r>
              <a:rPr lang="en-US" altLang="ja-JP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kTC noises by C1 and C2 </a:t>
            </a:r>
            <a:r>
              <a:rPr lang="en-US" altLang="ja-JP" sz="11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remained.</a:t>
            </a:r>
            <a:endParaRPr lang="en-US" altLang="ja-JP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91">
              <a:defRPr/>
            </a:pPr>
            <a:r>
              <a:rPr lang="en-US" altLang="ja-JP" sz="11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scheme is very popular among industrial application, now</a:t>
            </a:r>
            <a:r>
              <a:rPr lang="en-US" altLang="ja-JP" sz="11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ja-JP" sz="11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CC27A1-8714-4B2C-B803-525791CBCC58}" type="slidenum">
              <a:rPr lang="en-US" altLang="ja-JP" smtClean="0"/>
              <a:pPr>
                <a:defRPr/>
              </a:pPr>
              <a:t>18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396038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100" b="1" dirty="0" smtClean="0"/>
              <a:t>To eliminate</a:t>
            </a:r>
            <a:r>
              <a:rPr kumimoji="1" lang="en-US" altLang="ja-JP" sz="1100" b="1" baseline="0" dirty="0" smtClean="0"/>
              <a:t> both reset noises of storage and FD, 2-stage transfer scheme is proposed.,</a:t>
            </a:r>
          </a:p>
          <a:p>
            <a:r>
              <a:rPr kumimoji="1" lang="en-US" altLang="ja-JP" sz="1100" b="1" baseline="0" dirty="0" smtClean="0"/>
              <a:t>As shown in this figure, storage, ST, is located between PD and FD.</a:t>
            </a:r>
          </a:p>
          <a:p>
            <a:r>
              <a:rPr kumimoji="1" lang="en-US" altLang="ja-JP" sz="1100" b="1" baseline="0" dirty="0" smtClean="0"/>
              <a:t>Signal electrons are transferred from PD to ST globally.</a:t>
            </a:r>
          </a:p>
          <a:p>
            <a:r>
              <a:rPr kumimoji="1" lang="en-US" altLang="ja-JP" sz="1100" b="1" baseline="0" dirty="0" smtClean="0"/>
              <a:t>Then, they are transferred from ST to FD row by row.</a:t>
            </a:r>
          </a:p>
          <a:p>
            <a:r>
              <a:rPr kumimoji="1" lang="en-US" altLang="ja-JP" sz="1100" b="1" baseline="0" dirty="0" smtClean="0"/>
              <a:t>Both charge transfer should be complete transfers. </a:t>
            </a:r>
          </a:p>
          <a:p>
            <a:r>
              <a:rPr kumimoji="1" lang="en-US" altLang="ja-JP" sz="1100" b="1" baseline="0" dirty="0" smtClean="0"/>
              <a:t>Then, reset noise of ST is not occurred, and reset noise of FD is eliminated by </a:t>
            </a:r>
            <a:r>
              <a:rPr kumimoji="1" lang="en-US" altLang="ja-JP" sz="1100" b="1" baseline="0" dirty="0" smtClean="0"/>
              <a:t>CDS.</a:t>
            </a:r>
            <a:endParaRPr kumimoji="1" lang="en-US" altLang="ja-JP" sz="1100" b="1" baseline="0" dirty="0" smtClean="0"/>
          </a:p>
          <a:p>
            <a:r>
              <a:rPr kumimoji="1" lang="en-US" altLang="ja-JP" sz="1100" b="1" baseline="0" dirty="0" smtClean="0">
                <a:solidFill>
                  <a:schemeClr val="accent6"/>
                </a:solidFill>
              </a:rPr>
              <a:t>There are variations of ST;</a:t>
            </a:r>
          </a:p>
          <a:p>
            <a:r>
              <a:rPr kumimoji="1" lang="en-US" altLang="ja-JP" sz="1100" b="1" baseline="0" dirty="0" smtClean="0">
                <a:solidFill>
                  <a:schemeClr val="accent6"/>
                </a:solidFill>
              </a:rPr>
              <a:t>Pinned PD structure, as this figure, is proposed by Yasutomi-san of Shizuoka Univ.. Yasutomi-san is here. </a:t>
            </a:r>
          </a:p>
          <a:p>
            <a:r>
              <a:rPr lang="en-US" altLang="ja-JP" sz="1100" b="1" dirty="0" smtClean="0">
                <a:solidFill>
                  <a:schemeClr val="accent6"/>
                </a:solidFill>
                <a:latin typeface="+mj-ea"/>
              </a:rPr>
              <a:t>Surface channel CCD structure</a:t>
            </a:r>
            <a:r>
              <a:rPr lang="en-US" altLang="ja-JP" sz="1100" b="1" baseline="0" dirty="0" smtClean="0">
                <a:solidFill>
                  <a:schemeClr val="accent6"/>
                </a:solidFill>
                <a:latin typeface="+mj-ea"/>
              </a:rPr>
              <a:t> and b</a:t>
            </a:r>
            <a:r>
              <a:rPr lang="en-US" altLang="ja-JP" sz="1100" b="1" dirty="0" smtClean="0">
                <a:solidFill>
                  <a:schemeClr val="accent6"/>
                </a:solidFill>
                <a:latin typeface="+mj-ea"/>
              </a:rPr>
              <a:t>uried channel CCD structure are reported, also.</a:t>
            </a:r>
            <a:endParaRPr lang="en-US" altLang="ja-JP" sz="1100" b="1" dirty="0" smtClean="0">
              <a:latin typeface="+mj-ea"/>
            </a:endParaRPr>
          </a:p>
          <a:p>
            <a:r>
              <a:rPr lang="en-US" altLang="ja-JP" sz="1100" b="1" dirty="0" smtClean="0">
                <a:solidFill>
                  <a:schemeClr val="accent6"/>
                </a:solidFill>
                <a:latin typeface="+mj-ea"/>
              </a:rPr>
              <a:t>Good points are that</a:t>
            </a:r>
            <a:r>
              <a:rPr lang="en-US" altLang="ja-JP" sz="1100" b="1" baseline="0" dirty="0" smtClean="0">
                <a:solidFill>
                  <a:schemeClr val="accent6"/>
                </a:solidFill>
                <a:latin typeface="+mj-ea"/>
              </a:rPr>
              <a:t> low noise by real CDS.</a:t>
            </a:r>
          </a:p>
          <a:p>
            <a:r>
              <a:rPr lang="en-US" altLang="ja-JP" sz="1100" b="1" baseline="0" dirty="0" smtClean="0">
                <a:solidFill>
                  <a:schemeClr val="accent6"/>
                </a:solidFill>
                <a:latin typeface="+mj-ea"/>
              </a:rPr>
              <a:t>2.7 electrons random noise is obtained by Yasutomi-san.</a:t>
            </a:r>
          </a:p>
          <a:p>
            <a:r>
              <a:rPr lang="en-US" altLang="ja-JP" sz="1100" b="1" baseline="0" dirty="0" smtClean="0">
                <a:solidFill>
                  <a:schemeClr val="accent6"/>
                </a:solidFill>
                <a:latin typeface="+mj-ea"/>
              </a:rPr>
              <a:t>Low dark current is realized if pinning structure is used at ST.</a:t>
            </a:r>
          </a:p>
          <a:p>
            <a:r>
              <a:rPr lang="en-US" altLang="ja-JP" sz="1100" b="1" baseline="0" dirty="0" smtClean="0">
                <a:solidFill>
                  <a:schemeClr val="accent6"/>
                </a:solidFill>
                <a:latin typeface="+mj-ea"/>
              </a:rPr>
              <a:t>I think 2-stage </a:t>
            </a:r>
            <a:r>
              <a:rPr lang="en-US" altLang="ja-JP" sz="1100" b="1" baseline="0" dirty="0" smtClean="0">
                <a:solidFill>
                  <a:schemeClr val="accent6"/>
                </a:solidFill>
                <a:latin typeface="+mj-ea"/>
              </a:rPr>
              <a:t>transfer scheme is promising  method.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CC27A1-8714-4B2C-B803-525791CBCC58}" type="slidenum">
              <a:rPr lang="en-US" altLang="ja-JP" smtClean="0"/>
              <a:pPr>
                <a:defRPr/>
              </a:pPr>
              <a:t>19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93234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 smtClean="0"/>
              <a:t>This</a:t>
            </a:r>
            <a:r>
              <a:rPr kumimoji="1" lang="en-US" altLang="ja-JP" b="1" baseline="0" dirty="0" smtClean="0"/>
              <a:t> is contents of my talk.</a:t>
            </a:r>
          </a:p>
          <a:p>
            <a:r>
              <a:rPr kumimoji="1" lang="en-US" altLang="ja-JP" b="1" baseline="0" dirty="0" smtClean="0"/>
              <a:t>After motivation of GS, various schemes, cross talk reduction will be explained.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CC27A1-8714-4B2C-B803-525791CBCC58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181518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Pixel-wise CDS is used for</a:t>
            </a:r>
            <a:r>
              <a:rPr kumimoji="1" lang="en-US" altLang="ja-JP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high </a:t>
            </a:r>
            <a:r>
              <a:rPr kumimoji="1" lang="en-US" altLang="ja-JP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frame rate image sensor </a:t>
            </a:r>
            <a:r>
              <a:rPr kumimoji="1" lang="en-US" altLang="ja-JP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by Tochigi of Tohoku University.</a:t>
            </a:r>
          </a:p>
          <a:p>
            <a:r>
              <a:rPr kumimoji="1" lang="en-US" altLang="ja-JP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In this scheme, </a:t>
            </a:r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S/H circuit for CDS is located  in pixel.</a:t>
            </a:r>
          </a:p>
          <a:p>
            <a:endParaRPr lang="en-US" altLang="ja-JP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Good points are that low noise realized by true CDS.</a:t>
            </a:r>
          </a:p>
          <a:p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4.8 </a:t>
            </a:r>
            <a:r>
              <a:rPr lang="en-US" altLang="ja-JP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ele</a:t>
            </a:r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 noise is obtained even at 10 Mfps.</a:t>
            </a:r>
          </a:p>
          <a:p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High frame rate is possible because of the pixel parallel and no need to send reset level.</a:t>
            </a:r>
          </a:p>
          <a:p>
            <a:endParaRPr lang="en-US" altLang="ja-JP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Bad points are large power consumption while SFs are globally operated, </a:t>
            </a:r>
          </a:p>
          <a:p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and many </a:t>
            </a:r>
            <a:r>
              <a:rPr lang="en-US" altLang="ja-JP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Trs</a:t>
            </a:r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 in pixel.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CC27A1-8714-4B2C-B803-525791CBCC58}" type="slidenum">
              <a:rPr lang="en-US" altLang="ja-JP" smtClean="0"/>
              <a:pPr>
                <a:defRPr/>
              </a:pPr>
              <a:t>20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904575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kumimoji="1" lang="en-US" altLang="ja-JP" sz="12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viewgraph shows pixel-wise ADC.</a:t>
            </a:r>
          </a:p>
          <a:p>
            <a:r>
              <a:rPr kumimoji="1" lang="en-US" altLang="ja-JP" sz="12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circuit size and low power consumption ADCs are embedded in a pixel.</a:t>
            </a:r>
          </a:p>
          <a:p>
            <a:endParaRPr kumimoji="1" lang="en-US" altLang="ja-JP" sz="1200" b="1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12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points are h</a:t>
            </a:r>
            <a:r>
              <a:rPr lang="en-US" altLang="ja-JP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igh frame rate because of pixel</a:t>
            </a:r>
            <a:r>
              <a:rPr lang="en-US" altLang="ja-JP" sz="12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parallel.</a:t>
            </a:r>
          </a:p>
          <a:p>
            <a:r>
              <a:rPr lang="en-US" altLang="ja-JP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altLang="ja-JP" sz="12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dark </a:t>
            </a:r>
            <a:r>
              <a:rPr lang="en-US" altLang="ja-JP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and no cross talk at storage. </a:t>
            </a:r>
          </a:p>
          <a:p>
            <a:r>
              <a:rPr lang="en-US" altLang="ja-JP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  <a:r>
              <a:rPr lang="en-US" altLang="ja-JP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processing in pixel can be possible.</a:t>
            </a:r>
          </a:p>
          <a:p>
            <a:endParaRPr lang="en-US" altLang="ja-JP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 points</a:t>
            </a:r>
            <a:r>
              <a:rPr lang="en-US" altLang="ja-JP" sz="12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</a:t>
            </a:r>
            <a:r>
              <a:rPr lang="en-US" altLang="ja-JP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power consumption while ADC are globally operated.</a:t>
            </a:r>
          </a:p>
          <a:p>
            <a:r>
              <a:rPr lang="en-US" altLang="ja-JP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</a:t>
            </a:r>
            <a:r>
              <a:rPr lang="en-US" altLang="ja-JP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transistors in pixel.</a:t>
            </a:r>
          </a:p>
          <a:p>
            <a:r>
              <a:rPr lang="en-US" altLang="ja-JP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overcome the many transistor problem, stacking, or 3D assemble, is awaited.</a:t>
            </a:r>
          </a:p>
          <a:p>
            <a:r>
              <a:rPr lang="en-US" altLang="ja-JP" sz="800" b="1" dirty="0">
                <a:latin typeface="+mj-ea"/>
              </a:rPr>
              <a:t> </a:t>
            </a:r>
          </a:p>
          <a:p>
            <a:endParaRPr lang="en-US" altLang="ja-JP" sz="800" b="1" dirty="0">
              <a:latin typeface="+mj-ea"/>
            </a:endParaRPr>
          </a:p>
          <a:p>
            <a:r>
              <a:rPr kumimoji="1" lang="en-US" altLang="ja-JP" b="1" baseline="0" dirty="0" smtClean="0"/>
              <a:t> 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CC27A1-8714-4B2C-B803-525791CBCC58}" type="slidenum">
              <a:rPr lang="en-US" altLang="ja-JP" smtClean="0"/>
              <a:pPr>
                <a:defRPr/>
              </a:pPr>
              <a:t>21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259776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91">
              <a:defRPr/>
            </a:pPr>
            <a:r>
              <a:rPr kumimoji="1" lang="en-US" altLang="ja-JP" b="1" dirty="0" smtClean="0"/>
              <a:t>Thirdly,</a:t>
            </a:r>
            <a:r>
              <a:rPr kumimoji="1" lang="en-US" altLang="ja-JP" b="1" baseline="0" dirty="0" smtClean="0"/>
              <a:t> I would like to explain cross talk reduction.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CC27A1-8714-4B2C-B803-525791CBCC58}" type="slidenum">
              <a:rPr lang="en-US" altLang="ja-JP" smtClean="0"/>
              <a:pPr>
                <a:defRPr/>
              </a:pPr>
              <a:t>22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040485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kumimoji="1" lang="en-US" altLang="ja-JP" sz="12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figure shows 4 mechanisms of cross talk to ST </a:t>
            </a:r>
            <a:r>
              <a:rPr kumimoji="1" lang="en-US" altLang="ja-JP" sz="12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buried channel CCD, </a:t>
            </a:r>
            <a:r>
              <a:rPr kumimoji="1" lang="en-US" altLang="ja-JP" sz="12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2-stage transfer scheme.</a:t>
            </a:r>
          </a:p>
          <a:p>
            <a:pPr>
              <a:lnSpc>
                <a:spcPts val="2400"/>
              </a:lnSpc>
            </a:pPr>
            <a:r>
              <a:rPr kumimoji="1" lang="en-US" altLang="ja-JP" sz="12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viewpoint of optics, </a:t>
            </a:r>
            <a:r>
              <a:rPr lang="en-US" altLang="ja-JP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oblique incident light, multi-reflection, and transmission of photoshield are causes.</a:t>
            </a:r>
          </a:p>
          <a:p>
            <a:pPr>
              <a:lnSpc>
                <a:spcPts val="2400"/>
              </a:lnSpc>
            </a:pPr>
            <a:r>
              <a:rPr lang="en-US" altLang="ja-JP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viewpoint of device physics, charge diffusion is a main cause.</a:t>
            </a:r>
          </a:p>
          <a:p>
            <a:pPr>
              <a:lnSpc>
                <a:spcPts val="2400"/>
              </a:lnSpc>
            </a:pPr>
            <a:endParaRPr lang="en-US" altLang="ja-JP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en-US" altLang="ja-JP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 viewgraphs explain how to prevent these mechanisms.</a:t>
            </a:r>
            <a:endParaRPr lang="ja-JP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en-US" altLang="ja-JP" b="1" baseline="0" dirty="0" smtClean="0"/>
          </a:p>
          <a:p>
            <a:r>
              <a:rPr kumimoji="1" lang="en-US" altLang="ja-JP" b="1" baseline="0" dirty="0" smtClean="0"/>
              <a:t>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CC27A1-8714-4B2C-B803-525791CBCC58}" type="slidenum">
              <a:rPr lang="en-US" altLang="ja-JP" smtClean="0"/>
              <a:pPr>
                <a:defRPr/>
              </a:pPr>
              <a:t>23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334254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viewgraph shows 3 methods to prevent charge diffusion mechanism.</a:t>
            </a:r>
          </a:p>
          <a:p>
            <a:pPr defTabSz="914491">
              <a:defRPr/>
            </a:pPr>
            <a:endParaRPr lang="en-US" altLang="ja-JP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91">
              <a:defRPr/>
            </a:pPr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ja-JP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/P</a:t>
            </a:r>
            <a:r>
              <a:rPr lang="en-US" altLang="ja-JP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 wafer  is used because minority carrier life time is </a:t>
            </a:r>
            <a:r>
              <a:rPr lang="en-US" altLang="ja-JP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short </a:t>
            </a:r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in P+ substrate.</a:t>
            </a:r>
          </a:p>
          <a:p>
            <a:pPr defTabSz="914491">
              <a:defRPr/>
            </a:pPr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Most electrons, generated in P+ region,  are annihilated.</a:t>
            </a:r>
          </a:p>
          <a:p>
            <a:pPr defTabSz="914491">
              <a:defRPr/>
            </a:pPr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Good point is that no process change is needed.</a:t>
            </a:r>
          </a:p>
          <a:p>
            <a:pPr defTabSz="914491">
              <a:defRPr/>
            </a:pPr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Bad point is limited performance and sensitivity non-uniformity.</a:t>
            </a:r>
          </a:p>
          <a:p>
            <a:pPr defTabSz="914491">
              <a:defRPr/>
            </a:pPr>
            <a:endParaRPr lang="en-US" altLang="ja-JP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91">
              <a:defRPr/>
            </a:pPr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P-well/N-substrate structure achieves good performance for deep electrons because the potential barrier is enough high.</a:t>
            </a:r>
          </a:p>
          <a:p>
            <a:pPr defTabSz="914491">
              <a:defRPr/>
            </a:pPr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But, longer process is needed.</a:t>
            </a:r>
          </a:p>
          <a:p>
            <a:pPr defTabSz="914491">
              <a:defRPr/>
            </a:pPr>
            <a:endParaRPr lang="en-US" altLang="ja-JP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91">
              <a:defRPr/>
            </a:pPr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P+ barrier layer just under ST forms potential barrier by Fermi level difference because of impurity concentration difference.</a:t>
            </a:r>
          </a:p>
          <a:p>
            <a:pPr defTabSz="914491">
              <a:defRPr/>
            </a:pPr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Good point is that only one additional process step is needed</a:t>
            </a:r>
            <a:r>
              <a:rPr lang="en-US" altLang="ja-JP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ja-JP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CC27A1-8714-4B2C-B803-525791CBCC58}" type="slidenum">
              <a:rPr lang="en-US" altLang="ja-JP" smtClean="0"/>
              <a:pPr>
                <a:defRPr/>
              </a:pPr>
              <a:t>24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978969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91">
              <a:defRPr/>
            </a:pPr>
            <a:r>
              <a:rPr lang="en-US" altLang="ja-JP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While </a:t>
            </a:r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these method </a:t>
            </a:r>
            <a:r>
              <a:rPr lang="en-US" altLang="ja-JP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not effective for shallow electrons, P+ barrier </a:t>
            </a:r>
            <a:r>
              <a:rPr lang="en-US" altLang="ja-JP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layer is </a:t>
            </a:r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effective for </a:t>
            </a:r>
            <a:r>
              <a:rPr lang="en-US" altLang="ja-JP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both shallow electrons and deep electrons.</a:t>
            </a:r>
            <a:endParaRPr lang="en-US" altLang="ja-JP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91">
              <a:defRPr/>
            </a:pPr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But, the barrier height is around 100 mV, so the performance is limited.</a:t>
            </a:r>
          </a:p>
          <a:p>
            <a:pPr defTabSz="914491">
              <a:defRPr/>
            </a:pPr>
            <a:endParaRPr lang="ja-JP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CC27A1-8714-4B2C-B803-525791CBCC58}" type="slidenum">
              <a:rPr lang="en-US" altLang="ja-JP" smtClean="0"/>
              <a:pPr>
                <a:defRPr/>
              </a:pPr>
              <a:t>25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978969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91">
              <a:defRPr/>
            </a:pPr>
            <a:r>
              <a:rPr kumimoji="1" lang="en-US" altLang="ja-JP" sz="1200" b="1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The combination of </a:t>
            </a:r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P-well/N-substrate +</a:t>
            </a:r>
            <a:r>
              <a:rPr lang="en-US" altLang="ja-JP" sz="1200" b="1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en-US" altLang="ja-JP" sz="1200" b="1" u="none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ja-JP" sz="1200" b="1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-barrier layer shows good </a:t>
            </a:r>
            <a:r>
              <a:rPr lang="en-US" altLang="ja-JP" sz="1200" b="1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en-US" altLang="ja-JP" sz="1200" b="1" u="non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for both shallow electrons and deep electrons.</a:t>
            </a:r>
          </a:p>
          <a:p>
            <a:pPr defTabSz="914491">
              <a:defRPr/>
            </a:pPr>
            <a:r>
              <a:rPr lang="en-US" altLang="ja-JP" sz="1200" b="1" u="non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But, longer </a:t>
            </a:r>
            <a:r>
              <a:rPr lang="en-US" altLang="ja-JP" sz="1200" b="1" u="non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process is needed.</a:t>
            </a:r>
          </a:p>
          <a:p>
            <a:pPr defTabSz="914491">
              <a:defRPr/>
            </a:pPr>
            <a:r>
              <a:rPr lang="en-US" altLang="ja-JP" sz="1200" b="1" u="non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Most CCD image sensors use this structure to reduce  cross talk, or smear.</a:t>
            </a:r>
            <a:endParaRPr lang="ja-JP" altLang="en-US" sz="1200" b="1" u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CC27A1-8714-4B2C-B803-525791CBCC58}" type="slidenum">
              <a:rPr lang="en-US" altLang="ja-JP" smtClean="0"/>
              <a:pPr>
                <a:defRPr/>
              </a:pPr>
              <a:t>26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120209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 smtClean="0">
                <a:solidFill>
                  <a:schemeClr val="tx1"/>
                </a:solidFill>
              </a:rPr>
              <a:t>CMOS image sensors for mobile</a:t>
            </a:r>
            <a:r>
              <a:rPr kumimoji="1" lang="en-US" altLang="ja-JP" b="1" baseline="0" dirty="0" smtClean="0">
                <a:solidFill>
                  <a:schemeClr val="tx1"/>
                </a:solidFill>
              </a:rPr>
              <a:t> phone cameras have small pixel size, 1.12um.</a:t>
            </a:r>
          </a:p>
          <a:p>
            <a:r>
              <a:rPr kumimoji="1" lang="en-US" altLang="ja-JP" b="1" baseline="0" dirty="0" smtClean="0">
                <a:solidFill>
                  <a:schemeClr val="tx1"/>
                </a:solidFill>
              </a:rPr>
              <a:t>Cross talk between pixels is one of the important challenges even for RS.</a:t>
            </a:r>
            <a:endParaRPr kumimoji="1" lang="en-US" altLang="ja-JP" b="1" dirty="0" smtClean="0">
              <a:solidFill>
                <a:schemeClr val="tx1"/>
              </a:solidFill>
            </a:endParaRPr>
          </a:p>
          <a:p>
            <a:endParaRPr kumimoji="1" lang="en-US" altLang="ja-JP" b="1" dirty="0" smtClean="0">
              <a:solidFill>
                <a:schemeClr val="tx1"/>
              </a:solidFill>
            </a:endParaRPr>
          </a:p>
          <a:p>
            <a:r>
              <a:rPr kumimoji="1" lang="en-US" altLang="ja-JP" b="1" dirty="0" smtClean="0">
                <a:solidFill>
                  <a:schemeClr val="tx1"/>
                </a:solidFill>
              </a:rPr>
              <a:t>DTI, deep trench isolation technology is reported for 1.12um BSI, back side illumination, rolling shutter CMOS image sensor at ISSCC 2014</a:t>
            </a:r>
            <a:r>
              <a:rPr kumimoji="1" lang="en-US" altLang="ja-JP" b="1" baseline="0" dirty="0" smtClean="0">
                <a:solidFill>
                  <a:schemeClr val="tx1"/>
                </a:solidFill>
              </a:rPr>
              <a:t> by 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Ann of Samsung.</a:t>
            </a:r>
          </a:p>
          <a:p>
            <a:r>
              <a:rPr kumimoji="1" lang="en-US" altLang="ja-JP" b="1" dirty="0" smtClean="0">
                <a:solidFill>
                  <a:schemeClr val="tx1"/>
                </a:solidFill>
              </a:rPr>
              <a:t>Since the silicon</a:t>
            </a:r>
            <a:r>
              <a:rPr kumimoji="1" lang="en-US" altLang="ja-JP" b="1" baseline="0" dirty="0" smtClean="0">
                <a:solidFill>
                  <a:schemeClr val="tx1"/>
                </a:solidFill>
              </a:rPr>
              <a:t> thickness is only 3 or 4 um, DTI is formed from the front surface to the back surface.</a:t>
            </a:r>
            <a:endParaRPr kumimoji="1" lang="en-US" altLang="ja-JP" b="1" dirty="0" smtClean="0">
              <a:solidFill>
                <a:schemeClr val="tx1"/>
              </a:solidFill>
            </a:endParaRPr>
          </a:p>
          <a:p>
            <a:r>
              <a:rPr kumimoji="1" lang="en-US" altLang="ja-JP" b="1" dirty="0" smtClean="0">
                <a:solidFill>
                  <a:schemeClr val="tx1"/>
                </a:solidFill>
              </a:rPr>
              <a:t>Then, DTI effectively protects both charge diffusion and oblique incident light to reduce cross talk between pixels.</a:t>
            </a:r>
          </a:p>
          <a:p>
            <a:endParaRPr kumimoji="1" lang="en-US" altLang="ja-JP" b="1" dirty="0" smtClean="0">
              <a:solidFill>
                <a:schemeClr val="tx1"/>
              </a:solidFill>
            </a:endParaRPr>
          </a:p>
          <a:p>
            <a:pPr defTabSz="914491">
              <a:defRPr/>
            </a:pPr>
            <a:r>
              <a:rPr kumimoji="1" lang="en-US" altLang="ja-JP" b="1" dirty="0" smtClean="0">
                <a:solidFill>
                  <a:schemeClr val="tx1"/>
                </a:solidFill>
              </a:rPr>
              <a:t>But, </a:t>
            </a:r>
            <a:r>
              <a:rPr lang="en-US" altLang="ja-JP" b="1" dirty="0" smtClean="0">
                <a:solidFill>
                  <a:schemeClr val="tx1"/>
                </a:solidFill>
                <a:latin typeface="+mj-ea"/>
              </a:rPr>
              <a:t>DTI may not be adopted to GS image sensor with</a:t>
            </a:r>
            <a:r>
              <a:rPr lang="en-US" altLang="ja-JP" b="1" baseline="0" dirty="0" smtClean="0">
                <a:solidFill>
                  <a:schemeClr val="tx1"/>
                </a:solidFill>
                <a:latin typeface="+mj-ea"/>
              </a:rPr>
              <a:t> no change.</a:t>
            </a:r>
            <a:endParaRPr lang="en-US" altLang="ja-JP" b="1" dirty="0" smtClean="0">
              <a:solidFill>
                <a:schemeClr val="tx1"/>
              </a:solidFill>
              <a:latin typeface="+mj-ea"/>
            </a:endParaRPr>
          </a:p>
          <a:p>
            <a:r>
              <a:rPr kumimoji="1" lang="en-US" altLang="ja-JP" b="1" baseline="0" dirty="0" smtClean="0">
                <a:solidFill>
                  <a:schemeClr val="tx1"/>
                </a:solidFill>
              </a:rPr>
              <a:t>8 Tr scheme and pixel-wise CDS scheme can use DTI structure, but need good pixel design.</a:t>
            </a:r>
          </a:p>
          <a:p>
            <a:r>
              <a:rPr kumimoji="1" lang="en-US" altLang="ja-JP" b="1" baseline="0" dirty="0" smtClean="0">
                <a:solidFill>
                  <a:schemeClr val="tx1"/>
                </a:solidFill>
              </a:rPr>
              <a:t>In case of 5 Tr scheme and 2-stage transfer scheme, DTI can not put between PD and ST,</a:t>
            </a:r>
          </a:p>
          <a:p>
            <a:r>
              <a:rPr kumimoji="1" lang="en-US" altLang="ja-JP" b="1" baseline="0" dirty="0" smtClean="0">
                <a:solidFill>
                  <a:schemeClr val="tx1"/>
                </a:solidFill>
              </a:rPr>
              <a:t>because there needs signal electron transfer from PD to ST.</a:t>
            </a:r>
          </a:p>
          <a:p>
            <a:r>
              <a:rPr kumimoji="1" lang="en-US" altLang="ja-JP" b="1" baseline="0" dirty="0" smtClean="0">
                <a:solidFill>
                  <a:schemeClr val="tx1"/>
                </a:solidFill>
              </a:rPr>
              <a:t>Near IR needs thick silicon. </a:t>
            </a:r>
          </a:p>
          <a:p>
            <a:r>
              <a:rPr kumimoji="1" lang="en-US" altLang="ja-JP" b="1" baseline="0" dirty="0" smtClean="0">
                <a:solidFill>
                  <a:schemeClr val="tx1"/>
                </a:solidFill>
              </a:rPr>
              <a:t>It is another </a:t>
            </a:r>
            <a:r>
              <a:rPr kumimoji="1" lang="en-US" altLang="ja-JP" b="1" baseline="0" smtClean="0">
                <a:solidFill>
                  <a:schemeClr val="tx1"/>
                </a:solidFill>
              </a:rPr>
              <a:t>challenge for DTI.</a:t>
            </a:r>
            <a:endParaRPr kumimoji="1" lang="en-US" altLang="ja-JP" b="1" dirty="0" smtClean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CC27A1-8714-4B2C-B803-525791CBCC58}" type="slidenum">
              <a:rPr lang="en-US" altLang="ja-JP" smtClean="0"/>
              <a:pPr>
                <a:defRPr/>
              </a:pPr>
              <a:t>27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903525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 smtClean="0"/>
              <a:t>Photoshield</a:t>
            </a:r>
            <a:r>
              <a:rPr kumimoji="1" lang="en-US" altLang="ja-JP" b="1" baseline="0" dirty="0" smtClean="0"/>
              <a:t> material is an important factor to reduce cross talk.</a:t>
            </a:r>
          </a:p>
          <a:p>
            <a:r>
              <a:rPr kumimoji="1" lang="en-US" altLang="ja-JP" b="1" baseline="0" dirty="0" smtClean="0"/>
              <a:t>We </a:t>
            </a:r>
            <a:r>
              <a:rPr kumimoji="1" lang="en-US" altLang="ja-JP" b="1" baseline="0" dirty="0" smtClean="0"/>
              <a:t>can use various metals at Si process line.</a:t>
            </a:r>
          </a:p>
          <a:p>
            <a:r>
              <a:rPr kumimoji="1" lang="en-US" altLang="ja-JP" b="1" baseline="0" dirty="0" smtClean="0"/>
              <a:t>Tungsten is </a:t>
            </a:r>
            <a:r>
              <a:rPr kumimoji="1" lang="en-US" altLang="ja-JP" b="1" baseline="0" dirty="0" smtClean="0"/>
              <a:t>best </a:t>
            </a:r>
            <a:r>
              <a:rPr kumimoji="1" lang="en-US" altLang="ja-JP" b="1" baseline="0" dirty="0" smtClean="0"/>
              <a:t>material among various metals.</a:t>
            </a:r>
          </a:p>
          <a:p>
            <a:r>
              <a:rPr kumimoji="1" lang="en-US" altLang="ja-JP" b="1" baseline="0" dirty="0" smtClean="0"/>
              <a:t>This table compares tungsten with aluminum.</a:t>
            </a:r>
          </a:p>
          <a:p>
            <a:r>
              <a:rPr kumimoji="1" lang="en-US" altLang="ja-JP" b="1" baseline="0" dirty="0" smtClean="0"/>
              <a:t>Both have enough low </a:t>
            </a:r>
            <a:r>
              <a:rPr kumimoji="1" lang="en-US" altLang="ja-JP" b="1" baseline="0" dirty="0" err="1" smtClean="0"/>
              <a:t>transmissivity</a:t>
            </a:r>
            <a:r>
              <a:rPr kumimoji="1" lang="en-US" altLang="ja-JP" b="1" baseline="0" dirty="0" smtClean="0"/>
              <a:t>.</a:t>
            </a:r>
          </a:p>
          <a:p>
            <a:r>
              <a:rPr kumimoji="1" lang="en-US" altLang="ja-JP" b="1" baseline="0" dirty="0" smtClean="0"/>
              <a:t>Tungsten has lower reflectivity for wide wavelength as shown in this figure.</a:t>
            </a:r>
          </a:p>
          <a:p>
            <a:r>
              <a:rPr kumimoji="1" lang="en-US" altLang="ja-JP" b="1" baseline="0" dirty="0" smtClean="0"/>
              <a:t>It has good edge uniformity because of smaller grain size.</a:t>
            </a:r>
          </a:p>
          <a:p>
            <a:r>
              <a:rPr kumimoji="1" lang="en-US" altLang="ja-JP" b="1" baseline="0" dirty="0" smtClean="0"/>
              <a:t>Tungsten also has migration free, pin hole free, and higher heat tolerance.</a:t>
            </a:r>
          </a:p>
          <a:p>
            <a:endParaRPr kumimoji="1" lang="en-US" altLang="ja-JP" b="1" baseline="0" dirty="0" smtClean="0"/>
          </a:p>
          <a:p>
            <a:r>
              <a:rPr kumimoji="1" lang="en-US" altLang="ja-JP" b="1" baseline="0" dirty="0" smtClean="0"/>
              <a:t>Tungsten is used as photoshield at CCD image sensor to reduce cross talk.</a:t>
            </a:r>
          </a:p>
          <a:p>
            <a:endParaRPr kumimoji="1" lang="en-US" altLang="ja-JP" b="1" baseline="0" dirty="0" smtClean="0"/>
          </a:p>
          <a:p>
            <a:endParaRPr kumimoji="1" lang="en-US" altLang="ja-JP" b="1" baseline="0" dirty="0" smtClean="0"/>
          </a:p>
          <a:p>
            <a:endParaRPr kumimoji="1" lang="en-US" altLang="ja-JP" b="1" baseline="0" dirty="0" smtClean="0"/>
          </a:p>
          <a:p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CC27A1-8714-4B2C-B803-525791CBCC58}" type="slidenum">
              <a:rPr lang="en-US" altLang="ja-JP" smtClean="0"/>
              <a:pPr>
                <a:defRPr/>
              </a:pPr>
              <a:t>28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482159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Photoshield</a:t>
            </a:r>
            <a:r>
              <a:rPr kumimoji="1" lang="en-US" altLang="ja-JP" sz="12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shape also much affects cross talk.</a:t>
            </a:r>
          </a:p>
          <a:p>
            <a:r>
              <a:rPr kumimoji="1" lang="en-US" altLang="ja-JP" sz="12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figure shows cross sectional view of test image </a:t>
            </a:r>
            <a:r>
              <a:rPr kumimoji="1" lang="en-US" altLang="ja-JP" sz="1200" b="1" baseline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senosr</a:t>
            </a:r>
            <a:r>
              <a:rPr kumimoji="1" lang="en-US" altLang="ja-JP" sz="12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</a:p>
          <a:p>
            <a:r>
              <a:rPr kumimoji="1" lang="en-US" altLang="ja-JP" sz="12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 talk dependence of  photoshield edge position ,x. </a:t>
            </a:r>
          </a:p>
          <a:p>
            <a:r>
              <a:rPr kumimoji="1" lang="en-US" altLang="ja-JP" sz="12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parameter is the distance, t, between photoshield and Si substrate.</a:t>
            </a:r>
          </a:p>
          <a:p>
            <a:endParaRPr kumimoji="1" lang="en-US" altLang="ja-JP" sz="1200" b="1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12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this figure, t should be smaller to reduce cross talk.</a:t>
            </a:r>
          </a:p>
          <a:p>
            <a:r>
              <a:rPr kumimoji="1" lang="en-US" altLang="ja-JP" sz="12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 to  cutoff  condition of waveguide theory, t should be smaller than λ/2n.</a:t>
            </a:r>
          </a:p>
          <a:p>
            <a:r>
              <a:rPr kumimoji="1" lang="en-US" altLang="ja-JP" sz="12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example, if λ=850nm, refractive index ,n, is 1.45 for silicon dioxide, </a:t>
            </a:r>
            <a:r>
              <a:rPr kumimoji="1" lang="en-US" altLang="ja-JP" sz="1200" b="1" baseline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  <a:r>
              <a:rPr kumimoji="1" lang="en-US" altLang="ja-JP" sz="12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290nm.</a:t>
            </a:r>
          </a:p>
          <a:p>
            <a:r>
              <a:rPr kumimoji="1" lang="en-US" altLang="ja-JP" sz="12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process is needed to realize this condition.</a:t>
            </a:r>
          </a:p>
          <a:p>
            <a:r>
              <a:rPr kumimoji="1" lang="en-US" altLang="ja-JP" sz="12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case of CCD image sensors, tungsten photoshield satisfies this condition .</a:t>
            </a:r>
          </a:p>
          <a:p>
            <a:r>
              <a:rPr kumimoji="1" lang="en-US" altLang="ja-JP" sz="12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CMOS process, local wiring is a candidate.</a:t>
            </a:r>
          </a:p>
          <a:p>
            <a:endParaRPr kumimoji="1" lang="en-US" altLang="ja-JP" sz="1200" b="1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Photoshield edge position from PD, x, should be larger.</a:t>
            </a:r>
          </a:p>
          <a:p>
            <a:r>
              <a:rPr lang="en-US" altLang="ja-JP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But, this has tradeoff  against sensitivity.</a:t>
            </a:r>
            <a:endParaRPr kumimoji="1" lang="en-US" altLang="ja-JP" sz="1200" b="1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en-US" altLang="ja-JP" b="1" baseline="0" dirty="0" smtClean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CC27A1-8714-4B2C-B803-525791CBCC58}" type="slidenum">
              <a:rPr lang="en-US" altLang="ja-JP" smtClean="0"/>
              <a:pPr>
                <a:defRPr/>
              </a:pPr>
              <a:t>29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84185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These are motivations for</a:t>
            </a:r>
            <a:r>
              <a:rPr kumimoji="1" lang="en-US" altLang="ja-JP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global shutter image sensors.</a:t>
            </a:r>
          </a:p>
          <a:p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r>
              <a:rPr lang="ja-JP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No deformation of moving object</a:t>
            </a:r>
          </a:p>
          <a:p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r>
              <a:rPr lang="ja-JP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Correspond to modulated light,    </a:t>
            </a:r>
          </a:p>
          <a:p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(3) No flash band</a:t>
            </a:r>
          </a:p>
          <a:p>
            <a:r>
              <a:rPr lang="en-US" altLang="ja-JP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  <a:r>
              <a:rPr lang="ja-JP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Electronic shutter</a:t>
            </a:r>
          </a:p>
          <a:p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I would like to explain one by one.</a:t>
            </a:r>
            <a:endParaRPr lang="ja-JP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en-US" altLang="ja-JP" b="1" baseline="0" dirty="0" smtClean="0"/>
          </a:p>
          <a:p>
            <a:endParaRPr kumimoji="1" lang="en-US" altLang="ja-JP" b="1" baseline="0" dirty="0" smtClean="0"/>
          </a:p>
          <a:p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CC27A1-8714-4B2C-B803-525791CBCC58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696903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3738" y="739775"/>
            <a:ext cx="5348287" cy="3702050"/>
          </a:xfrm>
          <a:ln/>
        </p:spPr>
      </p:sp>
      <p:sp>
        <p:nvSpPr>
          <p:cNvPr id="38915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b="1" dirty="0" smtClean="0"/>
              <a:t>On-chip optics, such as microlens,</a:t>
            </a:r>
            <a:r>
              <a:rPr lang="en-US" altLang="ja-JP" b="1" baseline="0" dirty="0" smtClean="0"/>
              <a:t> light pipe, are effective to reduce cross </a:t>
            </a:r>
            <a:r>
              <a:rPr lang="en-US" altLang="ja-JP" b="1" baseline="0" dirty="0" smtClean="0"/>
              <a:t>talk as well as to </a:t>
            </a:r>
            <a:r>
              <a:rPr lang="en-US" altLang="ja-JP" b="1" baseline="0" smtClean="0"/>
              <a:t>increase sensitivity.</a:t>
            </a:r>
            <a:endParaRPr lang="en-US" altLang="ja-JP" b="1" baseline="0" dirty="0" smtClean="0"/>
          </a:p>
          <a:p>
            <a:r>
              <a:rPr lang="en-US" altLang="ja-JP" b="1" baseline="0" dirty="0" smtClean="0"/>
              <a:t>Roughly speaking, while microlens increase effective fill factor,  lightpipe turns oblique light into normal.</a:t>
            </a:r>
          </a:p>
          <a:p>
            <a:endParaRPr lang="en-US" altLang="ja-JP" b="1" baseline="0" dirty="0" smtClean="0"/>
          </a:p>
          <a:p>
            <a:r>
              <a:rPr lang="en-US" altLang="ja-JP" b="1" baseline="0" dirty="0" smtClean="0"/>
              <a:t>I would like to explain powerful light pipe reported by Panasonic.</a:t>
            </a:r>
          </a:p>
          <a:p>
            <a:r>
              <a:rPr lang="en-US" altLang="ja-JP" b="1" baseline="0" dirty="0" smtClean="0"/>
              <a:t>Color filter becomes lightpipe since low refractive index separation wall is located between color filters.</a:t>
            </a:r>
          </a:p>
          <a:p>
            <a:r>
              <a:rPr lang="en-US" altLang="ja-JP" b="1" baseline="0" dirty="0" smtClean="0"/>
              <a:t>High refractive index SiN is used as lower lightpipe core.</a:t>
            </a:r>
          </a:p>
          <a:p>
            <a:r>
              <a:rPr lang="en-US" altLang="ja-JP" b="1" baseline="0" dirty="0" smtClean="0"/>
              <a:t>Bended lightpipe is structured by different shifted ratios of microlens, color filter and lower lightpipe.</a:t>
            </a:r>
          </a:p>
          <a:p>
            <a:r>
              <a:rPr lang="en-US" altLang="ja-JP" b="1" dirty="0">
                <a:cs typeface="Arial" panose="020B0604020202020204" pitchFamily="34" charset="0"/>
              </a:rPr>
              <a:t>Large aperture is realized by fine technology.</a:t>
            </a:r>
          </a:p>
          <a:p>
            <a:endParaRPr lang="en-US" altLang="ja-JP" b="1" dirty="0">
              <a:cs typeface="Arial" panose="020B0604020202020204" pitchFamily="34" charset="0"/>
            </a:endParaRPr>
          </a:p>
          <a:p>
            <a:pPr defTabSz="914491">
              <a:defRPr/>
            </a:pPr>
            <a:r>
              <a:rPr lang="en-US" altLang="ja-JP" b="1" dirty="0">
                <a:cs typeface="Arial" panose="020B0604020202020204" pitchFamily="34" charset="0"/>
              </a:rPr>
              <a:t>According to FDTD simulation, </a:t>
            </a:r>
            <a:r>
              <a:rPr lang="en-US" altLang="ja-JP" b="1" dirty="0">
                <a:solidFill>
                  <a:srgbClr val="FF0000"/>
                </a:solidFill>
                <a:cs typeface="Arial" panose="020B0604020202020204" pitchFamily="34" charset="0"/>
              </a:rPr>
              <a:t>oblique light is turned into normal. </a:t>
            </a:r>
            <a:endParaRPr lang="ja-JP" altLang="en-US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en-US" altLang="ja-JP" b="1" baseline="0" dirty="0" smtClean="0"/>
          </a:p>
          <a:p>
            <a:endParaRPr lang="en-US" altLang="ja-JP" b="1" dirty="0" smtClean="0"/>
          </a:p>
        </p:txBody>
      </p:sp>
      <p:sp>
        <p:nvSpPr>
          <p:cNvPr id="3891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44"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11327" indent="-273829" defTabSz="908044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095319" indent="-220323" defTabSz="908044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532815" indent="-218749" defTabSz="908044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1970313" indent="-218749" defTabSz="908044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423547" indent="-218749" defTabSz="90804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876783" indent="-218749" defTabSz="90804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330017" indent="-218749" defTabSz="90804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783251" indent="-218749" defTabSz="90804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4519DDEA-2430-4CBE-B8FC-EA3185E071C9}" type="slidenum">
              <a:rPr lang="ja-JP" altLang="en-US" sz="1100"/>
              <a:pPr/>
              <a:t>30</a:t>
            </a:fld>
            <a:endParaRPr lang="en-US" altLang="ja-JP" sz="1100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 smtClean="0"/>
              <a:t>Summary.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CC27A1-8714-4B2C-B803-525791CBCC58}" type="slidenum">
              <a:rPr lang="en-US" altLang="ja-JP" smtClean="0"/>
              <a:pPr>
                <a:defRPr/>
              </a:pPr>
              <a:t>31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227290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CC27A1-8714-4B2C-B803-525791CBCC58}" type="slidenum">
              <a:rPr lang="en-US" altLang="ja-JP" smtClean="0"/>
              <a:pPr>
                <a:defRPr/>
              </a:pPr>
              <a:t>32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20099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 smtClean="0"/>
              <a:t>As is well known, rolling shutter suffers from deformation of moving object.</a:t>
            </a:r>
          </a:p>
          <a:p>
            <a:r>
              <a:rPr kumimoji="1" lang="en-US" altLang="ja-JP" b="1" dirty="0" smtClean="0"/>
              <a:t>The</a:t>
            </a:r>
            <a:r>
              <a:rPr kumimoji="1" lang="en-US" altLang="ja-JP" b="1" baseline="0" dirty="0" smtClean="0"/>
              <a:t> wheals are deformed.</a:t>
            </a:r>
            <a:endParaRPr kumimoji="1" lang="en-US" altLang="ja-JP" b="1" dirty="0" smtClean="0"/>
          </a:p>
          <a:p>
            <a:r>
              <a:rPr kumimoji="1" lang="en-US" altLang="ja-JP" b="1" dirty="0" smtClean="0"/>
              <a:t>This is because</a:t>
            </a:r>
            <a:r>
              <a:rPr kumimoji="1" lang="en-US" altLang="ja-JP" b="1" baseline="0" dirty="0" smtClean="0"/>
              <a:t> exposure period for each row is offset row by row. </a:t>
            </a:r>
          </a:p>
          <a:p>
            <a:r>
              <a:rPr kumimoji="1" lang="en-US" altLang="ja-JP" b="1" baseline="0" dirty="0" smtClean="0"/>
              <a:t>Global shutter  does not have such deformation.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CC27A1-8714-4B2C-B803-525791CBCC58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40296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Next, modulated</a:t>
            </a:r>
            <a:r>
              <a:rPr kumimoji="1" lang="en-US" altLang="ja-JP" sz="12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light needs global shutter, because exposure should be synchronized with modulated light.</a:t>
            </a:r>
          </a:p>
          <a:p>
            <a:r>
              <a:rPr kumimoji="1" lang="en-US" altLang="ja-JP" sz="12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example, ToF and florescence imaging use </a:t>
            </a:r>
            <a:r>
              <a:rPr lang="en-US" altLang="ja-JP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chronologically modulated light.</a:t>
            </a:r>
          </a:p>
          <a:p>
            <a:r>
              <a:rPr lang="en-US" altLang="ja-JP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structured light method uses </a:t>
            </a:r>
            <a:r>
              <a:rPr lang="en-US" altLang="ja-JP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spatially and chronologically modulated light.</a:t>
            </a:r>
            <a:endParaRPr lang="ja-JP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b="1" dirty="0" smtClean="0">
              <a:solidFill>
                <a:srgbClr val="FF0000"/>
              </a:solidFill>
              <a:latin typeface="+mj-ea"/>
            </a:endParaRPr>
          </a:p>
          <a:p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CC27A1-8714-4B2C-B803-525791CBCC58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94749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b="1" dirty="0" smtClean="0"/>
              <a:t>This shows fluorescence microscope of biological application.</a:t>
            </a:r>
          </a:p>
          <a:p>
            <a:r>
              <a:rPr lang="en-US" altLang="ja-JP" b="1" dirty="0" smtClean="0"/>
              <a:t>Low noise,</a:t>
            </a:r>
            <a:r>
              <a:rPr lang="en-US" altLang="ja-JP" b="1" baseline="0" dirty="0" smtClean="0"/>
              <a:t> </a:t>
            </a:r>
            <a:r>
              <a:rPr lang="en-US" altLang="ja-JP" b="1" dirty="0" smtClean="0"/>
              <a:t>high sensitivity and GS are needed in this application.</a:t>
            </a:r>
          </a:p>
          <a:p>
            <a:r>
              <a:rPr lang="en-US" altLang="ja-JP" b="1" dirty="0" smtClean="0"/>
              <a:t>This beautiful photo shows  mouse fibroblasts.</a:t>
            </a:r>
          </a:p>
          <a:p>
            <a:endParaRPr lang="ja-JP" altLang="en-US" dirty="0" smtClean="0"/>
          </a:p>
          <a:p>
            <a:r>
              <a:rPr lang="en-US" altLang="ja-JP" b="1" dirty="0" smtClean="0"/>
              <a:t>Filamentous: </a:t>
            </a:r>
            <a:r>
              <a:rPr lang="ja-JP" altLang="en-US" b="1" dirty="0" smtClean="0"/>
              <a:t>繊維状の　フィラメント状の</a:t>
            </a:r>
          </a:p>
          <a:p>
            <a:r>
              <a:rPr lang="en-US" altLang="ja-JP" b="1" dirty="0" smtClean="0"/>
              <a:t>Actin:</a:t>
            </a:r>
            <a:r>
              <a:rPr lang="ja-JP" altLang="en-US" b="1" dirty="0" smtClean="0"/>
              <a:t>アクチン◆筋肉の収縮にかかわるタンパク質の一種</a:t>
            </a:r>
          </a:p>
          <a:p>
            <a:r>
              <a:rPr lang="en-US" altLang="ja-JP" b="1" dirty="0" smtClean="0"/>
              <a:t>Microtubules; </a:t>
            </a:r>
            <a:r>
              <a:rPr lang="ja-JP" altLang="en-US" b="1" dirty="0" smtClean="0"/>
              <a:t>微小管</a:t>
            </a:r>
          </a:p>
          <a:p>
            <a:r>
              <a:rPr lang="en-US" altLang="ja-JP" b="1" dirty="0" smtClean="0"/>
              <a:t>Fibroblasts: </a:t>
            </a:r>
            <a:r>
              <a:rPr lang="ja-JP" altLang="en-US" b="1" dirty="0" smtClean="0"/>
              <a:t>線維芽細胞</a:t>
            </a:r>
            <a:r>
              <a:rPr lang="ja-JP" altLang="en-US" dirty="0" smtClean="0"/>
              <a:t> </a:t>
            </a:r>
            <a:r>
              <a:rPr lang="en-US" altLang="ja-JP" dirty="0" smtClean="0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b="1" dirty="0" smtClean="0"/>
              <a:t>Thirdly,</a:t>
            </a:r>
            <a:r>
              <a:rPr lang="en-US" altLang="ja-JP" b="1" baseline="0" dirty="0" smtClean="0"/>
              <a:t> RS suffers from flash band as this photo.</a:t>
            </a:r>
          </a:p>
          <a:p>
            <a:r>
              <a:rPr lang="en-US" altLang="ja-JP" b="1" baseline="0" dirty="0" smtClean="0"/>
              <a:t>It is because if flash light is lid here, part of rows receive the flash light, while others </a:t>
            </a:r>
            <a:r>
              <a:rPr lang="en-US" altLang="ja-JP" b="1" baseline="0" dirty="0" smtClean="0"/>
              <a:t>do </a:t>
            </a:r>
            <a:r>
              <a:rPr lang="en-US" altLang="ja-JP" b="1" baseline="0" dirty="0" smtClean="0"/>
              <a:t>not </a:t>
            </a:r>
            <a:r>
              <a:rPr lang="en-US" altLang="ja-JP" b="1" baseline="0" dirty="0" smtClean="0"/>
              <a:t>within </a:t>
            </a:r>
            <a:r>
              <a:rPr lang="en-US" altLang="ja-JP" b="1" baseline="0" dirty="0" smtClean="0"/>
              <a:t>one frame.</a:t>
            </a:r>
          </a:p>
          <a:p>
            <a:r>
              <a:rPr lang="en-US" altLang="ja-JP" b="1" baseline="0" dirty="0" smtClean="0"/>
              <a:t>So, part of the image is blight and remainder is dark.</a:t>
            </a:r>
          </a:p>
          <a:p>
            <a:r>
              <a:rPr lang="en-US" altLang="ja-JP" b="1" baseline="0" dirty="0" smtClean="0"/>
              <a:t>This is spectrum of Xenon strobe light.</a:t>
            </a:r>
          </a:p>
          <a:p>
            <a:r>
              <a:rPr lang="en-US" altLang="ja-JP" b="1" baseline="0" dirty="0" smtClean="0"/>
              <a:t>We should take note that Xenon strobe light has rather large intensity </a:t>
            </a:r>
            <a:r>
              <a:rPr lang="en-US" altLang="ja-JP" b="1" baseline="0" dirty="0" smtClean="0"/>
              <a:t>even over 800nm.</a:t>
            </a:r>
            <a:endParaRPr lang="en-US" altLang="ja-JP" b="1" baseline="0" dirty="0" smtClean="0"/>
          </a:p>
          <a:p>
            <a:r>
              <a:rPr lang="en-US" altLang="ja-JP" b="1" baseline="0" dirty="0" smtClean="0"/>
              <a:t>Most ToF systems use these wavelength, therefore, strobe light might jam ToF.</a:t>
            </a:r>
            <a:endParaRPr lang="en-US" altLang="ja-JP" b="1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Forth is electronic shutter.</a:t>
            </a:r>
          </a:p>
          <a:p>
            <a:endParaRPr kumimoji="1" lang="en-US" altLang="ja-JP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Shutter</a:t>
            </a:r>
            <a:r>
              <a:rPr kumimoji="1" lang="en-US" altLang="ja-JP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has 2 functions, exposure control and time resolution control.</a:t>
            </a:r>
          </a:p>
          <a:p>
            <a:endParaRPr kumimoji="1" lang="en-US" altLang="ja-JP" sz="1200" b="1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Electronic shutter has more time-resolution than mechanical shutter,</a:t>
            </a:r>
          </a:p>
          <a:p>
            <a:r>
              <a:rPr kumimoji="1" lang="en-US" altLang="ja-JP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because there is little shutter lag or blur.</a:t>
            </a:r>
          </a:p>
          <a:p>
            <a:endParaRPr kumimoji="1" lang="en-US" altLang="ja-JP" sz="1200" b="1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If rolling shutter (RS) is used for </a:t>
            </a:r>
            <a:r>
              <a:rPr lang="en-US" altLang="ja-JP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short electronic </a:t>
            </a:r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shutter,</a:t>
            </a:r>
          </a:p>
          <a:p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 deformation of moving object becomes bigger &amp; more noticeable.</a:t>
            </a:r>
          </a:p>
          <a:p>
            <a:endParaRPr kumimoji="1" lang="en-US" altLang="ja-JP" b="1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CC27A1-8714-4B2C-B803-525791CBCC58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00692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b="1" dirty="0" smtClean="0"/>
              <a:t>This viewgraph compares electronic shutter with mechanical shutter.</a:t>
            </a:r>
          </a:p>
          <a:p>
            <a:r>
              <a:rPr lang="en-US" altLang="ja-JP" b="1" dirty="0" smtClean="0"/>
              <a:t>In</a:t>
            </a:r>
            <a:r>
              <a:rPr lang="en-US" altLang="ja-JP" b="1" baseline="0" dirty="0" smtClean="0"/>
              <a:t> </a:t>
            </a:r>
            <a:r>
              <a:rPr lang="en-US" altLang="ja-JP" b="1" dirty="0" smtClean="0"/>
              <a:t>mechanical focal plane shutter, since there is a gap between image sensor and curtain,</a:t>
            </a:r>
          </a:p>
          <a:p>
            <a:r>
              <a:rPr lang="en-US" altLang="ja-JP" b="1" dirty="0" smtClean="0"/>
              <a:t>shutter efficiency is less than 100%, while shutter efficiency of electronic shutter is 100%.</a:t>
            </a:r>
          </a:p>
          <a:p>
            <a:r>
              <a:rPr lang="en-US" altLang="ja-JP" b="1" dirty="0" smtClean="0"/>
              <a:t>For example,</a:t>
            </a:r>
            <a:r>
              <a:rPr lang="en-US" altLang="ja-JP" b="1" baseline="0" dirty="0" smtClean="0"/>
              <a:t> </a:t>
            </a:r>
            <a:r>
              <a:rPr lang="en-US" altLang="ja-JP" b="1" dirty="0" smtClean="0"/>
              <a:t>DSLR needs cover-glass, optical low-pass filter, IR cut filter, and dust reduction system in the gap</a:t>
            </a:r>
            <a:r>
              <a:rPr lang="en-US" altLang="ja-JP" b="1" dirty="0" smtClean="0"/>
              <a:t>.</a:t>
            </a:r>
          </a:p>
          <a:p>
            <a:r>
              <a:rPr lang="en-US" altLang="ja-JP" b="1" dirty="0" smtClean="0"/>
              <a:t>So,</a:t>
            </a:r>
            <a:r>
              <a:rPr lang="en-US" altLang="ja-JP" b="1" baseline="0" dirty="0" smtClean="0"/>
              <a:t> the gap is bigger than that of film SLR.</a:t>
            </a:r>
            <a:endParaRPr lang="en-US" altLang="ja-JP" b="1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20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449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0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6595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3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6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3384550" y="653732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altLang="ja-JP" dirty="0" smtClean="0"/>
              <a:t>©2014 N. Teranishi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721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3384550" y="653732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altLang="ja-JP" dirty="0" smtClean="0"/>
              <a:t>©2014 N. Teranishi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997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 userDrawn="1"/>
        </p:nvSpPr>
        <p:spPr>
          <a:xfrm>
            <a:off x="3384472" y="6541647"/>
            <a:ext cx="3123210" cy="3444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 b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092899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092899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092899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092899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092899"/>
                </a:solidFill>
                <a:latin typeface="ＭＳ ゴシック" pitchFamily="49" charset="-128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092899"/>
                </a:solidFill>
                <a:latin typeface="ＭＳ ゴシック" pitchFamily="49" charset="-128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092899"/>
                </a:solidFill>
                <a:latin typeface="ＭＳ ゴシック" pitchFamily="49" charset="-128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092899"/>
                </a:solidFill>
                <a:latin typeface="ＭＳ ゴシック" pitchFamily="49" charset="-128"/>
                <a:ea typeface="ＭＳ Ｐゴシック" pitchFamily="50" charset="-128"/>
              </a:defRPr>
            </a:lvl9pPr>
          </a:lstStyle>
          <a:p>
            <a:pPr algn="ctr"/>
            <a:r>
              <a:rPr lang="en-US" altLang="ja-JP" kern="0" dirty="0" smtClean="0"/>
              <a:t>©2014 N. Teranishi</a:t>
            </a:r>
            <a:endParaRPr lang="ja-JP" altLang="en-US" kern="0" dirty="0"/>
          </a:p>
        </p:txBody>
      </p:sp>
    </p:spTree>
    <p:extLst>
      <p:ext uri="{BB962C8B-B14F-4D97-AF65-F5344CB8AC3E}">
        <p14:creationId xmlns:p14="http://schemas.microsoft.com/office/powerpoint/2010/main" val="175639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915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4"/>
          <p:cNvSpPr>
            <a:spLocks noChangeShapeType="1"/>
          </p:cNvSpPr>
          <p:nvPr/>
        </p:nvSpPr>
        <p:spPr bwMode="auto">
          <a:xfrm>
            <a:off x="776288" y="836613"/>
            <a:ext cx="9129712" cy="1587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grpSp>
        <p:nvGrpSpPr>
          <p:cNvPr id="1028" name="Group 27"/>
          <p:cNvGrpSpPr>
            <a:grpSpLocks noChangeAspect="1"/>
          </p:cNvGrpSpPr>
          <p:nvPr userDrawn="1"/>
        </p:nvGrpSpPr>
        <p:grpSpPr bwMode="auto">
          <a:xfrm>
            <a:off x="31750" y="130175"/>
            <a:ext cx="738188" cy="904875"/>
            <a:chOff x="1341" y="234"/>
            <a:chExt cx="3237" cy="3963"/>
          </a:xfrm>
        </p:grpSpPr>
        <p:sp>
          <p:nvSpPr>
            <p:cNvPr id="1029" name="Freeform 28"/>
            <p:cNvSpPr>
              <a:spLocks noChangeAspect="1"/>
            </p:cNvSpPr>
            <p:nvPr/>
          </p:nvSpPr>
          <p:spPr bwMode="auto">
            <a:xfrm>
              <a:off x="2838" y="1061"/>
              <a:ext cx="1190" cy="3136"/>
            </a:xfrm>
            <a:custGeom>
              <a:avLst/>
              <a:gdLst>
                <a:gd name="T0" fmla="*/ 657 w 1194"/>
                <a:gd name="T1" fmla="*/ 843 h 3132"/>
                <a:gd name="T2" fmla="*/ 9 w 1194"/>
                <a:gd name="T3" fmla="*/ 0 h 3132"/>
                <a:gd name="T4" fmla="*/ 0 w 1194"/>
                <a:gd name="T5" fmla="*/ 1689 h 3132"/>
                <a:gd name="T6" fmla="*/ 1137 w 1194"/>
                <a:gd name="T7" fmla="*/ 3180 h 3132"/>
                <a:gd name="T8" fmla="*/ 1146 w 1194"/>
                <a:gd name="T9" fmla="*/ 1491 h 3132"/>
                <a:gd name="T10" fmla="*/ 888 w 1194"/>
                <a:gd name="T11" fmla="*/ 1134 h 3132"/>
                <a:gd name="T12" fmla="*/ 765 w 1194"/>
                <a:gd name="T13" fmla="*/ 1189 h 3132"/>
                <a:gd name="T14" fmla="*/ 1014 w 1194"/>
                <a:gd name="T15" fmla="*/ 1491 h 3132"/>
                <a:gd name="T16" fmla="*/ 1021 w 1194"/>
                <a:gd name="T17" fmla="*/ 2853 h 3132"/>
                <a:gd name="T18" fmla="*/ 129 w 1194"/>
                <a:gd name="T19" fmla="*/ 1674 h 3132"/>
                <a:gd name="T20" fmla="*/ 135 w 1194"/>
                <a:gd name="T21" fmla="*/ 330 h 3132"/>
                <a:gd name="T22" fmla="*/ 546 w 1194"/>
                <a:gd name="T23" fmla="*/ 891 h 3132"/>
                <a:gd name="T24" fmla="*/ 657 w 1194"/>
                <a:gd name="T25" fmla="*/ 846 h 31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94" h="3132">
                  <a:moveTo>
                    <a:pt x="681" y="831"/>
                  </a:moveTo>
                  <a:lnTo>
                    <a:pt x="9" y="0"/>
                  </a:lnTo>
                  <a:lnTo>
                    <a:pt x="0" y="1665"/>
                  </a:lnTo>
                  <a:lnTo>
                    <a:pt x="1185" y="3132"/>
                  </a:lnTo>
                  <a:lnTo>
                    <a:pt x="1194" y="1467"/>
                  </a:lnTo>
                  <a:lnTo>
                    <a:pt x="924" y="1122"/>
                  </a:lnTo>
                  <a:lnTo>
                    <a:pt x="801" y="1170"/>
                  </a:lnTo>
                  <a:lnTo>
                    <a:pt x="1053" y="1467"/>
                  </a:lnTo>
                  <a:lnTo>
                    <a:pt x="1062" y="2805"/>
                  </a:lnTo>
                  <a:lnTo>
                    <a:pt x="129" y="1650"/>
                  </a:lnTo>
                  <a:lnTo>
                    <a:pt x="135" y="330"/>
                  </a:lnTo>
                  <a:lnTo>
                    <a:pt x="570" y="879"/>
                  </a:lnTo>
                  <a:lnTo>
                    <a:pt x="681" y="834"/>
                  </a:ln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1030" name="Freeform 29"/>
            <p:cNvSpPr>
              <a:spLocks noChangeAspect="1"/>
            </p:cNvSpPr>
            <p:nvPr/>
          </p:nvSpPr>
          <p:spPr bwMode="auto">
            <a:xfrm>
              <a:off x="4028" y="2445"/>
              <a:ext cx="209" cy="1752"/>
            </a:xfrm>
            <a:custGeom>
              <a:avLst/>
              <a:gdLst>
                <a:gd name="T0" fmla="*/ 170 w 213"/>
                <a:gd name="T1" fmla="*/ 1626 h 1755"/>
                <a:gd name="T2" fmla="*/ 170 w 213"/>
                <a:gd name="T3" fmla="*/ 0 h 1755"/>
                <a:gd name="T4" fmla="*/ 3 w 213"/>
                <a:gd name="T5" fmla="*/ 81 h 1755"/>
                <a:gd name="T6" fmla="*/ 0 w 213"/>
                <a:gd name="T7" fmla="*/ 1719 h 1755"/>
                <a:gd name="T8" fmla="*/ 170 w 213"/>
                <a:gd name="T9" fmla="*/ 1623 h 17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3" h="1755">
                  <a:moveTo>
                    <a:pt x="213" y="1662"/>
                  </a:moveTo>
                  <a:lnTo>
                    <a:pt x="213" y="0"/>
                  </a:lnTo>
                  <a:lnTo>
                    <a:pt x="3" y="81"/>
                  </a:lnTo>
                  <a:lnTo>
                    <a:pt x="0" y="1755"/>
                  </a:lnTo>
                  <a:lnTo>
                    <a:pt x="213" y="1659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1031" name="Freeform 30"/>
            <p:cNvSpPr>
              <a:spLocks noChangeAspect="1"/>
            </p:cNvSpPr>
            <p:nvPr/>
          </p:nvSpPr>
          <p:spPr bwMode="auto">
            <a:xfrm>
              <a:off x="3757" y="2104"/>
              <a:ext cx="480" cy="410"/>
            </a:xfrm>
            <a:custGeom>
              <a:avLst/>
              <a:gdLst>
                <a:gd name="T0" fmla="*/ 222 w 477"/>
                <a:gd name="T1" fmla="*/ 3 h 411"/>
                <a:gd name="T2" fmla="*/ 513 w 477"/>
                <a:gd name="T3" fmla="*/ 318 h 411"/>
                <a:gd name="T4" fmla="*/ 297 w 477"/>
                <a:gd name="T5" fmla="*/ 399 h 411"/>
                <a:gd name="T6" fmla="*/ 0 w 477"/>
                <a:gd name="T7" fmla="*/ 81 h 411"/>
                <a:gd name="T8" fmla="*/ 222 w 477"/>
                <a:gd name="T9" fmla="*/ 0 h 4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7" h="411">
                  <a:moveTo>
                    <a:pt x="210" y="3"/>
                  </a:moveTo>
                  <a:lnTo>
                    <a:pt x="477" y="330"/>
                  </a:lnTo>
                  <a:lnTo>
                    <a:pt x="273" y="411"/>
                  </a:lnTo>
                  <a:lnTo>
                    <a:pt x="0" y="81"/>
                  </a:lnTo>
                  <a:lnTo>
                    <a:pt x="210" y="0"/>
                  </a:lnTo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1032" name="Freeform 31"/>
            <p:cNvSpPr>
              <a:spLocks noChangeAspect="1"/>
            </p:cNvSpPr>
            <p:nvPr/>
          </p:nvSpPr>
          <p:spPr bwMode="auto">
            <a:xfrm>
              <a:off x="2970" y="2619"/>
              <a:ext cx="926" cy="1251"/>
            </a:xfrm>
            <a:custGeom>
              <a:avLst/>
              <a:gdLst>
                <a:gd name="T0" fmla="*/ 0 w 926"/>
                <a:gd name="T1" fmla="*/ 90 h 1248"/>
                <a:gd name="T2" fmla="*/ 926 w 926"/>
                <a:gd name="T3" fmla="*/ 1284 h 1248"/>
                <a:gd name="T4" fmla="*/ 926 w 926"/>
                <a:gd name="T5" fmla="*/ 903 h 1248"/>
                <a:gd name="T6" fmla="*/ 209 w 926"/>
                <a:gd name="T7" fmla="*/ 0 h 1248"/>
                <a:gd name="T8" fmla="*/ 2 w 926"/>
                <a:gd name="T9" fmla="*/ 90 h 1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6" h="1248">
                  <a:moveTo>
                    <a:pt x="0" y="90"/>
                  </a:moveTo>
                  <a:lnTo>
                    <a:pt x="926" y="1248"/>
                  </a:lnTo>
                  <a:lnTo>
                    <a:pt x="926" y="879"/>
                  </a:lnTo>
                  <a:lnTo>
                    <a:pt x="209" y="0"/>
                  </a:lnTo>
                  <a:lnTo>
                    <a:pt x="2" y="90"/>
                  </a:lnTo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1033" name="Freeform 32"/>
            <p:cNvSpPr>
              <a:spLocks noChangeAspect="1"/>
            </p:cNvSpPr>
            <p:nvPr/>
          </p:nvSpPr>
          <p:spPr bwMode="auto">
            <a:xfrm>
              <a:off x="2963" y="1395"/>
              <a:ext cx="223" cy="1314"/>
            </a:xfrm>
            <a:custGeom>
              <a:avLst/>
              <a:gdLst>
                <a:gd name="T0" fmla="*/ 0 w 219"/>
                <a:gd name="T1" fmla="*/ 1296 h 1315"/>
                <a:gd name="T2" fmla="*/ 260 w 219"/>
                <a:gd name="T3" fmla="*/ 1215 h 1315"/>
                <a:gd name="T4" fmla="*/ 272 w 219"/>
                <a:gd name="T5" fmla="*/ 276 h 1315"/>
                <a:gd name="T6" fmla="*/ 6 w 219"/>
                <a:gd name="T7" fmla="*/ 0 h 1315"/>
                <a:gd name="T8" fmla="*/ 5 w 219"/>
                <a:gd name="T9" fmla="*/ 1303 h 1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315">
                  <a:moveTo>
                    <a:pt x="0" y="1308"/>
                  </a:moveTo>
                  <a:lnTo>
                    <a:pt x="210" y="1227"/>
                  </a:lnTo>
                  <a:lnTo>
                    <a:pt x="219" y="276"/>
                  </a:lnTo>
                  <a:lnTo>
                    <a:pt x="6" y="0"/>
                  </a:lnTo>
                  <a:lnTo>
                    <a:pt x="5" y="131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1034" name="Freeform 33"/>
            <p:cNvSpPr>
              <a:spLocks noChangeAspect="1"/>
            </p:cNvSpPr>
            <p:nvPr/>
          </p:nvSpPr>
          <p:spPr bwMode="auto">
            <a:xfrm>
              <a:off x="2838" y="978"/>
              <a:ext cx="891" cy="918"/>
            </a:xfrm>
            <a:custGeom>
              <a:avLst/>
              <a:gdLst>
                <a:gd name="T0" fmla="*/ 3 w 888"/>
                <a:gd name="T1" fmla="*/ 87 h 915"/>
                <a:gd name="T2" fmla="*/ 702 w 888"/>
                <a:gd name="T3" fmla="*/ 951 h 915"/>
                <a:gd name="T4" fmla="*/ 924 w 888"/>
                <a:gd name="T5" fmla="*/ 873 h 915"/>
                <a:gd name="T6" fmla="*/ 228 w 888"/>
                <a:gd name="T7" fmla="*/ 0 h 915"/>
                <a:gd name="T8" fmla="*/ 0 w 888"/>
                <a:gd name="T9" fmla="*/ 87 h 9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8" h="915">
                  <a:moveTo>
                    <a:pt x="3" y="87"/>
                  </a:moveTo>
                  <a:lnTo>
                    <a:pt x="678" y="915"/>
                  </a:lnTo>
                  <a:lnTo>
                    <a:pt x="888" y="837"/>
                  </a:lnTo>
                  <a:lnTo>
                    <a:pt x="216" y="0"/>
                  </a:lnTo>
                  <a:lnTo>
                    <a:pt x="0" y="87"/>
                  </a:lnTo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1035" name="Freeform 34"/>
            <p:cNvSpPr>
              <a:spLocks noChangeAspect="1"/>
            </p:cNvSpPr>
            <p:nvPr/>
          </p:nvSpPr>
          <p:spPr bwMode="auto">
            <a:xfrm>
              <a:off x="1341" y="234"/>
              <a:ext cx="3230" cy="2267"/>
            </a:xfrm>
            <a:custGeom>
              <a:avLst/>
              <a:gdLst>
                <a:gd name="T0" fmla="*/ 1848 w 3228"/>
                <a:gd name="T1" fmla="*/ 1819 h 2265"/>
                <a:gd name="T2" fmla="*/ 1848 w 3228"/>
                <a:gd name="T3" fmla="*/ 2022 h 2265"/>
                <a:gd name="T4" fmla="*/ 3252 w 3228"/>
                <a:gd name="T5" fmla="*/ 1476 h 2265"/>
                <a:gd name="T6" fmla="*/ 2046 w 3228"/>
                <a:gd name="T7" fmla="*/ 0 h 2265"/>
                <a:gd name="T8" fmla="*/ 0 w 3228"/>
                <a:gd name="T9" fmla="*/ 825 h 2265"/>
                <a:gd name="T10" fmla="*/ 1179 w 3228"/>
                <a:gd name="T11" fmla="*/ 2289 h 2265"/>
                <a:gd name="T12" fmla="*/ 1500 w 3228"/>
                <a:gd name="T13" fmla="*/ 2160 h 2265"/>
                <a:gd name="T14" fmla="*/ 1500 w 3228"/>
                <a:gd name="T15" fmla="*/ 1956 h 2265"/>
                <a:gd name="T16" fmla="*/ 1281 w 3228"/>
                <a:gd name="T17" fmla="*/ 2049 h 2265"/>
                <a:gd name="T18" fmla="*/ 336 w 3228"/>
                <a:gd name="T19" fmla="*/ 885 h 2265"/>
                <a:gd name="T20" fmla="*/ 1956 w 3228"/>
                <a:gd name="T21" fmla="*/ 234 h 2265"/>
                <a:gd name="T22" fmla="*/ 2904 w 3228"/>
                <a:gd name="T23" fmla="*/ 1401 h 2265"/>
                <a:gd name="T24" fmla="*/ 1845 w 3228"/>
                <a:gd name="T25" fmla="*/ 1818 h 22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28" h="2265">
                  <a:moveTo>
                    <a:pt x="1836" y="1795"/>
                  </a:moveTo>
                  <a:lnTo>
                    <a:pt x="1836" y="1998"/>
                  </a:lnTo>
                  <a:lnTo>
                    <a:pt x="3228" y="1464"/>
                  </a:lnTo>
                  <a:lnTo>
                    <a:pt x="2034" y="0"/>
                  </a:lnTo>
                  <a:lnTo>
                    <a:pt x="0" y="813"/>
                  </a:lnTo>
                  <a:lnTo>
                    <a:pt x="1167" y="2265"/>
                  </a:lnTo>
                  <a:lnTo>
                    <a:pt x="1488" y="2136"/>
                  </a:lnTo>
                  <a:lnTo>
                    <a:pt x="1488" y="1932"/>
                  </a:lnTo>
                  <a:lnTo>
                    <a:pt x="1269" y="2025"/>
                  </a:lnTo>
                  <a:lnTo>
                    <a:pt x="336" y="873"/>
                  </a:lnTo>
                  <a:lnTo>
                    <a:pt x="1944" y="234"/>
                  </a:lnTo>
                  <a:lnTo>
                    <a:pt x="2880" y="1389"/>
                  </a:lnTo>
                  <a:lnTo>
                    <a:pt x="1833" y="1794"/>
                  </a:lnTo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1036" name="Freeform 35"/>
            <p:cNvSpPr>
              <a:spLocks noChangeAspect="1"/>
            </p:cNvSpPr>
            <p:nvPr/>
          </p:nvSpPr>
          <p:spPr bwMode="auto">
            <a:xfrm>
              <a:off x="3179" y="1701"/>
              <a:ext cx="1399" cy="702"/>
            </a:xfrm>
            <a:custGeom>
              <a:avLst/>
              <a:gdLst>
                <a:gd name="T0" fmla="*/ 0 w 1401"/>
                <a:gd name="T1" fmla="*/ 486 h 708"/>
                <a:gd name="T2" fmla="*/ 3 w 1401"/>
                <a:gd name="T3" fmla="*/ 638 h 708"/>
                <a:gd name="T4" fmla="*/ 1371 w 1401"/>
                <a:gd name="T5" fmla="*/ 162 h 708"/>
                <a:gd name="T6" fmla="*/ 1377 w 1401"/>
                <a:gd name="T7" fmla="*/ 0 h 708"/>
                <a:gd name="T8" fmla="*/ 3 w 1401"/>
                <a:gd name="T9" fmla="*/ 485 h 7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1" h="708">
                  <a:moveTo>
                    <a:pt x="0" y="535"/>
                  </a:moveTo>
                  <a:lnTo>
                    <a:pt x="3" y="708"/>
                  </a:lnTo>
                  <a:lnTo>
                    <a:pt x="1395" y="174"/>
                  </a:lnTo>
                  <a:lnTo>
                    <a:pt x="1401" y="0"/>
                  </a:lnTo>
                  <a:lnTo>
                    <a:pt x="3" y="534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1037" name="Freeform 36"/>
            <p:cNvSpPr>
              <a:spLocks noChangeAspect="1"/>
            </p:cNvSpPr>
            <p:nvPr/>
          </p:nvSpPr>
          <p:spPr bwMode="auto">
            <a:xfrm>
              <a:off x="2510" y="2368"/>
              <a:ext cx="327" cy="313"/>
            </a:xfrm>
            <a:custGeom>
              <a:avLst/>
              <a:gdLst>
                <a:gd name="T0" fmla="*/ 360 w 324"/>
                <a:gd name="T1" fmla="*/ 0 h 309"/>
                <a:gd name="T2" fmla="*/ 357 w 324"/>
                <a:gd name="T3" fmla="*/ 209 h 309"/>
                <a:gd name="T4" fmla="*/ 0 w 324"/>
                <a:gd name="T5" fmla="*/ 359 h 309"/>
                <a:gd name="T6" fmla="*/ 0 w 324"/>
                <a:gd name="T7" fmla="*/ 153 h 309"/>
                <a:gd name="T8" fmla="*/ 360 w 324"/>
                <a:gd name="T9" fmla="*/ 0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4" h="309">
                  <a:moveTo>
                    <a:pt x="324" y="0"/>
                  </a:moveTo>
                  <a:lnTo>
                    <a:pt x="321" y="180"/>
                  </a:lnTo>
                  <a:lnTo>
                    <a:pt x="0" y="309"/>
                  </a:lnTo>
                  <a:lnTo>
                    <a:pt x="0" y="129"/>
                  </a:lnTo>
                  <a:lnTo>
                    <a:pt x="324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1038" name="Freeform 37"/>
            <p:cNvSpPr>
              <a:spLocks noChangeAspect="1"/>
            </p:cNvSpPr>
            <p:nvPr/>
          </p:nvSpPr>
          <p:spPr bwMode="auto">
            <a:xfrm>
              <a:off x="1341" y="1047"/>
              <a:ext cx="1169" cy="1634"/>
            </a:xfrm>
            <a:custGeom>
              <a:avLst/>
              <a:gdLst>
                <a:gd name="T0" fmla="*/ 1154 w 1170"/>
                <a:gd name="T1" fmla="*/ 1443 h 1635"/>
                <a:gd name="T2" fmla="*/ 1158 w 1170"/>
                <a:gd name="T3" fmla="*/ 1623 h 1635"/>
                <a:gd name="T4" fmla="*/ 0 w 1170"/>
                <a:gd name="T5" fmla="*/ 183 h 1635"/>
                <a:gd name="T6" fmla="*/ 3 w 1170"/>
                <a:gd name="T7" fmla="*/ 0 h 1635"/>
                <a:gd name="T8" fmla="*/ 1155 w 1170"/>
                <a:gd name="T9" fmla="*/ 1445 h 1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0" h="1635">
                  <a:moveTo>
                    <a:pt x="1166" y="1455"/>
                  </a:moveTo>
                  <a:lnTo>
                    <a:pt x="1170" y="1635"/>
                  </a:lnTo>
                  <a:lnTo>
                    <a:pt x="0" y="183"/>
                  </a:lnTo>
                  <a:lnTo>
                    <a:pt x="3" y="0"/>
                  </a:lnTo>
                  <a:lnTo>
                    <a:pt x="1167" y="1457"/>
                  </a:ln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1039" name="Freeform 38"/>
            <p:cNvSpPr>
              <a:spLocks noChangeAspect="1"/>
            </p:cNvSpPr>
            <p:nvPr/>
          </p:nvSpPr>
          <p:spPr bwMode="auto">
            <a:xfrm>
              <a:off x="1689" y="470"/>
              <a:ext cx="1594" cy="772"/>
            </a:xfrm>
            <a:custGeom>
              <a:avLst/>
              <a:gdLst>
                <a:gd name="T0" fmla="*/ 1561 w 1597"/>
                <a:gd name="T1" fmla="*/ 0 h 769"/>
                <a:gd name="T2" fmla="*/ 1560 w 1597"/>
                <a:gd name="T3" fmla="*/ 190 h 769"/>
                <a:gd name="T4" fmla="*/ 105 w 1597"/>
                <a:gd name="T5" fmla="*/ 805 h 769"/>
                <a:gd name="T6" fmla="*/ 0 w 1597"/>
                <a:gd name="T7" fmla="*/ 675 h 769"/>
                <a:gd name="T8" fmla="*/ 1560 w 1597"/>
                <a:gd name="T9" fmla="*/ 4 h 7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7" h="769">
                  <a:moveTo>
                    <a:pt x="1597" y="0"/>
                  </a:moveTo>
                  <a:lnTo>
                    <a:pt x="1596" y="178"/>
                  </a:lnTo>
                  <a:lnTo>
                    <a:pt x="105" y="769"/>
                  </a:lnTo>
                  <a:lnTo>
                    <a:pt x="0" y="640"/>
                  </a:lnTo>
                  <a:lnTo>
                    <a:pt x="1596" y="4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1040" name="Freeform 39"/>
            <p:cNvSpPr>
              <a:spLocks noChangeAspect="1"/>
            </p:cNvSpPr>
            <p:nvPr/>
          </p:nvSpPr>
          <p:spPr bwMode="auto">
            <a:xfrm>
              <a:off x="3283" y="470"/>
              <a:ext cx="933" cy="1189"/>
            </a:xfrm>
            <a:custGeom>
              <a:avLst/>
              <a:gdLst>
                <a:gd name="T0" fmla="*/ 3 w 930"/>
                <a:gd name="T1" fmla="*/ 0 h 1192"/>
                <a:gd name="T2" fmla="*/ 3 w 930"/>
                <a:gd name="T3" fmla="*/ 184 h 1192"/>
                <a:gd name="T4" fmla="*/ 867 w 930"/>
                <a:gd name="T5" fmla="*/ 1156 h 1192"/>
                <a:gd name="T6" fmla="*/ 966 w 930"/>
                <a:gd name="T7" fmla="*/ 1117 h 1192"/>
                <a:gd name="T8" fmla="*/ 0 w 930"/>
                <a:gd name="T9" fmla="*/ 1 h 1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0" h="1192">
                  <a:moveTo>
                    <a:pt x="3" y="0"/>
                  </a:moveTo>
                  <a:lnTo>
                    <a:pt x="3" y="184"/>
                  </a:lnTo>
                  <a:lnTo>
                    <a:pt x="831" y="1192"/>
                  </a:lnTo>
                  <a:lnTo>
                    <a:pt x="930" y="1153"/>
                  </a:lnTo>
                  <a:lnTo>
                    <a:pt x="0" y="1"/>
                  </a:lnTo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</p:grpSp>
      <p:sp>
        <p:nvSpPr>
          <p:cNvPr id="1041" name="Rectangle 17"/>
          <p:cNvSpPr>
            <a:spLocks noChangeArrowheads="1"/>
          </p:cNvSpPr>
          <p:nvPr userDrawn="1"/>
        </p:nvSpPr>
        <p:spPr bwMode="auto">
          <a:xfrm>
            <a:off x="9418638" y="0"/>
            <a:ext cx="534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A2B47069-3DCE-46D5-B82D-21CCD4F3E0F4}" type="slidenum">
              <a:rPr kumimoji="0" lang="en-US" altLang="ja-JP" sz="1600" b="1">
                <a:solidFill>
                  <a:srgbClr val="092899"/>
                </a:solidFill>
                <a:latin typeface="Arial" pitchFamily="34" charset="0"/>
                <a:ea typeface="Osaka"/>
                <a:cs typeface="Osaka"/>
              </a:rPr>
              <a:pPr/>
              <a:t>‹#›</a:t>
            </a:fld>
            <a:endParaRPr kumimoji="0" lang="ja-JP" altLang="en-US" sz="1600" b="1" dirty="0">
              <a:solidFill>
                <a:srgbClr val="092899"/>
              </a:solidFill>
              <a:latin typeface="Arial" pitchFamily="34" charset="0"/>
              <a:ea typeface="Osaka"/>
              <a:cs typeface="Osaka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3384550" y="653732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altLang="ja-JP" dirty="0" smtClean="0"/>
              <a:t>©2014 N. Teranishi</a:t>
            </a:r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62" r:id="rId8"/>
    <p:sldLayoutId id="2147483654" r:id="rId9"/>
    <p:sldLayoutId id="2147483653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b="1">
          <a:solidFill>
            <a:srgbClr val="0928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b="1">
          <a:solidFill>
            <a:srgbClr val="092899"/>
          </a:solidFill>
          <a:latin typeface="Calibri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b="1">
          <a:solidFill>
            <a:srgbClr val="092899"/>
          </a:solidFill>
          <a:latin typeface="Calibri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b="1">
          <a:solidFill>
            <a:srgbClr val="092899"/>
          </a:solidFill>
          <a:latin typeface="Calibri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b="1">
          <a:solidFill>
            <a:srgbClr val="092899"/>
          </a:solidFill>
          <a:latin typeface="Calibri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b="1">
          <a:solidFill>
            <a:srgbClr val="092899"/>
          </a:solidFill>
          <a:latin typeface="ＭＳ ゴシック" pitchFamily="49" charset="-128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b="1">
          <a:solidFill>
            <a:srgbClr val="092899"/>
          </a:solidFill>
          <a:latin typeface="ＭＳ ゴシック" pitchFamily="49" charset="-128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b="1">
          <a:solidFill>
            <a:srgbClr val="092899"/>
          </a:solidFill>
          <a:latin typeface="ＭＳ ゴシック" pitchFamily="49" charset="-128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b="1">
          <a:solidFill>
            <a:srgbClr val="092899"/>
          </a:solidFill>
          <a:latin typeface="ＭＳ ゴシック" pitchFamily="49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rgbClr val="0928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rgbClr val="092899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092899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092899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>
          <a:solidFill>
            <a:srgbClr val="092899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rgbClr val="09289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rgbClr val="09289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rgbClr val="09289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rgbClr val="0928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228528" y="2395469"/>
            <a:ext cx="943200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4000" b="1" dirty="0" smtClean="0">
                <a:solidFill>
                  <a:schemeClr val="accent6"/>
                </a:solidFill>
              </a:rPr>
              <a:t>A Review for Global Shutter Image Sensor</a:t>
            </a:r>
            <a:endParaRPr lang="ja-JP" altLang="en-US" sz="4000" b="1" dirty="0">
              <a:solidFill>
                <a:schemeClr val="accent6"/>
              </a:solidFill>
            </a:endParaRP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3860741" y="4343786"/>
            <a:ext cx="21675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March 10, 2014</a:t>
            </a:r>
            <a:endParaRPr lang="ja-JP" altLang="en-US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2230486" y="5283109"/>
            <a:ext cx="542808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University of Hyogo, Shizuoka University</a:t>
            </a:r>
          </a:p>
          <a:p>
            <a:pPr algn="ctr"/>
            <a:endParaRPr lang="en-US" altLang="ja-JP" b="1" dirty="0" smtClean="0">
              <a:solidFill>
                <a:schemeClr val="accent6"/>
              </a:solidFill>
              <a:latin typeface="+mj-ea"/>
              <a:ea typeface="+mj-ea"/>
            </a:endParaRPr>
          </a:p>
          <a:p>
            <a:pPr algn="ctr"/>
            <a:r>
              <a:rPr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Nobukazu Teranishi</a:t>
            </a:r>
            <a:endParaRPr lang="en-US" altLang="ja-JP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1064397"/>
            <a:ext cx="5057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International Time of Flight </a:t>
            </a:r>
            <a:r>
              <a:rPr lang="en-US" altLang="ja-JP" sz="2000" dirty="0" smtClean="0"/>
              <a:t>Imaging Workshop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写真S-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107865"/>
            <a:ext cx="4632325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写真S-6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1106277"/>
            <a:ext cx="4289425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00025" y="4155865"/>
            <a:ext cx="411811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/>
              <a:t>(a) </a:t>
            </a:r>
            <a:r>
              <a:rPr lang="en-US" altLang="ja-JP" dirty="0">
                <a:solidFill>
                  <a:srgbClr val="FF0000"/>
                </a:solidFill>
              </a:rPr>
              <a:t>Mechanical</a:t>
            </a:r>
            <a:r>
              <a:rPr lang="en-US" altLang="ja-JP" dirty="0"/>
              <a:t> Shutter</a:t>
            </a:r>
          </a:p>
          <a:p>
            <a:pPr eaLnBrk="1" hangingPunct="1"/>
            <a:r>
              <a:rPr lang="en-US" altLang="ja-JP" dirty="0"/>
              <a:t>        Nikon </a:t>
            </a:r>
            <a:r>
              <a:rPr lang="en-US" altLang="ja-JP" dirty="0">
                <a:solidFill>
                  <a:srgbClr val="FF0000"/>
                </a:solidFill>
              </a:rPr>
              <a:t>D200</a:t>
            </a:r>
          </a:p>
          <a:p>
            <a:pPr eaLnBrk="1" hangingPunct="1"/>
            <a:r>
              <a:rPr lang="en-US" altLang="ja-JP" dirty="0"/>
              <a:t>        AF Nikkor 180mm F2.8D</a:t>
            </a:r>
          </a:p>
          <a:p>
            <a:pPr eaLnBrk="1" hangingPunct="1"/>
            <a:r>
              <a:rPr lang="en-US" altLang="ja-JP" dirty="0"/>
              <a:t>        ISO 400</a:t>
            </a:r>
          </a:p>
          <a:p>
            <a:pPr eaLnBrk="1" hangingPunct="1"/>
            <a:r>
              <a:rPr lang="en-US" altLang="ja-JP" dirty="0"/>
              <a:t>        F2.8</a:t>
            </a:r>
          </a:p>
          <a:p>
            <a:pPr eaLnBrk="1" hangingPunct="1"/>
            <a:r>
              <a:rPr lang="en-US" altLang="ja-JP" dirty="0"/>
              <a:t>        1/8,000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395913" y="4147927"/>
            <a:ext cx="4113212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/>
              <a:t>(b) </a:t>
            </a:r>
            <a:r>
              <a:rPr lang="en-US" altLang="ja-JP" dirty="0">
                <a:solidFill>
                  <a:srgbClr val="FF0000"/>
                </a:solidFill>
              </a:rPr>
              <a:t>Electronic</a:t>
            </a:r>
            <a:r>
              <a:rPr lang="en-US" altLang="ja-JP" dirty="0"/>
              <a:t> Shutter</a:t>
            </a:r>
          </a:p>
          <a:p>
            <a:pPr eaLnBrk="1" hangingPunct="1"/>
            <a:r>
              <a:rPr lang="en-US" altLang="ja-JP" dirty="0"/>
              <a:t>        Nikon </a:t>
            </a:r>
            <a:r>
              <a:rPr lang="en-US" altLang="ja-JP" dirty="0">
                <a:solidFill>
                  <a:srgbClr val="FF0000"/>
                </a:solidFill>
              </a:rPr>
              <a:t>D20</a:t>
            </a:r>
          </a:p>
          <a:p>
            <a:pPr eaLnBrk="1" hangingPunct="1"/>
            <a:r>
              <a:rPr lang="en-US" altLang="ja-JP" dirty="0"/>
              <a:t>        AF Nikkor 180mm F2.8D</a:t>
            </a:r>
          </a:p>
          <a:p>
            <a:pPr eaLnBrk="1" hangingPunct="1"/>
            <a:r>
              <a:rPr lang="en-US" altLang="ja-JP" dirty="0"/>
              <a:t>        ISO 400</a:t>
            </a:r>
          </a:p>
          <a:p>
            <a:pPr eaLnBrk="1" hangingPunct="1"/>
            <a:r>
              <a:rPr lang="en-US" altLang="ja-JP" dirty="0"/>
              <a:t>        F2.8</a:t>
            </a:r>
          </a:p>
          <a:p>
            <a:pPr eaLnBrk="1" hangingPunct="1"/>
            <a:r>
              <a:rPr lang="en-US" altLang="ja-JP" dirty="0"/>
              <a:t>        1/8,000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970713" y="6418052"/>
            <a:ext cx="2935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/>
              <a:t>(Kenji Toyoda, 2008)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871986" y="134918"/>
            <a:ext cx="8280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b="1" dirty="0" smtClean="0">
                <a:solidFill>
                  <a:schemeClr val="accent6"/>
                </a:solidFill>
                <a:latin typeface="+mj-ea"/>
              </a:rPr>
              <a:t>1.4.3  Motivation </a:t>
            </a:r>
            <a:r>
              <a:rPr lang="en-US" altLang="ja-JP" sz="2800" b="1" dirty="0">
                <a:solidFill>
                  <a:schemeClr val="accent6"/>
                </a:solidFill>
                <a:latin typeface="+mj-ea"/>
              </a:rPr>
              <a:t>--- Electronic shutter</a:t>
            </a:r>
          </a:p>
        </p:txBody>
      </p:sp>
    </p:spTree>
    <p:extLst>
      <p:ext uri="{BB962C8B-B14F-4D97-AF65-F5344CB8AC3E}">
        <p14:creationId xmlns:p14="http://schemas.microsoft.com/office/powerpoint/2010/main" val="19310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606778"/>
            <a:ext cx="44989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1622653"/>
            <a:ext cx="44513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7787" y="1149578"/>
            <a:ext cx="1784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u="sng" dirty="0" smtClean="0">
                <a:latin typeface="+mj-ea"/>
                <a:ea typeface="+mj-ea"/>
              </a:rPr>
              <a:t>Enlargement</a:t>
            </a:r>
            <a:endParaRPr lang="en-US" altLang="ja-JP" u="sng" dirty="0">
              <a:latin typeface="+mj-ea"/>
              <a:ea typeface="+mj-ea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38113" y="4503966"/>
            <a:ext cx="3179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>
                <a:latin typeface="+mj-ea"/>
                <a:ea typeface="+mj-ea"/>
              </a:rPr>
              <a:t>(a) Mechanical Shutter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132388" y="4484916"/>
            <a:ext cx="3027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>
                <a:latin typeface="+mj-ea"/>
                <a:ea typeface="+mj-ea"/>
              </a:rPr>
              <a:t>(b) Electronic Shutter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6970712" y="4942116"/>
            <a:ext cx="2935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>
                <a:latin typeface="+mj-ea"/>
                <a:ea typeface="+mj-ea"/>
              </a:rPr>
              <a:t>(Kenji Toyoda, 2008)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8113" y="5577778"/>
            <a:ext cx="9417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chemeClr val="accent6"/>
                </a:solidFill>
                <a:latin typeface="+mj-ea"/>
              </a:rPr>
              <a:t>・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</a:rPr>
              <a:t>Bubbles and sprays are clearer in electronic shutter case.</a:t>
            </a:r>
          </a:p>
          <a:p>
            <a:r>
              <a:rPr lang="ja-JP" altLang="en-US" b="1" dirty="0" smtClean="0">
                <a:solidFill>
                  <a:schemeClr val="accent6"/>
                </a:solidFill>
                <a:latin typeface="+mj-ea"/>
              </a:rPr>
              <a:t>・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</a:rPr>
              <a:t> Electronic </a:t>
            </a:r>
            <a:r>
              <a:rPr lang="en-US" altLang="ja-JP" b="1" dirty="0">
                <a:solidFill>
                  <a:schemeClr val="accent6"/>
                </a:solidFill>
                <a:latin typeface="+mj-ea"/>
              </a:rPr>
              <a:t>shutter has more time-resolution than mechanical shutter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</a:rPr>
              <a:t>.</a:t>
            </a:r>
            <a:endParaRPr lang="en-US" altLang="ja-JP" b="1" dirty="0">
              <a:solidFill>
                <a:schemeClr val="accent6"/>
              </a:solidFill>
              <a:latin typeface="+mj-ea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871986" y="134918"/>
            <a:ext cx="8280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b="1" dirty="0" smtClean="0">
                <a:solidFill>
                  <a:schemeClr val="accent6"/>
                </a:solidFill>
                <a:latin typeface="+mj-ea"/>
              </a:rPr>
              <a:t>1.4.4  Motivation </a:t>
            </a:r>
            <a:r>
              <a:rPr lang="en-US" altLang="ja-JP" sz="2800" b="1" dirty="0">
                <a:solidFill>
                  <a:schemeClr val="accent6"/>
                </a:solidFill>
                <a:latin typeface="+mj-ea"/>
              </a:rPr>
              <a:t>--- Electronic shutter</a:t>
            </a:r>
          </a:p>
        </p:txBody>
      </p:sp>
    </p:spTree>
    <p:extLst>
      <p:ext uri="{BB962C8B-B14F-4D97-AF65-F5344CB8AC3E}">
        <p14:creationId xmlns:p14="http://schemas.microsoft.com/office/powerpoint/2010/main" val="405524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336675" y="133198"/>
            <a:ext cx="19672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600" b="1" dirty="0" smtClean="0">
                <a:solidFill>
                  <a:schemeClr val="accent6"/>
                </a:solidFill>
                <a:latin typeface="+mj-ea"/>
                <a:ea typeface="+mj-ea"/>
              </a:rPr>
              <a:t>Contents</a:t>
            </a:r>
            <a:endParaRPr lang="ja-JP" altLang="en-US" sz="3600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1003300" y="1354138"/>
            <a:ext cx="6370655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b="1" dirty="0" smtClean="0">
                <a:latin typeface="+mj-ea"/>
                <a:ea typeface="+mj-ea"/>
              </a:rPr>
              <a:t>１</a:t>
            </a:r>
            <a:r>
              <a:rPr lang="en-US" altLang="ja-JP" b="1" dirty="0" smtClean="0">
                <a:latin typeface="+mj-ea"/>
                <a:ea typeface="+mj-ea"/>
              </a:rPr>
              <a:t>. Motivation of GS</a:t>
            </a:r>
          </a:p>
          <a:p>
            <a:endParaRPr lang="en-US" altLang="ja-JP" b="1" dirty="0" smtClean="0">
              <a:latin typeface="+mj-ea"/>
              <a:ea typeface="+mj-ea"/>
            </a:endParaRPr>
          </a:p>
          <a:p>
            <a:r>
              <a:rPr lang="ja-JP" altLang="en-US" b="1" dirty="0" smtClean="0">
                <a:latin typeface="+mj-ea"/>
                <a:ea typeface="+mj-ea"/>
              </a:rPr>
              <a:t>２．</a:t>
            </a:r>
            <a:r>
              <a:rPr lang="en-US" altLang="ja-JP" b="1" dirty="0" smtClean="0">
                <a:latin typeface="+mj-ea"/>
                <a:ea typeface="+mj-ea"/>
              </a:rPr>
              <a:t>Various Schemes</a:t>
            </a:r>
          </a:p>
          <a:p>
            <a:r>
              <a:rPr lang="en-US" altLang="ja-JP" b="1" dirty="0" smtClean="0">
                <a:latin typeface="+mj-ea"/>
              </a:rPr>
              <a:t>  2.Supplement</a:t>
            </a:r>
            <a:r>
              <a:rPr lang="en-US" altLang="ja-JP" b="1" dirty="0">
                <a:latin typeface="+mj-ea"/>
              </a:rPr>
              <a:t>.  Definition of Shutter </a:t>
            </a:r>
            <a:r>
              <a:rPr lang="en-US" altLang="ja-JP" b="1" dirty="0" smtClean="0">
                <a:latin typeface="+mj-ea"/>
              </a:rPr>
              <a:t>Efficiency</a:t>
            </a:r>
            <a:endParaRPr lang="en-US" altLang="ja-JP" b="1" dirty="0">
              <a:latin typeface="+mj-ea"/>
              <a:ea typeface="+mj-ea"/>
            </a:endParaRPr>
          </a:p>
          <a:p>
            <a:r>
              <a:rPr lang="ja-JP" altLang="en-US" b="1" dirty="0" smtClean="0">
                <a:latin typeface="+mj-ea"/>
                <a:ea typeface="+mj-ea"/>
              </a:rPr>
              <a:t>  </a:t>
            </a:r>
            <a:r>
              <a:rPr lang="en-US" altLang="ja-JP" b="1" dirty="0" smtClean="0">
                <a:latin typeface="+mj-ea"/>
                <a:ea typeface="+mj-ea"/>
              </a:rPr>
              <a:t>2.1. 5Tr</a:t>
            </a:r>
            <a:r>
              <a:rPr lang="ja-JP" altLang="en-US" b="1" dirty="0" smtClean="0">
                <a:latin typeface="+mj-ea"/>
                <a:ea typeface="+mj-ea"/>
              </a:rPr>
              <a:t> </a:t>
            </a:r>
            <a:r>
              <a:rPr lang="en-US" altLang="ja-JP" b="1" dirty="0" smtClean="0">
                <a:latin typeface="+mj-ea"/>
                <a:ea typeface="+mj-ea"/>
              </a:rPr>
              <a:t>Scheme</a:t>
            </a:r>
          </a:p>
          <a:p>
            <a:r>
              <a:rPr lang="en-US" altLang="ja-JP" b="1" dirty="0">
                <a:latin typeface="+mj-ea"/>
                <a:ea typeface="+mj-ea"/>
              </a:rPr>
              <a:t> </a:t>
            </a:r>
            <a:r>
              <a:rPr lang="en-US" altLang="ja-JP" b="1" dirty="0" smtClean="0">
                <a:latin typeface="+mj-ea"/>
                <a:ea typeface="+mj-ea"/>
              </a:rPr>
              <a:t> 2.2. 8Tr Scheme</a:t>
            </a:r>
          </a:p>
          <a:p>
            <a:r>
              <a:rPr lang="en-US" altLang="ja-JP" b="1" dirty="0">
                <a:latin typeface="+mj-ea"/>
                <a:ea typeface="+mj-ea"/>
              </a:rPr>
              <a:t> </a:t>
            </a:r>
            <a:r>
              <a:rPr lang="en-US" altLang="ja-JP" b="1" dirty="0" smtClean="0">
                <a:latin typeface="+mj-ea"/>
                <a:ea typeface="+mj-ea"/>
              </a:rPr>
              <a:t> 2.3. </a:t>
            </a:r>
            <a:r>
              <a:rPr lang="en-US" altLang="ja-JP" b="1" dirty="0">
                <a:latin typeface="+mj-ea"/>
              </a:rPr>
              <a:t>2-Stage Transfer Scheme</a:t>
            </a:r>
          </a:p>
          <a:p>
            <a:r>
              <a:rPr lang="en-US" altLang="ja-JP" b="1" dirty="0" smtClean="0">
                <a:latin typeface="+mj-ea"/>
                <a:ea typeface="+mj-ea"/>
              </a:rPr>
              <a:t>  2.4. </a:t>
            </a:r>
            <a:r>
              <a:rPr lang="en-US" altLang="ja-JP" b="1" dirty="0">
                <a:latin typeface="+mj-ea"/>
              </a:rPr>
              <a:t>Pixel-wise </a:t>
            </a:r>
            <a:r>
              <a:rPr lang="en-US" altLang="ja-JP" b="1" dirty="0" smtClean="0">
                <a:latin typeface="+mj-ea"/>
              </a:rPr>
              <a:t>CDS</a:t>
            </a:r>
          </a:p>
          <a:p>
            <a:r>
              <a:rPr lang="en-US" altLang="ja-JP" b="1" dirty="0" smtClean="0">
                <a:latin typeface="+mj-ea"/>
                <a:ea typeface="+mj-ea"/>
              </a:rPr>
              <a:t>  2.5. </a:t>
            </a:r>
            <a:r>
              <a:rPr lang="en-US" altLang="ja-JP" b="1" dirty="0" smtClean="0">
                <a:latin typeface="+mj-ea"/>
              </a:rPr>
              <a:t>Pixel-wise ADC</a:t>
            </a:r>
            <a:endParaRPr lang="en-US" altLang="ja-JP" b="1" dirty="0" smtClean="0">
              <a:latin typeface="+mj-ea"/>
              <a:ea typeface="+mj-ea"/>
            </a:endParaRPr>
          </a:p>
          <a:p>
            <a:endParaRPr lang="en-US" altLang="ja-JP" b="1" dirty="0" smtClean="0">
              <a:latin typeface="+mj-ea"/>
              <a:ea typeface="+mj-ea"/>
            </a:endParaRPr>
          </a:p>
          <a:p>
            <a:r>
              <a:rPr lang="en-US" altLang="ja-JP" b="1" dirty="0" smtClean="0">
                <a:latin typeface="+mj-ea"/>
                <a:ea typeface="+mj-ea"/>
              </a:rPr>
              <a:t>3. Cross Talk Reduction</a:t>
            </a:r>
          </a:p>
          <a:p>
            <a:endParaRPr lang="en-US" altLang="ja-JP" b="1" dirty="0" smtClean="0">
              <a:latin typeface="+mj-ea"/>
              <a:ea typeface="+mj-ea"/>
            </a:endParaRPr>
          </a:p>
          <a:p>
            <a:r>
              <a:rPr lang="en-US" altLang="ja-JP" b="1" dirty="0" smtClean="0">
                <a:latin typeface="+mj-ea"/>
                <a:ea typeface="+mj-ea"/>
              </a:rPr>
              <a:t>4. Summary</a:t>
            </a:r>
            <a:endParaRPr lang="ja-JP" altLang="en-US" b="1" dirty="0">
              <a:latin typeface="+mj-ea"/>
              <a:ea typeface="+mj-ea"/>
            </a:endParaRPr>
          </a:p>
          <a:p>
            <a:endParaRPr lang="ja-JP" altLang="en-US" b="1" dirty="0">
              <a:solidFill>
                <a:srgbClr val="3333FF"/>
              </a:solidFill>
              <a:latin typeface="+mj-ea"/>
              <a:ea typeface="+mj-ea"/>
            </a:endParaRPr>
          </a:p>
        </p:txBody>
      </p:sp>
      <p:sp>
        <p:nvSpPr>
          <p:cNvPr id="3" name="右矢印 2"/>
          <p:cNvSpPr/>
          <p:nvPr/>
        </p:nvSpPr>
        <p:spPr bwMode="auto">
          <a:xfrm>
            <a:off x="431321" y="2164418"/>
            <a:ext cx="439947" cy="380339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265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2402" y="938123"/>
            <a:ext cx="787287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latin typeface="+mj-ea"/>
                <a:ea typeface="+mj-ea"/>
              </a:rPr>
              <a:t>Challenge</a:t>
            </a:r>
            <a:r>
              <a:rPr lang="ja-JP" altLang="en-US" b="1" dirty="0" smtClean="0">
                <a:latin typeface="+mj-ea"/>
                <a:ea typeface="+mj-ea"/>
              </a:rPr>
              <a:t>：</a:t>
            </a:r>
            <a:endParaRPr lang="en-US" altLang="ja-JP" b="1" dirty="0" smtClean="0">
              <a:latin typeface="+mj-ea"/>
              <a:ea typeface="+mj-ea"/>
            </a:endParaRPr>
          </a:p>
          <a:p>
            <a:r>
              <a:rPr kumimoji="1" lang="ja-JP" altLang="en-US" b="1" dirty="0">
                <a:latin typeface="+mj-ea"/>
                <a:ea typeface="+mj-ea"/>
              </a:rPr>
              <a:t>　</a:t>
            </a:r>
            <a:r>
              <a:rPr lang="ja-JP" altLang="en-US" b="1" dirty="0">
                <a:latin typeface="+mj-ea"/>
                <a:ea typeface="+mj-ea"/>
              </a:rPr>
              <a:t> </a:t>
            </a:r>
            <a:r>
              <a:rPr lang="ja-JP" altLang="en-US" b="1" dirty="0" smtClean="0">
                <a:latin typeface="+mj-ea"/>
                <a:ea typeface="+mj-ea"/>
              </a:rPr>
              <a:t> </a:t>
            </a:r>
            <a:r>
              <a:rPr kumimoji="1" lang="en-US" altLang="ja-JP" b="1" dirty="0" smtClean="0">
                <a:latin typeface="+mj-ea"/>
                <a:ea typeface="+mj-ea"/>
              </a:rPr>
              <a:t>- </a:t>
            </a:r>
            <a:r>
              <a:rPr kumimoji="1"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Dark current at storage region</a:t>
            </a:r>
          </a:p>
          <a:p>
            <a:r>
              <a:rPr lang="ja-JP" altLang="en-US" b="1" dirty="0" smtClean="0">
                <a:latin typeface="+mj-ea"/>
                <a:ea typeface="+mj-ea"/>
              </a:rPr>
              <a:t>  </a:t>
            </a:r>
            <a:r>
              <a:rPr lang="ja-JP" altLang="en-US" b="1" dirty="0">
                <a:latin typeface="+mj-ea"/>
                <a:ea typeface="+mj-ea"/>
              </a:rPr>
              <a:t>　</a:t>
            </a:r>
            <a:r>
              <a:rPr lang="en-US" altLang="ja-JP" b="1" dirty="0" smtClean="0">
                <a:latin typeface="+mj-ea"/>
                <a:ea typeface="+mj-ea"/>
              </a:rPr>
              <a:t>- </a:t>
            </a:r>
            <a:r>
              <a:rPr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Cross talk</a:t>
            </a:r>
            <a:r>
              <a:rPr lang="en-US" altLang="ja-JP" b="1" dirty="0" smtClean="0">
                <a:latin typeface="+mj-ea"/>
                <a:ea typeface="+mj-ea"/>
              </a:rPr>
              <a:t> to storage region (Shutter efficiency)</a:t>
            </a:r>
          </a:p>
          <a:p>
            <a:r>
              <a:rPr lang="ja-JP" altLang="en-US" b="1" dirty="0">
                <a:latin typeface="+mj-ea"/>
                <a:ea typeface="+mj-ea"/>
              </a:rPr>
              <a:t>　</a:t>
            </a:r>
            <a:r>
              <a:rPr lang="ja-JP" altLang="en-US" b="1" dirty="0" smtClean="0">
                <a:latin typeface="+mj-ea"/>
                <a:ea typeface="+mj-ea"/>
              </a:rPr>
              <a:t>　　　　　</a:t>
            </a:r>
            <a:r>
              <a:rPr lang="en-US" altLang="ja-JP" b="1" dirty="0" smtClean="0">
                <a:latin typeface="+mj-ea"/>
                <a:ea typeface="+mj-ea"/>
              </a:rPr>
              <a:t>Artifact appears ahead of moving real image</a:t>
            </a:r>
          </a:p>
          <a:p>
            <a:r>
              <a:rPr lang="en-US" altLang="ja-JP" b="1" dirty="0">
                <a:latin typeface="+mj-ea"/>
                <a:ea typeface="+mj-ea"/>
              </a:rPr>
              <a:t> </a:t>
            </a:r>
            <a:r>
              <a:rPr lang="en-US" altLang="ja-JP" b="1" dirty="0" smtClean="0">
                <a:latin typeface="+mj-ea"/>
                <a:ea typeface="+mj-ea"/>
              </a:rPr>
              <a:t>            unnaturally</a:t>
            </a:r>
          </a:p>
          <a:p>
            <a:r>
              <a:rPr kumimoji="1" lang="ja-JP" altLang="en-US" b="1" dirty="0">
                <a:latin typeface="+mj-ea"/>
                <a:ea typeface="+mj-ea"/>
              </a:rPr>
              <a:t>　</a:t>
            </a:r>
            <a:r>
              <a:rPr kumimoji="1" lang="ja-JP" altLang="en-US" b="1" dirty="0" smtClean="0">
                <a:latin typeface="+mj-ea"/>
                <a:ea typeface="+mj-ea"/>
              </a:rPr>
              <a:t>　</a:t>
            </a:r>
            <a:r>
              <a:rPr kumimoji="1" lang="en-US" altLang="ja-JP" b="1" dirty="0" smtClean="0">
                <a:latin typeface="+mj-ea"/>
                <a:ea typeface="+mj-ea"/>
              </a:rPr>
              <a:t>- </a:t>
            </a:r>
            <a:r>
              <a:rPr kumimoji="1"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Noise reduction </a:t>
            </a:r>
            <a:r>
              <a:rPr kumimoji="1" lang="en-US" altLang="ja-JP" b="1" dirty="0" smtClean="0">
                <a:latin typeface="+mj-ea"/>
                <a:ea typeface="+mj-ea"/>
              </a:rPr>
              <a:t>of storage reset</a:t>
            </a:r>
          </a:p>
          <a:p>
            <a:r>
              <a:rPr lang="en-US" altLang="ja-JP" b="1" dirty="0">
                <a:latin typeface="+mj-ea"/>
                <a:ea typeface="+mj-ea"/>
              </a:rPr>
              <a:t> </a:t>
            </a:r>
            <a:r>
              <a:rPr lang="en-US" altLang="ja-JP" b="1" dirty="0" smtClean="0">
                <a:latin typeface="+mj-ea"/>
                <a:ea typeface="+mj-ea"/>
              </a:rPr>
              <a:t>   - </a:t>
            </a:r>
            <a:r>
              <a:rPr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PD area increase </a:t>
            </a:r>
            <a:r>
              <a:rPr lang="en-US" altLang="ja-JP" b="1" dirty="0" smtClean="0">
                <a:latin typeface="+mj-ea"/>
                <a:ea typeface="+mj-ea"/>
              </a:rPr>
              <a:t>despite storage area</a:t>
            </a:r>
            <a:endParaRPr kumimoji="1" lang="en-US" altLang="ja-JP" b="1" dirty="0" smtClean="0">
              <a:latin typeface="+mj-ea"/>
              <a:ea typeface="+mj-ea"/>
            </a:endParaRPr>
          </a:p>
          <a:p>
            <a:r>
              <a:rPr lang="ja-JP" altLang="en-US" b="1" dirty="0" smtClean="0">
                <a:latin typeface="+mj-ea"/>
                <a:ea typeface="+mj-ea"/>
              </a:rPr>
              <a:t>　　</a:t>
            </a:r>
            <a:r>
              <a:rPr lang="en-US" altLang="ja-JP" b="1" dirty="0" smtClean="0">
                <a:latin typeface="+mj-ea"/>
                <a:ea typeface="+mj-ea"/>
              </a:rPr>
              <a:t>- Current reduction, if all source follower amplifiers are</a:t>
            </a:r>
          </a:p>
          <a:p>
            <a:r>
              <a:rPr lang="en-US" altLang="ja-JP" b="1" dirty="0">
                <a:latin typeface="+mj-ea"/>
                <a:ea typeface="+mj-ea"/>
              </a:rPr>
              <a:t> </a:t>
            </a:r>
            <a:r>
              <a:rPr lang="en-US" altLang="ja-JP" b="1" dirty="0" smtClean="0">
                <a:latin typeface="+mj-ea"/>
                <a:ea typeface="+mj-ea"/>
              </a:rPr>
              <a:t>      operated during GS operation.</a:t>
            </a:r>
          </a:p>
          <a:p>
            <a:endParaRPr kumimoji="1" lang="en-US" altLang="ja-JP" sz="1000" b="1" dirty="0">
              <a:latin typeface="+mj-ea"/>
              <a:ea typeface="+mj-ea"/>
            </a:endParaRPr>
          </a:p>
          <a:p>
            <a:r>
              <a:rPr lang="en-US" altLang="ja-JP" b="1" dirty="0" smtClean="0">
                <a:latin typeface="+mj-ea"/>
                <a:ea typeface="+mj-ea"/>
              </a:rPr>
              <a:t>Schemes :</a:t>
            </a:r>
          </a:p>
          <a:p>
            <a:r>
              <a:rPr kumimoji="1" lang="en-US" altLang="ja-JP" b="1" dirty="0">
                <a:latin typeface="+mj-ea"/>
                <a:ea typeface="+mj-ea"/>
              </a:rPr>
              <a:t> </a:t>
            </a:r>
            <a:r>
              <a:rPr kumimoji="1" lang="en-US" altLang="ja-JP" b="1" dirty="0" smtClean="0">
                <a:latin typeface="+mj-ea"/>
                <a:ea typeface="+mj-ea"/>
              </a:rPr>
              <a:t>    (1) 5Tr Scheme</a:t>
            </a:r>
          </a:p>
          <a:p>
            <a:r>
              <a:rPr kumimoji="1" lang="en-US" altLang="ja-JP" b="1" dirty="0" smtClean="0">
                <a:latin typeface="+mj-ea"/>
                <a:ea typeface="+mj-ea"/>
              </a:rPr>
              <a:t>     (2) 8Tr Scheme (Charge gain at pixel)</a:t>
            </a:r>
          </a:p>
          <a:p>
            <a:r>
              <a:rPr lang="en-US" altLang="ja-JP" b="1" dirty="0">
                <a:latin typeface="+mj-ea"/>
                <a:ea typeface="+mj-ea"/>
              </a:rPr>
              <a:t> </a:t>
            </a:r>
            <a:r>
              <a:rPr lang="en-US" altLang="ja-JP" b="1" dirty="0" smtClean="0">
                <a:latin typeface="+mj-ea"/>
                <a:ea typeface="+mj-ea"/>
              </a:rPr>
              <a:t>    (3) 2-stage Transfer Scheme (CCD-like Scheme)</a:t>
            </a:r>
          </a:p>
          <a:p>
            <a:r>
              <a:rPr kumimoji="1" lang="en-US" altLang="ja-JP" b="1" dirty="0">
                <a:latin typeface="+mj-ea"/>
                <a:ea typeface="+mj-ea"/>
              </a:rPr>
              <a:t> </a:t>
            </a:r>
            <a:r>
              <a:rPr kumimoji="1" lang="en-US" altLang="ja-JP" b="1" dirty="0" smtClean="0">
                <a:latin typeface="+mj-ea"/>
                <a:ea typeface="+mj-ea"/>
              </a:rPr>
              <a:t>    (4) Pixel-wise CDS</a:t>
            </a:r>
          </a:p>
          <a:p>
            <a:r>
              <a:rPr lang="en-US" altLang="ja-JP" b="1" dirty="0">
                <a:latin typeface="+mj-ea"/>
                <a:ea typeface="+mj-ea"/>
              </a:rPr>
              <a:t> </a:t>
            </a:r>
            <a:r>
              <a:rPr lang="en-US" altLang="ja-JP" b="1" dirty="0" smtClean="0">
                <a:latin typeface="+mj-ea"/>
                <a:ea typeface="+mj-ea"/>
              </a:rPr>
              <a:t>    (5) Pixel-wise ADC</a:t>
            </a:r>
            <a:endParaRPr kumimoji="1" lang="en-US" altLang="ja-JP" b="1" dirty="0" smtClean="0">
              <a:latin typeface="+mj-ea"/>
              <a:ea typeface="+mj-ea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71986" y="134918"/>
            <a:ext cx="8280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b="1" dirty="0" smtClean="0">
                <a:solidFill>
                  <a:schemeClr val="accent6"/>
                </a:solidFill>
                <a:latin typeface="+mj-ea"/>
              </a:rPr>
              <a:t>2  Various Schemes</a:t>
            </a:r>
            <a:endParaRPr lang="en-US" altLang="ja-JP" sz="2800" b="1" dirty="0">
              <a:solidFill>
                <a:schemeClr val="accent6"/>
              </a:solidFill>
              <a:latin typeface="+mj-ea"/>
            </a:endParaRPr>
          </a:p>
        </p:txBody>
      </p:sp>
      <p:sp>
        <p:nvSpPr>
          <p:cNvPr id="4" name="正方形/長方形 3"/>
          <p:cNvSpPr/>
          <p:nvPr/>
        </p:nvSpPr>
        <p:spPr bwMode="auto">
          <a:xfrm>
            <a:off x="7262037" y="1222744"/>
            <a:ext cx="2328530" cy="154172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" name="正方形/長方形 4"/>
          <p:cNvSpPr>
            <a:spLocks noChangeAspect="1"/>
          </p:cNvSpPr>
          <p:nvPr/>
        </p:nvSpPr>
        <p:spPr bwMode="auto">
          <a:xfrm>
            <a:off x="7846827" y="1762877"/>
            <a:ext cx="365760" cy="36576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7" name="正方形/長方形 6"/>
          <p:cNvSpPr>
            <a:spLocks noChangeAspect="1"/>
          </p:cNvSpPr>
          <p:nvPr/>
        </p:nvSpPr>
        <p:spPr bwMode="auto">
          <a:xfrm>
            <a:off x="8294811" y="1762877"/>
            <a:ext cx="365760" cy="3657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9" name="直線矢印コネクタ 8"/>
          <p:cNvCxnSpPr/>
          <p:nvPr/>
        </p:nvCxnSpPr>
        <p:spPr bwMode="auto">
          <a:xfrm>
            <a:off x="8029707" y="1616149"/>
            <a:ext cx="447984" cy="106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直線矢印コネクタ 10"/>
          <p:cNvCxnSpPr/>
          <p:nvPr/>
        </p:nvCxnSpPr>
        <p:spPr bwMode="auto">
          <a:xfrm flipH="1" flipV="1">
            <a:off x="8477693" y="1945758"/>
            <a:ext cx="581247" cy="13078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テキスト ボックス 11"/>
          <p:cNvSpPr txBox="1"/>
          <p:nvPr/>
        </p:nvSpPr>
        <p:spPr>
          <a:xfrm>
            <a:off x="8326708" y="3168493"/>
            <a:ext cx="1661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Artifact by </a:t>
            </a:r>
          </a:p>
          <a:p>
            <a:r>
              <a:rPr kumimoji="1"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crosstalk</a:t>
            </a:r>
            <a:endParaRPr kumimoji="1" lang="ja-JP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13" name="直線矢印コネクタ 12"/>
          <p:cNvCxnSpPr/>
          <p:nvPr/>
        </p:nvCxnSpPr>
        <p:spPr bwMode="auto">
          <a:xfrm flipV="1">
            <a:off x="8029707" y="1938208"/>
            <a:ext cx="0" cy="9356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テキスト ボックス 13"/>
          <p:cNvSpPr txBox="1"/>
          <p:nvPr/>
        </p:nvSpPr>
        <p:spPr>
          <a:xfrm>
            <a:off x="7277986" y="2706828"/>
            <a:ext cx="158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Real image</a:t>
            </a:r>
            <a:endParaRPr kumimoji="1" lang="ja-JP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正方形/長方形 119"/>
          <p:cNvSpPr/>
          <p:nvPr/>
        </p:nvSpPr>
        <p:spPr bwMode="auto">
          <a:xfrm>
            <a:off x="180975" y="1027441"/>
            <a:ext cx="9403866" cy="2262023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38359" y="134917"/>
            <a:ext cx="94309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b="1" dirty="0" smtClean="0">
                <a:solidFill>
                  <a:schemeClr val="accent6"/>
                </a:solidFill>
                <a:latin typeface="+mj-ea"/>
              </a:rPr>
              <a:t>2.Supplement.  Definition of Shutter Efficiency</a:t>
            </a:r>
            <a:endParaRPr lang="en-US" altLang="ja-JP" sz="2800" b="1" dirty="0">
              <a:solidFill>
                <a:schemeClr val="accent6"/>
              </a:solidFill>
              <a:latin typeface="+mj-ea"/>
            </a:endParaRPr>
          </a:p>
        </p:txBody>
      </p:sp>
      <p:cxnSp>
        <p:nvCxnSpPr>
          <p:cNvPr id="14" name="直線コネクタ 13"/>
          <p:cNvCxnSpPr/>
          <p:nvPr/>
        </p:nvCxnSpPr>
        <p:spPr bwMode="auto">
          <a:xfrm flipV="1">
            <a:off x="1339700" y="3825119"/>
            <a:ext cx="0" cy="145707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15" name="グループ化 14"/>
          <p:cNvGrpSpPr/>
          <p:nvPr/>
        </p:nvGrpSpPr>
        <p:grpSpPr>
          <a:xfrm>
            <a:off x="4126082" y="3825120"/>
            <a:ext cx="1327758" cy="1689228"/>
            <a:chOff x="1593223" y="3821847"/>
            <a:chExt cx="1327758" cy="1689228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375273" y="4039797"/>
              <a:ext cx="1685690" cy="1249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453242" y="4043335"/>
              <a:ext cx="1685690" cy="1249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8" name="直線コネクタ 17"/>
          <p:cNvCxnSpPr/>
          <p:nvPr/>
        </p:nvCxnSpPr>
        <p:spPr bwMode="auto">
          <a:xfrm>
            <a:off x="1339700" y="5282194"/>
            <a:ext cx="298775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正方形/長方形 28"/>
          <p:cNvSpPr/>
          <p:nvPr/>
        </p:nvSpPr>
        <p:spPr bwMode="auto">
          <a:xfrm>
            <a:off x="5092995" y="5122704"/>
            <a:ext cx="2743200" cy="163032"/>
          </a:xfrm>
          <a:prstGeom prst="rect">
            <a:avLst/>
          </a:prstGeom>
          <a:pattFill prst="wdUpDiag">
            <a:fgClr>
              <a:srgbClr val="FF66FF"/>
            </a:fgClr>
            <a:bgClr>
              <a:srgbClr val="FFFFFF"/>
            </a:bgClr>
          </a:pattFill>
          <a:ln w="1905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10" name="直線コネクタ 9"/>
          <p:cNvCxnSpPr/>
          <p:nvPr/>
        </p:nvCxnSpPr>
        <p:spPr bwMode="auto">
          <a:xfrm>
            <a:off x="4433777" y="5282194"/>
            <a:ext cx="417867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1" name="テキスト ボックス 30"/>
          <p:cNvSpPr txBox="1"/>
          <p:nvPr/>
        </p:nvSpPr>
        <p:spPr>
          <a:xfrm>
            <a:off x="263686" y="1027441"/>
            <a:ext cx="6830716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+mj-ea"/>
                <a:ea typeface="+mj-ea"/>
              </a:rPr>
              <a:t>There are two components of “Shutter Efficiency”.</a:t>
            </a:r>
          </a:p>
          <a:p>
            <a:r>
              <a:rPr lang="en-US" altLang="ja-JP" sz="1800" b="1" dirty="0">
                <a:latin typeface="+mj-ea"/>
                <a:ea typeface="+mj-ea"/>
              </a:rPr>
              <a:t> </a:t>
            </a:r>
            <a:r>
              <a:rPr lang="en-US" altLang="ja-JP" sz="1800" b="1" dirty="0" smtClean="0">
                <a:latin typeface="+mj-ea"/>
                <a:ea typeface="+mj-ea"/>
              </a:rPr>
              <a:t> </a:t>
            </a:r>
          </a:p>
          <a:p>
            <a:r>
              <a:rPr lang="en-US" altLang="ja-JP" b="1" dirty="0">
                <a:latin typeface="+mj-ea"/>
                <a:ea typeface="+mj-ea"/>
              </a:rPr>
              <a:t> </a:t>
            </a:r>
            <a:r>
              <a:rPr lang="en-US" altLang="ja-JP" b="1" dirty="0" smtClean="0">
                <a:latin typeface="+mj-ea"/>
                <a:ea typeface="+mj-ea"/>
              </a:rPr>
              <a:t>  </a:t>
            </a:r>
            <a:r>
              <a:rPr lang="ja-JP" altLang="en-US" b="1" dirty="0" smtClean="0">
                <a:latin typeface="+mj-ea"/>
                <a:ea typeface="+mj-ea"/>
              </a:rPr>
              <a:t>・ </a:t>
            </a:r>
            <a:r>
              <a:rPr lang="en-US" altLang="ja-JP" b="1" dirty="0" smtClean="0">
                <a:latin typeface="+mj-ea"/>
                <a:ea typeface="+mj-ea"/>
              </a:rPr>
              <a:t>Shutter Lag</a:t>
            </a:r>
            <a:r>
              <a:rPr lang="ja-JP" altLang="en-US" b="1" dirty="0">
                <a:latin typeface="+mj-ea"/>
                <a:ea typeface="+mj-ea"/>
              </a:rPr>
              <a:t> </a:t>
            </a:r>
            <a:r>
              <a:rPr lang="ja-JP" altLang="en-US" b="1" dirty="0" smtClean="0">
                <a:latin typeface="+mj-ea"/>
                <a:ea typeface="+mj-ea"/>
              </a:rPr>
              <a:t> ⇒</a:t>
            </a:r>
            <a:endParaRPr lang="en-US" altLang="ja-JP" b="1" dirty="0" smtClean="0">
              <a:latin typeface="+mj-ea"/>
              <a:ea typeface="+mj-ea"/>
            </a:endParaRPr>
          </a:p>
          <a:p>
            <a:endParaRPr lang="en-US" altLang="ja-JP" sz="1800" b="1" dirty="0" smtClean="0">
              <a:latin typeface="+mj-ea"/>
              <a:ea typeface="+mj-ea"/>
            </a:endParaRPr>
          </a:p>
          <a:p>
            <a:endParaRPr lang="en-US" altLang="ja-JP" sz="1200" b="1" dirty="0">
              <a:latin typeface="+mj-ea"/>
              <a:ea typeface="+mj-ea"/>
            </a:endParaRPr>
          </a:p>
          <a:p>
            <a:r>
              <a:rPr lang="ja-JP" altLang="en-US" b="1" dirty="0" smtClean="0">
                <a:latin typeface="+mj-ea"/>
                <a:ea typeface="+mj-ea"/>
              </a:rPr>
              <a:t>   </a:t>
            </a:r>
            <a:r>
              <a:rPr lang="ja-JP" altLang="en-US" b="1" dirty="0" smtClean="0">
                <a:latin typeface="+mj-ea"/>
              </a:rPr>
              <a:t>・</a:t>
            </a:r>
            <a:r>
              <a:rPr lang="ja-JP" altLang="en-US" b="1" dirty="0" smtClean="0">
                <a:latin typeface="+mj-ea"/>
                <a:ea typeface="+mj-ea"/>
              </a:rPr>
              <a:t> </a:t>
            </a:r>
            <a:r>
              <a:rPr lang="en-US" altLang="ja-JP" b="1" dirty="0" smtClean="0">
                <a:latin typeface="+mj-ea"/>
                <a:ea typeface="+mj-ea"/>
              </a:rPr>
              <a:t>Cross Talk</a:t>
            </a:r>
            <a:r>
              <a:rPr lang="ja-JP" altLang="en-US" b="1" dirty="0" smtClean="0">
                <a:latin typeface="+mj-ea"/>
                <a:ea typeface="+mj-ea"/>
              </a:rPr>
              <a:t> </a:t>
            </a:r>
            <a:r>
              <a:rPr lang="ja-JP" altLang="en-US" b="1" dirty="0">
                <a:latin typeface="+mj-ea"/>
              </a:rPr>
              <a:t> </a:t>
            </a:r>
            <a:r>
              <a:rPr lang="ja-JP" altLang="en-US" b="1" dirty="0" smtClean="0">
                <a:latin typeface="+mj-ea"/>
              </a:rPr>
              <a:t>  ⇒    </a:t>
            </a:r>
            <a:r>
              <a:rPr lang="en-US" altLang="ja-JP" b="1" dirty="0" smtClean="0">
                <a:latin typeface="+mj-ea"/>
              </a:rPr>
              <a:t>1 -</a:t>
            </a:r>
            <a:endParaRPr lang="en-US" altLang="ja-JP" b="1" dirty="0">
              <a:latin typeface="+mj-ea"/>
            </a:endParaRPr>
          </a:p>
          <a:p>
            <a:endParaRPr kumimoji="1" lang="ja-JP" altLang="en-US" b="1" dirty="0">
              <a:latin typeface="+mj-ea"/>
              <a:ea typeface="+mj-ea"/>
            </a:endParaRPr>
          </a:p>
        </p:txBody>
      </p:sp>
      <p:cxnSp>
        <p:nvCxnSpPr>
          <p:cNvPr id="33" name="直線矢印コネクタ 32"/>
          <p:cNvCxnSpPr/>
          <p:nvPr/>
        </p:nvCxnSpPr>
        <p:spPr bwMode="auto">
          <a:xfrm flipH="1">
            <a:off x="5954233" y="4667964"/>
            <a:ext cx="510362" cy="5362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66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テキスト ボックス 33"/>
          <p:cNvSpPr txBox="1"/>
          <p:nvPr/>
        </p:nvSpPr>
        <p:spPr>
          <a:xfrm>
            <a:off x="5164399" y="5549285"/>
            <a:ext cx="2558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Stored at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storage</a:t>
            </a:r>
            <a:r>
              <a:rPr kumimoji="1"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 </a:t>
            </a:r>
            <a:endParaRPr kumimoji="1" lang="ja-JP" altLang="en-US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381094" y="5605409"/>
            <a:ext cx="2792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Accumulated at PD </a:t>
            </a:r>
            <a:endParaRPr kumimoji="1" lang="ja-JP" altLang="en-US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785026" y="3883515"/>
            <a:ext cx="36856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FF"/>
                </a:solidFill>
                <a:latin typeface="+mj-ea"/>
                <a:ea typeface="+mj-ea"/>
              </a:rPr>
              <a:t>Crosstalk</a:t>
            </a:r>
          </a:p>
          <a:p>
            <a:r>
              <a:rPr lang="en-US" altLang="ja-JP" b="1" dirty="0" smtClean="0">
                <a:solidFill>
                  <a:srgbClr val="FF00FF"/>
                </a:solidFill>
                <a:latin typeface="+mj-ea"/>
                <a:ea typeface="+mj-ea"/>
              </a:rPr>
              <a:t>(Parasitic Light Sensitivity)</a:t>
            </a:r>
            <a:endParaRPr kumimoji="1" lang="ja-JP" altLang="en-US" b="1" dirty="0">
              <a:solidFill>
                <a:srgbClr val="FF00FF"/>
              </a:solidFill>
              <a:latin typeface="+mj-ea"/>
              <a:ea typeface="+mj-ea"/>
            </a:endParaRPr>
          </a:p>
        </p:txBody>
      </p:sp>
      <p:cxnSp>
        <p:nvCxnSpPr>
          <p:cNvPr id="38" name="直線矢印コネクタ 37"/>
          <p:cNvCxnSpPr/>
          <p:nvPr/>
        </p:nvCxnSpPr>
        <p:spPr bwMode="auto">
          <a:xfrm flipH="1">
            <a:off x="2179674" y="3655421"/>
            <a:ext cx="350875" cy="7817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テキスト ボックス 39"/>
          <p:cNvSpPr txBox="1"/>
          <p:nvPr/>
        </p:nvSpPr>
        <p:spPr>
          <a:xfrm>
            <a:off x="1902719" y="3288629"/>
            <a:ext cx="2228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Ideal Sensitivity</a:t>
            </a:r>
            <a:endParaRPr kumimoji="1" lang="ja-JP" altLang="en-US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8086947" y="5204220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+mj-ea"/>
                <a:ea typeface="+mj-ea"/>
              </a:rPr>
              <a:t>Time</a:t>
            </a:r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 rot="16200000">
            <a:off x="137492" y="4294797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latin typeface="+mj-ea"/>
                <a:ea typeface="+mj-ea"/>
              </a:rPr>
              <a:t>Sensitivity</a:t>
            </a:r>
            <a:endParaRPr kumimoji="1" lang="ja-JP" altLang="en-US" b="1" dirty="0">
              <a:latin typeface="+mj-ea"/>
              <a:ea typeface="+mj-ea"/>
            </a:endParaRPr>
          </a:p>
        </p:txBody>
      </p:sp>
      <p:cxnSp>
        <p:nvCxnSpPr>
          <p:cNvPr id="44" name="直線矢印コネクタ 43"/>
          <p:cNvCxnSpPr/>
          <p:nvPr/>
        </p:nvCxnSpPr>
        <p:spPr bwMode="auto">
          <a:xfrm flipH="1">
            <a:off x="3394330" y="4304588"/>
            <a:ext cx="507803" cy="3063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C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テキスト ボックス 44"/>
          <p:cNvSpPr txBox="1"/>
          <p:nvPr/>
        </p:nvSpPr>
        <p:spPr>
          <a:xfrm>
            <a:off x="3240075" y="3597893"/>
            <a:ext cx="2457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CC6600"/>
                </a:solidFill>
                <a:latin typeface="+mj-ea"/>
                <a:ea typeface="+mj-ea"/>
              </a:rPr>
              <a:t>Actual Sensitivity</a:t>
            </a:r>
          </a:p>
          <a:p>
            <a:r>
              <a:rPr lang="en-US" altLang="ja-JP" b="1" dirty="0" smtClean="0">
                <a:solidFill>
                  <a:srgbClr val="CC6600"/>
                </a:solidFill>
                <a:latin typeface="+mj-ea"/>
                <a:ea typeface="+mj-ea"/>
              </a:rPr>
              <a:t>(Shutter Lag)</a:t>
            </a:r>
            <a:endParaRPr kumimoji="1" lang="ja-JP" altLang="en-US" b="1" dirty="0">
              <a:solidFill>
                <a:srgbClr val="CC6600"/>
              </a:solidFill>
              <a:latin typeface="+mj-ea"/>
              <a:ea typeface="+mj-ea"/>
            </a:endParaRPr>
          </a:p>
        </p:txBody>
      </p:sp>
      <p:sp>
        <p:nvSpPr>
          <p:cNvPr id="28" name="正方形/長方形 25"/>
          <p:cNvSpPr/>
          <p:nvPr/>
        </p:nvSpPr>
        <p:spPr bwMode="auto">
          <a:xfrm>
            <a:off x="1823796" y="4553655"/>
            <a:ext cx="1447477" cy="732077"/>
          </a:xfrm>
          <a:custGeom>
            <a:avLst/>
            <a:gdLst>
              <a:gd name="connsiteX0" fmla="*/ 0 w 1447478"/>
              <a:gd name="connsiteY0" fmla="*/ 0 h 762000"/>
              <a:gd name="connsiteX1" fmla="*/ 1447478 w 1447478"/>
              <a:gd name="connsiteY1" fmla="*/ 0 h 762000"/>
              <a:gd name="connsiteX2" fmla="*/ 1447478 w 1447478"/>
              <a:gd name="connsiteY2" fmla="*/ 762000 h 762000"/>
              <a:gd name="connsiteX3" fmla="*/ 0 w 1447478"/>
              <a:gd name="connsiteY3" fmla="*/ 762000 h 762000"/>
              <a:gd name="connsiteX4" fmla="*/ 0 w 1447478"/>
              <a:gd name="connsiteY4" fmla="*/ 0 h 762000"/>
              <a:gd name="connsiteX0" fmla="*/ 318976 w 1766454"/>
              <a:gd name="connsiteY0" fmla="*/ 0 h 772632"/>
              <a:gd name="connsiteX1" fmla="*/ 1766454 w 1766454"/>
              <a:gd name="connsiteY1" fmla="*/ 0 h 772632"/>
              <a:gd name="connsiteX2" fmla="*/ 1766454 w 1766454"/>
              <a:gd name="connsiteY2" fmla="*/ 762000 h 772632"/>
              <a:gd name="connsiteX3" fmla="*/ 0 w 1766454"/>
              <a:gd name="connsiteY3" fmla="*/ 772632 h 772632"/>
              <a:gd name="connsiteX4" fmla="*/ 318976 w 1766454"/>
              <a:gd name="connsiteY4" fmla="*/ 0 h 772632"/>
              <a:gd name="connsiteX0" fmla="*/ 318976 w 2064165"/>
              <a:gd name="connsiteY0" fmla="*/ 0 h 815163"/>
              <a:gd name="connsiteX1" fmla="*/ 1766454 w 2064165"/>
              <a:gd name="connsiteY1" fmla="*/ 0 h 815163"/>
              <a:gd name="connsiteX2" fmla="*/ 2064165 w 2064165"/>
              <a:gd name="connsiteY2" fmla="*/ 815163 h 815163"/>
              <a:gd name="connsiteX3" fmla="*/ 0 w 2064165"/>
              <a:gd name="connsiteY3" fmla="*/ 772632 h 815163"/>
              <a:gd name="connsiteX4" fmla="*/ 318976 w 2064165"/>
              <a:gd name="connsiteY4" fmla="*/ 0 h 815163"/>
              <a:gd name="connsiteX0" fmla="*/ 329609 w 2074798"/>
              <a:gd name="connsiteY0" fmla="*/ 0 h 825795"/>
              <a:gd name="connsiteX1" fmla="*/ 1777087 w 2074798"/>
              <a:gd name="connsiteY1" fmla="*/ 0 h 825795"/>
              <a:gd name="connsiteX2" fmla="*/ 2074798 w 2074798"/>
              <a:gd name="connsiteY2" fmla="*/ 815163 h 825795"/>
              <a:gd name="connsiteX3" fmla="*/ 0 w 2074798"/>
              <a:gd name="connsiteY3" fmla="*/ 825795 h 825795"/>
              <a:gd name="connsiteX4" fmla="*/ 329609 w 2074798"/>
              <a:gd name="connsiteY4" fmla="*/ 0 h 825795"/>
              <a:gd name="connsiteX0" fmla="*/ 563525 w 2074798"/>
              <a:gd name="connsiteY0" fmla="*/ 0 h 825795"/>
              <a:gd name="connsiteX1" fmla="*/ 1777087 w 2074798"/>
              <a:gd name="connsiteY1" fmla="*/ 0 h 825795"/>
              <a:gd name="connsiteX2" fmla="*/ 2074798 w 2074798"/>
              <a:gd name="connsiteY2" fmla="*/ 815163 h 825795"/>
              <a:gd name="connsiteX3" fmla="*/ 0 w 2074798"/>
              <a:gd name="connsiteY3" fmla="*/ 825795 h 825795"/>
              <a:gd name="connsiteX4" fmla="*/ 563525 w 2074798"/>
              <a:gd name="connsiteY4" fmla="*/ 0 h 825795"/>
              <a:gd name="connsiteX0" fmla="*/ 563525 w 2074798"/>
              <a:gd name="connsiteY0" fmla="*/ 10633 h 836428"/>
              <a:gd name="connsiteX1" fmla="*/ 1617599 w 2074798"/>
              <a:gd name="connsiteY1" fmla="*/ 0 h 836428"/>
              <a:gd name="connsiteX2" fmla="*/ 2074798 w 2074798"/>
              <a:gd name="connsiteY2" fmla="*/ 825796 h 836428"/>
              <a:gd name="connsiteX3" fmla="*/ 0 w 2074798"/>
              <a:gd name="connsiteY3" fmla="*/ 836428 h 836428"/>
              <a:gd name="connsiteX4" fmla="*/ 563525 w 2074798"/>
              <a:gd name="connsiteY4" fmla="*/ 10633 h 836428"/>
              <a:gd name="connsiteX0" fmla="*/ 563525 w 2074798"/>
              <a:gd name="connsiteY0" fmla="*/ 10633 h 836428"/>
              <a:gd name="connsiteX1" fmla="*/ 1511274 w 2074798"/>
              <a:gd name="connsiteY1" fmla="*/ 0 h 836428"/>
              <a:gd name="connsiteX2" fmla="*/ 2074798 w 2074798"/>
              <a:gd name="connsiteY2" fmla="*/ 825796 h 836428"/>
              <a:gd name="connsiteX3" fmla="*/ 0 w 2074798"/>
              <a:gd name="connsiteY3" fmla="*/ 836428 h 836428"/>
              <a:gd name="connsiteX4" fmla="*/ 563525 w 2074798"/>
              <a:gd name="connsiteY4" fmla="*/ 10633 h 836428"/>
              <a:gd name="connsiteX0" fmla="*/ 606055 w 2074798"/>
              <a:gd name="connsiteY0" fmla="*/ 10633 h 836428"/>
              <a:gd name="connsiteX1" fmla="*/ 1511274 w 2074798"/>
              <a:gd name="connsiteY1" fmla="*/ 0 h 836428"/>
              <a:gd name="connsiteX2" fmla="*/ 2074798 w 2074798"/>
              <a:gd name="connsiteY2" fmla="*/ 825796 h 836428"/>
              <a:gd name="connsiteX3" fmla="*/ 0 w 2074798"/>
              <a:gd name="connsiteY3" fmla="*/ 836428 h 836428"/>
              <a:gd name="connsiteX4" fmla="*/ 606055 w 2074798"/>
              <a:gd name="connsiteY4" fmla="*/ 10633 h 836428"/>
              <a:gd name="connsiteX0" fmla="*/ 606055 w 2074798"/>
              <a:gd name="connsiteY0" fmla="*/ 1 h 825796"/>
              <a:gd name="connsiteX1" fmla="*/ 1458111 w 2074798"/>
              <a:gd name="connsiteY1" fmla="*/ 0 h 825796"/>
              <a:gd name="connsiteX2" fmla="*/ 2074798 w 2074798"/>
              <a:gd name="connsiteY2" fmla="*/ 815164 h 825796"/>
              <a:gd name="connsiteX3" fmla="*/ 0 w 2074798"/>
              <a:gd name="connsiteY3" fmla="*/ 825796 h 825796"/>
              <a:gd name="connsiteX4" fmla="*/ 606055 w 2074798"/>
              <a:gd name="connsiteY4" fmla="*/ 1 h 825796"/>
              <a:gd name="connsiteX0" fmla="*/ 606055 w 1458111"/>
              <a:gd name="connsiteY0" fmla="*/ 1 h 825797"/>
              <a:gd name="connsiteX1" fmla="*/ 1458111 w 1458111"/>
              <a:gd name="connsiteY1" fmla="*/ 0 h 825797"/>
              <a:gd name="connsiteX2" fmla="*/ 1447477 w 1458111"/>
              <a:gd name="connsiteY2" fmla="*/ 825797 h 825797"/>
              <a:gd name="connsiteX3" fmla="*/ 0 w 1458111"/>
              <a:gd name="connsiteY3" fmla="*/ 825796 h 825797"/>
              <a:gd name="connsiteX4" fmla="*/ 606055 w 1458111"/>
              <a:gd name="connsiteY4" fmla="*/ 1 h 825797"/>
              <a:gd name="connsiteX0" fmla="*/ 606055 w 1447477"/>
              <a:gd name="connsiteY0" fmla="*/ 0 h 825796"/>
              <a:gd name="connsiteX1" fmla="*/ 1426214 w 1447477"/>
              <a:gd name="connsiteY1" fmla="*/ 10631 h 825796"/>
              <a:gd name="connsiteX2" fmla="*/ 1447477 w 1447477"/>
              <a:gd name="connsiteY2" fmla="*/ 825796 h 825796"/>
              <a:gd name="connsiteX3" fmla="*/ 0 w 1447477"/>
              <a:gd name="connsiteY3" fmla="*/ 825795 h 825796"/>
              <a:gd name="connsiteX4" fmla="*/ 606055 w 1447477"/>
              <a:gd name="connsiteY4" fmla="*/ 0 h 825796"/>
              <a:gd name="connsiteX0" fmla="*/ 606055 w 1447477"/>
              <a:gd name="connsiteY0" fmla="*/ 2 h 825798"/>
              <a:gd name="connsiteX1" fmla="*/ 1415582 w 1447477"/>
              <a:gd name="connsiteY1" fmla="*/ 0 h 825798"/>
              <a:gd name="connsiteX2" fmla="*/ 1447477 w 1447477"/>
              <a:gd name="connsiteY2" fmla="*/ 825798 h 825798"/>
              <a:gd name="connsiteX3" fmla="*/ 0 w 1447477"/>
              <a:gd name="connsiteY3" fmla="*/ 825797 h 825798"/>
              <a:gd name="connsiteX4" fmla="*/ 606055 w 1447477"/>
              <a:gd name="connsiteY4" fmla="*/ 2 h 82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7477" h="825798">
                <a:moveTo>
                  <a:pt x="606055" y="2"/>
                </a:moveTo>
                <a:lnTo>
                  <a:pt x="1415582" y="0"/>
                </a:lnTo>
                <a:lnTo>
                  <a:pt x="1447477" y="825798"/>
                </a:lnTo>
                <a:lnTo>
                  <a:pt x="0" y="825797"/>
                </a:lnTo>
                <a:lnTo>
                  <a:pt x="606055" y="2"/>
                </a:lnTo>
                <a:close/>
              </a:path>
            </a:pathLst>
          </a:custGeom>
          <a:pattFill prst="wdDnDiag">
            <a:fgClr>
              <a:srgbClr val="FF9900"/>
            </a:fgClr>
            <a:bgClr>
              <a:srgbClr val="FFFFFF"/>
            </a:bgClr>
          </a:pattFill>
          <a:ln w="190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0" name="正方形/長方形 25"/>
          <p:cNvSpPr/>
          <p:nvPr/>
        </p:nvSpPr>
        <p:spPr bwMode="auto">
          <a:xfrm>
            <a:off x="1827335" y="4525629"/>
            <a:ext cx="2074798" cy="753007"/>
          </a:xfrm>
          <a:custGeom>
            <a:avLst/>
            <a:gdLst>
              <a:gd name="connsiteX0" fmla="*/ 0 w 1447478"/>
              <a:gd name="connsiteY0" fmla="*/ 0 h 762000"/>
              <a:gd name="connsiteX1" fmla="*/ 1447478 w 1447478"/>
              <a:gd name="connsiteY1" fmla="*/ 0 h 762000"/>
              <a:gd name="connsiteX2" fmla="*/ 1447478 w 1447478"/>
              <a:gd name="connsiteY2" fmla="*/ 762000 h 762000"/>
              <a:gd name="connsiteX3" fmla="*/ 0 w 1447478"/>
              <a:gd name="connsiteY3" fmla="*/ 762000 h 762000"/>
              <a:gd name="connsiteX4" fmla="*/ 0 w 1447478"/>
              <a:gd name="connsiteY4" fmla="*/ 0 h 762000"/>
              <a:gd name="connsiteX0" fmla="*/ 318976 w 1766454"/>
              <a:gd name="connsiteY0" fmla="*/ 0 h 772632"/>
              <a:gd name="connsiteX1" fmla="*/ 1766454 w 1766454"/>
              <a:gd name="connsiteY1" fmla="*/ 0 h 772632"/>
              <a:gd name="connsiteX2" fmla="*/ 1766454 w 1766454"/>
              <a:gd name="connsiteY2" fmla="*/ 762000 h 772632"/>
              <a:gd name="connsiteX3" fmla="*/ 0 w 1766454"/>
              <a:gd name="connsiteY3" fmla="*/ 772632 h 772632"/>
              <a:gd name="connsiteX4" fmla="*/ 318976 w 1766454"/>
              <a:gd name="connsiteY4" fmla="*/ 0 h 772632"/>
              <a:gd name="connsiteX0" fmla="*/ 318976 w 2064165"/>
              <a:gd name="connsiteY0" fmla="*/ 0 h 815163"/>
              <a:gd name="connsiteX1" fmla="*/ 1766454 w 2064165"/>
              <a:gd name="connsiteY1" fmla="*/ 0 h 815163"/>
              <a:gd name="connsiteX2" fmla="*/ 2064165 w 2064165"/>
              <a:gd name="connsiteY2" fmla="*/ 815163 h 815163"/>
              <a:gd name="connsiteX3" fmla="*/ 0 w 2064165"/>
              <a:gd name="connsiteY3" fmla="*/ 772632 h 815163"/>
              <a:gd name="connsiteX4" fmla="*/ 318976 w 2064165"/>
              <a:gd name="connsiteY4" fmla="*/ 0 h 815163"/>
              <a:gd name="connsiteX0" fmla="*/ 329609 w 2074798"/>
              <a:gd name="connsiteY0" fmla="*/ 0 h 825795"/>
              <a:gd name="connsiteX1" fmla="*/ 1777087 w 2074798"/>
              <a:gd name="connsiteY1" fmla="*/ 0 h 825795"/>
              <a:gd name="connsiteX2" fmla="*/ 2074798 w 2074798"/>
              <a:gd name="connsiteY2" fmla="*/ 815163 h 825795"/>
              <a:gd name="connsiteX3" fmla="*/ 0 w 2074798"/>
              <a:gd name="connsiteY3" fmla="*/ 825795 h 825795"/>
              <a:gd name="connsiteX4" fmla="*/ 329609 w 2074798"/>
              <a:gd name="connsiteY4" fmla="*/ 0 h 825795"/>
              <a:gd name="connsiteX0" fmla="*/ 563525 w 2074798"/>
              <a:gd name="connsiteY0" fmla="*/ 0 h 825795"/>
              <a:gd name="connsiteX1" fmla="*/ 1777087 w 2074798"/>
              <a:gd name="connsiteY1" fmla="*/ 0 h 825795"/>
              <a:gd name="connsiteX2" fmla="*/ 2074798 w 2074798"/>
              <a:gd name="connsiteY2" fmla="*/ 815163 h 825795"/>
              <a:gd name="connsiteX3" fmla="*/ 0 w 2074798"/>
              <a:gd name="connsiteY3" fmla="*/ 825795 h 825795"/>
              <a:gd name="connsiteX4" fmla="*/ 563525 w 2074798"/>
              <a:gd name="connsiteY4" fmla="*/ 0 h 825795"/>
              <a:gd name="connsiteX0" fmla="*/ 563525 w 2074798"/>
              <a:gd name="connsiteY0" fmla="*/ 10633 h 836428"/>
              <a:gd name="connsiteX1" fmla="*/ 1617599 w 2074798"/>
              <a:gd name="connsiteY1" fmla="*/ 0 h 836428"/>
              <a:gd name="connsiteX2" fmla="*/ 2074798 w 2074798"/>
              <a:gd name="connsiteY2" fmla="*/ 825796 h 836428"/>
              <a:gd name="connsiteX3" fmla="*/ 0 w 2074798"/>
              <a:gd name="connsiteY3" fmla="*/ 836428 h 836428"/>
              <a:gd name="connsiteX4" fmla="*/ 563525 w 2074798"/>
              <a:gd name="connsiteY4" fmla="*/ 10633 h 836428"/>
              <a:gd name="connsiteX0" fmla="*/ 563525 w 2074798"/>
              <a:gd name="connsiteY0" fmla="*/ 10633 h 836428"/>
              <a:gd name="connsiteX1" fmla="*/ 1511274 w 2074798"/>
              <a:gd name="connsiteY1" fmla="*/ 0 h 836428"/>
              <a:gd name="connsiteX2" fmla="*/ 2074798 w 2074798"/>
              <a:gd name="connsiteY2" fmla="*/ 825796 h 836428"/>
              <a:gd name="connsiteX3" fmla="*/ 0 w 2074798"/>
              <a:gd name="connsiteY3" fmla="*/ 836428 h 836428"/>
              <a:gd name="connsiteX4" fmla="*/ 563525 w 2074798"/>
              <a:gd name="connsiteY4" fmla="*/ 10633 h 836428"/>
              <a:gd name="connsiteX0" fmla="*/ 606055 w 2074798"/>
              <a:gd name="connsiteY0" fmla="*/ 10633 h 836428"/>
              <a:gd name="connsiteX1" fmla="*/ 1511274 w 2074798"/>
              <a:gd name="connsiteY1" fmla="*/ 0 h 836428"/>
              <a:gd name="connsiteX2" fmla="*/ 2074798 w 2074798"/>
              <a:gd name="connsiteY2" fmla="*/ 825796 h 836428"/>
              <a:gd name="connsiteX3" fmla="*/ 0 w 2074798"/>
              <a:gd name="connsiteY3" fmla="*/ 836428 h 836428"/>
              <a:gd name="connsiteX4" fmla="*/ 606055 w 2074798"/>
              <a:gd name="connsiteY4" fmla="*/ 10633 h 836428"/>
              <a:gd name="connsiteX0" fmla="*/ 606055 w 2074798"/>
              <a:gd name="connsiteY0" fmla="*/ 0 h 825795"/>
              <a:gd name="connsiteX1" fmla="*/ 1511274 w 2074798"/>
              <a:gd name="connsiteY1" fmla="*/ 11806 h 825795"/>
              <a:gd name="connsiteX2" fmla="*/ 2074798 w 2074798"/>
              <a:gd name="connsiteY2" fmla="*/ 815163 h 825795"/>
              <a:gd name="connsiteX3" fmla="*/ 0 w 2074798"/>
              <a:gd name="connsiteY3" fmla="*/ 825795 h 825795"/>
              <a:gd name="connsiteX4" fmla="*/ 606055 w 2074798"/>
              <a:gd name="connsiteY4" fmla="*/ 0 h 82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4798" h="825795">
                <a:moveTo>
                  <a:pt x="606055" y="0"/>
                </a:moveTo>
                <a:lnTo>
                  <a:pt x="1511274" y="11806"/>
                </a:lnTo>
                <a:lnTo>
                  <a:pt x="2074798" y="815163"/>
                </a:lnTo>
                <a:lnTo>
                  <a:pt x="0" y="825795"/>
                </a:lnTo>
                <a:lnTo>
                  <a:pt x="606055" y="0"/>
                </a:lnTo>
                <a:close/>
              </a:path>
            </a:pathLst>
          </a:custGeom>
          <a:noFill/>
          <a:ln w="190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 bwMode="auto">
          <a:xfrm>
            <a:off x="1735196" y="4456398"/>
            <a:ext cx="1518368" cy="825796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50" name="直線コネクタ 49"/>
          <p:cNvCxnSpPr/>
          <p:nvPr/>
        </p:nvCxnSpPr>
        <p:spPr bwMode="auto">
          <a:xfrm flipH="1">
            <a:off x="1735196" y="4454900"/>
            <a:ext cx="848471" cy="82373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線コネクタ 53"/>
          <p:cNvCxnSpPr/>
          <p:nvPr/>
        </p:nvCxnSpPr>
        <p:spPr bwMode="auto">
          <a:xfrm flipH="1">
            <a:off x="1932046" y="4454900"/>
            <a:ext cx="848471" cy="82373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直線コネクタ 54"/>
          <p:cNvCxnSpPr/>
          <p:nvPr/>
        </p:nvCxnSpPr>
        <p:spPr bwMode="auto">
          <a:xfrm flipH="1">
            <a:off x="2147946" y="4473950"/>
            <a:ext cx="848471" cy="82373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直線コネクタ 55"/>
          <p:cNvCxnSpPr/>
          <p:nvPr/>
        </p:nvCxnSpPr>
        <p:spPr bwMode="auto">
          <a:xfrm flipH="1">
            <a:off x="2370196" y="4467600"/>
            <a:ext cx="848471" cy="82373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直線コネクタ 56"/>
          <p:cNvCxnSpPr/>
          <p:nvPr/>
        </p:nvCxnSpPr>
        <p:spPr bwMode="auto">
          <a:xfrm flipH="1">
            <a:off x="2598798" y="4662095"/>
            <a:ext cx="654766" cy="61654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直線コネクタ 57"/>
          <p:cNvCxnSpPr>
            <a:stCxn id="24" idx="3"/>
          </p:cNvCxnSpPr>
          <p:nvPr/>
        </p:nvCxnSpPr>
        <p:spPr bwMode="auto">
          <a:xfrm flipH="1">
            <a:off x="2795647" y="4869296"/>
            <a:ext cx="457917" cy="4093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直線コネクタ 58"/>
          <p:cNvCxnSpPr/>
          <p:nvPr/>
        </p:nvCxnSpPr>
        <p:spPr bwMode="auto">
          <a:xfrm flipH="1">
            <a:off x="3011547" y="5049125"/>
            <a:ext cx="242017" cy="24856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直線コネクタ 65"/>
          <p:cNvCxnSpPr/>
          <p:nvPr/>
        </p:nvCxnSpPr>
        <p:spPr bwMode="auto">
          <a:xfrm flipH="1">
            <a:off x="1735196" y="4467600"/>
            <a:ext cx="600822" cy="5815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直線コネクタ 66"/>
          <p:cNvCxnSpPr/>
          <p:nvPr/>
        </p:nvCxnSpPr>
        <p:spPr bwMode="auto">
          <a:xfrm flipH="1">
            <a:off x="1735196" y="4456398"/>
            <a:ext cx="372222" cy="39045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直線コネクタ 67"/>
          <p:cNvCxnSpPr/>
          <p:nvPr/>
        </p:nvCxnSpPr>
        <p:spPr bwMode="auto">
          <a:xfrm flipH="1">
            <a:off x="1735196" y="4454900"/>
            <a:ext cx="156322" cy="15607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直線コネクタ 82"/>
          <p:cNvCxnSpPr/>
          <p:nvPr/>
        </p:nvCxnSpPr>
        <p:spPr bwMode="auto">
          <a:xfrm>
            <a:off x="3105137" y="1903399"/>
            <a:ext cx="417867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直線コネクタ 84"/>
          <p:cNvCxnSpPr/>
          <p:nvPr/>
        </p:nvCxnSpPr>
        <p:spPr bwMode="auto">
          <a:xfrm>
            <a:off x="1735196" y="5354626"/>
            <a:ext cx="1536077" cy="56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86" name="テキスト ボックス 85"/>
          <p:cNvSpPr txBox="1"/>
          <p:nvPr/>
        </p:nvSpPr>
        <p:spPr>
          <a:xfrm>
            <a:off x="1643062" y="5282194"/>
            <a:ext cx="2073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+mj-ea"/>
                <a:ea typeface="+mj-ea"/>
              </a:rPr>
              <a:t>Exposure time, </a:t>
            </a:r>
            <a:r>
              <a:rPr kumimoji="1" lang="en-US" altLang="ja-JP" sz="2000" b="1" dirty="0" err="1" smtClean="0">
                <a:latin typeface="+mj-ea"/>
                <a:ea typeface="+mj-ea"/>
              </a:rPr>
              <a:t>t</a:t>
            </a:r>
            <a:r>
              <a:rPr kumimoji="1" lang="en-US" altLang="ja-JP" sz="2000" b="1" baseline="-25000" dirty="0" err="1" smtClean="0">
                <a:latin typeface="+mj-ea"/>
                <a:ea typeface="+mj-ea"/>
              </a:rPr>
              <a:t>e</a:t>
            </a:r>
            <a:endParaRPr kumimoji="1" lang="ja-JP" altLang="en-US" sz="2000" b="1" baseline="-25000" dirty="0">
              <a:latin typeface="+mj-ea"/>
              <a:ea typeface="+mj-ea"/>
            </a:endParaRPr>
          </a:p>
        </p:txBody>
      </p:sp>
      <p:cxnSp>
        <p:nvCxnSpPr>
          <p:cNvPr id="88" name="直線コネクタ 87"/>
          <p:cNvCxnSpPr/>
          <p:nvPr/>
        </p:nvCxnSpPr>
        <p:spPr bwMode="auto">
          <a:xfrm>
            <a:off x="5102126" y="5344336"/>
            <a:ext cx="2734069" cy="56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90" name="テキスト ボックス 89"/>
          <p:cNvSpPr txBox="1"/>
          <p:nvPr/>
        </p:nvSpPr>
        <p:spPr>
          <a:xfrm>
            <a:off x="5492452" y="5249464"/>
            <a:ext cx="1871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latin typeface="+mj-ea"/>
                <a:ea typeface="+mj-ea"/>
              </a:rPr>
              <a:t>Storage</a:t>
            </a:r>
            <a:r>
              <a:rPr kumimoji="1" lang="en-US" altLang="ja-JP" sz="2000" b="1" dirty="0" smtClean="0">
                <a:latin typeface="+mj-ea"/>
                <a:ea typeface="+mj-ea"/>
              </a:rPr>
              <a:t> time, </a:t>
            </a:r>
            <a:r>
              <a:rPr kumimoji="1" lang="en-US" altLang="ja-JP" sz="2000" b="1" dirty="0" err="1" smtClean="0">
                <a:latin typeface="+mj-ea"/>
                <a:ea typeface="+mj-ea"/>
              </a:rPr>
              <a:t>t</a:t>
            </a:r>
            <a:r>
              <a:rPr kumimoji="1" lang="en-US" altLang="ja-JP" sz="2000" b="1" baseline="-25000" dirty="0" err="1" smtClean="0">
                <a:latin typeface="+mj-ea"/>
                <a:ea typeface="+mj-ea"/>
              </a:rPr>
              <a:t>s</a:t>
            </a:r>
            <a:endParaRPr kumimoji="1" lang="ja-JP" altLang="en-US" sz="2000" b="1" baseline="-25000" dirty="0">
              <a:latin typeface="+mj-ea"/>
              <a:ea typeface="+mj-ea"/>
            </a:endParaRPr>
          </a:p>
        </p:txBody>
      </p:sp>
      <p:sp>
        <p:nvSpPr>
          <p:cNvPr id="92" name="正方形/長方形 91"/>
          <p:cNvSpPr/>
          <p:nvPr/>
        </p:nvSpPr>
        <p:spPr bwMode="auto">
          <a:xfrm>
            <a:off x="3261377" y="1975940"/>
            <a:ext cx="457200" cy="263661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93" name="直線コネクタ 92"/>
          <p:cNvCxnSpPr>
            <a:endCxn id="92" idx="2"/>
          </p:cNvCxnSpPr>
          <p:nvPr/>
        </p:nvCxnSpPr>
        <p:spPr bwMode="auto">
          <a:xfrm flipH="1">
            <a:off x="3489977" y="1975203"/>
            <a:ext cx="228441" cy="26439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直線コネクタ 93"/>
          <p:cNvCxnSpPr/>
          <p:nvPr/>
        </p:nvCxnSpPr>
        <p:spPr bwMode="auto">
          <a:xfrm flipH="1">
            <a:off x="3271273" y="1981743"/>
            <a:ext cx="246115" cy="25785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直線コネクタ 94"/>
          <p:cNvCxnSpPr/>
          <p:nvPr/>
        </p:nvCxnSpPr>
        <p:spPr bwMode="auto">
          <a:xfrm flipH="1">
            <a:off x="3253564" y="1977063"/>
            <a:ext cx="79625" cy="653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直線コネクタ 95"/>
          <p:cNvCxnSpPr/>
          <p:nvPr/>
        </p:nvCxnSpPr>
        <p:spPr bwMode="auto">
          <a:xfrm flipH="1">
            <a:off x="3629247" y="2156583"/>
            <a:ext cx="96641" cy="8301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3" name="テキスト ボックス 102"/>
          <p:cNvSpPr txBox="1"/>
          <p:nvPr/>
        </p:nvSpPr>
        <p:spPr>
          <a:xfrm>
            <a:off x="3832371" y="1857191"/>
            <a:ext cx="2228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Ideal Sensitivity</a:t>
            </a:r>
            <a:endParaRPr kumimoji="1" lang="ja-JP" altLang="en-US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3759503" y="1449647"/>
            <a:ext cx="3663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CC6600"/>
                </a:solidFill>
                <a:latin typeface="+mj-ea"/>
                <a:ea typeface="+mj-ea"/>
              </a:rPr>
              <a:t>Actual Sensitivity within </a:t>
            </a:r>
            <a:r>
              <a:rPr kumimoji="1" lang="en-US" altLang="ja-JP" b="1" dirty="0" err="1" smtClean="0">
                <a:solidFill>
                  <a:srgbClr val="CC6600"/>
                </a:solidFill>
                <a:latin typeface="+mj-ea"/>
                <a:ea typeface="+mj-ea"/>
              </a:rPr>
              <a:t>t</a:t>
            </a:r>
            <a:r>
              <a:rPr kumimoji="1" lang="en-US" altLang="ja-JP" b="1" baseline="-25000" dirty="0" err="1" smtClean="0">
                <a:solidFill>
                  <a:srgbClr val="CC6600"/>
                </a:solidFill>
                <a:latin typeface="+mj-ea"/>
                <a:ea typeface="+mj-ea"/>
              </a:rPr>
              <a:t>e</a:t>
            </a:r>
            <a:endParaRPr kumimoji="1" lang="ja-JP" altLang="en-US" b="1" baseline="-25000" dirty="0">
              <a:solidFill>
                <a:srgbClr val="CC6600"/>
              </a:solidFill>
              <a:latin typeface="+mj-ea"/>
              <a:ea typeface="+mj-ea"/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7298178" y="1608284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latin typeface="+mj-ea"/>
                <a:ea typeface="+mj-ea"/>
              </a:rPr>
              <a:t>x 100 (%)</a:t>
            </a:r>
            <a:endParaRPr kumimoji="1" lang="ja-JP" altLang="en-US" b="1" dirty="0">
              <a:latin typeface="+mj-ea"/>
              <a:ea typeface="+mj-ea"/>
            </a:endParaRPr>
          </a:p>
        </p:txBody>
      </p:sp>
      <p:cxnSp>
        <p:nvCxnSpPr>
          <p:cNvPr id="106" name="直線コネクタ 105"/>
          <p:cNvCxnSpPr/>
          <p:nvPr/>
        </p:nvCxnSpPr>
        <p:spPr bwMode="auto">
          <a:xfrm>
            <a:off x="3831942" y="2739984"/>
            <a:ext cx="425500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7" name="正方形/長方形 106"/>
          <p:cNvSpPr/>
          <p:nvPr/>
        </p:nvSpPr>
        <p:spPr bwMode="auto">
          <a:xfrm>
            <a:off x="4879487" y="2436675"/>
            <a:ext cx="457200" cy="263661"/>
          </a:xfrm>
          <a:prstGeom prst="rect">
            <a:avLst/>
          </a:prstGeom>
          <a:pattFill prst="wdUpDiag">
            <a:fgClr>
              <a:srgbClr val="FF66FF"/>
            </a:fgClr>
            <a:bgClr>
              <a:srgbClr val="FFFFFF"/>
            </a:bgClr>
          </a:pattFill>
          <a:ln w="9525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5418657" y="2309622"/>
            <a:ext cx="1595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FF"/>
                </a:solidFill>
                <a:latin typeface="+mj-ea"/>
                <a:ea typeface="+mj-ea"/>
              </a:rPr>
              <a:t>Cross talk </a:t>
            </a:r>
            <a:endParaRPr kumimoji="1" lang="ja-JP" altLang="en-US" b="1" baseline="-25000" dirty="0">
              <a:solidFill>
                <a:srgbClr val="FF00FF"/>
              </a:solidFill>
              <a:latin typeface="+mj-ea"/>
              <a:ea typeface="+mj-ea"/>
            </a:endParaRP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8257233" y="2461651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latin typeface="+mj-ea"/>
                <a:ea typeface="+mj-ea"/>
              </a:rPr>
              <a:t>x 100 (%)</a:t>
            </a:r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4595481" y="2700147"/>
            <a:ext cx="2552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CC6600"/>
                </a:solidFill>
                <a:latin typeface="+mj-ea"/>
                <a:ea typeface="+mj-ea"/>
              </a:rPr>
              <a:t>Actual Sensitivity</a:t>
            </a:r>
            <a:endParaRPr kumimoji="1" lang="ja-JP" altLang="en-US" b="1" baseline="-25000" dirty="0">
              <a:solidFill>
                <a:srgbClr val="CC6600"/>
              </a:solidFill>
              <a:latin typeface="+mj-ea"/>
              <a:ea typeface="+mj-ea"/>
            </a:endParaRPr>
          </a:p>
        </p:txBody>
      </p:sp>
      <p:sp>
        <p:nvSpPr>
          <p:cNvPr id="60" name="正方形/長方形 25"/>
          <p:cNvSpPr>
            <a:spLocks noChangeAspect="1"/>
          </p:cNvSpPr>
          <p:nvPr/>
        </p:nvSpPr>
        <p:spPr bwMode="auto">
          <a:xfrm>
            <a:off x="3236668" y="1564207"/>
            <a:ext cx="506617" cy="289029"/>
          </a:xfrm>
          <a:custGeom>
            <a:avLst/>
            <a:gdLst>
              <a:gd name="connsiteX0" fmla="*/ 0 w 1447478"/>
              <a:gd name="connsiteY0" fmla="*/ 0 h 762000"/>
              <a:gd name="connsiteX1" fmla="*/ 1447478 w 1447478"/>
              <a:gd name="connsiteY1" fmla="*/ 0 h 762000"/>
              <a:gd name="connsiteX2" fmla="*/ 1447478 w 1447478"/>
              <a:gd name="connsiteY2" fmla="*/ 762000 h 762000"/>
              <a:gd name="connsiteX3" fmla="*/ 0 w 1447478"/>
              <a:gd name="connsiteY3" fmla="*/ 762000 h 762000"/>
              <a:gd name="connsiteX4" fmla="*/ 0 w 1447478"/>
              <a:gd name="connsiteY4" fmla="*/ 0 h 762000"/>
              <a:gd name="connsiteX0" fmla="*/ 318976 w 1766454"/>
              <a:gd name="connsiteY0" fmla="*/ 0 h 772632"/>
              <a:gd name="connsiteX1" fmla="*/ 1766454 w 1766454"/>
              <a:gd name="connsiteY1" fmla="*/ 0 h 772632"/>
              <a:gd name="connsiteX2" fmla="*/ 1766454 w 1766454"/>
              <a:gd name="connsiteY2" fmla="*/ 762000 h 772632"/>
              <a:gd name="connsiteX3" fmla="*/ 0 w 1766454"/>
              <a:gd name="connsiteY3" fmla="*/ 772632 h 772632"/>
              <a:gd name="connsiteX4" fmla="*/ 318976 w 1766454"/>
              <a:gd name="connsiteY4" fmla="*/ 0 h 772632"/>
              <a:gd name="connsiteX0" fmla="*/ 318976 w 2064165"/>
              <a:gd name="connsiteY0" fmla="*/ 0 h 815163"/>
              <a:gd name="connsiteX1" fmla="*/ 1766454 w 2064165"/>
              <a:gd name="connsiteY1" fmla="*/ 0 h 815163"/>
              <a:gd name="connsiteX2" fmla="*/ 2064165 w 2064165"/>
              <a:gd name="connsiteY2" fmla="*/ 815163 h 815163"/>
              <a:gd name="connsiteX3" fmla="*/ 0 w 2064165"/>
              <a:gd name="connsiteY3" fmla="*/ 772632 h 815163"/>
              <a:gd name="connsiteX4" fmla="*/ 318976 w 2064165"/>
              <a:gd name="connsiteY4" fmla="*/ 0 h 815163"/>
              <a:gd name="connsiteX0" fmla="*/ 329609 w 2074798"/>
              <a:gd name="connsiteY0" fmla="*/ 0 h 825795"/>
              <a:gd name="connsiteX1" fmla="*/ 1777087 w 2074798"/>
              <a:gd name="connsiteY1" fmla="*/ 0 h 825795"/>
              <a:gd name="connsiteX2" fmla="*/ 2074798 w 2074798"/>
              <a:gd name="connsiteY2" fmla="*/ 815163 h 825795"/>
              <a:gd name="connsiteX3" fmla="*/ 0 w 2074798"/>
              <a:gd name="connsiteY3" fmla="*/ 825795 h 825795"/>
              <a:gd name="connsiteX4" fmla="*/ 329609 w 2074798"/>
              <a:gd name="connsiteY4" fmla="*/ 0 h 825795"/>
              <a:gd name="connsiteX0" fmla="*/ 563525 w 2074798"/>
              <a:gd name="connsiteY0" fmla="*/ 0 h 825795"/>
              <a:gd name="connsiteX1" fmla="*/ 1777087 w 2074798"/>
              <a:gd name="connsiteY1" fmla="*/ 0 h 825795"/>
              <a:gd name="connsiteX2" fmla="*/ 2074798 w 2074798"/>
              <a:gd name="connsiteY2" fmla="*/ 815163 h 825795"/>
              <a:gd name="connsiteX3" fmla="*/ 0 w 2074798"/>
              <a:gd name="connsiteY3" fmla="*/ 825795 h 825795"/>
              <a:gd name="connsiteX4" fmla="*/ 563525 w 2074798"/>
              <a:gd name="connsiteY4" fmla="*/ 0 h 825795"/>
              <a:gd name="connsiteX0" fmla="*/ 563525 w 2074798"/>
              <a:gd name="connsiteY0" fmla="*/ 10633 h 836428"/>
              <a:gd name="connsiteX1" fmla="*/ 1617599 w 2074798"/>
              <a:gd name="connsiteY1" fmla="*/ 0 h 836428"/>
              <a:gd name="connsiteX2" fmla="*/ 2074798 w 2074798"/>
              <a:gd name="connsiteY2" fmla="*/ 825796 h 836428"/>
              <a:gd name="connsiteX3" fmla="*/ 0 w 2074798"/>
              <a:gd name="connsiteY3" fmla="*/ 836428 h 836428"/>
              <a:gd name="connsiteX4" fmla="*/ 563525 w 2074798"/>
              <a:gd name="connsiteY4" fmla="*/ 10633 h 836428"/>
              <a:gd name="connsiteX0" fmla="*/ 563525 w 2074798"/>
              <a:gd name="connsiteY0" fmla="*/ 10633 h 836428"/>
              <a:gd name="connsiteX1" fmla="*/ 1511274 w 2074798"/>
              <a:gd name="connsiteY1" fmla="*/ 0 h 836428"/>
              <a:gd name="connsiteX2" fmla="*/ 2074798 w 2074798"/>
              <a:gd name="connsiteY2" fmla="*/ 825796 h 836428"/>
              <a:gd name="connsiteX3" fmla="*/ 0 w 2074798"/>
              <a:gd name="connsiteY3" fmla="*/ 836428 h 836428"/>
              <a:gd name="connsiteX4" fmla="*/ 563525 w 2074798"/>
              <a:gd name="connsiteY4" fmla="*/ 10633 h 836428"/>
              <a:gd name="connsiteX0" fmla="*/ 606055 w 2074798"/>
              <a:gd name="connsiteY0" fmla="*/ 10633 h 836428"/>
              <a:gd name="connsiteX1" fmla="*/ 1511274 w 2074798"/>
              <a:gd name="connsiteY1" fmla="*/ 0 h 836428"/>
              <a:gd name="connsiteX2" fmla="*/ 2074798 w 2074798"/>
              <a:gd name="connsiteY2" fmla="*/ 825796 h 836428"/>
              <a:gd name="connsiteX3" fmla="*/ 0 w 2074798"/>
              <a:gd name="connsiteY3" fmla="*/ 836428 h 836428"/>
              <a:gd name="connsiteX4" fmla="*/ 606055 w 2074798"/>
              <a:gd name="connsiteY4" fmla="*/ 10633 h 836428"/>
              <a:gd name="connsiteX0" fmla="*/ 606055 w 2074798"/>
              <a:gd name="connsiteY0" fmla="*/ 1 h 825796"/>
              <a:gd name="connsiteX1" fmla="*/ 1458111 w 2074798"/>
              <a:gd name="connsiteY1" fmla="*/ 0 h 825796"/>
              <a:gd name="connsiteX2" fmla="*/ 2074798 w 2074798"/>
              <a:gd name="connsiteY2" fmla="*/ 815164 h 825796"/>
              <a:gd name="connsiteX3" fmla="*/ 0 w 2074798"/>
              <a:gd name="connsiteY3" fmla="*/ 825796 h 825796"/>
              <a:gd name="connsiteX4" fmla="*/ 606055 w 2074798"/>
              <a:gd name="connsiteY4" fmla="*/ 1 h 825796"/>
              <a:gd name="connsiteX0" fmla="*/ 606055 w 1458111"/>
              <a:gd name="connsiteY0" fmla="*/ 1 h 825797"/>
              <a:gd name="connsiteX1" fmla="*/ 1458111 w 1458111"/>
              <a:gd name="connsiteY1" fmla="*/ 0 h 825797"/>
              <a:gd name="connsiteX2" fmla="*/ 1447477 w 1458111"/>
              <a:gd name="connsiteY2" fmla="*/ 825797 h 825797"/>
              <a:gd name="connsiteX3" fmla="*/ 0 w 1458111"/>
              <a:gd name="connsiteY3" fmla="*/ 825796 h 825797"/>
              <a:gd name="connsiteX4" fmla="*/ 606055 w 1458111"/>
              <a:gd name="connsiteY4" fmla="*/ 1 h 825797"/>
              <a:gd name="connsiteX0" fmla="*/ 606055 w 1447477"/>
              <a:gd name="connsiteY0" fmla="*/ 0 h 825796"/>
              <a:gd name="connsiteX1" fmla="*/ 1426214 w 1447477"/>
              <a:gd name="connsiteY1" fmla="*/ 10631 h 825796"/>
              <a:gd name="connsiteX2" fmla="*/ 1447477 w 1447477"/>
              <a:gd name="connsiteY2" fmla="*/ 825796 h 825796"/>
              <a:gd name="connsiteX3" fmla="*/ 0 w 1447477"/>
              <a:gd name="connsiteY3" fmla="*/ 825795 h 825796"/>
              <a:gd name="connsiteX4" fmla="*/ 606055 w 1447477"/>
              <a:gd name="connsiteY4" fmla="*/ 0 h 825796"/>
              <a:gd name="connsiteX0" fmla="*/ 606055 w 1447477"/>
              <a:gd name="connsiteY0" fmla="*/ 2 h 825798"/>
              <a:gd name="connsiteX1" fmla="*/ 1415582 w 1447477"/>
              <a:gd name="connsiteY1" fmla="*/ 0 h 825798"/>
              <a:gd name="connsiteX2" fmla="*/ 1447477 w 1447477"/>
              <a:gd name="connsiteY2" fmla="*/ 825798 h 825798"/>
              <a:gd name="connsiteX3" fmla="*/ 0 w 1447477"/>
              <a:gd name="connsiteY3" fmla="*/ 825797 h 825798"/>
              <a:gd name="connsiteX4" fmla="*/ 606055 w 1447477"/>
              <a:gd name="connsiteY4" fmla="*/ 2 h 82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7477" h="825798">
                <a:moveTo>
                  <a:pt x="606055" y="2"/>
                </a:moveTo>
                <a:lnTo>
                  <a:pt x="1415582" y="0"/>
                </a:lnTo>
                <a:lnTo>
                  <a:pt x="1447477" y="825798"/>
                </a:lnTo>
                <a:lnTo>
                  <a:pt x="0" y="825797"/>
                </a:lnTo>
                <a:lnTo>
                  <a:pt x="606055" y="2"/>
                </a:lnTo>
                <a:close/>
              </a:path>
            </a:pathLst>
          </a:custGeom>
          <a:pattFill prst="wdDnDiag">
            <a:fgClr>
              <a:srgbClr val="FF9900"/>
            </a:fgClr>
            <a:bgClr>
              <a:srgbClr val="FFFFFF"/>
            </a:bgClr>
          </a:pattFill>
          <a:ln w="190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3911350" y="2805086"/>
            <a:ext cx="727418" cy="295171"/>
            <a:chOff x="8493156" y="3802066"/>
            <a:chExt cx="727418" cy="295171"/>
          </a:xfrm>
        </p:grpSpPr>
        <p:sp>
          <p:nvSpPr>
            <p:cNvPr id="61" name="正方形/長方形 25"/>
            <p:cNvSpPr/>
            <p:nvPr/>
          </p:nvSpPr>
          <p:spPr bwMode="auto">
            <a:xfrm>
              <a:off x="8493156" y="3802066"/>
              <a:ext cx="506617" cy="289029"/>
            </a:xfrm>
            <a:custGeom>
              <a:avLst/>
              <a:gdLst>
                <a:gd name="connsiteX0" fmla="*/ 0 w 1447478"/>
                <a:gd name="connsiteY0" fmla="*/ 0 h 762000"/>
                <a:gd name="connsiteX1" fmla="*/ 1447478 w 1447478"/>
                <a:gd name="connsiteY1" fmla="*/ 0 h 762000"/>
                <a:gd name="connsiteX2" fmla="*/ 1447478 w 1447478"/>
                <a:gd name="connsiteY2" fmla="*/ 762000 h 762000"/>
                <a:gd name="connsiteX3" fmla="*/ 0 w 1447478"/>
                <a:gd name="connsiteY3" fmla="*/ 762000 h 762000"/>
                <a:gd name="connsiteX4" fmla="*/ 0 w 1447478"/>
                <a:gd name="connsiteY4" fmla="*/ 0 h 762000"/>
                <a:gd name="connsiteX0" fmla="*/ 318976 w 1766454"/>
                <a:gd name="connsiteY0" fmla="*/ 0 h 772632"/>
                <a:gd name="connsiteX1" fmla="*/ 1766454 w 1766454"/>
                <a:gd name="connsiteY1" fmla="*/ 0 h 772632"/>
                <a:gd name="connsiteX2" fmla="*/ 1766454 w 1766454"/>
                <a:gd name="connsiteY2" fmla="*/ 762000 h 772632"/>
                <a:gd name="connsiteX3" fmla="*/ 0 w 1766454"/>
                <a:gd name="connsiteY3" fmla="*/ 772632 h 772632"/>
                <a:gd name="connsiteX4" fmla="*/ 318976 w 1766454"/>
                <a:gd name="connsiteY4" fmla="*/ 0 h 772632"/>
                <a:gd name="connsiteX0" fmla="*/ 318976 w 2064165"/>
                <a:gd name="connsiteY0" fmla="*/ 0 h 815163"/>
                <a:gd name="connsiteX1" fmla="*/ 1766454 w 2064165"/>
                <a:gd name="connsiteY1" fmla="*/ 0 h 815163"/>
                <a:gd name="connsiteX2" fmla="*/ 2064165 w 2064165"/>
                <a:gd name="connsiteY2" fmla="*/ 815163 h 815163"/>
                <a:gd name="connsiteX3" fmla="*/ 0 w 2064165"/>
                <a:gd name="connsiteY3" fmla="*/ 772632 h 815163"/>
                <a:gd name="connsiteX4" fmla="*/ 318976 w 2064165"/>
                <a:gd name="connsiteY4" fmla="*/ 0 h 815163"/>
                <a:gd name="connsiteX0" fmla="*/ 329609 w 2074798"/>
                <a:gd name="connsiteY0" fmla="*/ 0 h 825795"/>
                <a:gd name="connsiteX1" fmla="*/ 1777087 w 2074798"/>
                <a:gd name="connsiteY1" fmla="*/ 0 h 825795"/>
                <a:gd name="connsiteX2" fmla="*/ 2074798 w 2074798"/>
                <a:gd name="connsiteY2" fmla="*/ 815163 h 825795"/>
                <a:gd name="connsiteX3" fmla="*/ 0 w 2074798"/>
                <a:gd name="connsiteY3" fmla="*/ 825795 h 825795"/>
                <a:gd name="connsiteX4" fmla="*/ 329609 w 2074798"/>
                <a:gd name="connsiteY4" fmla="*/ 0 h 825795"/>
                <a:gd name="connsiteX0" fmla="*/ 563525 w 2074798"/>
                <a:gd name="connsiteY0" fmla="*/ 0 h 825795"/>
                <a:gd name="connsiteX1" fmla="*/ 1777087 w 2074798"/>
                <a:gd name="connsiteY1" fmla="*/ 0 h 825795"/>
                <a:gd name="connsiteX2" fmla="*/ 2074798 w 2074798"/>
                <a:gd name="connsiteY2" fmla="*/ 815163 h 825795"/>
                <a:gd name="connsiteX3" fmla="*/ 0 w 2074798"/>
                <a:gd name="connsiteY3" fmla="*/ 825795 h 825795"/>
                <a:gd name="connsiteX4" fmla="*/ 563525 w 2074798"/>
                <a:gd name="connsiteY4" fmla="*/ 0 h 825795"/>
                <a:gd name="connsiteX0" fmla="*/ 563525 w 2074798"/>
                <a:gd name="connsiteY0" fmla="*/ 10633 h 836428"/>
                <a:gd name="connsiteX1" fmla="*/ 1617599 w 2074798"/>
                <a:gd name="connsiteY1" fmla="*/ 0 h 836428"/>
                <a:gd name="connsiteX2" fmla="*/ 2074798 w 2074798"/>
                <a:gd name="connsiteY2" fmla="*/ 825796 h 836428"/>
                <a:gd name="connsiteX3" fmla="*/ 0 w 2074798"/>
                <a:gd name="connsiteY3" fmla="*/ 836428 h 836428"/>
                <a:gd name="connsiteX4" fmla="*/ 563525 w 2074798"/>
                <a:gd name="connsiteY4" fmla="*/ 10633 h 836428"/>
                <a:gd name="connsiteX0" fmla="*/ 563525 w 2074798"/>
                <a:gd name="connsiteY0" fmla="*/ 10633 h 836428"/>
                <a:gd name="connsiteX1" fmla="*/ 1511274 w 2074798"/>
                <a:gd name="connsiteY1" fmla="*/ 0 h 836428"/>
                <a:gd name="connsiteX2" fmla="*/ 2074798 w 2074798"/>
                <a:gd name="connsiteY2" fmla="*/ 825796 h 836428"/>
                <a:gd name="connsiteX3" fmla="*/ 0 w 2074798"/>
                <a:gd name="connsiteY3" fmla="*/ 836428 h 836428"/>
                <a:gd name="connsiteX4" fmla="*/ 563525 w 2074798"/>
                <a:gd name="connsiteY4" fmla="*/ 10633 h 836428"/>
                <a:gd name="connsiteX0" fmla="*/ 606055 w 2074798"/>
                <a:gd name="connsiteY0" fmla="*/ 10633 h 836428"/>
                <a:gd name="connsiteX1" fmla="*/ 1511274 w 2074798"/>
                <a:gd name="connsiteY1" fmla="*/ 0 h 836428"/>
                <a:gd name="connsiteX2" fmla="*/ 2074798 w 2074798"/>
                <a:gd name="connsiteY2" fmla="*/ 825796 h 836428"/>
                <a:gd name="connsiteX3" fmla="*/ 0 w 2074798"/>
                <a:gd name="connsiteY3" fmla="*/ 836428 h 836428"/>
                <a:gd name="connsiteX4" fmla="*/ 606055 w 2074798"/>
                <a:gd name="connsiteY4" fmla="*/ 10633 h 836428"/>
                <a:gd name="connsiteX0" fmla="*/ 606055 w 2074798"/>
                <a:gd name="connsiteY0" fmla="*/ 1 h 825796"/>
                <a:gd name="connsiteX1" fmla="*/ 1458111 w 2074798"/>
                <a:gd name="connsiteY1" fmla="*/ 0 h 825796"/>
                <a:gd name="connsiteX2" fmla="*/ 2074798 w 2074798"/>
                <a:gd name="connsiteY2" fmla="*/ 815164 h 825796"/>
                <a:gd name="connsiteX3" fmla="*/ 0 w 2074798"/>
                <a:gd name="connsiteY3" fmla="*/ 825796 h 825796"/>
                <a:gd name="connsiteX4" fmla="*/ 606055 w 2074798"/>
                <a:gd name="connsiteY4" fmla="*/ 1 h 825796"/>
                <a:gd name="connsiteX0" fmla="*/ 606055 w 1458111"/>
                <a:gd name="connsiteY0" fmla="*/ 1 h 825797"/>
                <a:gd name="connsiteX1" fmla="*/ 1458111 w 1458111"/>
                <a:gd name="connsiteY1" fmla="*/ 0 h 825797"/>
                <a:gd name="connsiteX2" fmla="*/ 1447477 w 1458111"/>
                <a:gd name="connsiteY2" fmla="*/ 825797 h 825797"/>
                <a:gd name="connsiteX3" fmla="*/ 0 w 1458111"/>
                <a:gd name="connsiteY3" fmla="*/ 825796 h 825797"/>
                <a:gd name="connsiteX4" fmla="*/ 606055 w 1458111"/>
                <a:gd name="connsiteY4" fmla="*/ 1 h 825797"/>
                <a:gd name="connsiteX0" fmla="*/ 606055 w 1447477"/>
                <a:gd name="connsiteY0" fmla="*/ 0 h 825796"/>
                <a:gd name="connsiteX1" fmla="*/ 1426214 w 1447477"/>
                <a:gd name="connsiteY1" fmla="*/ 10631 h 825796"/>
                <a:gd name="connsiteX2" fmla="*/ 1447477 w 1447477"/>
                <a:gd name="connsiteY2" fmla="*/ 825796 h 825796"/>
                <a:gd name="connsiteX3" fmla="*/ 0 w 1447477"/>
                <a:gd name="connsiteY3" fmla="*/ 825795 h 825796"/>
                <a:gd name="connsiteX4" fmla="*/ 606055 w 1447477"/>
                <a:gd name="connsiteY4" fmla="*/ 0 h 825796"/>
                <a:gd name="connsiteX0" fmla="*/ 606055 w 1447477"/>
                <a:gd name="connsiteY0" fmla="*/ 2 h 825798"/>
                <a:gd name="connsiteX1" fmla="*/ 1415582 w 1447477"/>
                <a:gd name="connsiteY1" fmla="*/ 0 h 825798"/>
                <a:gd name="connsiteX2" fmla="*/ 1447477 w 1447477"/>
                <a:gd name="connsiteY2" fmla="*/ 825798 h 825798"/>
                <a:gd name="connsiteX3" fmla="*/ 0 w 1447477"/>
                <a:gd name="connsiteY3" fmla="*/ 825797 h 825798"/>
                <a:gd name="connsiteX4" fmla="*/ 606055 w 1447477"/>
                <a:gd name="connsiteY4" fmla="*/ 2 h 82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7477" h="825798">
                  <a:moveTo>
                    <a:pt x="606055" y="2"/>
                  </a:moveTo>
                  <a:lnTo>
                    <a:pt x="1415582" y="0"/>
                  </a:lnTo>
                  <a:lnTo>
                    <a:pt x="1447477" y="825798"/>
                  </a:lnTo>
                  <a:lnTo>
                    <a:pt x="0" y="825797"/>
                  </a:lnTo>
                  <a:lnTo>
                    <a:pt x="606055" y="2"/>
                  </a:lnTo>
                  <a:close/>
                </a:path>
              </a:pathLst>
            </a:custGeom>
            <a:pattFill prst="wdDnDiag">
              <a:fgClr>
                <a:srgbClr val="FF9900"/>
              </a:fgClr>
              <a:bgClr>
                <a:srgbClr val="FFFFFF"/>
              </a:bgClr>
            </a:pattFill>
            <a:ln w="19050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62" name="正方形/長方形 25"/>
            <p:cNvSpPr/>
            <p:nvPr/>
          </p:nvSpPr>
          <p:spPr bwMode="auto">
            <a:xfrm>
              <a:off x="8494395" y="3808209"/>
              <a:ext cx="726179" cy="289028"/>
            </a:xfrm>
            <a:custGeom>
              <a:avLst/>
              <a:gdLst>
                <a:gd name="connsiteX0" fmla="*/ 0 w 1447478"/>
                <a:gd name="connsiteY0" fmla="*/ 0 h 762000"/>
                <a:gd name="connsiteX1" fmla="*/ 1447478 w 1447478"/>
                <a:gd name="connsiteY1" fmla="*/ 0 h 762000"/>
                <a:gd name="connsiteX2" fmla="*/ 1447478 w 1447478"/>
                <a:gd name="connsiteY2" fmla="*/ 762000 h 762000"/>
                <a:gd name="connsiteX3" fmla="*/ 0 w 1447478"/>
                <a:gd name="connsiteY3" fmla="*/ 762000 h 762000"/>
                <a:gd name="connsiteX4" fmla="*/ 0 w 1447478"/>
                <a:gd name="connsiteY4" fmla="*/ 0 h 762000"/>
                <a:gd name="connsiteX0" fmla="*/ 318976 w 1766454"/>
                <a:gd name="connsiteY0" fmla="*/ 0 h 772632"/>
                <a:gd name="connsiteX1" fmla="*/ 1766454 w 1766454"/>
                <a:gd name="connsiteY1" fmla="*/ 0 h 772632"/>
                <a:gd name="connsiteX2" fmla="*/ 1766454 w 1766454"/>
                <a:gd name="connsiteY2" fmla="*/ 762000 h 772632"/>
                <a:gd name="connsiteX3" fmla="*/ 0 w 1766454"/>
                <a:gd name="connsiteY3" fmla="*/ 772632 h 772632"/>
                <a:gd name="connsiteX4" fmla="*/ 318976 w 1766454"/>
                <a:gd name="connsiteY4" fmla="*/ 0 h 772632"/>
                <a:gd name="connsiteX0" fmla="*/ 318976 w 2064165"/>
                <a:gd name="connsiteY0" fmla="*/ 0 h 815163"/>
                <a:gd name="connsiteX1" fmla="*/ 1766454 w 2064165"/>
                <a:gd name="connsiteY1" fmla="*/ 0 h 815163"/>
                <a:gd name="connsiteX2" fmla="*/ 2064165 w 2064165"/>
                <a:gd name="connsiteY2" fmla="*/ 815163 h 815163"/>
                <a:gd name="connsiteX3" fmla="*/ 0 w 2064165"/>
                <a:gd name="connsiteY3" fmla="*/ 772632 h 815163"/>
                <a:gd name="connsiteX4" fmla="*/ 318976 w 2064165"/>
                <a:gd name="connsiteY4" fmla="*/ 0 h 815163"/>
                <a:gd name="connsiteX0" fmla="*/ 329609 w 2074798"/>
                <a:gd name="connsiteY0" fmla="*/ 0 h 825795"/>
                <a:gd name="connsiteX1" fmla="*/ 1777087 w 2074798"/>
                <a:gd name="connsiteY1" fmla="*/ 0 h 825795"/>
                <a:gd name="connsiteX2" fmla="*/ 2074798 w 2074798"/>
                <a:gd name="connsiteY2" fmla="*/ 815163 h 825795"/>
                <a:gd name="connsiteX3" fmla="*/ 0 w 2074798"/>
                <a:gd name="connsiteY3" fmla="*/ 825795 h 825795"/>
                <a:gd name="connsiteX4" fmla="*/ 329609 w 2074798"/>
                <a:gd name="connsiteY4" fmla="*/ 0 h 825795"/>
                <a:gd name="connsiteX0" fmla="*/ 563525 w 2074798"/>
                <a:gd name="connsiteY0" fmla="*/ 0 h 825795"/>
                <a:gd name="connsiteX1" fmla="*/ 1777087 w 2074798"/>
                <a:gd name="connsiteY1" fmla="*/ 0 h 825795"/>
                <a:gd name="connsiteX2" fmla="*/ 2074798 w 2074798"/>
                <a:gd name="connsiteY2" fmla="*/ 815163 h 825795"/>
                <a:gd name="connsiteX3" fmla="*/ 0 w 2074798"/>
                <a:gd name="connsiteY3" fmla="*/ 825795 h 825795"/>
                <a:gd name="connsiteX4" fmla="*/ 563525 w 2074798"/>
                <a:gd name="connsiteY4" fmla="*/ 0 h 825795"/>
                <a:gd name="connsiteX0" fmla="*/ 563525 w 2074798"/>
                <a:gd name="connsiteY0" fmla="*/ 10633 h 836428"/>
                <a:gd name="connsiteX1" fmla="*/ 1617599 w 2074798"/>
                <a:gd name="connsiteY1" fmla="*/ 0 h 836428"/>
                <a:gd name="connsiteX2" fmla="*/ 2074798 w 2074798"/>
                <a:gd name="connsiteY2" fmla="*/ 825796 h 836428"/>
                <a:gd name="connsiteX3" fmla="*/ 0 w 2074798"/>
                <a:gd name="connsiteY3" fmla="*/ 836428 h 836428"/>
                <a:gd name="connsiteX4" fmla="*/ 563525 w 2074798"/>
                <a:gd name="connsiteY4" fmla="*/ 10633 h 836428"/>
                <a:gd name="connsiteX0" fmla="*/ 563525 w 2074798"/>
                <a:gd name="connsiteY0" fmla="*/ 10633 h 836428"/>
                <a:gd name="connsiteX1" fmla="*/ 1511274 w 2074798"/>
                <a:gd name="connsiteY1" fmla="*/ 0 h 836428"/>
                <a:gd name="connsiteX2" fmla="*/ 2074798 w 2074798"/>
                <a:gd name="connsiteY2" fmla="*/ 825796 h 836428"/>
                <a:gd name="connsiteX3" fmla="*/ 0 w 2074798"/>
                <a:gd name="connsiteY3" fmla="*/ 836428 h 836428"/>
                <a:gd name="connsiteX4" fmla="*/ 563525 w 2074798"/>
                <a:gd name="connsiteY4" fmla="*/ 10633 h 836428"/>
                <a:gd name="connsiteX0" fmla="*/ 606055 w 2074798"/>
                <a:gd name="connsiteY0" fmla="*/ 10633 h 836428"/>
                <a:gd name="connsiteX1" fmla="*/ 1511274 w 2074798"/>
                <a:gd name="connsiteY1" fmla="*/ 0 h 836428"/>
                <a:gd name="connsiteX2" fmla="*/ 2074798 w 2074798"/>
                <a:gd name="connsiteY2" fmla="*/ 825796 h 836428"/>
                <a:gd name="connsiteX3" fmla="*/ 0 w 2074798"/>
                <a:gd name="connsiteY3" fmla="*/ 836428 h 836428"/>
                <a:gd name="connsiteX4" fmla="*/ 606055 w 2074798"/>
                <a:gd name="connsiteY4" fmla="*/ 10633 h 836428"/>
                <a:gd name="connsiteX0" fmla="*/ 606055 w 2074798"/>
                <a:gd name="connsiteY0" fmla="*/ 0 h 825795"/>
                <a:gd name="connsiteX1" fmla="*/ 1511274 w 2074798"/>
                <a:gd name="connsiteY1" fmla="*/ 11806 h 825795"/>
                <a:gd name="connsiteX2" fmla="*/ 2074798 w 2074798"/>
                <a:gd name="connsiteY2" fmla="*/ 815163 h 825795"/>
                <a:gd name="connsiteX3" fmla="*/ 0 w 2074798"/>
                <a:gd name="connsiteY3" fmla="*/ 825795 h 825795"/>
                <a:gd name="connsiteX4" fmla="*/ 606055 w 2074798"/>
                <a:gd name="connsiteY4" fmla="*/ 0 h 825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4798" h="825795">
                  <a:moveTo>
                    <a:pt x="606055" y="0"/>
                  </a:moveTo>
                  <a:lnTo>
                    <a:pt x="1511274" y="11806"/>
                  </a:lnTo>
                  <a:lnTo>
                    <a:pt x="2074798" y="815163"/>
                  </a:lnTo>
                  <a:lnTo>
                    <a:pt x="0" y="825795"/>
                  </a:lnTo>
                  <a:lnTo>
                    <a:pt x="606055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sp>
        <p:nvSpPr>
          <p:cNvPr id="63" name="テキスト ボックス 62"/>
          <p:cNvSpPr txBox="1"/>
          <p:nvPr/>
        </p:nvSpPr>
        <p:spPr>
          <a:xfrm>
            <a:off x="190699" y="6095091"/>
            <a:ext cx="8916223" cy="461665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・ </a:t>
            </a:r>
            <a:r>
              <a:rPr kumimoji="1"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For ToF, both are important because exposure time is very short.</a:t>
            </a:r>
            <a:endParaRPr kumimoji="1" lang="ja-JP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8" name="左大かっこ 7"/>
          <p:cNvSpPr/>
          <p:nvPr/>
        </p:nvSpPr>
        <p:spPr bwMode="auto">
          <a:xfrm>
            <a:off x="3273814" y="2379711"/>
            <a:ext cx="45719" cy="791796"/>
          </a:xfrm>
          <a:prstGeom prst="leftBracke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64" name="左大かっこ 63"/>
          <p:cNvSpPr/>
          <p:nvPr/>
        </p:nvSpPr>
        <p:spPr bwMode="auto">
          <a:xfrm flipH="1">
            <a:off x="8176227" y="2308461"/>
            <a:ext cx="45719" cy="791796"/>
          </a:xfrm>
          <a:prstGeom prst="leftBracke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7051145" y="270984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latin typeface="+mj-ea"/>
                <a:ea typeface="+mj-ea"/>
              </a:rPr>
              <a:t>+</a:t>
            </a:r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69" name="正方形/長方形 68"/>
          <p:cNvSpPr/>
          <p:nvPr/>
        </p:nvSpPr>
        <p:spPr bwMode="auto">
          <a:xfrm>
            <a:off x="7490012" y="2838450"/>
            <a:ext cx="457200" cy="263661"/>
          </a:xfrm>
          <a:prstGeom prst="rect">
            <a:avLst/>
          </a:prstGeom>
          <a:pattFill prst="wdUpDiag">
            <a:fgClr>
              <a:srgbClr val="FF66FF"/>
            </a:fgClr>
            <a:bgClr>
              <a:srgbClr val="FFFFFF"/>
            </a:bgClr>
          </a:pattFill>
          <a:ln w="9525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333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/>
          <p:cNvSpPr/>
          <p:nvPr/>
        </p:nvSpPr>
        <p:spPr bwMode="auto">
          <a:xfrm>
            <a:off x="4976037" y="1925126"/>
            <a:ext cx="4912708" cy="4932874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073150" y="136961"/>
            <a:ext cx="38170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600" b="1" dirty="0" smtClean="0">
                <a:solidFill>
                  <a:schemeClr val="accent6"/>
                </a:solidFill>
                <a:latin typeface="+mj-ea"/>
                <a:ea typeface="+mj-ea"/>
              </a:rPr>
              <a:t>2.1.1.  5Tr Scheme</a:t>
            </a:r>
            <a:endParaRPr lang="en-US" altLang="ja-JP" sz="3600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7288483" y="4310063"/>
            <a:ext cx="0" cy="593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000" dirty="0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7158308" y="4521200"/>
            <a:ext cx="254000" cy="187325"/>
          </a:xfrm>
          <a:prstGeom prst="triangle">
            <a:avLst>
              <a:gd name="adj" fmla="val 49995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ja-JP" altLang="en-US" sz="2000" dirty="0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158308" y="4519613"/>
            <a:ext cx="25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7166245" y="4908550"/>
            <a:ext cx="25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7285308" y="4310063"/>
            <a:ext cx="323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rot="20400000" flipH="1">
            <a:off x="7153545" y="4924425"/>
            <a:ext cx="76200" cy="63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rot="20400000" flipH="1">
            <a:off x="7247208" y="4924425"/>
            <a:ext cx="76200" cy="63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rot="20400000" flipH="1">
            <a:off x="7337695" y="4922838"/>
            <a:ext cx="76200" cy="63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rot="16200000">
            <a:off x="7571851" y="4275932"/>
            <a:ext cx="714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7540895" y="4238625"/>
            <a:ext cx="25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7731395" y="4311650"/>
            <a:ext cx="323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 rot="5400000" flipH="1">
            <a:off x="7698851" y="4279107"/>
            <a:ext cx="714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7607570" y="4184650"/>
            <a:ext cx="123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 rot="16200000">
            <a:off x="7578995" y="4092575"/>
            <a:ext cx="184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19" name="Oval 23"/>
          <p:cNvSpPr>
            <a:spLocks noChangeArrowheads="1"/>
          </p:cNvSpPr>
          <p:nvPr/>
        </p:nvSpPr>
        <p:spPr bwMode="auto">
          <a:xfrm>
            <a:off x="7648845" y="3954463"/>
            <a:ext cx="42863" cy="428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000" dirty="0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rot="16200000">
            <a:off x="7924276" y="4445794"/>
            <a:ext cx="26193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 flipH="1">
            <a:off x="8050483" y="4313238"/>
            <a:ext cx="62752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24" name="Line 28"/>
          <p:cNvSpPr>
            <a:spLocks noChangeShapeType="1"/>
          </p:cNvSpPr>
          <p:nvPr/>
        </p:nvSpPr>
        <p:spPr bwMode="auto">
          <a:xfrm>
            <a:off x="8825481" y="4984196"/>
            <a:ext cx="24409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 rot="10800000">
            <a:off x="8730034" y="4378905"/>
            <a:ext cx="714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rot="16200000">
            <a:off x="8601445" y="4318580"/>
            <a:ext cx="25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25" name="Line 29"/>
          <p:cNvSpPr>
            <a:spLocks noChangeShapeType="1"/>
          </p:cNvSpPr>
          <p:nvPr/>
        </p:nvSpPr>
        <p:spPr bwMode="auto">
          <a:xfrm flipH="1">
            <a:off x="8733209" y="4251906"/>
            <a:ext cx="714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26" name="Line 30"/>
          <p:cNvSpPr>
            <a:spLocks noChangeShapeType="1"/>
          </p:cNvSpPr>
          <p:nvPr/>
        </p:nvSpPr>
        <p:spPr bwMode="auto">
          <a:xfrm rot="16200000">
            <a:off x="8612558" y="4316993"/>
            <a:ext cx="123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>
            <a:off x="7928245" y="4575175"/>
            <a:ext cx="254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>
            <a:off x="7931420" y="4659313"/>
            <a:ext cx="254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31" name="Line 35"/>
          <p:cNvSpPr>
            <a:spLocks noChangeShapeType="1"/>
          </p:cNvSpPr>
          <p:nvPr/>
        </p:nvSpPr>
        <p:spPr bwMode="auto">
          <a:xfrm>
            <a:off x="7933008" y="4910138"/>
            <a:ext cx="254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32" name="Line 36"/>
          <p:cNvSpPr>
            <a:spLocks noChangeShapeType="1"/>
          </p:cNvSpPr>
          <p:nvPr/>
        </p:nvSpPr>
        <p:spPr bwMode="auto">
          <a:xfrm rot="20400000" flipH="1">
            <a:off x="7920308" y="4926013"/>
            <a:ext cx="76200" cy="635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33" name="Line 37"/>
          <p:cNvSpPr>
            <a:spLocks noChangeShapeType="1"/>
          </p:cNvSpPr>
          <p:nvPr/>
        </p:nvSpPr>
        <p:spPr bwMode="auto">
          <a:xfrm rot="20400000" flipH="1">
            <a:off x="8013970" y="4926013"/>
            <a:ext cx="76200" cy="635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34" name="Line 38"/>
          <p:cNvSpPr>
            <a:spLocks noChangeShapeType="1"/>
          </p:cNvSpPr>
          <p:nvPr/>
        </p:nvSpPr>
        <p:spPr bwMode="auto">
          <a:xfrm rot="20400000" flipH="1">
            <a:off x="8104458" y="4924425"/>
            <a:ext cx="76200" cy="635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35" name="Line 39"/>
          <p:cNvSpPr>
            <a:spLocks noChangeShapeType="1"/>
          </p:cNvSpPr>
          <p:nvPr/>
        </p:nvSpPr>
        <p:spPr bwMode="auto">
          <a:xfrm rot="16200000">
            <a:off x="7929833" y="4783138"/>
            <a:ext cx="2476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36" name="Line 40"/>
          <p:cNvSpPr>
            <a:spLocks noChangeShapeType="1"/>
          </p:cNvSpPr>
          <p:nvPr/>
        </p:nvSpPr>
        <p:spPr bwMode="auto">
          <a:xfrm rot="16200000">
            <a:off x="8340782" y="3778048"/>
            <a:ext cx="94264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44" name="Line 49"/>
          <p:cNvSpPr>
            <a:spLocks noChangeShapeType="1"/>
          </p:cNvSpPr>
          <p:nvPr/>
        </p:nvSpPr>
        <p:spPr bwMode="auto">
          <a:xfrm flipV="1">
            <a:off x="8055245" y="3722900"/>
            <a:ext cx="0" cy="587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45" name="Text Box 104"/>
          <p:cNvSpPr txBox="1">
            <a:spLocks noChangeArrowheads="1"/>
          </p:cNvSpPr>
          <p:nvPr/>
        </p:nvSpPr>
        <p:spPr bwMode="auto">
          <a:xfrm>
            <a:off x="6283559" y="5220495"/>
            <a:ext cx="5277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solidFill>
                  <a:schemeClr val="accent6"/>
                </a:solidFill>
                <a:latin typeface="+mj-ea"/>
                <a:ea typeface="+mj-ea"/>
              </a:rPr>
              <a:t>PD</a:t>
            </a:r>
            <a:endParaRPr lang="ja-JP" altLang="en-US" sz="2000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46" name="Line 106"/>
          <p:cNvSpPr>
            <a:spLocks noChangeShapeType="1"/>
          </p:cNvSpPr>
          <p:nvPr/>
        </p:nvSpPr>
        <p:spPr bwMode="auto">
          <a:xfrm flipV="1">
            <a:off x="6660851" y="4717287"/>
            <a:ext cx="464196" cy="640926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47" name="Text Box 107"/>
          <p:cNvSpPr txBox="1">
            <a:spLocks noChangeArrowheads="1"/>
          </p:cNvSpPr>
          <p:nvPr/>
        </p:nvSpPr>
        <p:spPr bwMode="auto">
          <a:xfrm>
            <a:off x="5898989" y="5870531"/>
            <a:ext cx="25186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solidFill>
                  <a:schemeClr val="accent6"/>
                </a:solidFill>
                <a:latin typeface="+mj-ea"/>
                <a:ea typeface="+mj-ea"/>
              </a:rPr>
              <a:t>Floating Diffusion(FD)</a:t>
            </a:r>
            <a:endParaRPr lang="ja-JP" altLang="en-US" sz="2000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48" name="Line 108"/>
          <p:cNvSpPr>
            <a:spLocks noChangeShapeType="1"/>
          </p:cNvSpPr>
          <p:nvPr/>
        </p:nvSpPr>
        <p:spPr bwMode="auto">
          <a:xfrm flipV="1">
            <a:off x="6966514" y="4652963"/>
            <a:ext cx="915694" cy="130127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49" name="Text Box 109"/>
          <p:cNvSpPr txBox="1">
            <a:spLocks noChangeArrowheads="1"/>
          </p:cNvSpPr>
          <p:nvPr/>
        </p:nvSpPr>
        <p:spPr bwMode="auto">
          <a:xfrm>
            <a:off x="7958408" y="1925126"/>
            <a:ext cx="19303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000" dirty="0" smtClean="0">
                <a:solidFill>
                  <a:schemeClr val="accent6"/>
                </a:solidFill>
                <a:latin typeface="+mj-ea"/>
                <a:ea typeface="+mj-ea"/>
              </a:rPr>
              <a:t>Source Follower</a:t>
            </a:r>
          </a:p>
          <a:p>
            <a:pPr algn="ctr" eaLnBrk="1" hangingPunct="1"/>
            <a:r>
              <a:rPr lang="en-US" altLang="ja-JP" sz="2000" dirty="0" smtClean="0">
                <a:solidFill>
                  <a:schemeClr val="accent6"/>
                </a:solidFill>
                <a:latin typeface="+mj-ea"/>
                <a:ea typeface="+mj-ea"/>
              </a:rPr>
              <a:t>(SF)</a:t>
            </a:r>
            <a:endParaRPr lang="ja-JP" altLang="en-US" sz="2000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50" name="Text Box 110"/>
          <p:cNvSpPr txBox="1">
            <a:spLocks noChangeArrowheads="1"/>
          </p:cNvSpPr>
          <p:nvPr/>
        </p:nvSpPr>
        <p:spPr bwMode="auto">
          <a:xfrm>
            <a:off x="6159150" y="2640559"/>
            <a:ext cx="20649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solidFill>
                  <a:schemeClr val="accent6"/>
                </a:solidFill>
                <a:latin typeface="+mj-ea"/>
                <a:ea typeface="+mj-ea"/>
              </a:rPr>
              <a:t>Reset Gate (RG)</a:t>
            </a:r>
            <a:endParaRPr lang="ja-JP" altLang="en-US" sz="2000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51" name="Text Box 111"/>
          <p:cNvSpPr txBox="1">
            <a:spLocks noChangeArrowheads="1"/>
          </p:cNvSpPr>
          <p:nvPr/>
        </p:nvSpPr>
        <p:spPr bwMode="auto">
          <a:xfrm>
            <a:off x="5487926" y="3154847"/>
            <a:ext cx="20097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000" dirty="0" smtClean="0">
                <a:solidFill>
                  <a:schemeClr val="accent6"/>
                </a:solidFill>
                <a:latin typeface="+mj-ea"/>
                <a:ea typeface="+mj-ea"/>
              </a:rPr>
              <a:t>Transfer Gate</a:t>
            </a:r>
          </a:p>
          <a:p>
            <a:pPr algn="ctr" eaLnBrk="1" hangingPunct="1"/>
            <a:r>
              <a:rPr lang="en-US" altLang="ja-JP" sz="2000" dirty="0" smtClean="0">
                <a:solidFill>
                  <a:schemeClr val="accent6"/>
                </a:solidFill>
                <a:latin typeface="+mj-ea"/>
                <a:ea typeface="+mj-ea"/>
              </a:rPr>
              <a:t>(TG)</a:t>
            </a:r>
            <a:endParaRPr lang="ja-JP" altLang="en-US" sz="2000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53" name="Line 115"/>
          <p:cNvSpPr>
            <a:spLocks noChangeShapeType="1"/>
          </p:cNvSpPr>
          <p:nvPr/>
        </p:nvSpPr>
        <p:spPr bwMode="auto">
          <a:xfrm>
            <a:off x="7005218" y="3029009"/>
            <a:ext cx="876990" cy="56689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136187" y="6321119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u="sng" dirty="0" smtClean="0">
                <a:latin typeface="+mj-ea"/>
                <a:ea typeface="+mj-ea"/>
              </a:rPr>
              <a:t>5Tr</a:t>
            </a:r>
            <a:r>
              <a:rPr lang="ja-JP" altLang="en-US" b="1" u="sng" dirty="0" smtClean="0">
                <a:latin typeface="+mj-ea"/>
                <a:ea typeface="+mj-ea"/>
              </a:rPr>
              <a:t> </a:t>
            </a:r>
            <a:r>
              <a:rPr lang="en-US" altLang="ja-JP" b="1" u="sng" dirty="0" smtClean="0">
                <a:latin typeface="+mj-ea"/>
                <a:ea typeface="+mj-ea"/>
              </a:rPr>
              <a:t>Scheme</a:t>
            </a:r>
            <a:endParaRPr kumimoji="1" lang="ja-JP" altLang="en-US" b="1" u="sng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326" y="1102617"/>
            <a:ext cx="917591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u="sng" dirty="0" smtClean="0">
                <a:solidFill>
                  <a:schemeClr val="accent6"/>
                </a:solidFill>
                <a:latin typeface="+mj-ea"/>
                <a:ea typeface="+mj-ea"/>
              </a:rPr>
              <a:t>Structure:</a:t>
            </a:r>
          </a:p>
          <a:p>
            <a:r>
              <a:rPr lang="ja-JP" altLang="en-US" b="1" dirty="0" smtClean="0">
                <a:latin typeface="+mj-ea"/>
                <a:ea typeface="+mj-ea"/>
              </a:rPr>
              <a:t>・</a:t>
            </a:r>
            <a:r>
              <a:rPr lang="en-US" altLang="ja-JP" b="1" dirty="0">
                <a:latin typeface="+mj-ea"/>
                <a:ea typeface="+mj-ea"/>
              </a:rPr>
              <a:t>4Tr </a:t>
            </a:r>
            <a:r>
              <a:rPr lang="en-US" altLang="ja-JP" b="1" dirty="0" smtClean="0">
                <a:latin typeface="+mj-ea"/>
                <a:ea typeface="+mj-ea"/>
              </a:rPr>
              <a:t>RS Scheme</a:t>
            </a:r>
            <a:r>
              <a:rPr lang="ja-JP" altLang="en-US" b="1" dirty="0" smtClean="0">
                <a:latin typeface="+mj-ea"/>
                <a:ea typeface="+mj-ea"/>
              </a:rPr>
              <a:t> </a:t>
            </a:r>
            <a:r>
              <a:rPr lang="en-US" altLang="ja-JP" b="1" dirty="0">
                <a:solidFill>
                  <a:srgbClr val="FF0000"/>
                </a:solidFill>
                <a:latin typeface="+mj-ea"/>
                <a:ea typeface="+mj-ea"/>
              </a:rPr>
              <a:t>+</a:t>
            </a:r>
            <a:r>
              <a:rPr lang="en-US" altLang="ja-JP" b="1" dirty="0">
                <a:latin typeface="+mj-ea"/>
                <a:ea typeface="+mj-ea"/>
              </a:rPr>
              <a:t> </a:t>
            </a:r>
            <a:r>
              <a:rPr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Global Reset Gate (Overflow Gate) </a:t>
            </a:r>
            <a:r>
              <a:rPr lang="en-US" altLang="ja-JP" b="1" dirty="0" smtClean="0">
                <a:latin typeface="+mj-ea"/>
                <a:ea typeface="+mj-ea"/>
              </a:rPr>
              <a:t>= 5Tr Scheme</a:t>
            </a:r>
            <a:endParaRPr kumimoji="1" lang="en-US" altLang="ja-JP" b="1" dirty="0" smtClean="0">
              <a:latin typeface="+mj-ea"/>
              <a:ea typeface="+mj-ea"/>
            </a:endParaRPr>
          </a:p>
          <a:p>
            <a:r>
              <a:rPr kumimoji="1" lang="ja-JP" altLang="en-US" b="1" dirty="0" smtClean="0">
                <a:latin typeface="+mj-ea"/>
                <a:ea typeface="+mj-ea"/>
              </a:rPr>
              <a:t>・ </a:t>
            </a:r>
            <a:r>
              <a:rPr lang="en-US" altLang="ja-JP" b="1" dirty="0" smtClean="0">
                <a:latin typeface="+mj-ea"/>
                <a:ea typeface="+mj-ea"/>
              </a:rPr>
              <a:t>FD is used for storage.</a:t>
            </a:r>
          </a:p>
          <a:p>
            <a:endParaRPr kumimoji="1" lang="en-US" altLang="ja-JP" b="1" dirty="0" smtClean="0">
              <a:latin typeface="+mj-ea"/>
              <a:ea typeface="+mj-ea"/>
            </a:endParaRPr>
          </a:p>
          <a:p>
            <a:r>
              <a:rPr lang="en-US" altLang="ja-JP" b="1" u="sng" dirty="0" smtClean="0">
                <a:solidFill>
                  <a:schemeClr val="accent6"/>
                </a:solidFill>
                <a:latin typeface="+mj-ea"/>
                <a:ea typeface="+mj-ea"/>
              </a:rPr>
              <a:t>Good Point</a:t>
            </a:r>
            <a:r>
              <a:rPr lang="ja-JP" altLang="en-US" b="1" u="sng" dirty="0" smtClean="0">
                <a:solidFill>
                  <a:schemeClr val="accent6"/>
                </a:solidFill>
                <a:latin typeface="+mj-ea"/>
                <a:ea typeface="+mj-ea"/>
              </a:rPr>
              <a:t>：</a:t>
            </a:r>
            <a:endParaRPr lang="en-US" altLang="ja-JP" b="1" u="sng" dirty="0" smtClean="0">
              <a:solidFill>
                <a:schemeClr val="accent6"/>
              </a:solidFill>
              <a:latin typeface="+mj-ea"/>
              <a:ea typeface="+mj-ea"/>
            </a:endParaRPr>
          </a:p>
          <a:p>
            <a:r>
              <a:rPr lang="en-US" altLang="ja-JP" b="1" dirty="0">
                <a:latin typeface="+mj-ea"/>
                <a:ea typeface="+mj-ea"/>
              </a:rPr>
              <a:t> </a:t>
            </a:r>
            <a:r>
              <a:rPr lang="en-US" altLang="ja-JP" b="1" dirty="0" smtClean="0">
                <a:latin typeface="+mj-ea"/>
                <a:ea typeface="+mj-ea"/>
              </a:rPr>
              <a:t>  - Simple pixel structure</a:t>
            </a:r>
          </a:p>
          <a:p>
            <a:endParaRPr kumimoji="1" lang="en-US" altLang="ja-JP" b="1" dirty="0" smtClean="0">
              <a:latin typeface="+mj-ea"/>
              <a:ea typeface="+mj-ea"/>
            </a:endParaRPr>
          </a:p>
          <a:p>
            <a:r>
              <a:rPr kumimoji="1" lang="en-US" altLang="ja-JP" b="1" u="sng" dirty="0" smtClean="0">
                <a:solidFill>
                  <a:srgbClr val="FF0000"/>
                </a:solidFill>
                <a:latin typeface="+mj-ea"/>
                <a:ea typeface="+mj-ea"/>
              </a:rPr>
              <a:t>Bad Point</a:t>
            </a:r>
            <a:r>
              <a:rPr kumimoji="1" lang="ja-JP" altLang="en-US" b="1" u="sng" dirty="0" smtClean="0">
                <a:solidFill>
                  <a:srgbClr val="FF0000"/>
                </a:solidFill>
                <a:latin typeface="+mj-ea"/>
                <a:ea typeface="+mj-ea"/>
              </a:rPr>
              <a:t>：</a:t>
            </a:r>
            <a:endParaRPr lang="en-US" altLang="ja-JP" b="1" dirty="0" smtClean="0">
              <a:latin typeface="+mj-ea"/>
              <a:ea typeface="+mj-ea"/>
            </a:endParaRPr>
          </a:p>
          <a:p>
            <a:r>
              <a:rPr kumimoji="1" lang="en-US" altLang="ja-JP" b="1" dirty="0">
                <a:latin typeface="+mj-ea"/>
                <a:ea typeface="+mj-ea"/>
              </a:rPr>
              <a:t> </a:t>
            </a:r>
            <a:r>
              <a:rPr kumimoji="1" lang="en-US" altLang="ja-JP" b="1" dirty="0" smtClean="0">
                <a:latin typeface="+mj-ea"/>
                <a:ea typeface="+mj-ea"/>
              </a:rPr>
              <a:t>    (1) </a:t>
            </a:r>
            <a:r>
              <a:rPr kumimoji="1"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Dark current </a:t>
            </a:r>
            <a:r>
              <a:rPr kumimoji="1" lang="en-US" altLang="ja-JP" b="1" dirty="0" smtClean="0">
                <a:latin typeface="+mj-ea"/>
                <a:ea typeface="+mj-ea"/>
              </a:rPr>
              <a:t>at FD</a:t>
            </a:r>
          </a:p>
          <a:p>
            <a:r>
              <a:rPr lang="en-US" altLang="ja-JP" b="1" dirty="0">
                <a:latin typeface="+mj-ea"/>
                <a:ea typeface="+mj-ea"/>
              </a:rPr>
              <a:t> </a:t>
            </a:r>
            <a:r>
              <a:rPr lang="en-US" altLang="ja-JP" b="1" dirty="0" smtClean="0">
                <a:latin typeface="+mj-ea"/>
                <a:ea typeface="+mj-ea"/>
              </a:rPr>
              <a:t>          Can not use pinned PD. </a:t>
            </a:r>
            <a:endParaRPr kumimoji="1" lang="en-US" altLang="ja-JP" b="1" dirty="0" smtClean="0">
              <a:latin typeface="+mj-ea"/>
              <a:ea typeface="+mj-ea"/>
            </a:endParaRPr>
          </a:p>
          <a:p>
            <a:r>
              <a:rPr lang="en-US" altLang="ja-JP" b="1" dirty="0">
                <a:latin typeface="+mj-ea"/>
                <a:ea typeface="+mj-ea"/>
              </a:rPr>
              <a:t> </a:t>
            </a:r>
            <a:r>
              <a:rPr lang="en-US" altLang="ja-JP" b="1" dirty="0" smtClean="0">
                <a:latin typeface="+mj-ea"/>
                <a:ea typeface="+mj-ea"/>
              </a:rPr>
              <a:t>    (2) Cross talk</a:t>
            </a:r>
          </a:p>
          <a:p>
            <a:r>
              <a:rPr kumimoji="1" lang="en-US" altLang="ja-JP" b="1" dirty="0">
                <a:latin typeface="+mj-ea"/>
                <a:ea typeface="+mj-ea"/>
              </a:rPr>
              <a:t> </a:t>
            </a:r>
            <a:r>
              <a:rPr kumimoji="1" lang="en-US" altLang="ja-JP" b="1" dirty="0" smtClean="0">
                <a:latin typeface="+mj-ea"/>
                <a:ea typeface="+mj-ea"/>
              </a:rPr>
              <a:t>    (3) Reset noise</a:t>
            </a:r>
          </a:p>
          <a:p>
            <a:r>
              <a:rPr lang="en-US" altLang="ja-JP" b="1" dirty="0">
                <a:latin typeface="+mj-ea"/>
                <a:ea typeface="+mj-ea"/>
              </a:rPr>
              <a:t> </a:t>
            </a:r>
            <a:r>
              <a:rPr lang="en-US" altLang="ja-JP" b="1" dirty="0" smtClean="0">
                <a:latin typeface="+mj-ea"/>
                <a:ea typeface="+mj-ea"/>
              </a:rPr>
              <a:t>          When C</a:t>
            </a:r>
            <a:r>
              <a:rPr lang="en-US" altLang="ja-JP" b="1" baseline="-25000" dirty="0" smtClean="0">
                <a:latin typeface="+mj-ea"/>
                <a:ea typeface="+mj-ea"/>
              </a:rPr>
              <a:t>FD</a:t>
            </a:r>
            <a:r>
              <a:rPr lang="en-US" altLang="ja-JP" b="1" dirty="0" smtClean="0">
                <a:latin typeface="+mj-ea"/>
                <a:ea typeface="+mj-ea"/>
              </a:rPr>
              <a:t>=4fF, </a:t>
            </a:r>
            <a:r>
              <a:rPr lang="en-US" altLang="ja-JP" b="1" dirty="0" err="1" smtClean="0">
                <a:latin typeface="+mj-ea"/>
                <a:ea typeface="+mj-ea"/>
              </a:rPr>
              <a:t>N</a:t>
            </a:r>
            <a:r>
              <a:rPr lang="en-US" altLang="ja-JP" b="1" baseline="-25000" dirty="0" err="1" smtClean="0">
                <a:latin typeface="+mj-ea"/>
                <a:ea typeface="+mj-ea"/>
              </a:rPr>
              <a:t>n</a:t>
            </a:r>
            <a:r>
              <a:rPr lang="en-US" altLang="ja-JP" b="1" dirty="0" smtClean="0">
                <a:latin typeface="+mj-ea"/>
                <a:ea typeface="+mj-ea"/>
              </a:rPr>
              <a:t>=25e.</a:t>
            </a:r>
          </a:p>
          <a:p>
            <a:r>
              <a:rPr kumimoji="1" lang="en-US" altLang="ja-JP" b="1" dirty="0">
                <a:latin typeface="+mj-ea"/>
                <a:ea typeface="+mj-ea"/>
              </a:rPr>
              <a:t> </a:t>
            </a:r>
            <a:r>
              <a:rPr kumimoji="1" lang="en-US" altLang="ja-JP" b="1" dirty="0" smtClean="0">
                <a:latin typeface="+mj-ea"/>
                <a:ea typeface="+mj-ea"/>
              </a:rPr>
              <a:t>          ref) 4 Tr RS: </a:t>
            </a:r>
            <a:r>
              <a:rPr kumimoji="1" lang="ja-JP" altLang="en-US" b="1" dirty="0" smtClean="0">
                <a:latin typeface="+mj-ea"/>
                <a:ea typeface="+mj-ea"/>
              </a:rPr>
              <a:t>≲ </a:t>
            </a:r>
            <a:r>
              <a:rPr kumimoji="1" lang="en-US" altLang="ja-JP" b="1" dirty="0" smtClean="0">
                <a:latin typeface="+mj-ea"/>
                <a:ea typeface="+mj-ea"/>
              </a:rPr>
              <a:t>2e</a:t>
            </a:r>
          </a:p>
        </p:txBody>
      </p:sp>
      <p:grpSp>
        <p:nvGrpSpPr>
          <p:cNvPr id="86016" name="グループ化 86015"/>
          <p:cNvGrpSpPr/>
          <p:nvPr/>
        </p:nvGrpSpPr>
        <p:grpSpPr>
          <a:xfrm rot="16200000">
            <a:off x="7756150" y="3482393"/>
            <a:ext cx="254000" cy="360362"/>
            <a:chOff x="8458470" y="3418893"/>
            <a:chExt cx="254000" cy="360362"/>
          </a:xfrm>
        </p:grpSpPr>
        <p:sp>
          <p:nvSpPr>
            <p:cNvPr id="55" name="Line 26"/>
            <p:cNvSpPr>
              <a:spLocks noChangeShapeType="1"/>
            </p:cNvSpPr>
            <p:nvPr/>
          </p:nvSpPr>
          <p:spPr bwMode="auto">
            <a:xfrm rot="16200000">
              <a:off x="8489426" y="3740362"/>
              <a:ext cx="714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000" dirty="0"/>
            </a:p>
          </p:txBody>
        </p:sp>
        <p:sp>
          <p:nvSpPr>
            <p:cNvPr id="56" name="Line 27"/>
            <p:cNvSpPr>
              <a:spLocks noChangeShapeType="1"/>
            </p:cNvSpPr>
            <p:nvPr/>
          </p:nvSpPr>
          <p:spPr bwMode="auto">
            <a:xfrm>
              <a:off x="8458470" y="3703055"/>
              <a:ext cx="254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000" dirty="0"/>
            </a:p>
          </p:txBody>
        </p:sp>
        <p:sp>
          <p:nvSpPr>
            <p:cNvPr id="57" name="Line 29"/>
            <p:cNvSpPr>
              <a:spLocks noChangeShapeType="1"/>
            </p:cNvSpPr>
            <p:nvPr/>
          </p:nvSpPr>
          <p:spPr bwMode="auto">
            <a:xfrm rot="5400000" flipH="1">
              <a:off x="8616426" y="3743537"/>
              <a:ext cx="714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000" dirty="0"/>
            </a:p>
          </p:txBody>
        </p:sp>
        <p:sp>
          <p:nvSpPr>
            <p:cNvPr id="58" name="Line 30"/>
            <p:cNvSpPr>
              <a:spLocks noChangeShapeType="1"/>
            </p:cNvSpPr>
            <p:nvPr/>
          </p:nvSpPr>
          <p:spPr bwMode="auto">
            <a:xfrm>
              <a:off x="8525145" y="3649080"/>
              <a:ext cx="1238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000" dirty="0"/>
            </a:p>
          </p:txBody>
        </p:sp>
        <p:sp>
          <p:nvSpPr>
            <p:cNvPr id="59" name="Line 31"/>
            <p:cNvSpPr>
              <a:spLocks noChangeShapeType="1"/>
            </p:cNvSpPr>
            <p:nvPr/>
          </p:nvSpPr>
          <p:spPr bwMode="auto">
            <a:xfrm rot="16200000">
              <a:off x="8496570" y="3557005"/>
              <a:ext cx="1841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000" dirty="0"/>
            </a:p>
          </p:txBody>
        </p:sp>
        <p:sp>
          <p:nvSpPr>
            <p:cNvPr id="60" name="Oval 32"/>
            <p:cNvSpPr>
              <a:spLocks noChangeArrowheads="1"/>
            </p:cNvSpPr>
            <p:nvPr/>
          </p:nvSpPr>
          <p:spPr bwMode="auto">
            <a:xfrm>
              <a:off x="8566420" y="3418893"/>
              <a:ext cx="42863" cy="428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2000" dirty="0"/>
            </a:p>
          </p:txBody>
        </p:sp>
      </p:grpSp>
      <p:sp>
        <p:nvSpPr>
          <p:cNvPr id="62" name="Line 31"/>
          <p:cNvSpPr>
            <a:spLocks noChangeShapeType="1"/>
          </p:cNvSpPr>
          <p:nvPr/>
        </p:nvSpPr>
        <p:spPr bwMode="auto">
          <a:xfrm rot="16200000">
            <a:off x="7912400" y="3451321"/>
            <a:ext cx="28918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65" name="Oval 32"/>
          <p:cNvSpPr>
            <a:spLocks noChangeArrowheads="1"/>
          </p:cNvSpPr>
          <p:nvPr/>
        </p:nvSpPr>
        <p:spPr bwMode="auto">
          <a:xfrm>
            <a:off x="8431729" y="3029010"/>
            <a:ext cx="42863" cy="428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000" dirty="0"/>
          </a:p>
        </p:txBody>
      </p:sp>
      <p:sp>
        <p:nvSpPr>
          <p:cNvPr id="66" name="Line 26"/>
          <p:cNvSpPr>
            <a:spLocks noChangeShapeType="1"/>
          </p:cNvSpPr>
          <p:nvPr/>
        </p:nvSpPr>
        <p:spPr bwMode="auto">
          <a:xfrm rot="10800000">
            <a:off x="8733572" y="4786497"/>
            <a:ext cx="714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67" name="Line 27"/>
          <p:cNvSpPr>
            <a:spLocks noChangeShapeType="1"/>
          </p:cNvSpPr>
          <p:nvPr/>
        </p:nvSpPr>
        <p:spPr bwMode="auto">
          <a:xfrm rot="16200000">
            <a:off x="8604983" y="4726172"/>
            <a:ext cx="25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68" name="Line 29"/>
          <p:cNvSpPr>
            <a:spLocks noChangeShapeType="1"/>
          </p:cNvSpPr>
          <p:nvPr/>
        </p:nvSpPr>
        <p:spPr bwMode="auto">
          <a:xfrm flipH="1">
            <a:off x="8736747" y="4659498"/>
            <a:ext cx="714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69" name="Line 30"/>
          <p:cNvSpPr>
            <a:spLocks noChangeShapeType="1"/>
          </p:cNvSpPr>
          <p:nvPr/>
        </p:nvSpPr>
        <p:spPr bwMode="auto">
          <a:xfrm rot="16200000">
            <a:off x="8616096" y="4724585"/>
            <a:ext cx="123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70" name="Line 47"/>
          <p:cNvSpPr>
            <a:spLocks noChangeShapeType="1"/>
          </p:cNvSpPr>
          <p:nvPr/>
        </p:nvSpPr>
        <p:spPr bwMode="auto">
          <a:xfrm rot="16200000">
            <a:off x="8670977" y="4520803"/>
            <a:ext cx="2837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71" name="Line 47"/>
          <p:cNvSpPr>
            <a:spLocks noChangeShapeType="1"/>
          </p:cNvSpPr>
          <p:nvPr/>
        </p:nvSpPr>
        <p:spPr bwMode="auto">
          <a:xfrm rot="16200000">
            <a:off x="8709203" y="4891976"/>
            <a:ext cx="21095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cxnSp>
        <p:nvCxnSpPr>
          <p:cNvPr id="86019" name="直線矢印コネクタ 86018"/>
          <p:cNvCxnSpPr/>
          <p:nvPr/>
        </p:nvCxnSpPr>
        <p:spPr bwMode="auto">
          <a:xfrm>
            <a:off x="9069572" y="3071076"/>
            <a:ext cx="0" cy="25495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4" name="Line 25"/>
          <p:cNvSpPr>
            <a:spLocks noChangeShapeType="1"/>
          </p:cNvSpPr>
          <p:nvPr/>
        </p:nvSpPr>
        <p:spPr bwMode="auto">
          <a:xfrm flipH="1">
            <a:off x="8056367" y="3317322"/>
            <a:ext cx="73704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75" name="Line 47"/>
          <p:cNvSpPr>
            <a:spLocks noChangeShapeType="1"/>
          </p:cNvSpPr>
          <p:nvPr/>
        </p:nvSpPr>
        <p:spPr bwMode="auto">
          <a:xfrm rot="16200000">
            <a:off x="8327499" y="3194901"/>
            <a:ext cx="247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76" name="Line 28"/>
          <p:cNvSpPr>
            <a:spLocks noChangeShapeType="1"/>
          </p:cNvSpPr>
          <p:nvPr/>
        </p:nvSpPr>
        <p:spPr bwMode="auto">
          <a:xfrm>
            <a:off x="8547010" y="4721909"/>
            <a:ext cx="12204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77" name="Oval 32"/>
          <p:cNvSpPr>
            <a:spLocks noChangeArrowheads="1"/>
          </p:cNvSpPr>
          <p:nvPr/>
        </p:nvSpPr>
        <p:spPr bwMode="auto">
          <a:xfrm>
            <a:off x="8509698" y="4701929"/>
            <a:ext cx="42863" cy="428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000" dirty="0"/>
          </a:p>
        </p:txBody>
      </p:sp>
      <p:sp>
        <p:nvSpPr>
          <p:cNvPr id="78" name="Line 8"/>
          <p:cNvSpPr>
            <a:spLocks noChangeShapeType="1"/>
          </p:cNvSpPr>
          <p:nvPr/>
        </p:nvSpPr>
        <p:spPr bwMode="auto">
          <a:xfrm flipH="1">
            <a:off x="6966514" y="4301167"/>
            <a:ext cx="3238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grpSp>
        <p:nvGrpSpPr>
          <p:cNvPr id="79" name="グループ化 78"/>
          <p:cNvGrpSpPr/>
          <p:nvPr/>
        </p:nvGrpSpPr>
        <p:grpSpPr>
          <a:xfrm>
            <a:off x="6780776" y="3940804"/>
            <a:ext cx="254000" cy="360362"/>
            <a:chOff x="6594475" y="3948113"/>
            <a:chExt cx="254000" cy="360362"/>
          </a:xfrm>
        </p:grpSpPr>
        <p:sp>
          <p:nvSpPr>
            <p:cNvPr id="80" name="Line 26"/>
            <p:cNvSpPr>
              <a:spLocks noChangeShapeType="1"/>
            </p:cNvSpPr>
            <p:nvPr/>
          </p:nvSpPr>
          <p:spPr bwMode="auto">
            <a:xfrm rot="16200000">
              <a:off x="6625431" y="4269582"/>
              <a:ext cx="714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000" dirty="0"/>
            </a:p>
          </p:txBody>
        </p:sp>
        <p:sp>
          <p:nvSpPr>
            <p:cNvPr id="81" name="Line 27"/>
            <p:cNvSpPr>
              <a:spLocks noChangeShapeType="1"/>
            </p:cNvSpPr>
            <p:nvPr/>
          </p:nvSpPr>
          <p:spPr bwMode="auto">
            <a:xfrm>
              <a:off x="6594475" y="4232275"/>
              <a:ext cx="2540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000" dirty="0"/>
            </a:p>
          </p:txBody>
        </p:sp>
        <p:sp>
          <p:nvSpPr>
            <p:cNvPr id="82" name="Line 29"/>
            <p:cNvSpPr>
              <a:spLocks noChangeShapeType="1"/>
            </p:cNvSpPr>
            <p:nvPr/>
          </p:nvSpPr>
          <p:spPr bwMode="auto">
            <a:xfrm rot="5400000" flipH="1">
              <a:off x="6752431" y="4272757"/>
              <a:ext cx="7143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000" dirty="0"/>
            </a:p>
          </p:txBody>
        </p:sp>
        <p:sp>
          <p:nvSpPr>
            <p:cNvPr id="83" name="Line 30"/>
            <p:cNvSpPr>
              <a:spLocks noChangeShapeType="1"/>
            </p:cNvSpPr>
            <p:nvPr/>
          </p:nvSpPr>
          <p:spPr bwMode="auto">
            <a:xfrm>
              <a:off x="6661150" y="4178300"/>
              <a:ext cx="1238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000" dirty="0"/>
            </a:p>
          </p:txBody>
        </p:sp>
        <p:sp>
          <p:nvSpPr>
            <p:cNvPr id="84" name="Line 31"/>
            <p:cNvSpPr>
              <a:spLocks noChangeShapeType="1"/>
            </p:cNvSpPr>
            <p:nvPr/>
          </p:nvSpPr>
          <p:spPr bwMode="auto">
            <a:xfrm rot="16200000">
              <a:off x="6632575" y="4086225"/>
              <a:ext cx="18415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000" dirty="0"/>
            </a:p>
          </p:txBody>
        </p:sp>
        <p:sp>
          <p:nvSpPr>
            <p:cNvPr id="85" name="Oval 32"/>
            <p:cNvSpPr>
              <a:spLocks noChangeArrowheads="1"/>
            </p:cNvSpPr>
            <p:nvPr/>
          </p:nvSpPr>
          <p:spPr bwMode="auto">
            <a:xfrm>
              <a:off x="6702425" y="3948113"/>
              <a:ext cx="42863" cy="4286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2000" dirty="0"/>
            </a:p>
          </p:txBody>
        </p:sp>
      </p:grpSp>
      <p:sp>
        <p:nvSpPr>
          <p:cNvPr id="86" name="Line 8"/>
          <p:cNvSpPr>
            <a:spLocks noChangeShapeType="1"/>
          </p:cNvSpPr>
          <p:nvPr/>
        </p:nvSpPr>
        <p:spPr bwMode="auto">
          <a:xfrm flipH="1">
            <a:off x="6528364" y="4301167"/>
            <a:ext cx="3238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grpSp>
        <p:nvGrpSpPr>
          <p:cNvPr id="87" name="グループ化 86"/>
          <p:cNvGrpSpPr/>
          <p:nvPr/>
        </p:nvGrpSpPr>
        <p:grpSpPr>
          <a:xfrm>
            <a:off x="6407714" y="4301166"/>
            <a:ext cx="266700" cy="674688"/>
            <a:chOff x="8564563" y="4432300"/>
            <a:chExt cx="266700" cy="674688"/>
          </a:xfrm>
        </p:grpSpPr>
        <p:sp>
          <p:nvSpPr>
            <p:cNvPr id="88" name="Line 40"/>
            <p:cNvSpPr>
              <a:spLocks noChangeShapeType="1"/>
            </p:cNvSpPr>
            <p:nvPr/>
          </p:nvSpPr>
          <p:spPr bwMode="auto">
            <a:xfrm rot="16200000">
              <a:off x="8568531" y="4563269"/>
              <a:ext cx="26193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000" dirty="0"/>
            </a:p>
          </p:txBody>
        </p:sp>
        <p:sp>
          <p:nvSpPr>
            <p:cNvPr id="89" name="Line 41"/>
            <p:cNvSpPr>
              <a:spLocks noChangeShapeType="1"/>
            </p:cNvSpPr>
            <p:nvPr/>
          </p:nvSpPr>
          <p:spPr bwMode="auto">
            <a:xfrm>
              <a:off x="8572500" y="4692650"/>
              <a:ext cx="2540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000" dirty="0"/>
            </a:p>
          </p:txBody>
        </p:sp>
        <p:sp>
          <p:nvSpPr>
            <p:cNvPr id="90" name="Line 43"/>
            <p:cNvSpPr>
              <a:spLocks noChangeShapeType="1"/>
            </p:cNvSpPr>
            <p:nvPr/>
          </p:nvSpPr>
          <p:spPr bwMode="auto">
            <a:xfrm>
              <a:off x="8577263" y="5027613"/>
              <a:ext cx="2540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000" dirty="0"/>
            </a:p>
          </p:txBody>
        </p:sp>
        <p:sp>
          <p:nvSpPr>
            <p:cNvPr id="91" name="Line 44"/>
            <p:cNvSpPr>
              <a:spLocks noChangeShapeType="1"/>
            </p:cNvSpPr>
            <p:nvPr/>
          </p:nvSpPr>
          <p:spPr bwMode="auto">
            <a:xfrm rot="20400000" flipH="1">
              <a:off x="8564563" y="5043488"/>
              <a:ext cx="76200" cy="635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000" dirty="0"/>
            </a:p>
          </p:txBody>
        </p:sp>
        <p:sp>
          <p:nvSpPr>
            <p:cNvPr id="92" name="Line 45"/>
            <p:cNvSpPr>
              <a:spLocks noChangeShapeType="1"/>
            </p:cNvSpPr>
            <p:nvPr/>
          </p:nvSpPr>
          <p:spPr bwMode="auto">
            <a:xfrm rot="20400000" flipH="1">
              <a:off x="8658225" y="5043488"/>
              <a:ext cx="76200" cy="635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000" dirty="0"/>
            </a:p>
          </p:txBody>
        </p:sp>
        <p:sp>
          <p:nvSpPr>
            <p:cNvPr id="93" name="Line 46"/>
            <p:cNvSpPr>
              <a:spLocks noChangeShapeType="1"/>
            </p:cNvSpPr>
            <p:nvPr/>
          </p:nvSpPr>
          <p:spPr bwMode="auto">
            <a:xfrm rot="20400000" flipH="1">
              <a:off x="8748713" y="5041900"/>
              <a:ext cx="76200" cy="635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000" dirty="0"/>
            </a:p>
          </p:txBody>
        </p:sp>
        <p:sp>
          <p:nvSpPr>
            <p:cNvPr id="94" name="Line 47"/>
            <p:cNvSpPr>
              <a:spLocks noChangeShapeType="1"/>
            </p:cNvSpPr>
            <p:nvPr/>
          </p:nvSpPr>
          <p:spPr bwMode="auto">
            <a:xfrm rot="16200000">
              <a:off x="8574088" y="4900613"/>
              <a:ext cx="24765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000" dirty="0"/>
            </a:p>
          </p:txBody>
        </p:sp>
        <p:sp>
          <p:nvSpPr>
            <p:cNvPr id="95" name="Line 48"/>
            <p:cNvSpPr>
              <a:spLocks noChangeShapeType="1"/>
            </p:cNvSpPr>
            <p:nvPr/>
          </p:nvSpPr>
          <p:spPr bwMode="auto">
            <a:xfrm>
              <a:off x="8631238" y="4767263"/>
              <a:ext cx="1238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000" dirty="0"/>
            </a:p>
          </p:txBody>
        </p:sp>
      </p:grpSp>
      <p:sp>
        <p:nvSpPr>
          <p:cNvPr id="96" name="テキスト ボックス 95"/>
          <p:cNvSpPr txBox="1"/>
          <p:nvPr/>
        </p:nvSpPr>
        <p:spPr>
          <a:xfrm>
            <a:off x="4880039" y="3722900"/>
            <a:ext cx="1561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000" b="1" dirty="0" smtClean="0">
                <a:solidFill>
                  <a:srgbClr val="FF0000"/>
                </a:solidFill>
                <a:latin typeface="+mj-ea"/>
                <a:ea typeface="+mj-ea"/>
              </a:rPr>
              <a:t>Global Reset</a:t>
            </a:r>
          </a:p>
          <a:p>
            <a:pPr algn="r"/>
            <a:r>
              <a:rPr kumimoji="1" lang="en-US" altLang="ja-JP" sz="2000" b="1" dirty="0" smtClean="0">
                <a:solidFill>
                  <a:srgbClr val="FF0000"/>
                </a:solidFill>
                <a:latin typeface="+mj-ea"/>
                <a:ea typeface="+mj-ea"/>
              </a:rPr>
              <a:t>Gate </a:t>
            </a:r>
            <a:r>
              <a:rPr lang="en-US" altLang="ja-JP" sz="2000" b="1" dirty="0" smtClean="0">
                <a:solidFill>
                  <a:srgbClr val="FF0000"/>
                </a:solidFill>
                <a:latin typeface="+mj-ea"/>
                <a:ea typeface="+mj-ea"/>
              </a:rPr>
              <a:t>(GR)</a:t>
            </a:r>
            <a:endParaRPr kumimoji="1" lang="ja-JP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7" name="Line 115"/>
          <p:cNvSpPr>
            <a:spLocks noChangeShapeType="1"/>
          </p:cNvSpPr>
          <p:nvPr/>
        </p:nvSpPr>
        <p:spPr bwMode="auto">
          <a:xfrm>
            <a:off x="6283559" y="4078915"/>
            <a:ext cx="406730" cy="7759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98" name="Line 115"/>
          <p:cNvSpPr>
            <a:spLocks noChangeShapeType="1"/>
          </p:cNvSpPr>
          <p:nvPr/>
        </p:nvSpPr>
        <p:spPr bwMode="auto">
          <a:xfrm>
            <a:off x="6753564" y="3617362"/>
            <a:ext cx="787331" cy="486040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99" name="Text Box 104"/>
          <p:cNvSpPr txBox="1">
            <a:spLocks noChangeArrowheads="1"/>
          </p:cNvSpPr>
          <p:nvPr/>
        </p:nvSpPr>
        <p:spPr bwMode="auto">
          <a:xfrm>
            <a:off x="8683440" y="5622918"/>
            <a:ext cx="990977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latin typeface="+mj-ea"/>
                <a:ea typeface="+mj-ea"/>
              </a:rPr>
              <a:t>Column</a:t>
            </a:r>
          </a:p>
          <a:p>
            <a:pPr eaLnBrk="1" hangingPunct="1"/>
            <a:r>
              <a:rPr lang="en-US" altLang="ja-JP" sz="2000" dirty="0" smtClean="0">
                <a:latin typeface="+mj-ea"/>
                <a:ea typeface="+mj-ea"/>
              </a:rPr>
              <a:t>Circuit</a:t>
            </a:r>
            <a:endParaRPr lang="ja-JP" altLang="en-US" sz="2000" dirty="0">
              <a:latin typeface="+mj-ea"/>
              <a:ea typeface="+mj-ea"/>
            </a:endParaRPr>
          </a:p>
        </p:txBody>
      </p:sp>
      <p:sp>
        <p:nvSpPr>
          <p:cNvPr id="100" name="Text Box 104"/>
          <p:cNvSpPr txBox="1">
            <a:spLocks noChangeArrowheads="1"/>
          </p:cNvSpPr>
          <p:nvPr/>
        </p:nvSpPr>
        <p:spPr bwMode="auto">
          <a:xfrm>
            <a:off x="7338624" y="5220495"/>
            <a:ext cx="14734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solidFill>
                  <a:schemeClr val="accent6"/>
                </a:solidFill>
                <a:latin typeface="+mj-ea"/>
                <a:ea typeface="+mj-ea"/>
              </a:rPr>
              <a:t>Select</a:t>
            </a:r>
            <a:r>
              <a:rPr lang="ja-JP" altLang="en-US" sz="2000" dirty="0">
                <a:solidFill>
                  <a:schemeClr val="accent6"/>
                </a:solidFill>
                <a:latin typeface="+mj-ea"/>
                <a:ea typeface="+mj-ea"/>
              </a:rPr>
              <a:t> </a:t>
            </a:r>
            <a:r>
              <a:rPr lang="en-US" altLang="ja-JP" sz="2000" dirty="0" smtClean="0">
                <a:solidFill>
                  <a:schemeClr val="accent6"/>
                </a:solidFill>
                <a:latin typeface="+mj-ea"/>
                <a:ea typeface="+mj-ea"/>
              </a:rPr>
              <a:t>Gate</a:t>
            </a:r>
          </a:p>
          <a:p>
            <a:pPr eaLnBrk="1" hangingPunct="1"/>
            <a:r>
              <a:rPr lang="en-US" altLang="ja-JP" sz="2000" dirty="0" smtClean="0">
                <a:solidFill>
                  <a:schemeClr val="accent6"/>
                </a:solidFill>
                <a:latin typeface="+mj-ea"/>
                <a:ea typeface="+mj-ea"/>
              </a:rPr>
              <a:t>(SEL)</a:t>
            </a:r>
          </a:p>
        </p:txBody>
      </p:sp>
      <p:sp>
        <p:nvSpPr>
          <p:cNvPr id="102" name="Line 106"/>
          <p:cNvSpPr>
            <a:spLocks noChangeShapeType="1"/>
          </p:cNvSpPr>
          <p:nvPr/>
        </p:nvSpPr>
        <p:spPr bwMode="auto">
          <a:xfrm flipV="1">
            <a:off x="8067492" y="4786497"/>
            <a:ext cx="601564" cy="531945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104" name="Line 115"/>
          <p:cNvSpPr>
            <a:spLocks noChangeShapeType="1"/>
          </p:cNvSpPr>
          <p:nvPr/>
        </p:nvSpPr>
        <p:spPr bwMode="auto">
          <a:xfrm flipH="1">
            <a:off x="8674471" y="2566941"/>
            <a:ext cx="228203" cy="1511974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209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/>
          <p:cNvSpPr/>
          <p:nvPr/>
        </p:nvSpPr>
        <p:spPr bwMode="auto">
          <a:xfrm>
            <a:off x="4138671" y="4528005"/>
            <a:ext cx="5770878" cy="2002351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 bwMode="auto">
          <a:xfrm>
            <a:off x="3747509" y="2210326"/>
            <a:ext cx="6158491" cy="2264515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1654" y="2611131"/>
            <a:ext cx="3882794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u="sng" dirty="0" smtClean="0">
                <a:solidFill>
                  <a:schemeClr val="accent6"/>
                </a:solidFill>
                <a:latin typeface="+mj-ea"/>
                <a:ea typeface="+mj-ea"/>
              </a:rPr>
              <a:t>Good Point:</a:t>
            </a:r>
          </a:p>
          <a:p>
            <a:r>
              <a:rPr lang="en-US" altLang="ja-JP" b="1" dirty="0" smtClean="0">
                <a:latin typeface="+mj-ea"/>
                <a:ea typeface="+mj-ea"/>
              </a:rPr>
              <a:t> -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Reset noise (kTC noise)</a:t>
            </a:r>
          </a:p>
          <a:p>
            <a:r>
              <a:rPr lang="en-US" altLang="ja-JP" b="1" dirty="0">
                <a:solidFill>
                  <a:schemeClr val="accent6"/>
                </a:solidFill>
                <a:latin typeface="+mj-ea"/>
                <a:ea typeface="+mj-ea"/>
              </a:rPr>
              <a:t>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   is eliminated.</a:t>
            </a:r>
          </a:p>
          <a:p>
            <a:r>
              <a:rPr lang="en-US" altLang="ja-JP" b="1" dirty="0">
                <a:latin typeface="+mj-ea"/>
                <a:ea typeface="+mj-ea"/>
              </a:rPr>
              <a:t> </a:t>
            </a:r>
            <a:r>
              <a:rPr lang="en-US" altLang="ja-JP" b="1" dirty="0" smtClean="0">
                <a:latin typeface="+mj-ea"/>
                <a:ea typeface="+mj-ea"/>
              </a:rPr>
              <a:t>- </a:t>
            </a:r>
            <a:r>
              <a:rPr lang="ja-JP" altLang="en-US" b="1" dirty="0" smtClean="0">
                <a:latin typeface="+mj-ea"/>
                <a:ea typeface="+mj-ea"/>
              </a:rPr>
              <a:t>～ </a:t>
            </a:r>
            <a:r>
              <a:rPr lang="en-US" altLang="ja-JP" b="1" dirty="0" smtClean="0">
                <a:latin typeface="+mj-ea"/>
                <a:ea typeface="+mj-ea"/>
              </a:rPr>
              <a:t>10e noise is realized.</a:t>
            </a:r>
          </a:p>
          <a:p>
            <a:endParaRPr kumimoji="1" lang="en-US" altLang="ja-JP" b="1" dirty="0">
              <a:latin typeface="+mj-ea"/>
              <a:ea typeface="+mj-ea"/>
            </a:endParaRPr>
          </a:p>
          <a:p>
            <a:r>
              <a:rPr lang="en-US" altLang="ja-JP" sz="2800" b="1" u="sng" dirty="0" smtClean="0">
                <a:solidFill>
                  <a:srgbClr val="FF0000"/>
                </a:solidFill>
                <a:latin typeface="+mj-ea"/>
                <a:ea typeface="+mj-ea"/>
              </a:rPr>
              <a:t>Bad Points:</a:t>
            </a:r>
          </a:p>
          <a:p>
            <a:r>
              <a:rPr kumimoji="1" lang="en-US" altLang="ja-JP" b="1" dirty="0">
                <a:latin typeface="+mj-ea"/>
                <a:ea typeface="+mj-ea"/>
              </a:rPr>
              <a:t> </a:t>
            </a:r>
            <a:r>
              <a:rPr kumimoji="1" lang="en-US" altLang="ja-JP" b="1" dirty="0" smtClean="0">
                <a:latin typeface="+mj-ea"/>
                <a:ea typeface="+mj-ea"/>
              </a:rPr>
              <a:t>- Non-correlated noises,</a:t>
            </a:r>
          </a:p>
          <a:p>
            <a:r>
              <a:rPr lang="en-US" altLang="ja-JP" b="1" dirty="0" smtClean="0">
                <a:latin typeface="+mj-ea"/>
                <a:ea typeface="+mj-ea"/>
              </a:rPr>
              <a:t>    1/f noise</a:t>
            </a:r>
            <a:r>
              <a:rPr lang="en-US" altLang="ja-JP" b="1" dirty="0">
                <a:latin typeface="+mj-ea"/>
                <a:ea typeface="+mj-ea"/>
              </a:rPr>
              <a:t> </a:t>
            </a:r>
            <a:r>
              <a:rPr lang="en-US" altLang="ja-JP" b="1" dirty="0" smtClean="0">
                <a:latin typeface="+mj-ea"/>
                <a:ea typeface="+mj-ea"/>
              </a:rPr>
              <a:t>at SF, increase </a:t>
            </a:r>
          </a:p>
          <a:p>
            <a:r>
              <a:rPr lang="en-US" altLang="ja-JP" b="1" dirty="0">
                <a:latin typeface="+mj-ea"/>
                <a:ea typeface="+mj-ea"/>
              </a:rPr>
              <a:t> </a:t>
            </a:r>
            <a:r>
              <a:rPr lang="en-US" altLang="ja-JP" b="1" dirty="0" smtClean="0">
                <a:latin typeface="+mj-ea"/>
                <a:ea typeface="+mj-ea"/>
              </a:rPr>
              <a:t>   by a factor of </a:t>
            </a:r>
            <a:r>
              <a:rPr lang="ja-JP" altLang="en-US" b="1" dirty="0" smtClean="0">
                <a:latin typeface="+mj-ea"/>
                <a:ea typeface="+mj-ea"/>
              </a:rPr>
              <a:t>√</a:t>
            </a:r>
            <a:r>
              <a:rPr lang="en-US" altLang="ja-JP" b="1" dirty="0" smtClean="0">
                <a:latin typeface="+mj-ea"/>
                <a:ea typeface="+mj-ea"/>
              </a:rPr>
              <a:t>2</a:t>
            </a:r>
            <a:r>
              <a:rPr lang="ja-JP" altLang="en-US" b="1" dirty="0" err="1" smtClean="0">
                <a:latin typeface="+mj-ea"/>
                <a:ea typeface="+mj-ea"/>
              </a:rPr>
              <a:t>．</a:t>
            </a:r>
            <a:r>
              <a:rPr lang="en-US" altLang="ja-JP" b="1" dirty="0" smtClean="0">
                <a:latin typeface="+mj-ea"/>
                <a:ea typeface="+mj-ea"/>
              </a:rPr>
              <a:t> </a:t>
            </a:r>
          </a:p>
          <a:p>
            <a:r>
              <a:rPr lang="en-US" altLang="ja-JP" b="1" dirty="0" smtClean="0">
                <a:latin typeface="+mj-ea"/>
                <a:ea typeface="+mj-ea"/>
              </a:rPr>
              <a:t> - Frame memory is needed.</a:t>
            </a:r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073150" y="136961"/>
            <a:ext cx="71657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600" b="1" dirty="0" smtClean="0">
                <a:solidFill>
                  <a:schemeClr val="accent6"/>
                </a:solidFill>
                <a:latin typeface="+mj-ea"/>
                <a:ea typeface="+mj-ea"/>
              </a:rPr>
              <a:t>2.1.2  External CDS for 5Tr Scheme</a:t>
            </a:r>
            <a:endParaRPr lang="en-US" altLang="ja-JP" sz="3600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27" name="正方形/長方形 26"/>
          <p:cNvSpPr/>
          <p:nvPr/>
        </p:nvSpPr>
        <p:spPr bwMode="auto">
          <a:xfrm>
            <a:off x="6113739" y="5124939"/>
            <a:ext cx="2275366" cy="9144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204115" y="5133912"/>
            <a:ext cx="2607662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+mj-ea"/>
                <a:ea typeface="+mj-ea"/>
              </a:rPr>
              <a:t>Frame Memory</a:t>
            </a:r>
          </a:p>
          <a:p>
            <a:r>
              <a:rPr lang="en-US" altLang="ja-JP" b="1" dirty="0" smtClean="0">
                <a:latin typeface="+mj-ea"/>
                <a:ea typeface="+mj-ea"/>
              </a:rPr>
              <a:t>for Resets</a:t>
            </a:r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86017" name="二等辺三角形 86016"/>
          <p:cNvSpPr/>
          <p:nvPr/>
        </p:nvSpPr>
        <p:spPr bwMode="auto">
          <a:xfrm rot="5400000">
            <a:off x="8654906" y="4678342"/>
            <a:ext cx="1060704" cy="914400"/>
          </a:xfrm>
          <a:prstGeom prst="triangl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86021" name="直線コネクタ 86020"/>
          <p:cNvCxnSpPr>
            <a:stCxn id="27" idx="3"/>
          </p:cNvCxnSpPr>
          <p:nvPr/>
        </p:nvCxnSpPr>
        <p:spPr bwMode="auto">
          <a:xfrm>
            <a:off x="8389105" y="5582139"/>
            <a:ext cx="17010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024" name="直線コネクタ 86023"/>
          <p:cNvCxnSpPr/>
          <p:nvPr/>
        </p:nvCxnSpPr>
        <p:spPr bwMode="auto">
          <a:xfrm flipV="1">
            <a:off x="8559213" y="5447448"/>
            <a:ext cx="0" cy="13469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直線コネクタ 102"/>
          <p:cNvCxnSpPr/>
          <p:nvPr/>
        </p:nvCxnSpPr>
        <p:spPr bwMode="auto">
          <a:xfrm>
            <a:off x="8562771" y="5447448"/>
            <a:ext cx="17010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6025" name="正方形/長方形 86024"/>
          <p:cNvSpPr/>
          <p:nvPr/>
        </p:nvSpPr>
        <p:spPr bwMode="auto">
          <a:xfrm>
            <a:off x="4178600" y="4599077"/>
            <a:ext cx="1101498" cy="785531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6026" name="テキスト ボックス 86025"/>
          <p:cNvSpPr txBox="1"/>
          <p:nvPr/>
        </p:nvSpPr>
        <p:spPr>
          <a:xfrm>
            <a:off x="4186867" y="4559905"/>
            <a:ext cx="10855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latin typeface="+mj-ea"/>
                <a:ea typeface="+mj-ea"/>
              </a:rPr>
              <a:t>Image </a:t>
            </a:r>
          </a:p>
          <a:p>
            <a:r>
              <a:rPr lang="en-US" altLang="ja-JP" b="1" dirty="0" smtClean="0">
                <a:latin typeface="+mj-ea"/>
                <a:ea typeface="+mj-ea"/>
              </a:rPr>
              <a:t>Sensor</a:t>
            </a:r>
            <a:endParaRPr kumimoji="1" lang="ja-JP" altLang="en-US" b="1" dirty="0">
              <a:latin typeface="+mj-ea"/>
              <a:ea typeface="+mj-ea"/>
            </a:endParaRPr>
          </a:p>
        </p:txBody>
      </p:sp>
      <p:cxnSp>
        <p:nvCxnSpPr>
          <p:cNvPr id="105" name="直線コネクタ 104"/>
          <p:cNvCxnSpPr/>
          <p:nvPr/>
        </p:nvCxnSpPr>
        <p:spPr bwMode="auto">
          <a:xfrm>
            <a:off x="5763086" y="4834272"/>
            <a:ext cx="294394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直線コネクタ 105"/>
          <p:cNvCxnSpPr/>
          <p:nvPr/>
        </p:nvCxnSpPr>
        <p:spPr bwMode="auto">
          <a:xfrm>
            <a:off x="5279782" y="4972501"/>
            <a:ext cx="24241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直線コネクタ 109"/>
          <p:cNvCxnSpPr/>
          <p:nvPr/>
        </p:nvCxnSpPr>
        <p:spPr bwMode="auto">
          <a:xfrm flipV="1">
            <a:off x="5934692" y="5131347"/>
            <a:ext cx="0" cy="47122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2" name="Oval 23"/>
          <p:cNvSpPr>
            <a:spLocks noChangeAspect="1" noChangeArrowheads="1"/>
          </p:cNvSpPr>
          <p:nvPr/>
        </p:nvSpPr>
        <p:spPr bwMode="auto">
          <a:xfrm>
            <a:off x="5522245" y="4943332"/>
            <a:ext cx="64295" cy="6429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000" b="1" dirty="0"/>
          </a:p>
        </p:txBody>
      </p:sp>
      <p:cxnSp>
        <p:nvCxnSpPr>
          <p:cNvPr id="113" name="直線コネクタ 112"/>
          <p:cNvCxnSpPr/>
          <p:nvPr/>
        </p:nvCxnSpPr>
        <p:spPr bwMode="auto">
          <a:xfrm>
            <a:off x="5585531" y="4979596"/>
            <a:ext cx="17010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4" name="Oval 23"/>
          <p:cNvSpPr>
            <a:spLocks noChangeAspect="1" noChangeArrowheads="1"/>
          </p:cNvSpPr>
          <p:nvPr/>
        </p:nvSpPr>
        <p:spPr bwMode="auto">
          <a:xfrm>
            <a:off x="5706544" y="5106365"/>
            <a:ext cx="64295" cy="6429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000" b="1" dirty="0"/>
          </a:p>
        </p:txBody>
      </p:sp>
      <p:sp>
        <p:nvSpPr>
          <p:cNvPr id="115" name="Oval 23"/>
          <p:cNvSpPr>
            <a:spLocks noChangeAspect="1" noChangeArrowheads="1"/>
          </p:cNvSpPr>
          <p:nvPr/>
        </p:nvSpPr>
        <p:spPr bwMode="auto">
          <a:xfrm>
            <a:off x="5712807" y="4801546"/>
            <a:ext cx="64295" cy="6429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000" b="1" dirty="0"/>
          </a:p>
        </p:txBody>
      </p:sp>
      <p:sp>
        <p:nvSpPr>
          <p:cNvPr id="86036" name="テキスト ボックス 86035"/>
          <p:cNvSpPr txBox="1"/>
          <p:nvPr/>
        </p:nvSpPr>
        <p:spPr>
          <a:xfrm>
            <a:off x="8669081" y="463708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+mj-ea"/>
                <a:ea typeface="+mj-ea"/>
              </a:rPr>
              <a:t>+</a:t>
            </a:r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86037" name="テキスト ボックス 86036"/>
          <p:cNvSpPr txBox="1"/>
          <p:nvPr/>
        </p:nvSpPr>
        <p:spPr>
          <a:xfrm>
            <a:off x="8664260" y="513027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latin typeface="+mj-ea"/>
                <a:ea typeface="+mj-ea"/>
              </a:rPr>
              <a:t>-</a:t>
            </a:r>
            <a:endParaRPr kumimoji="1" lang="ja-JP" altLang="en-US" b="1" dirty="0">
              <a:latin typeface="+mj-ea"/>
              <a:ea typeface="+mj-ea"/>
            </a:endParaRPr>
          </a:p>
        </p:txBody>
      </p:sp>
      <p:cxnSp>
        <p:nvCxnSpPr>
          <p:cNvPr id="122" name="直線コネクタ 121"/>
          <p:cNvCxnSpPr/>
          <p:nvPr/>
        </p:nvCxnSpPr>
        <p:spPr bwMode="auto">
          <a:xfrm>
            <a:off x="9640242" y="5131996"/>
            <a:ext cx="24804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24" name="直線コネクタ 123"/>
          <p:cNvCxnSpPr/>
          <p:nvPr/>
        </p:nvCxnSpPr>
        <p:spPr bwMode="auto">
          <a:xfrm>
            <a:off x="5787558" y="5139091"/>
            <a:ext cx="17010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直線コネクタ 126"/>
          <p:cNvCxnSpPr/>
          <p:nvPr/>
        </p:nvCxnSpPr>
        <p:spPr bwMode="auto">
          <a:xfrm>
            <a:off x="5939958" y="5599848"/>
            <a:ext cx="17010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6041" name="テキスト ボックス 86040"/>
          <p:cNvSpPr txBox="1"/>
          <p:nvPr/>
        </p:nvSpPr>
        <p:spPr>
          <a:xfrm>
            <a:off x="5672465" y="4415138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+mj-ea"/>
                <a:ea typeface="+mj-ea"/>
              </a:rPr>
              <a:t>Signal + Reset</a:t>
            </a:r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5469306" y="6066775"/>
            <a:ext cx="3663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u="sng" dirty="0" smtClean="0">
                <a:latin typeface="+mj-ea"/>
                <a:ea typeface="+mj-ea"/>
              </a:rPr>
              <a:t>External CDS Diagram </a:t>
            </a:r>
            <a:endParaRPr kumimoji="1" lang="ja-JP" altLang="en-US" sz="2800" b="1" u="sng" dirty="0">
              <a:latin typeface="+mj-ea"/>
              <a:ea typeface="+mj-ea"/>
            </a:endParaRPr>
          </a:p>
        </p:txBody>
      </p:sp>
      <p:sp>
        <p:nvSpPr>
          <p:cNvPr id="86042" name="テキスト ボックス 86041"/>
          <p:cNvSpPr txBox="1"/>
          <p:nvPr/>
        </p:nvSpPr>
        <p:spPr>
          <a:xfrm>
            <a:off x="101654" y="1001607"/>
            <a:ext cx="914385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u="sng" dirty="0" smtClean="0">
                <a:latin typeface="+mj-ea"/>
                <a:ea typeface="+mj-ea"/>
              </a:rPr>
              <a:t>Readout Sequence</a:t>
            </a:r>
          </a:p>
          <a:p>
            <a:r>
              <a:rPr kumimoji="1" lang="en-US" altLang="ja-JP" b="1" dirty="0">
                <a:latin typeface="+mj-ea"/>
                <a:ea typeface="+mj-ea"/>
              </a:rPr>
              <a:t> </a:t>
            </a:r>
            <a:r>
              <a:rPr kumimoji="1" lang="en-US" altLang="ja-JP" b="1" dirty="0" smtClean="0">
                <a:latin typeface="+mj-ea"/>
                <a:ea typeface="+mj-ea"/>
              </a:rPr>
              <a:t> </a:t>
            </a:r>
            <a:r>
              <a:rPr lang="en-US" altLang="ja-JP" b="1" dirty="0" smtClean="0">
                <a:latin typeface="+mj-ea"/>
                <a:ea typeface="+mj-ea"/>
              </a:rPr>
              <a:t>Reset level, </a:t>
            </a:r>
            <a:r>
              <a:rPr lang="en-US" altLang="ja-JP" b="1" dirty="0" err="1" smtClean="0">
                <a:latin typeface="+mj-ea"/>
                <a:ea typeface="+mj-ea"/>
              </a:rPr>
              <a:t>V</a:t>
            </a:r>
            <a:r>
              <a:rPr lang="en-US" altLang="ja-JP" b="1" baseline="-25000" dirty="0" err="1" smtClean="0">
                <a:latin typeface="+mj-ea"/>
                <a:ea typeface="+mj-ea"/>
              </a:rPr>
              <a:t>r</a:t>
            </a:r>
            <a:r>
              <a:rPr lang="en-US" altLang="ja-JP" b="1" dirty="0" smtClean="0">
                <a:latin typeface="+mj-ea"/>
                <a:ea typeface="+mj-ea"/>
              </a:rPr>
              <a:t>(n) , and signal level, </a:t>
            </a:r>
            <a:r>
              <a:rPr lang="en-US" altLang="ja-JP" b="1" dirty="0" smtClean="0">
                <a:latin typeface="+mj-ea"/>
              </a:rPr>
              <a:t>V</a:t>
            </a:r>
            <a:r>
              <a:rPr lang="en-US" altLang="ja-JP" b="1" baseline="-25000" dirty="0" smtClean="0">
                <a:latin typeface="+mj-ea"/>
              </a:rPr>
              <a:t>s</a:t>
            </a:r>
            <a:r>
              <a:rPr lang="en-US" altLang="ja-JP" b="1" dirty="0" smtClean="0">
                <a:latin typeface="+mj-ea"/>
              </a:rPr>
              <a:t>(n</a:t>
            </a:r>
            <a:r>
              <a:rPr lang="en-US" altLang="ja-JP" b="1" dirty="0">
                <a:latin typeface="+mj-ea"/>
              </a:rPr>
              <a:t>) </a:t>
            </a:r>
            <a:r>
              <a:rPr lang="en-US" altLang="ja-JP" b="1" dirty="0" smtClean="0">
                <a:latin typeface="+mj-ea"/>
              </a:rPr>
              <a:t>, are read out separately.   </a:t>
            </a:r>
            <a:endParaRPr lang="en-US" altLang="ja-JP" b="1" dirty="0">
              <a:solidFill>
                <a:srgbClr val="FF0000"/>
              </a:solidFill>
              <a:latin typeface="+mj-ea"/>
            </a:endParaRPr>
          </a:p>
        </p:txBody>
      </p:sp>
      <p:cxnSp>
        <p:nvCxnSpPr>
          <p:cNvPr id="86044" name="直線コネクタ 86043"/>
          <p:cNvCxnSpPr/>
          <p:nvPr/>
        </p:nvCxnSpPr>
        <p:spPr bwMode="auto">
          <a:xfrm>
            <a:off x="5558679" y="2953923"/>
            <a:ext cx="148342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5" name="直線コネクタ 134"/>
          <p:cNvCxnSpPr/>
          <p:nvPr/>
        </p:nvCxnSpPr>
        <p:spPr bwMode="auto">
          <a:xfrm flipV="1">
            <a:off x="5075127" y="2743192"/>
            <a:ext cx="0" cy="21613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直線コネクタ 136"/>
          <p:cNvCxnSpPr/>
          <p:nvPr/>
        </p:nvCxnSpPr>
        <p:spPr bwMode="auto">
          <a:xfrm>
            <a:off x="5000716" y="2736033"/>
            <a:ext cx="8505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直線コネクタ 137"/>
          <p:cNvCxnSpPr/>
          <p:nvPr/>
        </p:nvCxnSpPr>
        <p:spPr bwMode="auto">
          <a:xfrm flipV="1">
            <a:off x="4993601" y="2736097"/>
            <a:ext cx="0" cy="21613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9" name="直線コネクタ 138"/>
          <p:cNvCxnSpPr/>
          <p:nvPr/>
        </p:nvCxnSpPr>
        <p:spPr bwMode="auto">
          <a:xfrm>
            <a:off x="4348712" y="2955769"/>
            <a:ext cx="65206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8" name="グループ化 37"/>
          <p:cNvGrpSpPr/>
          <p:nvPr/>
        </p:nvGrpSpPr>
        <p:grpSpPr>
          <a:xfrm>
            <a:off x="5302712" y="1463355"/>
            <a:ext cx="1327758" cy="1689228"/>
            <a:chOff x="1593223" y="3821847"/>
            <a:chExt cx="1327758" cy="168922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375273" y="4039797"/>
              <a:ext cx="1685690" cy="1249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453242" y="4043335"/>
              <a:ext cx="1685690" cy="1249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52" name="直線コネクタ 151"/>
          <p:cNvCxnSpPr/>
          <p:nvPr/>
        </p:nvCxnSpPr>
        <p:spPr bwMode="auto">
          <a:xfrm>
            <a:off x="5075127" y="2959327"/>
            <a:ext cx="41661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54" name="グループ化 153"/>
          <p:cNvGrpSpPr/>
          <p:nvPr/>
        </p:nvGrpSpPr>
        <p:grpSpPr>
          <a:xfrm>
            <a:off x="5304420" y="1795722"/>
            <a:ext cx="1327758" cy="1689228"/>
            <a:chOff x="1593223" y="3821847"/>
            <a:chExt cx="1327758" cy="1689228"/>
          </a:xfrm>
        </p:grpSpPr>
        <p:pic>
          <p:nvPicPr>
            <p:cNvPr id="15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375273" y="4039797"/>
              <a:ext cx="1685690" cy="1249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453242" y="4043335"/>
              <a:ext cx="1685690" cy="1249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7" name="グループ化 156"/>
          <p:cNvGrpSpPr/>
          <p:nvPr/>
        </p:nvGrpSpPr>
        <p:grpSpPr>
          <a:xfrm>
            <a:off x="5290731" y="2149163"/>
            <a:ext cx="1327758" cy="1689228"/>
            <a:chOff x="1593223" y="3821847"/>
            <a:chExt cx="1327758" cy="1689228"/>
          </a:xfrm>
        </p:grpSpPr>
        <p:pic>
          <p:nvPicPr>
            <p:cNvPr id="15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375273" y="4039797"/>
              <a:ext cx="1685690" cy="1249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453242" y="4043335"/>
              <a:ext cx="1685690" cy="1249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62" name="直線コネクタ 161"/>
          <p:cNvCxnSpPr/>
          <p:nvPr/>
        </p:nvCxnSpPr>
        <p:spPr bwMode="auto">
          <a:xfrm>
            <a:off x="4402799" y="3641498"/>
            <a:ext cx="106652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3" name="直線コネクタ 162"/>
          <p:cNvCxnSpPr/>
          <p:nvPr/>
        </p:nvCxnSpPr>
        <p:spPr bwMode="auto">
          <a:xfrm>
            <a:off x="5554641" y="3632489"/>
            <a:ext cx="75035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直線コネクタ 164"/>
          <p:cNvCxnSpPr/>
          <p:nvPr/>
        </p:nvCxnSpPr>
        <p:spPr bwMode="auto">
          <a:xfrm flipV="1">
            <a:off x="6450322" y="3427242"/>
            <a:ext cx="0" cy="21613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直線コネクタ 165"/>
          <p:cNvCxnSpPr/>
          <p:nvPr/>
        </p:nvCxnSpPr>
        <p:spPr bwMode="auto">
          <a:xfrm>
            <a:off x="6290847" y="3420083"/>
            <a:ext cx="17010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7" name="直線コネクタ 166"/>
          <p:cNvCxnSpPr/>
          <p:nvPr/>
        </p:nvCxnSpPr>
        <p:spPr bwMode="auto">
          <a:xfrm flipV="1">
            <a:off x="6304998" y="3420147"/>
            <a:ext cx="0" cy="21613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8" name="直線コネクタ 167"/>
          <p:cNvCxnSpPr/>
          <p:nvPr/>
        </p:nvCxnSpPr>
        <p:spPr bwMode="auto">
          <a:xfrm>
            <a:off x="6451351" y="3636027"/>
            <a:ext cx="59075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直線コネクタ 169"/>
          <p:cNvCxnSpPr/>
          <p:nvPr/>
        </p:nvCxnSpPr>
        <p:spPr bwMode="auto">
          <a:xfrm>
            <a:off x="5568812" y="3295771"/>
            <a:ext cx="55023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2" name="直線コネクタ 171"/>
          <p:cNvCxnSpPr/>
          <p:nvPr/>
        </p:nvCxnSpPr>
        <p:spPr bwMode="auto">
          <a:xfrm flipV="1">
            <a:off x="6138408" y="3072796"/>
            <a:ext cx="0" cy="21613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直線コネクタ 172"/>
          <p:cNvCxnSpPr/>
          <p:nvPr/>
        </p:nvCxnSpPr>
        <p:spPr bwMode="auto">
          <a:xfrm>
            <a:off x="6134890" y="3083365"/>
            <a:ext cx="46925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直線コネクタ 174"/>
          <p:cNvCxnSpPr/>
          <p:nvPr/>
        </p:nvCxnSpPr>
        <p:spPr bwMode="auto">
          <a:xfrm flipV="1">
            <a:off x="6588532" y="3086967"/>
            <a:ext cx="0" cy="21613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直線コネクタ 175"/>
          <p:cNvCxnSpPr/>
          <p:nvPr/>
        </p:nvCxnSpPr>
        <p:spPr bwMode="auto">
          <a:xfrm>
            <a:off x="6593118" y="3299309"/>
            <a:ext cx="44898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直線矢印コネクタ 71"/>
          <p:cNvCxnSpPr/>
          <p:nvPr/>
        </p:nvCxnSpPr>
        <p:spPr bwMode="auto">
          <a:xfrm>
            <a:off x="6223472" y="3675276"/>
            <a:ext cx="0" cy="30131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0" name="直線矢印コネクタ 179"/>
          <p:cNvCxnSpPr/>
          <p:nvPr/>
        </p:nvCxnSpPr>
        <p:spPr bwMode="auto">
          <a:xfrm>
            <a:off x="6563660" y="3677019"/>
            <a:ext cx="0" cy="30131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2" name="テキスト ボックス 181"/>
          <p:cNvSpPr txBox="1"/>
          <p:nvPr/>
        </p:nvSpPr>
        <p:spPr>
          <a:xfrm>
            <a:off x="5458132" y="3894241"/>
            <a:ext cx="102784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+mj-ea"/>
                <a:ea typeface="+mj-ea"/>
              </a:rPr>
              <a:t>V</a:t>
            </a:r>
            <a:r>
              <a:rPr kumimoji="1" lang="en-US" altLang="ja-JP" sz="2000" b="1" baseline="-25000" dirty="0" smtClean="0">
                <a:latin typeface="+mj-ea"/>
                <a:ea typeface="+mj-ea"/>
              </a:rPr>
              <a:t>s </a:t>
            </a:r>
            <a:r>
              <a:rPr kumimoji="1" lang="en-US" altLang="ja-JP" sz="2000" b="1" dirty="0" smtClean="0">
                <a:latin typeface="+mj-ea"/>
                <a:ea typeface="+mj-ea"/>
              </a:rPr>
              <a:t>(n-1)</a:t>
            </a:r>
            <a:endParaRPr kumimoji="1" lang="ja-JP" altLang="en-US" sz="2000" b="1" dirty="0">
              <a:latin typeface="+mj-ea"/>
              <a:ea typeface="+mj-ea"/>
            </a:endParaRPr>
          </a:p>
        </p:txBody>
      </p:sp>
      <p:sp>
        <p:nvSpPr>
          <p:cNvPr id="183" name="テキスト ボックス 182"/>
          <p:cNvSpPr txBox="1"/>
          <p:nvPr/>
        </p:nvSpPr>
        <p:spPr>
          <a:xfrm>
            <a:off x="6475965" y="3879042"/>
            <a:ext cx="696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err="1" smtClean="0">
                <a:solidFill>
                  <a:srgbClr val="FF0000"/>
                </a:solidFill>
                <a:latin typeface="+mj-ea"/>
                <a:ea typeface="+mj-ea"/>
              </a:rPr>
              <a:t>V</a:t>
            </a:r>
            <a:r>
              <a:rPr kumimoji="1" lang="en-US" altLang="ja-JP" sz="2000" b="1" baseline="-25000" dirty="0" err="1" smtClean="0">
                <a:solidFill>
                  <a:srgbClr val="FF0000"/>
                </a:solidFill>
                <a:latin typeface="+mj-ea"/>
                <a:ea typeface="+mj-ea"/>
              </a:rPr>
              <a:t>r</a:t>
            </a:r>
            <a:r>
              <a:rPr kumimoji="1" lang="en-US" altLang="ja-JP" sz="2000" b="1" dirty="0" smtClean="0">
                <a:solidFill>
                  <a:srgbClr val="FF0000"/>
                </a:solidFill>
                <a:latin typeface="+mj-ea"/>
                <a:ea typeface="+mj-ea"/>
              </a:rPr>
              <a:t>(n)</a:t>
            </a:r>
            <a:endParaRPr kumimoji="1" lang="ja-JP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84" name="テキスト ボックス 183"/>
          <p:cNvSpPr txBox="1"/>
          <p:nvPr/>
        </p:nvSpPr>
        <p:spPr>
          <a:xfrm>
            <a:off x="3747509" y="2611131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+mj-ea"/>
                <a:ea typeface="+mj-ea"/>
              </a:rPr>
              <a:t>TG</a:t>
            </a:r>
            <a:endParaRPr kumimoji="1" lang="ja-JP" altLang="en-US" sz="2000" b="1" dirty="0">
              <a:latin typeface="+mj-ea"/>
              <a:ea typeface="+mj-ea"/>
            </a:endParaRPr>
          </a:p>
        </p:txBody>
      </p:sp>
      <p:sp>
        <p:nvSpPr>
          <p:cNvPr id="185" name="テキスト ボックス 184"/>
          <p:cNvSpPr txBox="1"/>
          <p:nvPr/>
        </p:nvSpPr>
        <p:spPr>
          <a:xfrm>
            <a:off x="3696318" y="2948831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+mj-ea"/>
                <a:ea typeface="+mj-ea"/>
              </a:rPr>
              <a:t>SEL</a:t>
            </a:r>
            <a:endParaRPr kumimoji="1" lang="ja-JP" altLang="en-US" sz="2000" b="1" dirty="0">
              <a:latin typeface="+mj-ea"/>
              <a:ea typeface="+mj-ea"/>
            </a:endParaRPr>
          </a:p>
        </p:txBody>
      </p:sp>
      <p:sp>
        <p:nvSpPr>
          <p:cNvPr id="186" name="テキスト ボックス 185"/>
          <p:cNvSpPr txBox="1"/>
          <p:nvPr/>
        </p:nvSpPr>
        <p:spPr>
          <a:xfrm>
            <a:off x="3771693" y="3310327"/>
            <a:ext cx="521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+mj-ea"/>
                <a:ea typeface="+mj-ea"/>
              </a:rPr>
              <a:t>RG</a:t>
            </a:r>
            <a:endParaRPr kumimoji="1" lang="ja-JP" altLang="en-US" sz="2000" b="1" dirty="0">
              <a:latin typeface="+mj-ea"/>
              <a:ea typeface="+mj-ea"/>
            </a:endParaRPr>
          </a:p>
        </p:txBody>
      </p:sp>
      <p:grpSp>
        <p:nvGrpSpPr>
          <p:cNvPr id="65" name="グループ化 64"/>
          <p:cNvGrpSpPr/>
          <p:nvPr/>
        </p:nvGrpSpPr>
        <p:grpSpPr>
          <a:xfrm>
            <a:off x="5284984" y="1147903"/>
            <a:ext cx="1327758" cy="1689228"/>
            <a:chOff x="1593223" y="3821847"/>
            <a:chExt cx="1327758" cy="1689228"/>
          </a:xfrm>
        </p:grpSpPr>
        <p:pic>
          <p:nvPicPr>
            <p:cNvPr id="6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375273" y="4039797"/>
              <a:ext cx="1685690" cy="1249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453242" y="4043335"/>
              <a:ext cx="1685690" cy="1249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68" name="直線コネクタ 67"/>
          <p:cNvCxnSpPr/>
          <p:nvPr/>
        </p:nvCxnSpPr>
        <p:spPr bwMode="auto">
          <a:xfrm>
            <a:off x="5538239" y="2633162"/>
            <a:ext cx="150386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直線コネクタ 72"/>
          <p:cNvCxnSpPr/>
          <p:nvPr/>
        </p:nvCxnSpPr>
        <p:spPr bwMode="auto">
          <a:xfrm>
            <a:off x="4427603" y="3294147"/>
            <a:ext cx="106223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直線コネクタ 73"/>
          <p:cNvCxnSpPr/>
          <p:nvPr/>
        </p:nvCxnSpPr>
        <p:spPr bwMode="auto">
          <a:xfrm flipV="1">
            <a:off x="4578914" y="2406474"/>
            <a:ext cx="0" cy="21613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直線コネクタ 74"/>
          <p:cNvCxnSpPr/>
          <p:nvPr/>
        </p:nvCxnSpPr>
        <p:spPr bwMode="auto">
          <a:xfrm>
            <a:off x="4493870" y="2399315"/>
            <a:ext cx="8505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直線コネクタ 75"/>
          <p:cNvCxnSpPr/>
          <p:nvPr/>
        </p:nvCxnSpPr>
        <p:spPr bwMode="auto">
          <a:xfrm flipV="1">
            <a:off x="4508021" y="2399379"/>
            <a:ext cx="0" cy="21613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直線コネクタ 76"/>
          <p:cNvCxnSpPr/>
          <p:nvPr/>
        </p:nvCxnSpPr>
        <p:spPr bwMode="auto">
          <a:xfrm>
            <a:off x="4568281" y="2622609"/>
            <a:ext cx="90104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直線コネクタ 77"/>
          <p:cNvCxnSpPr/>
          <p:nvPr/>
        </p:nvCxnSpPr>
        <p:spPr bwMode="auto">
          <a:xfrm>
            <a:off x="4348712" y="2631471"/>
            <a:ext cx="15930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テキスト ボックス 80"/>
          <p:cNvSpPr txBox="1"/>
          <p:nvPr/>
        </p:nvSpPr>
        <p:spPr>
          <a:xfrm>
            <a:off x="3759671" y="2263491"/>
            <a:ext cx="521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+mj-ea"/>
                <a:ea typeface="+mj-ea"/>
              </a:rPr>
              <a:t>GR</a:t>
            </a:r>
            <a:endParaRPr kumimoji="1" lang="ja-JP" altLang="en-US" sz="2000" b="1" dirty="0">
              <a:latin typeface="+mj-ea"/>
              <a:ea typeface="+mj-ea"/>
            </a:endParaRPr>
          </a:p>
        </p:txBody>
      </p:sp>
      <p:cxnSp>
        <p:nvCxnSpPr>
          <p:cNvPr id="15" name="直線矢印コネクタ 14"/>
          <p:cNvCxnSpPr/>
          <p:nvPr/>
        </p:nvCxnSpPr>
        <p:spPr bwMode="auto">
          <a:xfrm>
            <a:off x="4565888" y="3739963"/>
            <a:ext cx="50804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6" name="テキスト ボックス 15"/>
          <p:cNvSpPr txBox="1"/>
          <p:nvPr/>
        </p:nvSpPr>
        <p:spPr>
          <a:xfrm>
            <a:off x="3865178" y="3783284"/>
            <a:ext cx="1720343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en-US" altLang="ja-JP" sz="2000" b="1" dirty="0" smtClean="0">
                <a:latin typeface="+mj-ea"/>
                <a:ea typeface="+mj-ea"/>
              </a:rPr>
              <a:t>Accumulation </a:t>
            </a:r>
          </a:p>
          <a:p>
            <a:pPr>
              <a:lnSpc>
                <a:spcPts val="2000"/>
              </a:lnSpc>
            </a:pPr>
            <a:r>
              <a:rPr kumimoji="1" lang="en-US" altLang="ja-JP" sz="2000" b="1" dirty="0" smtClean="0">
                <a:latin typeface="+mj-ea"/>
                <a:ea typeface="+mj-ea"/>
              </a:rPr>
              <a:t>Period</a:t>
            </a:r>
            <a:endParaRPr kumimoji="1" lang="ja-JP" altLang="en-US" sz="2000" b="1" dirty="0">
              <a:latin typeface="+mj-ea"/>
              <a:ea typeface="+mj-ea"/>
            </a:endParaRPr>
          </a:p>
        </p:txBody>
      </p:sp>
      <p:cxnSp>
        <p:nvCxnSpPr>
          <p:cNvPr id="18" name="直線コネクタ 17"/>
          <p:cNvCxnSpPr/>
          <p:nvPr/>
        </p:nvCxnSpPr>
        <p:spPr bwMode="auto">
          <a:xfrm>
            <a:off x="4591909" y="2615514"/>
            <a:ext cx="0" cy="11378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直線コネクタ 88"/>
          <p:cNvCxnSpPr/>
          <p:nvPr/>
        </p:nvCxnSpPr>
        <p:spPr bwMode="auto">
          <a:xfrm>
            <a:off x="5073932" y="2948675"/>
            <a:ext cx="0" cy="8046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5" name="グループ化 84"/>
          <p:cNvGrpSpPr/>
          <p:nvPr/>
        </p:nvGrpSpPr>
        <p:grpSpPr>
          <a:xfrm>
            <a:off x="6878586" y="2173967"/>
            <a:ext cx="1327758" cy="1689228"/>
            <a:chOff x="1593223" y="3821847"/>
            <a:chExt cx="1327758" cy="1689228"/>
          </a:xfrm>
        </p:grpSpPr>
        <p:pic>
          <p:nvPicPr>
            <p:cNvPr id="8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375273" y="4039797"/>
              <a:ext cx="1685690" cy="1249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453242" y="4043335"/>
              <a:ext cx="1685690" cy="1249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8" name="グループ化 87"/>
          <p:cNvGrpSpPr/>
          <p:nvPr/>
        </p:nvGrpSpPr>
        <p:grpSpPr>
          <a:xfrm>
            <a:off x="6882124" y="1826616"/>
            <a:ext cx="1327758" cy="1689228"/>
            <a:chOff x="1593223" y="3821847"/>
            <a:chExt cx="1327758" cy="1689228"/>
          </a:xfrm>
        </p:grpSpPr>
        <p:pic>
          <p:nvPicPr>
            <p:cNvPr id="9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375273" y="4039797"/>
              <a:ext cx="1685690" cy="1249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453242" y="4043335"/>
              <a:ext cx="1685690" cy="1249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2" name="グループ化 91"/>
          <p:cNvGrpSpPr/>
          <p:nvPr/>
        </p:nvGrpSpPr>
        <p:grpSpPr>
          <a:xfrm>
            <a:off x="6892757" y="1496993"/>
            <a:ext cx="1327758" cy="1689228"/>
            <a:chOff x="1593223" y="3821847"/>
            <a:chExt cx="1327758" cy="1689228"/>
          </a:xfrm>
        </p:grpSpPr>
        <p:pic>
          <p:nvPicPr>
            <p:cNvPr id="9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375273" y="4039797"/>
              <a:ext cx="1685690" cy="1249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453242" y="4043335"/>
              <a:ext cx="1685690" cy="1249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5" name="グループ化 94"/>
          <p:cNvGrpSpPr/>
          <p:nvPr/>
        </p:nvGrpSpPr>
        <p:grpSpPr>
          <a:xfrm>
            <a:off x="6892757" y="1178003"/>
            <a:ext cx="1327758" cy="1689228"/>
            <a:chOff x="1593223" y="3821847"/>
            <a:chExt cx="1327758" cy="1689228"/>
          </a:xfrm>
        </p:grpSpPr>
        <p:pic>
          <p:nvPicPr>
            <p:cNvPr id="9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375273" y="4039797"/>
              <a:ext cx="1685690" cy="1249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453242" y="4043335"/>
              <a:ext cx="1685690" cy="1249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98" name="直線コネクタ 97"/>
          <p:cNvCxnSpPr/>
          <p:nvPr/>
        </p:nvCxnSpPr>
        <p:spPr bwMode="auto">
          <a:xfrm flipV="1">
            <a:off x="7389564" y="2441911"/>
            <a:ext cx="0" cy="21613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直線コネクタ 98"/>
          <p:cNvCxnSpPr/>
          <p:nvPr/>
        </p:nvCxnSpPr>
        <p:spPr bwMode="auto">
          <a:xfrm flipV="1">
            <a:off x="7318671" y="2434816"/>
            <a:ext cx="0" cy="21613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直線コネクタ 99"/>
          <p:cNvCxnSpPr/>
          <p:nvPr/>
        </p:nvCxnSpPr>
        <p:spPr bwMode="auto">
          <a:xfrm>
            <a:off x="7169995" y="2645642"/>
            <a:ext cx="15930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直線コネクタ 101"/>
          <p:cNvCxnSpPr/>
          <p:nvPr/>
        </p:nvCxnSpPr>
        <p:spPr bwMode="auto">
          <a:xfrm>
            <a:off x="7304520" y="2445385"/>
            <a:ext cx="8505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直線コネクタ 103"/>
          <p:cNvCxnSpPr/>
          <p:nvPr/>
        </p:nvCxnSpPr>
        <p:spPr bwMode="auto">
          <a:xfrm>
            <a:off x="8359522" y="2657966"/>
            <a:ext cx="144369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直線コネクタ 106"/>
          <p:cNvCxnSpPr/>
          <p:nvPr/>
        </p:nvCxnSpPr>
        <p:spPr bwMode="auto">
          <a:xfrm>
            <a:off x="7389564" y="2647413"/>
            <a:ext cx="90104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直線コネクタ 107"/>
          <p:cNvCxnSpPr/>
          <p:nvPr/>
        </p:nvCxnSpPr>
        <p:spPr bwMode="auto">
          <a:xfrm flipV="1">
            <a:off x="7885777" y="2757363"/>
            <a:ext cx="0" cy="21613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直線コネクタ 108"/>
          <p:cNvCxnSpPr/>
          <p:nvPr/>
        </p:nvCxnSpPr>
        <p:spPr bwMode="auto">
          <a:xfrm flipV="1">
            <a:off x="7814884" y="2750268"/>
            <a:ext cx="0" cy="21613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直線コネクタ 110"/>
          <p:cNvCxnSpPr/>
          <p:nvPr/>
        </p:nvCxnSpPr>
        <p:spPr bwMode="auto">
          <a:xfrm>
            <a:off x="7180628" y="2969940"/>
            <a:ext cx="65206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直線コネクタ 115"/>
          <p:cNvCxnSpPr/>
          <p:nvPr/>
        </p:nvCxnSpPr>
        <p:spPr bwMode="auto">
          <a:xfrm>
            <a:off x="7811366" y="2760837"/>
            <a:ext cx="8505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直線コネクタ 116"/>
          <p:cNvCxnSpPr/>
          <p:nvPr/>
        </p:nvCxnSpPr>
        <p:spPr bwMode="auto">
          <a:xfrm>
            <a:off x="7896410" y="2952232"/>
            <a:ext cx="41661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8" name="グループ化 117"/>
          <p:cNvGrpSpPr/>
          <p:nvPr/>
        </p:nvGrpSpPr>
        <p:grpSpPr>
          <a:xfrm>
            <a:off x="8097824" y="1181541"/>
            <a:ext cx="1327758" cy="1689228"/>
            <a:chOff x="1593223" y="3821847"/>
            <a:chExt cx="1327758" cy="1689228"/>
          </a:xfrm>
        </p:grpSpPr>
        <p:pic>
          <p:nvPicPr>
            <p:cNvPr id="11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375273" y="4039797"/>
              <a:ext cx="1685690" cy="1249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453242" y="4043335"/>
              <a:ext cx="1685690" cy="1249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1" name="グループ化 120"/>
          <p:cNvGrpSpPr/>
          <p:nvPr/>
        </p:nvGrpSpPr>
        <p:grpSpPr>
          <a:xfrm>
            <a:off x="8122628" y="1504069"/>
            <a:ext cx="1327758" cy="1689228"/>
            <a:chOff x="1593223" y="3821847"/>
            <a:chExt cx="1327758" cy="1689228"/>
          </a:xfrm>
        </p:grpSpPr>
        <p:pic>
          <p:nvPicPr>
            <p:cNvPr id="12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375273" y="4039797"/>
              <a:ext cx="1685690" cy="1249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453242" y="4043335"/>
              <a:ext cx="1685690" cy="1249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6" name="グループ化 125"/>
          <p:cNvGrpSpPr/>
          <p:nvPr/>
        </p:nvGrpSpPr>
        <p:grpSpPr>
          <a:xfrm>
            <a:off x="8147432" y="1837230"/>
            <a:ext cx="1327758" cy="1689228"/>
            <a:chOff x="1593223" y="3821847"/>
            <a:chExt cx="1327758" cy="1689228"/>
          </a:xfrm>
        </p:grpSpPr>
        <p:pic>
          <p:nvPicPr>
            <p:cNvPr id="1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375273" y="4039797"/>
              <a:ext cx="1685690" cy="1249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453242" y="4043335"/>
              <a:ext cx="1685690" cy="1249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1" name="グループ化 130"/>
          <p:cNvGrpSpPr/>
          <p:nvPr/>
        </p:nvGrpSpPr>
        <p:grpSpPr>
          <a:xfrm>
            <a:off x="8150970" y="2191657"/>
            <a:ext cx="1327758" cy="1689228"/>
            <a:chOff x="1593223" y="3821847"/>
            <a:chExt cx="1327758" cy="1689228"/>
          </a:xfrm>
        </p:grpSpPr>
        <p:pic>
          <p:nvPicPr>
            <p:cNvPr id="13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375273" y="4039797"/>
              <a:ext cx="1685690" cy="1249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453242" y="4043335"/>
              <a:ext cx="1685690" cy="1249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34" name="直線コネクタ 133"/>
          <p:cNvCxnSpPr/>
          <p:nvPr/>
        </p:nvCxnSpPr>
        <p:spPr bwMode="auto">
          <a:xfrm>
            <a:off x="7166358" y="3297685"/>
            <a:ext cx="116602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直線コネクタ 135"/>
          <p:cNvCxnSpPr/>
          <p:nvPr/>
        </p:nvCxnSpPr>
        <p:spPr bwMode="auto">
          <a:xfrm>
            <a:off x="7180529" y="3641479"/>
            <a:ext cx="116602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直線コネクタ 139"/>
          <p:cNvCxnSpPr/>
          <p:nvPr/>
        </p:nvCxnSpPr>
        <p:spPr bwMode="auto">
          <a:xfrm>
            <a:off x="8443260" y="3299309"/>
            <a:ext cx="55023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直線コネクタ 140"/>
          <p:cNvCxnSpPr/>
          <p:nvPr/>
        </p:nvCxnSpPr>
        <p:spPr bwMode="auto">
          <a:xfrm flipV="1">
            <a:off x="9002223" y="3076334"/>
            <a:ext cx="0" cy="21613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直線コネクタ 141"/>
          <p:cNvCxnSpPr/>
          <p:nvPr/>
        </p:nvCxnSpPr>
        <p:spPr bwMode="auto">
          <a:xfrm>
            <a:off x="8998705" y="3086903"/>
            <a:ext cx="46925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直線コネクタ 142"/>
          <p:cNvCxnSpPr/>
          <p:nvPr/>
        </p:nvCxnSpPr>
        <p:spPr bwMode="auto">
          <a:xfrm flipV="1">
            <a:off x="9452347" y="3090505"/>
            <a:ext cx="0" cy="21613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直線コネクタ 143"/>
          <p:cNvCxnSpPr/>
          <p:nvPr/>
        </p:nvCxnSpPr>
        <p:spPr bwMode="auto">
          <a:xfrm>
            <a:off x="9456933" y="3302847"/>
            <a:ext cx="35223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直線コネクタ 144"/>
          <p:cNvCxnSpPr/>
          <p:nvPr/>
        </p:nvCxnSpPr>
        <p:spPr bwMode="auto">
          <a:xfrm>
            <a:off x="8418456" y="3646660"/>
            <a:ext cx="75035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直線コネクタ 145"/>
          <p:cNvCxnSpPr/>
          <p:nvPr/>
        </p:nvCxnSpPr>
        <p:spPr bwMode="auto">
          <a:xfrm flipV="1">
            <a:off x="9314137" y="3441413"/>
            <a:ext cx="0" cy="21613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直線コネクタ 146"/>
          <p:cNvCxnSpPr/>
          <p:nvPr/>
        </p:nvCxnSpPr>
        <p:spPr bwMode="auto">
          <a:xfrm>
            <a:off x="9154662" y="3434254"/>
            <a:ext cx="17010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直線コネクタ 148"/>
          <p:cNvCxnSpPr/>
          <p:nvPr/>
        </p:nvCxnSpPr>
        <p:spPr bwMode="auto">
          <a:xfrm flipV="1">
            <a:off x="9168813" y="3434318"/>
            <a:ext cx="0" cy="21613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直線コネクタ 149"/>
          <p:cNvCxnSpPr/>
          <p:nvPr/>
        </p:nvCxnSpPr>
        <p:spPr bwMode="auto">
          <a:xfrm>
            <a:off x="9315166" y="3650198"/>
            <a:ext cx="49399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直線コネクタ 150"/>
          <p:cNvCxnSpPr/>
          <p:nvPr/>
        </p:nvCxnSpPr>
        <p:spPr bwMode="auto">
          <a:xfrm>
            <a:off x="8414270" y="2969773"/>
            <a:ext cx="139489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3" name="直線矢印コネクタ 152"/>
          <p:cNvCxnSpPr/>
          <p:nvPr/>
        </p:nvCxnSpPr>
        <p:spPr bwMode="auto">
          <a:xfrm>
            <a:off x="9087287" y="3700080"/>
            <a:ext cx="0" cy="30131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0" name="直線矢印コネクタ 159"/>
          <p:cNvCxnSpPr>
            <a:endCxn id="164" idx="0"/>
          </p:cNvCxnSpPr>
          <p:nvPr/>
        </p:nvCxnSpPr>
        <p:spPr bwMode="auto">
          <a:xfrm>
            <a:off x="9427475" y="3701823"/>
            <a:ext cx="670" cy="42607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1" name="テキスト ボックス 160"/>
          <p:cNvSpPr txBox="1"/>
          <p:nvPr/>
        </p:nvSpPr>
        <p:spPr>
          <a:xfrm>
            <a:off x="8322897" y="3893790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  <a:latin typeface="+mj-ea"/>
                <a:ea typeface="+mj-ea"/>
              </a:rPr>
              <a:t>V</a:t>
            </a:r>
            <a:r>
              <a:rPr kumimoji="1" lang="en-US" altLang="ja-JP" sz="2000" b="1" baseline="-25000" dirty="0" smtClean="0">
                <a:solidFill>
                  <a:srgbClr val="FF0000"/>
                </a:solidFill>
                <a:latin typeface="+mj-ea"/>
                <a:ea typeface="+mj-ea"/>
              </a:rPr>
              <a:t>s </a:t>
            </a:r>
            <a:r>
              <a:rPr kumimoji="1" lang="en-US" altLang="ja-JP" sz="2000" b="1" dirty="0" smtClean="0">
                <a:solidFill>
                  <a:srgbClr val="FF0000"/>
                </a:solidFill>
                <a:latin typeface="+mj-ea"/>
                <a:ea typeface="+mj-ea"/>
              </a:rPr>
              <a:t>(n)</a:t>
            </a:r>
            <a:endParaRPr kumimoji="1" lang="ja-JP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64" name="テキスト ボックス 163"/>
          <p:cNvSpPr txBox="1"/>
          <p:nvPr/>
        </p:nvSpPr>
        <p:spPr>
          <a:xfrm>
            <a:off x="8950289" y="4127896"/>
            <a:ext cx="955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err="1" smtClean="0">
                <a:latin typeface="+mj-ea"/>
                <a:ea typeface="+mj-ea"/>
              </a:rPr>
              <a:t>V</a:t>
            </a:r>
            <a:r>
              <a:rPr kumimoji="1" lang="en-US" altLang="ja-JP" sz="2000" b="1" baseline="-25000" dirty="0" err="1" smtClean="0">
                <a:latin typeface="+mj-ea"/>
                <a:ea typeface="+mj-ea"/>
              </a:rPr>
              <a:t>r</a:t>
            </a:r>
            <a:r>
              <a:rPr kumimoji="1" lang="en-US" altLang="ja-JP" sz="2000" b="1" dirty="0" smtClean="0">
                <a:latin typeface="+mj-ea"/>
                <a:ea typeface="+mj-ea"/>
              </a:rPr>
              <a:t>(n+1)</a:t>
            </a:r>
            <a:endParaRPr kumimoji="1" lang="ja-JP" altLang="en-US" sz="2000" b="1" dirty="0">
              <a:latin typeface="+mj-ea"/>
              <a:ea typeface="+mj-ea"/>
            </a:endParaRPr>
          </a:p>
        </p:txBody>
      </p:sp>
      <p:sp>
        <p:nvSpPr>
          <p:cNvPr id="2" name="円/楕円 1"/>
          <p:cNvSpPr/>
          <p:nvPr/>
        </p:nvSpPr>
        <p:spPr bwMode="auto">
          <a:xfrm>
            <a:off x="6339546" y="3474178"/>
            <a:ext cx="2985224" cy="9144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195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628452" y="111358"/>
            <a:ext cx="93907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600" b="1" dirty="0" smtClean="0">
                <a:solidFill>
                  <a:schemeClr val="accent6"/>
                </a:solidFill>
                <a:latin typeface="+mj-ea"/>
                <a:ea typeface="+mj-ea"/>
              </a:rPr>
              <a:t>2.1.2  External Memory + CQS  for 5Tr Scheme</a:t>
            </a:r>
            <a:endParaRPr lang="en-US" altLang="ja-JP" sz="3600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pic>
        <p:nvPicPr>
          <p:cNvPr id="16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20" y="934389"/>
            <a:ext cx="6148056" cy="326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69851" y="885876"/>
            <a:ext cx="521297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+mj-ea"/>
                <a:ea typeface="+mj-ea"/>
              </a:rPr>
              <a:t>RG</a:t>
            </a:r>
            <a:endParaRPr kumimoji="1" lang="ja-JP" altLang="en-US" sz="2000" b="1" dirty="0">
              <a:latin typeface="+mj-ea"/>
              <a:ea typeface="+mj-ea"/>
            </a:endParaRPr>
          </a:p>
        </p:txBody>
      </p:sp>
      <p:sp>
        <p:nvSpPr>
          <p:cNvPr id="174" name="テキスト ボックス 173"/>
          <p:cNvSpPr txBox="1"/>
          <p:nvPr/>
        </p:nvSpPr>
        <p:spPr>
          <a:xfrm>
            <a:off x="649693" y="1331528"/>
            <a:ext cx="511679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+mj-ea"/>
                <a:ea typeface="+mj-ea"/>
              </a:rPr>
              <a:t>TG</a:t>
            </a:r>
            <a:endParaRPr kumimoji="1" lang="ja-JP" altLang="en-US" sz="2000" b="1" dirty="0">
              <a:latin typeface="+mj-ea"/>
              <a:ea typeface="+mj-ea"/>
            </a:endParaRPr>
          </a:p>
        </p:txBody>
      </p:sp>
      <p:sp>
        <p:nvSpPr>
          <p:cNvPr id="177" name="テキスト ボックス 176"/>
          <p:cNvSpPr txBox="1"/>
          <p:nvPr/>
        </p:nvSpPr>
        <p:spPr>
          <a:xfrm>
            <a:off x="1705861" y="2322445"/>
            <a:ext cx="572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smtClean="0">
                <a:solidFill>
                  <a:schemeClr val="accent6"/>
                </a:solidFill>
                <a:latin typeface="+mj-ea"/>
                <a:ea typeface="+mj-ea"/>
              </a:rPr>
              <a:t>V</a:t>
            </a:r>
            <a:r>
              <a:rPr kumimoji="1" lang="en-US" altLang="ja-JP" sz="2000" b="1" i="1" baseline="-25000" dirty="0" smtClean="0">
                <a:solidFill>
                  <a:schemeClr val="accent6"/>
                </a:solidFill>
                <a:latin typeface="+mj-ea"/>
                <a:ea typeface="+mj-ea"/>
              </a:rPr>
              <a:t>DD</a:t>
            </a:r>
            <a:endParaRPr kumimoji="1" lang="ja-JP" altLang="en-US" sz="2000" b="1" i="1" baseline="-25000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178" name="テキスト ボックス 177"/>
          <p:cNvSpPr txBox="1"/>
          <p:nvPr/>
        </p:nvSpPr>
        <p:spPr>
          <a:xfrm>
            <a:off x="2342703" y="1812311"/>
            <a:ext cx="420308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+mj-ea"/>
                <a:ea typeface="+mj-ea"/>
              </a:rPr>
              <a:t>   </a:t>
            </a:r>
            <a:endParaRPr kumimoji="1" lang="ja-JP" altLang="en-US" sz="2000" b="1" dirty="0">
              <a:latin typeface="+mj-ea"/>
              <a:ea typeface="+mj-ea"/>
            </a:endParaRPr>
          </a:p>
        </p:txBody>
      </p:sp>
      <p:sp>
        <p:nvSpPr>
          <p:cNvPr id="179" name="テキスト ボックス 178"/>
          <p:cNvSpPr txBox="1"/>
          <p:nvPr/>
        </p:nvSpPr>
        <p:spPr>
          <a:xfrm>
            <a:off x="2311848" y="2495969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err="1" smtClean="0">
                <a:solidFill>
                  <a:schemeClr val="accent6"/>
                </a:solidFill>
                <a:latin typeface="+mj-ea"/>
                <a:ea typeface="+mj-ea"/>
              </a:rPr>
              <a:t>V</a:t>
            </a:r>
            <a:r>
              <a:rPr kumimoji="1" lang="en-US" altLang="ja-JP" sz="2000" b="1" i="1" baseline="-25000" dirty="0" err="1" smtClean="0">
                <a:solidFill>
                  <a:schemeClr val="accent6"/>
                </a:solidFill>
                <a:latin typeface="+mj-ea"/>
                <a:ea typeface="+mj-ea"/>
              </a:rPr>
              <a:t>r</a:t>
            </a:r>
            <a:r>
              <a:rPr kumimoji="1" lang="en-US" altLang="ja-JP" sz="2000" b="1" i="1" baseline="-25000" dirty="0" smtClean="0">
                <a:solidFill>
                  <a:schemeClr val="accent6"/>
                </a:solidFill>
                <a:latin typeface="+mj-ea"/>
                <a:ea typeface="+mj-ea"/>
              </a:rPr>
              <a:t> </a:t>
            </a:r>
            <a:r>
              <a:rPr kumimoji="1" lang="en-US" altLang="ja-JP" sz="2000" b="1" i="1" dirty="0" smtClean="0">
                <a:solidFill>
                  <a:schemeClr val="accent6"/>
                </a:solidFill>
                <a:latin typeface="+mj-ea"/>
                <a:ea typeface="+mj-ea"/>
              </a:rPr>
              <a:t>(n)</a:t>
            </a:r>
            <a:endParaRPr kumimoji="1" lang="ja-JP" altLang="en-US" sz="2000" b="1" i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181" name="テキスト ボックス 180"/>
          <p:cNvSpPr txBox="1"/>
          <p:nvPr/>
        </p:nvSpPr>
        <p:spPr>
          <a:xfrm>
            <a:off x="3115337" y="2122181"/>
            <a:ext cx="829339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latin typeface="+mj-ea"/>
                <a:ea typeface="+mj-ea"/>
              </a:rPr>
              <a:t>   </a:t>
            </a:r>
            <a:endParaRPr kumimoji="1" lang="ja-JP" altLang="en-US" sz="2000" b="1" dirty="0">
              <a:latin typeface="+mj-ea"/>
              <a:ea typeface="+mj-ea"/>
            </a:endParaRPr>
          </a:p>
        </p:txBody>
      </p:sp>
      <p:sp>
        <p:nvSpPr>
          <p:cNvPr id="187" name="テキスト ボックス 186"/>
          <p:cNvSpPr txBox="1"/>
          <p:nvPr/>
        </p:nvSpPr>
        <p:spPr>
          <a:xfrm>
            <a:off x="3678868" y="3078387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smtClean="0">
                <a:solidFill>
                  <a:schemeClr val="accent6"/>
                </a:solidFill>
                <a:latin typeface="+mj-ea"/>
                <a:ea typeface="+mj-ea"/>
              </a:rPr>
              <a:t>V</a:t>
            </a:r>
            <a:r>
              <a:rPr kumimoji="1" lang="en-US" altLang="ja-JP" sz="2000" b="1" i="1" baseline="-25000" dirty="0" smtClean="0">
                <a:solidFill>
                  <a:schemeClr val="accent6"/>
                </a:solidFill>
                <a:latin typeface="+mj-ea"/>
                <a:ea typeface="+mj-ea"/>
              </a:rPr>
              <a:t>s </a:t>
            </a:r>
            <a:r>
              <a:rPr kumimoji="1" lang="en-US" altLang="ja-JP" sz="2000" b="1" i="1" dirty="0" smtClean="0">
                <a:solidFill>
                  <a:schemeClr val="accent6"/>
                </a:solidFill>
                <a:latin typeface="+mj-ea"/>
                <a:ea typeface="+mj-ea"/>
              </a:rPr>
              <a:t>(n)</a:t>
            </a:r>
            <a:endParaRPr kumimoji="1" lang="ja-JP" altLang="en-US" sz="2000" b="1" i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188" name="テキスト ボックス 187"/>
          <p:cNvSpPr txBox="1"/>
          <p:nvPr/>
        </p:nvSpPr>
        <p:spPr>
          <a:xfrm>
            <a:off x="4554270" y="2899366"/>
            <a:ext cx="829339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latin typeface="+mj-ea"/>
                <a:ea typeface="+mj-ea"/>
              </a:rPr>
              <a:t>   </a:t>
            </a:r>
            <a:endParaRPr kumimoji="1" lang="ja-JP" altLang="en-US" sz="2000" b="1" dirty="0">
              <a:latin typeface="+mj-ea"/>
              <a:ea typeface="+mj-ea"/>
            </a:endParaRPr>
          </a:p>
        </p:txBody>
      </p:sp>
      <p:sp>
        <p:nvSpPr>
          <p:cNvPr id="189" name="テキスト ボックス 188"/>
          <p:cNvSpPr txBox="1"/>
          <p:nvPr/>
        </p:nvSpPr>
        <p:spPr>
          <a:xfrm>
            <a:off x="4451810" y="2400414"/>
            <a:ext cx="572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smtClean="0">
                <a:solidFill>
                  <a:schemeClr val="accent6"/>
                </a:solidFill>
                <a:latin typeface="+mj-ea"/>
                <a:ea typeface="+mj-ea"/>
              </a:rPr>
              <a:t>V</a:t>
            </a:r>
            <a:r>
              <a:rPr kumimoji="1" lang="en-US" altLang="ja-JP" sz="2000" b="1" i="1" baseline="-25000" dirty="0" smtClean="0">
                <a:solidFill>
                  <a:schemeClr val="accent6"/>
                </a:solidFill>
                <a:latin typeface="+mj-ea"/>
                <a:ea typeface="+mj-ea"/>
              </a:rPr>
              <a:t>DD</a:t>
            </a:r>
            <a:endParaRPr kumimoji="1" lang="ja-JP" altLang="en-US" sz="2000" b="1" i="1" baseline="-25000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190" name="テキスト ボックス 189"/>
          <p:cNvSpPr txBox="1"/>
          <p:nvPr/>
        </p:nvSpPr>
        <p:spPr>
          <a:xfrm>
            <a:off x="4666181" y="1815528"/>
            <a:ext cx="420308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+mj-ea"/>
                <a:ea typeface="+mj-ea"/>
              </a:rPr>
              <a:t>   </a:t>
            </a:r>
            <a:endParaRPr kumimoji="1" lang="ja-JP" altLang="en-US" sz="2000" b="1" dirty="0">
              <a:latin typeface="+mj-ea"/>
              <a:ea typeface="+mj-ea"/>
            </a:endParaRPr>
          </a:p>
        </p:txBody>
      </p:sp>
      <p:sp>
        <p:nvSpPr>
          <p:cNvPr id="191" name="テキスト ボックス 190"/>
          <p:cNvSpPr txBox="1"/>
          <p:nvPr/>
        </p:nvSpPr>
        <p:spPr>
          <a:xfrm>
            <a:off x="5107755" y="2659002"/>
            <a:ext cx="1303679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i="1" dirty="0" err="1" smtClean="0">
                <a:solidFill>
                  <a:schemeClr val="accent6"/>
                </a:solidFill>
                <a:latin typeface="+mj-ea"/>
                <a:ea typeface="+mj-ea"/>
              </a:rPr>
              <a:t>V</a:t>
            </a:r>
            <a:r>
              <a:rPr kumimoji="1" lang="en-US" altLang="ja-JP" sz="2000" b="1" i="1" baseline="-25000" dirty="0" err="1" smtClean="0">
                <a:solidFill>
                  <a:schemeClr val="accent6"/>
                </a:solidFill>
                <a:latin typeface="+mj-ea"/>
                <a:ea typeface="+mj-ea"/>
              </a:rPr>
              <a:t>r</a:t>
            </a:r>
            <a:r>
              <a:rPr kumimoji="1" lang="en-US" altLang="ja-JP" sz="2000" b="1" i="1" baseline="-25000" dirty="0" smtClean="0">
                <a:solidFill>
                  <a:schemeClr val="accent6"/>
                </a:solidFill>
                <a:latin typeface="+mj-ea"/>
                <a:ea typeface="+mj-ea"/>
              </a:rPr>
              <a:t> </a:t>
            </a:r>
            <a:r>
              <a:rPr kumimoji="1" lang="en-US" altLang="ja-JP" sz="2000" b="1" i="1" dirty="0" smtClean="0">
                <a:solidFill>
                  <a:schemeClr val="accent6"/>
                </a:solidFill>
                <a:latin typeface="+mj-ea"/>
                <a:ea typeface="+mj-ea"/>
              </a:rPr>
              <a:t>(n+1)</a:t>
            </a:r>
            <a:endParaRPr kumimoji="1" lang="ja-JP" altLang="en-US" sz="2000" b="1" i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8" name="円/楕円 7"/>
          <p:cNvSpPr>
            <a:spLocks noChangeAspect="1"/>
          </p:cNvSpPr>
          <p:nvPr/>
        </p:nvSpPr>
        <p:spPr bwMode="auto">
          <a:xfrm>
            <a:off x="5465040" y="2504701"/>
            <a:ext cx="118872" cy="11887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3837979" y="2869690"/>
            <a:ext cx="350874" cy="310079"/>
            <a:chOff x="7974419" y="2490851"/>
            <a:chExt cx="350874" cy="310079"/>
          </a:xfrm>
        </p:grpSpPr>
        <p:sp>
          <p:nvSpPr>
            <p:cNvPr id="9" name="正方形/長方形 8"/>
            <p:cNvSpPr/>
            <p:nvPr/>
          </p:nvSpPr>
          <p:spPr bwMode="auto">
            <a:xfrm>
              <a:off x="7974419" y="2490851"/>
              <a:ext cx="350874" cy="310079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cxnSp>
          <p:nvCxnSpPr>
            <p:cNvPr id="11" name="直線コネクタ 10"/>
            <p:cNvCxnSpPr>
              <a:stCxn id="9" idx="1"/>
              <a:endCxn id="9" idx="3"/>
            </p:cNvCxnSpPr>
            <p:nvPr/>
          </p:nvCxnSpPr>
          <p:spPr bwMode="auto">
            <a:xfrm>
              <a:off x="7974419" y="2645891"/>
              <a:ext cx="35087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2" name="グループ化 191"/>
          <p:cNvGrpSpPr/>
          <p:nvPr/>
        </p:nvGrpSpPr>
        <p:grpSpPr>
          <a:xfrm>
            <a:off x="2539356" y="957064"/>
            <a:ext cx="1327758" cy="1689228"/>
            <a:chOff x="1593223" y="3821847"/>
            <a:chExt cx="1327758" cy="1689228"/>
          </a:xfrm>
        </p:grpSpPr>
        <p:pic>
          <p:nvPicPr>
            <p:cNvPr id="193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375273" y="4039797"/>
              <a:ext cx="1685690" cy="1249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453242" y="4043335"/>
              <a:ext cx="1685690" cy="1249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5" name="グループ化 194"/>
          <p:cNvGrpSpPr/>
          <p:nvPr/>
        </p:nvGrpSpPr>
        <p:grpSpPr>
          <a:xfrm>
            <a:off x="2552857" y="305115"/>
            <a:ext cx="1327758" cy="1689228"/>
            <a:chOff x="1593223" y="3821847"/>
            <a:chExt cx="1327758" cy="1689228"/>
          </a:xfrm>
        </p:grpSpPr>
        <p:pic>
          <p:nvPicPr>
            <p:cNvPr id="19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375273" y="4039797"/>
              <a:ext cx="1685690" cy="1249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7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453242" y="4043335"/>
              <a:ext cx="1685690" cy="1249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8" name="グループ化 197"/>
          <p:cNvGrpSpPr/>
          <p:nvPr/>
        </p:nvGrpSpPr>
        <p:grpSpPr>
          <a:xfrm>
            <a:off x="2552858" y="19054"/>
            <a:ext cx="1327758" cy="1520305"/>
            <a:chOff x="1593223" y="3821847"/>
            <a:chExt cx="1327758" cy="1689228"/>
          </a:xfrm>
        </p:grpSpPr>
        <p:pic>
          <p:nvPicPr>
            <p:cNvPr id="199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375273" y="4039797"/>
              <a:ext cx="1685690" cy="1249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0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453242" y="4043335"/>
              <a:ext cx="1685690" cy="1249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1" name="テキスト ボックス 200"/>
          <p:cNvSpPr txBox="1"/>
          <p:nvPr/>
        </p:nvSpPr>
        <p:spPr>
          <a:xfrm>
            <a:off x="7681075" y="960601"/>
            <a:ext cx="2170787" cy="120032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latin typeface="+mj-ea"/>
                <a:ea typeface="+mj-ea"/>
              </a:rPr>
              <a:t>(B. Fowler et al.</a:t>
            </a:r>
          </a:p>
          <a:p>
            <a:r>
              <a:rPr lang="en-US" altLang="ja-JP" sz="1800" b="1" dirty="0">
                <a:latin typeface="+mj-ea"/>
                <a:ea typeface="+mj-ea"/>
              </a:rPr>
              <a:t> </a:t>
            </a:r>
            <a:r>
              <a:rPr lang="en-US" altLang="ja-JP" sz="1800" b="1" dirty="0" smtClean="0">
                <a:latin typeface="+mj-ea"/>
                <a:ea typeface="+mj-ea"/>
              </a:rPr>
              <a:t>(Fairchild Imaging)</a:t>
            </a:r>
            <a:r>
              <a:rPr kumimoji="1" lang="en-US" altLang="ja-JP" sz="1800" b="1" dirty="0" smtClean="0">
                <a:latin typeface="+mj-ea"/>
                <a:ea typeface="+mj-ea"/>
              </a:rPr>
              <a:t>, </a:t>
            </a:r>
          </a:p>
          <a:p>
            <a:r>
              <a:rPr kumimoji="1" lang="en-US" altLang="ja-JP" sz="1800" b="1" dirty="0" smtClean="0">
                <a:latin typeface="+mj-ea"/>
                <a:ea typeface="+mj-ea"/>
              </a:rPr>
              <a:t> Proc. of SPIE, </a:t>
            </a:r>
          </a:p>
          <a:p>
            <a:r>
              <a:rPr kumimoji="1" lang="en-US" altLang="ja-JP" sz="1800" b="1" dirty="0" smtClean="0">
                <a:latin typeface="+mj-ea"/>
                <a:ea typeface="+mj-ea"/>
              </a:rPr>
              <a:t>vol. 7536, 07, 2010)</a:t>
            </a:r>
            <a:endParaRPr kumimoji="1" lang="ja-JP" altLang="en-US" sz="1800" b="1" dirty="0">
              <a:latin typeface="+mj-ea"/>
              <a:ea typeface="+mj-ea"/>
            </a:endParaRPr>
          </a:p>
        </p:txBody>
      </p:sp>
      <p:sp>
        <p:nvSpPr>
          <p:cNvPr id="202" name="テキスト ボックス 201"/>
          <p:cNvSpPr txBox="1"/>
          <p:nvPr/>
        </p:nvSpPr>
        <p:spPr>
          <a:xfrm>
            <a:off x="7535203" y="2180652"/>
            <a:ext cx="2044149" cy="101566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+mj-ea"/>
                <a:ea typeface="+mj-ea"/>
              </a:rPr>
              <a:t>CQS: Correlated </a:t>
            </a:r>
          </a:p>
          <a:p>
            <a:r>
              <a:rPr lang="en-US" altLang="ja-JP" sz="2000" b="1" dirty="0">
                <a:latin typeface="+mj-ea"/>
                <a:ea typeface="+mj-ea"/>
              </a:rPr>
              <a:t> </a:t>
            </a:r>
            <a:r>
              <a:rPr lang="en-US" altLang="ja-JP" sz="2000" b="1" dirty="0" smtClean="0">
                <a:latin typeface="+mj-ea"/>
                <a:ea typeface="+mj-ea"/>
              </a:rPr>
              <a:t>       </a:t>
            </a:r>
            <a:r>
              <a:rPr kumimoji="1" lang="en-US" altLang="ja-JP" sz="2000" b="1" dirty="0" smtClean="0">
                <a:latin typeface="+mj-ea"/>
                <a:ea typeface="+mj-ea"/>
              </a:rPr>
              <a:t>Quadruple</a:t>
            </a:r>
          </a:p>
          <a:p>
            <a:r>
              <a:rPr lang="en-US" altLang="ja-JP" sz="2000" b="1" dirty="0" smtClean="0">
                <a:latin typeface="+mj-ea"/>
                <a:ea typeface="+mj-ea"/>
              </a:rPr>
              <a:t>        Sampling</a:t>
            </a:r>
            <a:endParaRPr kumimoji="1" lang="ja-JP" altLang="en-US" sz="2000" b="1" dirty="0">
              <a:latin typeface="+mj-ea"/>
              <a:ea typeface="+mj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3939" y="4019075"/>
            <a:ext cx="6060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+mj-ea"/>
                <a:ea typeface="+mj-ea"/>
              </a:rPr>
              <a:t>(</a:t>
            </a:r>
            <a:r>
              <a:rPr kumimoji="1" lang="en-US" altLang="ja-JP" b="1" i="1" dirty="0" smtClean="0">
                <a:latin typeface="+mj-ea"/>
                <a:ea typeface="+mj-ea"/>
              </a:rPr>
              <a:t>V</a:t>
            </a:r>
            <a:r>
              <a:rPr kumimoji="1" lang="en-US" altLang="ja-JP" b="1" i="1" baseline="-25000" dirty="0" smtClean="0">
                <a:latin typeface="+mj-ea"/>
                <a:ea typeface="+mj-ea"/>
              </a:rPr>
              <a:t>S</a:t>
            </a:r>
            <a:r>
              <a:rPr kumimoji="1" lang="en-US" altLang="ja-JP" b="1" dirty="0" smtClean="0">
                <a:latin typeface="+mj-ea"/>
                <a:ea typeface="+mj-ea"/>
              </a:rPr>
              <a:t>(</a:t>
            </a:r>
            <a:r>
              <a:rPr kumimoji="1" lang="en-US" altLang="ja-JP" b="1" i="1" dirty="0" smtClean="0">
                <a:latin typeface="+mj-ea"/>
                <a:ea typeface="+mj-ea"/>
              </a:rPr>
              <a:t>n</a:t>
            </a:r>
            <a:r>
              <a:rPr kumimoji="1" lang="en-US" altLang="ja-JP" b="1" dirty="0" smtClean="0">
                <a:latin typeface="+mj-ea"/>
                <a:ea typeface="+mj-ea"/>
              </a:rPr>
              <a:t>) </a:t>
            </a:r>
            <a:r>
              <a:rPr kumimoji="1"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–</a:t>
            </a:r>
            <a:r>
              <a:rPr kumimoji="1" lang="en-US" altLang="ja-JP" b="1" dirty="0" smtClean="0">
                <a:latin typeface="+mj-ea"/>
                <a:ea typeface="+mj-ea"/>
              </a:rPr>
              <a:t> </a:t>
            </a:r>
            <a:r>
              <a:rPr kumimoji="1" lang="en-US" altLang="ja-JP" b="1" i="1" dirty="0" smtClean="0">
                <a:latin typeface="+mj-ea"/>
                <a:ea typeface="+mj-ea"/>
              </a:rPr>
              <a:t>V</a:t>
            </a:r>
            <a:r>
              <a:rPr kumimoji="1" lang="en-US" altLang="ja-JP" b="1" i="1" baseline="-25000" dirty="0" smtClean="0">
                <a:latin typeface="+mj-ea"/>
                <a:ea typeface="+mj-ea"/>
              </a:rPr>
              <a:t>DD</a:t>
            </a:r>
            <a:r>
              <a:rPr kumimoji="1" lang="en-US" altLang="ja-JP" b="1" dirty="0" smtClean="0">
                <a:latin typeface="+mj-ea"/>
                <a:ea typeface="+mj-ea"/>
              </a:rPr>
              <a:t>) – (</a:t>
            </a:r>
            <a:r>
              <a:rPr kumimoji="1" lang="en-US" altLang="ja-JP" b="1" i="1" dirty="0" err="1" smtClean="0">
                <a:latin typeface="+mj-ea"/>
                <a:ea typeface="+mj-ea"/>
              </a:rPr>
              <a:t>V</a:t>
            </a:r>
            <a:r>
              <a:rPr kumimoji="1" lang="en-US" altLang="ja-JP" b="1" i="1" baseline="-25000" dirty="0" err="1" smtClean="0">
                <a:latin typeface="+mj-ea"/>
                <a:ea typeface="+mj-ea"/>
              </a:rPr>
              <a:t>r</a:t>
            </a:r>
            <a:r>
              <a:rPr kumimoji="1" lang="en-US" altLang="ja-JP" b="1" dirty="0" smtClean="0">
                <a:latin typeface="+mj-ea"/>
                <a:ea typeface="+mj-ea"/>
              </a:rPr>
              <a:t>(</a:t>
            </a:r>
            <a:r>
              <a:rPr kumimoji="1" lang="en-US" altLang="ja-JP" b="1" i="1" dirty="0" smtClean="0">
                <a:latin typeface="+mj-ea"/>
                <a:ea typeface="+mj-ea"/>
              </a:rPr>
              <a:t>n</a:t>
            </a:r>
            <a:r>
              <a:rPr kumimoji="1" lang="en-US" altLang="ja-JP" b="1" dirty="0" smtClean="0">
                <a:latin typeface="+mj-ea"/>
                <a:ea typeface="+mj-ea"/>
              </a:rPr>
              <a:t>) </a:t>
            </a:r>
            <a:r>
              <a:rPr kumimoji="1"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–</a:t>
            </a:r>
            <a:r>
              <a:rPr kumimoji="1" lang="en-US" altLang="ja-JP" b="1" dirty="0" smtClean="0">
                <a:latin typeface="+mj-ea"/>
                <a:ea typeface="+mj-ea"/>
              </a:rPr>
              <a:t> </a:t>
            </a:r>
            <a:r>
              <a:rPr kumimoji="1" lang="en-US" altLang="ja-JP" b="1" i="1" dirty="0" smtClean="0">
                <a:latin typeface="+mj-ea"/>
                <a:ea typeface="+mj-ea"/>
              </a:rPr>
              <a:t>V</a:t>
            </a:r>
            <a:r>
              <a:rPr kumimoji="1" lang="en-US" altLang="ja-JP" b="1" i="1" baseline="-25000" dirty="0" smtClean="0">
                <a:latin typeface="+mj-ea"/>
                <a:ea typeface="+mj-ea"/>
              </a:rPr>
              <a:t>DD</a:t>
            </a:r>
            <a:r>
              <a:rPr kumimoji="1" lang="en-US" altLang="ja-JP" b="1" dirty="0" smtClean="0">
                <a:latin typeface="+mj-ea"/>
                <a:ea typeface="+mj-ea"/>
              </a:rPr>
              <a:t>) = </a:t>
            </a:r>
            <a:r>
              <a:rPr lang="en-US" altLang="ja-JP" b="1" i="1" dirty="0">
                <a:latin typeface="+mj-ea"/>
              </a:rPr>
              <a:t>V</a:t>
            </a:r>
            <a:r>
              <a:rPr lang="en-US" altLang="ja-JP" b="1" i="1" baseline="-25000" dirty="0">
                <a:latin typeface="+mj-ea"/>
              </a:rPr>
              <a:t>S</a:t>
            </a:r>
            <a:r>
              <a:rPr lang="en-US" altLang="ja-JP" b="1" dirty="0">
                <a:latin typeface="+mj-ea"/>
              </a:rPr>
              <a:t>(</a:t>
            </a:r>
            <a:r>
              <a:rPr lang="en-US" altLang="ja-JP" b="1" i="1" dirty="0">
                <a:latin typeface="+mj-ea"/>
              </a:rPr>
              <a:t>n</a:t>
            </a:r>
            <a:r>
              <a:rPr lang="en-US" altLang="ja-JP" b="1" dirty="0">
                <a:latin typeface="+mj-ea"/>
              </a:rPr>
              <a:t>) </a:t>
            </a:r>
            <a:r>
              <a:rPr kumimoji="1"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–</a:t>
            </a:r>
            <a:r>
              <a:rPr kumimoji="1" lang="en-US" altLang="ja-JP" b="1" dirty="0" smtClean="0">
                <a:latin typeface="+mj-ea"/>
                <a:ea typeface="+mj-ea"/>
              </a:rPr>
              <a:t> </a:t>
            </a:r>
            <a:r>
              <a:rPr lang="en-US" altLang="ja-JP" b="1" i="1" dirty="0" err="1" smtClean="0">
                <a:latin typeface="+mj-ea"/>
              </a:rPr>
              <a:t>V</a:t>
            </a:r>
            <a:r>
              <a:rPr lang="en-US" altLang="ja-JP" b="1" i="1" baseline="-25000" dirty="0" err="1" smtClean="0">
                <a:latin typeface="+mj-ea"/>
              </a:rPr>
              <a:t>r</a:t>
            </a:r>
            <a:r>
              <a:rPr lang="en-US" altLang="ja-JP" b="1" dirty="0" smtClean="0">
                <a:latin typeface="+mj-ea"/>
              </a:rPr>
              <a:t>(</a:t>
            </a:r>
            <a:r>
              <a:rPr lang="en-US" altLang="ja-JP" b="1" i="1" dirty="0" smtClean="0">
                <a:latin typeface="+mj-ea"/>
              </a:rPr>
              <a:t>n</a:t>
            </a:r>
            <a:r>
              <a:rPr lang="en-US" altLang="ja-JP" b="1" dirty="0" smtClean="0">
                <a:latin typeface="+mj-ea"/>
              </a:rPr>
              <a:t>)</a:t>
            </a:r>
            <a:endParaRPr kumimoji="1" lang="ja-JP" altLang="en-US" b="1" dirty="0">
              <a:latin typeface="+mj-ea"/>
              <a:ea typeface="+mj-ea"/>
            </a:endParaRPr>
          </a:p>
        </p:txBody>
      </p:sp>
      <p:cxnSp>
        <p:nvCxnSpPr>
          <p:cNvPr id="5" name="直線矢印コネクタ 4"/>
          <p:cNvCxnSpPr/>
          <p:nvPr/>
        </p:nvCxnSpPr>
        <p:spPr bwMode="auto">
          <a:xfrm flipV="1">
            <a:off x="3195606" y="4364241"/>
            <a:ext cx="0" cy="2582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テキスト ボックス 5"/>
          <p:cNvSpPr txBox="1"/>
          <p:nvPr/>
        </p:nvSpPr>
        <p:spPr>
          <a:xfrm>
            <a:off x="856282" y="4770793"/>
            <a:ext cx="2624436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Eliminate 1/f noise</a:t>
            </a:r>
          </a:p>
          <a:p>
            <a:pPr>
              <a:lnSpc>
                <a:spcPts val="2000"/>
              </a:lnSpc>
            </a:pPr>
            <a:r>
              <a:rPr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at column.</a:t>
            </a:r>
            <a:endParaRPr kumimoji="1" lang="ja-JP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004956" y="4656329"/>
            <a:ext cx="2890535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Eliminate reset noise</a:t>
            </a:r>
          </a:p>
          <a:p>
            <a:pPr>
              <a:lnSpc>
                <a:spcPts val="2000"/>
              </a:lnSpc>
            </a:pPr>
            <a:r>
              <a:rPr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at external.</a:t>
            </a:r>
            <a:endParaRPr kumimoji="1" lang="ja-JP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37" name="直線矢印コネクタ 36"/>
          <p:cNvCxnSpPr/>
          <p:nvPr/>
        </p:nvCxnSpPr>
        <p:spPr bwMode="auto">
          <a:xfrm flipV="1">
            <a:off x="5129195" y="4374874"/>
            <a:ext cx="0" cy="34375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テキスト ボックス 39"/>
          <p:cNvSpPr txBox="1"/>
          <p:nvPr/>
        </p:nvSpPr>
        <p:spPr>
          <a:xfrm>
            <a:off x="7842979" y="4303130"/>
            <a:ext cx="1736373" cy="83099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Realize </a:t>
            </a:r>
          </a:p>
          <a:p>
            <a:r>
              <a:rPr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2.54 e noise</a:t>
            </a:r>
            <a:endParaRPr kumimoji="1" lang="ja-JP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2" name="右矢印 11"/>
          <p:cNvSpPr/>
          <p:nvPr/>
        </p:nvSpPr>
        <p:spPr bwMode="auto">
          <a:xfrm>
            <a:off x="7045999" y="4572562"/>
            <a:ext cx="489204" cy="38641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42" name="直線矢印コネクタ 41"/>
          <p:cNvCxnSpPr/>
          <p:nvPr/>
        </p:nvCxnSpPr>
        <p:spPr bwMode="auto">
          <a:xfrm flipV="1">
            <a:off x="1274657" y="4364241"/>
            <a:ext cx="0" cy="2582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直線コネクタ 15"/>
          <p:cNvCxnSpPr/>
          <p:nvPr/>
        </p:nvCxnSpPr>
        <p:spPr bwMode="auto">
          <a:xfrm>
            <a:off x="1253391" y="4621906"/>
            <a:ext cx="196756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直線コネクタ 17"/>
          <p:cNvCxnSpPr>
            <a:endCxn id="6" idx="0"/>
          </p:cNvCxnSpPr>
          <p:nvPr/>
        </p:nvCxnSpPr>
        <p:spPr bwMode="auto">
          <a:xfrm>
            <a:off x="2168500" y="4622506"/>
            <a:ext cx="0" cy="1482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テキスト ボックス 18"/>
          <p:cNvSpPr txBox="1"/>
          <p:nvPr/>
        </p:nvSpPr>
        <p:spPr>
          <a:xfrm>
            <a:off x="119405" y="5376087"/>
            <a:ext cx="79896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u="sng" dirty="0" smtClean="0">
                <a:solidFill>
                  <a:schemeClr val="accent6"/>
                </a:solidFill>
                <a:latin typeface="+mj-ea"/>
                <a:ea typeface="+mj-ea"/>
              </a:rPr>
              <a:t>Good Point</a:t>
            </a:r>
            <a:r>
              <a:rPr kumimoji="1"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: </a:t>
            </a:r>
            <a:r>
              <a:rPr kumimoji="1" lang="ja-JP" altLang="en-US" b="1" dirty="0" smtClean="0">
                <a:latin typeface="+mj-ea"/>
                <a:ea typeface="+mj-ea"/>
              </a:rPr>
              <a:t>・ </a:t>
            </a:r>
            <a:r>
              <a:rPr kumimoji="1"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Both reset noise and 1/f noise are eliminated.</a:t>
            </a:r>
          </a:p>
          <a:p>
            <a:r>
              <a:rPr kumimoji="1" lang="en-US" altLang="ja-JP" b="1" u="sng" dirty="0" smtClean="0">
                <a:solidFill>
                  <a:srgbClr val="FF0000"/>
                </a:solidFill>
                <a:latin typeface="+mj-ea"/>
                <a:ea typeface="+mj-ea"/>
              </a:rPr>
              <a:t>Bad Point:</a:t>
            </a:r>
            <a:r>
              <a:rPr lang="en-US" altLang="ja-JP" b="1" u="sng" dirty="0" smtClean="0">
                <a:solidFill>
                  <a:srgbClr val="FF0000"/>
                </a:solidFill>
                <a:latin typeface="+mj-ea"/>
              </a:rPr>
              <a:t> </a:t>
            </a:r>
            <a:r>
              <a:rPr lang="ja-JP" altLang="en-US" b="1" dirty="0" smtClean="0">
                <a:solidFill>
                  <a:srgbClr val="FF0000"/>
                </a:solidFill>
                <a:latin typeface="+mj-ea"/>
              </a:rPr>
              <a:t>・ </a:t>
            </a:r>
            <a:r>
              <a:rPr kumimoji="1"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Frame rate </a:t>
            </a:r>
            <a:r>
              <a:rPr lang="en-US" altLang="ja-JP" b="1" dirty="0" smtClean="0">
                <a:solidFill>
                  <a:srgbClr val="FF0000"/>
                </a:solidFill>
                <a:latin typeface="+mj-ea"/>
              </a:rPr>
              <a:t>decreases</a:t>
            </a:r>
            <a:r>
              <a:rPr kumimoji="1"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 half.</a:t>
            </a:r>
          </a:p>
          <a:p>
            <a:r>
              <a:rPr lang="ja-JP" altLang="en-US" b="1" dirty="0" smtClean="0">
                <a:latin typeface="+mj-ea"/>
              </a:rPr>
              <a:t>               ・ </a:t>
            </a:r>
            <a:r>
              <a:rPr lang="en-US" altLang="ja-JP" b="1" dirty="0" smtClean="0">
                <a:latin typeface="+mj-ea"/>
              </a:rPr>
              <a:t>External frame memory is needed.</a:t>
            </a:r>
            <a:endParaRPr kumimoji="1" lang="ja-JP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3179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073150" y="136961"/>
            <a:ext cx="36311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600" b="1" dirty="0" smtClean="0">
                <a:solidFill>
                  <a:schemeClr val="accent6"/>
                </a:solidFill>
                <a:latin typeface="+mj-ea"/>
                <a:ea typeface="+mj-ea"/>
              </a:rPr>
              <a:t>2.2.  8 Tr Scheme</a:t>
            </a:r>
            <a:endParaRPr lang="en-US" altLang="ja-JP" sz="3600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pic>
        <p:nvPicPr>
          <p:cNvPr id="10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086" y="1798705"/>
            <a:ext cx="5214408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76537" y="967708"/>
            <a:ext cx="7370929" cy="83099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latin typeface="+mj-ea"/>
                <a:ea typeface="+mj-ea"/>
              </a:rPr>
              <a:t>Features: </a:t>
            </a:r>
            <a:r>
              <a:rPr lang="ja-JP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・ </a:t>
            </a:r>
            <a:r>
              <a:rPr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Charge gain in pixel</a:t>
            </a:r>
          </a:p>
          <a:p>
            <a:r>
              <a:rPr lang="ja-JP" altLang="en-US" b="1" dirty="0" smtClean="0">
                <a:solidFill>
                  <a:schemeClr val="accent6"/>
                </a:solidFill>
                <a:latin typeface="+mj-ea"/>
              </a:rPr>
              <a:t>              ・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</a:rPr>
              <a:t>Two S/H capacitances for reset and signal.</a:t>
            </a:r>
            <a:endParaRPr kumimoji="1" lang="ja-JP" altLang="en-US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103" name="正方形/長方形 102"/>
          <p:cNvSpPr/>
          <p:nvPr/>
        </p:nvSpPr>
        <p:spPr bwMode="auto">
          <a:xfrm>
            <a:off x="3534779" y="3418915"/>
            <a:ext cx="1675173" cy="717144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86017" name="直線矢印コネクタ 86016"/>
          <p:cNvCxnSpPr>
            <a:endCxn id="27" idx="0"/>
          </p:cNvCxnSpPr>
          <p:nvPr/>
        </p:nvCxnSpPr>
        <p:spPr bwMode="auto">
          <a:xfrm>
            <a:off x="2602382" y="1352864"/>
            <a:ext cx="337521" cy="5716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021" name="直線矢印コネクタ 86020"/>
          <p:cNvCxnSpPr/>
          <p:nvPr/>
        </p:nvCxnSpPr>
        <p:spPr bwMode="auto">
          <a:xfrm>
            <a:off x="3798307" y="1670573"/>
            <a:ext cx="390921" cy="178024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996" y="2912881"/>
            <a:ext cx="2667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4" name="正方形/長方形 86023"/>
          <p:cNvSpPr/>
          <p:nvPr/>
        </p:nvSpPr>
        <p:spPr bwMode="auto">
          <a:xfrm>
            <a:off x="2546498" y="3393257"/>
            <a:ext cx="223284" cy="2203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 bwMode="auto">
          <a:xfrm>
            <a:off x="2658140" y="1924485"/>
            <a:ext cx="563526" cy="2469782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6025" name="テキスト ボックス 86024"/>
          <p:cNvSpPr txBox="1"/>
          <p:nvPr/>
        </p:nvSpPr>
        <p:spPr>
          <a:xfrm>
            <a:off x="2320895" y="3046406"/>
            <a:ext cx="562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C</a:t>
            </a:r>
            <a:r>
              <a:rPr kumimoji="1" lang="en-US" altLang="ja-JP" sz="2000" b="1" baseline="-25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FD</a:t>
            </a:r>
            <a:endParaRPr kumimoji="1" lang="ja-JP" altLang="en-US" sz="2000" b="1" baseline="-25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105" name="直線矢印コネクタ 104"/>
          <p:cNvCxnSpPr/>
          <p:nvPr/>
        </p:nvCxnSpPr>
        <p:spPr bwMode="auto">
          <a:xfrm flipV="1">
            <a:off x="3384931" y="3868233"/>
            <a:ext cx="413376" cy="7037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6" name="テキスト ボックス 105"/>
          <p:cNvSpPr txBox="1"/>
          <p:nvPr/>
        </p:nvSpPr>
        <p:spPr>
          <a:xfrm>
            <a:off x="2480855" y="4394267"/>
            <a:ext cx="2762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Parasitic Sensitivity</a:t>
            </a:r>
            <a:endParaRPr kumimoji="1" lang="ja-JP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116" name="直線矢印コネクタ 115"/>
          <p:cNvCxnSpPr/>
          <p:nvPr/>
        </p:nvCxnSpPr>
        <p:spPr bwMode="auto">
          <a:xfrm flipV="1">
            <a:off x="4377338" y="3871771"/>
            <a:ext cx="413376" cy="7037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7" name="テキスト ボックス 116"/>
          <p:cNvSpPr txBox="1"/>
          <p:nvPr/>
        </p:nvSpPr>
        <p:spPr>
          <a:xfrm>
            <a:off x="31897" y="4915082"/>
            <a:ext cx="9089348" cy="193899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u="sng" dirty="0" smtClean="0">
                <a:solidFill>
                  <a:schemeClr val="accent6"/>
                </a:solidFill>
                <a:latin typeface="+mj-ea"/>
                <a:ea typeface="+mj-ea"/>
              </a:rPr>
              <a:t>Good Point</a:t>
            </a:r>
            <a:r>
              <a:rPr kumimoji="1"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: </a:t>
            </a:r>
            <a:r>
              <a:rPr kumimoji="1" lang="ja-JP" altLang="en-US" b="1" dirty="0" smtClean="0">
                <a:latin typeface="+mj-ea"/>
                <a:ea typeface="+mj-ea"/>
              </a:rPr>
              <a:t>・ </a:t>
            </a:r>
            <a:r>
              <a:rPr kumimoji="1"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Reset noise of C</a:t>
            </a:r>
            <a:r>
              <a:rPr kumimoji="1" lang="en-US" altLang="ja-JP" b="1" baseline="-25000" dirty="0" smtClean="0">
                <a:solidFill>
                  <a:schemeClr val="accent6"/>
                </a:solidFill>
                <a:latin typeface="+mj-ea"/>
                <a:ea typeface="+mj-ea"/>
              </a:rPr>
              <a:t>FD</a:t>
            </a:r>
            <a:r>
              <a:rPr kumimoji="1"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 is eliminated.</a:t>
            </a:r>
            <a:r>
              <a:rPr kumimoji="1" lang="en-US" altLang="ja-JP" b="1" dirty="0" smtClean="0">
                <a:latin typeface="+mj-ea"/>
                <a:ea typeface="+mj-ea"/>
              </a:rPr>
              <a:t> Random noise is </a:t>
            </a:r>
            <a:r>
              <a:rPr kumimoji="1"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10e</a:t>
            </a:r>
            <a:r>
              <a:rPr kumimoji="1" lang="en-US" altLang="ja-JP" b="1" dirty="0" smtClean="0">
                <a:latin typeface="+mj-ea"/>
                <a:ea typeface="+mj-ea"/>
              </a:rPr>
              <a:t>. </a:t>
            </a:r>
          </a:p>
          <a:p>
            <a:r>
              <a:rPr lang="en-US" altLang="ja-JP" b="1" dirty="0">
                <a:latin typeface="+mj-ea"/>
                <a:ea typeface="+mj-ea"/>
              </a:rPr>
              <a:t> </a:t>
            </a:r>
            <a:r>
              <a:rPr lang="en-US" altLang="ja-JP" b="1" dirty="0" smtClean="0">
                <a:latin typeface="+mj-ea"/>
                <a:ea typeface="+mj-ea"/>
              </a:rPr>
              <a:t>                </a:t>
            </a:r>
            <a:r>
              <a:rPr lang="ja-JP" altLang="en-US" b="1" dirty="0" smtClean="0">
                <a:solidFill>
                  <a:schemeClr val="accent6"/>
                </a:solidFill>
                <a:latin typeface="+mj-ea"/>
              </a:rPr>
              <a:t>・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</a:rPr>
              <a:t>Good shutter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efficiency, </a:t>
            </a:r>
            <a:r>
              <a:rPr lang="en-US" altLang="ja-JP" b="1" dirty="0">
                <a:solidFill>
                  <a:schemeClr val="accent6"/>
                </a:solidFill>
                <a:latin typeface="+mj-ea"/>
                <a:ea typeface="+mj-ea"/>
              </a:rPr>
              <a:t>99.998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%</a:t>
            </a:r>
            <a:r>
              <a:rPr lang="en-US" altLang="ja-JP" b="1" dirty="0">
                <a:solidFill>
                  <a:schemeClr val="accent6"/>
                </a:solidFill>
                <a:latin typeface="+mj-ea"/>
                <a:ea typeface="+mj-ea"/>
              </a:rPr>
              <a:t>.</a:t>
            </a:r>
            <a:endParaRPr kumimoji="1" lang="en-US" altLang="ja-JP" b="1" dirty="0" smtClean="0">
              <a:solidFill>
                <a:schemeClr val="accent6"/>
              </a:solidFill>
              <a:latin typeface="+mj-ea"/>
              <a:ea typeface="+mj-ea"/>
            </a:endParaRPr>
          </a:p>
          <a:p>
            <a:r>
              <a:rPr kumimoji="1" lang="en-US" altLang="ja-JP" b="1" u="sng" dirty="0" smtClean="0">
                <a:solidFill>
                  <a:srgbClr val="FF0000"/>
                </a:solidFill>
                <a:latin typeface="+mj-ea"/>
                <a:ea typeface="+mj-ea"/>
              </a:rPr>
              <a:t>Bad Point</a:t>
            </a:r>
            <a:r>
              <a:rPr kumimoji="1"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:</a:t>
            </a:r>
            <a:r>
              <a:rPr lang="en-US" altLang="ja-JP" b="1" dirty="0" smtClean="0">
                <a:latin typeface="+mj-ea"/>
              </a:rPr>
              <a:t> </a:t>
            </a:r>
            <a:r>
              <a:rPr lang="ja-JP" altLang="en-US" b="1" dirty="0" smtClean="0">
                <a:solidFill>
                  <a:srgbClr val="FF0000"/>
                </a:solidFill>
                <a:latin typeface="+mj-ea"/>
              </a:rPr>
              <a:t>・ </a:t>
            </a:r>
            <a:r>
              <a:rPr lang="en-US" altLang="ja-JP" b="1" dirty="0" smtClean="0">
                <a:solidFill>
                  <a:srgbClr val="FF0000"/>
                </a:solidFill>
                <a:latin typeface="+mj-ea"/>
              </a:rPr>
              <a:t>Large </a:t>
            </a:r>
            <a:r>
              <a:rPr kumimoji="1"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power consumption during SFs are ON.</a:t>
            </a:r>
          </a:p>
          <a:p>
            <a:r>
              <a:rPr lang="en-US" altLang="ja-JP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              </a:t>
            </a:r>
            <a:r>
              <a:rPr lang="ja-JP" altLang="en-US" b="1" dirty="0" smtClean="0">
                <a:latin typeface="+mj-ea"/>
              </a:rPr>
              <a:t>・ </a:t>
            </a:r>
            <a:r>
              <a:rPr lang="en-US" altLang="ja-JP" b="1" dirty="0">
                <a:latin typeface="+mj-ea"/>
              </a:rPr>
              <a:t>C</a:t>
            </a:r>
            <a:r>
              <a:rPr lang="en-US" altLang="ja-JP" b="1" dirty="0" smtClean="0">
                <a:latin typeface="+mj-ea"/>
              </a:rPr>
              <a:t>onversion gain decreases half.</a:t>
            </a:r>
          </a:p>
          <a:p>
            <a:r>
              <a:rPr kumimoji="1" lang="en-US" altLang="ja-JP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kumimoji="1"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              </a:t>
            </a:r>
            <a:r>
              <a:rPr lang="ja-JP" altLang="en-US" b="1" dirty="0" smtClean="0">
                <a:latin typeface="+mj-ea"/>
              </a:rPr>
              <a:t>・ </a:t>
            </a:r>
            <a:r>
              <a:rPr lang="en-US" altLang="ja-JP" b="1" dirty="0" smtClean="0">
                <a:latin typeface="+mj-ea"/>
              </a:rPr>
              <a:t>kTC noises by C1 and C2</a:t>
            </a:r>
            <a:endParaRPr kumimoji="1" lang="en-US" altLang="ja-JP" b="1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40965" y="1670573"/>
            <a:ext cx="2771913" cy="92333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latin typeface="+mj-ea"/>
                <a:ea typeface="+mj-ea"/>
              </a:rPr>
              <a:t>(X. Wang, et al.</a:t>
            </a:r>
            <a:r>
              <a:rPr lang="en-US" altLang="ja-JP" sz="1800" b="1" dirty="0">
                <a:latin typeface="+mj-ea"/>
              </a:rPr>
              <a:t> (CMOSIS</a:t>
            </a:r>
            <a:r>
              <a:rPr lang="en-US" altLang="ja-JP" sz="1800" b="1" dirty="0" smtClean="0">
                <a:latin typeface="+mj-ea"/>
              </a:rPr>
              <a:t>)</a:t>
            </a:r>
            <a:r>
              <a:rPr kumimoji="1" lang="en-US" altLang="ja-JP" sz="1800" b="1" dirty="0" smtClean="0">
                <a:latin typeface="+mj-ea"/>
                <a:ea typeface="+mj-ea"/>
              </a:rPr>
              <a:t>, </a:t>
            </a:r>
          </a:p>
          <a:p>
            <a:r>
              <a:rPr kumimoji="1" lang="en-US" altLang="ja-JP" sz="1800" b="1" dirty="0" smtClean="0">
                <a:latin typeface="+mj-ea"/>
                <a:ea typeface="+mj-ea"/>
              </a:rPr>
              <a:t> Proc. of SPIE, </a:t>
            </a:r>
          </a:p>
          <a:p>
            <a:r>
              <a:rPr kumimoji="1" lang="en-US" altLang="ja-JP" sz="1800" b="1" dirty="0" smtClean="0">
                <a:latin typeface="+mj-ea"/>
                <a:ea typeface="+mj-ea"/>
              </a:rPr>
              <a:t>vol. 7536, Jan., 2010)</a:t>
            </a:r>
            <a:endParaRPr kumimoji="1" lang="ja-JP" altLang="en-US" sz="1800" b="1" dirty="0">
              <a:latin typeface="+mj-ea"/>
              <a:ea typeface="+mj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67654" y="2489443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SF</a:t>
            </a:r>
            <a:endParaRPr kumimoji="1" lang="ja-JP" altLang="en-US" sz="2000" b="1" baseline="-25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98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グループ化 111"/>
          <p:cNvGrpSpPr/>
          <p:nvPr/>
        </p:nvGrpSpPr>
        <p:grpSpPr>
          <a:xfrm>
            <a:off x="8279480" y="2568138"/>
            <a:ext cx="506858" cy="542293"/>
            <a:chOff x="683980" y="3128149"/>
            <a:chExt cx="506858" cy="542293"/>
          </a:xfrm>
        </p:grpSpPr>
        <p:sp>
          <p:nvSpPr>
            <p:cNvPr id="113" name="角丸四角形 112"/>
            <p:cNvSpPr/>
            <p:nvPr/>
          </p:nvSpPr>
          <p:spPr bwMode="auto">
            <a:xfrm>
              <a:off x="779670" y="3287109"/>
              <a:ext cx="326107" cy="38333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14" name="正方形/長方形 113"/>
            <p:cNvSpPr/>
            <p:nvPr/>
          </p:nvSpPr>
          <p:spPr bwMode="auto">
            <a:xfrm>
              <a:off x="683980" y="3128149"/>
              <a:ext cx="506858" cy="291208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sp>
        <p:nvSpPr>
          <p:cNvPr id="115" name="テキスト ボックス 114"/>
          <p:cNvSpPr txBox="1"/>
          <p:nvPr/>
        </p:nvSpPr>
        <p:spPr>
          <a:xfrm>
            <a:off x="8343749" y="2781051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latin typeface="+mj-ea"/>
                <a:ea typeface="+mj-ea"/>
              </a:rPr>
              <a:t>N</a:t>
            </a:r>
            <a:r>
              <a:rPr kumimoji="1" lang="en-US" altLang="ja-JP" sz="1800" b="1" baseline="30000" dirty="0" smtClean="0">
                <a:latin typeface="+mj-ea"/>
                <a:ea typeface="+mj-ea"/>
              </a:rPr>
              <a:t>+</a:t>
            </a:r>
            <a:endParaRPr kumimoji="1" lang="ja-JP" altLang="en-US" sz="1800" b="1" baseline="30000" dirty="0">
              <a:latin typeface="+mj-ea"/>
              <a:ea typeface="+mj-ea"/>
            </a:endParaRP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073150" y="136961"/>
            <a:ext cx="61798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600" b="1" dirty="0" smtClean="0">
                <a:solidFill>
                  <a:schemeClr val="accent6"/>
                </a:solidFill>
                <a:latin typeface="+mj-ea"/>
                <a:ea typeface="+mj-ea"/>
              </a:rPr>
              <a:t>2.3.  2-Stage Transfer Scheme</a:t>
            </a:r>
            <a:endParaRPr lang="en-US" altLang="ja-JP" sz="3600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H="1">
            <a:off x="8549093" y="2303601"/>
            <a:ext cx="57550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>
            <a:off x="9293333" y="3176586"/>
            <a:ext cx="24409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 rot="10800000">
            <a:off x="9197886" y="2379901"/>
            <a:ext cx="71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 rot="16200000">
            <a:off x="9069297" y="2319576"/>
            <a:ext cx="25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H="1">
            <a:off x="9201061" y="2252902"/>
            <a:ext cx="71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rot="16200000">
            <a:off x="9080410" y="2317989"/>
            <a:ext cx="123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38" name="Line 40"/>
          <p:cNvSpPr>
            <a:spLocks noChangeShapeType="1"/>
          </p:cNvSpPr>
          <p:nvPr/>
        </p:nvSpPr>
        <p:spPr bwMode="auto">
          <a:xfrm rot="16200000">
            <a:off x="8901476" y="1888229"/>
            <a:ext cx="7569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40" name="Text Box 104"/>
          <p:cNvSpPr txBox="1">
            <a:spLocks noChangeArrowheads="1"/>
          </p:cNvSpPr>
          <p:nvPr/>
        </p:nvSpPr>
        <p:spPr bwMode="auto">
          <a:xfrm>
            <a:off x="6314287" y="2470957"/>
            <a:ext cx="5277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solidFill>
                  <a:srgbClr val="FF0000"/>
                </a:solidFill>
                <a:latin typeface="+mj-ea"/>
                <a:ea typeface="+mj-ea"/>
              </a:rPr>
              <a:t>PD</a:t>
            </a:r>
            <a:endParaRPr lang="ja-JP" altLang="en-US" sz="2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2" name="Text Box 107"/>
          <p:cNvSpPr txBox="1">
            <a:spLocks noChangeArrowheads="1"/>
          </p:cNvSpPr>
          <p:nvPr/>
        </p:nvSpPr>
        <p:spPr bwMode="auto">
          <a:xfrm>
            <a:off x="8493464" y="2497484"/>
            <a:ext cx="4940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solidFill>
                  <a:srgbClr val="FF0000"/>
                </a:solidFill>
                <a:latin typeface="+mj-ea"/>
                <a:ea typeface="+mj-ea"/>
              </a:rPr>
              <a:t>FD</a:t>
            </a:r>
            <a:endParaRPr lang="ja-JP" altLang="en-US" sz="2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6" name="Text Box 111"/>
          <p:cNvSpPr txBox="1">
            <a:spLocks noChangeArrowheads="1"/>
          </p:cNvSpPr>
          <p:nvPr/>
        </p:nvSpPr>
        <p:spPr bwMode="auto">
          <a:xfrm>
            <a:off x="6386056" y="5433541"/>
            <a:ext cx="359025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solidFill>
                  <a:schemeClr val="accent6"/>
                </a:solidFill>
                <a:latin typeface="+mj-ea"/>
                <a:ea typeface="+mj-ea"/>
              </a:rPr>
              <a:t>ST: Storage </a:t>
            </a:r>
          </a:p>
          <a:p>
            <a:pPr eaLnBrk="1" hangingPunct="1"/>
            <a:r>
              <a:rPr lang="en-US" altLang="ja-JP" sz="2000" dirty="0" smtClean="0">
                <a:solidFill>
                  <a:schemeClr val="accent6"/>
                </a:solidFill>
                <a:latin typeface="+mj-ea"/>
              </a:rPr>
              <a:t>RG(</a:t>
            </a:r>
            <a:r>
              <a:rPr lang="en-US" altLang="ja-JP" sz="2000" dirty="0" err="1" smtClean="0">
                <a:solidFill>
                  <a:schemeClr val="accent6"/>
                </a:solidFill>
                <a:latin typeface="+mj-ea"/>
              </a:rPr>
              <a:t>i</a:t>
            </a:r>
            <a:r>
              <a:rPr lang="en-US" altLang="ja-JP" sz="2000" dirty="0" smtClean="0">
                <a:solidFill>
                  <a:schemeClr val="accent6"/>
                </a:solidFill>
                <a:latin typeface="+mj-ea"/>
              </a:rPr>
              <a:t>): Reset Gate for </a:t>
            </a:r>
            <a:r>
              <a:rPr lang="en-US" altLang="ja-JP" sz="2000" dirty="0" err="1" smtClean="0">
                <a:solidFill>
                  <a:schemeClr val="accent6"/>
                </a:solidFill>
                <a:latin typeface="+mj-ea"/>
              </a:rPr>
              <a:t>i-th</a:t>
            </a:r>
            <a:r>
              <a:rPr lang="en-US" altLang="ja-JP" sz="2000" dirty="0" smtClean="0">
                <a:solidFill>
                  <a:schemeClr val="accent6"/>
                </a:solidFill>
                <a:latin typeface="+mj-ea"/>
              </a:rPr>
              <a:t> Row</a:t>
            </a:r>
            <a:endParaRPr lang="ja-JP" altLang="en-US" sz="2000" dirty="0">
              <a:solidFill>
                <a:schemeClr val="accent6"/>
              </a:solidFill>
              <a:latin typeface="+mj-ea"/>
            </a:endParaRPr>
          </a:p>
        </p:txBody>
      </p:sp>
      <p:grpSp>
        <p:nvGrpSpPr>
          <p:cNvPr id="49" name="グループ化 48"/>
          <p:cNvGrpSpPr/>
          <p:nvPr/>
        </p:nvGrpSpPr>
        <p:grpSpPr>
          <a:xfrm rot="16200000">
            <a:off x="8255901" y="1664150"/>
            <a:ext cx="254000" cy="360362"/>
            <a:chOff x="8458470" y="3418893"/>
            <a:chExt cx="254000" cy="360362"/>
          </a:xfrm>
        </p:grpSpPr>
        <p:sp>
          <p:nvSpPr>
            <p:cNvPr id="50" name="Line 26"/>
            <p:cNvSpPr>
              <a:spLocks noChangeShapeType="1"/>
            </p:cNvSpPr>
            <p:nvPr/>
          </p:nvSpPr>
          <p:spPr bwMode="auto">
            <a:xfrm rot="16200000">
              <a:off x="8489426" y="3740362"/>
              <a:ext cx="714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000" dirty="0"/>
            </a:p>
          </p:txBody>
        </p:sp>
        <p:sp>
          <p:nvSpPr>
            <p:cNvPr id="51" name="Line 27"/>
            <p:cNvSpPr>
              <a:spLocks noChangeShapeType="1"/>
            </p:cNvSpPr>
            <p:nvPr/>
          </p:nvSpPr>
          <p:spPr bwMode="auto">
            <a:xfrm>
              <a:off x="8458470" y="3703055"/>
              <a:ext cx="25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000" dirty="0"/>
            </a:p>
          </p:txBody>
        </p:sp>
        <p:sp>
          <p:nvSpPr>
            <p:cNvPr id="52" name="Line 29"/>
            <p:cNvSpPr>
              <a:spLocks noChangeShapeType="1"/>
            </p:cNvSpPr>
            <p:nvPr/>
          </p:nvSpPr>
          <p:spPr bwMode="auto">
            <a:xfrm rot="5400000" flipH="1">
              <a:off x="8616426" y="3743537"/>
              <a:ext cx="714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000" dirty="0"/>
            </a:p>
          </p:txBody>
        </p:sp>
        <p:sp>
          <p:nvSpPr>
            <p:cNvPr id="53" name="Line 30"/>
            <p:cNvSpPr>
              <a:spLocks noChangeShapeType="1"/>
            </p:cNvSpPr>
            <p:nvPr/>
          </p:nvSpPr>
          <p:spPr bwMode="auto">
            <a:xfrm>
              <a:off x="8525145" y="3649080"/>
              <a:ext cx="1238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000" dirty="0"/>
            </a:p>
          </p:txBody>
        </p:sp>
        <p:sp>
          <p:nvSpPr>
            <p:cNvPr id="54" name="Line 31"/>
            <p:cNvSpPr>
              <a:spLocks noChangeShapeType="1"/>
            </p:cNvSpPr>
            <p:nvPr/>
          </p:nvSpPr>
          <p:spPr bwMode="auto">
            <a:xfrm rot="16200000">
              <a:off x="8496570" y="3557005"/>
              <a:ext cx="1841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000" dirty="0"/>
            </a:p>
          </p:txBody>
        </p:sp>
        <p:sp>
          <p:nvSpPr>
            <p:cNvPr id="55" name="Oval 32"/>
            <p:cNvSpPr>
              <a:spLocks noChangeArrowheads="1"/>
            </p:cNvSpPr>
            <p:nvPr/>
          </p:nvSpPr>
          <p:spPr bwMode="auto">
            <a:xfrm>
              <a:off x="8566420" y="3418893"/>
              <a:ext cx="42863" cy="4286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2000" dirty="0"/>
            </a:p>
          </p:txBody>
        </p:sp>
      </p:grpSp>
      <p:sp>
        <p:nvSpPr>
          <p:cNvPr id="56" name="Line 31"/>
          <p:cNvSpPr>
            <a:spLocks noChangeShapeType="1"/>
          </p:cNvSpPr>
          <p:nvPr/>
        </p:nvSpPr>
        <p:spPr bwMode="auto">
          <a:xfrm rot="16200000">
            <a:off x="8412151" y="1633078"/>
            <a:ext cx="28918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57" name="Oval 32"/>
          <p:cNvSpPr>
            <a:spLocks noChangeArrowheads="1"/>
          </p:cNvSpPr>
          <p:nvPr/>
        </p:nvSpPr>
        <p:spPr bwMode="auto">
          <a:xfrm>
            <a:off x="8931480" y="1210767"/>
            <a:ext cx="42863" cy="4286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000" dirty="0"/>
          </a:p>
        </p:txBody>
      </p:sp>
      <p:sp>
        <p:nvSpPr>
          <p:cNvPr id="58" name="Line 26"/>
          <p:cNvSpPr>
            <a:spLocks noChangeShapeType="1"/>
          </p:cNvSpPr>
          <p:nvPr/>
        </p:nvSpPr>
        <p:spPr bwMode="auto">
          <a:xfrm rot="10800000">
            <a:off x="9201424" y="2978887"/>
            <a:ext cx="71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59" name="Line 27"/>
          <p:cNvSpPr>
            <a:spLocks noChangeShapeType="1"/>
          </p:cNvSpPr>
          <p:nvPr/>
        </p:nvSpPr>
        <p:spPr bwMode="auto">
          <a:xfrm rot="16200000">
            <a:off x="9072835" y="2918562"/>
            <a:ext cx="25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60" name="Line 29"/>
          <p:cNvSpPr>
            <a:spLocks noChangeShapeType="1"/>
          </p:cNvSpPr>
          <p:nvPr/>
        </p:nvSpPr>
        <p:spPr bwMode="auto">
          <a:xfrm flipH="1">
            <a:off x="9204599" y="2851888"/>
            <a:ext cx="71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61" name="Line 30"/>
          <p:cNvSpPr>
            <a:spLocks noChangeShapeType="1"/>
          </p:cNvSpPr>
          <p:nvPr/>
        </p:nvSpPr>
        <p:spPr bwMode="auto">
          <a:xfrm rot="16200000">
            <a:off x="9083948" y="2916975"/>
            <a:ext cx="123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62" name="Line 47"/>
          <p:cNvSpPr>
            <a:spLocks noChangeShapeType="1"/>
          </p:cNvSpPr>
          <p:nvPr/>
        </p:nvSpPr>
        <p:spPr bwMode="auto">
          <a:xfrm rot="16200000">
            <a:off x="9047360" y="2611091"/>
            <a:ext cx="46667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63" name="Line 47"/>
          <p:cNvSpPr>
            <a:spLocks noChangeShapeType="1"/>
          </p:cNvSpPr>
          <p:nvPr/>
        </p:nvSpPr>
        <p:spPr bwMode="auto">
          <a:xfrm rot="16200000">
            <a:off x="9177055" y="3084366"/>
            <a:ext cx="21095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cxnSp>
        <p:nvCxnSpPr>
          <p:cNvPr id="64" name="直線矢印コネクタ 63"/>
          <p:cNvCxnSpPr/>
          <p:nvPr/>
        </p:nvCxnSpPr>
        <p:spPr bwMode="auto">
          <a:xfrm>
            <a:off x="9537424" y="1263466"/>
            <a:ext cx="0" cy="25495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5" name="Line 25"/>
          <p:cNvSpPr>
            <a:spLocks noChangeShapeType="1"/>
          </p:cNvSpPr>
          <p:nvPr/>
        </p:nvSpPr>
        <p:spPr bwMode="auto">
          <a:xfrm flipH="1">
            <a:off x="8556118" y="1499079"/>
            <a:ext cx="737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66" name="Line 47"/>
          <p:cNvSpPr>
            <a:spLocks noChangeShapeType="1"/>
          </p:cNvSpPr>
          <p:nvPr/>
        </p:nvSpPr>
        <p:spPr bwMode="auto">
          <a:xfrm rot="16200000">
            <a:off x="8827250" y="1376658"/>
            <a:ext cx="24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67" name="Line 28"/>
          <p:cNvSpPr>
            <a:spLocks noChangeShapeType="1"/>
          </p:cNvSpPr>
          <p:nvPr/>
        </p:nvSpPr>
        <p:spPr bwMode="auto">
          <a:xfrm>
            <a:off x="9014862" y="2914299"/>
            <a:ext cx="12204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8977550" y="2894319"/>
            <a:ext cx="42863" cy="4286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000" dirty="0"/>
          </a:p>
        </p:txBody>
      </p:sp>
      <p:grpSp>
        <p:nvGrpSpPr>
          <p:cNvPr id="86024" name="グループ化 86023"/>
          <p:cNvGrpSpPr/>
          <p:nvPr/>
        </p:nvGrpSpPr>
        <p:grpSpPr>
          <a:xfrm>
            <a:off x="5341234" y="2564600"/>
            <a:ext cx="506858" cy="542293"/>
            <a:chOff x="683980" y="3128149"/>
            <a:chExt cx="506858" cy="542293"/>
          </a:xfrm>
        </p:grpSpPr>
        <p:sp>
          <p:nvSpPr>
            <p:cNvPr id="86016" name="角丸四角形 86015"/>
            <p:cNvSpPr/>
            <p:nvPr/>
          </p:nvSpPr>
          <p:spPr bwMode="auto">
            <a:xfrm>
              <a:off x="779670" y="3287109"/>
              <a:ext cx="326107" cy="38333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86017" name="正方形/長方形 86016"/>
            <p:cNvSpPr/>
            <p:nvPr/>
          </p:nvSpPr>
          <p:spPr bwMode="auto">
            <a:xfrm>
              <a:off x="683980" y="3128149"/>
              <a:ext cx="506858" cy="291208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sp>
        <p:nvSpPr>
          <p:cNvPr id="6" name="正方形/長方形 5"/>
          <p:cNvSpPr/>
          <p:nvPr/>
        </p:nvSpPr>
        <p:spPr bwMode="auto">
          <a:xfrm>
            <a:off x="5762303" y="2744780"/>
            <a:ext cx="340980" cy="69908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5" name="直線コネクタ 4"/>
          <p:cNvCxnSpPr/>
          <p:nvPr/>
        </p:nvCxnSpPr>
        <p:spPr bwMode="auto">
          <a:xfrm>
            <a:off x="5390906" y="2857102"/>
            <a:ext cx="335954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6021" name="角丸四角形 86020"/>
          <p:cNvSpPr/>
          <p:nvPr/>
        </p:nvSpPr>
        <p:spPr bwMode="auto">
          <a:xfrm>
            <a:off x="6102921" y="2860030"/>
            <a:ext cx="914400" cy="59771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6022" name="正方形/長方形 86021"/>
          <p:cNvSpPr/>
          <p:nvPr/>
        </p:nvSpPr>
        <p:spPr bwMode="auto">
          <a:xfrm>
            <a:off x="6103282" y="2861391"/>
            <a:ext cx="914400" cy="227239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6023" name="テキスト ボックス 86022"/>
          <p:cNvSpPr txBox="1"/>
          <p:nvPr/>
        </p:nvSpPr>
        <p:spPr>
          <a:xfrm>
            <a:off x="6398684" y="2786960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latin typeface="+mj-ea"/>
                <a:ea typeface="+mj-ea"/>
              </a:rPr>
              <a:t>P</a:t>
            </a:r>
            <a:r>
              <a:rPr kumimoji="1" lang="en-US" altLang="ja-JP" sz="1800" b="1" baseline="30000" dirty="0" smtClean="0">
                <a:latin typeface="+mj-ea"/>
                <a:ea typeface="+mj-ea"/>
              </a:rPr>
              <a:t>+</a:t>
            </a:r>
            <a:endParaRPr kumimoji="1" lang="ja-JP" altLang="en-US" sz="1800" b="1" baseline="30000" dirty="0">
              <a:latin typeface="+mj-ea"/>
              <a:ea typeface="+mj-ea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5405503" y="2777513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latin typeface="+mj-ea"/>
                <a:ea typeface="+mj-ea"/>
              </a:rPr>
              <a:t>N</a:t>
            </a:r>
            <a:r>
              <a:rPr kumimoji="1" lang="en-US" altLang="ja-JP" sz="1800" b="1" baseline="30000" dirty="0" smtClean="0">
                <a:latin typeface="+mj-ea"/>
                <a:ea typeface="+mj-ea"/>
              </a:rPr>
              <a:t>+</a:t>
            </a:r>
            <a:endParaRPr kumimoji="1" lang="ja-JP" altLang="en-US" sz="1800" b="1" baseline="30000" dirty="0">
              <a:latin typeface="+mj-ea"/>
              <a:ea typeface="+mj-ea"/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6400636" y="3077783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latin typeface="+mj-ea"/>
                <a:ea typeface="+mj-ea"/>
              </a:rPr>
              <a:t>N</a:t>
            </a:r>
            <a:endParaRPr kumimoji="1" lang="ja-JP" altLang="en-US" sz="1800" b="1" baseline="30000" dirty="0">
              <a:latin typeface="+mj-ea"/>
              <a:ea typeface="+mj-ea"/>
            </a:endParaRPr>
          </a:p>
        </p:txBody>
      </p:sp>
      <p:sp>
        <p:nvSpPr>
          <p:cNvPr id="106" name="正方形/長方形 105"/>
          <p:cNvSpPr/>
          <p:nvPr/>
        </p:nvSpPr>
        <p:spPr bwMode="auto">
          <a:xfrm>
            <a:off x="7020535" y="2748318"/>
            <a:ext cx="340980" cy="69908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7" name="角丸四角形 106"/>
          <p:cNvSpPr/>
          <p:nvPr/>
        </p:nvSpPr>
        <p:spPr bwMode="auto">
          <a:xfrm>
            <a:off x="7371786" y="2863568"/>
            <a:ext cx="646876" cy="59771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8" name="正方形/長方形 107"/>
          <p:cNvSpPr/>
          <p:nvPr/>
        </p:nvSpPr>
        <p:spPr bwMode="auto">
          <a:xfrm>
            <a:off x="7372147" y="2864929"/>
            <a:ext cx="646515" cy="241964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7529320" y="2790498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latin typeface="+mj-ea"/>
                <a:ea typeface="+mj-ea"/>
              </a:rPr>
              <a:t>P</a:t>
            </a:r>
            <a:r>
              <a:rPr kumimoji="1" lang="en-US" altLang="ja-JP" sz="1800" b="1" baseline="30000" dirty="0" smtClean="0">
                <a:latin typeface="+mj-ea"/>
                <a:ea typeface="+mj-ea"/>
              </a:rPr>
              <a:t>+</a:t>
            </a:r>
            <a:endParaRPr kumimoji="1" lang="ja-JP" altLang="en-US" sz="1800" b="1" baseline="30000" dirty="0">
              <a:latin typeface="+mj-ea"/>
              <a:ea typeface="+mj-ea"/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7563171" y="3081321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latin typeface="+mj-ea"/>
                <a:ea typeface="+mj-ea"/>
              </a:rPr>
              <a:t>N</a:t>
            </a:r>
            <a:endParaRPr kumimoji="1" lang="ja-JP" altLang="en-US" sz="1800" b="1" baseline="30000" dirty="0">
              <a:latin typeface="+mj-ea"/>
              <a:ea typeface="+mj-ea"/>
            </a:endParaRPr>
          </a:p>
        </p:txBody>
      </p:sp>
      <p:sp>
        <p:nvSpPr>
          <p:cNvPr id="111" name="正方形/長方形 110"/>
          <p:cNvSpPr/>
          <p:nvPr/>
        </p:nvSpPr>
        <p:spPr bwMode="auto">
          <a:xfrm>
            <a:off x="8034208" y="2751856"/>
            <a:ext cx="340980" cy="69908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18" name="Text Box 104"/>
          <p:cNvSpPr txBox="1">
            <a:spLocks noChangeArrowheads="1"/>
          </p:cNvSpPr>
          <p:nvPr/>
        </p:nvSpPr>
        <p:spPr bwMode="auto">
          <a:xfrm>
            <a:off x="5645057" y="2101775"/>
            <a:ext cx="5212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solidFill>
                  <a:schemeClr val="accent6"/>
                </a:solidFill>
                <a:latin typeface="+mj-ea"/>
                <a:ea typeface="+mj-ea"/>
              </a:rPr>
              <a:t>GR</a:t>
            </a:r>
            <a:endParaRPr lang="ja-JP" altLang="en-US" sz="2000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119" name="Text Box 104"/>
          <p:cNvSpPr txBox="1">
            <a:spLocks noChangeArrowheads="1"/>
          </p:cNvSpPr>
          <p:nvPr/>
        </p:nvSpPr>
        <p:spPr bwMode="auto">
          <a:xfrm>
            <a:off x="6844743" y="2114179"/>
            <a:ext cx="6864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solidFill>
                  <a:schemeClr val="accent6"/>
                </a:solidFill>
                <a:latin typeface="+mj-ea"/>
                <a:ea typeface="+mj-ea"/>
              </a:rPr>
              <a:t>GTG</a:t>
            </a:r>
            <a:endParaRPr lang="ja-JP" altLang="en-US" sz="2000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120" name="Text Box 104"/>
          <p:cNvSpPr txBox="1">
            <a:spLocks noChangeArrowheads="1"/>
          </p:cNvSpPr>
          <p:nvPr/>
        </p:nvSpPr>
        <p:spPr bwMode="auto">
          <a:xfrm>
            <a:off x="7861817" y="2098454"/>
            <a:ext cx="7232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solidFill>
                  <a:schemeClr val="accent6"/>
                </a:solidFill>
                <a:latin typeface="+mj-ea"/>
                <a:ea typeface="+mj-ea"/>
              </a:rPr>
              <a:t>TG(</a:t>
            </a:r>
            <a:r>
              <a:rPr lang="en-US" altLang="ja-JP" sz="2000" dirty="0" err="1" smtClean="0">
                <a:solidFill>
                  <a:schemeClr val="accent6"/>
                </a:solidFill>
                <a:latin typeface="+mj-ea"/>
                <a:ea typeface="+mj-ea"/>
              </a:rPr>
              <a:t>i</a:t>
            </a:r>
            <a:r>
              <a:rPr lang="en-US" altLang="ja-JP" sz="2000" dirty="0" smtClean="0">
                <a:solidFill>
                  <a:schemeClr val="accent6"/>
                </a:solidFill>
                <a:latin typeface="+mj-ea"/>
                <a:ea typeface="+mj-ea"/>
              </a:rPr>
              <a:t>)</a:t>
            </a:r>
            <a:endParaRPr lang="ja-JP" altLang="en-US" sz="2000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121" name="Line 47"/>
          <p:cNvSpPr>
            <a:spLocks noChangeShapeType="1"/>
          </p:cNvSpPr>
          <p:nvPr/>
        </p:nvSpPr>
        <p:spPr bwMode="auto">
          <a:xfrm rot="16200000">
            <a:off x="8086660" y="2373435"/>
            <a:ext cx="94906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133" name="Text Box 104"/>
          <p:cNvSpPr txBox="1">
            <a:spLocks noChangeArrowheads="1"/>
          </p:cNvSpPr>
          <p:nvPr/>
        </p:nvSpPr>
        <p:spPr bwMode="auto">
          <a:xfrm>
            <a:off x="7819284" y="1420320"/>
            <a:ext cx="7328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solidFill>
                  <a:schemeClr val="accent6"/>
                </a:solidFill>
                <a:latin typeface="+mj-ea"/>
                <a:ea typeface="+mj-ea"/>
              </a:rPr>
              <a:t>RG(</a:t>
            </a:r>
            <a:r>
              <a:rPr lang="en-US" altLang="ja-JP" sz="2000" dirty="0" err="1" smtClean="0">
                <a:solidFill>
                  <a:schemeClr val="accent6"/>
                </a:solidFill>
                <a:latin typeface="+mj-ea"/>
                <a:ea typeface="+mj-ea"/>
              </a:rPr>
              <a:t>i</a:t>
            </a:r>
            <a:r>
              <a:rPr lang="en-US" altLang="ja-JP" sz="2000" dirty="0" smtClean="0">
                <a:solidFill>
                  <a:schemeClr val="accent6"/>
                </a:solidFill>
                <a:latin typeface="+mj-ea"/>
                <a:ea typeface="+mj-ea"/>
              </a:rPr>
              <a:t>)</a:t>
            </a:r>
            <a:endParaRPr lang="ja-JP" altLang="en-US" sz="2000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134" name="Text Box 104"/>
          <p:cNvSpPr txBox="1">
            <a:spLocks noChangeArrowheads="1"/>
          </p:cNvSpPr>
          <p:nvPr/>
        </p:nvSpPr>
        <p:spPr bwMode="auto">
          <a:xfrm>
            <a:off x="8834473" y="1863341"/>
            <a:ext cx="4828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solidFill>
                  <a:schemeClr val="accent6"/>
                </a:solidFill>
                <a:latin typeface="+mj-ea"/>
                <a:ea typeface="+mj-ea"/>
              </a:rPr>
              <a:t>SF</a:t>
            </a:r>
            <a:endParaRPr lang="ja-JP" altLang="en-US" sz="2000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135" name="Text Box 104"/>
          <p:cNvSpPr txBox="1">
            <a:spLocks noChangeArrowheads="1"/>
          </p:cNvSpPr>
          <p:nvPr/>
        </p:nvSpPr>
        <p:spPr bwMode="auto">
          <a:xfrm>
            <a:off x="8753058" y="3075873"/>
            <a:ext cx="8370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solidFill>
                  <a:schemeClr val="accent6"/>
                </a:solidFill>
                <a:latin typeface="+mj-ea"/>
                <a:ea typeface="+mj-ea"/>
              </a:rPr>
              <a:t>SEL(</a:t>
            </a:r>
            <a:r>
              <a:rPr lang="en-US" altLang="ja-JP" sz="2000" dirty="0" err="1" smtClean="0">
                <a:solidFill>
                  <a:schemeClr val="accent6"/>
                </a:solidFill>
                <a:latin typeface="+mj-ea"/>
                <a:ea typeface="+mj-ea"/>
              </a:rPr>
              <a:t>i</a:t>
            </a:r>
            <a:r>
              <a:rPr lang="en-US" altLang="ja-JP" sz="2000" dirty="0" smtClean="0">
                <a:solidFill>
                  <a:schemeClr val="accent6"/>
                </a:solidFill>
                <a:latin typeface="+mj-ea"/>
                <a:ea typeface="+mj-ea"/>
              </a:rPr>
              <a:t>)</a:t>
            </a:r>
            <a:endParaRPr lang="ja-JP" altLang="en-US" sz="2000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136" name="Oval 32"/>
          <p:cNvSpPr>
            <a:spLocks noChangeArrowheads="1"/>
          </p:cNvSpPr>
          <p:nvPr/>
        </p:nvSpPr>
        <p:spPr bwMode="auto">
          <a:xfrm>
            <a:off x="8211974" y="2490265"/>
            <a:ext cx="42863" cy="4286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000" dirty="0"/>
          </a:p>
        </p:txBody>
      </p:sp>
      <p:sp>
        <p:nvSpPr>
          <p:cNvPr id="137" name="Line 47"/>
          <p:cNvSpPr>
            <a:spLocks noChangeShapeType="1"/>
          </p:cNvSpPr>
          <p:nvPr/>
        </p:nvSpPr>
        <p:spPr bwMode="auto">
          <a:xfrm rot="16200000">
            <a:off x="8107744" y="2656156"/>
            <a:ext cx="24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138" name="Oval 32"/>
          <p:cNvSpPr>
            <a:spLocks noChangeArrowheads="1"/>
          </p:cNvSpPr>
          <p:nvPr/>
        </p:nvSpPr>
        <p:spPr bwMode="auto">
          <a:xfrm>
            <a:off x="7191206" y="2479632"/>
            <a:ext cx="42863" cy="4286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000" dirty="0"/>
          </a:p>
        </p:txBody>
      </p:sp>
      <p:sp>
        <p:nvSpPr>
          <p:cNvPr id="139" name="Line 47"/>
          <p:cNvSpPr>
            <a:spLocks noChangeShapeType="1"/>
          </p:cNvSpPr>
          <p:nvPr/>
        </p:nvSpPr>
        <p:spPr bwMode="auto">
          <a:xfrm rot="16200000">
            <a:off x="7086976" y="2645523"/>
            <a:ext cx="24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140" name="Oval 32"/>
          <p:cNvSpPr>
            <a:spLocks noChangeArrowheads="1"/>
          </p:cNvSpPr>
          <p:nvPr/>
        </p:nvSpPr>
        <p:spPr bwMode="auto">
          <a:xfrm>
            <a:off x="5925879" y="2479632"/>
            <a:ext cx="42863" cy="4286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000" dirty="0"/>
          </a:p>
        </p:txBody>
      </p:sp>
      <p:sp>
        <p:nvSpPr>
          <p:cNvPr id="141" name="Line 47"/>
          <p:cNvSpPr>
            <a:spLocks noChangeShapeType="1"/>
          </p:cNvSpPr>
          <p:nvPr/>
        </p:nvSpPr>
        <p:spPr bwMode="auto">
          <a:xfrm rot="16200000">
            <a:off x="5821649" y="2645523"/>
            <a:ext cx="24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145" name="Text Box 104"/>
          <p:cNvSpPr txBox="1">
            <a:spLocks noChangeArrowheads="1"/>
          </p:cNvSpPr>
          <p:nvPr/>
        </p:nvSpPr>
        <p:spPr bwMode="auto">
          <a:xfrm>
            <a:off x="7466189" y="2463717"/>
            <a:ext cx="5068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solidFill>
                  <a:srgbClr val="FF0000"/>
                </a:solidFill>
                <a:latin typeface="+mj-ea"/>
                <a:ea typeface="+mj-ea"/>
              </a:rPr>
              <a:t>ST</a:t>
            </a:r>
            <a:endParaRPr lang="ja-JP" altLang="en-US" sz="2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47" name="Oval 32"/>
          <p:cNvSpPr>
            <a:spLocks noChangeArrowheads="1"/>
          </p:cNvSpPr>
          <p:nvPr/>
        </p:nvSpPr>
        <p:spPr bwMode="auto">
          <a:xfrm>
            <a:off x="5564357" y="2617861"/>
            <a:ext cx="42863" cy="4286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000" dirty="0"/>
          </a:p>
        </p:txBody>
      </p:sp>
      <p:sp>
        <p:nvSpPr>
          <p:cNvPr id="148" name="Line 47"/>
          <p:cNvSpPr>
            <a:spLocks noChangeShapeType="1"/>
          </p:cNvSpPr>
          <p:nvPr/>
        </p:nvSpPr>
        <p:spPr bwMode="auto">
          <a:xfrm rot="16200000">
            <a:off x="5490038" y="2753841"/>
            <a:ext cx="18782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149" name="Text Box 104"/>
          <p:cNvSpPr txBox="1">
            <a:spLocks noChangeArrowheads="1"/>
          </p:cNvSpPr>
          <p:nvPr/>
        </p:nvSpPr>
        <p:spPr bwMode="auto">
          <a:xfrm>
            <a:off x="8626433" y="833600"/>
            <a:ext cx="5725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solidFill>
                  <a:schemeClr val="accent6"/>
                </a:solidFill>
                <a:latin typeface="+mj-ea"/>
                <a:ea typeface="+mj-ea"/>
              </a:rPr>
              <a:t>V</a:t>
            </a:r>
            <a:r>
              <a:rPr lang="en-US" altLang="ja-JP" sz="2000" baseline="-10000" dirty="0" smtClean="0">
                <a:solidFill>
                  <a:schemeClr val="accent6"/>
                </a:solidFill>
                <a:latin typeface="+mj-ea"/>
                <a:ea typeface="+mj-ea"/>
              </a:rPr>
              <a:t>DD</a:t>
            </a:r>
            <a:endParaRPr lang="ja-JP" altLang="en-US" sz="2000" baseline="-10000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150" name="Text Box 104"/>
          <p:cNvSpPr txBox="1">
            <a:spLocks noChangeArrowheads="1"/>
          </p:cNvSpPr>
          <p:nvPr/>
        </p:nvSpPr>
        <p:spPr bwMode="auto">
          <a:xfrm>
            <a:off x="5301842" y="2272593"/>
            <a:ext cx="5725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solidFill>
                  <a:schemeClr val="accent6"/>
                </a:solidFill>
                <a:latin typeface="+mj-ea"/>
                <a:ea typeface="+mj-ea"/>
              </a:rPr>
              <a:t>V</a:t>
            </a:r>
            <a:r>
              <a:rPr lang="en-US" altLang="ja-JP" sz="2000" baseline="-10000" dirty="0" smtClean="0">
                <a:solidFill>
                  <a:schemeClr val="accent6"/>
                </a:solidFill>
                <a:latin typeface="+mj-ea"/>
                <a:ea typeface="+mj-ea"/>
              </a:rPr>
              <a:t>DD</a:t>
            </a:r>
            <a:endParaRPr lang="ja-JP" altLang="en-US" sz="2000" baseline="-10000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86030" name="上カーブ矢印 86029"/>
          <p:cNvSpPr/>
          <p:nvPr/>
        </p:nvSpPr>
        <p:spPr bwMode="auto">
          <a:xfrm>
            <a:off x="6524977" y="3520755"/>
            <a:ext cx="1134742" cy="443762"/>
          </a:xfrm>
          <a:prstGeom prst="curvedUpArrow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53" name="上カーブ矢印 152"/>
          <p:cNvSpPr/>
          <p:nvPr/>
        </p:nvSpPr>
        <p:spPr bwMode="auto">
          <a:xfrm>
            <a:off x="7719885" y="3555934"/>
            <a:ext cx="969626" cy="373403"/>
          </a:xfrm>
          <a:prstGeom prst="curvedUpArrow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6031" name="テキスト ボックス 86030"/>
          <p:cNvSpPr txBox="1"/>
          <p:nvPr/>
        </p:nvSpPr>
        <p:spPr>
          <a:xfrm>
            <a:off x="6065278" y="3995009"/>
            <a:ext cx="17540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(1)</a:t>
            </a:r>
            <a:r>
              <a:rPr lang="ja-JP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kumimoji="1"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Charge </a:t>
            </a:r>
          </a:p>
          <a:p>
            <a:pPr>
              <a:lnSpc>
                <a:spcPts val="2400"/>
              </a:lnSpc>
            </a:pPr>
            <a:r>
              <a:rPr kumimoji="1"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     Transfer</a:t>
            </a:r>
          </a:p>
          <a:p>
            <a:pPr>
              <a:lnSpc>
                <a:spcPts val="2400"/>
              </a:lnSpc>
            </a:pPr>
            <a:r>
              <a:rPr lang="en-US" altLang="ja-JP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    </a:t>
            </a:r>
            <a:r>
              <a:rPr lang="en-US" altLang="ja-JP" b="1" dirty="0" smtClean="0">
                <a:solidFill>
                  <a:srgbClr val="FF0000"/>
                </a:solidFill>
                <a:latin typeface="+mj-ea"/>
              </a:rPr>
              <a:t>Global</a:t>
            </a:r>
            <a:r>
              <a:rPr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ly</a:t>
            </a:r>
            <a:endParaRPr lang="en-US" altLang="ja-JP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8034208" y="3982976"/>
            <a:ext cx="17540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(2)</a:t>
            </a:r>
            <a:r>
              <a:rPr lang="ja-JP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kumimoji="1"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Charge </a:t>
            </a:r>
          </a:p>
          <a:p>
            <a:pPr>
              <a:lnSpc>
                <a:spcPts val="2400"/>
              </a:lnSpc>
            </a:pPr>
            <a:r>
              <a:rPr kumimoji="1"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     Transfer</a:t>
            </a:r>
          </a:p>
          <a:p>
            <a:pPr>
              <a:lnSpc>
                <a:spcPts val="2400"/>
              </a:lnSpc>
            </a:pPr>
            <a:r>
              <a:rPr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     Row by </a:t>
            </a:r>
          </a:p>
          <a:p>
            <a:pPr>
              <a:lnSpc>
                <a:spcPts val="2400"/>
              </a:lnSpc>
            </a:pPr>
            <a:r>
              <a:rPr lang="en-US" altLang="ja-JP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    Row </a:t>
            </a:r>
          </a:p>
        </p:txBody>
      </p:sp>
      <p:sp>
        <p:nvSpPr>
          <p:cNvPr id="86033" name="テキスト ボックス 86032"/>
          <p:cNvSpPr txBox="1"/>
          <p:nvPr/>
        </p:nvSpPr>
        <p:spPr>
          <a:xfrm>
            <a:off x="212651" y="1200060"/>
            <a:ext cx="5480988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u="sng" dirty="0" smtClean="0">
                <a:latin typeface="+mj-ea"/>
                <a:ea typeface="+mj-ea"/>
              </a:rPr>
              <a:t>Feature:</a:t>
            </a:r>
            <a:r>
              <a:rPr kumimoji="1" lang="en-US" altLang="ja-JP" b="1" dirty="0" smtClean="0">
                <a:latin typeface="+mj-ea"/>
                <a:ea typeface="+mj-ea"/>
              </a:rPr>
              <a:t> Storage (ST) between PD </a:t>
            </a:r>
            <a:r>
              <a:rPr lang="en-US" altLang="ja-JP" b="1" dirty="0" smtClean="0">
                <a:latin typeface="+mj-ea"/>
                <a:ea typeface="+mj-ea"/>
              </a:rPr>
              <a:t>&amp; FD.</a:t>
            </a:r>
          </a:p>
          <a:p>
            <a:endParaRPr kumimoji="1" lang="en-US" altLang="ja-JP" sz="1000" b="1" dirty="0">
              <a:latin typeface="+mj-ea"/>
              <a:ea typeface="+mj-ea"/>
            </a:endParaRPr>
          </a:p>
          <a:p>
            <a:r>
              <a:rPr lang="en-US" altLang="ja-JP" b="1" u="sng" dirty="0" smtClean="0">
                <a:latin typeface="+mj-ea"/>
                <a:ea typeface="+mj-ea"/>
              </a:rPr>
              <a:t>Variation of ST</a:t>
            </a:r>
            <a:r>
              <a:rPr lang="en-US" altLang="ja-JP" b="1" dirty="0" smtClean="0">
                <a:latin typeface="+mj-ea"/>
                <a:ea typeface="+mj-ea"/>
              </a:rPr>
              <a:t>: </a:t>
            </a:r>
          </a:p>
          <a:p>
            <a:r>
              <a:rPr kumimoji="1" lang="en-US" altLang="ja-JP" b="1" dirty="0">
                <a:latin typeface="+mj-ea"/>
                <a:ea typeface="+mj-ea"/>
              </a:rPr>
              <a:t> </a:t>
            </a:r>
            <a:r>
              <a:rPr kumimoji="1" lang="en-US" altLang="ja-JP" b="1" dirty="0" smtClean="0">
                <a:latin typeface="+mj-ea"/>
                <a:ea typeface="+mj-ea"/>
              </a:rPr>
              <a:t>    </a:t>
            </a:r>
            <a:r>
              <a:rPr kumimoji="1" lang="ja-JP" altLang="en-US" b="1" dirty="0" smtClean="0">
                <a:latin typeface="+mj-ea"/>
                <a:ea typeface="+mj-ea"/>
              </a:rPr>
              <a:t>・ </a:t>
            </a:r>
            <a:r>
              <a:rPr kumimoji="1" lang="en-US" altLang="ja-JP" b="1" dirty="0" smtClean="0">
                <a:latin typeface="+mj-ea"/>
                <a:ea typeface="+mj-ea"/>
              </a:rPr>
              <a:t>Pinned PD structure</a:t>
            </a:r>
          </a:p>
          <a:p>
            <a:r>
              <a:rPr lang="en-US" altLang="ja-JP" b="1" dirty="0">
                <a:latin typeface="+mj-ea"/>
                <a:ea typeface="+mj-ea"/>
              </a:rPr>
              <a:t> </a:t>
            </a:r>
            <a:r>
              <a:rPr lang="en-US" altLang="ja-JP" b="1" dirty="0" smtClean="0">
                <a:latin typeface="+mj-ea"/>
                <a:ea typeface="+mj-ea"/>
              </a:rPr>
              <a:t>    </a:t>
            </a:r>
            <a:r>
              <a:rPr lang="ja-JP" altLang="en-US" b="1" dirty="0" smtClean="0">
                <a:latin typeface="+mj-ea"/>
              </a:rPr>
              <a:t>・ </a:t>
            </a:r>
            <a:r>
              <a:rPr lang="en-US" altLang="ja-JP" b="1" dirty="0" smtClean="0">
                <a:latin typeface="+mj-ea"/>
              </a:rPr>
              <a:t>Surface channel CCD</a:t>
            </a:r>
          </a:p>
          <a:p>
            <a:r>
              <a:rPr kumimoji="1" lang="en-US" altLang="ja-JP" b="1" dirty="0">
                <a:latin typeface="+mj-ea"/>
                <a:ea typeface="+mj-ea"/>
              </a:rPr>
              <a:t> </a:t>
            </a:r>
            <a:r>
              <a:rPr kumimoji="1" lang="en-US" altLang="ja-JP" b="1" dirty="0" smtClean="0">
                <a:latin typeface="+mj-ea"/>
                <a:ea typeface="+mj-ea"/>
              </a:rPr>
              <a:t>    </a:t>
            </a:r>
            <a:r>
              <a:rPr lang="ja-JP" altLang="en-US" b="1" dirty="0" smtClean="0">
                <a:latin typeface="+mj-ea"/>
              </a:rPr>
              <a:t>・ </a:t>
            </a:r>
            <a:r>
              <a:rPr lang="en-US" altLang="ja-JP" b="1" dirty="0" smtClean="0">
                <a:latin typeface="+mj-ea"/>
              </a:rPr>
              <a:t>Buried channel CCD</a:t>
            </a:r>
            <a:endParaRPr lang="en-US" altLang="ja-JP" b="1" dirty="0">
              <a:latin typeface="+mj-ea"/>
              <a:ea typeface="+mj-ea"/>
            </a:endParaRPr>
          </a:p>
          <a:p>
            <a:endParaRPr kumimoji="1" lang="en-US" altLang="ja-JP" sz="1000" b="1" u="sng" dirty="0" smtClean="0">
              <a:latin typeface="+mj-ea"/>
              <a:ea typeface="+mj-ea"/>
            </a:endParaRPr>
          </a:p>
          <a:p>
            <a:r>
              <a:rPr kumimoji="1" lang="en-US" altLang="ja-JP" b="1" u="sng" dirty="0" smtClean="0">
                <a:solidFill>
                  <a:schemeClr val="accent6"/>
                </a:solidFill>
                <a:latin typeface="+mj-ea"/>
                <a:ea typeface="+mj-ea"/>
              </a:rPr>
              <a:t>Good Points</a:t>
            </a:r>
            <a:r>
              <a:rPr kumimoji="1"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:</a:t>
            </a:r>
          </a:p>
          <a:p>
            <a:r>
              <a:rPr lang="ja-JP" altLang="en-US" b="1" dirty="0">
                <a:latin typeface="+mj-ea"/>
              </a:rPr>
              <a:t>・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Low noise by real CDS.  </a:t>
            </a:r>
          </a:p>
          <a:p>
            <a:r>
              <a:rPr lang="en-US" altLang="ja-JP" b="1" dirty="0" smtClean="0">
                <a:latin typeface="+mj-ea"/>
                <a:ea typeface="+mj-ea"/>
              </a:rPr>
              <a:t>      2.7 e random noise is obtained. </a:t>
            </a:r>
          </a:p>
          <a:p>
            <a:r>
              <a:rPr lang="ja-JP" altLang="en-US" b="1" dirty="0" smtClean="0">
                <a:latin typeface="+mj-ea"/>
              </a:rPr>
              <a:t>・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</a:rPr>
              <a:t>Low dark current if pinning structure</a:t>
            </a:r>
          </a:p>
          <a:p>
            <a:r>
              <a:rPr lang="en-US" altLang="ja-JP" b="1" dirty="0">
                <a:solidFill>
                  <a:schemeClr val="accent6"/>
                </a:solidFill>
                <a:latin typeface="+mj-ea"/>
              </a:rPr>
              <a:t>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</a:rPr>
              <a:t> is used at ST.</a:t>
            </a:r>
            <a:endParaRPr lang="en-US" altLang="ja-JP" b="1" dirty="0">
              <a:latin typeface="+mj-ea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5118347" y="6236231"/>
            <a:ext cx="4838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latin typeface="+mj-ea"/>
                <a:ea typeface="+mj-ea"/>
              </a:rPr>
              <a:t>(K. Yasutomi et al.(Shizuoka Univ.), ISSCC 2010)</a:t>
            </a:r>
            <a:endParaRPr kumimoji="1" lang="ja-JP" altLang="en-US" sz="1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5212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336675" y="133198"/>
            <a:ext cx="19672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600" b="1" dirty="0" smtClean="0">
                <a:solidFill>
                  <a:schemeClr val="accent6"/>
                </a:solidFill>
                <a:latin typeface="+mj-ea"/>
                <a:ea typeface="+mj-ea"/>
              </a:rPr>
              <a:t>Contents</a:t>
            </a:r>
            <a:endParaRPr lang="ja-JP" altLang="en-US" sz="3600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1003300" y="1354138"/>
            <a:ext cx="6370655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b="1" dirty="0" smtClean="0">
                <a:latin typeface="+mj-ea"/>
                <a:ea typeface="+mj-ea"/>
              </a:rPr>
              <a:t>１</a:t>
            </a:r>
            <a:r>
              <a:rPr lang="en-US" altLang="ja-JP" b="1" dirty="0" smtClean="0">
                <a:latin typeface="+mj-ea"/>
                <a:ea typeface="+mj-ea"/>
              </a:rPr>
              <a:t>. Motivation of GS (Global Shutter)</a:t>
            </a:r>
          </a:p>
          <a:p>
            <a:endParaRPr lang="en-US" altLang="ja-JP" b="1" dirty="0" smtClean="0">
              <a:latin typeface="+mj-ea"/>
              <a:ea typeface="+mj-ea"/>
            </a:endParaRPr>
          </a:p>
          <a:p>
            <a:r>
              <a:rPr lang="ja-JP" altLang="en-US" b="1" dirty="0" smtClean="0">
                <a:latin typeface="+mj-ea"/>
                <a:ea typeface="+mj-ea"/>
              </a:rPr>
              <a:t>２</a:t>
            </a:r>
            <a:r>
              <a:rPr lang="en-US" altLang="ja-JP" b="1" dirty="0" smtClean="0">
                <a:latin typeface="+mj-ea"/>
                <a:ea typeface="+mj-ea"/>
              </a:rPr>
              <a:t>. Various Schemes</a:t>
            </a:r>
          </a:p>
          <a:p>
            <a:r>
              <a:rPr lang="en-US" altLang="ja-JP" b="1" dirty="0" smtClean="0">
                <a:latin typeface="+mj-ea"/>
              </a:rPr>
              <a:t>  2.Supplement</a:t>
            </a:r>
            <a:r>
              <a:rPr lang="en-US" altLang="ja-JP" b="1" dirty="0">
                <a:latin typeface="+mj-ea"/>
              </a:rPr>
              <a:t>.  Definition of Shutter </a:t>
            </a:r>
            <a:r>
              <a:rPr lang="en-US" altLang="ja-JP" b="1" dirty="0" smtClean="0">
                <a:latin typeface="+mj-ea"/>
              </a:rPr>
              <a:t>Efficiency</a:t>
            </a:r>
            <a:endParaRPr lang="en-US" altLang="ja-JP" b="1" dirty="0">
              <a:latin typeface="+mj-ea"/>
              <a:ea typeface="+mj-ea"/>
            </a:endParaRPr>
          </a:p>
          <a:p>
            <a:r>
              <a:rPr lang="ja-JP" altLang="en-US" b="1" dirty="0" smtClean="0">
                <a:latin typeface="+mj-ea"/>
                <a:ea typeface="+mj-ea"/>
              </a:rPr>
              <a:t>  </a:t>
            </a:r>
            <a:r>
              <a:rPr lang="en-US" altLang="ja-JP" b="1" dirty="0" smtClean="0">
                <a:latin typeface="+mj-ea"/>
                <a:ea typeface="+mj-ea"/>
              </a:rPr>
              <a:t>2.1. 5Tr</a:t>
            </a:r>
            <a:r>
              <a:rPr lang="ja-JP" altLang="en-US" b="1" dirty="0" smtClean="0">
                <a:latin typeface="+mj-ea"/>
                <a:ea typeface="+mj-ea"/>
              </a:rPr>
              <a:t> </a:t>
            </a:r>
            <a:r>
              <a:rPr lang="en-US" altLang="ja-JP" b="1" dirty="0" smtClean="0">
                <a:latin typeface="+mj-ea"/>
                <a:ea typeface="+mj-ea"/>
              </a:rPr>
              <a:t>Scheme</a:t>
            </a:r>
          </a:p>
          <a:p>
            <a:r>
              <a:rPr lang="en-US" altLang="ja-JP" b="1" dirty="0">
                <a:latin typeface="+mj-ea"/>
                <a:ea typeface="+mj-ea"/>
              </a:rPr>
              <a:t> </a:t>
            </a:r>
            <a:r>
              <a:rPr lang="en-US" altLang="ja-JP" b="1" dirty="0" smtClean="0">
                <a:latin typeface="+mj-ea"/>
                <a:ea typeface="+mj-ea"/>
              </a:rPr>
              <a:t> 2.2. 8Tr Scheme</a:t>
            </a:r>
          </a:p>
          <a:p>
            <a:r>
              <a:rPr lang="en-US" altLang="ja-JP" b="1" dirty="0">
                <a:latin typeface="+mj-ea"/>
                <a:ea typeface="+mj-ea"/>
              </a:rPr>
              <a:t> </a:t>
            </a:r>
            <a:r>
              <a:rPr lang="en-US" altLang="ja-JP" b="1" dirty="0" smtClean="0">
                <a:latin typeface="+mj-ea"/>
                <a:ea typeface="+mj-ea"/>
              </a:rPr>
              <a:t> 2.3. </a:t>
            </a:r>
            <a:r>
              <a:rPr lang="en-US" altLang="ja-JP" b="1" dirty="0">
                <a:latin typeface="+mj-ea"/>
              </a:rPr>
              <a:t>2-Stage Transfer Scheme</a:t>
            </a:r>
          </a:p>
          <a:p>
            <a:r>
              <a:rPr lang="en-US" altLang="ja-JP" b="1" dirty="0" smtClean="0">
                <a:latin typeface="+mj-ea"/>
                <a:ea typeface="+mj-ea"/>
              </a:rPr>
              <a:t>  2.4. </a:t>
            </a:r>
            <a:r>
              <a:rPr lang="en-US" altLang="ja-JP" b="1" dirty="0">
                <a:latin typeface="+mj-ea"/>
              </a:rPr>
              <a:t>Pixel-wise </a:t>
            </a:r>
            <a:r>
              <a:rPr lang="en-US" altLang="ja-JP" b="1" dirty="0" smtClean="0">
                <a:latin typeface="+mj-ea"/>
              </a:rPr>
              <a:t>CDS</a:t>
            </a:r>
          </a:p>
          <a:p>
            <a:r>
              <a:rPr lang="en-US" altLang="ja-JP" b="1" dirty="0" smtClean="0">
                <a:latin typeface="+mj-ea"/>
                <a:ea typeface="+mj-ea"/>
              </a:rPr>
              <a:t>  2.5. </a:t>
            </a:r>
            <a:r>
              <a:rPr lang="en-US" altLang="ja-JP" b="1" dirty="0" smtClean="0">
                <a:latin typeface="+mj-ea"/>
              </a:rPr>
              <a:t>Pixel-wise ADC</a:t>
            </a:r>
            <a:endParaRPr lang="en-US" altLang="ja-JP" b="1" dirty="0" smtClean="0">
              <a:latin typeface="+mj-ea"/>
              <a:ea typeface="+mj-ea"/>
            </a:endParaRPr>
          </a:p>
          <a:p>
            <a:endParaRPr lang="en-US" altLang="ja-JP" b="1" dirty="0" smtClean="0">
              <a:latin typeface="+mj-ea"/>
              <a:ea typeface="+mj-ea"/>
            </a:endParaRPr>
          </a:p>
          <a:p>
            <a:r>
              <a:rPr lang="en-US" altLang="ja-JP" b="1" dirty="0" smtClean="0">
                <a:latin typeface="+mj-ea"/>
                <a:ea typeface="+mj-ea"/>
              </a:rPr>
              <a:t>3. Cross Talk Reduction</a:t>
            </a:r>
          </a:p>
          <a:p>
            <a:endParaRPr lang="en-US" altLang="ja-JP" b="1" dirty="0" smtClean="0">
              <a:latin typeface="+mj-ea"/>
              <a:ea typeface="+mj-ea"/>
            </a:endParaRPr>
          </a:p>
          <a:p>
            <a:r>
              <a:rPr lang="en-US" altLang="ja-JP" b="1" dirty="0" smtClean="0">
                <a:latin typeface="+mj-ea"/>
                <a:ea typeface="+mj-ea"/>
              </a:rPr>
              <a:t>4. Summary</a:t>
            </a:r>
            <a:endParaRPr lang="ja-JP" altLang="en-US" b="1" dirty="0">
              <a:latin typeface="+mj-ea"/>
              <a:ea typeface="+mj-ea"/>
            </a:endParaRPr>
          </a:p>
          <a:p>
            <a:endParaRPr lang="ja-JP" altLang="en-US" b="1" dirty="0">
              <a:solidFill>
                <a:srgbClr val="3333FF"/>
              </a:solidFill>
              <a:latin typeface="+mj-ea"/>
              <a:ea typeface="+mj-ea"/>
            </a:endParaRPr>
          </a:p>
        </p:txBody>
      </p:sp>
      <p:sp>
        <p:nvSpPr>
          <p:cNvPr id="3" name="右矢印 2"/>
          <p:cNvSpPr/>
          <p:nvPr/>
        </p:nvSpPr>
        <p:spPr bwMode="auto">
          <a:xfrm>
            <a:off x="431321" y="1439834"/>
            <a:ext cx="439947" cy="380339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073150" y="136961"/>
            <a:ext cx="41713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600" b="1" dirty="0" smtClean="0">
                <a:solidFill>
                  <a:schemeClr val="accent6"/>
                </a:solidFill>
                <a:latin typeface="+mj-ea"/>
                <a:ea typeface="+mj-ea"/>
              </a:rPr>
              <a:t>2.4.  Pixel-wise CDS</a:t>
            </a:r>
            <a:endParaRPr lang="en-US" altLang="ja-JP" sz="3600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1071027"/>
            <a:ext cx="485775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テキスト ボックス 79"/>
          <p:cNvSpPr txBox="1"/>
          <p:nvPr/>
        </p:nvSpPr>
        <p:spPr>
          <a:xfrm>
            <a:off x="5575216" y="6407443"/>
            <a:ext cx="441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latin typeface="+mj-ea"/>
                <a:ea typeface="+mj-ea"/>
              </a:rPr>
              <a:t>(T. </a:t>
            </a:r>
            <a:r>
              <a:rPr lang="en-US" altLang="ja-JP" sz="1800" dirty="0" smtClean="0">
                <a:latin typeface="+mj-ea"/>
                <a:ea typeface="+mj-ea"/>
              </a:rPr>
              <a:t>Tochigi</a:t>
            </a:r>
            <a:r>
              <a:rPr kumimoji="1" lang="en-US" altLang="ja-JP" sz="1800" dirty="0" smtClean="0">
                <a:latin typeface="+mj-ea"/>
                <a:ea typeface="+mj-ea"/>
              </a:rPr>
              <a:t> et al.(</a:t>
            </a:r>
            <a:r>
              <a:rPr lang="en-US" altLang="ja-JP" sz="1800" dirty="0" smtClean="0">
                <a:latin typeface="+mj-ea"/>
                <a:ea typeface="+mj-ea"/>
              </a:rPr>
              <a:t>T</a:t>
            </a:r>
            <a:r>
              <a:rPr kumimoji="1" lang="en-US" altLang="ja-JP" sz="1800" dirty="0" smtClean="0">
                <a:latin typeface="+mj-ea"/>
                <a:ea typeface="+mj-ea"/>
              </a:rPr>
              <a:t>ohoku Univ., ISSCC 2012)</a:t>
            </a:r>
            <a:endParaRPr kumimoji="1" lang="ja-JP" altLang="en-US" sz="1800" dirty="0">
              <a:latin typeface="+mj-ea"/>
              <a:ea typeface="+mj-ea"/>
            </a:endParaRPr>
          </a:p>
        </p:txBody>
      </p:sp>
      <p:sp>
        <p:nvSpPr>
          <p:cNvPr id="3" name="正方形/長方形 2"/>
          <p:cNvSpPr/>
          <p:nvPr/>
        </p:nvSpPr>
        <p:spPr bwMode="auto">
          <a:xfrm>
            <a:off x="9415759" y="1403497"/>
            <a:ext cx="457200" cy="55289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6033" name="テキスト ボックス 86032"/>
          <p:cNvSpPr txBox="1"/>
          <p:nvPr/>
        </p:nvSpPr>
        <p:spPr>
          <a:xfrm>
            <a:off x="117651" y="1010060"/>
            <a:ext cx="534817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u="sng" dirty="0" smtClean="0">
                <a:latin typeface="+mj-ea"/>
                <a:ea typeface="+mj-ea"/>
              </a:rPr>
              <a:t>Feature:</a:t>
            </a:r>
            <a:r>
              <a:rPr kumimoji="1" lang="en-US" altLang="ja-JP" b="1" dirty="0" smtClean="0">
                <a:latin typeface="+mj-ea"/>
                <a:ea typeface="+mj-ea"/>
              </a:rPr>
              <a:t> </a:t>
            </a:r>
            <a:r>
              <a:rPr lang="en-US" altLang="ja-JP" b="1" dirty="0" smtClean="0">
                <a:latin typeface="+mj-ea"/>
                <a:ea typeface="+mj-ea"/>
              </a:rPr>
              <a:t>S/H circuit for CDS in pixel.</a:t>
            </a:r>
          </a:p>
          <a:p>
            <a:endParaRPr kumimoji="1" lang="en-US" altLang="ja-JP" sz="1000" b="1" dirty="0">
              <a:latin typeface="+mj-ea"/>
              <a:ea typeface="+mj-ea"/>
            </a:endParaRPr>
          </a:p>
          <a:p>
            <a:endParaRPr kumimoji="1" lang="en-US" altLang="ja-JP" sz="1000" b="1" u="sng" dirty="0" smtClean="0">
              <a:latin typeface="+mj-ea"/>
              <a:ea typeface="+mj-ea"/>
            </a:endParaRPr>
          </a:p>
          <a:p>
            <a:r>
              <a:rPr kumimoji="1" lang="en-US" altLang="ja-JP" b="1" u="sng" dirty="0" smtClean="0">
                <a:solidFill>
                  <a:schemeClr val="accent6"/>
                </a:solidFill>
                <a:latin typeface="+mj-ea"/>
                <a:ea typeface="+mj-ea"/>
              </a:rPr>
              <a:t>Good Points</a:t>
            </a:r>
            <a:r>
              <a:rPr kumimoji="1"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:</a:t>
            </a:r>
          </a:p>
          <a:p>
            <a:r>
              <a:rPr lang="ja-JP" altLang="en-US" b="1" dirty="0">
                <a:latin typeface="+mj-ea"/>
              </a:rPr>
              <a:t>・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Low noise by true CDS.  </a:t>
            </a:r>
          </a:p>
          <a:p>
            <a:r>
              <a:rPr lang="en-US" altLang="ja-JP" b="1" dirty="0">
                <a:latin typeface="+mj-ea"/>
                <a:ea typeface="+mj-ea"/>
              </a:rPr>
              <a:t> </a:t>
            </a:r>
            <a:r>
              <a:rPr lang="en-US" altLang="ja-JP" b="1" dirty="0" smtClean="0">
                <a:latin typeface="+mj-ea"/>
                <a:ea typeface="+mj-ea"/>
              </a:rPr>
              <a:t>  Noise: 4.8 e at 10 Mfps </a:t>
            </a:r>
          </a:p>
          <a:p>
            <a:r>
              <a:rPr lang="ja-JP" altLang="en-US" b="1" dirty="0" smtClean="0">
                <a:latin typeface="+mj-ea"/>
              </a:rPr>
              <a:t>・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</a:rPr>
              <a:t>High frame rate </a:t>
            </a:r>
            <a:r>
              <a:rPr lang="en-US" altLang="ja-JP" b="1" dirty="0" smtClean="0">
                <a:latin typeface="+mj-ea"/>
              </a:rPr>
              <a:t>because of </a:t>
            </a:r>
          </a:p>
          <a:p>
            <a:r>
              <a:rPr lang="en-US" altLang="ja-JP" b="1" dirty="0">
                <a:latin typeface="+mj-ea"/>
              </a:rPr>
              <a:t> </a:t>
            </a:r>
            <a:r>
              <a:rPr lang="en-US" altLang="ja-JP" b="1" dirty="0" smtClean="0">
                <a:latin typeface="+mj-ea"/>
              </a:rPr>
              <a:t>   - Pixel</a:t>
            </a:r>
            <a:r>
              <a:rPr lang="en-US" altLang="ja-JP" b="1" dirty="0">
                <a:latin typeface="+mj-ea"/>
              </a:rPr>
              <a:t> </a:t>
            </a:r>
            <a:r>
              <a:rPr kumimoji="1" lang="en-US" altLang="ja-JP" b="1" dirty="0" smtClean="0">
                <a:latin typeface="+mj-ea"/>
                <a:ea typeface="+mj-ea"/>
              </a:rPr>
              <a:t>parallel</a:t>
            </a:r>
          </a:p>
          <a:p>
            <a:r>
              <a:rPr kumimoji="1" lang="en-US" altLang="ja-JP" b="1" dirty="0" smtClean="0">
                <a:latin typeface="+mj-ea"/>
                <a:ea typeface="+mj-ea"/>
              </a:rPr>
              <a:t>    - No need to send </a:t>
            </a:r>
            <a:r>
              <a:rPr lang="en-US" altLang="ja-JP" b="1" dirty="0" smtClean="0">
                <a:latin typeface="+mj-ea"/>
                <a:ea typeface="+mj-ea"/>
              </a:rPr>
              <a:t>reset level.</a:t>
            </a:r>
            <a:endParaRPr kumimoji="1" lang="en-US" altLang="ja-JP" b="1" dirty="0" smtClean="0">
              <a:latin typeface="+mj-ea"/>
              <a:ea typeface="+mj-ea"/>
            </a:endParaRPr>
          </a:p>
          <a:p>
            <a:endParaRPr lang="en-US" altLang="ja-JP" sz="1000" b="1" dirty="0">
              <a:latin typeface="+mj-ea"/>
              <a:ea typeface="+mj-ea"/>
            </a:endParaRPr>
          </a:p>
          <a:p>
            <a:r>
              <a:rPr kumimoji="1" lang="en-US" altLang="ja-JP" b="1" u="sng" dirty="0" smtClean="0">
                <a:solidFill>
                  <a:srgbClr val="FF0000"/>
                </a:solidFill>
                <a:latin typeface="+mj-ea"/>
                <a:ea typeface="+mj-ea"/>
              </a:rPr>
              <a:t>Bad Points:</a:t>
            </a:r>
          </a:p>
          <a:p>
            <a:r>
              <a:rPr kumimoji="1" lang="ja-JP" altLang="en-US" b="1" dirty="0" smtClean="0">
                <a:latin typeface="+mj-ea"/>
                <a:ea typeface="+mj-ea"/>
              </a:rPr>
              <a:t>・ </a:t>
            </a:r>
            <a:r>
              <a:rPr kumimoji="1" lang="en-US" altLang="ja-JP" b="1" dirty="0" smtClean="0">
                <a:latin typeface="+mj-ea"/>
                <a:ea typeface="+mj-ea"/>
              </a:rPr>
              <a:t>Large power consumption while</a:t>
            </a:r>
          </a:p>
          <a:p>
            <a:r>
              <a:rPr lang="en-US" altLang="ja-JP" b="1" dirty="0">
                <a:latin typeface="+mj-ea"/>
                <a:ea typeface="+mj-ea"/>
              </a:rPr>
              <a:t> </a:t>
            </a:r>
            <a:r>
              <a:rPr lang="en-US" altLang="ja-JP" b="1" dirty="0" smtClean="0">
                <a:latin typeface="+mj-ea"/>
                <a:ea typeface="+mj-ea"/>
              </a:rPr>
              <a:t>  SFs are globally operated.</a:t>
            </a:r>
          </a:p>
          <a:p>
            <a:r>
              <a:rPr kumimoji="1" lang="ja-JP" altLang="en-US" b="1" dirty="0" smtClean="0">
                <a:latin typeface="+mj-ea"/>
                <a:ea typeface="+mj-ea"/>
              </a:rPr>
              <a:t>・ </a:t>
            </a:r>
            <a:r>
              <a:rPr kumimoji="1"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Many transistors </a:t>
            </a:r>
            <a:r>
              <a:rPr kumimoji="1" lang="en-US" altLang="ja-JP" b="1" dirty="0" smtClean="0">
                <a:latin typeface="+mj-ea"/>
                <a:ea typeface="+mj-ea"/>
              </a:rPr>
              <a:t>in pixel.</a:t>
            </a:r>
          </a:p>
          <a:p>
            <a:r>
              <a:rPr lang="en-US" altLang="ja-JP" b="1" dirty="0">
                <a:latin typeface="+mj-ea"/>
                <a:ea typeface="+mj-ea"/>
              </a:rPr>
              <a:t> </a:t>
            </a:r>
            <a:r>
              <a:rPr lang="en-US" altLang="ja-JP" b="1" dirty="0" smtClean="0">
                <a:latin typeface="+mj-ea"/>
                <a:ea typeface="+mj-ea"/>
              </a:rPr>
              <a:t>   </a:t>
            </a:r>
            <a:r>
              <a:rPr lang="en-US" altLang="ja-JP" b="1" dirty="0" err="1" smtClean="0">
                <a:latin typeface="+mj-ea"/>
                <a:ea typeface="+mj-ea"/>
              </a:rPr>
              <a:t>eg</a:t>
            </a:r>
            <a:r>
              <a:rPr lang="en-US" altLang="ja-JP" b="1" dirty="0" smtClean="0">
                <a:latin typeface="+mj-ea"/>
                <a:ea typeface="+mj-ea"/>
              </a:rPr>
              <a:t>. 11 </a:t>
            </a:r>
            <a:r>
              <a:rPr lang="en-US" altLang="ja-JP" b="1" dirty="0" err="1" smtClean="0">
                <a:latin typeface="+mj-ea"/>
                <a:ea typeface="+mj-ea"/>
              </a:rPr>
              <a:t>tr</a:t>
            </a:r>
            <a:r>
              <a:rPr lang="en-US" altLang="ja-JP" b="1" dirty="0" smtClean="0">
                <a:latin typeface="+mj-ea"/>
                <a:ea typeface="+mj-ea"/>
              </a:rPr>
              <a:t> + </a:t>
            </a:r>
            <a:r>
              <a:rPr lang="en-US" altLang="ja-JP" b="1" dirty="0" smtClean="0">
                <a:latin typeface="+mj-ea"/>
                <a:ea typeface="+mj-ea"/>
              </a:rPr>
              <a:t>2 </a:t>
            </a:r>
            <a:r>
              <a:rPr lang="en-US" altLang="ja-JP" b="1" dirty="0" smtClean="0">
                <a:latin typeface="+mj-ea"/>
                <a:ea typeface="+mj-ea"/>
              </a:rPr>
              <a:t>capacitance </a:t>
            </a:r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82" name="正方形/長方形 81"/>
          <p:cNvSpPr/>
          <p:nvPr/>
        </p:nvSpPr>
        <p:spPr bwMode="auto">
          <a:xfrm>
            <a:off x="9440563" y="5054154"/>
            <a:ext cx="457200" cy="55289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47637" y="5550175"/>
            <a:ext cx="2257349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u="sng" dirty="0" smtClean="0">
                <a:latin typeface="+mj-ea"/>
                <a:ea typeface="+mj-ea"/>
              </a:rPr>
              <a:t>Pixel Schematic</a:t>
            </a:r>
            <a:endParaRPr kumimoji="1" lang="ja-JP" altLang="en-US" b="1" u="sng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1869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073150" y="136961"/>
            <a:ext cx="41857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600" b="1" dirty="0" smtClean="0">
                <a:solidFill>
                  <a:schemeClr val="accent6"/>
                </a:solidFill>
                <a:latin typeface="+mj-ea"/>
                <a:ea typeface="+mj-ea"/>
              </a:rPr>
              <a:t>2.5.  Pixel-wise ADC</a:t>
            </a:r>
            <a:endParaRPr lang="en-US" altLang="ja-JP" sz="3600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2337813" y="5985047"/>
            <a:ext cx="7633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smtClean="0">
                <a:latin typeface="+mj-ea"/>
                <a:ea typeface="+mj-ea"/>
              </a:rPr>
              <a:t>(B. Fowler et al., ISSCC 1994.)</a:t>
            </a:r>
            <a:endParaRPr lang="en-US" altLang="ja-JP" sz="1800" dirty="0">
              <a:latin typeface="+mj-ea"/>
              <a:ea typeface="+mj-ea"/>
            </a:endParaRPr>
          </a:p>
          <a:p>
            <a:r>
              <a:rPr kumimoji="1" lang="en-US" altLang="ja-JP" sz="1800" dirty="0" smtClean="0">
                <a:latin typeface="+mj-ea"/>
                <a:ea typeface="+mj-ea"/>
              </a:rPr>
              <a:t>(F. </a:t>
            </a:r>
            <a:r>
              <a:rPr lang="en-US" altLang="ja-JP" sz="1800" dirty="0" err="1" smtClean="0">
                <a:latin typeface="+mj-ea"/>
                <a:ea typeface="+mj-ea"/>
              </a:rPr>
              <a:t>Andoh</a:t>
            </a:r>
            <a:r>
              <a:rPr kumimoji="1" lang="en-US" altLang="ja-JP" sz="1800" dirty="0" smtClean="0">
                <a:latin typeface="+mj-ea"/>
                <a:ea typeface="+mj-ea"/>
              </a:rPr>
              <a:t> et al., ITE Technical Report, </a:t>
            </a:r>
            <a:r>
              <a:rPr lang="en-US" altLang="ja-JP" sz="1800" dirty="0" smtClean="0">
                <a:latin typeface="+mj-ea"/>
                <a:ea typeface="+mj-ea"/>
              </a:rPr>
              <a:t>vol. 23, no. 40, pp. 71-76, </a:t>
            </a:r>
            <a:r>
              <a:rPr kumimoji="1" lang="en-US" altLang="ja-JP" sz="1800" dirty="0" smtClean="0">
                <a:latin typeface="+mj-ea"/>
                <a:ea typeface="+mj-ea"/>
              </a:rPr>
              <a:t>June 1999.)</a:t>
            </a:r>
          </a:p>
        </p:txBody>
      </p:sp>
      <p:sp>
        <p:nvSpPr>
          <p:cNvPr id="86033" name="テキスト ボックス 86032"/>
          <p:cNvSpPr txBox="1"/>
          <p:nvPr/>
        </p:nvSpPr>
        <p:spPr>
          <a:xfrm>
            <a:off x="193472" y="999067"/>
            <a:ext cx="923014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u="sng" dirty="0" smtClean="0">
                <a:latin typeface="+mj-ea"/>
                <a:ea typeface="+mj-ea"/>
              </a:rPr>
              <a:t>Feature:</a:t>
            </a:r>
            <a:r>
              <a:rPr kumimoji="1" lang="en-US" altLang="ja-JP" b="1" dirty="0" smtClean="0">
                <a:latin typeface="+mj-ea"/>
                <a:ea typeface="+mj-ea"/>
              </a:rPr>
              <a:t> Small circuit size and low power consumption </a:t>
            </a:r>
            <a:r>
              <a:rPr lang="en-US" altLang="ja-JP" b="1" dirty="0" smtClean="0">
                <a:latin typeface="+mj-ea"/>
                <a:ea typeface="+mj-ea"/>
              </a:rPr>
              <a:t>ADC in pixel.</a:t>
            </a:r>
          </a:p>
          <a:p>
            <a:endParaRPr kumimoji="1" lang="en-US" altLang="ja-JP" sz="1000" b="1" dirty="0">
              <a:latin typeface="+mj-ea"/>
              <a:ea typeface="+mj-ea"/>
            </a:endParaRPr>
          </a:p>
          <a:p>
            <a:endParaRPr kumimoji="1" lang="en-US" altLang="ja-JP" sz="1000" b="1" u="sng" dirty="0" smtClean="0">
              <a:latin typeface="+mj-ea"/>
              <a:ea typeface="+mj-ea"/>
            </a:endParaRPr>
          </a:p>
          <a:p>
            <a:r>
              <a:rPr kumimoji="1" lang="en-US" altLang="ja-JP" b="1" u="sng" dirty="0" smtClean="0">
                <a:solidFill>
                  <a:schemeClr val="accent6"/>
                </a:solidFill>
                <a:latin typeface="+mj-ea"/>
                <a:ea typeface="+mj-ea"/>
              </a:rPr>
              <a:t>Good Points</a:t>
            </a:r>
            <a:r>
              <a:rPr kumimoji="1"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:</a:t>
            </a:r>
          </a:p>
          <a:p>
            <a:r>
              <a:rPr lang="ja-JP" altLang="en-US" b="1" dirty="0" smtClean="0">
                <a:latin typeface="+mj-ea"/>
              </a:rPr>
              <a:t>・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</a:rPr>
              <a:t>High frame rate </a:t>
            </a:r>
            <a:r>
              <a:rPr lang="en-US" altLang="ja-JP" b="1" dirty="0" smtClean="0">
                <a:latin typeface="+mj-ea"/>
              </a:rPr>
              <a:t>because of pixel</a:t>
            </a:r>
          </a:p>
          <a:p>
            <a:r>
              <a:rPr kumimoji="1" lang="en-US" altLang="ja-JP" b="1" dirty="0">
                <a:latin typeface="+mj-ea"/>
                <a:ea typeface="+mj-ea"/>
              </a:rPr>
              <a:t> </a:t>
            </a:r>
            <a:r>
              <a:rPr kumimoji="1" lang="en-US" altLang="ja-JP" b="1" dirty="0" smtClean="0">
                <a:latin typeface="+mj-ea"/>
                <a:ea typeface="+mj-ea"/>
              </a:rPr>
              <a:t>  parallel.</a:t>
            </a:r>
          </a:p>
          <a:p>
            <a:r>
              <a:rPr lang="ja-JP" altLang="en-US" b="1" dirty="0" smtClean="0">
                <a:latin typeface="+mj-ea"/>
              </a:rPr>
              <a:t>・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</a:rPr>
              <a:t>No dark current and no cross talk </a:t>
            </a:r>
          </a:p>
          <a:p>
            <a:r>
              <a:rPr lang="en-US" altLang="ja-JP" b="1" dirty="0">
                <a:solidFill>
                  <a:schemeClr val="accent6"/>
                </a:solidFill>
                <a:latin typeface="+mj-ea"/>
              </a:rPr>
              <a:t>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</a:rPr>
              <a:t>  at storage</a:t>
            </a:r>
            <a:r>
              <a:rPr lang="en-US" altLang="ja-JP" b="1" dirty="0" smtClean="0">
                <a:latin typeface="+mj-ea"/>
              </a:rPr>
              <a:t>. </a:t>
            </a:r>
          </a:p>
          <a:p>
            <a:r>
              <a:rPr lang="ja-JP" altLang="en-US" b="1" dirty="0" smtClean="0">
                <a:latin typeface="+mj-ea"/>
              </a:rPr>
              <a:t>・ </a:t>
            </a:r>
            <a:r>
              <a:rPr lang="en-US" altLang="ja-JP" b="1" dirty="0" smtClean="0">
                <a:latin typeface="+mj-ea"/>
              </a:rPr>
              <a:t>Digital processing in pixel.</a:t>
            </a:r>
          </a:p>
          <a:p>
            <a:r>
              <a:rPr lang="en-US" altLang="ja-JP" b="1" dirty="0">
                <a:latin typeface="+mj-ea"/>
              </a:rPr>
              <a:t> </a:t>
            </a:r>
            <a:r>
              <a:rPr lang="en-US" altLang="ja-JP" b="1" dirty="0" smtClean="0">
                <a:latin typeface="+mj-ea"/>
              </a:rPr>
              <a:t>    Example: Wide DR. </a:t>
            </a:r>
            <a:endParaRPr kumimoji="1" lang="en-US" altLang="ja-JP" b="1" dirty="0" smtClean="0">
              <a:solidFill>
                <a:schemeClr val="accent6"/>
              </a:solidFill>
              <a:latin typeface="+mj-ea"/>
              <a:ea typeface="+mj-ea"/>
            </a:endParaRPr>
          </a:p>
          <a:p>
            <a:endParaRPr lang="en-US" altLang="ja-JP" sz="1000" b="1" dirty="0">
              <a:latin typeface="+mj-ea"/>
              <a:ea typeface="+mj-ea"/>
            </a:endParaRPr>
          </a:p>
          <a:p>
            <a:r>
              <a:rPr kumimoji="1" lang="en-US" altLang="ja-JP" b="1" u="sng" dirty="0" smtClean="0">
                <a:solidFill>
                  <a:srgbClr val="FF0000"/>
                </a:solidFill>
                <a:latin typeface="+mj-ea"/>
                <a:ea typeface="+mj-ea"/>
              </a:rPr>
              <a:t>Bad Points:</a:t>
            </a:r>
          </a:p>
          <a:p>
            <a:r>
              <a:rPr kumimoji="1" lang="ja-JP" altLang="en-US" b="1" dirty="0" smtClean="0">
                <a:latin typeface="+mj-ea"/>
                <a:ea typeface="+mj-ea"/>
              </a:rPr>
              <a:t>・ </a:t>
            </a:r>
            <a:r>
              <a:rPr kumimoji="1" lang="en-US" altLang="ja-JP" b="1" dirty="0" smtClean="0">
                <a:latin typeface="+mj-ea"/>
                <a:ea typeface="+mj-ea"/>
              </a:rPr>
              <a:t>Large power consumption while</a:t>
            </a:r>
          </a:p>
          <a:p>
            <a:r>
              <a:rPr lang="en-US" altLang="ja-JP" b="1" dirty="0" smtClean="0">
                <a:latin typeface="+mj-ea"/>
                <a:ea typeface="+mj-ea"/>
              </a:rPr>
              <a:t>   ADC are globally operated.</a:t>
            </a:r>
          </a:p>
          <a:p>
            <a:r>
              <a:rPr kumimoji="1" lang="ja-JP" altLang="en-US" b="1" dirty="0" smtClean="0">
                <a:latin typeface="+mj-ea"/>
                <a:ea typeface="+mj-ea"/>
              </a:rPr>
              <a:t>・ </a:t>
            </a:r>
            <a:r>
              <a:rPr kumimoji="1"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Many transistors </a:t>
            </a:r>
            <a:r>
              <a:rPr kumimoji="1" lang="en-US" altLang="ja-JP" b="1" dirty="0" smtClean="0">
                <a:latin typeface="+mj-ea"/>
                <a:ea typeface="+mj-ea"/>
              </a:rPr>
              <a:t>in pixel. Stacking (3D Assemble) is awaited.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6070532" y="3205163"/>
            <a:ext cx="0" cy="5937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000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940357" y="3416300"/>
            <a:ext cx="254000" cy="187325"/>
          </a:xfrm>
          <a:prstGeom prst="triangle">
            <a:avLst>
              <a:gd name="adj" fmla="val 49995"/>
            </a:avLst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ja-JP" altLang="en-US" sz="2000" dirty="0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940357" y="3414713"/>
            <a:ext cx="25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5948294" y="3803650"/>
            <a:ext cx="25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 flipV="1">
            <a:off x="6067357" y="3205162"/>
            <a:ext cx="4977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rot="20400000" flipH="1">
            <a:off x="5935594" y="3819525"/>
            <a:ext cx="76200" cy="63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rot="20400000" flipH="1">
            <a:off x="6029257" y="3819525"/>
            <a:ext cx="76200" cy="63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rot="20400000" flipH="1">
            <a:off x="6119744" y="3817938"/>
            <a:ext cx="76200" cy="63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8130055" y="3214208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rot="16200000">
            <a:off x="6185948" y="2200653"/>
            <a:ext cx="404317" cy="492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6368342" y="1954920"/>
            <a:ext cx="42863" cy="4286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000" dirty="0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 flipH="1">
            <a:off x="8780710" y="3502184"/>
            <a:ext cx="380516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>
            <a:off x="7111482" y="3209925"/>
            <a:ext cx="220180" cy="428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36" name="Line 49"/>
          <p:cNvSpPr>
            <a:spLocks noChangeShapeType="1"/>
          </p:cNvSpPr>
          <p:nvPr/>
        </p:nvSpPr>
        <p:spPr bwMode="auto">
          <a:xfrm flipV="1">
            <a:off x="6068470" y="2789449"/>
            <a:ext cx="0" cy="43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43" name="Line 26"/>
          <p:cNvSpPr>
            <a:spLocks noChangeShapeType="1"/>
          </p:cNvSpPr>
          <p:nvPr/>
        </p:nvSpPr>
        <p:spPr bwMode="auto">
          <a:xfrm rot="10800000" flipH="1">
            <a:off x="6074495" y="2789450"/>
            <a:ext cx="71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44" name="Line 27"/>
          <p:cNvSpPr>
            <a:spLocks noChangeShapeType="1"/>
          </p:cNvSpPr>
          <p:nvPr/>
        </p:nvSpPr>
        <p:spPr bwMode="auto">
          <a:xfrm rot="5400000" flipH="1">
            <a:off x="6020520" y="2729124"/>
            <a:ext cx="25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45" name="Line 29"/>
          <p:cNvSpPr>
            <a:spLocks noChangeShapeType="1"/>
          </p:cNvSpPr>
          <p:nvPr/>
        </p:nvSpPr>
        <p:spPr bwMode="auto">
          <a:xfrm>
            <a:off x="6071320" y="2662450"/>
            <a:ext cx="71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46" name="Line 30"/>
          <p:cNvSpPr>
            <a:spLocks noChangeShapeType="1"/>
          </p:cNvSpPr>
          <p:nvPr/>
        </p:nvSpPr>
        <p:spPr bwMode="auto">
          <a:xfrm rot="5400000" flipH="1">
            <a:off x="6139583" y="2727537"/>
            <a:ext cx="123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47" name="Line 31"/>
          <p:cNvSpPr>
            <a:spLocks noChangeShapeType="1"/>
          </p:cNvSpPr>
          <p:nvPr/>
        </p:nvSpPr>
        <p:spPr bwMode="auto">
          <a:xfrm rot="10800000" flipH="1">
            <a:off x="6208318" y="2732773"/>
            <a:ext cx="21085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48" name="Oval 32"/>
          <p:cNvSpPr>
            <a:spLocks noChangeAspect="1" noChangeArrowheads="1"/>
          </p:cNvSpPr>
          <p:nvPr/>
        </p:nvSpPr>
        <p:spPr bwMode="auto">
          <a:xfrm rot="5400000" flipH="1">
            <a:off x="7014709" y="3169344"/>
            <a:ext cx="85726" cy="85724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000" dirty="0"/>
          </a:p>
        </p:txBody>
      </p:sp>
      <p:sp>
        <p:nvSpPr>
          <p:cNvPr id="49" name="Line 31"/>
          <p:cNvSpPr>
            <a:spLocks noChangeShapeType="1"/>
          </p:cNvSpPr>
          <p:nvPr/>
        </p:nvSpPr>
        <p:spPr bwMode="auto">
          <a:xfrm rot="16200000">
            <a:off x="8074904" y="2964285"/>
            <a:ext cx="478412" cy="808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50" name="Oval 32"/>
          <p:cNvSpPr>
            <a:spLocks noChangeArrowheads="1"/>
          </p:cNvSpPr>
          <p:nvPr/>
        </p:nvSpPr>
        <p:spPr bwMode="auto">
          <a:xfrm>
            <a:off x="6053698" y="1958230"/>
            <a:ext cx="42863" cy="4286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000" dirty="0"/>
          </a:p>
        </p:txBody>
      </p:sp>
      <p:sp>
        <p:nvSpPr>
          <p:cNvPr id="55" name="Line 47"/>
          <p:cNvSpPr>
            <a:spLocks noChangeShapeType="1"/>
          </p:cNvSpPr>
          <p:nvPr/>
        </p:nvSpPr>
        <p:spPr bwMode="auto">
          <a:xfrm rot="16200000">
            <a:off x="5961572" y="2561699"/>
            <a:ext cx="213412" cy="7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59" name="Line 47"/>
          <p:cNvSpPr>
            <a:spLocks noChangeShapeType="1"/>
          </p:cNvSpPr>
          <p:nvPr/>
        </p:nvSpPr>
        <p:spPr bwMode="auto">
          <a:xfrm rot="16200000">
            <a:off x="5874902" y="2179889"/>
            <a:ext cx="384892" cy="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164" name="Line 26"/>
          <p:cNvSpPr>
            <a:spLocks noChangeShapeType="1"/>
          </p:cNvSpPr>
          <p:nvPr/>
        </p:nvSpPr>
        <p:spPr bwMode="auto">
          <a:xfrm rot="10800000" flipH="1">
            <a:off x="6082741" y="2465600"/>
            <a:ext cx="71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165" name="Line 27"/>
          <p:cNvSpPr>
            <a:spLocks noChangeShapeType="1"/>
          </p:cNvSpPr>
          <p:nvPr/>
        </p:nvSpPr>
        <p:spPr bwMode="auto">
          <a:xfrm rot="5400000" flipH="1">
            <a:off x="6028766" y="2405274"/>
            <a:ext cx="25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166" name="Line 29"/>
          <p:cNvSpPr>
            <a:spLocks noChangeShapeType="1"/>
          </p:cNvSpPr>
          <p:nvPr/>
        </p:nvSpPr>
        <p:spPr bwMode="auto">
          <a:xfrm>
            <a:off x="6070460" y="2465600"/>
            <a:ext cx="71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167" name="Line 30"/>
          <p:cNvSpPr>
            <a:spLocks noChangeShapeType="1"/>
          </p:cNvSpPr>
          <p:nvPr/>
        </p:nvSpPr>
        <p:spPr bwMode="auto">
          <a:xfrm rot="5400000" flipH="1">
            <a:off x="6147829" y="2403687"/>
            <a:ext cx="123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168" name="Line 31"/>
          <p:cNvSpPr>
            <a:spLocks noChangeShapeType="1"/>
          </p:cNvSpPr>
          <p:nvPr/>
        </p:nvSpPr>
        <p:spPr bwMode="auto">
          <a:xfrm rot="10800000" flipH="1">
            <a:off x="6209741" y="2402099"/>
            <a:ext cx="1841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170" name="Line 29"/>
          <p:cNvSpPr>
            <a:spLocks noChangeShapeType="1"/>
          </p:cNvSpPr>
          <p:nvPr/>
        </p:nvSpPr>
        <p:spPr bwMode="auto">
          <a:xfrm>
            <a:off x="6072732" y="2351864"/>
            <a:ext cx="71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3" name="二等辺三角形 2"/>
          <p:cNvSpPr>
            <a:spLocks noChangeAspect="1"/>
          </p:cNvSpPr>
          <p:nvPr/>
        </p:nvSpPr>
        <p:spPr bwMode="auto">
          <a:xfrm rot="5400000">
            <a:off x="6528481" y="2985609"/>
            <a:ext cx="530352" cy="457200"/>
          </a:xfrm>
          <a:prstGeom prst="triangl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88881" y="2993117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latin typeface="+mj-ea"/>
                <a:ea typeface="+mj-ea"/>
              </a:rPr>
              <a:t>Inv.</a:t>
            </a:r>
            <a:endParaRPr kumimoji="1" lang="ja-JP" altLang="en-US" sz="1800" b="1" dirty="0">
              <a:latin typeface="+mj-ea"/>
              <a:ea typeface="+mj-ea"/>
            </a:endParaRPr>
          </a:p>
        </p:txBody>
      </p:sp>
      <p:sp>
        <p:nvSpPr>
          <p:cNvPr id="5" name="正方形/長方形 4"/>
          <p:cNvSpPr/>
          <p:nvPr/>
        </p:nvSpPr>
        <p:spPr bwMode="auto">
          <a:xfrm>
            <a:off x="7331661" y="3025264"/>
            <a:ext cx="798394" cy="39270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73" name="テキスト ボックス 172"/>
          <p:cNvSpPr txBox="1"/>
          <p:nvPr/>
        </p:nvSpPr>
        <p:spPr>
          <a:xfrm>
            <a:off x="7369220" y="3016307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latin typeface="+mj-ea"/>
                <a:ea typeface="+mj-ea"/>
              </a:rPr>
              <a:t>Delay</a:t>
            </a:r>
            <a:endParaRPr kumimoji="1" lang="ja-JP" altLang="en-US" sz="1800" b="1" dirty="0">
              <a:latin typeface="+mj-ea"/>
              <a:ea typeface="+mj-ea"/>
            </a:endParaRPr>
          </a:p>
        </p:txBody>
      </p:sp>
      <p:sp>
        <p:nvSpPr>
          <p:cNvPr id="174" name="正方形/長方形 173"/>
          <p:cNvSpPr/>
          <p:nvPr/>
        </p:nvSpPr>
        <p:spPr bwMode="auto">
          <a:xfrm>
            <a:off x="8459893" y="3027536"/>
            <a:ext cx="900116" cy="39270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75" name="テキスト ボックス 174"/>
          <p:cNvSpPr txBox="1"/>
          <p:nvPr/>
        </p:nvSpPr>
        <p:spPr>
          <a:xfrm>
            <a:off x="8408740" y="3018579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latin typeface="+mj-ea"/>
                <a:ea typeface="+mj-ea"/>
              </a:rPr>
              <a:t>Counter</a:t>
            </a:r>
            <a:endParaRPr kumimoji="1" lang="ja-JP" altLang="en-US" sz="1800" b="1" dirty="0">
              <a:latin typeface="+mj-ea"/>
              <a:ea typeface="+mj-ea"/>
            </a:endParaRPr>
          </a:p>
        </p:txBody>
      </p:sp>
      <p:sp>
        <p:nvSpPr>
          <p:cNvPr id="51" name="Line 47"/>
          <p:cNvSpPr>
            <a:spLocks noChangeShapeType="1"/>
          </p:cNvSpPr>
          <p:nvPr/>
        </p:nvSpPr>
        <p:spPr bwMode="auto">
          <a:xfrm rot="5400000" flipV="1">
            <a:off x="8494748" y="3516317"/>
            <a:ext cx="213412" cy="7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52" name="Line 47"/>
          <p:cNvSpPr>
            <a:spLocks noChangeShapeType="1"/>
          </p:cNvSpPr>
          <p:nvPr/>
        </p:nvSpPr>
        <p:spPr bwMode="auto">
          <a:xfrm rot="5400000" flipV="1">
            <a:off x="8621270" y="3522075"/>
            <a:ext cx="213412" cy="7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53" name="Line 47"/>
          <p:cNvSpPr>
            <a:spLocks noChangeShapeType="1"/>
          </p:cNvSpPr>
          <p:nvPr/>
        </p:nvSpPr>
        <p:spPr bwMode="auto">
          <a:xfrm rot="5400000" flipV="1">
            <a:off x="9127336" y="3527833"/>
            <a:ext cx="213412" cy="7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54" name="Line 22"/>
          <p:cNvSpPr>
            <a:spLocks noChangeShapeType="1"/>
          </p:cNvSpPr>
          <p:nvPr/>
        </p:nvSpPr>
        <p:spPr bwMode="auto">
          <a:xfrm rot="16200000">
            <a:off x="8488316" y="2859893"/>
            <a:ext cx="313869" cy="492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dirty="0"/>
          </a:p>
        </p:txBody>
      </p:sp>
      <p:sp>
        <p:nvSpPr>
          <p:cNvPr id="56" name="Oval 23"/>
          <p:cNvSpPr>
            <a:spLocks noChangeArrowheads="1"/>
          </p:cNvSpPr>
          <p:nvPr/>
        </p:nvSpPr>
        <p:spPr bwMode="auto">
          <a:xfrm>
            <a:off x="8625486" y="2659384"/>
            <a:ext cx="42863" cy="4286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212377" y="2304152"/>
            <a:ext cx="816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+mj-ea"/>
                <a:ea typeface="+mj-ea"/>
              </a:rPr>
              <a:t>Reset</a:t>
            </a:r>
            <a:endParaRPr kumimoji="1" lang="ja-JP" altLang="en-US" sz="2000" b="1" dirty="0">
              <a:latin typeface="+mj-ea"/>
              <a:ea typeface="+mj-ea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8485541" y="3569306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+mj-ea"/>
                <a:ea typeface="+mj-ea"/>
              </a:rPr>
              <a:t>Output</a:t>
            </a:r>
            <a:endParaRPr kumimoji="1" lang="ja-JP" altLang="en-US" sz="2000" b="1" dirty="0">
              <a:latin typeface="+mj-ea"/>
              <a:ea typeface="+mj-ea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5782173" y="1535173"/>
            <a:ext cx="572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+mj-ea"/>
                <a:ea typeface="+mj-ea"/>
              </a:rPr>
              <a:t>V</a:t>
            </a:r>
            <a:r>
              <a:rPr kumimoji="1" lang="en-US" altLang="ja-JP" sz="2000" b="1" baseline="-25000" dirty="0" smtClean="0">
                <a:latin typeface="+mj-ea"/>
                <a:ea typeface="+mj-ea"/>
              </a:rPr>
              <a:t>DD</a:t>
            </a:r>
            <a:endParaRPr kumimoji="1" lang="ja-JP" altLang="en-US" sz="2000" b="1" baseline="-25000" dirty="0">
              <a:latin typeface="+mj-ea"/>
              <a:ea typeface="+mj-ea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307581" y="1542980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+mj-ea"/>
                <a:ea typeface="+mj-ea"/>
              </a:rPr>
              <a:t>V</a:t>
            </a:r>
            <a:r>
              <a:rPr kumimoji="1" lang="en-US" altLang="ja-JP" sz="2000" b="1" baseline="-25000" dirty="0" smtClean="0">
                <a:latin typeface="+mj-ea"/>
                <a:ea typeface="+mj-ea"/>
              </a:rPr>
              <a:t>C</a:t>
            </a:r>
            <a:endParaRPr kumimoji="1" lang="ja-JP" altLang="en-US" sz="2000" b="1" baseline="-25000" dirty="0">
              <a:latin typeface="+mj-ea"/>
              <a:ea typeface="+mj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729212" y="4369526"/>
            <a:ext cx="1868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u="sng" dirty="0" smtClean="0">
                <a:latin typeface="+mj-ea"/>
                <a:ea typeface="+mj-ea"/>
              </a:rPr>
              <a:t>In-pixel ADC</a:t>
            </a:r>
            <a:endParaRPr kumimoji="1" lang="ja-JP" altLang="en-US" b="1" u="sng" dirty="0">
              <a:latin typeface="+mj-ea"/>
              <a:ea typeface="+mj-ea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5541649" y="2514296"/>
            <a:ext cx="521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+mj-ea"/>
                <a:ea typeface="+mj-ea"/>
              </a:rPr>
              <a:t>RG</a:t>
            </a:r>
            <a:endParaRPr kumimoji="1" lang="ja-JP" altLang="en-US" sz="2000" b="1" baseline="-25000" dirty="0">
              <a:latin typeface="+mj-ea"/>
              <a:ea typeface="+mj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833976" y="3969416"/>
            <a:ext cx="1893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+mj-ea"/>
              </a:rPr>
              <a:t>(F. </a:t>
            </a:r>
            <a:r>
              <a:rPr lang="en-US" altLang="ja-JP" sz="2000" dirty="0" err="1" smtClean="0">
                <a:latin typeface="+mj-ea"/>
              </a:rPr>
              <a:t>Andoh</a:t>
            </a:r>
            <a:r>
              <a:rPr lang="en-US" altLang="ja-JP" sz="2000" dirty="0" smtClean="0">
                <a:latin typeface="+mj-ea"/>
              </a:rPr>
              <a:t> et al.)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4727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336675" y="133198"/>
            <a:ext cx="19672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600" b="1" dirty="0" smtClean="0">
                <a:solidFill>
                  <a:schemeClr val="accent6"/>
                </a:solidFill>
                <a:latin typeface="+mj-ea"/>
                <a:ea typeface="+mj-ea"/>
              </a:rPr>
              <a:t>Contents</a:t>
            </a:r>
            <a:endParaRPr lang="ja-JP" altLang="en-US" sz="3600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1003300" y="1354138"/>
            <a:ext cx="4879862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b="1" dirty="0" smtClean="0">
                <a:latin typeface="+mj-ea"/>
                <a:ea typeface="+mj-ea"/>
              </a:rPr>
              <a:t>１</a:t>
            </a:r>
            <a:r>
              <a:rPr lang="en-US" altLang="ja-JP" b="1" dirty="0" smtClean="0">
                <a:latin typeface="+mj-ea"/>
                <a:ea typeface="+mj-ea"/>
              </a:rPr>
              <a:t>. Motivation of GS</a:t>
            </a:r>
          </a:p>
          <a:p>
            <a:endParaRPr lang="en-US" altLang="ja-JP" b="1" dirty="0" smtClean="0">
              <a:latin typeface="+mj-ea"/>
              <a:ea typeface="+mj-ea"/>
            </a:endParaRPr>
          </a:p>
          <a:p>
            <a:r>
              <a:rPr lang="ja-JP" altLang="en-US" b="1" dirty="0" smtClean="0">
                <a:latin typeface="+mj-ea"/>
                <a:ea typeface="+mj-ea"/>
              </a:rPr>
              <a:t>２．</a:t>
            </a:r>
            <a:r>
              <a:rPr lang="en-US" altLang="ja-JP" b="1" dirty="0" smtClean="0">
                <a:latin typeface="+mj-ea"/>
                <a:ea typeface="+mj-ea"/>
              </a:rPr>
              <a:t>Various Schemes</a:t>
            </a:r>
          </a:p>
          <a:p>
            <a:endParaRPr lang="en-US" altLang="ja-JP" b="1" dirty="0" smtClean="0">
              <a:latin typeface="+mj-ea"/>
              <a:ea typeface="+mj-ea"/>
            </a:endParaRPr>
          </a:p>
          <a:p>
            <a:r>
              <a:rPr lang="en-US" altLang="ja-JP" b="1" dirty="0" smtClean="0">
                <a:latin typeface="+mj-ea"/>
                <a:ea typeface="+mj-ea"/>
              </a:rPr>
              <a:t>3. Cross Talk Reduction</a:t>
            </a:r>
          </a:p>
          <a:p>
            <a:r>
              <a:rPr lang="en-US" altLang="ja-JP" b="1" dirty="0">
                <a:latin typeface="+mj-ea"/>
                <a:ea typeface="+mj-ea"/>
              </a:rPr>
              <a:t> </a:t>
            </a:r>
            <a:r>
              <a:rPr lang="en-US" altLang="ja-JP" b="1" dirty="0" smtClean="0">
                <a:latin typeface="+mj-ea"/>
                <a:ea typeface="+mj-ea"/>
              </a:rPr>
              <a:t> 3.1. Cross Talk mechanism</a:t>
            </a:r>
          </a:p>
          <a:p>
            <a:r>
              <a:rPr lang="en-US" altLang="ja-JP" b="1" dirty="0" smtClean="0">
                <a:latin typeface="+mj-ea"/>
              </a:rPr>
              <a:t>  3.2. Charge </a:t>
            </a:r>
            <a:r>
              <a:rPr lang="en-US" altLang="ja-JP" b="1" dirty="0">
                <a:latin typeface="+mj-ea"/>
              </a:rPr>
              <a:t>Diffusion </a:t>
            </a:r>
            <a:r>
              <a:rPr lang="en-US" altLang="ja-JP" b="1" dirty="0" smtClean="0">
                <a:latin typeface="+mj-ea"/>
              </a:rPr>
              <a:t>Reduction</a:t>
            </a:r>
          </a:p>
          <a:p>
            <a:r>
              <a:rPr lang="en-US" altLang="ja-JP" b="1" dirty="0">
                <a:latin typeface="+mj-ea"/>
                <a:ea typeface="+mj-ea"/>
              </a:rPr>
              <a:t> </a:t>
            </a:r>
            <a:r>
              <a:rPr lang="en-US" altLang="ja-JP" b="1" dirty="0" smtClean="0">
                <a:latin typeface="+mj-ea"/>
                <a:ea typeface="+mj-ea"/>
              </a:rPr>
              <a:t> 3.3. </a:t>
            </a:r>
            <a:r>
              <a:rPr lang="en-US" altLang="ja-JP" b="1" dirty="0">
                <a:latin typeface="+mj-ea"/>
              </a:rPr>
              <a:t>Photoshield Material</a:t>
            </a:r>
          </a:p>
          <a:p>
            <a:r>
              <a:rPr lang="en-US" altLang="ja-JP" b="1" dirty="0" smtClean="0">
                <a:latin typeface="+mj-ea"/>
                <a:ea typeface="+mj-ea"/>
              </a:rPr>
              <a:t>  3.4. </a:t>
            </a:r>
            <a:r>
              <a:rPr lang="en-US" altLang="ja-JP" b="1" dirty="0">
                <a:latin typeface="+mj-ea"/>
              </a:rPr>
              <a:t>Photoshield Shape</a:t>
            </a:r>
          </a:p>
          <a:p>
            <a:r>
              <a:rPr lang="en-US" altLang="ja-JP" b="1" dirty="0" smtClean="0">
                <a:latin typeface="+mj-ea"/>
              </a:rPr>
              <a:t>  3.5. On-chip </a:t>
            </a:r>
            <a:r>
              <a:rPr lang="en-US" altLang="ja-JP" b="1" dirty="0">
                <a:latin typeface="+mj-ea"/>
              </a:rPr>
              <a:t>Optics  --</a:t>
            </a:r>
            <a:r>
              <a:rPr lang="en-US" altLang="ja-JP" b="1" dirty="0" smtClean="0">
                <a:latin typeface="+mj-ea"/>
              </a:rPr>
              <a:t>Lightpipe—</a:t>
            </a:r>
          </a:p>
          <a:p>
            <a:endParaRPr lang="en-US" altLang="ja-JP" b="1" dirty="0" smtClean="0">
              <a:latin typeface="+mj-ea"/>
              <a:ea typeface="+mj-ea"/>
            </a:endParaRPr>
          </a:p>
          <a:p>
            <a:r>
              <a:rPr lang="en-US" altLang="ja-JP" b="1" dirty="0" smtClean="0">
                <a:latin typeface="+mj-ea"/>
                <a:ea typeface="+mj-ea"/>
              </a:rPr>
              <a:t>4. Summary</a:t>
            </a:r>
            <a:endParaRPr lang="ja-JP" altLang="en-US" b="1" dirty="0">
              <a:latin typeface="+mj-ea"/>
              <a:ea typeface="+mj-ea"/>
            </a:endParaRPr>
          </a:p>
          <a:p>
            <a:endParaRPr lang="ja-JP" altLang="en-US" b="1" dirty="0">
              <a:solidFill>
                <a:srgbClr val="3333FF"/>
              </a:solidFill>
              <a:latin typeface="+mj-ea"/>
              <a:ea typeface="+mj-ea"/>
            </a:endParaRPr>
          </a:p>
        </p:txBody>
      </p:sp>
      <p:sp>
        <p:nvSpPr>
          <p:cNvPr id="3" name="右矢印 2"/>
          <p:cNvSpPr/>
          <p:nvPr/>
        </p:nvSpPr>
        <p:spPr bwMode="auto">
          <a:xfrm>
            <a:off x="507281" y="2880271"/>
            <a:ext cx="439947" cy="380339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265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901195" y="136960"/>
            <a:ext cx="53655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600" b="1" dirty="0" smtClean="0">
                <a:solidFill>
                  <a:schemeClr val="accent6"/>
                </a:solidFill>
                <a:latin typeface="+mj-ea"/>
                <a:ea typeface="+mj-ea"/>
              </a:rPr>
              <a:t>3.1. Cross Talk Mechanism</a:t>
            </a:r>
            <a:endParaRPr lang="en-US" altLang="ja-JP" sz="3600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1407535" y="1322176"/>
            <a:ext cx="9383195" cy="4329746"/>
            <a:chOff x="1751714" y="540600"/>
            <a:chExt cx="9383195" cy="4329746"/>
          </a:xfrm>
        </p:grpSpPr>
        <p:grpSp>
          <p:nvGrpSpPr>
            <p:cNvPr id="6" name="グループ化 5"/>
            <p:cNvGrpSpPr>
              <a:grpSpLocks noChangeAspect="1"/>
            </p:cNvGrpSpPr>
            <p:nvPr/>
          </p:nvGrpSpPr>
          <p:grpSpPr>
            <a:xfrm>
              <a:off x="4735395" y="1047820"/>
              <a:ext cx="3400533" cy="3307367"/>
              <a:chOff x="3096882" y="2605177"/>
              <a:chExt cx="1889185" cy="1837426"/>
            </a:xfrm>
          </p:grpSpPr>
          <p:sp>
            <p:nvSpPr>
              <p:cNvPr id="4" name="円/楕円 3"/>
              <p:cNvSpPr>
                <a:spLocks noChangeAspect="1"/>
              </p:cNvSpPr>
              <p:nvPr/>
            </p:nvSpPr>
            <p:spPr bwMode="auto">
              <a:xfrm>
                <a:off x="3105509" y="2605177"/>
                <a:ext cx="1828800" cy="1828800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5" name="正方形/長方形 4"/>
              <p:cNvSpPr/>
              <p:nvPr/>
            </p:nvSpPr>
            <p:spPr bwMode="auto">
              <a:xfrm>
                <a:off x="3096882" y="3131388"/>
                <a:ext cx="1889185" cy="1311215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51" name="グループ化 50"/>
            <p:cNvGrpSpPr>
              <a:grpSpLocks noChangeAspect="1"/>
            </p:cNvGrpSpPr>
            <p:nvPr/>
          </p:nvGrpSpPr>
          <p:grpSpPr>
            <a:xfrm>
              <a:off x="7734376" y="1037188"/>
              <a:ext cx="3400533" cy="3491680"/>
              <a:chOff x="3096882" y="2605177"/>
              <a:chExt cx="1889185" cy="1939822"/>
            </a:xfrm>
          </p:grpSpPr>
          <p:sp>
            <p:nvSpPr>
              <p:cNvPr id="52" name="円/楕円 51"/>
              <p:cNvSpPr>
                <a:spLocks noChangeAspect="1"/>
              </p:cNvSpPr>
              <p:nvPr/>
            </p:nvSpPr>
            <p:spPr bwMode="auto">
              <a:xfrm>
                <a:off x="3105509" y="2605177"/>
                <a:ext cx="1828800" cy="1828800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53" name="正方形/長方形 52"/>
              <p:cNvSpPr/>
              <p:nvPr/>
            </p:nvSpPr>
            <p:spPr bwMode="auto">
              <a:xfrm>
                <a:off x="3096882" y="3131388"/>
                <a:ext cx="1889185" cy="1413611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48" name="グループ化 47"/>
            <p:cNvGrpSpPr>
              <a:grpSpLocks noChangeAspect="1"/>
            </p:cNvGrpSpPr>
            <p:nvPr/>
          </p:nvGrpSpPr>
          <p:grpSpPr>
            <a:xfrm>
              <a:off x="1751714" y="1053578"/>
              <a:ext cx="3400533" cy="3307367"/>
              <a:chOff x="3096882" y="2605177"/>
              <a:chExt cx="1889185" cy="1837426"/>
            </a:xfrm>
          </p:grpSpPr>
          <p:sp>
            <p:nvSpPr>
              <p:cNvPr id="49" name="円/楕円 48"/>
              <p:cNvSpPr>
                <a:spLocks noChangeAspect="1"/>
              </p:cNvSpPr>
              <p:nvPr/>
            </p:nvSpPr>
            <p:spPr bwMode="auto">
              <a:xfrm>
                <a:off x="3105509" y="2605177"/>
                <a:ext cx="1828800" cy="1828800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50" name="正方形/長方形 49"/>
              <p:cNvSpPr/>
              <p:nvPr/>
            </p:nvSpPr>
            <p:spPr bwMode="auto">
              <a:xfrm>
                <a:off x="3096882" y="3131388"/>
                <a:ext cx="1889185" cy="1311215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</p:grpSp>
        <p:sp>
          <p:nvSpPr>
            <p:cNvPr id="19" name="角丸四角形 18"/>
            <p:cNvSpPr/>
            <p:nvPr/>
          </p:nvSpPr>
          <p:spPr bwMode="auto">
            <a:xfrm>
              <a:off x="4417790" y="3424746"/>
              <a:ext cx="1139178" cy="20697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0" name="正方形/長方形 9"/>
            <p:cNvSpPr/>
            <p:nvPr/>
          </p:nvSpPr>
          <p:spPr bwMode="auto">
            <a:xfrm>
              <a:off x="1751715" y="953370"/>
              <a:ext cx="855942" cy="1311215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7" name="正方形/長方形 6"/>
            <p:cNvSpPr/>
            <p:nvPr/>
          </p:nvSpPr>
          <p:spPr bwMode="auto">
            <a:xfrm>
              <a:off x="3995093" y="2393822"/>
              <a:ext cx="1888121" cy="301924"/>
            </a:xfrm>
            <a:prstGeom prst="rect">
              <a:avLst/>
            </a:prstGeom>
            <a:solidFill>
              <a:srgbClr val="9966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2" name="正方形/長方形 11"/>
            <p:cNvSpPr/>
            <p:nvPr/>
          </p:nvSpPr>
          <p:spPr bwMode="auto">
            <a:xfrm>
              <a:off x="2907101" y="2393822"/>
              <a:ext cx="351873" cy="301924"/>
            </a:xfrm>
            <a:prstGeom prst="rect">
              <a:avLst/>
            </a:prstGeom>
            <a:solidFill>
              <a:srgbClr val="9966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cxnSp>
          <p:nvCxnSpPr>
            <p:cNvPr id="13" name="直線コネクタ 12"/>
            <p:cNvCxnSpPr>
              <a:stCxn id="16" idx="0"/>
            </p:cNvCxnSpPr>
            <p:nvPr/>
          </p:nvCxnSpPr>
          <p:spPr bwMode="auto">
            <a:xfrm flipV="1">
              <a:off x="2932987" y="3424687"/>
              <a:ext cx="5243417" cy="3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正方形/長方形 13"/>
            <p:cNvSpPr/>
            <p:nvPr/>
          </p:nvSpPr>
          <p:spPr bwMode="auto">
            <a:xfrm>
              <a:off x="4134444" y="3279481"/>
              <a:ext cx="219974" cy="7763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5" name="角丸四角形 14"/>
            <p:cNvSpPr/>
            <p:nvPr/>
          </p:nvSpPr>
          <p:spPr bwMode="auto">
            <a:xfrm>
              <a:off x="3196209" y="3424721"/>
              <a:ext cx="914400" cy="552090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6" name="正方形/長方形 15"/>
            <p:cNvSpPr/>
            <p:nvPr/>
          </p:nvSpPr>
          <p:spPr bwMode="auto">
            <a:xfrm>
              <a:off x="2932987" y="3424722"/>
              <a:ext cx="1177622" cy="556403"/>
            </a:xfrm>
            <a:custGeom>
              <a:avLst/>
              <a:gdLst>
                <a:gd name="connsiteX0" fmla="*/ 0 w 1177622"/>
                <a:gd name="connsiteY0" fmla="*/ 0 h 116456"/>
                <a:gd name="connsiteX1" fmla="*/ 1177622 w 1177622"/>
                <a:gd name="connsiteY1" fmla="*/ 0 h 116456"/>
                <a:gd name="connsiteX2" fmla="*/ 1177622 w 1177622"/>
                <a:gd name="connsiteY2" fmla="*/ 116456 h 116456"/>
                <a:gd name="connsiteX3" fmla="*/ 0 w 1177622"/>
                <a:gd name="connsiteY3" fmla="*/ 116456 h 116456"/>
                <a:gd name="connsiteX4" fmla="*/ 0 w 1177622"/>
                <a:gd name="connsiteY4" fmla="*/ 0 h 116456"/>
                <a:gd name="connsiteX0" fmla="*/ 0 w 1177622"/>
                <a:gd name="connsiteY0" fmla="*/ 0 h 120736"/>
                <a:gd name="connsiteX1" fmla="*/ 1177622 w 1177622"/>
                <a:gd name="connsiteY1" fmla="*/ 0 h 120736"/>
                <a:gd name="connsiteX2" fmla="*/ 1177622 w 1177622"/>
                <a:gd name="connsiteY2" fmla="*/ 116456 h 120736"/>
                <a:gd name="connsiteX3" fmla="*/ 319171 w 1177622"/>
                <a:gd name="connsiteY3" fmla="*/ 120736 h 120736"/>
                <a:gd name="connsiteX4" fmla="*/ 0 w 1177622"/>
                <a:gd name="connsiteY4" fmla="*/ 116456 h 120736"/>
                <a:gd name="connsiteX5" fmla="*/ 0 w 1177622"/>
                <a:gd name="connsiteY5" fmla="*/ 0 h 120736"/>
                <a:gd name="connsiteX0" fmla="*/ 0 w 1177622"/>
                <a:gd name="connsiteY0" fmla="*/ 0 h 120736"/>
                <a:gd name="connsiteX1" fmla="*/ 1177622 w 1177622"/>
                <a:gd name="connsiteY1" fmla="*/ 0 h 120736"/>
                <a:gd name="connsiteX2" fmla="*/ 1177622 w 1177622"/>
                <a:gd name="connsiteY2" fmla="*/ 116456 h 120736"/>
                <a:gd name="connsiteX3" fmla="*/ 319171 w 1177622"/>
                <a:gd name="connsiteY3" fmla="*/ 120736 h 120736"/>
                <a:gd name="connsiteX4" fmla="*/ 120764 w 1177622"/>
                <a:gd name="connsiteY4" fmla="*/ 120736 h 120736"/>
                <a:gd name="connsiteX5" fmla="*/ 0 w 1177622"/>
                <a:gd name="connsiteY5" fmla="*/ 116456 h 120736"/>
                <a:gd name="connsiteX6" fmla="*/ 0 w 1177622"/>
                <a:gd name="connsiteY6" fmla="*/ 0 h 120736"/>
                <a:gd name="connsiteX0" fmla="*/ 0 w 1177622"/>
                <a:gd name="connsiteY0" fmla="*/ 0 h 319143"/>
                <a:gd name="connsiteX1" fmla="*/ 1177622 w 1177622"/>
                <a:gd name="connsiteY1" fmla="*/ 0 h 319143"/>
                <a:gd name="connsiteX2" fmla="*/ 1177622 w 1177622"/>
                <a:gd name="connsiteY2" fmla="*/ 116456 h 319143"/>
                <a:gd name="connsiteX3" fmla="*/ 319171 w 1177622"/>
                <a:gd name="connsiteY3" fmla="*/ 120736 h 319143"/>
                <a:gd name="connsiteX4" fmla="*/ 310545 w 1177622"/>
                <a:gd name="connsiteY4" fmla="*/ 319143 h 319143"/>
                <a:gd name="connsiteX5" fmla="*/ 0 w 1177622"/>
                <a:gd name="connsiteY5" fmla="*/ 116456 h 319143"/>
                <a:gd name="connsiteX6" fmla="*/ 0 w 1177622"/>
                <a:gd name="connsiteY6" fmla="*/ 0 h 319143"/>
                <a:gd name="connsiteX0" fmla="*/ 0 w 1177622"/>
                <a:gd name="connsiteY0" fmla="*/ 0 h 319143"/>
                <a:gd name="connsiteX1" fmla="*/ 1177622 w 1177622"/>
                <a:gd name="connsiteY1" fmla="*/ 0 h 319143"/>
                <a:gd name="connsiteX2" fmla="*/ 1177622 w 1177622"/>
                <a:gd name="connsiteY2" fmla="*/ 116456 h 319143"/>
                <a:gd name="connsiteX3" fmla="*/ 319171 w 1177622"/>
                <a:gd name="connsiteY3" fmla="*/ 120736 h 319143"/>
                <a:gd name="connsiteX4" fmla="*/ 310545 w 1177622"/>
                <a:gd name="connsiteY4" fmla="*/ 319143 h 319143"/>
                <a:gd name="connsiteX5" fmla="*/ 8627 w 1177622"/>
                <a:gd name="connsiteY5" fmla="*/ 306237 h 319143"/>
                <a:gd name="connsiteX6" fmla="*/ 0 w 1177622"/>
                <a:gd name="connsiteY6" fmla="*/ 0 h 319143"/>
                <a:gd name="connsiteX0" fmla="*/ 0 w 1177622"/>
                <a:gd name="connsiteY0" fmla="*/ 0 h 543430"/>
                <a:gd name="connsiteX1" fmla="*/ 1177622 w 1177622"/>
                <a:gd name="connsiteY1" fmla="*/ 0 h 543430"/>
                <a:gd name="connsiteX2" fmla="*/ 1177622 w 1177622"/>
                <a:gd name="connsiteY2" fmla="*/ 116456 h 543430"/>
                <a:gd name="connsiteX3" fmla="*/ 319171 w 1177622"/>
                <a:gd name="connsiteY3" fmla="*/ 120736 h 543430"/>
                <a:gd name="connsiteX4" fmla="*/ 327798 w 1177622"/>
                <a:gd name="connsiteY4" fmla="*/ 543430 h 543430"/>
                <a:gd name="connsiteX5" fmla="*/ 8627 w 1177622"/>
                <a:gd name="connsiteY5" fmla="*/ 306237 h 543430"/>
                <a:gd name="connsiteX6" fmla="*/ 0 w 1177622"/>
                <a:gd name="connsiteY6" fmla="*/ 0 h 543430"/>
                <a:gd name="connsiteX0" fmla="*/ 0 w 1177622"/>
                <a:gd name="connsiteY0" fmla="*/ 0 h 543430"/>
                <a:gd name="connsiteX1" fmla="*/ 1177622 w 1177622"/>
                <a:gd name="connsiteY1" fmla="*/ 0 h 543430"/>
                <a:gd name="connsiteX2" fmla="*/ 1177622 w 1177622"/>
                <a:gd name="connsiteY2" fmla="*/ 116456 h 543430"/>
                <a:gd name="connsiteX3" fmla="*/ 319171 w 1177622"/>
                <a:gd name="connsiteY3" fmla="*/ 120736 h 543430"/>
                <a:gd name="connsiteX4" fmla="*/ 327798 w 1177622"/>
                <a:gd name="connsiteY4" fmla="*/ 543430 h 543430"/>
                <a:gd name="connsiteX5" fmla="*/ 8627 w 1177622"/>
                <a:gd name="connsiteY5" fmla="*/ 521897 h 543430"/>
                <a:gd name="connsiteX6" fmla="*/ 0 w 1177622"/>
                <a:gd name="connsiteY6" fmla="*/ 0 h 543430"/>
                <a:gd name="connsiteX0" fmla="*/ 8626 w 1186248"/>
                <a:gd name="connsiteY0" fmla="*/ 0 h 556403"/>
                <a:gd name="connsiteX1" fmla="*/ 1186248 w 1186248"/>
                <a:gd name="connsiteY1" fmla="*/ 0 h 556403"/>
                <a:gd name="connsiteX2" fmla="*/ 1186248 w 1186248"/>
                <a:gd name="connsiteY2" fmla="*/ 116456 h 556403"/>
                <a:gd name="connsiteX3" fmla="*/ 327797 w 1186248"/>
                <a:gd name="connsiteY3" fmla="*/ 120736 h 556403"/>
                <a:gd name="connsiteX4" fmla="*/ 336424 w 1186248"/>
                <a:gd name="connsiteY4" fmla="*/ 543430 h 556403"/>
                <a:gd name="connsiteX5" fmla="*/ 0 w 1186248"/>
                <a:gd name="connsiteY5" fmla="*/ 556403 h 556403"/>
                <a:gd name="connsiteX6" fmla="*/ 8626 w 1186248"/>
                <a:gd name="connsiteY6" fmla="*/ 0 h 556403"/>
                <a:gd name="connsiteX0" fmla="*/ 0 w 1177622"/>
                <a:gd name="connsiteY0" fmla="*/ 0 h 543430"/>
                <a:gd name="connsiteX1" fmla="*/ 1177622 w 1177622"/>
                <a:gd name="connsiteY1" fmla="*/ 0 h 543430"/>
                <a:gd name="connsiteX2" fmla="*/ 1177622 w 1177622"/>
                <a:gd name="connsiteY2" fmla="*/ 116456 h 543430"/>
                <a:gd name="connsiteX3" fmla="*/ 319171 w 1177622"/>
                <a:gd name="connsiteY3" fmla="*/ 120736 h 543430"/>
                <a:gd name="connsiteX4" fmla="*/ 327798 w 1177622"/>
                <a:gd name="connsiteY4" fmla="*/ 543430 h 543430"/>
                <a:gd name="connsiteX5" fmla="*/ 0 w 1177622"/>
                <a:gd name="connsiteY5" fmla="*/ 530524 h 543430"/>
                <a:gd name="connsiteX6" fmla="*/ 0 w 1177622"/>
                <a:gd name="connsiteY6" fmla="*/ 0 h 543430"/>
                <a:gd name="connsiteX0" fmla="*/ 0 w 1177622"/>
                <a:gd name="connsiteY0" fmla="*/ 0 h 556403"/>
                <a:gd name="connsiteX1" fmla="*/ 1177622 w 1177622"/>
                <a:gd name="connsiteY1" fmla="*/ 0 h 556403"/>
                <a:gd name="connsiteX2" fmla="*/ 1177622 w 1177622"/>
                <a:gd name="connsiteY2" fmla="*/ 116456 h 556403"/>
                <a:gd name="connsiteX3" fmla="*/ 319171 w 1177622"/>
                <a:gd name="connsiteY3" fmla="*/ 120736 h 556403"/>
                <a:gd name="connsiteX4" fmla="*/ 327798 w 1177622"/>
                <a:gd name="connsiteY4" fmla="*/ 543430 h 556403"/>
                <a:gd name="connsiteX5" fmla="*/ 8626 w 1177622"/>
                <a:gd name="connsiteY5" fmla="*/ 556403 h 556403"/>
                <a:gd name="connsiteX6" fmla="*/ 0 w 1177622"/>
                <a:gd name="connsiteY6" fmla="*/ 0 h 55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7622" h="556403">
                  <a:moveTo>
                    <a:pt x="0" y="0"/>
                  </a:moveTo>
                  <a:lnTo>
                    <a:pt x="1177622" y="0"/>
                  </a:lnTo>
                  <a:lnTo>
                    <a:pt x="1177622" y="116456"/>
                  </a:lnTo>
                  <a:lnTo>
                    <a:pt x="319171" y="120736"/>
                  </a:lnTo>
                  <a:lnTo>
                    <a:pt x="327798" y="543430"/>
                  </a:lnTo>
                  <a:lnTo>
                    <a:pt x="8626" y="5564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8" name="正方形/長方形 17"/>
            <p:cNvSpPr/>
            <p:nvPr/>
          </p:nvSpPr>
          <p:spPr bwMode="auto">
            <a:xfrm>
              <a:off x="4407607" y="3276613"/>
              <a:ext cx="655577" cy="7763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7" name="正方形/長方形 16"/>
            <p:cNvSpPr/>
            <p:nvPr/>
          </p:nvSpPr>
          <p:spPr bwMode="auto">
            <a:xfrm>
              <a:off x="4409186" y="3424745"/>
              <a:ext cx="223223" cy="51758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20" name="正方形/長方形 19"/>
            <p:cNvSpPr/>
            <p:nvPr/>
          </p:nvSpPr>
          <p:spPr bwMode="auto">
            <a:xfrm>
              <a:off x="5106314" y="3276613"/>
              <a:ext cx="219974" cy="7763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21" name="角丸四角形 20"/>
            <p:cNvSpPr/>
            <p:nvPr/>
          </p:nvSpPr>
          <p:spPr bwMode="auto">
            <a:xfrm>
              <a:off x="5326288" y="3424687"/>
              <a:ext cx="230680" cy="207035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23" name="角丸四角形 22"/>
            <p:cNvSpPr/>
            <p:nvPr/>
          </p:nvSpPr>
          <p:spPr bwMode="auto">
            <a:xfrm>
              <a:off x="7037226" y="3421878"/>
              <a:ext cx="1139178" cy="206976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25" name="正方形/長方形 24"/>
            <p:cNvSpPr/>
            <p:nvPr/>
          </p:nvSpPr>
          <p:spPr bwMode="auto">
            <a:xfrm>
              <a:off x="6753880" y="3276613"/>
              <a:ext cx="219974" cy="7763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26" name="角丸四角形 25"/>
            <p:cNvSpPr/>
            <p:nvPr/>
          </p:nvSpPr>
          <p:spPr bwMode="auto">
            <a:xfrm>
              <a:off x="5815645" y="3421853"/>
              <a:ext cx="914400" cy="552090"/>
            </a:xfrm>
            <a:prstGeom prst="round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27" name="正方形/長方形 15"/>
            <p:cNvSpPr/>
            <p:nvPr/>
          </p:nvSpPr>
          <p:spPr bwMode="auto">
            <a:xfrm>
              <a:off x="5552423" y="3421854"/>
              <a:ext cx="1177622" cy="556403"/>
            </a:xfrm>
            <a:custGeom>
              <a:avLst/>
              <a:gdLst>
                <a:gd name="connsiteX0" fmla="*/ 0 w 1177622"/>
                <a:gd name="connsiteY0" fmla="*/ 0 h 116456"/>
                <a:gd name="connsiteX1" fmla="*/ 1177622 w 1177622"/>
                <a:gd name="connsiteY1" fmla="*/ 0 h 116456"/>
                <a:gd name="connsiteX2" fmla="*/ 1177622 w 1177622"/>
                <a:gd name="connsiteY2" fmla="*/ 116456 h 116456"/>
                <a:gd name="connsiteX3" fmla="*/ 0 w 1177622"/>
                <a:gd name="connsiteY3" fmla="*/ 116456 h 116456"/>
                <a:gd name="connsiteX4" fmla="*/ 0 w 1177622"/>
                <a:gd name="connsiteY4" fmla="*/ 0 h 116456"/>
                <a:gd name="connsiteX0" fmla="*/ 0 w 1177622"/>
                <a:gd name="connsiteY0" fmla="*/ 0 h 120736"/>
                <a:gd name="connsiteX1" fmla="*/ 1177622 w 1177622"/>
                <a:gd name="connsiteY1" fmla="*/ 0 h 120736"/>
                <a:gd name="connsiteX2" fmla="*/ 1177622 w 1177622"/>
                <a:gd name="connsiteY2" fmla="*/ 116456 h 120736"/>
                <a:gd name="connsiteX3" fmla="*/ 319171 w 1177622"/>
                <a:gd name="connsiteY3" fmla="*/ 120736 h 120736"/>
                <a:gd name="connsiteX4" fmla="*/ 0 w 1177622"/>
                <a:gd name="connsiteY4" fmla="*/ 116456 h 120736"/>
                <a:gd name="connsiteX5" fmla="*/ 0 w 1177622"/>
                <a:gd name="connsiteY5" fmla="*/ 0 h 120736"/>
                <a:gd name="connsiteX0" fmla="*/ 0 w 1177622"/>
                <a:gd name="connsiteY0" fmla="*/ 0 h 120736"/>
                <a:gd name="connsiteX1" fmla="*/ 1177622 w 1177622"/>
                <a:gd name="connsiteY1" fmla="*/ 0 h 120736"/>
                <a:gd name="connsiteX2" fmla="*/ 1177622 w 1177622"/>
                <a:gd name="connsiteY2" fmla="*/ 116456 h 120736"/>
                <a:gd name="connsiteX3" fmla="*/ 319171 w 1177622"/>
                <a:gd name="connsiteY3" fmla="*/ 120736 h 120736"/>
                <a:gd name="connsiteX4" fmla="*/ 120764 w 1177622"/>
                <a:gd name="connsiteY4" fmla="*/ 120736 h 120736"/>
                <a:gd name="connsiteX5" fmla="*/ 0 w 1177622"/>
                <a:gd name="connsiteY5" fmla="*/ 116456 h 120736"/>
                <a:gd name="connsiteX6" fmla="*/ 0 w 1177622"/>
                <a:gd name="connsiteY6" fmla="*/ 0 h 120736"/>
                <a:gd name="connsiteX0" fmla="*/ 0 w 1177622"/>
                <a:gd name="connsiteY0" fmla="*/ 0 h 319143"/>
                <a:gd name="connsiteX1" fmla="*/ 1177622 w 1177622"/>
                <a:gd name="connsiteY1" fmla="*/ 0 h 319143"/>
                <a:gd name="connsiteX2" fmla="*/ 1177622 w 1177622"/>
                <a:gd name="connsiteY2" fmla="*/ 116456 h 319143"/>
                <a:gd name="connsiteX3" fmla="*/ 319171 w 1177622"/>
                <a:gd name="connsiteY3" fmla="*/ 120736 h 319143"/>
                <a:gd name="connsiteX4" fmla="*/ 310545 w 1177622"/>
                <a:gd name="connsiteY4" fmla="*/ 319143 h 319143"/>
                <a:gd name="connsiteX5" fmla="*/ 0 w 1177622"/>
                <a:gd name="connsiteY5" fmla="*/ 116456 h 319143"/>
                <a:gd name="connsiteX6" fmla="*/ 0 w 1177622"/>
                <a:gd name="connsiteY6" fmla="*/ 0 h 319143"/>
                <a:gd name="connsiteX0" fmla="*/ 0 w 1177622"/>
                <a:gd name="connsiteY0" fmla="*/ 0 h 319143"/>
                <a:gd name="connsiteX1" fmla="*/ 1177622 w 1177622"/>
                <a:gd name="connsiteY1" fmla="*/ 0 h 319143"/>
                <a:gd name="connsiteX2" fmla="*/ 1177622 w 1177622"/>
                <a:gd name="connsiteY2" fmla="*/ 116456 h 319143"/>
                <a:gd name="connsiteX3" fmla="*/ 319171 w 1177622"/>
                <a:gd name="connsiteY3" fmla="*/ 120736 h 319143"/>
                <a:gd name="connsiteX4" fmla="*/ 310545 w 1177622"/>
                <a:gd name="connsiteY4" fmla="*/ 319143 h 319143"/>
                <a:gd name="connsiteX5" fmla="*/ 8627 w 1177622"/>
                <a:gd name="connsiteY5" fmla="*/ 306237 h 319143"/>
                <a:gd name="connsiteX6" fmla="*/ 0 w 1177622"/>
                <a:gd name="connsiteY6" fmla="*/ 0 h 319143"/>
                <a:gd name="connsiteX0" fmla="*/ 0 w 1177622"/>
                <a:gd name="connsiteY0" fmla="*/ 0 h 543430"/>
                <a:gd name="connsiteX1" fmla="*/ 1177622 w 1177622"/>
                <a:gd name="connsiteY1" fmla="*/ 0 h 543430"/>
                <a:gd name="connsiteX2" fmla="*/ 1177622 w 1177622"/>
                <a:gd name="connsiteY2" fmla="*/ 116456 h 543430"/>
                <a:gd name="connsiteX3" fmla="*/ 319171 w 1177622"/>
                <a:gd name="connsiteY3" fmla="*/ 120736 h 543430"/>
                <a:gd name="connsiteX4" fmla="*/ 327798 w 1177622"/>
                <a:gd name="connsiteY4" fmla="*/ 543430 h 543430"/>
                <a:gd name="connsiteX5" fmla="*/ 8627 w 1177622"/>
                <a:gd name="connsiteY5" fmla="*/ 306237 h 543430"/>
                <a:gd name="connsiteX6" fmla="*/ 0 w 1177622"/>
                <a:gd name="connsiteY6" fmla="*/ 0 h 543430"/>
                <a:gd name="connsiteX0" fmla="*/ 0 w 1177622"/>
                <a:gd name="connsiteY0" fmla="*/ 0 h 543430"/>
                <a:gd name="connsiteX1" fmla="*/ 1177622 w 1177622"/>
                <a:gd name="connsiteY1" fmla="*/ 0 h 543430"/>
                <a:gd name="connsiteX2" fmla="*/ 1177622 w 1177622"/>
                <a:gd name="connsiteY2" fmla="*/ 116456 h 543430"/>
                <a:gd name="connsiteX3" fmla="*/ 319171 w 1177622"/>
                <a:gd name="connsiteY3" fmla="*/ 120736 h 543430"/>
                <a:gd name="connsiteX4" fmla="*/ 327798 w 1177622"/>
                <a:gd name="connsiteY4" fmla="*/ 543430 h 543430"/>
                <a:gd name="connsiteX5" fmla="*/ 8627 w 1177622"/>
                <a:gd name="connsiteY5" fmla="*/ 521897 h 543430"/>
                <a:gd name="connsiteX6" fmla="*/ 0 w 1177622"/>
                <a:gd name="connsiteY6" fmla="*/ 0 h 543430"/>
                <a:gd name="connsiteX0" fmla="*/ 8626 w 1186248"/>
                <a:gd name="connsiteY0" fmla="*/ 0 h 556403"/>
                <a:gd name="connsiteX1" fmla="*/ 1186248 w 1186248"/>
                <a:gd name="connsiteY1" fmla="*/ 0 h 556403"/>
                <a:gd name="connsiteX2" fmla="*/ 1186248 w 1186248"/>
                <a:gd name="connsiteY2" fmla="*/ 116456 h 556403"/>
                <a:gd name="connsiteX3" fmla="*/ 327797 w 1186248"/>
                <a:gd name="connsiteY3" fmla="*/ 120736 h 556403"/>
                <a:gd name="connsiteX4" fmla="*/ 336424 w 1186248"/>
                <a:gd name="connsiteY4" fmla="*/ 543430 h 556403"/>
                <a:gd name="connsiteX5" fmla="*/ 0 w 1186248"/>
                <a:gd name="connsiteY5" fmla="*/ 556403 h 556403"/>
                <a:gd name="connsiteX6" fmla="*/ 8626 w 1186248"/>
                <a:gd name="connsiteY6" fmla="*/ 0 h 556403"/>
                <a:gd name="connsiteX0" fmla="*/ 0 w 1177622"/>
                <a:gd name="connsiteY0" fmla="*/ 0 h 543430"/>
                <a:gd name="connsiteX1" fmla="*/ 1177622 w 1177622"/>
                <a:gd name="connsiteY1" fmla="*/ 0 h 543430"/>
                <a:gd name="connsiteX2" fmla="*/ 1177622 w 1177622"/>
                <a:gd name="connsiteY2" fmla="*/ 116456 h 543430"/>
                <a:gd name="connsiteX3" fmla="*/ 319171 w 1177622"/>
                <a:gd name="connsiteY3" fmla="*/ 120736 h 543430"/>
                <a:gd name="connsiteX4" fmla="*/ 327798 w 1177622"/>
                <a:gd name="connsiteY4" fmla="*/ 543430 h 543430"/>
                <a:gd name="connsiteX5" fmla="*/ 0 w 1177622"/>
                <a:gd name="connsiteY5" fmla="*/ 530524 h 543430"/>
                <a:gd name="connsiteX6" fmla="*/ 0 w 1177622"/>
                <a:gd name="connsiteY6" fmla="*/ 0 h 543430"/>
                <a:gd name="connsiteX0" fmla="*/ 0 w 1177622"/>
                <a:gd name="connsiteY0" fmla="*/ 0 h 556403"/>
                <a:gd name="connsiteX1" fmla="*/ 1177622 w 1177622"/>
                <a:gd name="connsiteY1" fmla="*/ 0 h 556403"/>
                <a:gd name="connsiteX2" fmla="*/ 1177622 w 1177622"/>
                <a:gd name="connsiteY2" fmla="*/ 116456 h 556403"/>
                <a:gd name="connsiteX3" fmla="*/ 319171 w 1177622"/>
                <a:gd name="connsiteY3" fmla="*/ 120736 h 556403"/>
                <a:gd name="connsiteX4" fmla="*/ 327798 w 1177622"/>
                <a:gd name="connsiteY4" fmla="*/ 543430 h 556403"/>
                <a:gd name="connsiteX5" fmla="*/ 8626 w 1177622"/>
                <a:gd name="connsiteY5" fmla="*/ 556403 h 556403"/>
                <a:gd name="connsiteX6" fmla="*/ 0 w 1177622"/>
                <a:gd name="connsiteY6" fmla="*/ 0 h 55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7622" h="556403">
                  <a:moveTo>
                    <a:pt x="0" y="0"/>
                  </a:moveTo>
                  <a:lnTo>
                    <a:pt x="1177622" y="0"/>
                  </a:lnTo>
                  <a:lnTo>
                    <a:pt x="1177622" y="116456"/>
                  </a:lnTo>
                  <a:lnTo>
                    <a:pt x="319171" y="120736"/>
                  </a:lnTo>
                  <a:lnTo>
                    <a:pt x="327798" y="543430"/>
                  </a:lnTo>
                  <a:lnTo>
                    <a:pt x="8626" y="5564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28" name="正方形/長方形 27"/>
            <p:cNvSpPr/>
            <p:nvPr/>
          </p:nvSpPr>
          <p:spPr bwMode="auto">
            <a:xfrm>
              <a:off x="7027043" y="3273745"/>
              <a:ext cx="655577" cy="7763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29" name="正方形/長方形 28"/>
            <p:cNvSpPr/>
            <p:nvPr/>
          </p:nvSpPr>
          <p:spPr bwMode="auto">
            <a:xfrm>
              <a:off x="7028622" y="3421877"/>
              <a:ext cx="223223" cy="51758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30" name="正方形/長方形 29"/>
            <p:cNvSpPr/>
            <p:nvPr/>
          </p:nvSpPr>
          <p:spPr bwMode="auto">
            <a:xfrm>
              <a:off x="7725750" y="3273745"/>
              <a:ext cx="219974" cy="7763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31" name="角丸四角形 30"/>
            <p:cNvSpPr/>
            <p:nvPr/>
          </p:nvSpPr>
          <p:spPr bwMode="auto">
            <a:xfrm>
              <a:off x="7945724" y="3421819"/>
              <a:ext cx="230680" cy="207035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34" name="正方形/長方形 33"/>
            <p:cNvSpPr/>
            <p:nvPr/>
          </p:nvSpPr>
          <p:spPr bwMode="auto">
            <a:xfrm>
              <a:off x="6758218" y="2399580"/>
              <a:ext cx="1418185" cy="301924"/>
            </a:xfrm>
            <a:prstGeom prst="rect">
              <a:avLst/>
            </a:prstGeom>
            <a:solidFill>
              <a:srgbClr val="9966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cxnSp>
          <p:nvCxnSpPr>
            <p:cNvPr id="86018" name="直線矢印コネクタ 86017"/>
            <p:cNvCxnSpPr/>
            <p:nvPr/>
          </p:nvCxnSpPr>
          <p:spPr bwMode="auto">
            <a:xfrm>
              <a:off x="2607657" y="1053578"/>
              <a:ext cx="2127738" cy="300946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33C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6022" name="直線矢印コネクタ 86021"/>
            <p:cNvCxnSpPr/>
            <p:nvPr/>
          </p:nvCxnSpPr>
          <p:spPr bwMode="auto">
            <a:xfrm>
              <a:off x="2776828" y="540600"/>
              <a:ext cx="1018795" cy="288121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6024" name="直線矢印コネクタ 86023"/>
            <p:cNvCxnSpPr/>
            <p:nvPr/>
          </p:nvCxnSpPr>
          <p:spPr bwMode="auto">
            <a:xfrm flipV="1">
              <a:off x="3795623" y="2701504"/>
              <a:ext cx="448808" cy="72031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6026" name="直線矢印コネクタ 86025"/>
            <p:cNvCxnSpPr/>
            <p:nvPr/>
          </p:nvCxnSpPr>
          <p:spPr bwMode="auto">
            <a:xfrm>
              <a:off x="4244431" y="2695746"/>
              <a:ext cx="577735" cy="121202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6028" name="直線矢印コネクタ 86027"/>
            <p:cNvCxnSpPr/>
            <p:nvPr/>
          </p:nvCxnSpPr>
          <p:spPr bwMode="auto">
            <a:xfrm>
              <a:off x="4787660" y="1121434"/>
              <a:ext cx="1" cy="24153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正方形/長方形 53"/>
            <p:cNvSpPr/>
            <p:nvPr/>
          </p:nvSpPr>
          <p:spPr bwMode="auto">
            <a:xfrm>
              <a:off x="8175216" y="864242"/>
              <a:ext cx="2866529" cy="1311215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86037" name="テキスト ボックス 86036"/>
            <p:cNvSpPr txBox="1"/>
            <p:nvPr/>
          </p:nvSpPr>
          <p:spPr>
            <a:xfrm>
              <a:off x="3401500" y="4408681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66"/>
                  </a:solidFill>
                </a:rPr>
                <a:t>e</a:t>
              </a:r>
              <a:endParaRPr kumimoji="1" lang="ja-JP" altLang="en-US" dirty="0">
                <a:solidFill>
                  <a:srgbClr val="FF0066"/>
                </a:solidFill>
              </a:endParaRPr>
            </a:p>
          </p:txBody>
        </p:sp>
        <p:sp>
          <p:nvSpPr>
            <p:cNvPr id="86044" name="フリーフォーム 86043"/>
            <p:cNvSpPr/>
            <p:nvPr/>
          </p:nvSpPr>
          <p:spPr bwMode="auto">
            <a:xfrm>
              <a:off x="3769743" y="3717985"/>
              <a:ext cx="950261" cy="1061049"/>
            </a:xfrm>
            <a:custGeom>
              <a:avLst/>
              <a:gdLst>
                <a:gd name="connsiteX0" fmla="*/ 0 w 950261"/>
                <a:gd name="connsiteY0" fmla="*/ 992038 h 1061049"/>
                <a:gd name="connsiteX1" fmla="*/ 43132 w 950261"/>
                <a:gd name="connsiteY1" fmla="*/ 974785 h 1061049"/>
                <a:gd name="connsiteX2" fmla="*/ 155276 w 950261"/>
                <a:gd name="connsiteY2" fmla="*/ 992038 h 1061049"/>
                <a:gd name="connsiteX3" fmla="*/ 224287 w 950261"/>
                <a:gd name="connsiteY3" fmla="*/ 1009290 h 1061049"/>
                <a:gd name="connsiteX4" fmla="*/ 276046 w 950261"/>
                <a:gd name="connsiteY4" fmla="*/ 1052423 h 1061049"/>
                <a:gd name="connsiteX5" fmla="*/ 301925 w 950261"/>
                <a:gd name="connsiteY5" fmla="*/ 1061049 h 1061049"/>
                <a:gd name="connsiteX6" fmla="*/ 370936 w 950261"/>
                <a:gd name="connsiteY6" fmla="*/ 1043796 h 1061049"/>
                <a:gd name="connsiteX7" fmla="*/ 396815 w 950261"/>
                <a:gd name="connsiteY7" fmla="*/ 1026543 h 1061049"/>
                <a:gd name="connsiteX8" fmla="*/ 414068 w 950261"/>
                <a:gd name="connsiteY8" fmla="*/ 1000664 h 1061049"/>
                <a:gd name="connsiteX9" fmla="*/ 439948 w 950261"/>
                <a:gd name="connsiteY9" fmla="*/ 914400 h 1061049"/>
                <a:gd name="connsiteX10" fmla="*/ 448574 w 950261"/>
                <a:gd name="connsiteY10" fmla="*/ 888521 h 1061049"/>
                <a:gd name="connsiteX11" fmla="*/ 439948 w 950261"/>
                <a:gd name="connsiteY11" fmla="*/ 810883 h 1061049"/>
                <a:gd name="connsiteX12" fmla="*/ 431321 w 950261"/>
                <a:gd name="connsiteY12" fmla="*/ 785004 h 1061049"/>
                <a:gd name="connsiteX13" fmla="*/ 439948 w 950261"/>
                <a:gd name="connsiteY13" fmla="*/ 750498 h 1061049"/>
                <a:gd name="connsiteX14" fmla="*/ 603849 w 950261"/>
                <a:gd name="connsiteY14" fmla="*/ 767751 h 1061049"/>
                <a:gd name="connsiteX15" fmla="*/ 629729 w 950261"/>
                <a:gd name="connsiteY15" fmla="*/ 785004 h 1061049"/>
                <a:gd name="connsiteX16" fmla="*/ 672861 w 950261"/>
                <a:gd name="connsiteY16" fmla="*/ 828136 h 1061049"/>
                <a:gd name="connsiteX17" fmla="*/ 715993 w 950261"/>
                <a:gd name="connsiteY17" fmla="*/ 879894 h 1061049"/>
                <a:gd name="connsiteX18" fmla="*/ 741872 w 950261"/>
                <a:gd name="connsiteY18" fmla="*/ 897147 h 1061049"/>
                <a:gd name="connsiteX19" fmla="*/ 793631 w 950261"/>
                <a:gd name="connsiteY19" fmla="*/ 914400 h 1061049"/>
                <a:gd name="connsiteX20" fmla="*/ 879895 w 950261"/>
                <a:gd name="connsiteY20" fmla="*/ 905773 h 1061049"/>
                <a:gd name="connsiteX21" fmla="*/ 905774 w 950261"/>
                <a:gd name="connsiteY21" fmla="*/ 897147 h 1061049"/>
                <a:gd name="connsiteX22" fmla="*/ 931653 w 950261"/>
                <a:gd name="connsiteY22" fmla="*/ 871268 h 1061049"/>
                <a:gd name="connsiteX23" fmla="*/ 940280 w 950261"/>
                <a:gd name="connsiteY23" fmla="*/ 767751 h 1061049"/>
                <a:gd name="connsiteX24" fmla="*/ 914400 w 950261"/>
                <a:gd name="connsiteY24" fmla="*/ 750498 h 1061049"/>
                <a:gd name="connsiteX25" fmla="*/ 897148 w 950261"/>
                <a:gd name="connsiteY25" fmla="*/ 724619 h 1061049"/>
                <a:gd name="connsiteX26" fmla="*/ 845389 w 950261"/>
                <a:gd name="connsiteY26" fmla="*/ 698740 h 1061049"/>
                <a:gd name="connsiteX27" fmla="*/ 819510 w 950261"/>
                <a:gd name="connsiteY27" fmla="*/ 681487 h 1061049"/>
                <a:gd name="connsiteX28" fmla="*/ 793631 w 950261"/>
                <a:gd name="connsiteY28" fmla="*/ 672860 h 1061049"/>
                <a:gd name="connsiteX29" fmla="*/ 785004 w 950261"/>
                <a:gd name="connsiteY29" fmla="*/ 646981 h 1061049"/>
                <a:gd name="connsiteX30" fmla="*/ 767751 w 950261"/>
                <a:gd name="connsiteY30" fmla="*/ 621102 h 1061049"/>
                <a:gd name="connsiteX31" fmla="*/ 750499 w 950261"/>
                <a:gd name="connsiteY31" fmla="*/ 569343 h 1061049"/>
                <a:gd name="connsiteX32" fmla="*/ 759125 w 950261"/>
                <a:gd name="connsiteY32" fmla="*/ 543464 h 1061049"/>
                <a:gd name="connsiteX33" fmla="*/ 888521 w 950261"/>
                <a:gd name="connsiteY33" fmla="*/ 517585 h 1061049"/>
                <a:gd name="connsiteX34" fmla="*/ 879895 w 950261"/>
                <a:gd name="connsiteY34" fmla="*/ 465826 h 1061049"/>
                <a:gd name="connsiteX35" fmla="*/ 862642 w 950261"/>
                <a:gd name="connsiteY35" fmla="*/ 405441 h 1061049"/>
                <a:gd name="connsiteX36" fmla="*/ 836763 w 950261"/>
                <a:gd name="connsiteY36" fmla="*/ 388189 h 1061049"/>
                <a:gd name="connsiteX37" fmla="*/ 819510 w 950261"/>
                <a:gd name="connsiteY37" fmla="*/ 362309 h 1061049"/>
                <a:gd name="connsiteX38" fmla="*/ 741872 w 950261"/>
                <a:gd name="connsiteY38" fmla="*/ 319177 h 1061049"/>
                <a:gd name="connsiteX39" fmla="*/ 724619 w 950261"/>
                <a:gd name="connsiteY39" fmla="*/ 293298 h 1061049"/>
                <a:gd name="connsiteX40" fmla="*/ 741872 w 950261"/>
                <a:gd name="connsiteY40" fmla="*/ 241540 h 1061049"/>
                <a:gd name="connsiteX41" fmla="*/ 750499 w 950261"/>
                <a:gd name="connsiteY41" fmla="*/ 215660 h 1061049"/>
                <a:gd name="connsiteX42" fmla="*/ 759125 w 950261"/>
                <a:gd name="connsiteY42" fmla="*/ 189781 h 1061049"/>
                <a:gd name="connsiteX43" fmla="*/ 776378 w 950261"/>
                <a:gd name="connsiteY43" fmla="*/ 163902 h 1061049"/>
                <a:gd name="connsiteX44" fmla="*/ 785004 w 950261"/>
                <a:gd name="connsiteY44" fmla="*/ 138023 h 1061049"/>
                <a:gd name="connsiteX45" fmla="*/ 810883 w 950261"/>
                <a:gd name="connsiteY45" fmla="*/ 120770 h 1061049"/>
                <a:gd name="connsiteX46" fmla="*/ 819510 w 950261"/>
                <a:gd name="connsiteY46" fmla="*/ 77638 h 1061049"/>
                <a:gd name="connsiteX47" fmla="*/ 828136 w 950261"/>
                <a:gd name="connsiteY47" fmla="*/ 43132 h 1061049"/>
                <a:gd name="connsiteX48" fmla="*/ 836763 w 950261"/>
                <a:gd name="connsiteY48" fmla="*/ 17253 h 1061049"/>
                <a:gd name="connsiteX49" fmla="*/ 836763 w 950261"/>
                <a:gd name="connsiteY49" fmla="*/ 0 h 1061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50261" h="1061049">
                  <a:moveTo>
                    <a:pt x="0" y="992038"/>
                  </a:moveTo>
                  <a:cubicBezTo>
                    <a:pt x="14377" y="986287"/>
                    <a:pt x="27681" y="975815"/>
                    <a:pt x="43132" y="974785"/>
                  </a:cubicBezTo>
                  <a:cubicBezTo>
                    <a:pt x="121899" y="969534"/>
                    <a:pt x="107188" y="978923"/>
                    <a:pt x="155276" y="992038"/>
                  </a:cubicBezTo>
                  <a:cubicBezTo>
                    <a:pt x="178152" y="998277"/>
                    <a:pt x="224287" y="1009290"/>
                    <a:pt x="224287" y="1009290"/>
                  </a:cubicBezTo>
                  <a:cubicBezTo>
                    <a:pt x="243366" y="1028370"/>
                    <a:pt x="252024" y="1040412"/>
                    <a:pt x="276046" y="1052423"/>
                  </a:cubicBezTo>
                  <a:cubicBezTo>
                    <a:pt x="284179" y="1056489"/>
                    <a:pt x="293299" y="1058174"/>
                    <a:pt x="301925" y="1061049"/>
                  </a:cubicBezTo>
                  <a:cubicBezTo>
                    <a:pt x="318335" y="1057767"/>
                    <a:pt x="353249" y="1052640"/>
                    <a:pt x="370936" y="1043796"/>
                  </a:cubicBezTo>
                  <a:cubicBezTo>
                    <a:pt x="380209" y="1039159"/>
                    <a:pt x="388189" y="1032294"/>
                    <a:pt x="396815" y="1026543"/>
                  </a:cubicBezTo>
                  <a:cubicBezTo>
                    <a:pt x="402566" y="1017917"/>
                    <a:pt x="409857" y="1010138"/>
                    <a:pt x="414068" y="1000664"/>
                  </a:cubicBezTo>
                  <a:cubicBezTo>
                    <a:pt x="430466" y="963770"/>
                    <a:pt x="429912" y="949526"/>
                    <a:pt x="439948" y="914400"/>
                  </a:cubicBezTo>
                  <a:cubicBezTo>
                    <a:pt x="442446" y="905657"/>
                    <a:pt x="445699" y="897147"/>
                    <a:pt x="448574" y="888521"/>
                  </a:cubicBezTo>
                  <a:cubicBezTo>
                    <a:pt x="445699" y="862642"/>
                    <a:pt x="444229" y="836567"/>
                    <a:pt x="439948" y="810883"/>
                  </a:cubicBezTo>
                  <a:cubicBezTo>
                    <a:pt x="438453" y="801914"/>
                    <a:pt x="431321" y="794097"/>
                    <a:pt x="431321" y="785004"/>
                  </a:cubicBezTo>
                  <a:cubicBezTo>
                    <a:pt x="431321" y="773148"/>
                    <a:pt x="437072" y="762000"/>
                    <a:pt x="439948" y="750498"/>
                  </a:cubicBezTo>
                  <a:cubicBezTo>
                    <a:pt x="452628" y="751290"/>
                    <a:pt x="560754" y="746203"/>
                    <a:pt x="603849" y="767751"/>
                  </a:cubicBezTo>
                  <a:cubicBezTo>
                    <a:pt x="613122" y="772388"/>
                    <a:pt x="621102" y="779253"/>
                    <a:pt x="629729" y="785004"/>
                  </a:cubicBezTo>
                  <a:cubicBezTo>
                    <a:pt x="675737" y="854015"/>
                    <a:pt x="615352" y="770627"/>
                    <a:pt x="672861" y="828136"/>
                  </a:cubicBezTo>
                  <a:cubicBezTo>
                    <a:pt x="740717" y="895992"/>
                    <a:pt x="631202" y="809234"/>
                    <a:pt x="715993" y="879894"/>
                  </a:cubicBezTo>
                  <a:cubicBezTo>
                    <a:pt x="723958" y="886531"/>
                    <a:pt x="732398" y="892936"/>
                    <a:pt x="741872" y="897147"/>
                  </a:cubicBezTo>
                  <a:cubicBezTo>
                    <a:pt x="758491" y="904533"/>
                    <a:pt x="793631" y="914400"/>
                    <a:pt x="793631" y="914400"/>
                  </a:cubicBezTo>
                  <a:cubicBezTo>
                    <a:pt x="822386" y="911524"/>
                    <a:pt x="851333" y="910167"/>
                    <a:pt x="879895" y="905773"/>
                  </a:cubicBezTo>
                  <a:cubicBezTo>
                    <a:pt x="888882" y="904390"/>
                    <a:pt x="898208" y="902191"/>
                    <a:pt x="905774" y="897147"/>
                  </a:cubicBezTo>
                  <a:cubicBezTo>
                    <a:pt x="915925" y="890380"/>
                    <a:pt x="923027" y="879894"/>
                    <a:pt x="931653" y="871268"/>
                  </a:cubicBezTo>
                  <a:cubicBezTo>
                    <a:pt x="944774" y="831904"/>
                    <a:pt x="961189" y="809568"/>
                    <a:pt x="940280" y="767751"/>
                  </a:cubicBezTo>
                  <a:cubicBezTo>
                    <a:pt x="935643" y="758478"/>
                    <a:pt x="923027" y="756249"/>
                    <a:pt x="914400" y="750498"/>
                  </a:cubicBezTo>
                  <a:cubicBezTo>
                    <a:pt x="908649" y="741872"/>
                    <a:pt x="904479" y="731950"/>
                    <a:pt x="897148" y="724619"/>
                  </a:cubicBezTo>
                  <a:cubicBezTo>
                    <a:pt x="880425" y="707896"/>
                    <a:pt x="866437" y="705756"/>
                    <a:pt x="845389" y="698740"/>
                  </a:cubicBezTo>
                  <a:cubicBezTo>
                    <a:pt x="836763" y="692989"/>
                    <a:pt x="828783" y="686124"/>
                    <a:pt x="819510" y="681487"/>
                  </a:cubicBezTo>
                  <a:cubicBezTo>
                    <a:pt x="811377" y="677420"/>
                    <a:pt x="800061" y="679290"/>
                    <a:pt x="793631" y="672860"/>
                  </a:cubicBezTo>
                  <a:cubicBezTo>
                    <a:pt x="787201" y="666430"/>
                    <a:pt x="789071" y="655114"/>
                    <a:pt x="785004" y="646981"/>
                  </a:cubicBezTo>
                  <a:cubicBezTo>
                    <a:pt x="780367" y="637708"/>
                    <a:pt x="773502" y="629728"/>
                    <a:pt x="767751" y="621102"/>
                  </a:cubicBezTo>
                  <a:cubicBezTo>
                    <a:pt x="762000" y="603849"/>
                    <a:pt x="744748" y="586596"/>
                    <a:pt x="750499" y="569343"/>
                  </a:cubicBezTo>
                  <a:cubicBezTo>
                    <a:pt x="753374" y="560717"/>
                    <a:pt x="751726" y="548749"/>
                    <a:pt x="759125" y="543464"/>
                  </a:cubicBezTo>
                  <a:cubicBezTo>
                    <a:pt x="787295" y="523342"/>
                    <a:pt x="861950" y="520537"/>
                    <a:pt x="888521" y="517585"/>
                  </a:cubicBezTo>
                  <a:cubicBezTo>
                    <a:pt x="903482" y="472705"/>
                    <a:pt x="898708" y="509722"/>
                    <a:pt x="879895" y="465826"/>
                  </a:cubicBezTo>
                  <a:cubicBezTo>
                    <a:pt x="878467" y="462493"/>
                    <a:pt x="867804" y="411894"/>
                    <a:pt x="862642" y="405441"/>
                  </a:cubicBezTo>
                  <a:cubicBezTo>
                    <a:pt x="856166" y="397345"/>
                    <a:pt x="845389" y="393940"/>
                    <a:pt x="836763" y="388189"/>
                  </a:cubicBezTo>
                  <a:cubicBezTo>
                    <a:pt x="831012" y="379562"/>
                    <a:pt x="827313" y="369136"/>
                    <a:pt x="819510" y="362309"/>
                  </a:cubicBezTo>
                  <a:cubicBezTo>
                    <a:pt x="783005" y="330367"/>
                    <a:pt x="777415" y="331026"/>
                    <a:pt x="741872" y="319177"/>
                  </a:cubicBezTo>
                  <a:cubicBezTo>
                    <a:pt x="736121" y="310551"/>
                    <a:pt x="724619" y="303666"/>
                    <a:pt x="724619" y="293298"/>
                  </a:cubicBezTo>
                  <a:cubicBezTo>
                    <a:pt x="724619" y="275112"/>
                    <a:pt x="736121" y="258793"/>
                    <a:pt x="741872" y="241540"/>
                  </a:cubicBezTo>
                  <a:lnTo>
                    <a:pt x="750499" y="215660"/>
                  </a:lnTo>
                  <a:cubicBezTo>
                    <a:pt x="753374" y="207034"/>
                    <a:pt x="754081" y="197347"/>
                    <a:pt x="759125" y="189781"/>
                  </a:cubicBezTo>
                  <a:lnTo>
                    <a:pt x="776378" y="163902"/>
                  </a:lnTo>
                  <a:cubicBezTo>
                    <a:pt x="779253" y="155276"/>
                    <a:pt x="779324" y="145123"/>
                    <a:pt x="785004" y="138023"/>
                  </a:cubicBezTo>
                  <a:cubicBezTo>
                    <a:pt x="791481" y="129927"/>
                    <a:pt x="805739" y="129772"/>
                    <a:pt x="810883" y="120770"/>
                  </a:cubicBezTo>
                  <a:cubicBezTo>
                    <a:pt x="818157" y="108040"/>
                    <a:pt x="816329" y="91951"/>
                    <a:pt x="819510" y="77638"/>
                  </a:cubicBezTo>
                  <a:cubicBezTo>
                    <a:pt x="822082" y="66064"/>
                    <a:pt x="824879" y="54532"/>
                    <a:pt x="828136" y="43132"/>
                  </a:cubicBezTo>
                  <a:cubicBezTo>
                    <a:pt x="830634" y="34389"/>
                    <a:pt x="834980" y="26169"/>
                    <a:pt x="836763" y="17253"/>
                  </a:cubicBezTo>
                  <a:cubicBezTo>
                    <a:pt x="837891" y="11614"/>
                    <a:pt x="836763" y="5751"/>
                    <a:pt x="836763" y="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86045" name="円/楕円 86044"/>
            <p:cNvSpPr>
              <a:spLocks noChangeAspect="1"/>
            </p:cNvSpPr>
            <p:nvPr/>
          </p:nvSpPr>
          <p:spPr bwMode="auto">
            <a:xfrm>
              <a:off x="3458449" y="4580664"/>
              <a:ext cx="182880" cy="182880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4561186" y="2950257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ST</a:t>
              </a:r>
              <a:endParaRPr kumimoji="1" lang="ja-JP" altLang="en-US" sz="2000" b="1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7120240" y="2921511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ST</a:t>
              </a:r>
              <a:endParaRPr kumimoji="1" lang="ja-JP" altLang="en-US" sz="2000" b="1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  <p:sp>
          <p:nvSpPr>
            <p:cNvPr id="74" name="テキスト ボックス 73"/>
            <p:cNvSpPr txBox="1"/>
            <p:nvPr/>
          </p:nvSpPr>
          <p:spPr>
            <a:xfrm>
              <a:off x="3393875" y="3546509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+mj-ea"/>
                  <a:ea typeface="+mj-ea"/>
                </a:rPr>
                <a:t>PD</a:t>
              </a:r>
              <a:endParaRPr kumimoji="1" lang="ja-JP" altLang="en-US" sz="2000" b="1" dirty="0">
                <a:latin typeface="+mj-ea"/>
                <a:ea typeface="+mj-ea"/>
              </a:endParaRPr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5894890" y="3502320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+mj-ea"/>
                  <a:ea typeface="+mj-ea"/>
                </a:rPr>
                <a:t>PD</a:t>
              </a:r>
              <a:endParaRPr kumimoji="1" lang="ja-JP" altLang="en-US" sz="2000" b="1" dirty="0">
                <a:latin typeface="+mj-ea"/>
                <a:ea typeface="+mj-ea"/>
              </a:endParaRPr>
            </a:p>
          </p:txBody>
        </p:sp>
        <p:sp>
          <p:nvSpPr>
            <p:cNvPr id="76" name="テキスト ボックス 75"/>
            <p:cNvSpPr txBox="1"/>
            <p:nvPr/>
          </p:nvSpPr>
          <p:spPr>
            <a:xfrm>
              <a:off x="5575314" y="2780741"/>
              <a:ext cx="5100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+mj-ea"/>
                  <a:ea typeface="+mj-ea"/>
                </a:rPr>
                <a:t>FD</a:t>
              </a:r>
              <a:endParaRPr kumimoji="1" lang="ja-JP" altLang="en-US" sz="2000" b="1" dirty="0">
                <a:latin typeface="+mj-ea"/>
                <a:ea typeface="+mj-ea"/>
              </a:endParaRPr>
            </a:p>
          </p:txBody>
        </p:sp>
        <p:cxnSp>
          <p:nvCxnSpPr>
            <p:cNvPr id="35" name="直線矢印コネクタ 34"/>
            <p:cNvCxnSpPr/>
            <p:nvPr/>
          </p:nvCxnSpPr>
          <p:spPr bwMode="auto">
            <a:xfrm flipH="1">
              <a:off x="5441629" y="3121566"/>
              <a:ext cx="277684" cy="43251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5" name="テキスト ボックス 54"/>
            <p:cNvSpPr txBox="1"/>
            <p:nvPr/>
          </p:nvSpPr>
          <p:spPr>
            <a:xfrm>
              <a:off x="4924930" y="2941200"/>
              <a:ext cx="5116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+mj-ea"/>
                  <a:ea typeface="+mj-ea"/>
                </a:rPr>
                <a:t>TG</a:t>
              </a:r>
              <a:endParaRPr kumimoji="1" lang="ja-JP" altLang="en-US" sz="2000" b="1" dirty="0">
                <a:latin typeface="+mj-ea"/>
                <a:ea typeface="+mj-ea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3878964" y="2950523"/>
              <a:ext cx="6864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+mj-ea"/>
                  <a:ea typeface="+mj-ea"/>
                </a:rPr>
                <a:t>GTG</a:t>
              </a:r>
              <a:endParaRPr kumimoji="1" lang="ja-JP" altLang="en-US" sz="2000" b="1" dirty="0">
                <a:latin typeface="+mj-ea"/>
                <a:ea typeface="+mj-ea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6498400" y="2913151"/>
              <a:ext cx="6864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+mj-ea"/>
                  <a:ea typeface="+mj-ea"/>
                </a:rPr>
                <a:t>GTG</a:t>
              </a:r>
              <a:endParaRPr kumimoji="1" lang="ja-JP" altLang="en-US" sz="2000" b="1" dirty="0">
                <a:latin typeface="+mj-ea"/>
                <a:ea typeface="+mj-ea"/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7604748" y="2929706"/>
              <a:ext cx="5116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+mj-ea"/>
                  <a:ea typeface="+mj-ea"/>
                </a:rPr>
                <a:t>TG</a:t>
              </a:r>
              <a:endParaRPr kumimoji="1" lang="ja-JP" altLang="en-US" sz="2000" b="1" dirty="0">
                <a:latin typeface="+mj-ea"/>
                <a:ea typeface="+mj-ea"/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7429169" y="3321977"/>
              <a:ext cx="3497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chemeClr val="accent6"/>
                  </a:solidFill>
                  <a:latin typeface="+mj-ea"/>
                  <a:ea typeface="+mj-ea"/>
                </a:rPr>
                <a:t>N</a:t>
              </a:r>
              <a:endParaRPr kumimoji="1" lang="ja-JP" altLang="en-US" sz="2000" b="1" dirty="0">
                <a:solidFill>
                  <a:schemeClr val="accent6"/>
                </a:solidFill>
                <a:latin typeface="+mj-ea"/>
                <a:ea typeface="+mj-ea"/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6339425" y="3595141"/>
              <a:ext cx="3497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chemeClr val="accent6"/>
                  </a:solidFill>
                  <a:latin typeface="+mj-ea"/>
                  <a:ea typeface="+mj-ea"/>
                </a:rPr>
                <a:t>N</a:t>
              </a:r>
              <a:endParaRPr kumimoji="1" lang="ja-JP" altLang="en-US" sz="2000" b="1" dirty="0">
                <a:solidFill>
                  <a:schemeClr val="accent6"/>
                </a:solidFill>
                <a:latin typeface="+mj-ea"/>
                <a:ea typeface="+mj-ea"/>
              </a:endParaRP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3774635" y="3609525"/>
              <a:ext cx="3497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chemeClr val="accent6"/>
                  </a:solidFill>
                  <a:latin typeface="+mj-ea"/>
                  <a:ea typeface="+mj-ea"/>
                </a:rPr>
                <a:t>N</a:t>
              </a:r>
              <a:endParaRPr kumimoji="1" lang="ja-JP" altLang="en-US" sz="2000" b="1" dirty="0">
                <a:solidFill>
                  <a:schemeClr val="accent6"/>
                </a:solidFill>
                <a:latin typeface="+mj-ea"/>
                <a:ea typeface="+mj-ea"/>
              </a:endParaRPr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4896401" y="2064530"/>
              <a:ext cx="14430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+mj-ea"/>
                  <a:ea typeface="+mj-ea"/>
                </a:rPr>
                <a:t>Photoshield</a:t>
              </a:r>
              <a:endParaRPr kumimoji="1" lang="ja-JP" altLang="en-US" sz="2000" b="1" dirty="0">
                <a:latin typeface="+mj-ea"/>
                <a:ea typeface="+mj-ea"/>
              </a:endParaRPr>
            </a:p>
          </p:txBody>
        </p:sp>
      </p:grpSp>
      <p:sp>
        <p:nvSpPr>
          <p:cNvPr id="63" name="テキスト ボックス 62"/>
          <p:cNvSpPr txBox="1"/>
          <p:nvPr/>
        </p:nvSpPr>
        <p:spPr>
          <a:xfrm>
            <a:off x="3847515" y="5303448"/>
            <a:ext cx="2326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Charge Diffusion</a:t>
            </a:r>
            <a:endParaRPr kumimoji="1" lang="ja-JP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690445" y="919886"/>
            <a:ext cx="218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Multi-reflection</a:t>
            </a:r>
            <a:endParaRPr kumimoji="1" lang="ja-JP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032587" y="1563488"/>
            <a:ext cx="12121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kumimoji="1" lang="en-US" altLang="ja-JP" b="1" dirty="0" smtClean="0">
                <a:solidFill>
                  <a:srgbClr val="FF33CC"/>
                </a:solidFill>
                <a:latin typeface="+mj-ea"/>
                <a:ea typeface="+mj-ea"/>
              </a:rPr>
              <a:t>Oblique</a:t>
            </a:r>
          </a:p>
          <a:p>
            <a:pPr>
              <a:lnSpc>
                <a:spcPts val="2400"/>
              </a:lnSpc>
            </a:pPr>
            <a:r>
              <a:rPr lang="en-US" altLang="ja-JP" b="1" dirty="0" smtClean="0">
                <a:solidFill>
                  <a:srgbClr val="FF33CC"/>
                </a:solidFill>
                <a:latin typeface="+mj-ea"/>
                <a:ea typeface="+mj-ea"/>
              </a:rPr>
              <a:t>Incident</a:t>
            </a:r>
          </a:p>
          <a:p>
            <a:pPr>
              <a:lnSpc>
                <a:spcPts val="2400"/>
              </a:lnSpc>
            </a:pPr>
            <a:r>
              <a:rPr kumimoji="1" lang="en-US" altLang="ja-JP" b="1" dirty="0" smtClean="0">
                <a:solidFill>
                  <a:srgbClr val="FF33CC"/>
                </a:solidFill>
                <a:latin typeface="+mj-ea"/>
                <a:ea typeface="+mj-ea"/>
              </a:rPr>
              <a:t>Light</a:t>
            </a:r>
            <a:endParaRPr kumimoji="1" lang="ja-JP" altLang="en-US" b="1" dirty="0">
              <a:solidFill>
                <a:srgbClr val="FF33CC"/>
              </a:solidFill>
              <a:latin typeface="+mj-ea"/>
              <a:ea typeface="+mj-ea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3712189" y="1258704"/>
            <a:ext cx="23198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ja-JP" b="1" dirty="0" smtClean="0">
                <a:solidFill>
                  <a:srgbClr val="FF0066"/>
                </a:solidFill>
                <a:latin typeface="+mj-ea"/>
                <a:ea typeface="+mj-ea"/>
              </a:rPr>
              <a:t>Transmission of </a:t>
            </a:r>
          </a:p>
          <a:p>
            <a:pPr>
              <a:lnSpc>
                <a:spcPts val="2400"/>
              </a:lnSpc>
            </a:pPr>
            <a:r>
              <a:rPr lang="en-US" altLang="ja-JP" b="1" dirty="0" smtClean="0">
                <a:solidFill>
                  <a:srgbClr val="FF0066"/>
                </a:solidFill>
                <a:latin typeface="+mj-ea"/>
                <a:ea typeface="+mj-ea"/>
              </a:rPr>
              <a:t>Photoshield</a:t>
            </a:r>
            <a:endParaRPr kumimoji="1" lang="ja-JP" altLang="en-US" b="1" dirty="0">
              <a:solidFill>
                <a:srgbClr val="FF0066"/>
              </a:solidFill>
              <a:latin typeface="+mj-ea"/>
              <a:ea typeface="+mj-ea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4540342" y="4154324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/>
                </a:solidFill>
                <a:latin typeface="+mj-ea"/>
                <a:ea typeface="+mj-ea"/>
              </a:rPr>
              <a:t>N</a:t>
            </a:r>
            <a:endParaRPr kumimoji="1" lang="ja-JP" altLang="en-US" sz="2000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2539110" y="4275088"/>
            <a:ext cx="429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/>
                </a:solidFill>
                <a:latin typeface="+mj-ea"/>
                <a:ea typeface="+mj-ea"/>
              </a:rPr>
              <a:t>P</a:t>
            </a:r>
            <a:r>
              <a:rPr kumimoji="1" lang="en-US" altLang="ja-JP" sz="2000" b="1" baseline="30000" dirty="0" smtClean="0">
                <a:solidFill>
                  <a:schemeClr val="accent6"/>
                </a:solidFill>
                <a:latin typeface="+mj-ea"/>
                <a:ea typeface="+mj-ea"/>
              </a:rPr>
              <a:t>+</a:t>
            </a:r>
            <a:endParaRPr kumimoji="1" lang="ja-JP" altLang="en-US" sz="2000" b="1" baseline="30000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5149920" y="4237716"/>
            <a:ext cx="429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/>
                </a:solidFill>
                <a:latin typeface="+mj-ea"/>
                <a:ea typeface="+mj-ea"/>
              </a:rPr>
              <a:t>P</a:t>
            </a:r>
            <a:r>
              <a:rPr kumimoji="1" lang="en-US" altLang="ja-JP" sz="2000" b="1" baseline="30000" dirty="0" smtClean="0">
                <a:solidFill>
                  <a:schemeClr val="accent6"/>
                </a:solidFill>
                <a:latin typeface="+mj-ea"/>
                <a:ea typeface="+mj-ea"/>
              </a:rPr>
              <a:t>+</a:t>
            </a:r>
            <a:endParaRPr kumimoji="1" lang="ja-JP" altLang="en-US" sz="2000" b="1" baseline="30000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61200" y="5717703"/>
            <a:ext cx="3189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u="sng" dirty="0" smtClean="0">
                <a:latin typeface="+mj-ea"/>
                <a:ea typeface="+mj-ea"/>
              </a:rPr>
              <a:t>Cross Talk Mechanism</a:t>
            </a:r>
            <a:endParaRPr kumimoji="1" lang="ja-JP" altLang="en-US" b="1" u="sng" dirty="0">
              <a:latin typeface="+mj-ea"/>
              <a:ea typeface="+mj-ea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3177619" y="6179367"/>
            <a:ext cx="6466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+mj-ea"/>
                <a:ea typeface="+mj-ea"/>
              </a:rPr>
              <a:t>(Buried </a:t>
            </a:r>
            <a:r>
              <a:rPr kumimoji="1" lang="en-US" altLang="ja-JP" b="1" dirty="0" smtClean="0">
                <a:latin typeface="+mj-ea"/>
                <a:ea typeface="+mj-ea"/>
              </a:rPr>
              <a:t>channel, CCD </a:t>
            </a:r>
            <a:r>
              <a:rPr kumimoji="1" lang="en-US" altLang="ja-JP" b="1" dirty="0" smtClean="0">
                <a:latin typeface="+mj-ea"/>
                <a:ea typeface="+mj-ea"/>
              </a:rPr>
              <a:t>2-stage transfer </a:t>
            </a:r>
            <a:r>
              <a:rPr kumimoji="1" lang="en-US" altLang="ja-JP" b="1" dirty="0" smtClean="0">
                <a:latin typeface="+mj-ea"/>
                <a:ea typeface="+mj-ea"/>
              </a:rPr>
              <a:t>scheme</a:t>
            </a:r>
            <a:r>
              <a:rPr kumimoji="1" lang="en-US" altLang="ja-JP" b="1" dirty="0" smtClean="0">
                <a:latin typeface="+mj-ea"/>
                <a:ea typeface="+mj-ea"/>
              </a:rPr>
              <a:t>)</a:t>
            </a:r>
            <a:endParaRPr kumimoji="1" lang="ja-JP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1093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953725" y="136960"/>
            <a:ext cx="74222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600" b="1" dirty="0" smtClean="0">
                <a:solidFill>
                  <a:schemeClr val="accent6"/>
                </a:solidFill>
                <a:latin typeface="+mj-ea"/>
                <a:ea typeface="+mj-ea"/>
              </a:rPr>
              <a:t>3.2.1.  Charge Diffusion Reduction (1)</a:t>
            </a:r>
            <a:endParaRPr lang="en-US" altLang="ja-JP" sz="3600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5039" y="4488423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u="sng" dirty="0" smtClean="0">
                <a:latin typeface="+mj-ea"/>
                <a:ea typeface="+mj-ea"/>
              </a:rPr>
              <a:t>P</a:t>
            </a:r>
            <a:r>
              <a:rPr kumimoji="1" lang="en-US" altLang="ja-JP" b="1" u="sng" baseline="30000" dirty="0" smtClean="0">
                <a:latin typeface="+mj-ea"/>
                <a:ea typeface="+mj-ea"/>
              </a:rPr>
              <a:t>-</a:t>
            </a:r>
            <a:r>
              <a:rPr kumimoji="1" lang="en-US" altLang="ja-JP" b="1" u="sng" dirty="0" smtClean="0">
                <a:latin typeface="+mj-ea"/>
                <a:ea typeface="+mj-ea"/>
              </a:rPr>
              <a:t>/P</a:t>
            </a:r>
            <a:r>
              <a:rPr kumimoji="1" lang="en-US" altLang="ja-JP" b="1" u="sng" baseline="30000" dirty="0" smtClean="0">
                <a:latin typeface="+mj-ea"/>
                <a:ea typeface="+mj-ea"/>
              </a:rPr>
              <a:t>+</a:t>
            </a:r>
            <a:r>
              <a:rPr kumimoji="1" lang="en-US" altLang="ja-JP" b="1" u="sng" dirty="0" smtClean="0">
                <a:latin typeface="+mj-ea"/>
                <a:ea typeface="+mj-ea"/>
              </a:rPr>
              <a:t> Wafer</a:t>
            </a:r>
            <a:endParaRPr kumimoji="1" lang="ja-JP" altLang="en-US" b="1" u="sng" dirty="0">
              <a:latin typeface="+mj-ea"/>
              <a:ea typeface="+mj-ea"/>
            </a:endParaRPr>
          </a:p>
        </p:txBody>
      </p:sp>
      <p:sp>
        <p:nvSpPr>
          <p:cNvPr id="77" name="角丸四角形 76"/>
          <p:cNvSpPr/>
          <p:nvPr/>
        </p:nvSpPr>
        <p:spPr bwMode="auto">
          <a:xfrm>
            <a:off x="4910962" y="2386397"/>
            <a:ext cx="1139178" cy="206976"/>
          </a:xfrm>
          <a:prstGeom prst="roundRect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79" name="正方形/長方形 78"/>
          <p:cNvSpPr/>
          <p:nvPr/>
        </p:nvSpPr>
        <p:spPr bwMode="auto">
          <a:xfrm>
            <a:off x="4488265" y="1355473"/>
            <a:ext cx="1888121" cy="301924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0" name="正方形/長方形 79"/>
          <p:cNvSpPr/>
          <p:nvPr/>
        </p:nvSpPr>
        <p:spPr bwMode="auto">
          <a:xfrm>
            <a:off x="3400273" y="1355473"/>
            <a:ext cx="351873" cy="301924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81" name="直線コネクタ 80"/>
          <p:cNvCxnSpPr>
            <a:stCxn id="84" idx="0"/>
          </p:cNvCxnSpPr>
          <p:nvPr/>
        </p:nvCxnSpPr>
        <p:spPr bwMode="auto">
          <a:xfrm>
            <a:off x="3426159" y="2386373"/>
            <a:ext cx="278632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正方形/長方形 81"/>
          <p:cNvSpPr/>
          <p:nvPr/>
        </p:nvSpPr>
        <p:spPr bwMode="auto">
          <a:xfrm>
            <a:off x="4627616" y="2241132"/>
            <a:ext cx="219974" cy="776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3" name="角丸四角形 82"/>
          <p:cNvSpPr/>
          <p:nvPr/>
        </p:nvSpPr>
        <p:spPr bwMode="auto">
          <a:xfrm>
            <a:off x="3689381" y="2386372"/>
            <a:ext cx="914400" cy="552090"/>
          </a:xfrm>
          <a:prstGeom prst="roundRect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4" name="正方形/長方形 15"/>
          <p:cNvSpPr/>
          <p:nvPr/>
        </p:nvSpPr>
        <p:spPr bwMode="auto">
          <a:xfrm>
            <a:off x="3426159" y="2386373"/>
            <a:ext cx="1177622" cy="556403"/>
          </a:xfrm>
          <a:custGeom>
            <a:avLst/>
            <a:gdLst>
              <a:gd name="connsiteX0" fmla="*/ 0 w 1177622"/>
              <a:gd name="connsiteY0" fmla="*/ 0 h 116456"/>
              <a:gd name="connsiteX1" fmla="*/ 1177622 w 1177622"/>
              <a:gd name="connsiteY1" fmla="*/ 0 h 116456"/>
              <a:gd name="connsiteX2" fmla="*/ 1177622 w 1177622"/>
              <a:gd name="connsiteY2" fmla="*/ 116456 h 116456"/>
              <a:gd name="connsiteX3" fmla="*/ 0 w 1177622"/>
              <a:gd name="connsiteY3" fmla="*/ 116456 h 116456"/>
              <a:gd name="connsiteX4" fmla="*/ 0 w 1177622"/>
              <a:gd name="connsiteY4" fmla="*/ 0 h 116456"/>
              <a:gd name="connsiteX0" fmla="*/ 0 w 1177622"/>
              <a:gd name="connsiteY0" fmla="*/ 0 h 120736"/>
              <a:gd name="connsiteX1" fmla="*/ 1177622 w 1177622"/>
              <a:gd name="connsiteY1" fmla="*/ 0 h 120736"/>
              <a:gd name="connsiteX2" fmla="*/ 1177622 w 1177622"/>
              <a:gd name="connsiteY2" fmla="*/ 116456 h 120736"/>
              <a:gd name="connsiteX3" fmla="*/ 319171 w 1177622"/>
              <a:gd name="connsiteY3" fmla="*/ 120736 h 120736"/>
              <a:gd name="connsiteX4" fmla="*/ 0 w 1177622"/>
              <a:gd name="connsiteY4" fmla="*/ 116456 h 120736"/>
              <a:gd name="connsiteX5" fmla="*/ 0 w 1177622"/>
              <a:gd name="connsiteY5" fmla="*/ 0 h 120736"/>
              <a:gd name="connsiteX0" fmla="*/ 0 w 1177622"/>
              <a:gd name="connsiteY0" fmla="*/ 0 h 120736"/>
              <a:gd name="connsiteX1" fmla="*/ 1177622 w 1177622"/>
              <a:gd name="connsiteY1" fmla="*/ 0 h 120736"/>
              <a:gd name="connsiteX2" fmla="*/ 1177622 w 1177622"/>
              <a:gd name="connsiteY2" fmla="*/ 116456 h 120736"/>
              <a:gd name="connsiteX3" fmla="*/ 319171 w 1177622"/>
              <a:gd name="connsiteY3" fmla="*/ 120736 h 120736"/>
              <a:gd name="connsiteX4" fmla="*/ 120764 w 1177622"/>
              <a:gd name="connsiteY4" fmla="*/ 120736 h 120736"/>
              <a:gd name="connsiteX5" fmla="*/ 0 w 1177622"/>
              <a:gd name="connsiteY5" fmla="*/ 116456 h 120736"/>
              <a:gd name="connsiteX6" fmla="*/ 0 w 1177622"/>
              <a:gd name="connsiteY6" fmla="*/ 0 h 120736"/>
              <a:gd name="connsiteX0" fmla="*/ 0 w 1177622"/>
              <a:gd name="connsiteY0" fmla="*/ 0 h 319143"/>
              <a:gd name="connsiteX1" fmla="*/ 1177622 w 1177622"/>
              <a:gd name="connsiteY1" fmla="*/ 0 h 319143"/>
              <a:gd name="connsiteX2" fmla="*/ 1177622 w 1177622"/>
              <a:gd name="connsiteY2" fmla="*/ 116456 h 319143"/>
              <a:gd name="connsiteX3" fmla="*/ 319171 w 1177622"/>
              <a:gd name="connsiteY3" fmla="*/ 120736 h 319143"/>
              <a:gd name="connsiteX4" fmla="*/ 310545 w 1177622"/>
              <a:gd name="connsiteY4" fmla="*/ 319143 h 319143"/>
              <a:gd name="connsiteX5" fmla="*/ 0 w 1177622"/>
              <a:gd name="connsiteY5" fmla="*/ 116456 h 319143"/>
              <a:gd name="connsiteX6" fmla="*/ 0 w 1177622"/>
              <a:gd name="connsiteY6" fmla="*/ 0 h 319143"/>
              <a:gd name="connsiteX0" fmla="*/ 0 w 1177622"/>
              <a:gd name="connsiteY0" fmla="*/ 0 h 319143"/>
              <a:gd name="connsiteX1" fmla="*/ 1177622 w 1177622"/>
              <a:gd name="connsiteY1" fmla="*/ 0 h 319143"/>
              <a:gd name="connsiteX2" fmla="*/ 1177622 w 1177622"/>
              <a:gd name="connsiteY2" fmla="*/ 116456 h 319143"/>
              <a:gd name="connsiteX3" fmla="*/ 319171 w 1177622"/>
              <a:gd name="connsiteY3" fmla="*/ 120736 h 319143"/>
              <a:gd name="connsiteX4" fmla="*/ 310545 w 1177622"/>
              <a:gd name="connsiteY4" fmla="*/ 319143 h 319143"/>
              <a:gd name="connsiteX5" fmla="*/ 8627 w 1177622"/>
              <a:gd name="connsiteY5" fmla="*/ 306237 h 319143"/>
              <a:gd name="connsiteX6" fmla="*/ 0 w 1177622"/>
              <a:gd name="connsiteY6" fmla="*/ 0 h 319143"/>
              <a:gd name="connsiteX0" fmla="*/ 0 w 1177622"/>
              <a:gd name="connsiteY0" fmla="*/ 0 h 543430"/>
              <a:gd name="connsiteX1" fmla="*/ 1177622 w 1177622"/>
              <a:gd name="connsiteY1" fmla="*/ 0 h 543430"/>
              <a:gd name="connsiteX2" fmla="*/ 1177622 w 1177622"/>
              <a:gd name="connsiteY2" fmla="*/ 116456 h 543430"/>
              <a:gd name="connsiteX3" fmla="*/ 319171 w 1177622"/>
              <a:gd name="connsiteY3" fmla="*/ 120736 h 543430"/>
              <a:gd name="connsiteX4" fmla="*/ 327798 w 1177622"/>
              <a:gd name="connsiteY4" fmla="*/ 543430 h 543430"/>
              <a:gd name="connsiteX5" fmla="*/ 8627 w 1177622"/>
              <a:gd name="connsiteY5" fmla="*/ 306237 h 543430"/>
              <a:gd name="connsiteX6" fmla="*/ 0 w 1177622"/>
              <a:gd name="connsiteY6" fmla="*/ 0 h 543430"/>
              <a:gd name="connsiteX0" fmla="*/ 0 w 1177622"/>
              <a:gd name="connsiteY0" fmla="*/ 0 h 543430"/>
              <a:gd name="connsiteX1" fmla="*/ 1177622 w 1177622"/>
              <a:gd name="connsiteY1" fmla="*/ 0 h 543430"/>
              <a:gd name="connsiteX2" fmla="*/ 1177622 w 1177622"/>
              <a:gd name="connsiteY2" fmla="*/ 116456 h 543430"/>
              <a:gd name="connsiteX3" fmla="*/ 319171 w 1177622"/>
              <a:gd name="connsiteY3" fmla="*/ 120736 h 543430"/>
              <a:gd name="connsiteX4" fmla="*/ 327798 w 1177622"/>
              <a:gd name="connsiteY4" fmla="*/ 543430 h 543430"/>
              <a:gd name="connsiteX5" fmla="*/ 8627 w 1177622"/>
              <a:gd name="connsiteY5" fmla="*/ 521897 h 543430"/>
              <a:gd name="connsiteX6" fmla="*/ 0 w 1177622"/>
              <a:gd name="connsiteY6" fmla="*/ 0 h 543430"/>
              <a:gd name="connsiteX0" fmla="*/ 8626 w 1186248"/>
              <a:gd name="connsiteY0" fmla="*/ 0 h 556403"/>
              <a:gd name="connsiteX1" fmla="*/ 1186248 w 1186248"/>
              <a:gd name="connsiteY1" fmla="*/ 0 h 556403"/>
              <a:gd name="connsiteX2" fmla="*/ 1186248 w 1186248"/>
              <a:gd name="connsiteY2" fmla="*/ 116456 h 556403"/>
              <a:gd name="connsiteX3" fmla="*/ 327797 w 1186248"/>
              <a:gd name="connsiteY3" fmla="*/ 120736 h 556403"/>
              <a:gd name="connsiteX4" fmla="*/ 336424 w 1186248"/>
              <a:gd name="connsiteY4" fmla="*/ 543430 h 556403"/>
              <a:gd name="connsiteX5" fmla="*/ 0 w 1186248"/>
              <a:gd name="connsiteY5" fmla="*/ 556403 h 556403"/>
              <a:gd name="connsiteX6" fmla="*/ 8626 w 1186248"/>
              <a:gd name="connsiteY6" fmla="*/ 0 h 556403"/>
              <a:gd name="connsiteX0" fmla="*/ 0 w 1177622"/>
              <a:gd name="connsiteY0" fmla="*/ 0 h 543430"/>
              <a:gd name="connsiteX1" fmla="*/ 1177622 w 1177622"/>
              <a:gd name="connsiteY1" fmla="*/ 0 h 543430"/>
              <a:gd name="connsiteX2" fmla="*/ 1177622 w 1177622"/>
              <a:gd name="connsiteY2" fmla="*/ 116456 h 543430"/>
              <a:gd name="connsiteX3" fmla="*/ 319171 w 1177622"/>
              <a:gd name="connsiteY3" fmla="*/ 120736 h 543430"/>
              <a:gd name="connsiteX4" fmla="*/ 327798 w 1177622"/>
              <a:gd name="connsiteY4" fmla="*/ 543430 h 543430"/>
              <a:gd name="connsiteX5" fmla="*/ 0 w 1177622"/>
              <a:gd name="connsiteY5" fmla="*/ 530524 h 543430"/>
              <a:gd name="connsiteX6" fmla="*/ 0 w 1177622"/>
              <a:gd name="connsiteY6" fmla="*/ 0 h 543430"/>
              <a:gd name="connsiteX0" fmla="*/ 0 w 1177622"/>
              <a:gd name="connsiteY0" fmla="*/ 0 h 556403"/>
              <a:gd name="connsiteX1" fmla="*/ 1177622 w 1177622"/>
              <a:gd name="connsiteY1" fmla="*/ 0 h 556403"/>
              <a:gd name="connsiteX2" fmla="*/ 1177622 w 1177622"/>
              <a:gd name="connsiteY2" fmla="*/ 116456 h 556403"/>
              <a:gd name="connsiteX3" fmla="*/ 319171 w 1177622"/>
              <a:gd name="connsiteY3" fmla="*/ 120736 h 556403"/>
              <a:gd name="connsiteX4" fmla="*/ 327798 w 1177622"/>
              <a:gd name="connsiteY4" fmla="*/ 543430 h 556403"/>
              <a:gd name="connsiteX5" fmla="*/ 8626 w 1177622"/>
              <a:gd name="connsiteY5" fmla="*/ 556403 h 556403"/>
              <a:gd name="connsiteX6" fmla="*/ 0 w 1177622"/>
              <a:gd name="connsiteY6" fmla="*/ 0 h 55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7622" h="556403">
                <a:moveTo>
                  <a:pt x="0" y="0"/>
                </a:moveTo>
                <a:lnTo>
                  <a:pt x="1177622" y="0"/>
                </a:lnTo>
                <a:lnTo>
                  <a:pt x="1177622" y="116456"/>
                </a:lnTo>
                <a:lnTo>
                  <a:pt x="319171" y="120736"/>
                </a:lnTo>
                <a:lnTo>
                  <a:pt x="327798" y="543430"/>
                </a:lnTo>
                <a:lnTo>
                  <a:pt x="8626" y="556403"/>
                </a:lnTo>
                <a:lnTo>
                  <a:pt x="0" y="0"/>
                </a:lnTo>
                <a:close/>
              </a:path>
            </a:pathLst>
          </a:custGeom>
          <a:solidFill>
            <a:srgbClr val="FF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5" name="正方形/長方形 84"/>
          <p:cNvSpPr/>
          <p:nvPr/>
        </p:nvSpPr>
        <p:spPr bwMode="auto">
          <a:xfrm>
            <a:off x="4900779" y="2238264"/>
            <a:ext cx="655577" cy="776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6" name="正方形/長方形 85"/>
          <p:cNvSpPr/>
          <p:nvPr/>
        </p:nvSpPr>
        <p:spPr bwMode="auto">
          <a:xfrm>
            <a:off x="4902358" y="2386396"/>
            <a:ext cx="223223" cy="51758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7" name="正方形/長方形 86"/>
          <p:cNvSpPr/>
          <p:nvPr/>
        </p:nvSpPr>
        <p:spPr bwMode="auto">
          <a:xfrm>
            <a:off x="5599486" y="2238264"/>
            <a:ext cx="219974" cy="776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8" name="角丸四角形 87"/>
          <p:cNvSpPr/>
          <p:nvPr/>
        </p:nvSpPr>
        <p:spPr bwMode="auto">
          <a:xfrm>
            <a:off x="5819460" y="2386338"/>
            <a:ext cx="230680" cy="20703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89" name="直線矢印コネクタ 88"/>
          <p:cNvCxnSpPr/>
          <p:nvPr/>
        </p:nvCxnSpPr>
        <p:spPr bwMode="auto">
          <a:xfrm flipH="1">
            <a:off x="4034443" y="1079963"/>
            <a:ext cx="112138" cy="24105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0" name="テキスト ボックス 89"/>
          <p:cNvSpPr txBox="1"/>
          <p:nvPr/>
        </p:nvSpPr>
        <p:spPr>
          <a:xfrm>
            <a:off x="3894672" y="3370332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66"/>
                </a:solidFill>
              </a:rPr>
              <a:t>e</a:t>
            </a:r>
            <a:endParaRPr kumimoji="1" lang="ja-JP" altLang="en-US" dirty="0">
              <a:solidFill>
                <a:srgbClr val="FF0066"/>
              </a:solidFill>
            </a:endParaRPr>
          </a:p>
        </p:txBody>
      </p:sp>
      <p:sp>
        <p:nvSpPr>
          <p:cNvPr id="91" name="円/楕円 90"/>
          <p:cNvSpPr>
            <a:spLocks noChangeAspect="1"/>
          </p:cNvSpPr>
          <p:nvPr/>
        </p:nvSpPr>
        <p:spPr bwMode="auto">
          <a:xfrm>
            <a:off x="3951621" y="3542315"/>
            <a:ext cx="182880" cy="18288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5054358" y="1911908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  <a:latin typeface="+mj-ea"/>
                <a:ea typeface="+mj-ea"/>
              </a:rPr>
              <a:t>ST</a:t>
            </a:r>
            <a:endParaRPr kumimoji="1" lang="ja-JP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3887047" y="2508160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+mj-ea"/>
                <a:ea typeface="+mj-ea"/>
              </a:rPr>
              <a:t>PD</a:t>
            </a:r>
            <a:endParaRPr kumimoji="1" lang="ja-JP" altLang="en-US" sz="2000" b="1" dirty="0">
              <a:latin typeface="+mj-ea"/>
              <a:ea typeface="+mj-ea"/>
            </a:endParaRPr>
          </a:p>
        </p:txBody>
      </p:sp>
      <p:cxnSp>
        <p:nvCxnSpPr>
          <p:cNvPr id="95" name="直線コネクタ 94"/>
          <p:cNvCxnSpPr/>
          <p:nvPr/>
        </p:nvCxnSpPr>
        <p:spPr bwMode="auto">
          <a:xfrm>
            <a:off x="3426159" y="3307069"/>
            <a:ext cx="26966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テキスト ボックス 95"/>
          <p:cNvSpPr txBox="1"/>
          <p:nvPr/>
        </p:nvSpPr>
        <p:spPr>
          <a:xfrm>
            <a:off x="3385948" y="2355557"/>
            <a:ext cx="429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/>
                </a:solidFill>
                <a:latin typeface="+mj-ea"/>
                <a:ea typeface="+mj-ea"/>
              </a:rPr>
              <a:t>P</a:t>
            </a:r>
            <a:r>
              <a:rPr kumimoji="1" lang="en-US" altLang="ja-JP" sz="2000" b="1" baseline="30000" dirty="0" smtClean="0">
                <a:solidFill>
                  <a:schemeClr val="accent6"/>
                </a:solidFill>
                <a:latin typeface="+mj-ea"/>
                <a:ea typeface="+mj-ea"/>
              </a:rPr>
              <a:t>+</a:t>
            </a:r>
            <a:endParaRPr kumimoji="1" lang="ja-JP" altLang="en-US" sz="2000" b="1" baseline="30000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5286545" y="3322596"/>
            <a:ext cx="946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/>
                </a:solidFill>
                <a:latin typeface="+mj-ea"/>
                <a:ea typeface="+mj-ea"/>
              </a:rPr>
              <a:t>N-Sub.</a:t>
            </a:r>
            <a:endParaRPr kumimoji="1" lang="ja-JP" altLang="en-US" sz="2000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5311398" y="2942641"/>
            <a:ext cx="902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/>
                </a:solidFill>
                <a:latin typeface="+mj-ea"/>
                <a:ea typeface="+mj-ea"/>
              </a:rPr>
              <a:t>P-Well</a:t>
            </a:r>
            <a:endParaRPr kumimoji="1" lang="ja-JP" altLang="en-US" sz="2000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5240538" y="2277923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/>
                </a:solidFill>
                <a:latin typeface="+mj-ea"/>
                <a:ea typeface="+mj-ea"/>
              </a:rPr>
              <a:t>N</a:t>
            </a:r>
            <a:endParaRPr kumimoji="1" lang="ja-JP" altLang="en-US" sz="2000" b="1" baseline="30000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4245379" y="2594161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/>
                </a:solidFill>
                <a:latin typeface="+mj-ea"/>
                <a:ea typeface="+mj-ea"/>
              </a:rPr>
              <a:t>N</a:t>
            </a:r>
            <a:endParaRPr kumimoji="1" lang="ja-JP" altLang="en-US" sz="2000" b="1" baseline="30000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86021" name="フリーフォーム 86020"/>
          <p:cNvSpPr/>
          <p:nvPr/>
        </p:nvSpPr>
        <p:spPr bwMode="auto">
          <a:xfrm>
            <a:off x="4183919" y="3407131"/>
            <a:ext cx="802257" cy="983411"/>
          </a:xfrm>
          <a:custGeom>
            <a:avLst/>
            <a:gdLst>
              <a:gd name="connsiteX0" fmla="*/ 0 w 802257"/>
              <a:gd name="connsiteY0" fmla="*/ 207034 h 983411"/>
              <a:gd name="connsiteX1" fmla="*/ 94891 w 802257"/>
              <a:gd name="connsiteY1" fmla="*/ 215660 h 983411"/>
              <a:gd name="connsiteX2" fmla="*/ 207034 w 802257"/>
              <a:gd name="connsiteY2" fmla="*/ 198407 h 983411"/>
              <a:gd name="connsiteX3" fmla="*/ 232913 w 802257"/>
              <a:gd name="connsiteY3" fmla="*/ 120769 h 983411"/>
              <a:gd name="connsiteX4" fmla="*/ 258793 w 802257"/>
              <a:gd name="connsiteY4" fmla="*/ 69011 h 983411"/>
              <a:gd name="connsiteX5" fmla="*/ 310551 w 802257"/>
              <a:gd name="connsiteY5" fmla="*/ 34505 h 983411"/>
              <a:gd name="connsiteX6" fmla="*/ 336430 w 802257"/>
              <a:gd name="connsiteY6" fmla="*/ 17252 h 983411"/>
              <a:gd name="connsiteX7" fmla="*/ 362310 w 802257"/>
              <a:gd name="connsiteY7" fmla="*/ 0 h 983411"/>
              <a:gd name="connsiteX8" fmla="*/ 448574 w 802257"/>
              <a:gd name="connsiteY8" fmla="*/ 8626 h 983411"/>
              <a:gd name="connsiteX9" fmla="*/ 474453 w 802257"/>
              <a:gd name="connsiteY9" fmla="*/ 17252 h 983411"/>
              <a:gd name="connsiteX10" fmla="*/ 491706 w 802257"/>
              <a:gd name="connsiteY10" fmla="*/ 43132 h 983411"/>
              <a:gd name="connsiteX11" fmla="*/ 517585 w 802257"/>
              <a:gd name="connsiteY11" fmla="*/ 69011 h 983411"/>
              <a:gd name="connsiteX12" fmla="*/ 560717 w 802257"/>
              <a:gd name="connsiteY12" fmla="*/ 112143 h 983411"/>
              <a:gd name="connsiteX13" fmla="*/ 577970 w 802257"/>
              <a:gd name="connsiteY13" fmla="*/ 163902 h 983411"/>
              <a:gd name="connsiteX14" fmla="*/ 586596 w 802257"/>
              <a:gd name="connsiteY14" fmla="*/ 189781 h 983411"/>
              <a:gd name="connsiteX15" fmla="*/ 595223 w 802257"/>
              <a:gd name="connsiteY15" fmla="*/ 250166 h 983411"/>
              <a:gd name="connsiteX16" fmla="*/ 603849 w 802257"/>
              <a:gd name="connsiteY16" fmla="*/ 379562 h 983411"/>
              <a:gd name="connsiteX17" fmla="*/ 646981 w 802257"/>
              <a:gd name="connsiteY17" fmla="*/ 414068 h 983411"/>
              <a:gd name="connsiteX18" fmla="*/ 698740 w 802257"/>
              <a:gd name="connsiteY18" fmla="*/ 448573 h 983411"/>
              <a:gd name="connsiteX19" fmla="*/ 750498 w 802257"/>
              <a:gd name="connsiteY19" fmla="*/ 474452 h 983411"/>
              <a:gd name="connsiteX20" fmla="*/ 776378 w 802257"/>
              <a:gd name="connsiteY20" fmla="*/ 526211 h 983411"/>
              <a:gd name="connsiteX21" fmla="*/ 802257 w 802257"/>
              <a:gd name="connsiteY21" fmla="*/ 577969 h 983411"/>
              <a:gd name="connsiteX22" fmla="*/ 793630 w 802257"/>
              <a:gd name="connsiteY22" fmla="*/ 664234 h 983411"/>
              <a:gd name="connsiteX23" fmla="*/ 785004 w 802257"/>
              <a:gd name="connsiteY23" fmla="*/ 690113 h 983411"/>
              <a:gd name="connsiteX24" fmla="*/ 759125 w 802257"/>
              <a:gd name="connsiteY24" fmla="*/ 698739 h 983411"/>
              <a:gd name="connsiteX25" fmla="*/ 741872 w 802257"/>
              <a:gd name="connsiteY25" fmla="*/ 724619 h 983411"/>
              <a:gd name="connsiteX26" fmla="*/ 690113 w 802257"/>
              <a:gd name="connsiteY26" fmla="*/ 741871 h 983411"/>
              <a:gd name="connsiteX27" fmla="*/ 672861 w 802257"/>
              <a:gd name="connsiteY27" fmla="*/ 767751 h 983411"/>
              <a:gd name="connsiteX28" fmla="*/ 681487 w 802257"/>
              <a:gd name="connsiteY28" fmla="*/ 854015 h 983411"/>
              <a:gd name="connsiteX29" fmla="*/ 698740 w 802257"/>
              <a:gd name="connsiteY29" fmla="*/ 914400 h 983411"/>
              <a:gd name="connsiteX30" fmla="*/ 698740 w 802257"/>
              <a:gd name="connsiteY30" fmla="*/ 983411 h 983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02257" h="983411">
                <a:moveTo>
                  <a:pt x="0" y="207034"/>
                </a:moveTo>
                <a:cubicBezTo>
                  <a:pt x="31630" y="209909"/>
                  <a:pt x="63130" y="215660"/>
                  <a:pt x="94891" y="215660"/>
                </a:cubicBezTo>
                <a:cubicBezTo>
                  <a:pt x="161613" y="215660"/>
                  <a:pt x="162736" y="213174"/>
                  <a:pt x="207034" y="198407"/>
                </a:cubicBezTo>
                <a:lnTo>
                  <a:pt x="232913" y="120769"/>
                </a:lnTo>
                <a:cubicBezTo>
                  <a:pt x="239066" y="102310"/>
                  <a:pt x="243055" y="82782"/>
                  <a:pt x="258793" y="69011"/>
                </a:cubicBezTo>
                <a:cubicBezTo>
                  <a:pt x="274398" y="55357"/>
                  <a:pt x="293298" y="46007"/>
                  <a:pt x="310551" y="34505"/>
                </a:cubicBezTo>
                <a:lnTo>
                  <a:pt x="336430" y="17252"/>
                </a:lnTo>
                <a:lnTo>
                  <a:pt x="362310" y="0"/>
                </a:lnTo>
                <a:cubicBezTo>
                  <a:pt x="391065" y="2875"/>
                  <a:pt x="420012" y="4232"/>
                  <a:pt x="448574" y="8626"/>
                </a:cubicBezTo>
                <a:cubicBezTo>
                  <a:pt x="457561" y="10009"/>
                  <a:pt x="467353" y="11572"/>
                  <a:pt x="474453" y="17252"/>
                </a:cubicBezTo>
                <a:cubicBezTo>
                  <a:pt x="482549" y="23729"/>
                  <a:pt x="485069" y="35167"/>
                  <a:pt x="491706" y="43132"/>
                </a:cubicBezTo>
                <a:cubicBezTo>
                  <a:pt x="499516" y="52504"/>
                  <a:pt x="509775" y="59639"/>
                  <a:pt x="517585" y="69011"/>
                </a:cubicBezTo>
                <a:cubicBezTo>
                  <a:pt x="553528" y="112143"/>
                  <a:pt x="513272" y="80513"/>
                  <a:pt x="560717" y="112143"/>
                </a:cubicBezTo>
                <a:lnTo>
                  <a:pt x="577970" y="163902"/>
                </a:lnTo>
                <a:lnTo>
                  <a:pt x="586596" y="189781"/>
                </a:lnTo>
                <a:cubicBezTo>
                  <a:pt x="589472" y="209909"/>
                  <a:pt x="593382" y="229917"/>
                  <a:pt x="595223" y="250166"/>
                </a:cubicBezTo>
                <a:cubicBezTo>
                  <a:pt x="599137" y="293216"/>
                  <a:pt x="596742" y="336922"/>
                  <a:pt x="603849" y="379562"/>
                </a:cubicBezTo>
                <a:cubicBezTo>
                  <a:pt x="609379" y="412740"/>
                  <a:pt x="625973" y="402397"/>
                  <a:pt x="646981" y="414068"/>
                </a:cubicBezTo>
                <a:cubicBezTo>
                  <a:pt x="665107" y="424138"/>
                  <a:pt x="679069" y="442015"/>
                  <a:pt x="698740" y="448573"/>
                </a:cubicBezTo>
                <a:cubicBezTo>
                  <a:pt x="734454" y="460479"/>
                  <a:pt x="717053" y="452156"/>
                  <a:pt x="750498" y="474452"/>
                </a:cubicBezTo>
                <a:cubicBezTo>
                  <a:pt x="772184" y="539506"/>
                  <a:pt x="742930" y="459316"/>
                  <a:pt x="776378" y="526211"/>
                </a:cubicBezTo>
                <a:cubicBezTo>
                  <a:pt x="812093" y="597640"/>
                  <a:pt x="752812" y="503803"/>
                  <a:pt x="802257" y="577969"/>
                </a:cubicBezTo>
                <a:cubicBezTo>
                  <a:pt x="799381" y="606724"/>
                  <a:pt x="798024" y="635672"/>
                  <a:pt x="793630" y="664234"/>
                </a:cubicBezTo>
                <a:cubicBezTo>
                  <a:pt x="792247" y="673221"/>
                  <a:pt x="791434" y="683683"/>
                  <a:pt x="785004" y="690113"/>
                </a:cubicBezTo>
                <a:cubicBezTo>
                  <a:pt x="778574" y="696543"/>
                  <a:pt x="767751" y="695864"/>
                  <a:pt x="759125" y="698739"/>
                </a:cubicBezTo>
                <a:cubicBezTo>
                  <a:pt x="753374" y="707366"/>
                  <a:pt x="750664" y="719124"/>
                  <a:pt x="741872" y="724619"/>
                </a:cubicBezTo>
                <a:cubicBezTo>
                  <a:pt x="726450" y="734258"/>
                  <a:pt x="690113" y="741871"/>
                  <a:pt x="690113" y="741871"/>
                </a:cubicBezTo>
                <a:cubicBezTo>
                  <a:pt x="684362" y="750498"/>
                  <a:pt x="673656" y="757414"/>
                  <a:pt x="672861" y="767751"/>
                </a:cubicBezTo>
                <a:cubicBezTo>
                  <a:pt x="670645" y="796564"/>
                  <a:pt x="677093" y="825453"/>
                  <a:pt x="681487" y="854015"/>
                </a:cubicBezTo>
                <a:cubicBezTo>
                  <a:pt x="689653" y="907098"/>
                  <a:pt x="693395" y="850267"/>
                  <a:pt x="698740" y="914400"/>
                </a:cubicBezTo>
                <a:cubicBezTo>
                  <a:pt x="700650" y="937324"/>
                  <a:pt x="698740" y="960407"/>
                  <a:pt x="698740" y="983411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8312089" y="2833244"/>
            <a:ext cx="1435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Potential </a:t>
            </a:r>
          </a:p>
          <a:p>
            <a:pPr>
              <a:lnSpc>
                <a:spcPts val="2400"/>
              </a:lnSpc>
            </a:pPr>
            <a:r>
              <a:rPr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Barrier</a:t>
            </a:r>
            <a:r>
              <a:rPr kumimoji="1"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.</a:t>
            </a:r>
            <a:endParaRPr kumimoji="1" lang="ja-JP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86023" name="円/楕円 86022"/>
          <p:cNvSpPr/>
          <p:nvPr/>
        </p:nvSpPr>
        <p:spPr bwMode="auto">
          <a:xfrm>
            <a:off x="3969433" y="3185895"/>
            <a:ext cx="1512353" cy="230832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86027" name="直線矢印コネクタ 86026"/>
          <p:cNvCxnSpPr/>
          <p:nvPr/>
        </p:nvCxnSpPr>
        <p:spPr bwMode="auto">
          <a:xfrm flipH="1" flipV="1">
            <a:off x="4614632" y="3295554"/>
            <a:ext cx="708821" cy="6032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6" name="テキスト ボックス 105"/>
          <p:cNvSpPr txBox="1"/>
          <p:nvPr/>
        </p:nvSpPr>
        <p:spPr>
          <a:xfrm>
            <a:off x="3424550" y="4512173"/>
            <a:ext cx="282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u="sng" dirty="0" smtClean="0">
                <a:latin typeface="+mj-ea"/>
                <a:ea typeface="+mj-ea"/>
              </a:rPr>
              <a:t>P</a:t>
            </a:r>
            <a:r>
              <a:rPr lang="en-US" altLang="ja-JP" b="1" u="sng" dirty="0" smtClean="0">
                <a:latin typeface="+mj-ea"/>
                <a:ea typeface="+mj-ea"/>
              </a:rPr>
              <a:t>-</a:t>
            </a:r>
            <a:r>
              <a:rPr kumimoji="1" lang="en-US" altLang="ja-JP" b="1" u="sng" dirty="0" smtClean="0">
                <a:latin typeface="+mj-ea"/>
                <a:ea typeface="+mj-ea"/>
              </a:rPr>
              <a:t>Well/</a:t>
            </a:r>
            <a:r>
              <a:rPr lang="en-US" altLang="ja-JP" b="1" u="sng" dirty="0" smtClean="0">
                <a:latin typeface="+mj-ea"/>
                <a:ea typeface="+mj-ea"/>
              </a:rPr>
              <a:t>N-Substrate</a:t>
            </a:r>
            <a:endParaRPr kumimoji="1" lang="ja-JP" altLang="en-US" b="1" u="sng" dirty="0">
              <a:latin typeface="+mj-ea"/>
              <a:ea typeface="+mj-ea"/>
            </a:endParaRPr>
          </a:p>
        </p:txBody>
      </p:sp>
      <p:sp>
        <p:nvSpPr>
          <p:cNvPr id="19" name="角丸四角形 18"/>
          <p:cNvSpPr/>
          <p:nvPr/>
        </p:nvSpPr>
        <p:spPr bwMode="auto">
          <a:xfrm>
            <a:off x="1687640" y="2393714"/>
            <a:ext cx="1139178" cy="206976"/>
          </a:xfrm>
          <a:prstGeom prst="roundRect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1264943" y="1362790"/>
            <a:ext cx="1888121" cy="301924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176951" y="1362790"/>
            <a:ext cx="351873" cy="301924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13" name="直線コネクタ 12"/>
          <p:cNvCxnSpPr>
            <a:stCxn id="16" idx="0"/>
          </p:cNvCxnSpPr>
          <p:nvPr/>
        </p:nvCxnSpPr>
        <p:spPr bwMode="auto">
          <a:xfrm>
            <a:off x="202837" y="2393690"/>
            <a:ext cx="278632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正方形/長方形 13"/>
          <p:cNvSpPr/>
          <p:nvPr/>
        </p:nvSpPr>
        <p:spPr bwMode="auto">
          <a:xfrm>
            <a:off x="1404294" y="2248449"/>
            <a:ext cx="219974" cy="776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 bwMode="auto">
          <a:xfrm>
            <a:off x="466059" y="2393689"/>
            <a:ext cx="914400" cy="552090"/>
          </a:xfrm>
          <a:prstGeom prst="roundRect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202837" y="2393690"/>
            <a:ext cx="1177622" cy="556403"/>
          </a:xfrm>
          <a:custGeom>
            <a:avLst/>
            <a:gdLst>
              <a:gd name="connsiteX0" fmla="*/ 0 w 1177622"/>
              <a:gd name="connsiteY0" fmla="*/ 0 h 116456"/>
              <a:gd name="connsiteX1" fmla="*/ 1177622 w 1177622"/>
              <a:gd name="connsiteY1" fmla="*/ 0 h 116456"/>
              <a:gd name="connsiteX2" fmla="*/ 1177622 w 1177622"/>
              <a:gd name="connsiteY2" fmla="*/ 116456 h 116456"/>
              <a:gd name="connsiteX3" fmla="*/ 0 w 1177622"/>
              <a:gd name="connsiteY3" fmla="*/ 116456 h 116456"/>
              <a:gd name="connsiteX4" fmla="*/ 0 w 1177622"/>
              <a:gd name="connsiteY4" fmla="*/ 0 h 116456"/>
              <a:gd name="connsiteX0" fmla="*/ 0 w 1177622"/>
              <a:gd name="connsiteY0" fmla="*/ 0 h 120736"/>
              <a:gd name="connsiteX1" fmla="*/ 1177622 w 1177622"/>
              <a:gd name="connsiteY1" fmla="*/ 0 h 120736"/>
              <a:gd name="connsiteX2" fmla="*/ 1177622 w 1177622"/>
              <a:gd name="connsiteY2" fmla="*/ 116456 h 120736"/>
              <a:gd name="connsiteX3" fmla="*/ 319171 w 1177622"/>
              <a:gd name="connsiteY3" fmla="*/ 120736 h 120736"/>
              <a:gd name="connsiteX4" fmla="*/ 0 w 1177622"/>
              <a:gd name="connsiteY4" fmla="*/ 116456 h 120736"/>
              <a:gd name="connsiteX5" fmla="*/ 0 w 1177622"/>
              <a:gd name="connsiteY5" fmla="*/ 0 h 120736"/>
              <a:gd name="connsiteX0" fmla="*/ 0 w 1177622"/>
              <a:gd name="connsiteY0" fmla="*/ 0 h 120736"/>
              <a:gd name="connsiteX1" fmla="*/ 1177622 w 1177622"/>
              <a:gd name="connsiteY1" fmla="*/ 0 h 120736"/>
              <a:gd name="connsiteX2" fmla="*/ 1177622 w 1177622"/>
              <a:gd name="connsiteY2" fmla="*/ 116456 h 120736"/>
              <a:gd name="connsiteX3" fmla="*/ 319171 w 1177622"/>
              <a:gd name="connsiteY3" fmla="*/ 120736 h 120736"/>
              <a:gd name="connsiteX4" fmla="*/ 120764 w 1177622"/>
              <a:gd name="connsiteY4" fmla="*/ 120736 h 120736"/>
              <a:gd name="connsiteX5" fmla="*/ 0 w 1177622"/>
              <a:gd name="connsiteY5" fmla="*/ 116456 h 120736"/>
              <a:gd name="connsiteX6" fmla="*/ 0 w 1177622"/>
              <a:gd name="connsiteY6" fmla="*/ 0 h 120736"/>
              <a:gd name="connsiteX0" fmla="*/ 0 w 1177622"/>
              <a:gd name="connsiteY0" fmla="*/ 0 h 319143"/>
              <a:gd name="connsiteX1" fmla="*/ 1177622 w 1177622"/>
              <a:gd name="connsiteY1" fmla="*/ 0 h 319143"/>
              <a:gd name="connsiteX2" fmla="*/ 1177622 w 1177622"/>
              <a:gd name="connsiteY2" fmla="*/ 116456 h 319143"/>
              <a:gd name="connsiteX3" fmla="*/ 319171 w 1177622"/>
              <a:gd name="connsiteY3" fmla="*/ 120736 h 319143"/>
              <a:gd name="connsiteX4" fmla="*/ 310545 w 1177622"/>
              <a:gd name="connsiteY4" fmla="*/ 319143 h 319143"/>
              <a:gd name="connsiteX5" fmla="*/ 0 w 1177622"/>
              <a:gd name="connsiteY5" fmla="*/ 116456 h 319143"/>
              <a:gd name="connsiteX6" fmla="*/ 0 w 1177622"/>
              <a:gd name="connsiteY6" fmla="*/ 0 h 319143"/>
              <a:gd name="connsiteX0" fmla="*/ 0 w 1177622"/>
              <a:gd name="connsiteY0" fmla="*/ 0 h 319143"/>
              <a:gd name="connsiteX1" fmla="*/ 1177622 w 1177622"/>
              <a:gd name="connsiteY1" fmla="*/ 0 h 319143"/>
              <a:gd name="connsiteX2" fmla="*/ 1177622 w 1177622"/>
              <a:gd name="connsiteY2" fmla="*/ 116456 h 319143"/>
              <a:gd name="connsiteX3" fmla="*/ 319171 w 1177622"/>
              <a:gd name="connsiteY3" fmla="*/ 120736 h 319143"/>
              <a:gd name="connsiteX4" fmla="*/ 310545 w 1177622"/>
              <a:gd name="connsiteY4" fmla="*/ 319143 h 319143"/>
              <a:gd name="connsiteX5" fmla="*/ 8627 w 1177622"/>
              <a:gd name="connsiteY5" fmla="*/ 306237 h 319143"/>
              <a:gd name="connsiteX6" fmla="*/ 0 w 1177622"/>
              <a:gd name="connsiteY6" fmla="*/ 0 h 319143"/>
              <a:gd name="connsiteX0" fmla="*/ 0 w 1177622"/>
              <a:gd name="connsiteY0" fmla="*/ 0 h 543430"/>
              <a:gd name="connsiteX1" fmla="*/ 1177622 w 1177622"/>
              <a:gd name="connsiteY1" fmla="*/ 0 h 543430"/>
              <a:gd name="connsiteX2" fmla="*/ 1177622 w 1177622"/>
              <a:gd name="connsiteY2" fmla="*/ 116456 h 543430"/>
              <a:gd name="connsiteX3" fmla="*/ 319171 w 1177622"/>
              <a:gd name="connsiteY3" fmla="*/ 120736 h 543430"/>
              <a:gd name="connsiteX4" fmla="*/ 327798 w 1177622"/>
              <a:gd name="connsiteY4" fmla="*/ 543430 h 543430"/>
              <a:gd name="connsiteX5" fmla="*/ 8627 w 1177622"/>
              <a:gd name="connsiteY5" fmla="*/ 306237 h 543430"/>
              <a:gd name="connsiteX6" fmla="*/ 0 w 1177622"/>
              <a:gd name="connsiteY6" fmla="*/ 0 h 543430"/>
              <a:gd name="connsiteX0" fmla="*/ 0 w 1177622"/>
              <a:gd name="connsiteY0" fmla="*/ 0 h 543430"/>
              <a:gd name="connsiteX1" fmla="*/ 1177622 w 1177622"/>
              <a:gd name="connsiteY1" fmla="*/ 0 h 543430"/>
              <a:gd name="connsiteX2" fmla="*/ 1177622 w 1177622"/>
              <a:gd name="connsiteY2" fmla="*/ 116456 h 543430"/>
              <a:gd name="connsiteX3" fmla="*/ 319171 w 1177622"/>
              <a:gd name="connsiteY3" fmla="*/ 120736 h 543430"/>
              <a:gd name="connsiteX4" fmla="*/ 327798 w 1177622"/>
              <a:gd name="connsiteY4" fmla="*/ 543430 h 543430"/>
              <a:gd name="connsiteX5" fmla="*/ 8627 w 1177622"/>
              <a:gd name="connsiteY5" fmla="*/ 521897 h 543430"/>
              <a:gd name="connsiteX6" fmla="*/ 0 w 1177622"/>
              <a:gd name="connsiteY6" fmla="*/ 0 h 543430"/>
              <a:gd name="connsiteX0" fmla="*/ 8626 w 1186248"/>
              <a:gd name="connsiteY0" fmla="*/ 0 h 556403"/>
              <a:gd name="connsiteX1" fmla="*/ 1186248 w 1186248"/>
              <a:gd name="connsiteY1" fmla="*/ 0 h 556403"/>
              <a:gd name="connsiteX2" fmla="*/ 1186248 w 1186248"/>
              <a:gd name="connsiteY2" fmla="*/ 116456 h 556403"/>
              <a:gd name="connsiteX3" fmla="*/ 327797 w 1186248"/>
              <a:gd name="connsiteY3" fmla="*/ 120736 h 556403"/>
              <a:gd name="connsiteX4" fmla="*/ 336424 w 1186248"/>
              <a:gd name="connsiteY4" fmla="*/ 543430 h 556403"/>
              <a:gd name="connsiteX5" fmla="*/ 0 w 1186248"/>
              <a:gd name="connsiteY5" fmla="*/ 556403 h 556403"/>
              <a:gd name="connsiteX6" fmla="*/ 8626 w 1186248"/>
              <a:gd name="connsiteY6" fmla="*/ 0 h 556403"/>
              <a:gd name="connsiteX0" fmla="*/ 0 w 1177622"/>
              <a:gd name="connsiteY0" fmla="*/ 0 h 543430"/>
              <a:gd name="connsiteX1" fmla="*/ 1177622 w 1177622"/>
              <a:gd name="connsiteY1" fmla="*/ 0 h 543430"/>
              <a:gd name="connsiteX2" fmla="*/ 1177622 w 1177622"/>
              <a:gd name="connsiteY2" fmla="*/ 116456 h 543430"/>
              <a:gd name="connsiteX3" fmla="*/ 319171 w 1177622"/>
              <a:gd name="connsiteY3" fmla="*/ 120736 h 543430"/>
              <a:gd name="connsiteX4" fmla="*/ 327798 w 1177622"/>
              <a:gd name="connsiteY4" fmla="*/ 543430 h 543430"/>
              <a:gd name="connsiteX5" fmla="*/ 0 w 1177622"/>
              <a:gd name="connsiteY5" fmla="*/ 530524 h 543430"/>
              <a:gd name="connsiteX6" fmla="*/ 0 w 1177622"/>
              <a:gd name="connsiteY6" fmla="*/ 0 h 543430"/>
              <a:gd name="connsiteX0" fmla="*/ 0 w 1177622"/>
              <a:gd name="connsiteY0" fmla="*/ 0 h 556403"/>
              <a:gd name="connsiteX1" fmla="*/ 1177622 w 1177622"/>
              <a:gd name="connsiteY1" fmla="*/ 0 h 556403"/>
              <a:gd name="connsiteX2" fmla="*/ 1177622 w 1177622"/>
              <a:gd name="connsiteY2" fmla="*/ 116456 h 556403"/>
              <a:gd name="connsiteX3" fmla="*/ 319171 w 1177622"/>
              <a:gd name="connsiteY3" fmla="*/ 120736 h 556403"/>
              <a:gd name="connsiteX4" fmla="*/ 327798 w 1177622"/>
              <a:gd name="connsiteY4" fmla="*/ 543430 h 556403"/>
              <a:gd name="connsiteX5" fmla="*/ 8626 w 1177622"/>
              <a:gd name="connsiteY5" fmla="*/ 556403 h 556403"/>
              <a:gd name="connsiteX6" fmla="*/ 0 w 1177622"/>
              <a:gd name="connsiteY6" fmla="*/ 0 h 55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7622" h="556403">
                <a:moveTo>
                  <a:pt x="0" y="0"/>
                </a:moveTo>
                <a:lnTo>
                  <a:pt x="1177622" y="0"/>
                </a:lnTo>
                <a:lnTo>
                  <a:pt x="1177622" y="116456"/>
                </a:lnTo>
                <a:lnTo>
                  <a:pt x="319171" y="120736"/>
                </a:lnTo>
                <a:lnTo>
                  <a:pt x="327798" y="543430"/>
                </a:lnTo>
                <a:lnTo>
                  <a:pt x="8626" y="556403"/>
                </a:lnTo>
                <a:lnTo>
                  <a:pt x="0" y="0"/>
                </a:lnTo>
                <a:close/>
              </a:path>
            </a:pathLst>
          </a:custGeom>
          <a:solidFill>
            <a:srgbClr val="FF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1677457" y="2245581"/>
            <a:ext cx="655577" cy="776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1679036" y="2393713"/>
            <a:ext cx="223223" cy="51758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2376164" y="2245581"/>
            <a:ext cx="219974" cy="776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 bwMode="auto">
          <a:xfrm>
            <a:off x="2596138" y="2393655"/>
            <a:ext cx="230680" cy="20703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86030" name="直線矢印コネクタ 86029"/>
          <p:cNvCxnSpPr/>
          <p:nvPr/>
        </p:nvCxnSpPr>
        <p:spPr bwMode="auto">
          <a:xfrm flipH="1">
            <a:off x="811121" y="1104435"/>
            <a:ext cx="151217" cy="23934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6037" name="テキスト ボックス 86036"/>
          <p:cNvSpPr txBox="1"/>
          <p:nvPr/>
        </p:nvSpPr>
        <p:spPr>
          <a:xfrm>
            <a:off x="671350" y="3377649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66"/>
                </a:solidFill>
              </a:rPr>
              <a:t>e</a:t>
            </a:r>
            <a:endParaRPr kumimoji="1" lang="ja-JP" altLang="en-US" dirty="0">
              <a:solidFill>
                <a:srgbClr val="FF0066"/>
              </a:solidFill>
            </a:endParaRPr>
          </a:p>
        </p:txBody>
      </p:sp>
      <p:sp>
        <p:nvSpPr>
          <p:cNvPr id="86045" name="円/楕円 86044"/>
          <p:cNvSpPr>
            <a:spLocks noChangeAspect="1"/>
          </p:cNvSpPr>
          <p:nvPr/>
        </p:nvSpPr>
        <p:spPr bwMode="auto">
          <a:xfrm>
            <a:off x="728299" y="3549632"/>
            <a:ext cx="182880" cy="18288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831036" y="1919225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  <a:latin typeface="+mj-ea"/>
                <a:ea typeface="+mj-ea"/>
              </a:rPr>
              <a:t>ST</a:t>
            </a:r>
            <a:endParaRPr kumimoji="1" lang="ja-JP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663725" y="2515477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+mj-ea"/>
                <a:ea typeface="+mj-ea"/>
              </a:rPr>
              <a:t>PD</a:t>
            </a:r>
            <a:endParaRPr kumimoji="1" lang="ja-JP" altLang="en-US" sz="2000" b="1" dirty="0">
              <a:latin typeface="+mj-ea"/>
              <a:ea typeface="+mj-ea"/>
            </a:endParaRPr>
          </a:p>
        </p:txBody>
      </p:sp>
      <p:sp>
        <p:nvSpPr>
          <p:cNvPr id="55" name="正方形/長方形 54"/>
          <p:cNvSpPr/>
          <p:nvPr/>
        </p:nvSpPr>
        <p:spPr bwMode="auto">
          <a:xfrm>
            <a:off x="2899517" y="1151273"/>
            <a:ext cx="509642" cy="17161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11" name="直線コネクタ 10"/>
          <p:cNvCxnSpPr/>
          <p:nvPr/>
        </p:nvCxnSpPr>
        <p:spPr bwMode="auto">
          <a:xfrm>
            <a:off x="202837" y="3314386"/>
            <a:ext cx="26966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テキスト ボックス 56"/>
          <p:cNvSpPr txBox="1"/>
          <p:nvPr/>
        </p:nvSpPr>
        <p:spPr>
          <a:xfrm>
            <a:off x="162626" y="2362874"/>
            <a:ext cx="429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/>
                </a:solidFill>
                <a:latin typeface="+mj-ea"/>
                <a:ea typeface="+mj-ea"/>
              </a:rPr>
              <a:t>P</a:t>
            </a:r>
            <a:r>
              <a:rPr kumimoji="1" lang="en-US" altLang="ja-JP" sz="2000" b="1" baseline="30000" dirty="0" smtClean="0">
                <a:solidFill>
                  <a:schemeClr val="accent6"/>
                </a:solidFill>
                <a:latin typeface="+mj-ea"/>
                <a:ea typeface="+mj-ea"/>
              </a:rPr>
              <a:t>+</a:t>
            </a:r>
            <a:endParaRPr kumimoji="1" lang="ja-JP" altLang="en-US" sz="2000" b="1" baseline="30000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2063223" y="3329913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err="1" smtClean="0">
                <a:solidFill>
                  <a:schemeClr val="accent6"/>
                </a:solidFill>
                <a:latin typeface="+mj-ea"/>
                <a:ea typeface="+mj-ea"/>
              </a:rPr>
              <a:t>P</a:t>
            </a:r>
            <a:r>
              <a:rPr kumimoji="1" lang="en-US" altLang="ja-JP" sz="2000" b="1" baseline="30000" dirty="0" err="1" smtClean="0">
                <a:solidFill>
                  <a:schemeClr val="accent6"/>
                </a:solidFill>
                <a:latin typeface="+mj-ea"/>
                <a:ea typeface="+mj-ea"/>
              </a:rPr>
              <a:t>+</a:t>
            </a:r>
            <a:r>
              <a:rPr kumimoji="1" lang="en-US" altLang="ja-JP" sz="2000" b="1" dirty="0" err="1" smtClean="0">
                <a:solidFill>
                  <a:schemeClr val="accent6"/>
                </a:solidFill>
                <a:latin typeface="+mj-ea"/>
                <a:ea typeface="+mj-ea"/>
              </a:rPr>
              <a:t>Sub</a:t>
            </a:r>
            <a:r>
              <a:rPr kumimoji="1" lang="en-US" altLang="ja-JP" sz="2000" b="1" dirty="0" smtClean="0">
                <a:solidFill>
                  <a:schemeClr val="accent6"/>
                </a:solidFill>
                <a:latin typeface="+mj-ea"/>
                <a:ea typeface="+mj-ea"/>
              </a:rPr>
              <a:t>.</a:t>
            </a:r>
            <a:endParaRPr kumimoji="1" lang="ja-JP" altLang="en-US" sz="2000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088076" y="2949958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/>
                </a:solidFill>
                <a:latin typeface="+mj-ea"/>
                <a:ea typeface="+mj-ea"/>
              </a:rPr>
              <a:t>P</a:t>
            </a:r>
            <a:r>
              <a:rPr lang="en-US" altLang="ja-JP" sz="2000" b="1" baseline="30000" dirty="0" smtClean="0">
                <a:solidFill>
                  <a:schemeClr val="accent6"/>
                </a:solidFill>
                <a:latin typeface="+mj-ea"/>
                <a:ea typeface="+mj-ea"/>
              </a:rPr>
              <a:t>-</a:t>
            </a:r>
            <a:r>
              <a:rPr lang="en-US" altLang="ja-JP" sz="2000" b="1" dirty="0" err="1" smtClean="0">
                <a:solidFill>
                  <a:schemeClr val="accent6"/>
                </a:solidFill>
                <a:latin typeface="+mj-ea"/>
                <a:ea typeface="+mj-ea"/>
              </a:rPr>
              <a:t>Epi</a:t>
            </a:r>
            <a:r>
              <a:rPr lang="en-US" altLang="ja-JP" sz="2000" b="1" dirty="0" smtClean="0">
                <a:solidFill>
                  <a:schemeClr val="accent6"/>
                </a:solidFill>
                <a:latin typeface="+mj-ea"/>
                <a:ea typeface="+mj-ea"/>
              </a:rPr>
              <a:t>.</a:t>
            </a:r>
            <a:endParaRPr kumimoji="1" lang="ja-JP" altLang="en-US" sz="2000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2017216" y="2285240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/>
                </a:solidFill>
                <a:latin typeface="+mj-ea"/>
                <a:ea typeface="+mj-ea"/>
              </a:rPr>
              <a:t>N</a:t>
            </a:r>
            <a:endParaRPr kumimoji="1" lang="ja-JP" altLang="en-US" sz="2000" b="1" baseline="30000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1022057" y="2601478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/>
                </a:solidFill>
                <a:latin typeface="+mj-ea"/>
                <a:ea typeface="+mj-ea"/>
              </a:rPr>
              <a:t>N</a:t>
            </a:r>
            <a:endParaRPr kumimoji="1" lang="ja-JP" altLang="en-US" sz="2000" b="1" baseline="30000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22" name="フリーフォーム 21"/>
          <p:cNvSpPr/>
          <p:nvPr/>
        </p:nvSpPr>
        <p:spPr bwMode="auto">
          <a:xfrm>
            <a:off x="979208" y="3488373"/>
            <a:ext cx="457200" cy="173365"/>
          </a:xfrm>
          <a:custGeom>
            <a:avLst/>
            <a:gdLst>
              <a:gd name="connsiteX0" fmla="*/ 0 w 457200"/>
              <a:gd name="connsiteY0" fmla="*/ 173365 h 173365"/>
              <a:gd name="connsiteX1" fmla="*/ 25880 w 457200"/>
              <a:gd name="connsiteY1" fmla="*/ 130233 h 173365"/>
              <a:gd name="connsiteX2" fmla="*/ 155276 w 457200"/>
              <a:gd name="connsiteY2" fmla="*/ 147486 h 173365"/>
              <a:gd name="connsiteX3" fmla="*/ 207034 w 457200"/>
              <a:gd name="connsiteY3" fmla="*/ 156112 h 173365"/>
              <a:gd name="connsiteX4" fmla="*/ 250167 w 457200"/>
              <a:gd name="connsiteY4" fmla="*/ 147486 h 173365"/>
              <a:gd name="connsiteX5" fmla="*/ 258793 w 457200"/>
              <a:gd name="connsiteY5" fmla="*/ 121606 h 173365"/>
              <a:gd name="connsiteX6" fmla="*/ 250167 w 457200"/>
              <a:gd name="connsiteY6" fmla="*/ 9463 h 173365"/>
              <a:gd name="connsiteX7" fmla="*/ 345057 w 457200"/>
              <a:gd name="connsiteY7" fmla="*/ 18089 h 173365"/>
              <a:gd name="connsiteX8" fmla="*/ 370936 w 457200"/>
              <a:gd name="connsiteY8" fmla="*/ 43969 h 173365"/>
              <a:gd name="connsiteX9" fmla="*/ 388189 w 457200"/>
              <a:gd name="connsiteY9" fmla="*/ 69848 h 173365"/>
              <a:gd name="connsiteX10" fmla="*/ 414068 w 457200"/>
              <a:gd name="connsiteY10" fmla="*/ 61221 h 173365"/>
              <a:gd name="connsiteX11" fmla="*/ 431321 w 457200"/>
              <a:gd name="connsiteY11" fmla="*/ 35342 h 173365"/>
              <a:gd name="connsiteX12" fmla="*/ 457200 w 457200"/>
              <a:gd name="connsiteY12" fmla="*/ 26716 h 173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7200" h="173365">
                <a:moveTo>
                  <a:pt x="0" y="173365"/>
                </a:moveTo>
                <a:cubicBezTo>
                  <a:pt x="8627" y="158988"/>
                  <a:pt x="9679" y="134553"/>
                  <a:pt x="25880" y="130233"/>
                </a:cubicBezTo>
                <a:cubicBezTo>
                  <a:pt x="108698" y="108148"/>
                  <a:pt x="104364" y="136172"/>
                  <a:pt x="155276" y="147486"/>
                </a:cubicBezTo>
                <a:cubicBezTo>
                  <a:pt x="172350" y="151280"/>
                  <a:pt x="189781" y="153237"/>
                  <a:pt x="207034" y="156112"/>
                </a:cubicBezTo>
                <a:cubicBezTo>
                  <a:pt x="221412" y="153237"/>
                  <a:pt x="237967" y="155619"/>
                  <a:pt x="250167" y="147486"/>
                </a:cubicBezTo>
                <a:cubicBezTo>
                  <a:pt x="257733" y="142442"/>
                  <a:pt x="258793" y="130699"/>
                  <a:pt x="258793" y="121606"/>
                </a:cubicBezTo>
                <a:cubicBezTo>
                  <a:pt x="258793" y="84115"/>
                  <a:pt x="226166" y="38265"/>
                  <a:pt x="250167" y="9463"/>
                </a:cubicBezTo>
                <a:cubicBezTo>
                  <a:pt x="270500" y="-14936"/>
                  <a:pt x="313427" y="15214"/>
                  <a:pt x="345057" y="18089"/>
                </a:cubicBezTo>
                <a:cubicBezTo>
                  <a:pt x="353683" y="26716"/>
                  <a:pt x="363126" y="34597"/>
                  <a:pt x="370936" y="43969"/>
                </a:cubicBezTo>
                <a:cubicBezTo>
                  <a:pt x="377573" y="51934"/>
                  <a:pt x="378563" y="65998"/>
                  <a:pt x="388189" y="69848"/>
                </a:cubicBezTo>
                <a:cubicBezTo>
                  <a:pt x="396632" y="73225"/>
                  <a:pt x="405442" y="64097"/>
                  <a:pt x="414068" y="61221"/>
                </a:cubicBezTo>
                <a:cubicBezTo>
                  <a:pt x="419819" y="52595"/>
                  <a:pt x="423225" y="41819"/>
                  <a:pt x="431321" y="35342"/>
                </a:cubicBezTo>
                <a:cubicBezTo>
                  <a:pt x="438421" y="29662"/>
                  <a:pt x="457200" y="26716"/>
                  <a:pt x="457200" y="26716"/>
                </a:cubicBezTo>
              </a:path>
            </a:pathLst>
          </a:custGeom>
          <a:noFill/>
          <a:ln w="19050" cap="flat" cmpd="sng" algn="ctr">
            <a:solidFill>
              <a:srgbClr val="FF7C80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1333914" y="3261628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x</a:t>
            </a:r>
            <a:endParaRPr kumimoji="1" lang="ja-JP" altLang="en-US" b="1" baseline="30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728299" y="3641072"/>
            <a:ext cx="235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Lifetime is short.</a:t>
            </a:r>
            <a:endParaRPr kumimoji="1" lang="ja-JP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8" name="角丸四角形 107"/>
          <p:cNvSpPr/>
          <p:nvPr/>
        </p:nvSpPr>
        <p:spPr bwMode="auto">
          <a:xfrm>
            <a:off x="7878240" y="2382220"/>
            <a:ext cx="1139178" cy="206976"/>
          </a:xfrm>
          <a:prstGeom prst="roundRect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9" name="正方形/長方形 108"/>
          <p:cNvSpPr/>
          <p:nvPr/>
        </p:nvSpPr>
        <p:spPr bwMode="auto">
          <a:xfrm>
            <a:off x="7455543" y="1351296"/>
            <a:ext cx="1888121" cy="301924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10" name="正方形/長方形 109"/>
          <p:cNvSpPr/>
          <p:nvPr/>
        </p:nvSpPr>
        <p:spPr bwMode="auto">
          <a:xfrm>
            <a:off x="6367551" y="1351296"/>
            <a:ext cx="351873" cy="301924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111" name="直線コネクタ 110"/>
          <p:cNvCxnSpPr>
            <a:stCxn id="114" idx="0"/>
          </p:cNvCxnSpPr>
          <p:nvPr/>
        </p:nvCxnSpPr>
        <p:spPr bwMode="auto">
          <a:xfrm>
            <a:off x="6393437" y="2382196"/>
            <a:ext cx="278632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2" name="正方形/長方形 111"/>
          <p:cNvSpPr/>
          <p:nvPr/>
        </p:nvSpPr>
        <p:spPr bwMode="auto">
          <a:xfrm>
            <a:off x="7594894" y="2236955"/>
            <a:ext cx="219974" cy="776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13" name="角丸四角形 112"/>
          <p:cNvSpPr/>
          <p:nvPr/>
        </p:nvSpPr>
        <p:spPr bwMode="auto">
          <a:xfrm>
            <a:off x="6656659" y="2382195"/>
            <a:ext cx="914400" cy="552090"/>
          </a:xfrm>
          <a:prstGeom prst="roundRect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14" name="正方形/長方形 15"/>
          <p:cNvSpPr/>
          <p:nvPr/>
        </p:nvSpPr>
        <p:spPr bwMode="auto">
          <a:xfrm>
            <a:off x="6393437" y="2382196"/>
            <a:ext cx="1177622" cy="556403"/>
          </a:xfrm>
          <a:custGeom>
            <a:avLst/>
            <a:gdLst>
              <a:gd name="connsiteX0" fmla="*/ 0 w 1177622"/>
              <a:gd name="connsiteY0" fmla="*/ 0 h 116456"/>
              <a:gd name="connsiteX1" fmla="*/ 1177622 w 1177622"/>
              <a:gd name="connsiteY1" fmla="*/ 0 h 116456"/>
              <a:gd name="connsiteX2" fmla="*/ 1177622 w 1177622"/>
              <a:gd name="connsiteY2" fmla="*/ 116456 h 116456"/>
              <a:gd name="connsiteX3" fmla="*/ 0 w 1177622"/>
              <a:gd name="connsiteY3" fmla="*/ 116456 h 116456"/>
              <a:gd name="connsiteX4" fmla="*/ 0 w 1177622"/>
              <a:gd name="connsiteY4" fmla="*/ 0 h 116456"/>
              <a:gd name="connsiteX0" fmla="*/ 0 w 1177622"/>
              <a:gd name="connsiteY0" fmla="*/ 0 h 120736"/>
              <a:gd name="connsiteX1" fmla="*/ 1177622 w 1177622"/>
              <a:gd name="connsiteY1" fmla="*/ 0 h 120736"/>
              <a:gd name="connsiteX2" fmla="*/ 1177622 w 1177622"/>
              <a:gd name="connsiteY2" fmla="*/ 116456 h 120736"/>
              <a:gd name="connsiteX3" fmla="*/ 319171 w 1177622"/>
              <a:gd name="connsiteY3" fmla="*/ 120736 h 120736"/>
              <a:gd name="connsiteX4" fmla="*/ 0 w 1177622"/>
              <a:gd name="connsiteY4" fmla="*/ 116456 h 120736"/>
              <a:gd name="connsiteX5" fmla="*/ 0 w 1177622"/>
              <a:gd name="connsiteY5" fmla="*/ 0 h 120736"/>
              <a:gd name="connsiteX0" fmla="*/ 0 w 1177622"/>
              <a:gd name="connsiteY0" fmla="*/ 0 h 120736"/>
              <a:gd name="connsiteX1" fmla="*/ 1177622 w 1177622"/>
              <a:gd name="connsiteY1" fmla="*/ 0 h 120736"/>
              <a:gd name="connsiteX2" fmla="*/ 1177622 w 1177622"/>
              <a:gd name="connsiteY2" fmla="*/ 116456 h 120736"/>
              <a:gd name="connsiteX3" fmla="*/ 319171 w 1177622"/>
              <a:gd name="connsiteY3" fmla="*/ 120736 h 120736"/>
              <a:gd name="connsiteX4" fmla="*/ 120764 w 1177622"/>
              <a:gd name="connsiteY4" fmla="*/ 120736 h 120736"/>
              <a:gd name="connsiteX5" fmla="*/ 0 w 1177622"/>
              <a:gd name="connsiteY5" fmla="*/ 116456 h 120736"/>
              <a:gd name="connsiteX6" fmla="*/ 0 w 1177622"/>
              <a:gd name="connsiteY6" fmla="*/ 0 h 120736"/>
              <a:gd name="connsiteX0" fmla="*/ 0 w 1177622"/>
              <a:gd name="connsiteY0" fmla="*/ 0 h 319143"/>
              <a:gd name="connsiteX1" fmla="*/ 1177622 w 1177622"/>
              <a:gd name="connsiteY1" fmla="*/ 0 h 319143"/>
              <a:gd name="connsiteX2" fmla="*/ 1177622 w 1177622"/>
              <a:gd name="connsiteY2" fmla="*/ 116456 h 319143"/>
              <a:gd name="connsiteX3" fmla="*/ 319171 w 1177622"/>
              <a:gd name="connsiteY3" fmla="*/ 120736 h 319143"/>
              <a:gd name="connsiteX4" fmla="*/ 310545 w 1177622"/>
              <a:gd name="connsiteY4" fmla="*/ 319143 h 319143"/>
              <a:gd name="connsiteX5" fmla="*/ 0 w 1177622"/>
              <a:gd name="connsiteY5" fmla="*/ 116456 h 319143"/>
              <a:gd name="connsiteX6" fmla="*/ 0 w 1177622"/>
              <a:gd name="connsiteY6" fmla="*/ 0 h 319143"/>
              <a:gd name="connsiteX0" fmla="*/ 0 w 1177622"/>
              <a:gd name="connsiteY0" fmla="*/ 0 h 319143"/>
              <a:gd name="connsiteX1" fmla="*/ 1177622 w 1177622"/>
              <a:gd name="connsiteY1" fmla="*/ 0 h 319143"/>
              <a:gd name="connsiteX2" fmla="*/ 1177622 w 1177622"/>
              <a:gd name="connsiteY2" fmla="*/ 116456 h 319143"/>
              <a:gd name="connsiteX3" fmla="*/ 319171 w 1177622"/>
              <a:gd name="connsiteY3" fmla="*/ 120736 h 319143"/>
              <a:gd name="connsiteX4" fmla="*/ 310545 w 1177622"/>
              <a:gd name="connsiteY4" fmla="*/ 319143 h 319143"/>
              <a:gd name="connsiteX5" fmla="*/ 8627 w 1177622"/>
              <a:gd name="connsiteY5" fmla="*/ 306237 h 319143"/>
              <a:gd name="connsiteX6" fmla="*/ 0 w 1177622"/>
              <a:gd name="connsiteY6" fmla="*/ 0 h 319143"/>
              <a:gd name="connsiteX0" fmla="*/ 0 w 1177622"/>
              <a:gd name="connsiteY0" fmla="*/ 0 h 543430"/>
              <a:gd name="connsiteX1" fmla="*/ 1177622 w 1177622"/>
              <a:gd name="connsiteY1" fmla="*/ 0 h 543430"/>
              <a:gd name="connsiteX2" fmla="*/ 1177622 w 1177622"/>
              <a:gd name="connsiteY2" fmla="*/ 116456 h 543430"/>
              <a:gd name="connsiteX3" fmla="*/ 319171 w 1177622"/>
              <a:gd name="connsiteY3" fmla="*/ 120736 h 543430"/>
              <a:gd name="connsiteX4" fmla="*/ 327798 w 1177622"/>
              <a:gd name="connsiteY4" fmla="*/ 543430 h 543430"/>
              <a:gd name="connsiteX5" fmla="*/ 8627 w 1177622"/>
              <a:gd name="connsiteY5" fmla="*/ 306237 h 543430"/>
              <a:gd name="connsiteX6" fmla="*/ 0 w 1177622"/>
              <a:gd name="connsiteY6" fmla="*/ 0 h 543430"/>
              <a:gd name="connsiteX0" fmla="*/ 0 w 1177622"/>
              <a:gd name="connsiteY0" fmla="*/ 0 h 543430"/>
              <a:gd name="connsiteX1" fmla="*/ 1177622 w 1177622"/>
              <a:gd name="connsiteY1" fmla="*/ 0 h 543430"/>
              <a:gd name="connsiteX2" fmla="*/ 1177622 w 1177622"/>
              <a:gd name="connsiteY2" fmla="*/ 116456 h 543430"/>
              <a:gd name="connsiteX3" fmla="*/ 319171 w 1177622"/>
              <a:gd name="connsiteY3" fmla="*/ 120736 h 543430"/>
              <a:gd name="connsiteX4" fmla="*/ 327798 w 1177622"/>
              <a:gd name="connsiteY4" fmla="*/ 543430 h 543430"/>
              <a:gd name="connsiteX5" fmla="*/ 8627 w 1177622"/>
              <a:gd name="connsiteY5" fmla="*/ 521897 h 543430"/>
              <a:gd name="connsiteX6" fmla="*/ 0 w 1177622"/>
              <a:gd name="connsiteY6" fmla="*/ 0 h 543430"/>
              <a:gd name="connsiteX0" fmla="*/ 8626 w 1186248"/>
              <a:gd name="connsiteY0" fmla="*/ 0 h 556403"/>
              <a:gd name="connsiteX1" fmla="*/ 1186248 w 1186248"/>
              <a:gd name="connsiteY1" fmla="*/ 0 h 556403"/>
              <a:gd name="connsiteX2" fmla="*/ 1186248 w 1186248"/>
              <a:gd name="connsiteY2" fmla="*/ 116456 h 556403"/>
              <a:gd name="connsiteX3" fmla="*/ 327797 w 1186248"/>
              <a:gd name="connsiteY3" fmla="*/ 120736 h 556403"/>
              <a:gd name="connsiteX4" fmla="*/ 336424 w 1186248"/>
              <a:gd name="connsiteY4" fmla="*/ 543430 h 556403"/>
              <a:gd name="connsiteX5" fmla="*/ 0 w 1186248"/>
              <a:gd name="connsiteY5" fmla="*/ 556403 h 556403"/>
              <a:gd name="connsiteX6" fmla="*/ 8626 w 1186248"/>
              <a:gd name="connsiteY6" fmla="*/ 0 h 556403"/>
              <a:gd name="connsiteX0" fmla="*/ 0 w 1177622"/>
              <a:gd name="connsiteY0" fmla="*/ 0 h 543430"/>
              <a:gd name="connsiteX1" fmla="*/ 1177622 w 1177622"/>
              <a:gd name="connsiteY1" fmla="*/ 0 h 543430"/>
              <a:gd name="connsiteX2" fmla="*/ 1177622 w 1177622"/>
              <a:gd name="connsiteY2" fmla="*/ 116456 h 543430"/>
              <a:gd name="connsiteX3" fmla="*/ 319171 w 1177622"/>
              <a:gd name="connsiteY3" fmla="*/ 120736 h 543430"/>
              <a:gd name="connsiteX4" fmla="*/ 327798 w 1177622"/>
              <a:gd name="connsiteY4" fmla="*/ 543430 h 543430"/>
              <a:gd name="connsiteX5" fmla="*/ 0 w 1177622"/>
              <a:gd name="connsiteY5" fmla="*/ 530524 h 543430"/>
              <a:gd name="connsiteX6" fmla="*/ 0 w 1177622"/>
              <a:gd name="connsiteY6" fmla="*/ 0 h 543430"/>
              <a:gd name="connsiteX0" fmla="*/ 0 w 1177622"/>
              <a:gd name="connsiteY0" fmla="*/ 0 h 556403"/>
              <a:gd name="connsiteX1" fmla="*/ 1177622 w 1177622"/>
              <a:gd name="connsiteY1" fmla="*/ 0 h 556403"/>
              <a:gd name="connsiteX2" fmla="*/ 1177622 w 1177622"/>
              <a:gd name="connsiteY2" fmla="*/ 116456 h 556403"/>
              <a:gd name="connsiteX3" fmla="*/ 319171 w 1177622"/>
              <a:gd name="connsiteY3" fmla="*/ 120736 h 556403"/>
              <a:gd name="connsiteX4" fmla="*/ 327798 w 1177622"/>
              <a:gd name="connsiteY4" fmla="*/ 543430 h 556403"/>
              <a:gd name="connsiteX5" fmla="*/ 8626 w 1177622"/>
              <a:gd name="connsiteY5" fmla="*/ 556403 h 556403"/>
              <a:gd name="connsiteX6" fmla="*/ 0 w 1177622"/>
              <a:gd name="connsiteY6" fmla="*/ 0 h 55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7622" h="556403">
                <a:moveTo>
                  <a:pt x="0" y="0"/>
                </a:moveTo>
                <a:lnTo>
                  <a:pt x="1177622" y="0"/>
                </a:lnTo>
                <a:lnTo>
                  <a:pt x="1177622" y="116456"/>
                </a:lnTo>
                <a:lnTo>
                  <a:pt x="319171" y="120736"/>
                </a:lnTo>
                <a:lnTo>
                  <a:pt x="327798" y="543430"/>
                </a:lnTo>
                <a:lnTo>
                  <a:pt x="8626" y="556403"/>
                </a:lnTo>
                <a:lnTo>
                  <a:pt x="0" y="0"/>
                </a:lnTo>
                <a:close/>
              </a:path>
            </a:pathLst>
          </a:custGeom>
          <a:solidFill>
            <a:srgbClr val="FF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15" name="正方形/長方形 114"/>
          <p:cNvSpPr/>
          <p:nvPr/>
        </p:nvSpPr>
        <p:spPr bwMode="auto">
          <a:xfrm>
            <a:off x="7868057" y="2234087"/>
            <a:ext cx="655577" cy="776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16" name="正方形/長方形 115"/>
          <p:cNvSpPr/>
          <p:nvPr/>
        </p:nvSpPr>
        <p:spPr bwMode="auto">
          <a:xfrm>
            <a:off x="7869636" y="2382219"/>
            <a:ext cx="223223" cy="51758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17" name="正方形/長方形 116"/>
          <p:cNvSpPr/>
          <p:nvPr/>
        </p:nvSpPr>
        <p:spPr bwMode="auto">
          <a:xfrm>
            <a:off x="8566764" y="2234087"/>
            <a:ext cx="219974" cy="776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18" name="角丸四角形 117"/>
          <p:cNvSpPr/>
          <p:nvPr/>
        </p:nvSpPr>
        <p:spPr bwMode="auto">
          <a:xfrm>
            <a:off x="8786738" y="2382161"/>
            <a:ext cx="230680" cy="20703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6861950" y="3366155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66"/>
                </a:solidFill>
              </a:rPr>
              <a:t>e</a:t>
            </a:r>
            <a:endParaRPr kumimoji="1" lang="ja-JP" altLang="en-US" dirty="0">
              <a:solidFill>
                <a:srgbClr val="FF0066"/>
              </a:solidFill>
            </a:endParaRPr>
          </a:p>
        </p:txBody>
      </p:sp>
      <p:sp>
        <p:nvSpPr>
          <p:cNvPr id="120" name="円/楕円 119"/>
          <p:cNvSpPr>
            <a:spLocks noChangeAspect="1"/>
          </p:cNvSpPr>
          <p:nvPr/>
        </p:nvSpPr>
        <p:spPr bwMode="auto">
          <a:xfrm>
            <a:off x="6918899" y="3538138"/>
            <a:ext cx="182880" cy="18288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6854325" y="2503983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+mj-ea"/>
                <a:ea typeface="+mj-ea"/>
              </a:rPr>
              <a:t>PD</a:t>
            </a:r>
            <a:endParaRPr kumimoji="1" lang="ja-JP" altLang="en-US" sz="2000" b="1" dirty="0">
              <a:latin typeface="+mj-ea"/>
              <a:ea typeface="+mj-ea"/>
            </a:endParaRPr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6353226" y="2351380"/>
            <a:ext cx="429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/>
                </a:solidFill>
                <a:latin typeface="+mj-ea"/>
                <a:ea typeface="+mj-ea"/>
              </a:rPr>
              <a:t>P</a:t>
            </a:r>
            <a:r>
              <a:rPr kumimoji="1" lang="en-US" altLang="ja-JP" sz="2000" b="1" baseline="30000" dirty="0" smtClean="0">
                <a:solidFill>
                  <a:schemeClr val="accent6"/>
                </a:solidFill>
                <a:latin typeface="+mj-ea"/>
                <a:ea typeface="+mj-ea"/>
              </a:rPr>
              <a:t>+</a:t>
            </a:r>
            <a:endParaRPr kumimoji="1" lang="ja-JP" altLang="en-US" sz="2000" b="1" baseline="30000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8207816" y="2273746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/>
                </a:solidFill>
                <a:latin typeface="+mj-ea"/>
                <a:ea typeface="+mj-ea"/>
              </a:rPr>
              <a:t>N</a:t>
            </a:r>
            <a:endParaRPr kumimoji="1" lang="ja-JP" altLang="en-US" sz="2000" b="1" baseline="30000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128" name="テキスト ボックス 127"/>
          <p:cNvSpPr txBox="1"/>
          <p:nvPr/>
        </p:nvSpPr>
        <p:spPr>
          <a:xfrm>
            <a:off x="7212657" y="2589984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/>
                </a:solidFill>
                <a:latin typeface="+mj-ea"/>
                <a:ea typeface="+mj-ea"/>
              </a:rPr>
              <a:t>N</a:t>
            </a:r>
            <a:endParaRPr kumimoji="1" lang="ja-JP" altLang="en-US" sz="2000" b="1" baseline="30000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132" name="正方形/長方形 131"/>
          <p:cNvSpPr/>
          <p:nvPr/>
        </p:nvSpPr>
        <p:spPr bwMode="auto">
          <a:xfrm>
            <a:off x="5943385" y="1122527"/>
            <a:ext cx="438875" cy="17161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135" name="直線矢印コネクタ 134"/>
          <p:cNvCxnSpPr/>
          <p:nvPr/>
        </p:nvCxnSpPr>
        <p:spPr bwMode="auto">
          <a:xfrm flipH="1">
            <a:off x="7042049" y="1104435"/>
            <a:ext cx="140823" cy="23745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6029" name="正方形/長方形 86028"/>
          <p:cNvSpPr/>
          <p:nvPr/>
        </p:nvSpPr>
        <p:spPr bwMode="auto">
          <a:xfrm>
            <a:off x="7868057" y="2704038"/>
            <a:ext cx="943528" cy="97495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7774256" y="3695756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chemeClr val="accent6"/>
                </a:solidFill>
                <a:latin typeface="+mj-ea"/>
                <a:ea typeface="+mj-ea"/>
              </a:rPr>
              <a:t>P-</a:t>
            </a:r>
            <a:r>
              <a:rPr kumimoji="1" lang="en-US" altLang="ja-JP" sz="2000" b="1" dirty="0" smtClean="0">
                <a:solidFill>
                  <a:schemeClr val="accent6"/>
                </a:solidFill>
                <a:latin typeface="+mj-ea"/>
                <a:ea typeface="+mj-ea"/>
              </a:rPr>
              <a:t>Sub.</a:t>
            </a:r>
            <a:endParaRPr kumimoji="1" lang="ja-JP" altLang="en-US" sz="2000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86033" name="フリーフォーム 86032"/>
          <p:cNvSpPr/>
          <p:nvPr/>
        </p:nvSpPr>
        <p:spPr bwMode="auto">
          <a:xfrm>
            <a:off x="7187626" y="2880919"/>
            <a:ext cx="1199071" cy="785003"/>
          </a:xfrm>
          <a:custGeom>
            <a:avLst/>
            <a:gdLst>
              <a:gd name="connsiteX0" fmla="*/ 0 w 1216324"/>
              <a:gd name="connsiteY0" fmla="*/ 672861 h 733257"/>
              <a:gd name="connsiteX1" fmla="*/ 17252 w 1216324"/>
              <a:gd name="connsiteY1" fmla="*/ 586597 h 733257"/>
              <a:gd name="connsiteX2" fmla="*/ 51758 w 1216324"/>
              <a:gd name="connsiteY2" fmla="*/ 534838 h 733257"/>
              <a:gd name="connsiteX3" fmla="*/ 60384 w 1216324"/>
              <a:gd name="connsiteY3" fmla="*/ 508959 h 733257"/>
              <a:gd name="connsiteX4" fmla="*/ 77637 w 1216324"/>
              <a:gd name="connsiteY4" fmla="*/ 431321 h 733257"/>
              <a:gd name="connsiteX5" fmla="*/ 86264 w 1216324"/>
              <a:gd name="connsiteY5" fmla="*/ 405442 h 733257"/>
              <a:gd name="connsiteX6" fmla="*/ 138022 w 1216324"/>
              <a:gd name="connsiteY6" fmla="*/ 370936 h 733257"/>
              <a:gd name="connsiteX7" fmla="*/ 163901 w 1216324"/>
              <a:gd name="connsiteY7" fmla="*/ 353683 h 733257"/>
              <a:gd name="connsiteX8" fmla="*/ 439947 w 1216324"/>
              <a:gd name="connsiteY8" fmla="*/ 327804 h 733257"/>
              <a:gd name="connsiteX9" fmla="*/ 465826 w 1216324"/>
              <a:gd name="connsiteY9" fmla="*/ 301925 h 733257"/>
              <a:gd name="connsiteX10" fmla="*/ 491705 w 1216324"/>
              <a:gd name="connsiteY10" fmla="*/ 284672 h 733257"/>
              <a:gd name="connsiteX11" fmla="*/ 534837 w 1216324"/>
              <a:gd name="connsiteY11" fmla="*/ 232914 h 733257"/>
              <a:gd name="connsiteX12" fmla="*/ 577969 w 1216324"/>
              <a:gd name="connsiteY12" fmla="*/ 155276 h 733257"/>
              <a:gd name="connsiteX13" fmla="*/ 595222 w 1216324"/>
              <a:gd name="connsiteY13" fmla="*/ 129397 h 733257"/>
              <a:gd name="connsiteX14" fmla="*/ 646981 w 1216324"/>
              <a:gd name="connsiteY14" fmla="*/ 112144 h 733257"/>
              <a:gd name="connsiteX15" fmla="*/ 672860 w 1216324"/>
              <a:gd name="connsiteY15" fmla="*/ 103517 h 733257"/>
              <a:gd name="connsiteX16" fmla="*/ 767750 w 1216324"/>
              <a:gd name="connsiteY16" fmla="*/ 77638 h 733257"/>
              <a:gd name="connsiteX17" fmla="*/ 845388 w 1216324"/>
              <a:gd name="connsiteY17" fmla="*/ 34506 h 733257"/>
              <a:gd name="connsiteX18" fmla="*/ 871267 w 1216324"/>
              <a:gd name="connsiteY18" fmla="*/ 17253 h 733257"/>
              <a:gd name="connsiteX19" fmla="*/ 923026 w 1216324"/>
              <a:gd name="connsiteY19" fmla="*/ 0 h 733257"/>
              <a:gd name="connsiteX20" fmla="*/ 983411 w 1216324"/>
              <a:gd name="connsiteY20" fmla="*/ 17253 h 733257"/>
              <a:gd name="connsiteX21" fmla="*/ 1009290 w 1216324"/>
              <a:gd name="connsiteY21" fmla="*/ 34506 h 733257"/>
              <a:gd name="connsiteX22" fmla="*/ 1052422 w 1216324"/>
              <a:gd name="connsiteY22" fmla="*/ 112144 h 733257"/>
              <a:gd name="connsiteX23" fmla="*/ 1026543 w 1216324"/>
              <a:gd name="connsiteY23" fmla="*/ 284672 h 733257"/>
              <a:gd name="connsiteX24" fmla="*/ 1017917 w 1216324"/>
              <a:gd name="connsiteY24" fmla="*/ 310551 h 733257"/>
              <a:gd name="connsiteX25" fmla="*/ 1009290 w 1216324"/>
              <a:gd name="connsiteY25" fmla="*/ 336431 h 733257"/>
              <a:gd name="connsiteX26" fmla="*/ 1017917 w 1216324"/>
              <a:gd name="connsiteY26" fmla="*/ 457200 h 733257"/>
              <a:gd name="connsiteX27" fmla="*/ 1026543 w 1216324"/>
              <a:gd name="connsiteY27" fmla="*/ 483080 h 733257"/>
              <a:gd name="connsiteX28" fmla="*/ 1052422 w 1216324"/>
              <a:gd name="connsiteY28" fmla="*/ 500332 h 733257"/>
              <a:gd name="connsiteX29" fmla="*/ 1069675 w 1216324"/>
              <a:gd name="connsiteY29" fmla="*/ 526212 h 733257"/>
              <a:gd name="connsiteX30" fmla="*/ 1095554 w 1216324"/>
              <a:gd name="connsiteY30" fmla="*/ 543464 h 733257"/>
              <a:gd name="connsiteX31" fmla="*/ 1104181 w 1216324"/>
              <a:gd name="connsiteY31" fmla="*/ 569344 h 733257"/>
              <a:gd name="connsiteX32" fmla="*/ 1138686 w 1216324"/>
              <a:gd name="connsiteY32" fmla="*/ 621102 h 733257"/>
              <a:gd name="connsiteX33" fmla="*/ 1164566 w 1216324"/>
              <a:gd name="connsiteY33" fmla="*/ 698740 h 733257"/>
              <a:gd name="connsiteX34" fmla="*/ 1173192 w 1216324"/>
              <a:gd name="connsiteY34" fmla="*/ 724619 h 733257"/>
              <a:gd name="connsiteX35" fmla="*/ 1216324 w 1216324"/>
              <a:gd name="connsiteY35" fmla="*/ 733246 h 733257"/>
              <a:gd name="connsiteX0" fmla="*/ 0 w 1173770"/>
              <a:gd name="connsiteY0" fmla="*/ 672861 h 767751"/>
              <a:gd name="connsiteX1" fmla="*/ 17252 w 1173770"/>
              <a:gd name="connsiteY1" fmla="*/ 586597 h 767751"/>
              <a:gd name="connsiteX2" fmla="*/ 51758 w 1173770"/>
              <a:gd name="connsiteY2" fmla="*/ 534838 h 767751"/>
              <a:gd name="connsiteX3" fmla="*/ 60384 w 1173770"/>
              <a:gd name="connsiteY3" fmla="*/ 508959 h 767751"/>
              <a:gd name="connsiteX4" fmla="*/ 77637 w 1173770"/>
              <a:gd name="connsiteY4" fmla="*/ 431321 h 767751"/>
              <a:gd name="connsiteX5" fmla="*/ 86264 w 1173770"/>
              <a:gd name="connsiteY5" fmla="*/ 405442 h 767751"/>
              <a:gd name="connsiteX6" fmla="*/ 138022 w 1173770"/>
              <a:gd name="connsiteY6" fmla="*/ 370936 h 767751"/>
              <a:gd name="connsiteX7" fmla="*/ 163901 w 1173770"/>
              <a:gd name="connsiteY7" fmla="*/ 353683 h 767751"/>
              <a:gd name="connsiteX8" fmla="*/ 439947 w 1173770"/>
              <a:gd name="connsiteY8" fmla="*/ 327804 h 767751"/>
              <a:gd name="connsiteX9" fmla="*/ 465826 w 1173770"/>
              <a:gd name="connsiteY9" fmla="*/ 301925 h 767751"/>
              <a:gd name="connsiteX10" fmla="*/ 491705 w 1173770"/>
              <a:gd name="connsiteY10" fmla="*/ 284672 h 767751"/>
              <a:gd name="connsiteX11" fmla="*/ 534837 w 1173770"/>
              <a:gd name="connsiteY11" fmla="*/ 232914 h 767751"/>
              <a:gd name="connsiteX12" fmla="*/ 577969 w 1173770"/>
              <a:gd name="connsiteY12" fmla="*/ 155276 h 767751"/>
              <a:gd name="connsiteX13" fmla="*/ 595222 w 1173770"/>
              <a:gd name="connsiteY13" fmla="*/ 129397 h 767751"/>
              <a:gd name="connsiteX14" fmla="*/ 646981 w 1173770"/>
              <a:gd name="connsiteY14" fmla="*/ 112144 h 767751"/>
              <a:gd name="connsiteX15" fmla="*/ 672860 w 1173770"/>
              <a:gd name="connsiteY15" fmla="*/ 103517 h 767751"/>
              <a:gd name="connsiteX16" fmla="*/ 767750 w 1173770"/>
              <a:gd name="connsiteY16" fmla="*/ 77638 h 767751"/>
              <a:gd name="connsiteX17" fmla="*/ 845388 w 1173770"/>
              <a:gd name="connsiteY17" fmla="*/ 34506 h 767751"/>
              <a:gd name="connsiteX18" fmla="*/ 871267 w 1173770"/>
              <a:gd name="connsiteY18" fmla="*/ 17253 h 767751"/>
              <a:gd name="connsiteX19" fmla="*/ 923026 w 1173770"/>
              <a:gd name="connsiteY19" fmla="*/ 0 h 767751"/>
              <a:gd name="connsiteX20" fmla="*/ 983411 w 1173770"/>
              <a:gd name="connsiteY20" fmla="*/ 17253 h 767751"/>
              <a:gd name="connsiteX21" fmla="*/ 1009290 w 1173770"/>
              <a:gd name="connsiteY21" fmla="*/ 34506 h 767751"/>
              <a:gd name="connsiteX22" fmla="*/ 1052422 w 1173770"/>
              <a:gd name="connsiteY22" fmla="*/ 112144 h 767751"/>
              <a:gd name="connsiteX23" fmla="*/ 1026543 w 1173770"/>
              <a:gd name="connsiteY23" fmla="*/ 284672 h 767751"/>
              <a:gd name="connsiteX24" fmla="*/ 1017917 w 1173770"/>
              <a:gd name="connsiteY24" fmla="*/ 310551 h 767751"/>
              <a:gd name="connsiteX25" fmla="*/ 1009290 w 1173770"/>
              <a:gd name="connsiteY25" fmla="*/ 336431 h 767751"/>
              <a:gd name="connsiteX26" fmla="*/ 1017917 w 1173770"/>
              <a:gd name="connsiteY26" fmla="*/ 457200 h 767751"/>
              <a:gd name="connsiteX27" fmla="*/ 1026543 w 1173770"/>
              <a:gd name="connsiteY27" fmla="*/ 483080 h 767751"/>
              <a:gd name="connsiteX28" fmla="*/ 1052422 w 1173770"/>
              <a:gd name="connsiteY28" fmla="*/ 500332 h 767751"/>
              <a:gd name="connsiteX29" fmla="*/ 1069675 w 1173770"/>
              <a:gd name="connsiteY29" fmla="*/ 526212 h 767751"/>
              <a:gd name="connsiteX30" fmla="*/ 1095554 w 1173770"/>
              <a:gd name="connsiteY30" fmla="*/ 543464 h 767751"/>
              <a:gd name="connsiteX31" fmla="*/ 1104181 w 1173770"/>
              <a:gd name="connsiteY31" fmla="*/ 569344 h 767751"/>
              <a:gd name="connsiteX32" fmla="*/ 1138686 w 1173770"/>
              <a:gd name="connsiteY32" fmla="*/ 621102 h 767751"/>
              <a:gd name="connsiteX33" fmla="*/ 1164566 w 1173770"/>
              <a:gd name="connsiteY33" fmla="*/ 698740 h 767751"/>
              <a:gd name="connsiteX34" fmla="*/ 1173192 w 1173770"/>
              <a:gd name="connsiteY34" fmla="*/ 724619 h 767751"/>
              <a:gd name="connsiteX35" fmla="*/ 1147312 w 1173770"/>
              <a:gd name="connsiteY35" fmla="*/ 767751 h 767751"/>
              <a:gd name="connsiteX0" fmla="*/ 0 w 1216323"/>
              <a:gd name="connsiteY0" fmla="*/ 672861 h 759124"/>
              <a:gd name="connsiteX1" fmla="*/ 17252 w 1216323"/>
              <a:gd name="connsiteY1" fmla="*/ 586597 h 759124"/>
              <a:gd name="connsiteX2" fmla="*/ 51758 w 1216323"/>
              <a:gd name="connsiteY2" fmla="*/ 534838 h 759124"/>
              <a:gd name="connsiteX3" fmla="*/ 60384 w 1216323"/>
              <a:gd name="connsiteY3" fmla="*/ 508959 h 759124"/>
              <a:gd name="connsiteX4" fmla="*/ 77637 w 1216323"/>
              <a:gd name="connsiteY4" fmla="*/ 431321 h 759124"/>
              <a:gd name="connsiteX5" fmla="*/ 86264 w 1216323"/>
              <a:gd name="connsiteY5" fmla="*/ 405442 h 759124"/>
              <a:gd name="connsiteX6" fmla="*/ 138022 w 1216323"/>
              <a:gd name="connsiteY6" fmla="*/ 370936 h 759124"/>
              <a:gd name="connsiteX7" fmla="*/ 163901 w 1216323"/>
              <a:gd name="connsiteY7" fmla="*/ 353683 h 759124"/>
              <a:gd name="connsiteX8" fmla="*/ 439947 w 1216323"/>
              <a:gd name="connsiteY8" fmla="*/ 327804 h 759124"/>
              <a:gd name="connsiteX9" fmla="*/ 465826 w 1216323"/>
              <a:gd name="connsiteY9" fmla="*/ 301925 h 759124"/>
              <a:gd name="connsiteX10" fmla="*/ 491705 w 1216323"/>
              <a:gd name="connsiteY10" fmla="*/ 284672 h 759124"/>
              <a:gd name="connsiteX11" fmla="*/ 534837 w 1216323"/>
              <a:gd name="connsiteY11" fmla="*/ 232914 h 759124"/>
              <a:gd name="connsiteX12" fmla="*/ 577969 w 1216323"/>
              <a:gd name="connsiteY12" fmla="*/ 155276 h 759124"/>
              <a:gd name="connsiteX13" fmla="*/ 595222 w 1216323"/>
              <a:gd name="connsiteY13" fmla="*/ 129397 h 759124"/>
              <a:gd name="connsiteX14" fmla="*/ 646981 w 1216323"/>
              <a:gd name="connsiteY14" fmla="*/ 112144 h 759124"/>
              <a:gd name="connsiteX15" fmla="*/ 672860 w 1216323"/>
              <a:gd name="connsiteY15" fmla="*/ 103517 h 759124"/>
              <a:gd name="connsiteX16" fmla="*/ 767750 w 1216323"/>
              <a:gd name="connsiteY16" fmla="*/ 77638 h 759124"/>
              <a:gd name="connsiteX17" fmla="*/ 845388 w 1216323"/>
              <a:gd name="connsiteY17" fmla="*/ 34506 h 759124"/>
              <a:gd name="connsiteX18" fmla="*/ 871267 w 1216323"/>
              <a:gd name="connsiteY18" fmla="*/ 17253 h 759124"/>
              <a:gd name="connsiteX19" fmla="*/ 923026 w 1216323"/>
              <a:gd name="connsiteY19" fmla="*/ 0 h 759124"/>
              <a:gd name="connsiteX20" fmla="*/ 983411 w 1216323"/>
              <a:gd name="connsiteY20" fmla="*/ 17253 h 759124"/>
              <a:gd name="connsiteX21" fmla="*/ 1009290 w 1216323"/>
              <a:gd name="connsiteY21" fmla="*/ 34506 h 759124"/>
              <a:gd name="connsiteX22" fmla="*/ 1052422 w 1216323"/>
              <a:gd name="connsiteY22" fmla="*/ 112144 h 759124"/>
              <a:gd name="connsiteX23" fmla="*/ 1026543 w 1216323"/>
              <a:gd name="connsiteY23" fmla="*/ 284672 h 759124"/>
              <a:gd name="connsiteX24" fmla="*/ 1017917 w 1216323"/>
              <a:gd name="connsiteY24" fmla="*/ 310551 h 759124"/>
              <a:gd name="connsiteX25" fmla="*/ 1009290 w 1216323"/>
              <a:gd name="connsiteY25" fmla="*/ 336431 h 759124"/>
              <a:gd name="connsiteX26" fmla="*/ 1017917 w 1216323"/>
              <a:gd name="connsiteY26" fmla="*/ 457200 h 759124"/>
              <a:gd name="connsiteX27" fmla="*/ 1026543 w 1216323"/>
              <a:gd name="connsiteY27" fmla="*/ 483080 h 759124"/>
              <a:gd name="connsiteX28" fmla="*/ 1052422 w 1216323"/>
              <a:gd name="connsiteY28" fmla="*/ 500332 h 759124"/>
              <a:gd name="connsiteX29" fmla="*/ 1069675 w 1216323"/>
              <a:gd name="connsiteY29" fmla="*/ 526212 h 759124"/>
              <a:gd name="connsiteX30" fmla="*/ 1095554 w 1216323"/>
              <a:gd name="connsiteY30" fmla="*/ 543464 h 759124"/>
              <a:gd name="connsiteX31" fmla="*/ 1104181 w 1216323"/>
              <a:gd name="connsiteY31" fmla="*/ 569344 h 759124"/>
              <a:gd name="connsiteX32" fmla="*/ 1138686 w 1216323"/>
              <a:gd name="connsiteY32" fmla="*/ 621102 h 759124"/>
              <a:gd name="connsiteX33" fmla="*/ 1164566 w 1216323"/>
              <a:gd name="connsiteY33" fmla="*/ 698740 h 759124"/>
              <a:gd name="connsiteX34" fmla="*/ 1173192 w 1216323"/>
              <a:gd name="connsiteY34" fmla="*/ 724619 h 759124"/>
              <a:gd name="connsiteX35" fmla="*/ 1216323 w 1216323"/>
              <a:gd name="connsiteY35" fmla="*/ 759124 h 759124"/>
              <a:gd name="connsiteX0" fmla="*/ 0 w 1173260"/>
              <a:gd name="connsiteY0" fmla="*/ 672861 h 776377"/>
              <a:gd name="connsiteX1" fmla="*/ 17252 w 1173260"/>
              <a:gd name="connsiteY1" fmla="*/ 586597 h 776377"/>
              <a:gd name="connsiteX2" fmla="*/ 51758 w 1173260"/>
              <a:gd name="connsiteY2" fmla="*/ 534838 h 776377"/>
              <a:gd name="connsiteX3" fmla="*/ 60384 w 1173260"/>
              <a:gd name="connsiteY3" fmla="*/ 508959 h 776377"/>
              <a:gd name="connsiteX4" fmla="*/ 77637 w 1173260"/>
              <a:gd name="connsiteY4" fmla="*/ 431321 h 776377"/>
              <a:gd name="connsiteX5" fmla="*/ 86264 w 1173260"/>
              <a:gd name="connsiteY5" fmla="*/ 405442 h 776377"/>
              <a:gd name="connsiteX6" fmla="*/ 138022 w 1173260"/>
              <a:gd name="connsiteY6" fmla="*/ 370936 h 776377"/>
              <a:gd name="connsiteX7" fmla="*/ 163901 w 1173260"/>
              <a:gd name="connsiteY7" fmla="*/ 353683 h 776377"/>
              <a:gd name="connsiteX8" fmla="*/ 439947 w 1173260"/>
              <a:gd name="connsiteY8" fmla="*/ 327804 h 776377"/>
              <a:gd name="connsiteX9" fmla="*/ 465826 w 1173260"/>
              <a:gd name="connsiteY9" fmla="*/ 301925 h 776377"/>
              <a:gd name="connsiteX10" fmla="*/ 491705 w 1173260"/>
              <a:gd name="connsiteY10" fmla="*/ 284672 h 776377"/>
              <a:gd name="connsiteX11" fmla="*/ 534837 w 1173260"/>
              <a:gd name="connsiteY11" fmla="*/ 232914 h 776377"/>
              <a:gd name="connsiteX12" fmla="*/ 577969 w 1173260"/>
              <a:gd name="connsiteY12" fmla="*/ 155276 h 776377"/>
              <a:gd name="connsiteX13" fmla="*/ 595222 w 1173260"/>
              <a:gd name="connsiteY13" fmla="*/ 129397 h 776377"/>
              <a:gd name="connsiteX14" fmla="*/ 646981 w 1173260"/>
              <a:gd name="connsiteY14" fmla="*/ 112144 h 776377"/>
              <a:gd name="connsiteX15" fmla="*/ 672860 w 1173260"/>
              <a:gd name="connsiteY15" fmla="*/ 103517 h 776377"/>
              <a:gd name="connsiteX16" fmla="*/ 767750 w 1173260"/>
              <a:gd name="connsiteY16" fmla="*/ 77638 h 776377"/>
              <a:gd name="connsiteX17" fmla="*/ 845388 w 1173260"/>
              <a:gd name="connsiteY17" fmla="*/ 34506 h 776377"/>
              <a:gd name="connsiteX18" fmla="*/ 871267 w 1173260"/>
              <a:gd name="connsiteY18" fmla="*/ 17253 h 776377"/>
              <a:gd name="connsiteX19" fmla="*/ 923026 w 1173260"/>
              <a:gd name="connsiteY19" fmla="*/ 0 h 776377"/>
              <a:gd name="connsiteX20" fmla="*/ 983411 w 1173260"/>
              <a:gd name="connsiteY20" fmla="*/ 17253 h 776377"/>
              <a:gd name="connsiteX21" fmla="*/ 1009290 w 1173260"/>
              <a:gd name="connsiteY21" fmla="*/ 34506 h 776377"/>
              <a:gd name="connsiteX22" fmla="*/ 1052422 w 1173260"/>
              <a:gd name="connsiteY22" fmla="*/ 112144 h 776377"/>
              <a:gd name="connsiteX23" fmla="*/ 1026543 w 1173260"/>
              <a:gd name="connsiteY23" fmla="*/ 284672 h 776377"/>
              <a:gd name="connsiteX24" fmla="*/ 1017917 w 1173260"/>
              <a:gd name="connsiteY24" fmla="*/ 310551 h 776377"/>
              <a:gd name="connsiteX25" fmla="*/ 1009290 w 1173260"/>
              <a:gd name="connsiteY25" fmla="*/ 336431 h 776377"/>
              <a:gd name="connsiteX26" fmla="*/ 1017917 w 1173260"/>
              <a:gd name="connsiteY26" fmla="*/ 457200 h 776377"/>
              <a:gd name="connsiteX27" fmla="*/ 1026543 w 1173260"/>
              <a:gd name="connsiteY27" fmla="*/ 483080 h 776377"/>
              <a:gd name="connsiteX28" fmla="*/ 1052422 w 1173260"/>
              <a:gd name="connsiteY28" fmla="*/ 500332 h 776377"/>
              <a:gd name="connsiteX29" fmla="*/ 1069675 w 1173260"/>
              <a:gd name="connsiteY29" fmla="*/ 526212 h 776377"/>
              <a:gd name="connsiteX30" fmla="*/ 1095554 w 1173260"/>
              <a:gd name="connsiteY30" fmla="*/ 543464 h 776377"/>
              <a:gd name="connsiteX31" fmla="*/ 1104181 w 1173260"/>
              <a:gd name="connsiteY31" fmla="*/ 569344 h 776377"/>
              <a:gd name="connsiteX32" fmla="*/ 1138686 w 1173260"/>
              <a:gd name="connsiteY32" fmla="*/ 621102 h 776377"/>
              <a:gd name="connsiteX33" fmla="*/ 1164566 w 1173260"/>
              <a:gd name="connsiteY33" fmla="*/ 698740 h 776377"/>
              <a:gd name="connsiteX34" fmla="*/ 1173192 w 1173260"/>
              <a:gd name="connsiteY34" fmla="*/ 724619 h 776377"/>
              <a:gd name="connsiteX35" fmla="*/ 1173191 w 1173260"/>
              <a:gd name="connsiteY35" fmla="*/ 776377 h 776377"/>
              <a:gd name="connsiteX0" fmla="*/ 0 w 1199071"/>
              <a:gd name="connsiteY0" fmla="*/ 672861 h 785003"/>
              <a:gd name="connsiteX1" fmla="*/ 17252 w 1199071"/>
              <a:gd name="connsiteY1" fmla="*/ 586597 h 785003"/>
              <a:gd name="connsiteX2" fmla="*/ 51758 w 1199071"/>
              <a:gd name="connsiteY2" fmla="*/ 534838 h 785003"/>
              <a:gd name="connsiteX3" fmla="*/ 60384 w 1199071"/>
              <a:gd name="connsiteY3" fmla="*/ 508959 h 785003"/>
              <a:gd name="connsiteX4" fmla="*/ 77637 w 1199071"/>
              <a:gd name="connsiteY4" fmla="*/ 431321 h 785003"/>
              <a:gd name="connsiteX5" fmla="*/ 86264 w 1199071"/>
              <a:gd name="connsiteY5" fmla="*/ 405442 h 785003"/>
              <a:gd name="connsiteX6" fmla="*/ 138022 w 1199071"/>
              <a:gd name="connsiteY6" fmla="*/ 370936 h 785003"/>
              <a:gd name="connsiteX7" fmla="*/ 163901 w 1199071"/>
              <a:gd name="connsiteY7" fmla="*/ 353683 h 785003"/>
              <a:gd name="connsiteX8" fmla="*/ 439947 w 1199071"/>
              <a:gd name="connsiteY8" fmla="*/ 327804 h 785003"/>
              <a:gd name="connsiteX9" fmla="*/ 465826 w 1199071"/>
              <a:gd name="connsiteY9" fmla="*/ 301925 h 785003"/>
              <a:gd name="connsiteX10" fmla="*/ 491705 w 1199071"/>
              <a:gd name="connsiteY10" fmla="*/ 284672 h 785003"/>
              <a:gd name="connsiteX11" fmla="*/ 534837 w 1199071"/>
              <a:gd name="connsiteY11" fmla="*/ 232914 h 785003"/>
              <a:gd name="connsiteX12" fmla="*/ 577969 w 1199071"/>
              <a:gd name="connsiteY12" fmla="*/ 155276 h 785003"/>
              <a:gd name="connsiteX13" fmla="*/ 595222 w 1199071"/>
              <a:gd name="connsiteY13" fmla="*/ 129397 h 785003"/>
              <a:gd name="connsiteX14" fmla="*/ 646981 w 1199071"/>
              <a:gd name="connsiteY14" fmla="*/ 112144 h 785003"/>
              <a:gd name="connsiteX15" fmla="*/ 672860 w 1199071"/>
              <a:gd name="connsiteY15" fmla="*/ 103517 h 785003"/>
              <a:gd name="connsiteX16" fmla="*/ 767750 w 1199071"/>
              <a:gd name="connsiteY16" fmla="*/ 77638 h 785003"/>
              <a:gd name="connsiteX17" fmla="*/ 845388 w 1199071"/>
              <a:gd name="connsiteY17" fmla="*/ 34506 h 785003"/>
              <a:gd name="connsiteX18" fmla="*/ 871267 w 1199071"/>
              <a:gd name="connsiteY18" fmla="*/ 17253 h 785003"/>
              <a:gd name="connsiteX19" fmla="*/ 923026 w 1199071"/>
              <a:gd name="connsiteY19" fmla="*/ 0 h 785003"/>
              <a:gd name="connsiteX20" fmla="*/ 983411 w 1199071"/>
              <a:gd name="connsiteY20" fmla="*/ 17253 h 785003"/>
              <a:gd name="connsiteX21" fmla="*/ 1009290 w 1199071"/>
              <a:gd name="connsiteY21" fmla="*/ 34506 h 785003"/>
              <a:gd name="connsiteX22" fmla="*/ 1052422 w 1199071"/>
              <a:gd name="connsiteY22" fmla="*/ 112144 h 785003"/>
              <a:gd name="connsiteX23" fmla="*/ 1026543 w 1199071"/>
              <a:gd name="connsiteY23" fmla="*/ 284672 h 785003"/>
              <a:gd name="connsiteX24" fmla="*/ 1017917 w 1199071"/>
              <a:gd name="connsiteY24" fmla="*/ 310551 h 785003"/>
              <a:gd name="connsiteX25" fmla="*/ 1009290 w 1199071"/>
              <a:gd name="connsiteY25" fmla="*/ 336431 h 785003"/>
              <a:gd name="connsiteX26" fmla="*/ 1017917 w 1199071"/>
              <a:gd name="connsiteY26" fmla="*/ 457200 h 785003"/>
              <a:gd name="connsiteX27" fmla="*/ 1026543 w 1199071"/>
              <a:gd name="connsiteY27" fmla="*/ 483080 h 785003"/>
              <a:gd name="connsiteX28" fmla="*/ 1052422 w 1199071"/>
              <a:gd name="connsiteY28" fmla="*/ 500332 h 785003"/>
              <a:gd name="connsiteX29" fmla="*/ 1069675 w 1199071"/>
              <a:gd name="connsiteY29" fmla="*/ 526212 h 785003"/>
              <a:gd name="connsiteX30" fmla="*/ 1095554 w 1199071"/>
              <a:gd name="connsiteY30" fmla="*/ 543464 h 785003"/>
              <a:gd name="connsiteX31" fmla="*/ 1104181 w 1199071"/>
              <a:gd name="connsiteY31" fmla="*/ 569344 h 785003"/>
              <a:gd name="connsiteX32" fmla="*/ 1138686 w 1199071"/>
              <a:gd name="connsiteY32" fmla="*/ 621102 h 785003"/>
              <a:gd name="connsiteX33" fmla="*/ 1164566 w 1199071"/>
              <a:gd name="connsiteY33" fmla="*/ 698740 h 785003"/>
              <a:gd name="connsiteX34" fmla="*/ 1173192 w 1199071"/>
              <a:gd name="connsiteY34" fmla="*/ 724619 h 785003"/>
              <a:gd name="connsiteX35" fmla="*/ 1199071 w 1199071"/>
              <a:gd name="connsiteY35" fmla="*/ 785003 h 785003"/>
              <a:gd name="connsiteX0" fmla="*/ 0 w 1199071"/>
              <a:gd name="connsiteY0" fmla="*/ 672861 h 785003"/>
              <a:gd name="connsiteX1" fmla="*/ 17252 w 1199071"/>
              <a:gd name="connsiteY1" fmla="*/ 586597 h 785003"/>
              <a:gd name="connsiteX2" fmla="*/ 51758 w 1199071"/>
              <a:gd name="connsiteY2" fmla="*/ 534838 h 785003"/>
              <a:gd name="connsiteX3" fmla="*/ 60384 w 1199071"/>
              <a:gd name="connsiteY3" fmla="*/ 508959 h 785003"/>
              <a:gd name="connsiteX4" fmla="*/ 77637 w 1199071"/>
              <a:gd name="connsiteY4" fmla="*/ 431321 h 785003"/>
              <a:gd name="connsiteX5" fmla="*/ 86264 w 1199071"/>
              <a:gd name="connsiteY5" fmla="*/ 405442 h 785003"/>
              <a:gd name="connsiteX6" fmla="*/ 138022 w 1199071"/>
              <a:gd name="connsiteY6" fmla="*/ 370936 h 785003"/>
              <a:gd name="connsiteX7" fmla="*/ 163901 w 1199071"/>
              <a:gd name="connsiteY7" fmla="*/ 353683 h 785003"/>
              <a:gd name="connsiteX8" fmla="*/ 439947 w 1199071"/>
              <a:gd name="connsiteY8" fmla="*/ 327804 h 785003"/>
              <a:gd name="connsiteX9" fmla="*/ 465826 w 1199071"/>
              <a:gd name="connsiteY9" fmla="*/ 301925 h 785003"/>
              <a:gd name="connsiteX10" fmla="*/ 491705 w 1199071"/>
              <a:gd name="connsiteY10" fmla="*/ 284672 h 785003"/>
              <a:gd name="connsiteX11" fmla="*/ 534837 w 1199071"/>
              <a:gd name="connsiteY11" fmla="*/ 232914 h 785003"/>
              <a:gd name="connsiteX12" fmla="*/ 577969 w 1199071"/>
              <a:gd name="connsiteY12" fmla="*/ 155276 h 785003"/>
              <a:gd name="connsiteX13" fmla="*/ 595222 w 1199071"/>
              <a:gd name="connsiteY13" fmla="*/ 129397 h 785003"/>
              <a:gd name="connsiteX14" fmla="*/ 646981 w 1199071"/>
              <a:gd name="connsiteY14" fmla="*/ 112144 h 785003"/>
              <a:gd name="connsiteX15" fmla="*/ 672860 w 1199071"/>
              <a:gd name="connsiteY15" fmla="*/ 103517 h 785003"/>
              <a:gd name="connsiteX16" fmla="*/ 767750 w 1199071"/>
              <a:gd name="connsiteY16" fmla="*/ 77638 h 785003"/>
              <a:gd name="connsiteX17" fmla="*/ 845388 w 1199071"/>
              <a:gd name="connsiteY17" fmla="*/ 34506 h 785003"/>
              <a:gd name="connsiteX18" fmla="*/ 871267 w 1199071"/>
              <a:gd name="connsiteY18" fmla="*/ 17253 h 785003"/>
              <a:gd name="connsiteX19" fmla="*/ 923026 w 1199071"/>
              <a:gd name="connsiteY19" fmla="*/ 0 h 785003"/>
              <a:gd name="connsiteX20" fmla="*/ 983411 w 1199071"/>
              <a:gd name="connsiteY20" fmla="*/ 17253 h 785003"/>
              <a:gd name="connsiteX21" fmla="*/ 1009290 w 1199071"/>
              <a:gd name="connsiteY21" fmla="*/ 34506 h 785003"/>
              <a:gd name="connsiteX22" fmla="*/ 1052422 w 1199071"/>
              <a:gd name="connsiteY22" fmla="*/ 112144 h 785003"/>
              <a:gd name="connsiteX23" fmla="*/ 1026543 w 1199071"/>
              <a:gd name="connsiteY23" fmla="*/ 284672 h 785003"/>
              <a:gd name="connsiteX24" fmla="*/ 1017917 w 1199071"/>
              <a:gd name="connsiteY24" fmla="*/ 310551 h 785003"/>
              <a:gd name="connsiteX25" fmla="*/ 1009290 w 1199071"/>
              <a:gd name="connsiteY25" fmla="*/ 336431 h 785003"/>
              <a:gd name="connsiteX26" fmla="*/ 1017917 w 1199071"/>
              <a:gd name="connsiteY26" fmla="*/ 457200 h 785003"/>
              <a:gd name="connsiteX27" fmla="*/ 1026543 w 1199071"/>
              <a:gd name="connsiteY27" fmla="*/ 483080 h 785003"/>
              <a:gd name="connsiteX28" fmla="*/ 1052422 w 1199071"/>
              <a:gd name="connsiteY28" fmla="*/ 500332 h 785003"/>
              <a:gd name="connsiteX29" fmla="*/ 1069675 w 1199071"/>
              <a:gd name="connsiteY29" fmla="*/ 526212 h 785003"/>
              <a:gd name="connsiteX30" fmla="*/ 1095554 w 1199071"/>
              <a:gd name="connsiteY30" fmla="*/ 543464 h 785003"/>
              <a:gd name="connsiteX31" fmla="*/ 1104181 w 1199071"/>
              <a:gd name="connsiteY31" fmla="*/ 569344 h 785003"/>
              <a:gd name="connsiteX32" fmla="*/ 1138686 w 1199071"/>
              <a:gd name="connsiteY32" fmla="*/ 621102 h 785003"/>
              <a:gd name="connsiteX33" fmla="*/ 1164566 w 1199071"/>
              <a:gd name="connsiteY33" fmla="*/ 698740 h 785003"/>
              <a:gd name="connsiteX34" fmla="*/ 1112807 w 1199071"/>
              <a:gd name="connsiteY34" fmla="*/ 759125 h 785003"/>
              <a:gd name="connsiteX35" fmla="*/ 1199071 w 1199071"/>
              <a:gd name="connsiteY35" fmla="*/ 785003 h 785003"/>
              <a:gd name="connsiteX0" fmla="*/ 0 w 1199071"/>
              <a:gd name="connsiteY0" fmla="*/ 672861 h 785003"/>
              <a:gd name="connsiteX1" fmla="*/ 17252 w 1199071"/>
              <a:gd name="connsiteY1" fmla="*/ 586597 h 785003"/>
              <a:gd name="connsiteX2" fmla="*/ 51758 w 1199071"/>
              <a:gd name="connsiteY2" fmla="*/ 534838 h 785003"/>
              <a:gd name="connsiteX3" fmla="*/ 60384 w 1199071"/>
              <a:gd name="connsiteY3" fmla="*/ 508959 h 785003"/>
              <a:gd name="connsiteX4" fmla="*/ 77637 w 1199071"/>
              <a:gd name="connsiteY4" fmla="*/ 431321 h 785003"/>
              <a:gd name="connsiteX5" fmla="*/ 86264 w 1199071"/>
              <a:gd name="connsiteY5" fmla="*/ 405442 h 785003"/>
              <a:gd name="connsiteX6" fmla="*/ 138022 w 1199071"/>
              <a:gd name="connsiteY6" fmla="*/ 370936 h 785003"/>
              <a:gd name="connsiteX7" fmla="*/ 163901 w 1199071"/>
              <a:gd name="connsiteY7" fmla="*/ 353683 h 785003"/>
              <a:gd name="connsiteX8" fmla="*/ 439947 w 1199071"/>
              <a:gd name="connsiteY8" fmla="*/ 327804 h 785003"/>
              <a:gd name="connsiteX9" fmla="*/ 465826 w 1199071"/>
              <a:gd name="connsiteY9" fmla="*/ 301925 h 785003"/>
              <a:gd name="connsiteX10" fmla="*/ 491705 w 1199071"/>
              <a:gd name="connsiteY10" fmla="*/ 284672 h 785003"/>
              <a:gd name="connsiteX11" fmla="*/ 534837 w 1199071"/>
              <a:gd name="connsiteY11" fmla="*/ 232914 h 785003"/>
              <a:gd name="connsiteX12" fmla="*/ 577969 w 1199071"/>
              <a:gd name="connsiteY12" fmla="*/ 155276 h 785003"/>
              <a:gd name="connsiteX13" fmla="*/ 595222 w 1199071"/>
              <a:gd name="connsiteY13" fmla="*/ 129397 h 785003"/>
              <a:gd name="connsiteX14" fmla="*/ 646981 w 1199071"/>
              <a:gd name="connsiteY14" fmla="*/ 112144 h 785003"/>
              <a:gd name="connsiteX15" fmla="*/ 672860 w 1199071"/>
              <a:gd name="connsiteY15" fmla="*/ 103517 h 785003"/>
              <a:gd name="connsiteX16" fmla="*/ 767750 w 1199071"/>
              <a:gd name="connsiteY16" fmla="*/ 77638 h 785003"/>
              <a:gd name="connsiteX17" fmla="*/ 845388 w 1199071"/>
              <a:gd name="connsiteY17" fmla="*/ 34506 h 785003"/>
              <a:gd name="connsiteX18" fmla="*/ 871267 w 1199071"/>
              <a:gd name="connsiteY18" fmla="*/ 17253 h 785003"/>
              <a:gd name="connsiteX19" fmla="*/ 923026 w 1199071"/>
              <a:gd name="connsiteY19" fmla="*/ 0 h 785003"/>
              <a:gd name="connsiteX20" fmla="*/ 983411 w 1199071"/>
              <a:gd name="connsiteY20" fmla="*/ 17253 h 785003"/>
              <a:gd name="connsiteX21" fmla="*/ 1009290 w 1199071"/>
              <a:gd name="connsiteY21" fmla="*/ 34506 h 785003"/>
              <a:gd name="connsiteX22" fmla="*/ 1052422 w 1199071"/>
              <a:gd name="connsiteY22" fmla="*/ 112144 h 785003"/>
              <a:gd name="connsiteX23" fmla="*/ 1026543 w 1199071"/>
              <a:gd name="connsiteY23" fmla="*/ 284672 h 785003"/>
              <a:gd name="connsiteX24" fmla="*/ 1017917 w 1199071"/>
              <a:gd name="connsiteY24" fmla="*/ 310551 h 785003"/>
              <a:gd name="connsiteX25" fmla="*/ 1009290 w 1199071"/>
              <a:gd name="connsiteY25" fmla="*/ 336431 h 785003"/>
              <a:gd name="connsiteX26" fmla="*/ 1017917 w 1199071"/>
              <a:gd name="connsiteY26" fmla="*/ 457200 h 785003"/>
              <a:gd name="connsiteX27" fmla="*/ 1026543 w 1199071"/>
              <a:gd name="connsiteY27" fmla="*/ 483080 h 785003"/>
              <a:gd name="connsiteX28" fmla="*/ 1052422 w 1199071"/>
              <a:gd name="connsiteY28" fmla="*/ 500332 h 785003"/>
              <a:gd name="connsiteX29" fmla="*/ 1069675 w 1199071"/>
              <a:gd name="connsiteY29" fmla="*/ 526212 h 785003"/>
              <a:gd name="connsiteX30" fmla="*/ 1095554 w 1199071"/>
              <a:gd name="connsiteY30" fmla="*/ 543464 h 785003"/>
              <a:gd name="connsiteX31" fmla="*/ 1104181 w 1199071"/>
              <a:gd name="connsiteY31" fmla="*/ 569344 h 785003"/>
              <a:gd name="connsiteX32" fmla="*/ 1138686 w 1199071"/>
              <a:gd name="connsiteY32" fmla="*/ 621102 h 785003"/>
              <a:gd name="connsiteX33" fmla="*/ 1061049 w 1199071"/>
              <a:gd name="connsiteY33" fmla="*/ 733246 h 785003"/>
              <a:gd name="connsiteX34" fmla="*/ 1112807 w 1199071"/>
              <a:gd name="connsiteY34" fmla="*/ 759125 h 785003"/>
              <a:gd name="connsiteX35" fmla="*/ 1199071 w 1199071"/>
              <a:gd name="connsiteY35" fmla="*/ 785003 h 785003"/>
              <a:gd name="connsiteX0" fmla="*/ 0 w 1199071"/>
              <a:gd name="connsiteY0" fmla="*/ 672861 h 785003"/>
              <a:gd name="connsiteX1" fmla="*/ 17252 w 1199071"/>
              <a:gd name="connsiteY1" fmla="*/ 586597 h 785003"/>
              <a:gd name="connsiteX2" fmla="*/ 51758 w 1199071"/>
              <a:gd name="connsiteY2" fmla="*/ 534838 h 785003"/>
              <a:gd name="connsiteX3" fmla="*/ 60384 w 1199071"/>
              <a:gd name="connsiteY3" fmla="*/ 508959 h 785003"/>
              <a:gd name="connsiteX4" fmla="*/ 77637 w 1199071"/>
              <a:gd name="connsiteY4" fmla="*/ 431321 h 785003"/>
              <a:gd name="connsiteX5" fmla="*/ 86264 w 1199071"/>
              <a:gd name="connsiteY5" fmla="*/ 405442 h 785003"/>
              <a:gd name="connsiteX6" fmla="*/ 138022 w 1199071"/>
              <a:gd name="connsiteY6" fmla="*/ 370936 h 785003"/>
              <a:gd name="connsiteX7" fmla="*/ 163901 w 1199071"/>
              <a:gd name="connsiteY7" fmla="*/ 353683 h 785003"/>
              <a:gd name="connsiteX8" fmla="*/ 439947 w 1199071"/>
              <a:gd name="connsiteY8" fmla="*/ 327804 h 785003"/>
              <a:gd name="connsiteX9" fmla="*/ 465826 w 1199071"/>
              <a:gd name="connsiteY9" fmla="*/ 301925 h 785003"/>
              <a:gd name="connsiteX10" fmla="*/ 491705 w 1199071"/>
              <a:gd name="connsiteY10" fmla="*/ 284672 h 785003"/>
              <a:gd name="connsiteX11" fmla="*/ 534837 w 1199071"/>
              <a:gd name="connsiteY11" fmla="*/ 232914 h 785003"/>
              <a:gd name="connsiteX12" fmla="*/ 577969 w 1199071"/>
              <a:gd name="connsiteY12" fmla="*/ 155276 h 785003"/>
              <a:gd name="connsiteX13" fmla="*/ 595222 w 1199071"/>
              <a:gd name="connsiteY13" fmla="*/ 129397 h 785003"/>
              <a:gd name="connsiteX14" fmla="*/ 646981 w 1199071"/>
              <a:gd name="connsiteY14" fmla="*/ 112144 h 785003"/>
              <a:gd name="connsiteX15" fmla="*/ 672860 w 1199071"/>
              <a:gd name="connsiteY15" fmla="*/ 103517 h 785003"/>
              <a:gd name="connsiteX16" fmla="*/ 767750 w 1199071"/>
              <a:gd name="connsiteY16" fmla="*/ 77638 h 785003"/>
              <a:gd name="connsiteX17" fmla="*/ 845388 w 1199071"/>
              <a:gd name="connsiteY17" fmla="*/ 34506 h 785003"/>
              <a:gd name="connsiteX18" fmla="*/ 871267 w 1199071"/>
              <a:gd name="connsiteY18" fmla="*/ 17253 h 785003"/>
              <a:gd name="connsiteX19" fmla="*/ 923026 w 1199071"/>
              <a:gd name="connsiteY19" fmla="*/ 0 h 785003"/>
              <a:gd name="connsiteX20" fmla="*/ 983411 w 1199071"/>
              <a:gd name="connsiteY20" fmla="*/ 17253 h 785003"/>
              <a:gd name="connsiteX21" fmla="*/ 1009290 w 1199071"/>
              <a:gd name="connsiteY21" fmla="*/ 34506 h 785003"/>
              <a:gd name="connsiteX22" fmla="*/ 1052422 w 1199071"/>
              <a:gd name="connsiteY22" fmla="*/ 112144 h 785003"/>
              <a:gd name="connsiteX23" fmla="*/ 1026543 w 1199071"/>
              <a:gd name="connsiteY23" fmla="*/ 284672 h 785003"/>
              <a:gd name="connsiteX24" fmla="*/ 1017917 w 1199071"/>
              <a:gd name="connsiteY24" fmla="*/ 310551 h 785003"/>
              <a:gd name="connsiteX25" fmla="*/ 1009290 w 1199071"/>
              <a:gd name="connsiteY25" fmla="*/ 336431 h 785003"/>
              <a:gd name="connsiteX26" fmla="*/ 1017917 w 1199071"/>
              <a:gd name="connsiteY26" fmla="*/ 457200 h 785003"/>
              <a:gd name="connsiteX27" fmla="*/ 1026543 w 1199071"/>
              <a:gd name="connsiteY27" fmla="*/ 483080 h 785003"/>
              <a:gd name="connsiteX28" fmla="*/ 1052422 w 1199071"/>
              <a:gd name="connsiteY28" fmla="*/ 500332 h 785003"/>
              <a:gd name="connsiteX29" fmla="*/ 1069675 w 1199071"/>
              <a:gd name="connsiteY29" fmla="*/ 526212 h 785003"/>
              <a:gd name="connsiteX30" fmla="*/ 1095554 w 1199071"/>
              <a:gd name="connsiteY30" fmla="*/ 543464 h 785003"/>
              <a:gd name="connsiteX31" fmla="*/ 1104181 w 1199071"/>
              <a:gd name="connsiteY31" fmla="*/ 569344 h 785003"/>
              <a:gd name="connsiteX32" fmla="*/ 1095554 w 1199071"/>
              <a:gd name="connsiteY32" fmla="*/ 638354 h 785003"/>
              <a:gd name="connsiteX33" fmla="*/ 1061049 w 1199071"/>
              <a:gd name="connsiteY33" fmla="*/ 733246 h 785003"/>
              <a:gd name="connsiteX34" fmla="*/ 1112807 w 1199071"/>
              <a:gd name="connsiteY34" fmla="*/ 759125 h 785003"/>
              <a:gd name="connsiteX35" fmla="*/ 1199071 w 1199071"/>
              <a:gd name="connsiteY35" fmla="*/ 785003 h 785003"/>
              <a:gd name="connsiteX0" fmla="*/ 0 w 1199071"/>
              <a:gd name="connsiteY0" fmla="*/ 672861 h 785003"/>
              <a:gd name="connsiteX1" fmla="*/ 17252 w 1199071"/>
              <a:gd name="connsiteY1" fmla="*/ 586597 h 785003"/>
              <a:gd name="connsiteX2" fmla="*/ 51758 w 1199071"/>
              <a:gd name="connsiteY2" fmla="*/ 534838 h 785003"/>
              <a:gd name="connsiteX3" fmla="*/ 60384 w 1199071"/>
              <a:gd name="connsiteY3" fmla="*/ 508959 h 785003"/>
              <a:gd name="connsiteX4" fmla="*/ 77637 w 1199071"/>
              <a:gd name="connsiteY4" fmla="*/ 431321 h 785003"/>
              <a:gd name="connsiteX5" fmla="*/ 86264 w 1199071"/>
              <a:gd name="connsiteY5" fmla="*/ 405442 h 785003"/>
              <a:gd name="connsiteX6" fmla="*/ 138022 w 1199071"/>
              <a:gd name="connsiteY6" fmla="*/ 370936 h 785003"/>
              <a:gd name="connsiteX7" fmla="*/ 163901 w 1199071"/>
              <a:gd name="connsiteY7" fmla="*/ 353683 h 785003"/>
              <a:gd name="connsiteX8" fmla="*/ 439947 w 1199071"/>
              <a:gd name="connsiteY8" fmla="*/ 327804 h 785003"/>
              <a:gd name="connsiteX9" fmla="*/ 465826 w 1199071"/>
              <a:gd name="connsiteY9" fmla="*/ 301925 h 785003"/>
              <a:gd name="connsiteX10" fmla="*/ 491705 w 1199071"/>
              <a:gd name="connsiteY10" fmla="*/ 284672 h 785003"/>
              <a:gd name="connsiteX11" fmla="*/ 534837 w 1199071"/>
              <a:gd name="connsiteY11" fmla="*/ 232914 h 785003"/>
              <a:gd name="connsiteX12" fmla="*/ 577969 w 1199071"/>
              <a:gd name="connsiteY12" fmla="*/ 155276 h 785003"/>
              <a:gd name="connsiteX13" fmla="*/ 595222 w 1199071"/>
              <a:gd name="connsiteY13" fmla="*/ 129397 h 785003"/>
              <a:gd name="connsiteX14" fmla="*/ 646981 w 1199071"/>
              <a:gd name="connsiteY14" fmla="*/ 112144 h 785003"/>
              <a:gd name="connsiteX15" fmla="*/ 672860 w 1199071"/>
              <a:gd name="connsiteY15" fmla="*/ 103517 h 785003"/>
              <a:gd name="connsiteX16" fmla="*/ 767750 w 1199071"/>
              <a:gd name="connsiteY16" fmla="*/ 77638 h 785003"/>
              <a:gd name="connsiteX17" fmla="*/ 845388 w 1199071"/>
              <a:gd name="connsiteY17" fmla="*/ 34506 h 785003"/>
              <a:gd name="connsiteX18" fmla="*/ 871267 w 1199071"/>
              <a:gd name="connsiteY18" fmla="*/ 17253 h 785003"/>
              <a:gd name="connsiteX19" fmla="*/ 923026 w 1199071"/>
              <a:gd name="connsiteY19" fmla="*/ 0 h 785003"/>
              <a:gd name="connsiteX20" fmla="*/ 983411 w 1199071"/>
              <a:gd name="connsiteY20" fmla="*/ 17253 h 785003"/>
              <a:gd name="connsiteX21" fmla="*/ 1009290 w 1199071"/>
              <a:gd name="connsiteY21" fmla="*/ 34506 h 785003"/>
              <a:gd name="connsiteX22" fmla="*/ 1052422 w 1199071"/>
              <a:gd name="connsiteY22" fmla="*/ 112144 h 785003"/>
              <a:gd name="connsiteX23" fmla="*/ 1026543 w 1199071"/>
              <a:gd name="connsiteY23" fmla="*/ 284672 h 785003"/>
              <a:gd name="connsiteX24" fmla="*/ 1017917 w 1199071"/>
              <a:gd name="connsiteY24" fmla="*/ 310551 h 785003"/>
              <a:gd name="connsiteX25" fmla="*/ 1009290 w 1199071"/>
              <a:gd name="connsiteY25" fmla="*/ 336431 h 785003"/>
              <a:gd name="connsiteX26" fmla="*/ 1017917 w 1199071"/>
              <a:gd name="connsiteY26" fmla="*/ 457200 h 785003"/>
              <a:gd name="connsiteX27" fmla="*/ 1026543 w 1199071"/>
              <a:gd name="connsiteY27" fmla="*/ 483080 h 785003"/>
              <a:gd name="connsiteX28" fmla="*/ 1052422 w 1199071"/>
              <a:gd name="connsiteY28" fmla="*/ 500332 h 785003"/>
              <a:gd name="connsiteX29" fmla="*/ 1069675 w 1199071"/>
              <a:gd name="connsiteY29" fmla="*/ 526212 h 785003"/>
              <a:gd name="connsiteX30" fmla="*/ 1095554 w 1199071"/>
              <a:gd name="connsiteY30" fmla="*/ 543464 h 785003"/>
              <a:gd name="connsiteX31" fmla="*/ 1061049 w 1199071"/>
              <a:gd name="connsiteY31" fmla="*/ 603849 h 785003"/>
              <a:gd name="connsiteX32" fmla="*/ 1095554 w 1199071"/>
              <a:gd name="connsiteY32" fmla="*/ 638354 h 785003"/>
              <a:gd name="connsiteX33" fmla="*/ 1061049 w 1199071"/>
              <a:gd name="connsiteY33" fmla="*/ 733246 h 785003"/>
              <a:gd name="connsiteX34" fmla="*/ 1112807 w 1199071"/>
              <a:gd name="connsiteY34" fmla="*/ 759125 h 785003"/>
              <a:gd name="connsiteX35" fmla="*/ 1199071 w 1199071"/>
              <a:gd name="connsiteY35" fmla="*/ 785003 h 785003"/>
              <a:gd name="connsiteX0" fmla="*/ 0 w 1199071"/>
              <a:gd name="connsiteY0" fmla="*/ 672861 h 785003"/>
              <a:gd name="connsiteX1" fmla="*/ 17252 w 1199071"/>
              <a:gd name="connsiteY1" fmla="*/ 586597 h 785003"/>
              <a:gd name="connsiteX2" fmla="*/ 51758 w 1199071"/>
              <a:gd name="connsiteY2" fmla="*/ 534838 h 785003"/>
              <a:gd name="connsiteX3" fmla="*/ 60384 w 1199071"/>
              <a:gd name="connsiteY3" fmla="*/ 508959 h 785003"/>
              <a:gd name="connsiteX4" fmla="*/ 77637 w 1199071"/>
              <a:gd name="connsiteY4" fmla="*/ 431321 h 785003"/>
              <a:gd name="connsiteX5" fmla="*/ 86264 w 1199071"/>
              <a:gd name="connsiteY5" fmla="*/ 405442 h 785003"/>
              <a:gd name="connsiteX6" fmla="*/ 138022 w 1199071"/>
              <a:gd name="connsiteY6" fmla="*/ 370936 h 785003"/>
              <a:gd name="connsiteX7" fmla="*/ 163901 w 1199071"/>
              <a:gd name="connsiteY7" fmla="*/ 353683 h 785003"/>
              <a:gd name="connsiteX8" fmla="*/ 439947 w 1199071"/>
              <a:gd name="connsiteY8" fmla="*/ 327804 h 785003"/>
              <a:gd name="connsiteX9" fmla="*/ 465826 w 1199071"/>
              <a:gd name="connsiteY9" fmla="*/ 301925 h 785003"/>
              <a:gd name="connsiteX10" fmla="*/ 491705 w 1199071"/>
              <a:gd name="connsiteY10" fmla="*/ 284672 h 785003"/>
              <a:gd name="connsiteX11" fmla="*/ 534837 w 1199071"/>
              <a:gd name="connsiteY11" fmla="*/ 232914 h 785003"/>
              <a:gd name="connsiteX12" fmla="*/ 577969 w 1199071"/>
              <a:gd name="connsiteY12" fmla="*/ 155276 h 785003"/>
              <a:gd name="connsiteX13" fmla="*/ 595222 w 1199071"/>
              <a:gd name="connsiteY13" fmla="*/ 129397 h 785003"/>
              <a:gd name="connsiteX14" fmla="*/ 646981 w 1199071"/>
              <a:gd name="connsiteY14" fmla="*/ 112144 h 785003"/>
              <a:gd name="connsiteX15" fmla="*/ 672860 w 1199071"/>
              <a:gd name="connsiteY15" fmla="*/ 103517 h 785003"/>
              <a:gd name="connsiteX16" fmla="*/ 767750 w 1199071"/>
              <a:gd name="connsiteY16" fmla="*/ 77638 h 785003"/>
              <a:gd name="connsiteX17" fmla="*/ 845388 w 1199071"/>
              <a:gd name="connsiteY17" fmla="*/ 34506 h 785003"/>
              <a:gd name="connsiteX18" fmla="*/ 871267 w 1199071"/>
              <a:gd name="connsiteY18" fmla="*/ 17253 h 785003"/>
              <a:gd name="connsiteX19" fmla="*/ 923026 w 1199071"/>
              <a:gd name="connsiteY19" fmla="*/ 0 h 785003"/>
              <a:gd name="connsiteX20" fmla="*/ 983411 w 1199071"/>
              <a:gd name="connsiteY20" fmla="*/ 17253 h 785003"/>
              <a:gd name="connsiteX21" fmla="*/ 1009290 w 1199071"/>
              <a:gd name="connsiteY21" fmla="*/ 34506 h 785003"/>
              <a:gd name="connsiteX22" fmla="*/ 1052422 w 1199071"/>
              <a:gd name="connsiteY22" fmla="*/ 112144 h 785003"/>
              <a:gd name="connsiteX23" fmla="*/ 1026543 w 1199071"/>
              <a:gd name="connsiteY23" fmla="*/ 284672 h 785003"/>
              <a:gd name="connsiteX24" fmla="*/ 1017917 w 1199071"/>
              <a:gd name="connsiteY24" fmla="*/ 310551 h 785003"/>
              <a:gd name="connsiteX25" fmla="*/ 1009290 w 1199071"/>
              <a:gd name="connsiteY25" fmla="*/ 336431 h 785003"/>
              <a:gd name="connsiteX26" fmla="*/ 1017917 w 1199071"/>
              <a:gd name="connsiteY26" fmla="*/ 457200 h 785003"/>
              <a:gd name="connsiteX27" fmla="*/ 1026543 w 1199071"/>
              <a:gd name="connsiteY27" fmla="*/ 483080 h 785003"/>
              <a:gd name="connsiteX28" fmla="*/ 1052422 w 1199071"/>
              <a:gd name="connsiteY28" fmla="*/ 500332 h 785003"/>
              <a:gd name="connsiteX29" fmla="*/ 1069675 w 1199071"/>
              <a:gd name="connsiteY29" fmla="*/ 526212 h 785003"/>
              <a:gd name="connsiteX30" fmla="*/ 1095554 w 1199071"/>
              <a:gd name="connsiteY30" fmla="*/ 543464 h 785003"/>
              <a:gd name="connsiteX31" fmla="*/ 1061049 w 1199071"/>
              <a:gd name="connsiteY31" fmla="*/ 603849 h 785003"/>
              <a:gd name="connsiteX32" fmla="*/ 1061049 w 1199071"/>
              <a:gd name="connsiteY32" fmla="*/ 655607 h 785003"/>
              <a:gd name="connsiteX33" fmla="*/ 1061049 w 1199071"/>
              <a:gd name="connsiteY33" fmla="*/ 733246 h 785003"/>
              <a:gd name="connsiteX34" fmla="*/ 1112807 w 1199071"/>
              <a:gd name="connsiteY34" fmla="*/ 759125 h 785003"/>
              <a:gd name="connsiteX35" fmla="*/ 1199071 w 1199071"/>
              <a:gd name="connsiteY35" fmla="*/ 785003 h 785003"/>
              <a:gd name="connsiteX0" fmla="*/ 0 w 1199071"/>
              <a:gd name="connsiteY0" fmla="*/ 672861 h 785003"/>
              <a:gd name="connsiteX1" fmla="*/ 17252 w 1199071"/>
              <a:gd name="connsiteY1" fmla="*/ 586597 h 785003"/>
              <a:gd name="connsiteX2" fmla="*/ 51758 w 1199071"/>
              <a:gd name="connsiteY2" fmla="*/ 534838 h 785003"/>
              <a:gd name="connsiteX3" fmla="*/ 60384 w 1199071"/>
              <a:gd name="connsiteY3" fmla="*/ 508959 h 785003"/>
              <a:gd name="connsiteX4" fmla="*/ 77637 w 1199071"/>
              <a:gd name="connsiteY4" fmla="*/ 431321 h 785003"/>
              <a:gd name="connsiteX5" fmla="*/ 86264 w 1199071"/>
              <a:gd name="connsiteY5" fmla="*/ 405442 h 785003"/>
              <a:gd name="connsiteX6" fmla="*/ 138022 w 1199071"/>
              <a:gd name="connsiteY6" fmla="*/ 370936 h 785003"/>
              <a:gd name="connsiteX7" fmla="*/ 163901 w 1199071"/>
              <a:gd name="connsiteY7" fmla="*/ 353683 h 785003"/>
              <a:gd name="connsiteX8" fmla="*/ 439947 w 1199071"/>
              <a:gd name="connsiteY8" fmla="*/ 327804 h 785003"/>
              <a:gd name="connsiteX9" fmla="*/ 465826 w 1199071"/>
              <a:gd name="connsiteY9" fmla="*/ 301925 h 785003"/>
              <a:gd name="connsiteX10" fmla="*/ 491705 w 1199071"/>
              <a:gd name="connsiteY10" fmla="*/ 284672 h 785003"/>
              <a:gd name="connsiteX11" fmla="*/ 534837 w 1199071"/>
              <a:gd name="connsiteY11" fmla="*/ 232914 h 785003"/>
              <a:gd name="connsiteX12" fmla="*/ 577969 w 1199071"/>
              <a:gd name="connsiteY12" fmla="*/ 155276 h 785003"/>
              <a:gd name="connsiteX13" fmla="*/ 595222 w 1199071"/>
              <a:gd name="connsiteY13" fmla="*/ 129397 h 785003"/>
              <a:gd name="connsiteX14" fmla="*/ 646981 w 1199071"/>
              <a:gd name="connsiteY14" fmla="*/ 112144 h 785003"/>
              <a:gd name="connsiteX15" fmla="*/ 672860 w 1199071"/>
              <a:gd name="connsiteY15" fmla="*/ 103517 h 785003"/>
              <a:gd name="connsiteX16" fmla="*/ 767750 w 1199071"/>
              <a:gd name="connsiteY16" fmla="*/ 77638 h 785003"/>
              <a:gd name="connsiteX17" fmla="*/ 845388 w 1199071"/>
              <a:gd name="connsiteY17" fmla="*/ 34506 h 785003"/>
              <a:gd name="connsiteX18" fmla="*/ 871267 w 1199071"/>
              <a:gd name="connsiteY18" fmla="*/ 17253 h 785003"/>
              <a:gd name="connsiteX19" fmla="*/ 923026 w 1199071"/>
              <a:gd name="connsiteY19" fmla="*/ 0 h 785003"/>
              <a:gd name="connsiteX20" fmla="*/ 983411 w 1199071"/>
              <a:gd name="connsiteY20" fmla="*/ 17253 h 785003"/>
              <a:gd name="connsiteX21" fmla="*/ 1009290 w 1199071"/>
              <a:gd name="connsiteY21" fmla="*/ 34506 h 785003"/>
              <a:gd name="connsiteX22" fmla="*/ 1052422 w 1199071"/>
              <a:gd name="connsiteY22" fmla="*/ 112144 h 785003"/>
              <a:gd name="connsiteX23" fmla="*/ 1026543 w 1199071"/>
              <a:gd name="connsiteY23" fmla="*/ 284672 h 785003"/>
              <a:gd name="connsiteX24" fmla="*/ 1017917 w 1199071"/>
              <a:gd name="connsiteY24" fmla="*/ 310551 h 785003"/>
              <a:gd name="connsiteX25" fmla="*/ 1009290 w 1199071"/>
              <a:gd name="connsiteY25" fmla="*/ 336431 h 785003"/>
              <a:gd name="connsiteX26" fmla="*/ 1017917 w 1199071"/>
              <a:gd name="connsiteY26" fmla="*/ 457200 h 785003"/>
              <a:gd name="connsiteX27" fmla="*/ 1026543 w 1199071"/>
              <a:gd name="connsiteY27" fmla="*/ 483080 h 785003"/>
              <a:gd name="connsiteX28" fmla="*/ 1052422 w 1199071"/>
              <a:gd name="connsiteY28" fmla="*/ 500332 h 785003"/>
              <a:gd name="connsiteX29" fmla="*/ 1069675 w 1199071"/>
              <a:gd name="connsiteY29" fmla="*/ 526212 h 785003"/>
              <a:gd name="connsiteX30" fmla="*/ 1069675 w 1199071"/>
              <a:gd name="connsiteY30" fmla="*/ 586596 h 785003"/>
              <a:gd name="connsiteX31" fmla="*/ 1061049 w 1199071"/>
              <a:gd name="connsiteY31" fmla="*/ 603849 h 785003"/>
              <a:gd name="connsiteX32" fmla="*/ 1061049 w 1199071"/>
              <a:gd name="connsiteY32" fmla="*/ 655607 h 785003"/>
              <a:gd name="connsiteX33" fmla="*/ 1061049 w 1199071"/>
              <a:gd name="connsiteY33" fmla="*/ 733246 h 785003"/>
              <a:gd name="connsiteX34" fmla="*/ 1112807 w 1199071"/>
              <a:gd name="connsiteY34" fmla="*/ 759125 h 785003"/>
              <a:gd name="connsiteX35" fmla="*/ 1199071 w 1199071"/>
              <a:gd name="connsiteY35" fmla="*/ 785003 h 78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99071" h="785003">
                <a:moveTo>
                  <a:pt x="0" y="672861"/>
                </a:moveTo>
                <a:cubicBezTo>
                  <a:pt x="2143" y="657861"/>
                  <a:pt x="5671" y="607443"/>
                  <a:pt x="17252" y="586597"/>
                </a:cubicBezTo>
                <a:cubicBezTo>
                  <a:pt x="27322" y="568471"/>
                  <a:pt x="51758" y="534838"/>
                  <a:pt x="51758" y="534838"/>
                </a:cubicBezTo>
                <a:cubicBezTo>
                  <a:pt x="54633" y="526212"/>
                  <a:pt x="58179" y="517780"/>
                  <a:pt x="60384" y="508959"/>
                </a:cubicBezTo>
                <a:cubicBezTo>
                  <a:pt x="78162" y="437848"/>
                  <a:pt x="59936" y="493275"/>
                  <a:pt x="77637" y="431321"/>
                </a:cubicBezTo>
                <a:cubicBezTo>
                  <a:pt x="80135" y="422578"/>
                  <a:pt x="79834" y="411872"/>
                  <a:pt x="86264" y="405442"/>
                </a:cubicBezTo>
                <a:cubicBezTo>
                  <a:pt x="100926" y="390780"/>
                  <a:pt x="120769" y="382438"/>
                  <a:pt x="138022" y="370936"/>
                </a:cubicBezTo>
                <a:cubicBezTo>
                  <a:pt x="146648" y="365185"/>
                  <a:pt x="154065" y="356961"/>
                  <a:pt x="163901" y="353683"/>
                </a:cubicBezTo>
                <a:cubicBezTo>
                  <a:pt x="286639" y="312773"/>
                  <a:pt x="197487" y="337130"/>
                  <a:pt x="439947" y="327804"/>
                </a:cubicBezTo>
                <a:cubicBezTo>
                  <a:pt x="448573" y="319178"/>
                  <a:pt x="456454" y="309735"/>
                  <a:pt x="465826" y="301925"/>
                </a:cubicBezTo>
                <a:cubicBezTo>
                  <a:pt x="473791" y="295288"/>
                  <a:pt x="483740" y="291309"/>
                  <a:pt x="491705" y="284672"/>
                </a:cubicBezTo>
                <a:cubicBezTo>
                  <a:pt x="506044" y="272723"/>
                  <a:pt x="526854" y="250875"/>
                  <a:pt x="534837" y="232914"/>
                </a:cubicBezTo>
                <a:cubicBezTo>
                  <a:pt x="582027" y="126738"/>
                  <a:pt x="521736" y="222755"/>
                  <a:pt x="577969" y="155276"/>
                </a:cubicBezTo>
                <a:cubicBezTo>
                  <a:pt x="584606" y="147311"/>
                  <a:pt x="586430" y="134892"/>
                  <a:pt x="595222" y="129397"/>
                </a:cubicBezTo>
                <a:cubicBezTo>
                  <a:pt x="610644" y="119758"/>
                  <a:pt x="629728" y="117895"/>
                  <a:pt x="646981" y="112144"/>
                </a:cubicBezTo>
                <a:cubicBezTo>
                  <a:pt x="655607" y="109268"/>
                  <a:pt x="664038" y="105722"/>
                  <a:pt x="672860" y="103517"/>
                </a:cubicBezTo>
                <a:cubicBezTo>
                  <a:pt x="750692" y="84059"/>
                  <a:pt x="719376" y="93762"/>
                  <a:pt x="767750" y="77638"/>
                </a:cubicBezTo>
                <a:cubicBezTo>
                  <a:pt x="827075" y="38088"/>
                  <a:pt x="799837" y="49689"/>
                  <a:pt x="845388" y="34506"/>
                </a:cubicBezTo>
                <a:cubicBezTo>
                  <a:pt x="854014" y="28755"/>
                  <a:pt x="861793" y="21464"/>
                  <a:pt x="871267" y="17253"/>
                </a:cubicBezTo>
                <a:cubicBezTo>
                  <a:pt x="887886" y="9867"/>
                  <a:pt x="923026" y="0"/>
                  <a:pt x="923026" y="0"/>
                </a:cubicBezTo>
                <a:cubicBezTo>
                  <a:pt x="934077" y="2763"/>
                  <a:pt x="971039" y="11067"/>
                  <a:pt x="983411" y="17253"/>
                </a:cubicBezTo>
                <a:cubicBezTo>
                  <a:pt x="992684" y="21890"/>
                  <a:pt x="1000664" y="28755"/>
                  <a:pt x="1009290" y="34506"/>
                </a:cubicBezTo>
                <a:cubicBezTo>
                  <a:pt x="1048840" y="93830"/>
                  <a:pt x="1037239" y="66593"/>
                  <a:pt x="1052422" y="112144"/>
                </a:cubicBezTo>
                <a:cubicBezTo>
                  <a:pt x="1042500" y="251059"/>
                  <a:pt x="1056559" y="194624"/>
                  <a:pt x="1026543" y="284672"/>
                </a:cubicBezTo>
                <a:lnTo>
                  <a:pt x="1017917" y="310551"/>
                </a:lnTo>
                <a:lnTo>
                  <a:pt x="1009290" y="336431"/>
                </a:lnTo>
                <a:cubicBezTo>
                  <a:pt x="1012166" y="376687"/>
                  <a:pt x="1013201" y="417118"/>
                  <a:pt x="1017917" y="457200"/>
                </a:cubicBezTo>
                <a:cubicBezTo>
                  <a:pt x="1018979" y="466231"/>
                  <a:pt x="1020863" y="475979"/>
                  <a:pt x="1026543" y="483080"/>
                </a:cubicBezTo>
                <a:cubicBezTo>
                  <a:pt x="1033019" y="491176"/>
                  <a:pt x="1043796" y="494581"/>
                  <a:pt x="1052422" y="500332"/>
                </a:cubicBezTo>
                <a:cubicBezTo>
                  <a:pt x="1058173" y="508959"/>
                  <a:pt x="1066800" y="511835"/>
                  <a:pt x="1069675" y="526212"/>
                </a:cubicBezTo>
                <a:cubicBezTo>
                  <a:pt x="1072550" y="540589"/>
                  <a:pt x="1071113" y="573657"/>
                  <a:pt x="1069675" y="586596"/>
                </a:cubicBezTo>
                <a:cubicBezTo>
                  <a:pt x="1068237" y="599535"/>
                  <a:pt x="1062487" y="592347"/>
                  <a:pt x="1061049" y="603849"/>
                </a:cubicBezTo>
                <a:cubicBezTo>
                  <a:pt x="1059611" y="615351"/>
                  <a:pt x="1061049" y="634041"/>
                  <a:pt x="1061049" y="655607"/>
                </a:cubicBezTo>
                <a:cubicBezTo>
                  <a:pt x="1061049" y="677173"/>
                  <a:pt x="1052423" y="715993"/>
                  <a:pt x="1061049" y="733246"/>
                </a:cubicBezTo>
                <a:cubicBezTo>
                  <a:pt x="1069675" y="750499"/>
                  <a:pt x="1089803" y="750499"/>
                  <a:pt x="1112807" y="759125"/>
                </a:cubicBezTo>
                <a:cubicBezTo>
                  <a:pt x="1135811" y="767751"/>
                  <a:pt x="1178589" y="785003"/>
                  <a:pt x="1199071" y="785003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42" name="テキスト ボックス 141"/>
          <p:cNvSpPr txBox="1"/>
          <p:nvPr/>
        </p:nvSpPr>
        <p:spPr>
          <a:xfrm>
            <a:off x="4983382" y="3839314"/>
            <a:ext cx="1435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Potential </a:t>
            </a:r>
          </a:p>
          <a:p>
            <a:pPr>
              <a:lnSpc>
                <a:spcPts val="2400"/>
              </a:lnSpc>
            </a:pPr>
            <a:r>
              <a:rPr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Barrier</a:t>
            </a:r>
            <a:r>
              <a:rPr kumimoji="1"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.</a:t>
            </a:r>
            <a:endParaRPr kumimoji="1" lang="ja-JP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7137729" y="4257140"/>
            <a:ext cx="2348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u="sng" dirty="0" smtClean="0">
                <a:latin typeface="+mj-ea"/>
                <a:ea typeface="+mj-ea"/>
              </a:rPr>
              <a:t>P</a:t>
            </a:r>
            <a:r>
              <a:rPr kumimoji="1" lang="en-US" altLang="ja-JP" b="1" u="sng" baseline="30000" dirty="0" smtClean="0">
                <a:latin typeface="+mj-ea"/>
                <a:ea typeface="+mj-ea"/>
              </a:rPr>
              <a:t>+</a:t>
            </a:r>
            <a:r>
              <a:rPr lang="en-US" altLang="ja-JP" b="1" u="sng" dirty="0" smtClean="0">
                <a:latin typeface="+mj-ea"/>
                <a:ea typeface="+mj-ea"/>
              </a:rPr>
              <a:t>-Barrier Layer</a:t>
            </a:r>
            <a:endParaRPr kumimoji="1" lang="ja-JP" altLang="en-US" b="1" u="sng" dirty="0">
              <a:latin typeface="+mj-ea"/>
              <a:ea typeface="+mj-ea"/>
            </a:endParaRPr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7834958" y="2499829"/>
            <a:ext cx="429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/>
                </a:solidFill>
                <a:latin typeface="+mj-ea"/>
                <a:ea typeface="+mj-ea"/>
              </a:rPr>
              <a:t>P</a:t>
            </a:r>
            <a:r>
              <a:rPr kumimoji="1" lang="en-US" altLang="ja-JP" sz="2000" b="1" baseline="30000" dirty="0" smtClean="0">
                <a:solidFill>
                  <a:schemeClr val="accent6"/>
                </a:solidFill>
                <a:latin typeface="+mj-ea"/>
                <a:ea typeface="+mj-ea"/>
              </a:rPr>
              <a:t>+</a:t>
            </a:r>
            <a:endParaRPr kumimoji="1" lang="ja-JP" altLang="en-US" sz="2000" b="1" baseline="30000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86035" name="正方形/長方形 86034"/>
          <p:cNvSpPr/>
          <p:nvPr/>
        </p:nvSpPr>
        <p:spPr bwMode="auto">
          <a:xfrm>
            <a:off x="60382" y="931075"/>
            <a:ext cx="3027858" cy="5610499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47" name="正方形/長方形 146"/>
          <p:cNvSpPr/>
          <p:nvPr/>
        </p:nvSpPr>
        <p:spPr bwMode="auto">
          <a:xfrm>
            <a:off x="3292264" y="936834"/>
            <a:ext cx="2957098" cy="5604740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48" name="正方形/長方形 147"/>
          <p:cNvSpPr/>
          <p:nvPr/>
        </p:nvSpPr>
        <p:spPr bwMode="auto">
          <a:xfrm>
            <a:off x="6353226" y="933965"/>
            <a:ext cx="3405802" cy="5607609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0382" y="4971915"/>
            <a:ext cx="30941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chemeClr val="accent6"/>
                </a:solidFill>
                <a:latin typeface="+mj-ea"/>
                <a:ea typeface="+mj-ea"/>
              </a:rPr>
              <a:t>・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No process change</a:t>
            </a:r>
          </a:p>
          <a:p>
            <a:r>
              <a:rPr lang="ja-JP" altLang="en-US" b="1" dirty="0" smtClean="0">
                <a:solidFill>
                  <a:srgbClr val="FF0000"/>
                </a:solidFill>
                <a:latin typeface="+mj-ea"/>
              </a:rPr>
              <a:t>・ </a:t>
            </a:r>
            <a:r>
              <a:rPr lang="en-US" altLang="ja-JP" b="1" dirty="0" smtClean="0">
                <a:solidFill>
                  <a:srgbClr val="FF0000"/>
                </a:solidFill>
                <a:latin typeface="+mj-ea"/>
              </a:rPr>
              <a:t>Limited performance</a:t>
            </a:r>
            <a:endParaRPr lang="en-US" altLang="ja-JP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ja-JP" altLang="en-US" b="1" dirty="0" smtClean="0">
                <a:solidFill>
                  <a:srgbClr val="FF0000"/>
                </a:solidFill>
                <a:latin typeface="+mj-ea"/>
              </a:rPr>
              <a:t>・ </a:t>
            </a:r>
            <a:r>
              <a:rPr lang="en-US" altLang="ja-JP" b="1" dirty="0" smtClean="0">
                <a:solidFill>
                  <a:srgbClr val="FF0000"/>
                </a:solidFill>
                <a:latin typeface="+mj-ea"/>
              </a:rPr>
              <a:t>Sensitivity non-</a:t>
            </a:r>
          </a:p>
          <a:p>
            <a:r>
              <a:rPr lang="en-US" altLang="ja-JP" b="1" dirty="0">
                <a:solidFill>
                  <a:srgbClr val="FF0000"/>
                </a:solidFill>
                <a:latin typeface="+mj-ea"/>
              </a:rPr>
              <a:t> </a:t>
            </a:r>
            <a:r>
              <a:rPr lang="en-US" altLang="ja-JP" b="1" dirty="0" smtClean="0">
                <a:solidFill>
                  <a:srgbClr val="FF0000"/>
                </a:solidFill>
                <a:latin typeface="+mj-ea"/>
              </a:rPr>
              <a:t>  uniformity</a:t>
            </a:r>
            <a:r>
              <a:rPr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endParaRPr kumimoji="1" lang="ja-JP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3311600" y="5094963"/>
            <a:ext cx="28280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chemeClr val="accent6"/>
                </a:solidFill>
                <a:latin typeface="+mj-ea"/>
                <a:ea typeface="+mj-ea"/>
              </a:rPr>
              <a:t>・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Good performance</a:t>
            </a:r>
          </a:p>
          <a:p>
            <a:r>
              <a:rPr lang="en-US" altLang="ja-JP" b="1" dirty="0">
                <a:solidFill>
                  <a:schemeClr val="accent6"/>
                </a:solidFill>
                <a:latin typeface="+mj-ea"/>
                <a:ea typeface="+mj-ea"/>
              </a:rPr>
              <a:t>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  for deep electrons</a:t>
            </a:r>
          </a:p>
          <a:p>
            <a:r>
              <a:rPr lang="ja-JP" altLang="en-US" b="1" dirty="0" smtClean="0">
                <a:solidFill>
                  <a:srgbClr val="FF0000"/>
                </a:solidFill>
                <a:latin typeface="+mj-ea"/>
              </a:rPr>
              <a:t>・ </a:t>
            </a:r>
            <a:r>
              <a:rPr lang="en-US" altLang="ja-JP" b="1" dirty="0" smtClean="0">
                <a:solidFill>
                  <a:srgbClr val="FF0000"/>
                </a:solidFill>
                <a:latin typeface="+mj-ea"/>
              </a:rPr>
              <a:t>Longer process</a:t>
            </a:r>
            <a:endParaRPr kumimoji="1" lang="ja-JP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6393437" y="4710215"/>
            <a:ext cx="2996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chemeClr val="accent6"/>
                </a:solidFill>
                <a:latin typeface="+mj-ea"/>
                <a:ea typeface="+mj-ea"/>
              </a:rPr>
              <a:t>・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Only one additional </a:t>
            </a:r>
          </a:p>
          <a:p>
            <a:r>
              <a:rPr lang="en-US" altLang="ja-JP" b="1" dirty="0">
                <a:solidFill>
                  <a:schemeClr val="accent6"/>
                </a:solidFill>
                <a:latin typeface="+mj-ea"/>
                <a:ea typeface="+mj-ea"/>
              </a:rPr>
              <a:t>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  process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step</a:t>
            </a:r>
            <a:endParaRPr lang="en-US" altLang="ja-JP" b="1" dirty="0" smtClean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7919559" y="1711645"/>
            <a:ext cx="1986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  <a:latin typeface="+mj-ea"/>
                <a:ea typeface="+mj-ea"/>
              </a:rPr>
              <a:t>P</a:t>
            </a:r>
            <a:r>
              <a:rPr kumimoji="1" lang="en-US" altLang="ja-JP" sz="2000" b="1" baseline="30000" dirty="0" smtClean="0">
                <a:solidFill>
                  <a:srgbClr val="FF0000"/>
                </a:solidFill>
                <a:latin typeface="+mj-ea"/>
                <a:ea typeface="+mj-ea"/>
              </a:rPr>
              <a:t>+</a:t>
            </a:r>
            <a:r>
              <a:rPr lang="en-US" altLang="ja-JP" sz="2000" b="1" dirty="0" smtClean="0">
                <a:solidFill>
                  <a:srgbClr val="FF0000"/>
                </a:solidFill>
                <a:latin typeface="+mj-ea"/>
                <a:ea typeface="+mj-ea"/>
              </a:rPr>
              <a:t>-Barrier Layer</a:t>
            </a:r>
            <a:endParaRPr kumimoji="1" lang="ja-JP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5" name="直線矢印コネクタ 4"/>
          <p:cNvCxnSpPr>
            <a:endCxn id="86029" idx="2"/>
          </p:cNvCxnSpPr>
          <p:nvPr/>
        </p:nvCxnSpPr>
        <p:spPr bwMode="auto">
          <a:xfrm flipH="1">
            <a:off x="8339821" y="2009350"/>
            <a:ext cx="471764" cy="79218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1" name="テキスト ボックス 100"/>
          <p:cNvSpPr txBox="1"/>
          <p:nvPr/>
        </p:nvSpPr>
        <p:spPr>
          <a:xfrm>
            <a:off x="7985508" y="1898058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  <a:latin typeface="+mj-ea"/>
                <a:ea typeface="+mj-ea"/>
              </a:rPr>
              <a:t>ST</a:t>
            </a:r>
            <a:endParaRPr kumimoji="1" lang="ja-JP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0972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953725" y="136960"/>
            <a:ext cx="74222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600" b="1" dirty="0" smtClean="0">
                <a:solidFill>
                  <a:schemeClr val="accent6"/>
                </a:solidFill>
                <a:latin typeface="+mj-ea"/>
                <a:ea typeface="+mj-ea"/>
              </a:rPr>
              <a:t>3.2.1.  Charge Diffusion Reduction (1)</a:t>
            </a:r>
            <a:endParaRPr lang="en-US" altLang="ja-JP" sz="3600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5039" y="4488423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u="sng" dirty="0" smtClean="0">
                <a:latin typeface="+mj-ea"/>
                <a:ea typeface="+mj-ea"/>
              </a:rPr>
              <a:t>P</a:t>
            </a:r>
            <a:r>
              <a:rPr kumimoji="1" lang="en-US" altLang="ja-JP" b="1" u="sng" baseline="30000" dirty="0" smtClean="0">
                <a:latin typeface="+mj-ea"/>
                <a:ea typeface="+mj-ea"/>
              </a:rPr>
              <a:t>-</a:t>
            </a:r>
            <a:r>
              <a:rPr kumimoji="1" lang="en-US" altLang="ja-JP" b="1" u="sng" dirty="0" smtClean="0">
                <a:latin typeface="+mj-ea"/>
                <a:ea typeface="+mj-ea"/>
              </a:rPr>
              <a:t>/P</a:t>
            </a:r>
            <a:r>
              <a:rPr kumimoji="1" lang="en-US" altLang="ja-JP" b="1" u="sng" baseline="30000" dirty="0" smtClean="0">
                <a:latin typeface="+mj-ea"/>
                <a:ea typeface="+mj-ea"/>
              </a:rPr>
              <a:t>+</a:t>
            </a:r>
            <a:r>
              <a:rPr kumimoji="1" lang="en-US" altLang="ja-JP" b="1" u="sng" dirty="0" smtClean="0">
                <a:latin typeface="+mj-ea"/>
                <a:ea typeface="+mj-ea"/>
              </a:rPr>
              <a:t> Wafer</a:t>
            </a:r>
            <a:endParaRPr kumimoji="1" lang="ja-JP" altLang="en-US" b="1" u="sng" dirty="0">
              <a:latin typeface="+mj-ea"/>
              <a:ea typeface="+mj-ea"/>
            </a:endParaRPr>
          </a:p>
        </p:txBody>
      </p:sp>
      <p:sp>
        <p:nvSpPr>
          <p:cNvPr id="77" name="角丸四角形 76"/>
          <p:cNvSpPr/>
          <p:nvPr/>
        </p:nvSpPr>
        <p:spPr bwMode="auto">
          <a:xfrm>
            <a:off x="4910962" y="2386397"/>
            <a:ext cx="1139178" cy="206976"/>
          </a:xfrm>
          <a:prstGeom prst="roundRect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79" name="正方形/長方形 78"/>
          <p:cNvSpPr/>
          <p:nvPr/>
        </p:nvSpPr>
        <p:spPr bwMode="auto">
          <a:xfrm>
            <a:off x="4488265" y="1355473"/>
            <a:ext cx="1888121" cy="301924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0" name="正方形/長方形 79"/>
          <p:cNvSpPr/>
          <p:nvPr/>
        </p:nvSpPr>
        <p:spPr bwMode="auto">
          <a:xfrm>
            <a:off x="3400273" y="1355473"/>
            <a:ext cx="351873" cy="301924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81" name="直線コネクタ 80"/>
          <p:cNvCxnSpPr>
            <a:stCxn id="84" idx="0"/>
          </p:cNvCxnSpPr>
          <p:nvPr/>
        </p:nvCxnSpPr>
        <p:spPr bwMode="auto">
          <a:xfrm>
            <a:off x="3426159" y="2386373"/>
            <a:ext cx="278632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正方形/長方形 81"/>
          <p:cNvSpPr/>
          <p:nvPr/>
        </p:nvSpPr>
        <p:spPr bwMode="auto">
          <a:xfrm>
            <a:off x="4627616" y="2241132"/>
            <a:ext cx="219974" cy="776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3" name="角丸四角形 82"/>
          <p:cNvSpPr/>
          <p:nvPr/>
        </p:nvSpPr>
        <p:spPr bwMode="auto">
          <a:xfrm>
            <a:off x="3689381" y="2386372"/>
            <a:ext cx="914400" cy="552090"/>
          </a:xfrm>
          <a:prstGeom prst="roundRect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4" name="正方形/長方形 15"/>
          <p:cNvSpPr/>
          <p:nvPr/>
        </p:nvSpPr>
        <p:spPr bwMode="auto">
          <a:xfrm>
            <a:off x="3426159" y="2386373"/>
            <a:ext cx="1177622" cy="556403"/>
          </a:xfrm>
          <a:custGeom>
            <a:avLst/>
            <a:gdLst>
              <a:gd name="connsiteX0" fmla="*/ 0 w 1177622"/>
              <a:gd name="connsiteY0" fmla="*/ 0 h 116456"/>
              <a:gd name="connsiteX1" fmla="*/ 1177622 w 1177622"/>
              <a:gd name="connsiteY1" fmla="*/ 0 h 116456"/>
              <a:gd name="connsiteX2" fmla="*/ 1177622 w 1177622"/>
              <a:gd name="connsiteY2" fmla="*/ 116456 h 116456"/>
              <a:gd name="connsiteX3" fmla="*/ 0 w 1177622"/>
              <a:gd name="connsiteY3" fmla="*/ 116456 h 116456"/>
              <a:gd name="connsiteX4" fmla="*/ 0 w 1177622"/>
              <a:gd name="connsiteY4" fmla="*/ 0 h 116456"/>
              <a:gd name="connsiteX0" fmla="*/ 0 w 1177622"/>
              <a:gd name="connsiteY0" fmla="*/ 0 h 120736"/>
              <a:gd name="connsiteX1" fmla="*/ 1177622 w 1177622"/>
              <a:gd name="connsiteY1" fmla="*/ 0 h 120736"/>
              <a:gd name="connsiteX2" fmla="*/ 1177622 w 1177622"/>
              <a:gd name="connsiteY2" fmla="*/ 116456 h 120736"/>
              <a:gd name="connsiteX3" fmla="*/ 319171 w 1177622"/>
              <a:gd name="connsiteY3" fmla="*/ 120736 h 120736"/>
              <a:gd name="connsiteX4" fmla="*/ 0 w 1177622"/>
              <a:gd name="connsiteY4" fmla="*/ 116456 h 120736"/>
              <a:gd name="connsiteX5" fmla="*/ 0 w 1177622"/>
              <a:gd name="connsiteY5" fmla="*/ 0 h 120736"/>
              <a:gd name="connsiteX0" fmla="*/ 0 w 1177622"/>
              <a:gd name="connsiteY0" fmla="*/ 0 h 120736"/>
              <a:gd name="connsiteX1" fmla="*/ 1177622 w 1177622"/>
              <a:gd name="connsiteY1" fmla="*/ 0 h 120736"/>
              <a:gd name="connsiteX2" fmla="*/ 1177622 w 1177622"/>
              <a:gd name="connsiteY2" fmla="*/ 116456 h 120736"/>
              <a:gd name="connsiteX3" fmla="*/ 319171 w 1177622"/>
              <a:gd name="connsiteY3" fmla="*/ 120736 h 120736"/>
              <a:gd name="connsiteX4" fmla="*/ 120764 w 1177622"/>
              <a:gd name="connsiteY4" fmla="*/ 120736 h 120736"/>
              <a:gd name="connsiteX5" fmla="*/ 0 w 1177622"/>
              <a:gd name="connsiteY5" fmla="*/ 116456 h 120736"/>
              <a:gd name="connsiteX6" fmla="*/ 0 w 1177622"/>
              <a:gd name="connsiteY6" fmla="*/ 0 h 120736"/>
              <a:gd name="connsiteX0" fmla="*/ 0 w 1177622"/>
              <a:gd name="connsiteY0" fmla="*/ 0 h 319143"/>
              <a:gd name="connsiteX1" fmla="*/ 1177622 w 1177622"/>
              <a:gd name="connsiteY1" fmla="*/ 0 h 319143"/>
              <a:gd name="connsiteX2" fmla="*/ 1177622 w 1177622"/>
              <a:gd name="connsiteY2" fmla="*/ 116456 h 319143"/>
              <a:gd name="connsiteX3" fmla="*/ 319171 w 1177622"/>
              <a:gd name="connsiteY3" fmla="*/ 120736 h 319143"/>
              <a:gd name="connsiteX4" fmla="*/ 310545 w 1177622"/>
              <a:gd name="connsiteY4" fmla="*/ 319143 h 319143"/>
              <a:gd name="connsiteX5" fmla="*/ 0 w 1177622"/>
              <a:gd name="connsiteY5" fmla="*/ 116456 h 319143"/>
              <a:gd name="connsiteX6" fmla="*/ 0 w 1177622"/>
              <a:gd name="connsiteY6" fmla="*/ 0 h 319143"/>
              <a:gd name="connsiteX0" fmla="*/ 0 w 1177622"/>
              <a:gd name="connsiteY0" fmla="*/ 0 h 319143"/>
              <a:gd name="connsiteX1" fmla="*/ 1177622 w 1177622"/>
              <a:gd name="connsiteY1" fmla="*/ 0 h 319143"/>
              <a:gd name="connsiteX2" fmla="*/ 1177622 w 1177622"/>
              <a:gd name="connsiteY2" fmla="*/ 116456 h 319143"/>
              <a:gd name="connsiteX3" fmla="*/ 319171 w 1177622"/>
              <a:gd name="connsiteY3" fmla="*/ 120736 h 319143"/>
              <a:gd name="connsiteX4" fmla="*/ 310545 w 1177622"/>
              <a:gd name="connsiteY4" fmla="*/ 319143 h 319143"/>
              <a:gd name="connsiteX5" fmla="*/ 8627 w 1177622"/>
              <a:gd name="connsiteY5" fmla="*/ 306237 h 319143"/>
              <a:gd name="connsiteX6" fmla="*/ 0 w 1177622"/>
              <a:gd name="connsiteY6" fmla="*/ 0 h 319143"/>
              <a:gd name="connsiteX0" fmla="*/ 0 w 1177622"/>
              <a:gd name="connsiteY0" fmla="*/ 0 h 543430"/>
              <a:gd name="connsiteX1" fmla="*/ 1177622 w 1177622"/>
              <a:gd name="connsiteY1" fmla="*/ 0 h 543430"/>
              <a:gd name="connsiteX2" fmla="*/ 1177622 w 1177622"/>
              <a:gd name="connsiteY2" fmla="*/ 116456 h 543430"/>
              <a:gd name="connsiteX3" fmla="*/ 319171 w 1177622"/>
              <a:gd name="connsiteY3" fmla="*/ 120736 h 543430"/>
              <a:gd name="connsiteX4" fmla="*/ 327798 w 1177622"/>
              <a:gd name="connsiteY4" fmla="*/ 543430 h 543430"/>
              <a:gd name="connsiteX5" fmla="*/ 8627 w 1177622"/>
              <a:gd name="connsiteY5" fmla="*/ 306237 h 543430"/>
              <a:gd name="connsiteX6" fmla="*/ 0 w 1177622"/>
              <a:gd name="connsiteY6" fmla="*/ 0 h 543430"/>
              <a:gd name="connsiteX0" fmla="*/ 0 w 1177622"/>
              <a:gd name="connsiteY0" fmla="*/ 0 h 543430"/>
              <a:gd name="connsiteX1" fmla="*/ 1177622 w 1177622"/>
              <a:gd name="connsiteY1" fmla="*/ 0 h 543430"/>
              <a:gd name="connsiteX2" fmla="*/ 1177622 w 1177622"/>
              <a:gd name="connsiteY2" fmla="*/ 116456 h 543430"/>
              <a:gd name="connsiteX3" fmla="*/ 319171 w 1177622"/>
              <a:gd name="connsiteY3" fmla="*/ 120736 h 543430"/>
              <a:gd name="connsiteX4" fmla="*/ 327798 w 1177622"/>
              <a:gd name="connsiteY4" fmla="*/ 543430 h 543430"/>
              <a:gd name="connsiteX5" fmla="*/ 8627 w 1177622"/>
              <a:gd name="connsiteY5" fmla="*/ 521897 h 543430"/>
              <a:gd name="connsiteX6" fmla="*/ 0 w 1177622"/>
              <a:gd name="connsiteY6" fmla="*/ 0 h 543430"/>
              <a:gd name="connsiteX0" fmla="*/ 8626 w 1186248"/>
              <a:gd name="connsiteY0" fmla="*/ 0 h 556403"/>
              <a:gd name="connsiteX1" fmla="*/ 1186248 w 1186248"/>
              <a:gd name="connsiteY1" fmla="*/ 0 h 556403"/>
              <a:gd name="connsiteX2" fmla="*/ 1186248 w 1186248"/>
              <a:gd name="connsiteY2" fmla="*/ 116456 h 556403"/>
              <a:gd name="connsiteX3" fmla="*/ 327797 w 1186248"/>
              <a:gd name="connsiteY3" fmla="*/ 120736 h 556403"/>
              <a:gd name="connsiteX4" fmla="*/ 336424 w 1186248"/>
              <a:gd name="connsiteY4" fmla="*/ 543430 h 556403"/>
              <a:gd name="connsiteX5" fmla="*/ 0 w 1186248"/>
              <a:gd name="connsiteY5" fmla="*/ 556403 h 556403"/>
              <a:gd name="connsiteX6" fmla="*/ 8626 w 1186248"/>
              <a:gd name="connsiteY6" fmla="*/ 0 h 556403"/>
              <a:gd name="connsiteX0" fmla="*/ 0 w 1177622"/>
              <a:gd name="connsiteY0" fmla="*/ 0 h 543430"/>
              <a:gd name="connsiteX1" fmla="*/ 1177622 w 1177622"/>
              <a:gd name="connsiteY1" fmla="*/ 0 h 543430"/>
              <a:gd name="connsiteX2" fmla="*/ 1177622 w 1177622"/>
              <a:gd name="connsiteY2" fmla="*/ 116456 h 543430"/>
              <a:gd name="connsiteX3" fmla="*/ 319171 w 1177622"/>
              <a:gd name="connsiteY3" fmla="*/ 120736 h 543430"/>
              <a:gd name="connsiteX4" fmla="*/ 327798 w 1177622"/>
              <a:gd name="connsiteY4" fmla="*/ 543430 h 543430"/>
              <a:gd name="connsiteX5" fmla="*/ 0 w 1177622"/>
              <a:gd name="connsiteY5" fmla="*/ 530524 h 543430"/>
              <a:gd name="connsiteX6" fmla="*/ 0 w 1177622"/>
              <a:gd name="connsiteY6" fmla="*/ 0 h 543430"/>
              <a:gd name="connsiteX0" fmla="*/ 0 w 1177622"/>
              <a:gd name="connsiteY0" fmla="*/ 0 h 556403"/>
              <a:gd name="connsiteX1" fmla="*/ 1177622 w 1177622"/>
              <a:gd name="connsiteY1" fmla="*/ 0 h 556403"/>
              <a:gd name="connsiteX2" fmla="*/ 1177622 w 1177622"/>
              <a:gd name="connsiteY2" fmla="*/ 116456 h 556403"/>
              <a:gd name="connsiteX3" fmla="*/ 319171 w 1177622"/>
              <a:gd name="connsiteY3" fmla="*/ 120736 h 556403"/>
              <a:gd name="connsiteX4" fmla="*/ 327798 w 1177622"/>
              <a:gd name="connsiteY4" fmla="*/ 543430 h 556403"/>
              <a:gd name="connsiteX5" fmla="*/ 8626 w 1177622"/>
              <a:gd name="connsiteY5" fmla="*/ 556403 h 556403"/>
              <a:gd name="connsiteX6" fmla="*/ 0 w 1177622"/>
              <a:gd name="connsiteY6" fmla="*/ 0 h 55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7622" h="556403">
                <a:moveTo>
                  <a:pt x="0" y="0"/>
                </a:moveTo>
                <a:lnTo>
                  <a:pt x="1177622" y="0"/>
                </a:lnTo>
                <a:lnTo>
                  <a:pt x="1177622" y="116456"/>
                </a:lnTo>
                <a:lnTo>
                  <a:pt x="319171" y="120736"/>
                </a:lnTo>
                <a:lnTo>
                  <a:pt x="327798" y="543430"/>
                </a:lnTo>
                <a:lnTo>
                  <a:pt x="8626" y="556403"/>
                </a:lnTo>
                <a:lnTo>
                  <a:pt x="0" y="0"/>
                </a:lnTo>
                <a:close/>
              </a:path>
            </a:pathLst>
          </a:custGeom>
          <a:solidFill>
            <a:srgbClr val="FF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5" name="正方形/長方形 84"/>
          <p:cNvSpPr/>
          <p:nvPr/>
        </p:nvSpPr>
        <p:spPr bwMode="auto">
          <a:xfrm>
            <a:off x="4900779" y="2238264"/>
            <a:ext cx="655577" cy="776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6" name="正方形/長方形 85"/>
          <p:cNvSpPr/>
          <p:nvPr/>
        </p:nvSpPr>
        <p:spPr bwMode="auto">
          <a:xfrm>
            <a:off x="4902358" y="2386396"/>
            <a:ext cx="223223" cy="51758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7" name="正方形/長方形 86"/>
          <p:cNvSpPr/>
          <p:nvPr/>
        </p:nvSpPr>
        <p:spPr bwMode="auto">
          <a:xfrm>
            <a:off x="5599486" y="2238264"/>
            <a:ext cx="219974" cy="776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8" name="角丸四角形 87"/>
          <p:cNvSpPr/>
          <p:nvPr/>
        </p:nvSpPr>
        <p:spPr bwMode="auto">
          <a:xfrm>
            <a:off x="5819460" y="2386338"/>
            <a:ext cx="230680" cy="20703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89" name="直線矢印コネクタ 88"/>
          <p:cNvCxnSpPr/>
          <p:nvPr/>
        </p:nvCxnSpPr>
        <p:spPr bwMode="auto">
          <a:xfrm flipH="1">
            <a:off x="4034443" y="1079963"/>
            <a:ext cx="112138" cy="24105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0" name="テキスト ボックス 89"/>
          <p:cNvSpPr txBox="1"/>
          <p:nvPr/>
        </p:nvSpPr>
        <p:spPr>
          <a:xfrm>
            <a:off x="3894672" y="3370332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66"/>
                </a:solidFill>
              </a:rPr>
              <a:t>e</a:t>
            </a:r>
            <a:endParaRPr kumimoji="1" lang="ja-JP" altLang="en-US" dirty="0">
              <a:solidFill>
                <a:srgbClr val="FF0066"/>
              </a:solidFill>
            </a:endParaRPr>
          </a:p>
        </p:txBody>
      </p:sp>
      <p:sp>
        <p:nvSpPr>
          <p:cNvPr id="91" name="円/楕円 90"/>
          <p:cNvSpPr>
            <a:spLocks noChangeAspect="1"/>
          </p:cNvSpPr>
          <p:nvPr/>
        </p:nvSpPr>
        <p:spPr bwMode="auto">
          <a:xfrm>
            <a:off x="3951621" y="3542315"/>
            <a:ext cx="182880" cy="18288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5054358" y="1911908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  <a:latin typeface="+mj-ea"/>
                <a:ea typeface="+mj-ea"/>
              </a:rPr>
              <a:t>ST</a:t>
            </a:r>
            <a:endParaRPr kumimoji="1" lang="ja-JP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3887047" y="2508160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+mj-ea"/>
                <a:ea typeface="+mj-ea"/>
              </a:rPr>
              <a:t>PD</a:t>
            </a:r>
            <a:endParaRPr kumimoji="1" lang="ja-JP" altLang="en-US" sz="2000" b="1" dirty="0">
              <a:latin typeface="+mj-ea"/>
              <a:ea typeface="+mj-ea"/>
            </a:endParaRPr>
          </a:p>
        </p:txBody>
      </p:sp>
      <p:cxnSp>
        <p:nvCxnSpPr>
          <p:cNvPr id="95" name="直線コネクタ 94"/>
          <p:cNvCxnSpPr/>
          <p:nvPr/>
        </p:nvCxnSpPr>
        <p:spPr bwMode="auto">
          <a:xfrm>
            <a:off x="3426159" y="3307069"/>
            <a:ext cx="26966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テキスト ボックス 95"/>
          <p:cNvSpPr txBox="1"/>
          <p:nvPr/>
        </p:nvSpPr>
        <p:spPr>
          <a:xfrm>
            <a:off x="3385948" y="2355557"/>
            <a:ext cx="429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/>
                </a:solidFill>
                <a:latin typeface="+mj-ea"/>
                <a:ea typeface="+mj-ea"/>
              </a:rPr>
              <a:t>P</a:t>
            </a:r>
            <a:r>
              <a:rPr kumimoji="1" lang="en-US" altLang="ja-JP" sz="2000" b="1" baseline="30000" dirty="0" smtClean="0">
                <a:solidFill>
                  <a:schemeClr val="accent6"/>
                </a:solidFill>
                <a:latin typeface="+mj-ea"/>
                <a:ea typeface="+mj-ea"/>
              </a:rPr>
              <a:t>+</a:t>
            </a:r>
            <a:endParaRPr kumimoji="1" lang="ja-JP" altLang="en-US" sz="2000" b="1" baseline="30000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5286545" y="3322596"/>
            <a:ext cx="946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/>
                </a:solidFill>
                <a:latin typeface="+mj-ea"/>
                <a:ea typeface="+mj-ea"/>
              </a:rPr>
              <a:t>N-Sub.</a:t>
            </a:r>
            <a:endParaRPr kumimoji="1" lang="ja-JP" altLang="en-US" sz="2000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5311398" y="2942641"/>
            <a:ext cx="902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/>
                </a:solidFill>
                <a:latin typeface="+mj-ea"/>
                <a:ea typeface="+mj-ea"/>
              </a:rPr>
              <a:t>P-Well</a:t>
            </a:r>
            <a:endParaRPr kumimoji="1" lang="ja-JP" altLang="en-US" sz="2000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5240538" y="2277923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/>
                </a:solidFill>
                <a:latin typeface="+mj-ea"/>
                <a:ea typeface="+mj-ea"/>
              </a:rPr>
              <a:t>N</a:t>
            </a:r>
            <a:endParaRPr kumimoji="1" lang="ja-JP" altLang="en-US" sz="2000" b="1" baseline="30000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4245379" y="2594161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/>
                </a:solidFill>
                <a:latin typeface="+mj-ea"/>
                <a:ea typeface="+mj-ea"/>
              </a:rPr>
              <a:t>N</a:t>
            </a:r>
            <a:endParaRPr kumimoji="1" lang="ja-JP" altLang="en-US" sz="2000" b="1" baseline="30000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86021" name="フリーフォーム 86020"/>
          <p:cNvSpPr/>
          <p:nvPr/>
        </p:nvSpPr>
        <p:spPr bwMode="auto">
          <a:xfrm>
            <a:off x="4183919" y="3407131"/>
            <a:ext cx="802257" cy="983411"/>
          </a:xfrm>
          <a:custGeom>
            <a:avLst/>
            <a:gdLst>
              <a:gd name="connsiteX0" fmla="*/ 0 w 802257"/>
              <a:gd name="connsiteY0" fmla="*/ 207034 h 983411"/>
              <a:gd name="connsiteX1" fmla="*/ 94891 w 802257"/>
              <a:gd name="connsiteY1" fmla="*/ 215660 h 983411"/>
              <a:gd name="connsiteX2" fmla="*/ 207034 w 802257"/>
              <a:gd name="connsiteY2" fmla="*/ 198407 h 983411"/>
              <a:gd name="connsiteX3" fmla="*/ 232913 w 802257"/>
              <a:gd name="connsiteY3" fmla="*/ 120769 h 983411"/>
              <a:gd name="connsiteX4" fmla="*/ 258793 w 802257"/>
              <a:gd name="connsiteY4" fmla="*/ 69011 h 983411"/>
              <a:gd name="connsiteX5" fmla="*/ 310551 w 802257"/>
              <a:gd name="connsiteY5" fmla="*/ 34505 h 983411"/>
              <a:gd name="connsiteX6" fmla="*/ 336430 w 802257"/>
              <a:gd name="connsiteY6" fmla="*/ 17252 h 983411"/>
              <a:gd name="connsiteX7" fmla="*/ 362310 w 802257"/>
              <a:gd name="connsiteY7" fmla="*/ 0 h 983411"/>
              <a:gd name="connsiteX8" fmla="*/ 448574 w 802257"/>
              <a:gd name="connsiteY8" fmla="*/ 8626 h 983411"/>
              <a:gd name="connsiteX9" fmla="*/ 474453 w 802257"/>
              <a:gd name="connsiteY9" fmla="*/ 17252 h 983411"/>
              <a:gd name="connsiteX10" fmla="*/ 491706 w 802257"/>
              <a:gd name="connsiteY10" fmla="*/ 43132 h 983411"/>
              <a:gd name="connsiteX11" fmla="*/ 517585 w 802257"/>
              <a:gd name="connsiteY11" fmla="*/ 69011 h 983411"/>
              <a:gd name="connsiteX12" fmla="*/ 560717 w 802257"/>
              <a:gd name="connsiteY12" fmla="*/ 112143 h 983411"/>
              <a:gd name="connsiteX13" fmla="*/ 577970 w 802257"/>
              <a:gd name="connsiteY13" fmla="*/ 163902 h 983411"/>
              <a:gd name="connsiteX14" fmla="*/ 586596 w 802257"/>
              <a:gd name="connsiteY14" fmla="*/ 189781 h 983411"/>
              <a:gd name="connsiteX15" fmla="*/ 595223 w 802257"/>
              <a:gd name="connsiteY15" fmla="*/ 250166 h 983411"/>
              <a:gd name="connsiteX16" fmla="*/ 603849 w 802257"/>
              <a:gd name="connsiteY16" fmla="*/ 379562 h 983411"/>
              <a:gd name="connsiteX17" fmla="*/ 646981 w 802257"/>
              <a:gd name="connsiteY17" fmla="*/ 414068 h 983411"/>
              <a:gd name="connsiteX18" fmla="*/ 698740 w 802257"/>
              <a:gd name="connsiteY18" fmla="*/ 448573 h 983411"/>
              <a:gd name="connsiteX19" fmla="*/ 750498 w 802257"/>
              <a:gd name="connsiteY19" fmla="*/ 474452 h 983411"/>
              <a:gd name="connsiteX20" fmla="*/ 776378 w 802257"/>
              <a:gd name="connsiteY20" fmla="*/ 526211 h 983411"/>
              <a:gd name="connsiteX21" fmla="*/ 802257 w 802257"/>
              <a:gd name="connsiteY21" fmla="*/ 577969 h 983411"/>
              <a:gd name="connsiteX22" fmla="*/ 793630 w 802257"/>
              <a:gd name="connsiteY22" fmla="*/ 664234 h 983411"/>
              <a:gd name="connsiteX23" fmla="*/ 785004 w 802257"/>
              <a:gd name="connsiteY23" fmla="*/ 690113 h 983411"/>
              <a:gd name="connsiteX24" fmla="*/ 759125 w 802257"/>
              <a:gd name="connsiteY24" fmla="*/ 698739 h 983411"/>
              <a:gd name="connsiteX25" fmla="*/ 741872 w 802257"/>
              <a:gd name="connsiteY25" fmla="*/ 724619 h 983411"/>
              <a:gd name="connsiteX26" fmla="*/ 690113 w 802257"/>
              <a:gd name="connsiteY26" fmla="*/ 741871 h 983411"/>
              <a:gd name="connsiteX27" fmla="*/ 672861 w 802257"/>
              <a:gd name="connsiteY27" fmla="*/ 767751 h 983411"/>
              <a:gd name="connsiteX28" fmla="*/ 681487 w 802257"/>
              <a:gd name="connsiteY28" fmla="*/ 854015 h 983411"/>
              <a:gd name="connsiteX29" fmla="*/ 698740 w 802257"/>
              <a:gd name="connsiteY29" fmla="*/ 914400 h 983411"/>
              <a:gd name="connsiteX30" fmla="*/ 698740 w 802257"/>
              <a:gd name="connsiteY30" fmla="*/ 983411 h 983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02257" h="983411">
                <a:moveTo>
                  <a:pt x="0" y="207034"/>
                </a:moveTo>
                <a:cubicBezTo>
                  <a:pt x="31630" y="209909"/>
                  <a:pt x="63130" y="215660"/>
                  <a:pt x="94891" y="215660"/>
                </a:cubicBezTo>
                <a:cubicBezTo>
                  <a:pt x="161613" y="215660"/>
                  <a:pt x="162736" y="213174"/>
                  <a:pt x="207034" y="198407"/>
                </a:cubicBezTo>
                <a:lnTo>
                  <a:pt x="232913" y="120769"/>
                </a:lnTo>
                <a:cubicBezTo>
                  <a:pt x="239066" y="102310"/>
                  <a:pt x="243055" y="82782"/>
                  <a:pt x="258793" y="69011"/>
                </a:cubicBezTo>
                <a:cubicBezTo>
                  <a:pt x="274398" y="55357"/>
                  <a:pt x="293298" y="46007"/>
                  <a:pt x="310551" y="34505"/>
                </a:cubicBezTo>
                <a:lnTo>
                  <a:pt x="336430" y="17252"/>
                </a:lnTo>
                <a:lnTo>
                  <a:pt x="362310" y="0"/>
                </a:lnTo>
                <a:cubicBezTo>
                  <a:pt x="391065" y="2875"/>
                  <a:pt x="420012" y="4232"/>
                  <a:pt x="448574" y="8626"/>
                </a:cubicBezTo>
                <a:cubicBezTo>
                  <a:pt x="457561" y="10009"/>
                  <a:pt x="467353" y="11572"/>
                  <a:pt x="474453" y="17252"/>
                </a:cubicBezTo>
                <a:cubicBezTo>
                  <a:pt x="482549" y="23729"/>
                  <a:pt x="485069" y="35167"/>
                  <a:pt x="491706" y="43132"/>
                </a:cubicBezTo>
                <a:cubicBezTo>
                  <a:pt x="499516" y="52504"/>
                  <a:pt x="509775" y="59639"/>
                  <a:pt x="517585" y="69011"/>
                </a:cubicBezTo>
                <a:cubicBezTo>
                  <a:pt x="553528" y="112143"/>
                  <a:pt x="513272" y="80513"/>
                  <a:pt x="560717" y="112143"/>
                </a:cubicBezTo>
                <a:lnTo>
                  <a:pt x="577970" y="163902"/>
                </a:lnTo>
                <a:lnTo>
                  <a:pt x="586596" y="189781"/>
                </a:lnTo>
                <a:cubicBezTo>
                  <a:pt x="589472" y="209909"/>
                  <a:pt x="593382" y="229917"/>
                  <a:pt x="595223" y="250166"/>
                </a:cubicBezTo>
                <a:cubicBezTo>
                  <a:pt x="599137" y="293216"/>
                  <a:pt x="596742" y="336922"/>
                  <a:pt x="603849" y="379562"/>
                </a:cubicBezTo>
                <a:cubicBezTo>
                  <a:pt x="609379" y="412740"/>
                  <a:pt x="625973" y="402397"/>
                  <a:pt x="646981" y="414068"/>
                </a:cubicBezTo>
                <a:cubicBezTo>
                  <a:pt x="665107" y="424138"/>
                  <a:pt x="679069" y="442015"/>
                  <a:pt x="698740" y="448573"/>
                </a:cubicBezTo>
                <a:cubicBezTo>
                  <a:pt x="734454" y="460479"/>
                  <a:pt x="717053" y="452156"/>
                  <a:pt x="750498" y="474452"/>
                </a:cubicBezTo>
                <a:cubicBezTo>
                  <a:pt x="772184" y="539506"/>
                  <a:pt x="742930" y="459316"/>
                  <a:pt x="776378" y="526211"/>
                </a:cubicBezTo>
                <a:cubicBezTo>
                  <a:pt x="812093" y="597640"/>
                  <a:pt x="752812" y="503803"/>
                  <a:pt x="802257" y="577969"/>
                </a:cubicBezTo>
                <a:cubicBezTo>
                  <a:pt x="799381" y="606724"/>
                  <a:pt x="798024" y="635672"/>
                  <a:pt x="793630" y="664234"/>
                </a:cubicBezTo>
                <a:cubicBezTo>
                  <a:pt x="792247" y="673221"/>
                  <a:pt x="791434" y="683683"/>
                  <a:pt x="785004" y="690113"/>
                </a:cubicBezTo>
                <a:cubicBezTo>
                  <a:pt x="778574" y="696543"/>
                  <a:pt x="767751" y="695864"/>
                  <a:pt x="759125" y="698739"/>
                </a:cubicBezTo>
                <a:cubicBezTo>
                  <a:pt x="753374" y="707366"/>
                  <a:pt x="750664" y="719124"/>
                  <a:pt x="741872" y="724619"/>
                </a:cubicBezTo>
                <a:cubicBezTo>
                  <a:pt x="726450" y="734258"/>
                  <a:pt x="690113" y="741871"/>
                  <a:pt x="690113" y="741871"/>
                </a:cubicBezTo>
                <a:cubicBezTo>
                  <a:pt x="684362" y="750498"/>
                  <a:pt x="673656" y="757414"/>
                  <a:pt x="672861" y="767751"/>
                </a:cubicBezTo>
                <a:cubicBezTo>
                  <a:pt x="670645" y="796564"/>
                  <a:pt x="677093" y="825453"/>
                  <a:pt x="681487" y="854015"/>
                </a:cubicBezTo>
                <a:cubicBezTo>
                  <a:pt x="689653" y="907098"/>
                  <a:pt x="693395" y="850267"/>
                  <a:pt x="698740" y="914400"/>
                </a:cubicBezTo>
                <a:cubicBezTo>
                  <a:pt x="700650" y="937324"/>
                  <a:pt x="698740" y="960407"/>
                  <a:pt x="698740" y="983411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8312089" y="2833244"/>
            <a:ext cx="1435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Potential </a:t>
            </a:r>
          </a:p>
          <a:p>
            <a:pPr>
              <a:lnSpc>
                <a:spcPts val="2400"/>
              </a:lnSpc>
            </a:pPr>
            <a:r>
              <a:rPr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Barrier</a:t>
            </a:r>
            <a:r>
              <a:rPr kumimoji="1"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.</a:t>
            </a:r>
            <a:endParaRPr kumimoji="1" lang="ja-JP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86023" name="円/楕円 86022"/>
          <p:cNvSpPr/>
          <p:nvPr/>
        </p:nvSpPr>
        <p:spPr bwMode="auto">
          <a:xfrm>
            <a:off x="3969433" y="3185895"/>
            <a:ext cx="1512353" cy="230832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86027" name="直線矢印コネクタ 86026"/>
          <p:cNvCxnSpPr/>
          <p:nvPr/>
        </p:nvCxnSpPr>
        <p:spPr bwMode="auto">
          <a:xfrm flipH="1" flipV="1">
            <a:off x="4614632" y="3295554"/>
            <a:ext cx="708821" cy="6032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6" name="テキスト ボックス 105"/>
          <p:cNvSpPr txBox="1"/>
          <p:nvPr/>
        </p:nvSpPr>
        <p:spPr>
          <a:xfrm>
            <a:off x="3424550" y="4512173"/>
            <a:ext cx="282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u="sng" dirty="0" smtClean="0">
                <a:latin typeface="+mj-ea"/>
                <a:ea typeface="+mj-ea"/>
              </a:rPr>
              <a:t>P</a:t>
            </a:r>
            <a:r>
              <a:rPr lang="en-US" altLang="ja-JP" b="1" u="sng" dirty="0" smtClean="0">
                <a:latin typeface="+mj-ea"/>
                <a:ea typeface="+mj-ea"/>
              </a:rPr>
              <a:t>-</a:t>
            </a:r>
            <a:r>
              <a:rPr kumimoji="1" lang="en-US" altLang="ja-JP" b="1" u="sng" dirty="0" smtClean="0">
                <a:latin typeface="+mj-ea"/>
                <a:ea typeface="+mj-ea"/>
              </a:rPr>
              <a:t>Well/</a:t>
            </a:r>
            <a:r>
              <a:rPr lang="en-US" altLang="ja-JP" b="1" u="sng" dirty="0" smtClean="0">
                <a:latin typeface="+mj-ea"/>
                <a:ea typeface="+mj-ea"/>
              </a:rPr>
              <a:t>N-Substrate</a:t>
            </a:r>
            <a:endParaRPr kumimoji="1" lang="ja-JP" altLang="en-US" b="1" u="sng" dirty="0">
              <a:latin typeface="+mj-ea"/>
              <a:ea typeface="+mj-ea"/>
            </a:endParaRPr>
          </a:p>
        </p:txBody>
      </p:sp>
      <p:sp>
        <p:nvSpPr>
          <p:cNvPr id="19" name="角丸四角形 18"/>
          <p:cNvSpPr/>
          <p:nvPr/>
        </p:nvSpPr>
        <p:spPr bwMode="auto">
          <a:xfrm>
            <a:off x="1687640" y="2393714"/>
            <a:ext cx="1139178" cy="206976"/>
          </a:xfrm>
          <a:prstGeom prst="roundRect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1264943" y="1362790"/>
            <a:ext cx="1888121" cy="301924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176951" y="1362790"/>
            <a:ext cx="351873" cy="301924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13" name="直線コネクタ 12"/>
          <p:cNvCxnSpPr>
            <a:stCxn id="16" idx="0"/>
          </p:cNvCxnSpPr>
          <p:nvPr/>
        </p:nvCxnSpPr>
        <p:spPr bwMode="auto">
          <a:xfrm>
            <a:off x="202837" y="2393690"/>
            <a:ext cx="278632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正方形/長方形 13"/>
          <p:cNvSpPr/>
          <p:nvPr/>
        </p:nvSpPr>
        <p:spPr bwMode="auto">
          <a:xfrm>
            <a:off x="1404294" y="2248449"/>
            <a:ext cx="219974" cy="776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 bwMode="auto">
          <a:xfrm>
            <a:off x="466059" y="2393689"/>
            <a:ext cx="914400" cy="552090"/>
          </a:xfrm>
          <a:prstGeom prst="roundRect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202837" y="2393690"/>
            <a:ext cx="1177622" cy="556403"/>
          </a:xfrm>
          <a:custGeom>
            <a:avLst/>
            <a:gdLst>
              <a:gd name="connsiteX0" fmla="*/ 0 w 1177622"/>
              <a:gd name="connsiteY0" fmla="*/ 0 h 116456"/>
              <a:gd name="connsiteX1" fmla="*/ 1177622 w 1177622"/>
              <a:gd name="connsiteY1" fmla="*/ 0 h 116456"/>
              <a:gd name="connsiteX2" fmla="*/ 1177622 w 1177622"/>
              <a:gd name="connsiteY2" fmla="*/ 116456 h 116456"/>
              <a:gd name="connsiteX3" fmla="*/ 0 w 1177622"/>
              <a:gd name="connsiteY3" fmla="*/ 116456 h 116456"/>
              <a:gd name="connsiteX4" fmla="*/ 0 w 1177622"/>
              <a:gd name="connsiteY4" fmla="*/ 0 h 116456"/>
              <a:gd name="connsiteX0" fmla="*/ 0 w 1177622"/>
              <a:gd name="connsiteY0" fmla="*/ 0 h 120736"/>
              <a:gd name="connsiteX1" fmla="*/ 1177622 w 1177622"/>
              <a:gd name="connsiteY1" fmla="*/ 0 h 120736"/>
              <a:gd name="connsiteX2" fmla="*/ 1177622 w 1177622"/>
              <a:gd name="connsiteY2" fmla="*/ 116456 h 120736"/>
              <a:gd name="connsiteX3" fmla="*/ 319171 w 1177622"/>
              <a:gd name="connsiteY3" fmla="*/ 120736 h 120736"/>
              <a:gd name="connsiteX4" fmla="*/ 0 w 1177622"/>
              <a:gd name="connsiteY4" fmla="*/ 116456 h 120736"/>
              <a:gd name="connsiteX5" fmla="*/ 0 w 1177622"/>
              <a:gd name="connsiteY5" fmla="*/ 0 h 120736"/>
              <a:gd name="connsiteX0" fmla="*/ 0 w 1177622"/>
              <a:gd name="connsiteY0" fmla="*/ 0 h 120736"/>
              <a:gd name="connsiteX1" fmla="*/ 1177622 w 1177622"/>
              <a:gd name="connsiteY1" fmla="*/ 0 h 120736"/>
              <a:gd name="connsiteX2" fmla="*/ 1177622 w 1177622"/>
              <a:gd name="connsiteY2" fmla="*/ 116456 h 120736"/>
              <a:gd name="connsiteX3" fmla="*/ 319171 w 1177622"/>
              <a:gd name="connsiteY3" fmla="*/ 120736 h 120736"/>
              <a:gd name="connsiteX4" fmla="*/ 120764 w 1177622"/>
              <a:gd name="connsiteY4" fmla="*/ 120736 h 120736"/>
              <a:gd name="connsiteX5" fmla="*/ 0 w 1177622"/>
              <a:gd name="connsiteY5" fmla="*/ 116456 h 120736"/>
              <a:gd name="connsiteX6" fmla="*/ 0 w 1177622"/>
              <a:gd name="connsiteY6" fmla="*/ 0 h 120736"/>
              <a:gd name="connsiteX0" fmla="*/ 0 w 1177622"/>
              <a:gd name="connsiteY0" fmla="*/ 0 h 319143"/>
              <a:gd name="connsiteX1" fmla="*/ 1177622 w 1177622"/>
              <a:gd name="connsiteY1" fmla="*/ 0 h 319143"/>
              <a:gd name="connsiteX2" fmla="*/ 1177622 w 1177622"/>
              <a:gd name="connsiteY2" fmla="*/ 116456 h 319143"/>
              <a:gd name="connsiteX3" fmla="*/ 319171 w 1177622"/>
              <a:gd name="connsiteY3" fmla="*/ 120736 h 319143"/>
              <a:gd name="connsiteX4" fmla="*/ 310545 w 1177622"/>
              <a:gd name="connsiteY4" fmla="*/ 319143 h 319143"/>
              <a:gd name="connsiteX5" fmla="*/ 0 w 1177622"/>
              <a:gd name="connsiteY5" fmla="*/ 116456 h 319143"/>
              <a:gd name="connsiteX6" fmla="*/ 0 w 1177622"/>
              <a:gd name="connsiteY6" fmla="*/ 0 h 319143"/>
              <a:gd name="connsiteX0" fmla="*/ 0 w 1177622"/>
              <a:gd name="connsiteY0" fmla="*/ 0 h 319143"/>
              <a:gd name="connsiteX1" fmla="*/ 1177622 w 1177622"/>
              <a:gd name="connsiteY1" fmla="*/ 0 h 319143"/>
              <a:gd name="connsiteX2" fmla="*/ 1177622 w 1177622"/>
              <a:gd name="connsiteY2" fmla="*/ 116456 h 319143"/>
              <a:gd name="connsiteX3" fmla="*/ 319171 w 1177622"/>
              <a:gd name="connsiteY3" fmla="*/ 120736 h 319143"/>
              <a:gd name="connsiteX4" fmla="*/ 310545 w 1177622"/>
              <a:gd name="connsiteY4" fmla="*/ 319143 h 319143"/>
              <a:gd name="connsiteX5" fmla="*/ 8627 w 1177622"/>
              <a:gd name="connsiteY5" fmla="*/ 306237 h 319143"/>
              <a:gd name="connsiteX6" fmla="*/ 0 w 1177622"/>
              <a:gd name="connsiteY6" fmla="*/ 0 h 319143"/>
              <a:gd name="connsiteX0" fmla="*/ 0 w 1177622"/>
              <a:gd name="connsiteY0" fmla="*/ 0 h 543430"/>
              <a:gd name="connsiteX1" fmla="*/ 1177622 w 1177622"/>
              <a:gd name="connsiteY1" fmla="*/ 0 h 543430"/>
              <a:gd name="connsiteX2" fmla="*/ 1177622 w 1177622"/>
              <a:gd name="connsiteY2" fmla="*/ 116456 h 543430"/>
              <a:gd name="connsiteX3" fmla="*/ 319171 w 1177622"/>
              <a:gd name="connsiteY3" fmla="*/ 120736 h 543430"/>
              <a:gd name="connsiteX4" fmla="*/ 327798 w 1177622"/>
              <a:gd name="connsiteY4" fmla="*/ 543430 h 543430"/>
              <a:gd name="connsiteX5" fmla="*/ 8627 w 1177622"/>
              <a:gd name="connsiteY5" fmla="*/ 306237 h 543430"/>
              <a:gd name="connsiteX6" fmla="*/ 0 w 1177622"/>
              <a:gd name="connsiteY6" fmla="*/ 0 h 543430"/>
              <a:gd name="connsiteX0" fmla="*/ 0 w 1177622"/>
              <a:gd name="connsiteY0" fmla="*/ 0 h 543430"/>
              <a:gd name="connsiteX1" fmla="*/ 1177622 w 1177622"/>
              <a:gd name="connsiteY1" fmla="*/ 0 h 543430"/>
              <a:gd name="connsiteX2" fmla="*/ 1177622 w 1177622"/>
              <a:gd name="connsiteY2" fmla="*/ 116456 h 543430"/>
              <a:gd name="connsiteX3" fmla="*/ 319171 w 1177622"/>
              <a:gd name="connsiteY3" fmla="*/ 120736 h 543430"/>
              <a:gd name="connsiteX4" fmla="*/ 327798 w 1177622"/>
              <a:gd name="connsiteY4" fmla="*/ 543430 h 543430"/>
              <a:gd name="connsiteX5" fmla="*/ 8627 w 1177622"/>
              <a:gd name="connsiteY5" fmla="*/ 521897 h 543430"/>
              <a:gd name="connsiteX6" fmla="*/ 0 w 1177622"/>
              <a:gd name="connsiteY6" fmla="*/ 0 h 543430"/>
              <a:gd name="connsiteX0" fmla="*/ 8626 w 1186248"/>
              <a:gd name="connsiteY0" fmla="*/ 0 h 556403"/>
              <a:gd name="connsiteX1" fmla="*/ 1186248 w 1186248"/>
              <a:gd name="connsiteY1" fmla="*/ 0 h 556403"/>
              <a:gd name="connsiteX2" fmla="*/ 1186248 w 1186248"/>
              <a:gd name="connsiteY2" fmla="*/ 116456 h 556403"/>
              <a:gd name="connsiteX3" fmla="*/ 327797 w 1186248"/>
              <a:gd name="connsiteY3" fmla="*/ 120736 h 556403"/>
              <a:gd name="connsiteX4" fmla="*/ 336424 w 1186248"/>
              <a:gd name="connsiteY4" fmla="*/ 543430 h 556403"/>
              <a:gd name="connsiteX5" fmla="*/ 0 w 1186248"/>
              <a:gd name="connsiteY5" fmla="*/ 556403 h 556403"/>
              <a:gd name="connsiteX6" fmla="*/ 8626 w 1186248"/>
              <a:gd name="connsiteY6" fmla="*/ 0 h 556403"/>
              <a:gd name="connsiteX0" fmla="*/ 0 w 1177622"/>
              <a:gd name="connsiteY0" fmla="*/ 0 h 543430"/>
              <a:gd name="connsiteX1" fmla="*/ 1177622 w 1177622"/>
              <a:gd name="connsiteY1" fmla="*/ 0 h 543430"/>
              <a:gd name="connsiteX2" fmla="*/ 1177622 w 1177622"/>
              <a:gd name="connsiteY2" fmla="*/ 116456 h 543430"/>
              <a:gd name="connsiteX3" fmla="*/ 319171 w 1177622"/>
              <a:gd name="connsiteY3" fmla="*/ 120736 h 543430"/>
              <a:gd name="connsiteX4" fmla="*/ 327798 w 1177622"/>
              <a:gd name="connsiteY4" fmla="*/ 543430 h 543430"/>
              <a:gd name="connsiteX5" fmla="*/ 0 w 1177622"/>
              <a:gd name="connsiteY5" fmla="*/ 530524 h 543430"/>
              <a:gd name="connsiteX6" fmla="*/ 0 w 1177622"/>
              <a:gd name="connsiteY6" fmla="*/ 0 h 543430"/>
              <a:gd name="connsiteX0" fmla="*/ 0 w 1177622"/>
              <a:gd name="connsiteY0" fmla="*/ 0 h 556403"/>
              <a:gd name="connsiteX1" fmla="*/ 1177622 w 1177622"/>
              <a:gd name="connsiteY1" fmla="*/ 0 h 556403"/>
              <a:gd name="connsiteX2" fmla="*/ 1177622 w 1177622"/>
              <a:gd name="connsiteY2" fmla="*/ 116456 h 556403"/>
              <a:gd name="connsiteX3" fmla="*/ 319171 w 1177622"/>
              <a:gd name="connsiteY3" fmla="*/ 120736 h 556403"/>
              <a:gd name="connsiteX4" fmla="*/ 327798 w 1177622"/>
              <a:gd name="connsiteY4" fmla="*/ 543430 h 556403"/>
              <a:gd name="connsiteX5" fmla="*/ 8626 w 1177622"/>
              <a:gd name="connsiteY5" fmla="*/ 556403 h 556403"/>
              <a:gd name="connsiteX6" fmla="*/ 0 w 1177622"/>
              <a:gd name="connsiteY6" fmla="*/ 0 h 55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7622" h="556403">
                <a:moveTo>
                  <a:pt x="0" y="0"/>
                </a:moveTo>
                <a:lnTo>
                  <a:pt x="1177622" y="0"/>
                </a:lnTo>
                <a:lnTo>
                  <a:pt x="1177622" y="116456"/>
                </a:lnTo>
                <a:lnTo>
                  <a:pt x="319171" y="120736"/>
                </a:lnTo>
                <a:lnTo>
                  <a:pt x="327798" y="543430"/>
                </a:lnTo>
                <a:lnTo>
                  <a:pt x="8626" y="556403"/>
                </a:lnTo>
                <a:lnTo>
                  <a:pt x="0" y="0"/>
                </a:lnTo>
                <a:close/>
              </a:path>
            </a:pathLst>
          </a:custGeom>
          <a:solidFill>
            <a:srgbClr val="FF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1677457" y="2245581"/>
            <a:ext cx="655577" cy="776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1679036" y="2393713"/>
            <a:ext cx="223223" cy="51758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2376164" y="2245581"/>
            <a:ext cx="219974" cy="776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 bwMode="auto">
          <a:xfrm>
            <a:off x="2596138" y="2393655"/>
            <a:ext cx="230680" cy="20703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86030" name="直線矢印コネクタ 86029"/>
          <p:cNvCxnSpPr/>
          <p:nvPr/>
        </p:nvCxnSpPr>
        <p:spPr bwMode="auto">
          <a:xfrm flipH="1">
            <a:off x="811121" y="1104435"/>
            <a:ext cx="151217" cy="23934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6037" name="テキスト ボックス 86036"/>
          <p:cNvSpPr txBox="1"/>
          <p:nvPr/>
        </p:nvSpPr>
        <p:spPr>
          <a:xfrm>
            <a:off x="671350" y="3377649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66"/>
                </a:solidFill>
              </a:rPr>
              <a:t>e</a:t>
            </a:r>
            <a:endParaRPr kumimoji="1" lang="ja-JP" altLang="en-US" dirty="0">
              <a:solidFill>
                <a:srgbClr val="FF0066"/>
              </a:solidFill>
            </a:endParaRPr>
          </a:p>
        </p:txBody>
      </p:sp>
      <p:sp>
        <p:nvSpPr>
          <p:cNvPr id="86045" name="円/楕円 86044"/>
          <p:cNvSpPr>
            <a:spLocks noChangeAspect="1"/>
          </p:cNvSpPr>
          <p:nvPr/>
        </p:nvSpPr>
        <p:spPr bwMode="auto">
          <a:xfrm>
            <a:off x="728299" y="3549632"/>
            <a:ext cx="182880" cy="18288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831036" y="1919225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  <a:latin typeface="+mj-ea"/>
                <a:ea typeface="+mj-ea"/>
              </a:rPr>
              <a:t>ST</a:t>
            </a:r>
            <a:endParaRPr kumimoji="1" lang="ja-JP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663725" y="2515477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+mj-ea"/>
                <a:ea typeface="+mj-ea"/>
              </a:rPr>
              <a:t>PD</a:t>
            </a:r>
            <a:endParaRPr kumimoji="1" lang="ja-JP" altLang="en-US" sz="2000" b="1" dirty="0">
              <a:latin typeface="+mj-ea"/>
              <a:ea typeface="+mj-ea"/>
            </a:endParaRPr>
          </a:p>
        </p:txBody>
      </p:sp>
      <p:sp>
        <p:nvSpPr>
          <p:cNvPr id="55" name="正方形/長方形 54"/>
          <p:cNvSpPr/>
          <p:nvPr/>
        </p:nvSpPr>
        <p:spPr bwMode="auto">
          <a:xfrm>
            <a:off x="2899517" y="1151273"/>
            <a:ext cx="509642" cy="17161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11" name="直線コネクタ 10"/>
          <p:cNvCxnSpPr/>
          <p:nvPr/>
        </p:nvCxnSpPr>
        <p:spPr bwMode="auto">
          <a:xfrm>
            <a:off x="202837" y="3314386"/>
            <a:ext cx="26966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テキスト ボックス 56"/>
          <p:cNvSpPr txBox="1"/>
          <p:nvPr/>
        </p:nvSpPr>
        <p:spPr>
          <a:xfrm>
            <a:off x="162626" y="2362874"/>
            <a:ext cx="429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/>
                </a:solidFill>
                <a:latin typeface="+mj-ea"/>
                <a:ea typeface="+mj-ea"/>
              </a:rPr>
              <a:t>P</a:t>
            </a:r>
            <a:r>
              <a:rPr kumimoji="1" lang="en-US" altLang="ja-JP" sz="2000" b="1" baseline="30000" dirty="0" smtClean="0">
                <a:solidFill>
                  <a:schemeClr val="accent6"/>
                </a:solidFill>
                <a:latin typeface="+mj-ea"/>
                <a:ea typeface="+mj-ea"/>
              </a:rPr>
              <a:t>+</a:t>
            </a:r>
            <a:endParaRPr kumimoji="1" lang="ja-JP" altLang="en-US" sz="2000" b="1" baseline="30000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2063223" y="3329913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err="1" smtClean="0">
                <a:solidFill>
                  <a:schemeClr val="accent6"/>
                </a:solidFill>
                <a:latin typeface="+mj-ea"/>
                <a:ea typeface="+mj-ea"/>
              </a:rPr>
              <a:t>P</a:t>
            </a:r>
            <a:r>
              <a:rPr kumimoji="1" lang="en-US" altLang="ja-JP" sz="2000" b="1" baseline="30000" dirty="0" err="1" smtClean="0">
                <a:solidFill>
                  <a:schemeClr val="accent6"/>
                </a:solidFill>
                <a:latin typeface="+mj-ea"/>
                <a:ea typeface="+mj-ea"/>
              </a:rPr>
              <a:t>+</a:t>
            </a:r>
            <a:r>
              <a:rPr kumimoji="1" lang="en-US" altLang="ja-JP" sz="2000" b="1" dirty="0" err="1" smtClean="0">
                <a:solidFill>
                  <a:schemeClr val="accent6"/>
                </a:solidFill>
                <a:latin typeface="+mj-ea"/>
                <a:ea typeface="+mj-ea"/>
              </a:rPr>
              <a:t>Sub</a:t>
            </a:r>
            <a:r>
              <a:rPr kumimoji="1" lang="en-US" altLang="ja-JP" sz="2000" b="1" dirty="0" smtClean="0">
                <a:solidFill>
                  <a:schemeClr val="accent6"/>
                </a:solidFill>
                <a:latin typeface="+mj-ea"/>
                <a:ea typeface="+mj-ea"/>
              </a:rPr>
              <a:t>.</a:t>
            </a:r>
            <a:endParaRPr kumimoji="1" lang="ja-JP" altLang="en-US" sz="2000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088076" y="2949958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/>
                </a:solidFill>
                <a:latin typeface="+mj-ea"/>
                <a:ea typeface="+mj-ea"/>
              </a:rPr>
              <a:t>P</a:t>
            </a:r>
            <a:r>
              <a:rPr lang="en-US" altLang="ja-JP" sz="2000" b="1" baseline="30000" dirty="0" smtClean="0">
                <a:solidFill>
                  <a:schemeClr val="accent6"/>
                </a:solidFill>
                <a:latin typeface="+mj-ea"/>
                <a:ea typeface="+mj-ea"/>
              </a:rPr>
              <a:t>-</a:t>
            </a:r>
            <a:r>
              <a:rPr lang="en-US" altLang="ja-JP" sz="2000" b="1" dirty="0" err="1" smtClean="0">
                <a:solidFill>
                  <a:schemeClr val="accent6"/>
                </a:solidFill>
                <a:latin typeface="+mj-ea"/>
                <a:ea typeface="+mj-ea"/>
              </a:rPr>
              <a:t>Epi</a:t>
            </a:r>
            <a:r>
              <a:rPr lang="en-US" altLang="ja-JP" sz="2000" b="1" dirty="0" smtClean="0">
                <a:solidFill>
                  <a:schemeClr val="accent6"/>
                </a:solidFill>
                <a:latin typeface="+mj-ea"/>
                <a:ea typeface="+mj-ea"/>
              </a:rPr>
              <a:t>.</a:t>
            </a:r>
            <a:endParaRPr kumimoji="1" lang="ja-JP" altLang="en-US" sz="2000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2017216" y="2285240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/>
                </a:solidFill>
                <a:latin typeface="+mj-ea"/>
                <a:ea typeface="+mj-ea"/>
              </a:rPr>
              <a:t>N</a:t>
            </a:r>
            <a:endParaRPr kumimoji="1" lang="ja-JP" altLang="en-US" sz="2000" b="1" baseline="30000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1022057" y="2601478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/>
                </a:solidFill>
                <a:latin typeface="+mj-ea"/>
                <a:ea typeface="+mj-ea"/>
              </a:rPr>
              <a:t>N</a:t>
            </a:r>
            <a:endParaRPr kumimoji="1" lang="ja-JP" altLang="en-US" sz="2000" b="1" baseline="30000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22" name="フリーフォーム 21"/>
          <p:cNvSpPr/>
          <p:nvPr/>
        </p:nvSpPr>
        <p:spPr bwMode="auto">
          <a:xfrm>
            <a:off x="979208" y="3488373"/>
            <a:ext cx="457200" cy="173365"/>
          </a:xfrm>
          <a:custGeom>
            <a:avLst/>
            <a:gdLst>
              <a:gd name="connsiteX0" fmla="*/ 0 w 457200"/>
              <a:gd name="connsiteY0" fmla="*/ 173365 h 173365"/>
              <a:gd name="connsiteX1" fmla="*/ 25880 w 457200"/>
              <a:gd name="connsiteY1" fmla="*/ 130233 h 173365"/>
              <a:gd name="connsiteX2" fmla="*/ 155276 w 457200"/>
              <a:gd name="connsiteY2" fmla="*/ 147486 h 173365"/>
              <a:gd name="connsiteX3" fmla="*/ 207034 w 457200"/>
              <a:gd name="connsiteY3" fmla="*/ 156112 h 173365"/>
              <a:gd name="connsiteX4" fmla="*/ 250167 w 457200"/>
              <a:gd name="connsiteY4" fmla="*/ 147486 h 173365"/>
              <a:gd name="connsiteX5" fmla="*/ 258793 w 457200"/>
              <a:gd name="connsiteY5" fmla="*/ 121606 h 173365"/>
              <a:gd name="connsiteX6" fmla="*/ 250167 w 457200"/>
              <a:gd name="connsiteY6" fmla="*/ 9463 h 173365"/>
              <a:gd name="connsiteX7" fmla="*/ 345057 w 457200"/>
              <a:gd name="connsiteY7" fmla="*/ 18089 h 173365"/>
              <a:gd name="connsiteX8" fmla="*/ 370936 w 457200"/>
              <a:gd name="connsiteY8" fmla="*/ 43969 h 173365"/>
              <a:gd name="connsiteX9" fmla="*/ 388189 w 457200"/>
              <a:gd name="connsiteY9" fmla="*/ 69848 h 173365"/>
              <a:gd name="connsiteX10" fmla="*/ 414068 w 457200"/>
              <a:gd name="connsiteY10" fmla="*/ 61221 h 173365"/>
              <a:gd name="connsiteX11" fmla="*/ 431321 w 457200"/>
              <a:gd name="connsiteY11" fmla="*/ 35342 h 173365"/>
              <a:gd name="connsiteX12" fmla="*/ 457200 w 457200"/>
              <a:gd name="connsiteY12" fmla="*/ 26716 h 173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7200" h="173365">
                <a:moveTo>
                  <a:pt x="0" y="173365"/>
                </a:moveTo>
                <a:cubicBezTo>
                  <a:pt x="8627" y="158988"/>
                  <a:pt x="9679" y="134553"/>
                  <a:pt x="25880" y="130233"/>
                </a:cubicBezTo>
                <a:cubicBezTo>
                  <a:pt x="108698" y="108148"/>
                  <a:pt x="104364" y="136172"/>
                  <a:pt x="155276" y="147486"/>
                </a:cubicBezTo>
                <a:cubicBezTo>
                  <a:pt x="172350" y="151280"/>
                  <a:pt x="189781" y="153237"/>
                  <a:pt x="207034" y="156112"/>
                </a:cubicBezTo>
                <a:cubicBezTo>
                  <a:pt x="221412" y="153237"/>
                  <a:pt x="237967" y="155619"/>
                  <a:pt x="250167" y="147486"/>
                </a:cubicBezTo>
                <a:cubicBezTo>
                  <a:pt x="257733" y="142442"/>
                  <a:pt x="258793" y="130699"/>
                  <a:pt x="258793" y="121606"/>
                </a:cubicBezTo>
                <a:cubicBezTo>
                  <a:pt x="258793" y="84115"/>
                  <a:pt x="226166" y="38265"/>
                  <a:pt x="250167" y="9463"/>
                </a:cubicBezTo>
                <a:cubicBezTo>
                  <a:pt x="270500" y="-14936"/>
                  <a:pt x="313427" y="15214"/>
                  <a:pt x="345057" y="18089"/>
                </a:cubicBezTo>
                <a:cubicBezTo>
                  <a:pt x="353683" y="26716"/>
                  <a:pt x="363126" y="34597"/>
                  <a:pt x="370936" y="43969"/>
                </a:cubicBezTo>
                <a:cubicBezTo>
                  <a:pt x="377573" y="51934"/>
                  <a:pt x="378563" y="65998"/>
                  <a:pt x="388189" y="69848"/>
                </a:cubicBezTo>
                <a:cubicBezTo>
                  <a:pt x="396632" y="73225"/>
                  <a:pt x="405442" y="64097"/>
                  <a:pt x="414068" y="61221"/>
                </a:cubicBezTo>
                <a:cubicBezTo>
                  <a:pt x="419819" y="52595"/>
                  <a:pt x="423225" y="41819"/>
                  <a:pt x="431321" y="35342"/>
                </a:cubicBezTo>
                <a:cubicBezTo>
                  <a:pt x="438421" y="29662"/>
                  <a:pt x="457200" y="26716"/>
                  <a:pt x="457200" y="26716"/>
                </a:cubicBezTo>
              </a:path>
            </a:pathLst>
          </a:custGeom>
          <a:noFill/>
          <a:ln w="19050" cap="flat" cmpd="sng" algn="ctr">
            <a:solidFill>
              <a:srgbClr val="FF7C80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1333914" y="3261628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x</a:t>
            </a:r>
            <a:endParaRPr kumimoji="1" lang="ja-JP" altLang="en-US" b="1" baseline="30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728299" y="3641072"/>
            <a:ext cx="235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Lifetime is short.</a:t>
            </a:r>
            <a:endParaRPr kumimoji="1" lang="ja-JP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8" name="角丸四角形 107"/>
          <p:cNvSpPr/>
          <p:nvPr/>
        </p:nvSpPr>
        <p:spPr bwMode="auto">
          <a:xfrm>
            <a:off x="7878240" y="2382220"/>
            <a:ext cx="1139178" cy="206976"/>
          </a:xfrm>
          <a:prstGeom prst="roundRect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9" name="正方形/長方形 108"/>
          <p:cNvSpPr/>
          <p:nvPr/>
        </p:nvSpPr>
        <p:spPr bwMode="auto">
          <a:xfrm>
            <a:off x="7455543" y="1351296"/>
            <a:ext cx="1888121" cy="301924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10" name="正方形/長方形 109"/>
          <p:cNvSpPr/>
          <p:nvPr/>
        </p:nvSpPr>
        <p:spPr bwMode="auto">
          <a:xfrm>
            <a:off x="6367551" y="1351296"/>
            <a:ext cx="351873" cy="301924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111" name="直線コネクタ 110"/>
          <p:cNvCxnSpPr>
            <a:stCxn id="114" idx="0"/>
          </p:cNvCxnSpPr>
          <p:nvPr/>
        </p:nvCxnSpPr>
        <p:spPr bwMode="auto">
          <a:xfrm>
            <a:off x="6393437" y="2382196"/>
            <a:ext cx="278632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2" name="正方形/長方形 111"/>
          <p:cNvSpPr/>
          <p:nvPr/>
        </p:nvSpPr>
        <p:spPr bwMode="auto">
          <a:xfrm>
            <a:off x="7594894" y="2236955"/>
            <a:ext cx="219974" cy="776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13" name="角丸四角形 112"/>
          <p:cNvSpPr/>
          <p:nvPr/>
        </p:nvSpPr>
        <p:spPr bwMode="auto">
          <a:xfrm>
            <a:off x="6656659" y="2382195"/>
            <a:ext cx="914400" cy="552090"/>
          </a:xfrm>
          <a:prstGeom prst="roundRect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14" name="正方形/長方形 15"/>
          <p:cNvSpPr/>
          <p:nvPr/>
        </p:nvSpPr>
        <p:spPr bwMode="auto">
          <a:xfrm>
            <a:off x="6393437" y="2382196"/>
            <a:ext cx="1177622" cy="556403"/>
          </a:xfrm>
          <a:custGeom>
            <a:avLst/>
            <a:gdLst>
              <a:gd name="connsiteX0" fmla="*/ 0 w 1177622"/>
              <a:gd name="connsiteY0" fmla="*/ 0 h 116456"/>
              <a:gd name="connsiteX1" fmla="*/ 1177622 w 1177622"/>
              <a:gd name="connsiteY1" fmla="*/ 0 h 116456"/>
              <a:gd name="connsiteX2" fmla="*/ 1177622 w 1177622"/>
              <a:gd name="connsiteY2" fmla="*/ 116456 h 116456"/>
              <a:gd name="connsiteX3" fmla="*/ 0 w 1177622"/>
              <a:gd name="connsiteY3" fmla="*/ 116456 h 116456"/>
              <a:gd name="connsiteX4" fmla="*/ 0 w 1177622"/>
              <a:gd name="connsiteY4" fmla="*/ 0 h 116456"/>
              <a:gd name="connsiteX0" fmla="*/ 0 w 1177622"/>
              <a:gd name="connsiteY0" fmla="*/ 0 h 120736"/>
              <a:gd name="connsiteX1" fmla="*/ 1177622 w 1177622"/>
              <a:gd name="connsiteY1" fmla="*/ 0 h 120736"/>
              <a:gd name="connsiteX2" fmla="*/ 1177622 w 1177622"/>
              <a:gd name="connsiteY2" fmla="*/ 116456 h 120736"/>
              <a:gd name="connsiteX3" fmla="*/ 319171 w 1177622"/>
              <a:gd name="connsiteY3" fmla="*/ 120736 h 120736"/>
              <a:gd name="connsiteX4" fmla="*/ 0 w 1177622"/>
              <a:gd name="connsiteY4" fmla="*/ 116456 h 120736"/>
              <a:gd name="connsiteX5" fmla="*/ 0 w 1177622"/>
              <a:gd name="connsiteY5" fmla="*/ 0 h 120736"/>
              <a:gd name="connsiteX0" fmla="*/ 0 w 1177622"/>
              <a:gd name="connsiteY0" fmla="*/ 0 h 120736"/>
              <a:gd name="connsiteX1" fmla="*/ 1177622 w 1177622"/>
              <a:gd name="connsiteY1" fmla="*/ 0 h 120736"/>
              <a:gd name="connsiteX2" fmla="*/ 1177622 w 1177622"/>
              <a:gd name="connsiteY2" fmla="*/ 116456 h 120736"/>
              <a:gd name="connsiteX3" fmla="*/ 319171 w 1177622"/>
              <a:gd name="connsiteY3" fmla="*/ 120736 h 120736"/>
              <a:gd name="connsiteX4" fmla="*/ 120764 w 1177622"/>
              <a:gd name="connsiteY4" fmla="*/ 120736 h 120736"/>
              <a:gd name="connsiteX5" fmla="*/ 0 w 1177622"/>
              <a:gd name="connsiteY5" fmla="*/ 116456 h 120736"/>
              <a:gd name="connsiteX6" fmla="*/ 0 w 1177622"/>
              <a:gd name="connsiteY6" fmla="*/ 0 h 120736"/>
              <a:gd name="connsiteX0" fmla="*/ 0 w 1177622"/>
              <a:gd name="connsiteY0" fmla="*/ 0 h 319143"/>
              <a:gd name="connsiteX1" fmla="*/ 1177622 w 1177622"/>
              <a:gd name="connsiteY1" fmla="*/ 0 h 319143"/>
              <a:gd name="connsiteX2" fmla="*/ 1177622 w 1177622"/>
              <a:gd name="connsiteY2" fmla="*/ 116456 h 319143"/>
              <a:gd name="connsiteX3" fmla="*/ 319171 w 1177622"/>
              <a:gd name="connsiteY3" fmla="*/ 120736 h 319143"/>
              <a:gd name="connsiteX4" fmla="*/ 310545 w 1177622"/>
              <a:gd name="connsiteY4" fmla="*/ 319143 h 319143"/>
              <a:gd name="connsiteX5" fmla="*/ 0 w 1177622"/>
              <a:gd name="connsiteY5" fmla="*/ 116456 h 319143"/>
              <a:gd name="connsiteX6" fmla="*/ 0 w 1177622"/>
              <a:gd name="connsiteY6" fmla="*/ 0 h 319143"/>
              <a:gd name="connsiteX0" fmla="*/ 0 w 1177622"/>
              <a:gd name="connsiteY0" fmla="*/ 0 h 319143"/>
              <a:gd name="connsiteX1" fmla="*/ 1177622 w 1177622"/>
              <a:gd name="connsiteY1" fmla="*/ 0 h 319143"/>
              <a:gd name="connsiteX2" fmla="*/ 1177622 w 1177622"/>
              <a:gd name="connsiteY2" fmla="*/ 116456 h 319143"/>
              <a:gd name="connsiteX3" fmla="*/ 319171 w 1177622"/>
              <a:gd name="connsiteY3" fmla="*/ 120736 h 319143"/>
              <a:gd name="connsiteX4" fmla="*/ 310545 w 1177622"/>
              <a:gd name="connsiteY4" fmla="*/ 319143 h 319143"/>
              <a:gd name="connsiteX5" fmla="*/ 8627 w 1177622"/>
              <a:gd name="connsiteY5" fmla="*/ 306237 h 319143"/>
              <a:gd name="connsiteX6" fmla="*/ 0 w 1177622"/>
              <a:gd name="connsiteY6" fmla="*/ 0 h 319143"/>
              <a:gd name="connsiteX0" fmla="*/ 0 w 1177622"/>
              <a:gd name="connsiteY0" fmla="*/ 0 h 543430"/>
              <a:gd name="connsiteX1" fmla="*/ 1177622 w 1177622"/>
              <a:gd name="connsiteY1" fmla="*/ 0 h 543430"/>
              <a:gd name="connsiteX2" fmla="*/ 1177622 w 1177622"/>
              <a:gd name="connsiteY2" fmla="*/ 116456 h 543430"/>
              <a:gd name="connsiteX3" fmla="*/ 319171 w 1177622"/>
              <a:gd name="connsiteY3" fmla="*/ 120736 h 543430"/>
              <a:gd name="connsiteX4" fmla="*/ 327798 w 1177622"/>
              <a:gd name="connsiteY4" fmla="*/ 543430 h 543430"/>
              <a:gd name="connsiteX5" fmla="*/ 8627 w 1177622"/>
              <a:gd name="connsiteY5" fmla="*/ 306237 h 543430"/>
              <a:gd name="connsiteX6" fmla="*/ 0 w 1177622"/>
              <a:gd name="connsiteY6" fmla="*/ 0 h 543430"/>
              <a:gd name="connsiteX0" fmla="*/ 0 w 1177622"/>
              <a:gd name="connsiteY0" fmla="*/ 0 h 543430"/>
              <a:gd name="connsiteX1" fmla="*/ 1177622 w 1177622"/>
              <a:gd name="connsiteY1" fmla="*/ 0 h 543430"/>
              <a:gd name="connsiteX2" fmla="*/ 1177622 w 1177622"/>
              <a:gd name="connsiteY2" fmla="*/ 116456 h 543430"/>
              <a:gd name="connsiteX3" fmla="*/ 319171 w 1177622"/>
              <a:gd name="connsiteY3" fmla="*/ 120736 h 543430"/>
              <a:gd name="connsiteX4" fmla="*/ 327798 w 1177622"/>
              <a:gd name="connsiteY4" fmla="*/ 543430 h 543430"/>
              <a:gd name="connsiteX5" fmla="*/ 8627 w 1177622"/>
              <a:gd name="connsiteY5" fmla="*/ 521897 h 543430"/>
              <a:gd name="connsiteX6" fmla="*/ 0 w 1177622"/>
              <a:gd name="connsiteY6" fmla="*/ 0 h 543430"/>
              <a:gd name="connsiteX0" fmla="*/ 8626 w 1186248"/>
              <a:gd name="connsiteY0" fmla="*/ 0 h 556403"/>
              <a:gd name="connsiteX1" fmla="*/ 1186248 w 1186248"/>
              <a:gd name="connsiteY1" fmla="*/ 0 h 556403"/>
              <a:gd name="connsiteX2" fmla="*/ 1186248 w 1186248"/>
              <a:gd name="connsiteY2" fmla="*/ 116456 h 556403"/>
              <a:gd name="connsiteX3" fmla="*/ 327797 w 1186248"/>
              <a:gd name="connsiteY3" fmla="*/ 120736 h 556403"/>
              <a:gd name="connsiteX4" fmla="*/ 336424 w 1186248"/>
              <a:gd name="connsiteY4" fmla="*/ 543430 h 556403"/>
              <a:gd name="connsiteX5" fmla="*/ 0 w 1186248"/>
              <a:gd name="connsiteY5" fmla="*/ 556403 h 556403"/>
              <a:gd name="connsiteX6" fmla="*/ 8626 w 1186248"/>
              <a:gd name="connsiteY6" fmla="*/ 0 h 556403"/>
              <a:gd name="connsiteX0" fmla="*/ 0 w 1177622"/>
              <a:gd name="connsiteY0" fmla="*/ 0 h 543430"/>
              <a:gd name="connsiteX1" fmla="*/ 1177622 w 1177622"/>
              <a:gd name="connsiteY1" fmla="*/ 0 h 543430"/>
              <a:gd name="connsiteX2" fmla="*/ 1177622 w 1177622"/>
              <a:gd name="connsiteY2" fmla="*/ 116456 h 543430"/>
              <a:gd name="connsiteX3" fmla="*/ 319171 w 1177622"/>
              <a:gd name="connsiteY3" fmla="*/ 120736 h 543430"/>
              <a:gd name="connsiteX4" fmla="*/ 327798 w 1177622"/>
              <a:gd name="connsiteY4" fmla="*/ 543430 h 543430"/>
              <a:gd name="connsiteX5" fmla="*/ 0 w 1177622"/>
              <a:gd name="connsiteY5" fmla="*/ 530524 h 543430"/>
              <a:gd name="connsiteX6" fmla="*/ 0 w 1177622"/>
              <a:gd name="connsiteY6" fmla="*/ 0 h 543430"/>
              <a:gd name="connsiteX0" fmla="*/ 0 w 1177622"/>
              <a:gd name="connsiteY0" fmla="*/ 0 h 556403"/>
              <a:gd name="connsiteX1" fmla="*/ 1177622 w 1177622"/>
              <a:gd name="connsiteY1" fmla="*/ 0 h 556403"/>
              <a:gd name="connsiteX2" fmla="*/ 1177622 w 1177622"/>
              <a:gd name="connsiteY2" fmla="*/ 116456 h 556403"/>
              <a:gd name="connsiteX3" fmla="*/ 319171 w 1177622"/>
              <a:gd name="connsiteY3" fmla="*/ 120736 h 556403"/>
              <a:gd name="connsiteX4" fmla="*/ 327798 w 1177622"/>
              <a:gd name="connsiteY4" fmla="*/ 543430 h 556403"/>
              <a:gd name="connsiteX5" fmla="*/ 8626 w 1177622"/>
              <a:gd name="connsiteY5" fmla="*/ 556403 h 556403"/>
              <a:gd name="connsiteX6" fmla="*/ 0 w 1177622"/>
              <a:gd name="connsiteY6" fmla="*/ 0 h 55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7622" h="556403">
                <a:moveTo>
                  <a:pt x="0" y="0"/>
                </a:moveTo>
                <a:lnTo>
                  <a:pt x="1177622" y="0"/>
                </a:lnTo>
                <a:lnTo>
                  <a:pt x="1177622" y="116456"/>
                </a:lnTo>
                <a:lnTo>
                  <a:pt x="319171" y="120736"/>
                </a:lnTo>
                <a:lnTo>
                  <a:pt x="327798" y="543430"/>
                </a:lnTo>
                <a:lnTo>
                  <a:pt x="8626" y="556403"/>
                </a:lnTo>
                <a:lnTo>
                  <a:pt x="0" y="0"/>
                </a:lnTo>
                <a:close/>
              </a:path>
            </a:pathLst>
          </a:custGeom>
          <a:solidFill>
            <a:srgbClr val="FF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15" name="正方形/長方形 114"/>
          <p:cNvSpPr/>
          <p:nvPr/>
        </p:nvSpPr>
        <p:spPr bwMode="auto">
          <a:xfrm>
            <a:off x="7868057" y="2234087"/>
            <a:ext cx="655577" cy="776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16" name="正方形/長方形 115"/>
          <p:cNvSpPr/>
          <p:nvPr/>
        </p:nvSpPr>
        <p:spPr bwMode="auto">
          <a:xfrm>
            <a:off x="7869636" y="2382219"/>
            <a:ext cx="223223" cy="51758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17" name="正方形/長方形 116"/>
          <p:cNvSpPr/>
          <p:nvPr/>
        </p:nvSpPr>
        <p:spPr bwMode="auto">
          <a:xfrm>
            <a:off x="8566764" y="2234087"/>
            <a:ext cx="219974" cy="776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18" name="角丸四角形 117"/>
          <p:cNvSpPr/>
          <p:nvPr/>
        </p:nvSpPr>
        <p:spPr bwMode="auto">
          <a:xfrm>
            <a:off x="8786738" y="2382161"/>
            <a:ext cx="230680" cy="20703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6861950" y="3366155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66"/>
                </a:solidFill>
              </a:rPr>
              <a:t>e</a:t>
            </a:r>
            <a:endParaRPr kumimoji="1" lang="ja-JP" altLang="en-US" dirty="0">
              <a:solidFill>
                <a:srgbClr val="FF0066"/>
              </a:solidFill>
            </a:endParaRPr>
          </a:p>
        </p:txBody>
      </p:sp>
      <p:sp>
        <p:nvSpPr>
          <p:cNvPr id="120" name="円/楕円 119"/>
          <p:cNvSpPr>
            <a:spLocks noChangeAspect="1"/>
          </p:cNvSpPr>
          <p:nvPr/>
        </p:nvSpPr>
        <p:spPr bwMode="auto">
          <a:xfrm>
            <a:off x="6918899" y="3538138"/>
            <a:ext cx="182880" cy="18288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6854325" y="2503983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+mj-ea"/>
                <a:ea typeface="+mj-ea"/>
              </a:rPr>
              <a:t>PD</a:t>
            </a:r>
            <a:endParaRPr kumimoji="1" lang="ja-JP" altLang="en-US" sz="2000" b="1" dirty="0">
              <a:latin typeface="+mj-ea"/>
              <a:ea typeface="+mj-ea"/>
            </a:endParaRPr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6353226" y="2351380"/>
            <a:ext cx="429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/>
                </a:solidFill>
                <a:latin typeface="+mj-ea"/>
                <a:ea typeface="+mj-ea"/>
              </a:rPr>
              <a:t>P</a:t>
            </a:r>
            <a:r>
              <a:rPr kumimoji="1" lang="en-US" altLang="ja-JP" sz="2000" b="1" baseline="30000" dirty="0" smtClean="0">
                <a:solidFill>
                  <a:schemeClr val="accent6"/>
                </a:solidFill>
                <a:latin typeface="+mj-ea"/>
                <a:ea typeface="+mj-ea"/>
              </a:rPr>
              <a:t>+</a:t>
            </a:r>
            <a:endParaRPr kumimoji="1" lang="ja-JP" altLang="en-US" sz="2000" b="1" baseline="30000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8207816" y="2273746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/>
                </a:solidFill>
                <a:latin typeface="+mj-ea"/>
                <a:ea typeface="+mj-ea"/>
              </a:rPr>
              <a:t>N</a:t>
            </a:r>
            <a:endParaRPr kumimoji="1" lang="ja-JP" altLang="en-US" sz="2000" b="1" baseline="30000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128" name="テキスト ボックス 127"/>
          <p:cNvSpPr txBox="1"/>
          <p:nvPr/>
        </p:nvSpPr>
        <p:spPr>
          <a:xfrm>
            <a:off x="7212657" y="2589984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/>
                </a:solidFill>
                <a:latin typeface="+mj-ea"/>
                <a:ea typeface="+mj-ea"/>
              </a:rPr>
              <a:t>N</a:t>
            </a:r>
            <a:endParaRPr kumimoji="1" lang="ja-JP" altLang="en-US" sz="2000" b="1" baseline="30000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132" name="正方形/長方形 131"/>
          <p:cNvSpPr/>
          <p:nvPr/>
        </p:nvSpPr>
        <p:spPr bwMode="auto">
          <a:xfrm>
            <a:off x="5943385" y="1122527"/>
            <a:ext cx="438875" cy="17161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135" name="直線矢印コネクタ 134"/>
          <p:cNvCxnSpPr/>
          <p:nvPr/>
        </p:nvCxnSpPr>
        <p:spPr bwMode="auto">
          <a:xfrm flipH="1">
            <a:off x="7042049" y="1104435"/>
            <a:ext cx="140823" cy="23745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6029" name="正方形/長方形 86028"/>
          <p:cNvSpPr/>
          <p:nvPr/>
        </p:nvSpPr>
        <p:spPr bwMode="auto">
          <a:xfrm>
            <a:off x="7868057" y="2704038"/>
            <a:ext cx="943528" cy="97495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7774256" y="3695756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chemeClr val="accent6"/>
                </a:solidFill>
                <a:latin typeface="+mj-ea"/>
                <a:ea typeface="+mj-ea"/>
              </a:rPr>
              <a:t>P-</a:t>
            </a:r>
            <a:r>
              <a:rPr kumimoji="1" lang="en-US" altLang="ja-JP" sz="2000" b="1" dirty="0" smtClean="0">
                <a:solidFill>
                  <a:schemeClr val="accent6"/>
                </a:solidFill>
                <a:latin typeface="+mj-ea"/>
                <a:ea typeface="+mj-ea"/>
              </a:rPr>
              <a:t>Sub.</a:t>
            </a:r>
            <a:endParaRPr kumimoji="1" lang="ja-JP" altLang="en-US" sz="2000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86033" name="フリーフォーム 86032"/>
          <p:cNvSpPr/>
          <p:nvPr/>
        </p:nvSpPr>
        <p:spPr bwMode="auto">
          <a:xfrm>
            <a:off x="7187626" y="2880919"/>
            <a:ext cx="1199071" cy="785003"/>
          </a:xfrm>
          <a:custGeom>
            <a:avLst/>
            <a:gdLst>
              <a:gd name="connsiteX0" fmla="*/ 0 w 1216324"/>
              <a:gd name="connsiteY0" fmla="*/ 672861 h 733257"/>
              <a:gd name="connsiteX1" fmla="*/ 17252 w 1216324"/>
              <a:gd name="connsiteY1" fmla="*/ 586597 h 733257"/>
              <a:gd name="connsiteX2" fmla="*/ 51758 w 1216324"/>
              <a:gd name="connsiteY2" fmla="*/ 534838 h 733257"/>
              <a:gd name="connsiteX3" fmla="*/ 60384 w 1216324"/>
              <a:gd name="connsiteY3" fmla="*/ 508959 h 733257"/>
              <a:gd name="connsiteX4" fmla="*/ 77637 w 1216324"/>
              <a:gd name="connsiteY4" fmla="*/ 431321 h 733257"/>
              <a:gd name="connsiteX5" fmla="*/ 86264 w 1216324"/>
              <a:gd name="connsiteY5" fmla="*/ 405442 h 733257"/>
              <a:gd name="connsiteX6" fmla="*/ 138022 w 1216324"/>
              <a:gd name="connsiteY6" fmla="*/ 370936 h 733257"/>
              <a:gd name="connsiteX7" fmla="*/ 163901 w 1216324"/>
              <a:gd name="connsiteY7" fmla="*/ 353683 h 733257"/>
              <a:gd name="connsiteX8" fmla="*/ 439947 w 1216324"/>
              <a:gd name="connsiteY8" fmla="*/ 327804 h 733257"/>
              <a:gd name="connsiteX9" fmla="*/ 465826 w 1216324"/>
              <a:gd name="connsiteY9" fmla="*/ 301925 h 733257"/>
              <a:gd name="connsiteX10" fmla="*/ 491705 w 1216324"/>
              <a:gd name="connsiteY10" fmla="*/ 284672 h 733257"/>
              <a:gd name="connsiteX11" fmla="*/ 534837 w 1216324"/>
              <a:gd name="connsiteY11" fmla="*/ 232914 h 733257"/>
              <a:gd name="connsiteX12" fmla="*/ 577969 w 1216324"/>
              <a:gd name="connsiteY12" fmla="*/ 155276 h 733257"/>
              <a:gd name="connsiteX13" fmla="*/ 595222 w 1216324"/>
              <a:gd name="connsiteY13" fmla="*/ 129397 h 733257"/>
              <a:gd name="connsiteX14" fmla="*/ 646981 w 1216324"/>
              <a:gd name="connsiteY14" fmla="*/ 112144 h 733257"/>
              <a:gd name="connsiteX15" fmla="*/ 672860 w 1216324"/>
              <a:gd name="connsiteY15" fmla="*/ 103517 h 733257"/>
              <a:gd name="connsiteX16" fmla="*/ 767750 w 1216324"/>
              <a:gd name="connsiteY16" fmla="*/ 77638 h 733257"/>
              <a:gd name="connsiteX17" fmla="*/ 845388 w 1216324"/>
              <a:gd name="connsiteY17" fmla="*/ 34506 h 733257"/>
              <a:gd name="connsiteX18" fmla="*/ 871267 w 1216324"/>
              <a:gd name="connsiteY18" fmla="*/ 17253 h 733257"/>
              <a:gd name="connsiteX19" fmla="*/ 923026 w 1216324"/>
              <a:gd name="connsiteY19" fmla="*/ 0 h 733257"/>
              <a:gd name="connsiteX20" fmla="*/ 983411 w 1216324"/>
              <a:gd name="connsiteY20" fmla="*/ 17253 h 733257"/>
              <a:gd name="connsiteX21" fmla="*/ 1009290 w 1216324"/>
              <a:gd name="connsiteY21" fmla="*/ 34506 h 733257"/>
              <a:gd name="connsiteX22" fmla="*/ 1052422 w 1216324"/>
              <a:gd name="connsiteY22" fmla="*/ 112144 h 733257"/>
              <a:gd name="connsiteX23" fmla="*/ 1026543 w 1216324"/>
              <a:gd name="connsiteY23" fmla="*/ 284672 h 733257"/>
              <a:gd name="connsiteX24" fmla="*/ 1017917 w 1216324"/>
              <a:gd name="connsiteY24" fmla="*/ 310551 h 733257"/>
              <a:gd name="connsiteX25" fmla="*/ 1009290 w 1216324"/>
              <a:gd name="connsiteY25" fmla="*/ 336431 h 733257"/>
              <a:gd name="connsiteX26" fmla="*/ 1017917 w 1216324"/>
              <a:gd name="connsiteY26" fmla="*/ 457200 h 733257"/>
              <a:gd name="connsiteX27" fmla="*/ 1026543 w 1216324"/>
              <a:gd name="connsiteY27" fmla="*/ 483080 h 733257"/>
              <a:gd name="connsiteX28" fmla="*/ 1052422 w 1216324"/>
              <a:gd name="connsiteY28" fmla="*/ 500332 h 733257"/>
              <a:gd name="connsiteX29" fmla="*/ 1069675 w 1216324"/>
              <a:gd name="connsiteY29" fmla="*/ 526212 h 733257"/>
              <a:gd name="connsiteX30" fmla="*/ 1095554 w 1216324"/>
              <a:gd name="connsiteY30" fmla="*/ 543464 h 733257"/>
              <a:gd name="connsiteX31" fmla="*/ 1104181 w 1216324"/>
              <a:gd name="connsiteY31" fmla="*/ 569344 h 733257"/>
              <a:gd name="connsiteX32" fmla="*/ 1138686 w 1216324"/>
              <a:gd name="connsiteY32" fmla="*/ 621102 h 733257"/>
              <a:gd name="connsiteX33" fmla="*/ 1164566 w 1216324"/>
              <a:gd name="connsiteY33" fmla="*/ 698740 h 733257"/>
              <a:gd name="connsiteX34" fmla="*/ 1173192 w 1216324"/>
              <a:gd name="connsiteY34" fmla="*/ 724619 h 733257"/>
              <a:gd name="connsiteX35" fmla="*/ 1216324 w 1216324"/>
              <a:gd name="connsiteY35" fmla="*/ 733246 h 733257"/>
              <a:gd name="connsiteX0" fmla="*/ 0 w 1173770"/>
              <a:gd name="connsiteY0" fmla="*/ 672861 h 767751"/>
              <a:gd name="connsiteX1" fmla="*/ 17252 w 1173770"/>
              <a:gd name="connsiteY1" fmla="*/ 586597 h 767751"/>
              <a:gd name="connsiteX2" fmla="*/ 51758 w 1173770"/>
              <a:gd name="connsiteY2" fmla="*/ 534838 h 767751"/>
              <a:gd name="connsiteX3" fmla="*/ 60384 w 1173770"/>
              <a:gd name="connsiteY3" fmla="*/ 508959 h 767751"/>
              <a:gd name="connsiteX4" fmla="*/ 77637 w 1173770"/>
              <a:gd name="connsiteY4" fmla="*/ 431321 h 767751"/>
              <a:gd name="connsiteX5" fmla="*/ 86264 w 1173770"/>
              <a:gd name="connsiteY5" fmla="*/ 405442 h 767751"/>
              <a:gd name="connsiteX6" fmla="*/ 138022 w 1173770"/>
              <a:gd name="connsiteY6" fmla="*/ 370936 h 767751"/>
              <a:gd name="connsiteX7" fmla="*/ 163901 w 1173770"/>
              <a:gd name="connsiteY7" fmla="*/ 353683 h 767751"/>
              <a:gd name="connsiteX8" fmla="*/ 439947 w 1173770"/>
              <a:gd name="connsiteY8" fmla="*/ 327804 h 767751"/>
              <a:gd name="connsiteX9" fmla="*/ 465826 w 1173770"/>
              <a:gd name="connsiteY9" fmla="*/ 301925 h 767751"/>
              <a:gd name="connsiteX10" fmla="*/ 491705 w 1173770"/>
              <a:gd name="connsiteY10" fmla="*/ 284672 h 767751"/>
              <a:gd name="connsiteX11" fmla="*/ 534837 w 1173770"/>
              <a:gd name="connsiteY11" fmla="*/ 232914 h 767751"/>
              <a:gd name="connsiteX12" fmla="*/ 577969 w 1173770"/>
              <a:gd name="connsiteY12" fmla="*/ 155276 h 767751"/>
              <a:gd name="connsiteX13" fmla="*/ 595222 w 1173770"/>
              <a:gd name="connsiteY13" fmla="*/ 129397 h 767751"/>
              <a:gd name="connsiteX14" fmla="*/ 646981 w 1173770"/>
              <a:gd name="connsiteY14" fmla="*/ 112144 h 767751"/>
              <a:gd name="connsiteX15" fmla="*/ 672860 w 1173770"/>
              <a:gd name="connsiteY15" fmla="*/ 103517 h 767751"/>
              <a:gd name="connsiteX16" fmla="*/ 767750 w 1173770"/>
              <a:gd name="connsiteY16" fmla="*/ 77638 h 767751"/>
              <a:gd name="connsiteX17" fmla="*/ 845388 w 1173770"/>
              <a:gd name="connsiteY17" fmla="*/ 34506 h 767751"/>
              <a:gd name="connsiteX18" fmla="*/ 871267 w 1173770"/>
              <a:gd name="connsiteY18" fmla="*/ 17253 h 767751"/>
              <a:gd name="connsiteX19" fmla="*/ 923026 w 1173770"/>
              <a:gd name="connsiteY19" fmla="*/ 0 h 767751"/>
              <a:gd name="connsiteX20" fmla="*/ 983411 w 1173770"/>
              <a:gd name="connsiteY20" fmla="*/ 17253 h 767751"/>
              <a:gd name="connsiteX21" fmla="*/ 1009290 w 1173770"/>
              <a:gd name="connsiteY21" fmla="*/ 34506 h 767751"/>
              <a:gd name="connsiteX22" fmla="*/ 1052422 w 1173770"/>
              <a:gd name="connsiteY22" fmla="*/ 112144 h 767751"/>
              <a:gd name="connsiteX23" fmla="*/ 1026543 w 1173770"/>
              <a:gd name="connsiteY23" fmla="*/ 284672 h 767751"/>
              <a:gd name="connsiteX24" fmla="*/ 1017917 w 1173770"/>
              <a:gd name="connsiteY24" fmla="*/ 310551 h 767751"/>
              <a:gd name="connsiteX25" fmla="*/ 1009290 w 1173770"/>
              <a:gd name="connsiteY25" fmla="*/ 336431 h 767751"/>
              <a:gd name="connsiteX26" fmla="*/ 1017917 w 1173770"/>
              <a:gd name="connsiteY26" fmla="*/ 457200 h 767751"/>
              <a:gd name="connsiteX27" fmla="*/ 1026543 w 1173770"/>
              <a:gd name="connsiteY27" fmla="*/ 483080 h 767751"/>
              <a:gd name="connsiteX28" fmla="*/ 1052422 w 1173770"/>
              <a:gd name="connsiteY28" fmla="*/ 500332 h 767751"/>
              <a:gd name="connsiteX29" fmla="*/ 1069675 w 1173770"/>
              <a:gd name="connsiteY29" fmla="*/ 526212 h 767751"/>
              <a:gd name="connsiteX30" fmla="*/ 1095554 w 1173770"/>
              <a:gd name="connsiteY30" fmla="*/ 543464 h 767751"/>
              <a:gd name="connsiteX31" fmla="*/ 1104181 w 1173770"/>
              <a:gd name="connsiteY31" fmla="*/ 569344 h 767751"/>
              <a:gd name="connsiteX32" fmla="*/ 1138686 w 1173770"/>
              <a:gd name="connsiteY32" fmla="*/ 621102 h 767751"/>
              <a:gd name="connsiteX33" fmla="*/ 1164566 w 1173770"/>
              <a:gd name="connsiteY33" fmla="*/ 698740 h 767751"/>
              <a:gd name="connsiteX34" fmla="*/ 1173192 w 1173770"/>
              <a:gd name="connsiteY34" fmla="*/ 724619 h 767751"/>
              <a:gd name="connsiteX35" fmla="*/ 1147312 w 1173770"/>
              <a:gd name="connsiteY35" fmla="*/ 767751 h 767751"/>
              <a:gd name="connsiteX0" fmla="*/ 0 w 1216323"/>
              <a:gd name="connsiteY0" fmla="*/ 672861 h 759124"/>
              <a:gd name="connsiteX1" fmla="*/ 17252 w 1216323"/>
              <a:gd name="connsiteY1" fmla="*/ 586597 h 759124"/>
              <a:gd name="connsiteX2" fmla="*/ 51758 w 1216323"/>
              <a:gd name="connsiteY2" fmla="*/ 534838 h 759124"/>
              <a:gd name="connsiteX3" fmla="*/ 60384 w 1216323"/>
              <a:gd name="connsiteY3" fmla="*/ 508959 h 759124"/>
              <a:gd name="connsiteX4" fmla="*/ 77637 w 1216323"/>
              <a:gd name="connsiteY4" fmla="*/ 431321 h 759124"/>
              <a:gd name="connsiteX5" fmla="*/ 86264 w 1216323"/>
              <a:gd name="connsiteY5" fmla="*/ 405442 h 759124"/>
              <a:gd name="connsiteX6" fmla="*/ 138022 w 1216323"/>
              <a:gd name="connsiteY6" fmla="*/ 370936 h 759124"/>
              <a:gd name="connsiteX7" fmla="*/ 163901 w 1216323"/>
              <a:gd name="connsiteY7" fmla="*/ 353683 h 759124"/>
              <a:gd name="connsiteX8" fmla="*/ 439947 w 1216323"/>
              <a:gd name="connsiteY8" fmla="*/ 327804 h 759124"/>
              <a:gd name="connsiteX9" fmla="*/ 465826 w 1216323"/>
              <a:gd name="connsiteY9" fmla="*/ 301925 h 759124"/>
              <a:gd name="connsiteX10" fmla="*/ 491705 w 1216323"/>
              <a:gd name="connsiteY10" fmla="*/ 284672 h 759124"/>
              <a:gd name="connsiteX11" fmla="*/ 534837 w 1216323"/>
              <a:gd name="connsiteY11" fmla="*/ 232914 h 759124"/>
              <a:gd name="connsiteX12" fmla="*/ 577969 w 1216323"/>
              <a:gd name="connsiteY12" fmla="*/ 155276 h 759124"/>
              <a:gd name="connsiteX13" fmla="*/ 595222 w 1216323"/>
              <a:gd name="connsiteY13" fmla="*/ 129397 h 759124"/>
              <a:gd name="connsiteX14" fmla="*/ 646981 w 1216323"/>
              <a:gd name="connsiteY14" fmla="*/ 112144 h 759124"/>
              <a:gd name="connsiteX15" fmla="*/ 672860 w 1216323"/>
              <a:gd name="connsiteY15" fmla="*/ 103517 h 759124"/>
              <a:gd name="connsiteX16" fmla="*/ 767750 w 1216323"/>
              <a:gd name="connsiteY16" fmla="*/ 77638 h 759124"/>
              <a:gd name="connsiteX17" fmla="*/ 845388 w 1216323"/>
              <a:gd name="connsiteY17" fmla="*/ 34506 h 759124"/>
              <a:gd name="connsiteX18" fmla="*/ 871267 w 1216323"/>
              <a:gd name="connsiteY18" fmla="*/ 17253 h 759124"/>
              <a:gd name="connsiteX19" fmla="*/ 923026 w 1216323"/>
              <a:gd name="connsiteY19" fmla="*/ 0 h 759124"/>
              <a:gd name="connsiteX20" fmla="*/ 983411 w 1216323"/>
              <a:gd name="connsiteY20" fmla="*/ 17253 h 759124"/>
              <a:gd name="connsiteX21" fmla="*/ 1009290 w 1216323"/>
              <a:gd name="connsiteY21" fmla="*/ 34506 h 759124"/>
              <a:gd name="connsiteX22" fmla="*/ 1052422 w 1216323"/>
              <a:gd name="connsiteY22" fmla="*/ 112144 h 759124"/>
              <a:gd name="connsiteX23" fmla="*/ 1026543 w 1216323"/>
              <a:gd name="connsiteY23" fmla="*/ 284672 h 759124"/>
              <a:gd name="connsiteX24" fmla="*/ 1017917 w 1216323"/>
              <a:gd name="connsiteY24" fmla="*/ 310551 h 759124"/>
              <a:gd name="connsiteX25" fmla="*/ 1009290 w 1216323"/>
              <a:gd name="connsiteY25" fmla="*/ 336431 h 759124"/>
              <a:gd name="connsiteX26" fmla="*/ 1017917 w 1216323"/>
              <a:gd name="connsiteY26" fmla="*/ 457200 h 759124"/>
              <a:gd name="connsiteX27" fmla="*/ 1026543 w 1216323"/>
              <a:gd name="connsiteY27" fmla="*/ 483080 h 759124"/>
              <a:gd name="connsiteX28" fmla="*/ 1052422 w 1216323"/>
              <a:gd name="connsiteY28" fmla="*/ 500332 h 759124"/>
              <a:gd name="connsiteX29" fmla="*/ 1069675 w 1216323"/>
              <a:gd name="connsiteY29" fmla="*/ 526212 h 759124"/>
              <a:gd name="connsiteX30" fmla="*/ 1095554 w 1216323"/>
              <a:gd name="connsiteY30" fmla="*/ 543464 h 759124"/>
              <a:gd name="connsiteX31" fmla="*/ 1104181 w 1216323"/>
              <a:gd name="connsiteY31" fmla="*/ 569344 h 759124"/>
              <a:gd name="connsiteX32" fmla="*/ 1138686 w 1216323"/>
              <a:gd name="connsiteY32" fmla="*/ 621102 h 759124"/>
              <a:gd name="connsiteX33" fmla="*/ 1164566 w 1216323"/>
              <a:gd name="connsiteY33" fmla="*/ 698740 h 759124"/>
              <a:gd name="connsiteX34" fmla="*/ 1173192 w 1216323"/>
              <a:gd name="connsiteY34" fmla="*/ 724619 h 759124"/>
              <a:gd name="connsiteX35" fmla="*/ 1216323 w 1216323"/>
              <a:gd name="connsiteY35" fmla="*/ 759124 h 759124"/>
              <a:gd name="connsiteX0" fmla="*/ 0 w 1173260"/>
              <a:gd name="connsiteY0" fmla="*/ 672861 h 776377"/>
              <a:gd name="connsiteX1" fmla="*/ 17252 w 1173260"/>
              <a:gd name="connsiteY1" fmla="*/ 586597 h 776377"/>
              <a:gd name="connsiteX2" fmla="*/ 51758 w 1173260"/>
              <a:gd name="connsiteY2" fmla="*/ 534838 h 776377"/>
              <a:gd name="connsiteX3" fmla="*/ 60384 w 1173260"/>
              <a:gd name="connsiteY3" fmla="*/ 508959 h 776377"/>
              <a:gd name="connsiteX4" fmla="*/ 77637 w 1173260"/>
              <a:gd name="connsiteY4" fmla="*/ 431321 h 776377"/>
              <a:gd name="connsiteX5" fmla="*/ 86264 w 1173260"/>
              <a:gd name="connsiteY5" fmla="*/ 405442 h 776377"/>
              <a:gd name="connsiteX6" fmla="*/ 138022 w 1173260"/>
              <a:gd name="connsiteY6" fmla="*/ 370936 h 776377"/>
              <a:gd name="connsiteX7" fmla="*/ 163901 w 1173260"/>
              <a:gd name="connsiteY7" fmla="*/ 353683 h 776377"/>
              <a:gd name="connsiteX8" fmla="*/ 439947 w 1173260"/>
              <a:gd name="connsiteY8" fmla="*/ 327804 h 776377"/>
              <a:gd name="connsiteX9" fmla="*/ 465826 w 1173260"/>
              <a:gd name="connsiteY9" fmla="*/ 301925 h 776377"/>
              <a:gd name="connsiteX10" fmla="*/ 491705 w 1173260"/>
              <a:gd name="connsiteY10" fmla="*/ 284672 h 776377"/>
              <a:gd name="connsiteX11" fmla="*/ 534837 w 1173260"/>
              <a:gd name="connsiteY11" fmla="*/ 232914 h 776377"/>
              <a:gd name="connsiteX12" fmla="*/ 577969 w 1173260"/>
              <a:gd name="connsiteY12" fmla="*/ 155276 h 776377"/>
              <a:gd name="connsiteX13" fmla="*/ 595222 w 1173260"/>
              <a:gd name="connsiteY13" fmla="*/ 129397 h 776377"/>
              <a:gd name="connsiteX14" fmla="*/ 646981 w 1173260"/>
              <a:gd name="connsiteY14" fmla="*/ 112144 h 776377"/>
              <a:gd name="connsiteX15" fmla="*/ 672860 w 1173260"/>
              <a:gd name="connsiteY15" fmla="*/ 103517 h 776377"/>
              <a:gd name="connsiteX16" fmla="*/ 767750 w 1173260"/>
              <a:gd name="connsiteY16" fmla="*/ 77638 h 776377"/>
              <a:gd name="connsiteX17" fmla="*/ 845388 w 1173260"/>
              <a:gd name="connsiteY17" fmla="*/ 34506 h 776377"/>
              <a:gd name="connsiteX18" fmla="*/ 871267 w 1173260"/>
              <a:gd name="connsiteY18" fmla="*/ 17253 h 776377"/>
              <a:gd name="connsiteX19" fmla="*/ 923026 w 1173260"/>
              <a:gd name="connsiteY19" fmla="*/ 0 h 776377"/>
              <a:gd name="connsiteX20" fmla="*/ 983411 w 1173260"/>
              <a:gd name="connsiteY20" fmla="*/ 17253 h 776377"/>
              <a:gd name="connsiteX21" fmla="*/ 1009290 w 1173260"/>
              <a:gd name="connsiteY21" fmla="*/ 34506 h 776377"/>
              <a:gd name="connsiteX22" fmla="*/ 1052422 w 1173260"/>
              <a:gd name="connsiteY22" fmla="*/ 112144 h 776377"/>
              <a:gd name="connsiteX23" fmla="*/ 1026543 w 1173260"/>
              <a:gd name="connsiteY23" fmla="*/ 284672 h 776377"/>
              <a:gd name="connsiteX24" fmla="*/ 1017917 w 1173260"/>
              <a:gd name="connsiteY24" fmla="*/ 310551 h 776377"/>
              <a:gd name="connsiteX25" fmla="*/ 1009290 w 1173260"/>
              <a:gd name="connsiteY25" fmla="*/ 336431 h 776377"/>
              <a:gd name="connsiteX26" fmla="*/ 1017917 w 1173260"/>
              <a:gd name="connsiteY26" fmla="*/ 457200 h 776377"/>
              <a:gd name="connsiteX27" fmla="*/ 1026543 w 1173260"/>
              <a:gd name="connsiteY27" fmla="*/ 483080 h 776377"/>
              <a:gd name="connsiteX28" fmla="*/ 1052422 w 1173260"/>
              <a:gd name="connsiteY28" fmla="*/ 500332 h 776377"/>
              <a:gd name="connsiteX29" fmla="*/ 1069675 w 1173260"/>
              <a:gd name="connsiteY29" fmla="*/ 526212 h 776377"/>
              <a:gd name="connsiteX30" fmla="*/ 1095554 w 1173260"/>
              <a:gd name="connsiteY30" fmla="*/ 543464 h 776377"/>
              <a:gd name="connsiteX31" fmla="*/ 1104181 w 1173260"/>
              <a:gd name="connsiteY31" fmla="*/ 569344 h 776377"/>
              <a:gd name="connsiteX32" fmla="*/ 1138686 w 1173260"/>
              <a:gd name="connsiteY32" fmla="*/ 621102 h 776377"/>
              <a:gd name="connsiteX33" fmla="*/ 1164566 w 1173260"/>
              <a:gd name="connsiteY33" fmla="*/ 698740 h 776377"/>
              <a:gd name="connsiteX34" fmla="*/ 1173192 w 1173260"/>
              <a:gd name="connsiteY34" fmla="*/ 724619 h 776377"/>
              <a:gd name="connsiteX35" fmla="*/ 1173191 w 1173260"/>
              <a:gd name="connsiteY35" fmla="*/ 776377 h 776377"/>
              <a:gd name="connsiteX0" fmla="*/ 0 w 1199071"/>
              <a:gd name="connsiteY0" fmla="*/ 672861 h 785003"/>
              <a:gd name="connsiteX1" fmla="*/ 17252 w 1199071"/>
              <a:gd name="connsiteY1" fmla="*/ 586597 h 785003"/>
              <a:gd name="connsiteX2" fmla="*/ 51758 w 1199071"/>
              <a:gd name="connsiteY2" fmla="*/ 534838 h 785003"/>
              <a:gd name="connsiteX3" fmla="*/ 60384 w 1199071"/>
              <a:gd name="connsiteY3" fmla="*/ 508959 h 785003"/>
              <a:gd name="connsiteX4" fmla="*/ 77637 w 1199071"/>
              <a:gd name="connsiteY4" fmla="*/ 431321 h 785003"/>
              <a:gd name="connsiteX5" fmla="*/ 86264 w 1199071"/>
              <a:gd name="connsiteY5" fmla="*/ 405442 h 785003"/>
              <a:gd name="connsiteX6" fmla="*/ 138022 w 1199071"/>
              <a:gd name="connsiteY6" fmla="*/ 370936 h 785003"/>
              <a:gd name="connsiteX7" fmla="*/ 163901 w 1199071"/>
              <a:gd name="connsiteY7" fmla="*/ 353683 h 785003"/>
              <a:gd name="connsiteX8" fmla="*/ 439947 w 1199071"/>
              <a:gd name="connsiteY8" fmla="*/ 327804 h 785003"/>
              <a:gd name="connsiteX9" fmla="*/ 465826 w 1199071"/>
              <a:gd name="connsiteY9" fmla="*/ 301925 h 785003"/>
              <a:gd name="connsiteX10" fmla="*/ 491705 w 1199071"/>
              <a:gd name="connsiteY10" fmla="*/ 284672 h 785003"/>
              <a:gd name="connsiteX11" fmla="*/ 534837 w 1199071"/>
              <a:gd name="connsiteY11" fmla="*/ 232914 h 785003"/>
              <a:gd name="connsiteX12" fmla="*/ 577969 w 1199071"/>
              <a:gd name="connsiteY12" fmla="*/ 155276 h 785003"/>
              <a:gd name="connsiteX13" fmla="*/ 595222 w 1199071"/>
              <a:gd name="connsiteY13" fmla="*/ 129397 h 785003"/>
              <a:gd name="connsiteX14" fmla="*/ 646981 w 1199071"/>
              <a:gd name="connsiteY14" fmla="*/ 112144 h 785003"/>
              <a:gd name="connsiteX15" fmla="*/ 672860 w 1199071"/>
              <a:gd name="connsiteY15" fmla="*/ 103517 h 785003"/>
              <a:gd name="connsiteX16" fmla="*/ 767750 w 1199071"/>
              <a:gd name="connsiteY16" fmla="*/ 77638 h 785003"/>
              <a:gd name="connsiteX17" fmla="*/ 845388 w 1199071"/>
              <a:gd name="connsiteY17" fmla="*/ 34506 h 785003"/>
              <a:gd name="connsiteX18" fmla="*/ 871267 w 1199071"/>
              <a:gd name="connsiteY18" fmla="*/ 17253 h 785003"/>
              <a:gd name="connsiteX19" fmla="*/ 923026 w 1199071"/>
              <a:gd name="connsiteY19" fmla="*/ 0 h 785003"/>
              <a:gd name="connsiteX20" fmla="*/ 983411 w 1199071"/>
              <a:gd name="connsiteY20" fmla="*/ 17253 h 785003"/>
              <a:gd name="connsiteX21" fmla="*/ 1009290 w 1199071"/>
              <a:gd name="connsiteY21" fmla="*/ 34506 h 785003"/>
              <a:gd name="connsiteX22" fmla="*/ 1052422 w 1199071"/>
              <a:gd name="connsiteY22" fmla="*/ 112144 h 785003"/>
              <a:gd name="connsiteX23" fmla="*/ 1026543 w 1199071"/>
              <a:gd name="connsiteY23" fmla="*/ 284672 h 785003"/>
              <a:gd name="connsiteX24" fmla="*/ 1017917 w 1199071"/>
              <a:gd name="connsiteY24" fmla="*/ 310551 h 785003"/>
              <a:gd name="connsiteX25" fmla="*/ 1009290 w 1199071"/>
              <a:gd name="connsiteY25" fmla="*/ 336431 h 785003"/>
              <a:gd name="connsiteX26" fmla="*/ 1017917 w 1199071"/>
              <a:gd name="connsiteY26" fmla="*/ 457200 h 785003"/>
              <a:gd name="connsiteX27" fmla="*/ 1026543 w 1199071"/>
              <a:gd name="connsiteY27" fmla="*/ 483080 h 785003"/>
              <a:gd name="connsiteX28" fmla="*/ 1052422 w 1199071"/>
              <a:gd name="connsiteY28" fmla="*/ 500332 h 785003"/>
              <a:gd name="connsiteX29" fmla="*/ 1069675 w 1199071"/>
              <a:gd name="connsiteY29" fmla="*/ 526212 h 785003"/>
              <a:gd name="connsiteX30" fmla="*/ 1095554 w 1199071"/>
              <a:gd name="connsiteY30" fmla="*/ 543464 h 785003"/>
              <a:gd name="connsiteX31" fmla="*/ 1104181 w 1199071"/>
              <a:gd name="connsiteY31" fmla="*/ 569344 h 785003"/>
              <a:gd name="connsiteX32" fmla="*/ 1138686 w 1199071"/>
              <a:gd name="connsiteY32" fmla="*/ 621102 h 785003"/>
              <a:gd name="connsiteX33" fmla="*/ 1164566 w 1199071"/>
              <a:gd name="connsiteY33" fmla="*/ 698740 h 785003"/>
              <a:gd name="connsiteX34" fmla="*/ 1173192 w 1199071"/>
              <a:gd name="connsiteY34" fmla="*/ 724619 h 785003"/>
              <a:gd name="connsiteX35" fmla="*/ 1199071 w 1199071"/>
              <a:gd name="connsiteY35" fmla="*/ 785003 h 785003"/>
              <a:gd name="connsiteX0" fmla="*/ 0 w 1199071"/>
              <a:gd name="connsiteY0" fmla="*/ 672861 h 785003"/>
              <a:gd name="connsiteX1" fmla="*/ 17252 w 1199071"/>
              <a:gd name="connsiteY1" fmla="*/ 586597 h 785003"/>
              <a:gd name="connsiteX2" fmla="*/ 51758 w 1199071"/>
              <a:gd name="connsiteY2" fmla="*/ 534838 h 785003"/>
              <a:gd name="connsiteX3" fmla="*/ 60384 w 1199071"/>
              <a:gd name="connsiteY3" fmla="*/ 508959 h 785003"/>
              <a:gd name="connsiteX4" fmla="*/ 77637 w 1199071"/>
              <a:gd name="connsiteY4" fmla="*/ 431321 h 785003"/>
              <a:gd name="connsiteX5" fmla="*/ 86264 w 1199071"/>
              <a:gd name="connsiteY5" fmla="*/ 405442 h 785003"/>
              <a:gd name="connsiteX6" fmla="*/ 138022 w 1199071"/>
              <a:gd name="connsiteY6" fmla="*/ 370936 h 785003"/>
              <a:gd name="connsiteX7" fmla="*/ 163901 w 1199071"/>
              <a:gd name="connsiteY7" fmla="*/ 353683 h 785003"/>
              <a:gd name="connsiteX8" fmla="*/ 439947 w 1199071"/>
              <a:gd name="connsiteY8" fmla="*/ 327804 h 785003"/>
              <a:gd name="connsiteX9" fmla="*/ 465826 w 1199071"/>
              <a:gd name="connsiteY9" fmla="*/ 301925 h 785003"/>
              <a:gd name="connsiteX10" fmla="*/ 491705 w 1199071"/>
              <a:gd name="connsiteY10" fmla="*/ 284672 h 785003"/>
              <a:gd name="connsiteX11" fmla="*/ 534837 w 1199071"/>
              <a:gd name="connsiteY11" fmla="*/ 232914 h 785003"/>
              <a:gd name="connsiteX12" fmla="*/ 577969 w 1199071"/>
              <a:gd name="connsiteY12" fmla="*/ 155276 h 785003"/>
              <a:gd name="connsiteX13" fmla="*/ 595222 w 1199071"/>
              <a:gd name="connsiteY13" fmla="*/ 129397 h 785003"/>
              <a:gd name="connsiteX14" fmla="*/ 646981 w 1199071"/>
              <a:gd name="connsiteY14" fmla="*/ 112144 h 785003"/>
              <a:gd name="connsiteX15" fmla="*/ 672860 w 1199071"/>
              <a:gd name="connsiteY15" fmla="*/ 103517 h 785003"/>
              <a:gd name="connsiteX16" fmla="*/ 767750 w 1199071"/>
              <a:gd name="connsiteY16" fmla="*/ 77638 h 785003"/>
              <a:gd name="connsiteX17" fmla="*/ 845388 w 1199071"/>
              <a:gd name="connsiteY17" fmla="*/ 34506 h 785003"/>
              <a:gd name="connsiteX18" fmla="*/ 871267 w 1199071"/>
              <a:gd name="connsiteY18" fmla="*/ 17253 h 785003"/>
              <a:gd name="connsiteX19" fmla="*/ 923026 w 1199071"/>
              <a:gd name="connsiteY19" fmla="*/ 0 h 785003"/>
              <a:gd name="connsiteX20" fmla="*/ 983411 w 1199071"/>
              <a:gd name="connsiteY20" fmla="*/ 17253 h 785003"/>
              <a:gd name="connsiteX21" fmla="*/ 1009290 w 1199071"/>
              <a:gd name="connsiteY21" fmla="*/ 34506 h 785003"/>
              <a:gd name="connsiteX22" fmla="*/ 1052422 w 1199071"/>
              <a:gd name="connsiteY22" fmla="*/ 112144 h 785003"/>
              <a:gd name="connsiteX23" fmla="*/ 1026543 w 1199071"/>
              <a:gd name="connsiteY23" fmla="*/ 284672 h 785003"/>
              <a:gd name="connsiteX24" fmla="*/ 1017917 w 1199071"/>
              <a:gd name="connsiteY24" fmla="*/ 310551 h 785003"/>
              <a:gd name="connsiteX25" fmla="*/ 1009290 w 1199071"/>
              <a:gd name="connsiteY25" fmla="*/ 336431 h 785003"/>
              <a:gd name="connsiteX26" fmla="*/ 1017917 w 1199071"/>
              <a:gd name="connsiteY26" fmla="*/ 457200 h 785003"/>
              <a:gd name="connsiteX27" fmla="*/ 1026543 w 1199071"/>
              <a:gd name="connsiteY27" fmla="*/ 483080 h 785003"/>
              <a:gd name="connsiteX28" fmla="*/ 1052422 w 1199071"/>
              <a:gd name="connsiteY28" fmla="*/ 500332 h 785003"/>
              <a:gd name="connsiteX29" fmla="*/ 1069675 w 1199071"/>
              <a:gd name="connsiteY29" fmla="*/ 526212 h 785003"/>
              <a:gd name="connsiteX30" fmla="*/ 1095554 w 1199071"/>
              <a:gd name="connsiteY30" fmla="*/ 543464 h 785003"/>
              <a:gd name="connsiteX31" fmla="*/ 1104181 w 1199071"/>
              <a:gd name="connsiteY31" fmla="*/ 569344 h 785003"/>
              <a:gd name="connsiteX32" fmla="*/ 1138686 w 1199071"/>
              <a:gd name="connsiteY32" fmla="*/ 621102 h 785003"/>
              <a:gd name="connsiteX33" fmla="*/ 1164566 w 1199071"/>
              <a:gd name="connsiteY33" fmla="*/ 698740 h 785003"/>
              <a:gd name="connsiteX34" fmla="*/ 1112807 w 1199071"/>
              <a:gd name="connsiteY34" fmla="*/ 759125 h 785003"/>
              <a:gd name="connsiteX35" fmla="*/ 1199071 w 1199071"/>
              <a:gd name="connsiteY35" fmla="*/ 785003 h 785003"/>
              <a:gd name="connsiteX0" fmla="*/ 0 w 1199071"/>
              <a:gd name="connsiteY0" fmla="*/ 672861 h 785003"/>
              <a:gd name="connsiteX1" fmla="*/ 17252 w 1199071"/>
              <a:gd name="connsiteY1" fmla="*/ 586597 h 785003"/>
              <a:gd name="connsiteX2" fmla="*/ 51758 w 1199071"/>
              <a:gd name="connsiteY2" fmla="*/ 534838 h 785003"/>
              <a:gd name="connsiteX3" fmla="*/ 60384 w 1199071"/>
              <a:gd name="connsiteY3" fmla="*/ 508959 h 785003"/>
              <a:gd name="connsiteX4" fmla="*/ 77637 w 1199071"/>
              <a:gd name="connsiteY4" fmla="*/ 431321 h 785003"/>
              <a:gd name="connsiteX5" fmla="*/ 86264 w 1199071"/>
              <a:gd name="connsiteY5" fmla="*/ 405442 h 785003"/>
              <a:gd name="connsiteX6" fmla="*/ 138022 w 1199071"/>
              <a:gd name="connsiteY6" fmla="*/ 370936 h 785003"/>
              <a:gd name="connsiteX7" fmla="*/ 163901 w 1199071"/>
              <a:gd name="connsiteY7" fmla="*/ 353683 h 785003"/>
              <a:gd name="connsiteX8" fmla="*/ 439947 w 1199071"/>
              <a:gd name="connsiteY8" fmla="*/ 327804 h 785003"/>
              <a:gd name="connsiteX9" fmla="*/ 465826 w 1199071"/>
              <a:gd name="connsiteY9" fmla="*/ 301925 h 785003"/>
              <a:gd name="connsiteX10" fmla="*/ 491705 w 1199071"/>
              <a:gd name="connsiteY10" fmla="*/ 284672 h 785003"/>
              <a:gd name="connsiteX11" fmla="*/ 534837 w 1199071"/>
              <a:gd name="connsiteY11" fmla="*/ 232914 h 785003"/>
              <a:gd name="connsiteX12" fmla="*/ 577969 w 1199071"/>
              <a:gd name="connsiteY12" fmla="*/ 155276 h 785003"/>
              <a:gd name="connsiteX13" fmla="*/ 595222 w 1199071"/>
              <a:gd name="connsiteY13" fmla="*/ 129397 h 785003"/>
              <a:gd name="connsiteX14" fmla="*/ 646981 w 1199071"/>
              <a:gd name="connsiteY14" fmla="*/ 112144 h 785003"/>
              <a:gd name="connsiteX15" fmla="*/ 672860 w 1199071"/>
              <a:gd name="connsiteY15" fmla="*/ 103517 h 785003"/>
              <a:gd name="connsiteX16" fmla="*/ 767750 w 1199071"/>
              <a:gd name="connsiteY16" fmla="*/ 77638 h 785003"/>
              <a:gd name="connsiteX17" fmla="*/ 845388 w 1199071"/>
              <a:gd name="connsiteY17" fmla="*/ 34506 h 785003"/>
              <a:gd name="connsiteX18" fmla="*/ 871267 w 1199071"/>
              <a:gd name="connsiteY18" fmla="*/ 17253 h 785003"/>
              <a:gd name="connsiteX19" fmla="*/ 923026 w 1199071"/>
              <a:gd name="connsiteY19" fmla="*/ 0 h 785003"/>
              <a:gd name="connsiteX20" fmla="*/ 983411 w 1199071"/>
              <a:gd name="connsiteY20" fmla="*/ 17253 h 785003"/>
              <a:gd name="connsiteX21" fmla="*/ 1009290 w 1199071"/>
              <a:gd name="connsiteY21" fmla="*/ 34506 h 785003"/>
              <a:gd name="connsiteX22" fmla="*/ 1052422 w 1199071"/>
              <a:gd name="connsiteY22" fmla="*/ 112144 h 785003"/>
              <a:gd name="connsiteX23" fmla="*/ 1026543 w 1199071"/>
              <a:gd name="connsiteY23" fmla="*/ 284672 h 785003"/>
              <a:gd name="connsiteX24" fmla="*/ 1017917 w 1199071"/>
              <a:gd name="connsiteY24" fmla="*/ 310551 h 785003"/>
              <a:gd name="connsiteX25" fmla="*/ 1009290 w 1199071"/>
              <a:gd name="connsiteY25" fmla="*/ 336431 h 785003"/>
              <a:gd name="connsiteX26" fmla="*/ 1017917 w 1199071"/>
              <a:gd name="connsiteY26" fmla="*/ 457200 h 785003"/>
              <a:gd name="connsiteX27" fmla="*/ 1026543 w 1199071"/>
              <a:gd name="connsiteY27" fmla="*/ 483080 h 785003"/>
              <a:gd name="connsiteX28" fmla="*/ 1052422 w 1199071"/>
              <a:gd name="connsiteY28" fmla="*/ 500332 h 785003"/>
              <a:gd name="connsiteX29" fmla="*/ 1069675 w 1199071"/>
              <a:gd name="connsiteY29" fmla="*/ 526212 h 785003"/>
              <a:gd name="connsiteX30" fmla="*/ 1095554 w 1199071"/>
              <a:gd name="connsiteY30" fmla="*/ 543464 h 785003"/>
              <a:gd name="connsiteX31" fmla="*/ 1104181 w 1199071"/>
              <a:gd name="connsiteY31" fmla="*/ 569344 h 785003"/>
              <a:gd name="connsiteX32" fmla="*/ 1138686 w 1199071"/>
              <a:gd name="connsiteY32" fmla="*/ 621102 h 785003"/>
              <a:gd name="connsiteX33" fmla="*/ 1061049 w 1199071"/>
              <a:gd name="connsiteY33" fmla="*/ 733246 h 785003"/>
              <a:gd name="connsiteX34" fmla="*/ 1112807 w 1199071"/>
              <a:gd name="connsiteY34" fmla="*/ 759125 h 785003"/>
              <a:gd name="connsiteX35" fmla="*/ 1199071 w 1199071"/>
              <a:gd name="connsiteY35" fmla="*/ 785003 h 785003"/>
              <a:gd name="connsiteX0" fmla="*/ 0 w 1199071"/>
              <a:gd name="connsiteY0" fmla="*/ 672861 h 785003"/>
              <a:gd name="connsiteX1" fmla="*/ 17252 w 1199071"/>
              <a:gd name="connsiteY1" fmla="*/ 586597 h 785003"/>
              <a:gd name="connsiteX2" fmla="*/ 51758 w 1199071"/>
              <a:gd name="connsiteY2" fmla="*/ 534838 h 785003"/>
              <a:gd name="connsiteX3" fmla="*/ 60384 w 1199071"/>
              <a:gd name="connsiteY3" fmla="*/ 508959 h 785003"/>
              <a:gd name="connsiteX4" fmla="*/ 77637 w 1199071"/>
              <a:gd name="connsiteY4" fmla="*/ 431321 h 785003"/>
              <a:gd name="connsiteX5" fmla="*/ 86264 w 1199071"/>
              <a:gd name="connsiteY5" fmla="*/ 405442 h 785003"/>
              <a:gd name="connsiteX6" fmla="*/ 138022 w 1199071"/>
              <a:gd name="connsiteY6" fmla="*/ 370936 h 785003"/>
              <a:gd name="connsiteX7" fmla="*/ 163901 w 1199071"/>
              <a:gd name="connsiteY7" fmla="*/ 353683 h 785003"/>
              <a:gd name="connsiteX8" fmla="*/ 439947 w 1199071"/>
              <a:gd name="connsiteY8" fmla="*/ 327804 h 785003"/>
              <a:gd name="connsiteX9" fmla="*/ 465826 w 1199071"/>
              <a:gd name="connsiteY9" fmla="*/ 301925 h 785003"/>
              <a:gd name="connsiteX10" fmla="*/ 491705 w 1199071"/>
              <a:gd name="connsiteY10" fmla="*/ 284672 h 785003"/>
              <a:gd name="connsiteX11" fmla="*/ 534837 w 1199071"/>
              <a:gd name="connsiteY11" fmla="*/ 232914 h 785003"/>
              <a:gd name="connsiteX12" fmla="*/ 577969 w 1199071"/>
              <a:gd name="connsiteY12" fmla="*/ 155276 h 785003"/>
              <a:gd name="connsiteX13" fmla="*/ 595222 w 1199071"/>
              <a:gd name="connsiteY13" fmla="*/ 129397 h 785003"/>
              <a:gd name="connsiteX14" fmla="*/ 646981 w 1199071"/>
              <a:gd name="connsiteY14" fmla="*/ 112144 h 785003"/>
              <a:gd name="connsiteX15" fmla="*/ 672860 w 1199071"/>
              <a:gd name="connsiteY15" fmla="*/ 103517 h 785003"/>
              <a:gd name="connsiteX16" fmla="*/ 767750 w 1199071"/>
              <a:gd name="connsiteY16" fmla="*/ 77638 h 785003"/>
              <a:gd name="connsiteX17" fmla="*/ 845388 w 1199071"/>
              <a:gd name="connsiteY17" fmla="*/ 34506 h 785003"/>
              <a:gd name="connsiteX18" fmla="*/ 871267 w 1199071"/>
              <a:gd name="connsiteY18" fmla="*/ 17253 h 785003"/>
              <a:gd name="connsiteX19" fmla="*/ 923026 w 1199071"/>
              <a:gd name="connsiteY19" fmla="*/ 0 h 785003"/>
              <a:gd name="connsiteX20" fmla="*/ 983411 w 1199071"/>
              <a:gd name="connsiteY20" fmla="*/ 17253 h 785003"/>
              <a:gd name="connsiteX21" fmla="*/ 1009290 w 1199071"/>
              <a:gd name="connsiteY21" fmla="*/ 34506 h 785003"/>
              <a:gd name="connsiteX22" fmla="*/ 1052422 w 1199071"/>
              <a:gd name="connsiteY22" fmla="*/ 112144 h 785003"/>
              <a:gd name="connsiteX23" fmla="*/ 1026543 w 1199071"/>
              <a:gd name="connsiteY23" fmla="*/ 284672 h 785003"/>
              <a:gd name="connsiteX24" fmla="*/ 1017917 w 1199071"/>
              <a:gd name="connsiteY24" fmla="*/ 310551 h 785003"/>
              <a:gd name="connsiteX25" fmla="*/ 1009290 w 1199071"/>
              <a:gd name="connsiteY25" fmla="*/ 336431 h 785003"/>
              <a:gd name="connsiteX26" fmla="*/ 1017917 w 1199071"/>
              <a:gd name="connsiteY26" fmla="*/ 457200 h 785003"/>
              <a:gd name="connsiteX27" fmla="*/ 1026543 w 1199071"/>
              <a:gd name="connsiteY27" fmla="*/ 483080 h 785003"/>
              <a:gd name="connsiteX28" fmla="*/ 1052422 w 1199071"/>
              <a:gd name="connsiteY28" fmla="*/ 500332 h 785003"/>
              <a:gd name="connsiteX29" fmla="*/ 1069675 w 1199071"/>
              <a:gd name="connsiteY29" fmla="*/ 526212 h 785003"/>
              <a:gd name="connsiteX30" fmla="*/ 1095554 w 1199071"/>
              <a:gd name="connsiteY30" fmla="*/ 543464 h 785003"/>
              <a:gd name="connsiteX31" fmla="*/ 1104181 w 1199071"/>
              <a:gd name="connsiteY31" fmla="*/ 569344 h 785003"/>
              <a:gd name="connsiteX32" fmla="*/ 1095554 w 1199071"/>
              <a:gd name="connsiteY32" fmla="*/ 638354 h 785003"/>
              <a:gd name="connsiteX33" fmla="*/ 1061049 w 1199071"/>
              <a:gd name="connsiteY33" fmla="*/ 733246 h 785003"/>
              <a:gd name="connsiteX34" fmla="*/ 1112807 w 1199071"/>
              <a:gd name="connsiteY34" fmla="*/ 759125 h 785003"/>
              <a:gd name="connsiteX35" fmla="*/ 1199071 w 1199071"/>
              <a:gd name="connsiteY35" fmla="*/ 785003 h 785003"/>
              <a:gd name="connsiteX0" fmla="*/ 0 w 1199071"/>
              <a:gd name="connsiteY0" fmla="*/ 672861 h 785003"/>
              <a:gd name="connsiteX1" fmla="*/ 17252 w 1199071"/>
              <a:gd name="connsiteY1" fmla="*/ 586597 h 785003"/>
              <a:gd name="connsiteX2" fmla="*/ 51758 w 1199071"/>
              <a:gd name="connsiteY2" fmla="*/ 534838 h 785003"/>
              <a:gd name="connsiteX3" fmla="*/ 60384 w 1199071"/>
              <a:gd name="connsiteY3" fmla="*/ 508959 h 785003"/>
              <a:gd name="connsiteX4" fmla="*/ 77637 w 1199071"/>
              <a:gd name="connsiteY4" fmla="*/ 431321 h 785003"/>
              <a:gd name="connsiteX5" fmla="*/ 86264 w 1199071"/>
              <a:gd name="connsiteY5" fmla="*/ 405442 h 785003"/>
              <a:gd name="connsiteX6" fmla="*/ 138022 w 1199071"/>
              <a:gd name="connsiteY6" fmla="*/ 370936 h 785003"/>
              <a:gd name="connsiteX7" fmla="*/ 163901 w 1199071"/>
              <a:gd name="connsiteY7" fmla="*/ 353683 h 785003"/>
              <a:gd name="connsiteX8" fmla="*/ 439947 w 1199071"/>
              <a:gd name="connsiteY8" fmla="*/ 327804 h 785003"/>
              <a:gd name="connsiteX9" fmla="*/ 465826 w 1199071"/>
              <a:gd name="connsiteY9" fmla="*/ 301925 h 785003"/>
              <a:gd name="connsiteX10" fmla="*/ 491705 w 1199071"/>
              <a:gd name="connsiteY10" fmla="*/ 284672 h 785003"/>
              <a:gd name="connsiteX11" fmla="*/ 534837 w 1199071"/>
              <a:gd name="connsiteY11" fmla="*/ 232914 h 785003"/>
              <a:gd name="connsiteX12" fmla="*/ 577969 w 1199071"/>
              <a:gd name="connsiteY12" fmla="*/ 155276 h 785003"/>
              <a:gd name="connsiteX13" fmla="*/ 595222 w 1199071"/>
              <a:gd name="connsiteY13" fmla="*/ 129397 h 785003"/>
              <a:gd name="connsiteX14" fmla="*/ 646981 w 1199071"/>
              <a:gd name="connsiteY14" fmla="*/ 112144 h 785003"/>
              <a:gd name="connsiteX15" fmla="*/ 672860 w 1199071"/>
              <a:gd name="connsiteY15" fmla="*/ 103517 h 785003"/>
              <a:gd name="connsiteX16" fmla="*/ 767750 w 1199071"/>
              <a:gd name="connsiteY16" fmla="*/ 77638 h 785003"/>
              <a:gd name="connsiteX17" fmla="*/ 845388 w 1199071"/>
              <a:gd name="connsiteY17" fmla="*/ 34506 h 785003"/>
              <a:gd name="connsiteX18" fmla="*/ 871267 w 1199071"/>
              <a:gd name="connsiteY18" fmla="*/ 17253 h 785003"/>
              <a:gd name="connsiteX19" fmla="*/ 923026 w 1199071"/>
              <a:gd name="connsiteY19" fmla="*/ 0 h 785003"/>
              <a:gd name="connsiteX20" fmla="*/ 983411 w 1199071"/>
              <a:gd name="connsiteY20" fmla="*/ 17253 h 785003"/>
              <a:gd name="connsiteX21" fmla="*/ 1009290 w 1199071"/>
              <a:gd name="connsiteY21" fmla="*/ 34506 h 785003"/>
              <a:gd name="connsiteX22" fmla="*/ 1052422 w 1199071"/>
              <a:gd name="connsiteY22" fmla="*/ 112144 h 785003"/>
              <a:gd name="connsiteX23" fmla="*/ 1026543 w 1199071"/>
              <a:gd name="connsiteY23" fmla="*/ 284672 h 785003"/>
              <a:gd name="connsiteX24" fmla="*/ 1017917 w 1199071"/>
              <a:gd name="connsiteY24" fmla="*/ 310551 h 785003"/>
              <a:gd name="connsiteX25" fmla="*/ 1009290 w 1199071"/>
              <a:gd name="connsiteY25" fmla="*/ 336431 h 785003"/>
              <a:gd name="connsiteX26" fmla="*/ 1017917 w 1199071"/>
              <a:gd name="connsiteY26" fmla="*/ 457200 h 785003"/>
              <a:gd name="connsiteX27" fmla="*/ 1026543 w 1199071"/>
              <a:gd name="connsiteY27" fmla="*/ 483080 h 785003"/>
              <a:gd name="connsiteX28" fmla="*/ 1052422 w 1199071"/>
              <a:gd name="connsiteY28" fmla="*/ 500332 h 785003"/>
              <a:gd name="connsiteX29" fmla="*/ 1069675 w 1199071"/>
              <a:gd name="connsiteY29" fmla="*/ 526212 h 785003"/>
              <a:gd name="connsiteX30" fmla="*/ 1095554 w 1199071"/>
              <a:gd name="connsiteY30" fmla="*/ 543464 h 785003"/>
              <a:gd name="connsiteX31" fmla="*/ 1061049 w 1199071"/>
              <a:gd name="connsiteY31" fmla="*/ 603849 h 785003"/>
              <a:gd name="connsiteX32" fmla="*/ 1095554 w 1199071"/>
              <a:gd name="connsiteY32" fmla="*/ 638354 h 785003"/>
              <a:gd name="connsiteX33" fmla="*/ 1061049 w 1199071"/>
              <a:gd name="connsiteY33" fmla="*/ 733246 h 785003"/>
              <a:gd name="connsiteX34" fmla="*/ 1112807 w 1199071"/>
              <a:gd name="connsiteY34" fmla="*/ 759125 h 785003"/>
              <a:gd name="connsiteX35" fmla="*/ 1199071 w 1199071"/>
              <a:gd name="connsiteY35" fmla="*/ 785003 h 785003"/>
              <a:gd name="connsiteX0" fmla="*/ 0 w 1199071"/>
              <a:gd name="connsiteY0" fmla="*/ 672861 h 785003"/>
              <a:gd name="connsiteX1" fmla="*/ 17252 w 1199071"/>
              <a:gd name="connsiteY1" fmla="*/ 586597 h 785003"/>
              <a:gd name="connsiteX2" fmla="*/ 51758 w 1199071"/>
              <a:gd name="connsiteY2" fmla="*/ 534838 h 785003"/>
              <a:gd name="connsiteX3" fmla="*/ 60384 w 1199071"/>
              <a:gd name="connsiteY3" fmla="*/ 508959 h 785003"/>
              <a:gd name="connsiteX4" fmla="*/ 77637 w 1199071"/>
              <a:gd name="connsiteY4" fmla="*/ 431321 h 785003"/>
              <a:gd name="connsiteX5" fmla="*/ 86264 w 1199071"/>
              <a:gd name="connsiteY5" fmla="*/ 405442 h 785003"/>
              <a:gd name="connsiteX6" fmla="*/ 138022 w 1199071"/>
              <a:gd name="connsiteY6" fmla="*/ 370936 h 785003"/>
              <a:gd name="connsiteX7" fmla="*/ 163901 w 1199071"/>
              <a:gd name="connsiteY7" fmla="*/ 353683 h 785003"/>
              <a:gd name="connsiteX8" fmla="*/ 439947 w 1199071"/>
              <a:gd name="connsiteY8" fmla="*/ 327804 h 785003"/>
              <a:gd name="connsiteX9" fmla="*/ 465826 w 1199071"/>
              <a:gd name="connsiteY9" fmla="*/ 301925 h 785003"/>
              <a:gd name="connsiteX10" fmla="*/ 491705 w 1199071"/>
              <a:gd name="connsiteY10" fmla="*/ 284672 h 785003"/>
              <a:gd name="connsiteX11" fmla="*/ 534837 w 1199071"/>
              <a:gd name="connsiteY11" fmla="*/ 232914 h 785003"/>
              <a:gd name="connsiteX12" fmla="*/ 577969 w 1199071"/>
              <a:gd name="connsiteY12" fmla="*/ 155276 h 785003"/>
              <a:gd name="connsiteX13" fmla="*/ 595222 w 1199071"/>
              <a:gd name="connsiteY13" fmla="*/ 129397 h 785003"/>
              <a:gd name="connsiteX14" fmla="*/ 646981 w 1199071"/>
              <a:gd name="connsiteY14" fmla="*/ 112144 h 785003"/>
              <a:gd name="connsiteX15" fmla="*/ 672860 w 1199071"/>
              <a:gd name="connsiteY15" fmla="*/ 103517 h 785003"/>
              <a:gd name="connsiteX16" fmla="*/ 767750 w 1199071"/>
              <a:gd name="connsiteY16" fmla="*/ 77638 h 785003"/>
              <a:gd name="connsiteX17" fmla="*/ 845388 w 1199071"/>
              <a:gd name="connsiteY17" fmla="*/ 34506 h 785003"/>
              <a:gd name="connsiteX18" fmla="*/ 871267 w 1199071"/>
              <a:gd name="connsiteY18" fmla="*/ 17253 h 785003"/>
              <a:gd name="connsiteX19" fmla="*/ 923026 w 1199071"/>
              <a:gd name="connsiteY19" fmla="*/ 0 h 785003"/>
              <a:gd name="connsiteX20" fmla="*/ 983411 w 1199071"/>
              <a:gd name="connsiteY20" fmla="*/ 17253 h 785003"/>
              <a:gd name="connsiteX21" fmla="*/ 1009290 w 1199071"/>
              <a:gd name="connsiteY21" fmla="*/ 34506 h 785003"/>
              <a:gd name="connsiteX22" fmla="*/ 1052422 w 1199071"/>
              <a:gd name="connsiteY22" fmla="*/ 112144 h 785003"/>
              <a:gd name="connsiteX23" fmla="*/ 1026543 w 1199071"/>
              <a:gd name="connsiteY23" fmla="*/ 284672 h 785003"/>
              <a:gd name="connsiteX24" fmla="*/ 1017917 w 1199071"/>
              <a:gd name="connsiteY24" fmla="*/ 310551 h 785003"/>
              <a:gd name="connsiteX25" fmla="*/ 1009290 w 1199071"/>
              <a:gd name="connsiteY25" fmla="*/ 336431 h 785003"/>
              <a:gd name="connsiteX26" fmla="*/ 1017917 w 1199071"/>
              <a:gd name="connsiteY26" fmla="*/ 457200 h 785003"/>
              <a:gd name="connsiteX27" fmla="*/ 1026543 w 1199071"/>
              <a:gd name="connsiteY27" fmla="*/ 483080 h 785003"/>
              <a:gd name="connsiteX28" fmla="*/ 1052422 w 1199071"/>
              <a:gd name="connsiteY28" fmla="*/ 500332 h 785003"/>
              <a:gd name="connsiteX29" fmla="*/ 1069675 w 1199071"/>
              <a:gd name="connsiteY29" fmla="*/ 526212 h 785003"/>
              <a:gd name="connsiteX30" fmla="*/ 1095554 w 1199071"/>
              <a:gd name="connsiteY30" fmla="*/ 543464 h 785003"/>
              <a:gd name="connsiteX31" fmla="*/ 1061049 w 1199071"/>
              <a:gd name="connsiteY31" fmla="*/ 603849 h 785003"/>
              <a:gd name="connsiteX32" fmla="*/ 1061049 w 1199071"/>
              <a:gd name="connsiteY32" fmla="*/ 655607 h 785003"/>
              <a:gd name="connsiteX33" fmla="*/ 1061049 w 1199071"/>
              <a:gd name="connsiteY33" fmla="*/ 733246 h 785003"/>
              <a:gd name="connsiteX34" fmla="*/ 1112807 w 1199071"/>
              <a:gd name="connsiteY34" fmla="*/ 759125 h 785003"/>
              <a:gd name="connsiteX35" fmla="*/ 1199071 w 1199071"/>
              <a:gd name="connsiteY35" fmla="*/ 785003 h 785003"/>
              <a:gd name="connsiteX0" fmla="*/ 0 w 1199071"/>
              <a:gd name="connsiteY0" fmla="*/ 672861 h 785003"/>
              <a:gd name="connsiteX1" fmla="*/ 17252 w 1199071"/>
              <a:gd name="connsiteY1" fmla="*/ 586597 h 785003"/>
              <a:gd name="connsiteX2" fmla="*/ 51758 w 1199071"/>
              <a:gd name="connsiteY2" fmla="*/ 534838 h 785003"/>
              <a:gd name="connsiteX3" fmla="*/ 60384 w 1199071"/>
              <a:gd name="connsiteY3" fmla="*/ 508959 h 785003"/>
              <a:gd name="connsiteX4" fmla="*/ 77637 w 1199071"/>
              <a:gd name="connsiteY4" fmla="*/ 431321 h 785003"/>
              <a:gd name="connsiteX5" fmla="*/ 86264 w 1199071"/>
              <a:gd name="connsiteY5" fmla="*/ 405442 h 785003"/>
              <a:gd name="connsiteX6" fmla="*/ 138022 w 1199071"/>
              <a:gd name="connsiteY6" fmla="*/ 370936 h 785003"/>
              <a:gd name="connsiteX7" fmla="*/ 163901 w 1199071"/>
              <a:gd name="connsiteY7" fmla="*/ 353683 h 785003"/>
              <a:gd name="connsiteX8" fmla="*/ 439947 w 1199071"/>
              <a:gd name="connsiteY8" fmla="*/ 327804 h 785003"/>
              <a:gd name="connsiteX9" fmla="*/ 465826 w 1199071"/>
              <a:gd name="connsiteY9" fmla="*/ 301925 h 785003"/>
              <a:gd name="connsiteX10" fmla="*/ 491705 w 1199071"/>
              <a:gd name="connsiteY10" fmla="*/ 284672 h 785003"/>
              <a:gd name="connsiteX11" fmla="*/ 534837 w 1199071"/>
              <a:gd name="connsiteY11" fmla="*/ 232914 h 785003"/>
              <a:gd name="connsiteX12" fmla="*/ 577969 w 1199071"/>
              <a:gd name="connsiteY12" fmla="*/ 155276 h 785003"/>
              <a:gd name="connsiteX13" fmla="*/ 595222 w 1199071"/>
              <a:gd name="connsiteY13" fmla="*/ 129397 h 785003"/>
              <a:gd name="connsiteX14" fmla="*/ 646981 w 1199071"/>
              <a:gd name="connsiteY14" fmla="*/ 112144 h 785003"/>
              <a:gd name="connsiteX15" fmla="*/ 672860 w 1199071"/>
              <a:gd name="connsiteY15" fmla="*/ 103517 h 785003"/>
              <a:gd name="connsiteX16" fmla="*/ 767750 w 1199071"/>
              <a:gd name="connsiteY16" fmla="*/ 77638 h 785003"/>
              <a:gd name="connsiteX17" fmla="*/ 845388 w 1199071"/>
              <a:gd name="connsiteY17" fmla="*/ 34506 h 785003"/>
              <a:gd name="connsiteX18" fmla="*/ 871267 w 1199071"/>
              <a:gd name="connsiteY18" fmla="*/ 17253 h 785003"/>
              <a:gd name="connsiteX19" fmla="*/ 923026 w 1199071"/>
              <a:gd name="connsiteY19" fmla="*/ 0 h 785003"/>
              <a:gd name="connsiteX20" fmla="*/ 983411 w 1199071"/>
              <a:gd name="connsiteY20" fmla="*/ 17253 h 785003"/>
              <a:gd name="connsiteX21" fmla="*/ 1009290 w 1199071"/>
              <a:gd name="connsiteY21" fmla="*/ 34506 h 785003"/>
              <a:gd name="connsiteX22" fmla="*/ 1052422 w 1199071"/>
              <a:gd name="connsiteY22" fmla="*/ 112144 h 785003"/>
              <a:gd name="connsiteX23" fmla="*/ 1026543 w 1199071"/>
              <a:gd name="connsiteY23" fmla="*/ 284672 h 785003"/>
              <a:gd name="connsiteX24" fmla="*/ 1017917 w 1199071"/>
              <a:gd name="connsiteY24" fmla="*/ 310551 h 785003"/>
              <a:gd name="connsiteX25" fmla="*/ 1009290 w 1199071"/>
              <a:gd name="connsiteY25" fmla="*/ 336431 h 785003"/>
              <a:gd name="connsiteX26" fmla="*/ 1017917 w 1199071"/>
              <a:gd name="connsiteY26" fmla="*/ 457200 h 785003"/>
              <a:gd name="connsiteX27" fmla="*/ 1026543 w 1199071"/>
              <a:gd name="connsiteY27" fmla="*/ 483080 h 785003"/>
              <a:gd name="connsiteX28" fmla="*/ 1052422 w 1199071"/>
              <a:gd name="connsiteY28" fmla="*/ 500332 h 785003"/>
              <a:gd name="connsiteX29" fmla="*/ 1069675 w 1199071"/>
              <a:gd name="connsiteY29" fmla="*/ 526212 h 785003"/>
              <a:gd name="connsiteX30" fmla="*/ 1069675 w 1199071"/>
              <a:gd name="connsiteY30" fmla="*/ 586596 h 785003"/>
              <a:gd name="connsiteX31" fmla="*/ 1061049 w 1199071"/>
              <a:gd name="connsiteY31" fmla="*/ 603849 h 785003"/>
              <a:gd name="connsiteX32" fmla="*/ 1061049 w 1199071"/>
              <a:gd name="connsiteY32" fmla="*/ 655607 h 785003"/>
              <a:gd name="connsiteX33" fmla="*/ 1061049 w 1199071"/>
              <a:gd name="connsiteY33" fmla="*/ 733246 h 785003"/>
              <a:gd name="connsiteX34" fmla="*/ 1112807 w 1199071"/>
              <a:gd name="connsiteY34" fmla="*/ 759125 h 785003"/>
              <a:gd name="connsiteX35" fmla="*/ 1199071 w 1199071"/>
              <a:gd name="connsiteY35" fmla="*/ 785003 h 78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99071" h="785003">
                <a:moveTo>
                  <a:pt x="0" y="672861"/>
                </a:moveTo>
                <a:cubicBezTo>
                  <a:pt x="2143" y="657861"/>
                  <a:pt x="5671" y="607443"/>
                  <a:pt x="17252" y="586597"/>
                </a:cubicBezTo>
                <a:cubicBezTo>
                  <a:pt x="27322" y="568471"/>
                  <a:pt x="51758" y="534838"/>
                  <a:pt x="51758" y="534838"/>
                </a:cubicBezTo>
                <a:cubicBezTo>
                  <a:pt x="54633" y="526212"/>
                  <a:pt x="58179" y="517780"/>
                  <a:pt x="60384" y="508959"/>
                </a:cubicBezTo>
                <a:cubicBezTo>
                  <a:pt x="78162" y="437848"/>
                  <a:pt x="59936" y="493275"/>
                  <a:pt x="77637" y="431321"/>
                </a:cubicBezTo>
                <a:cubicBezTo>
                  <a:pt x="80135" y="422578"/>
                  <a:pt x="79834" y="411872"/>
                  <a:pt x="86264" y="405442"/>
                </a:cubicBezTo>
                <a:cubicBezTo>
                  <a:pt x="100926" y="390780"/>
                  <a:pt x="120769" y="382438"/>
                  <a:pt x="138022" y="370936"/>
                </a:cubicBezTo>
                <a:cubicBezTo>
                  <a:pt x="146648" y="365185"/>
                  <a:pt x="154065" y="356961"/>
                  <a:pt x="163901" y="353683"/>
                </a:cubicBezTo>
                <a:cubicBezTo>
                  <a:pt x="286639" y="312773"/>
                  <a:pt x="197487" y="337130"/>
                  <a:pt x="439947" y="327804"/>
                </a:cubicBezTo>
                <a:cubicBezTo>
                  <a:pt x="448573" y="319178"/>
                  <a:pt x="456454" y="309735"/>
                  <a:pt x="465826" y="301925"/>
                </a:cubicBezTo>
                <a:cubicBezTo>
                  <a:pt x="473791" y="295288"/>
                  <a:pt x="483740" y="291309"/>
                  <a:pt x="491705" y="284672"/>
                </a:cubicBezTo>
                <a:cubicBezTo>
                  <a:pt x="506044" y="272723"/>
                  <a:pt x="526854" y="250875"/>
                  <a:pt x="534837" y="232914"/>
                </a:cubicBezTo>
                <a:cubicBezTo>
                  <a:pt x="582027" y="126738"/>
                  <a:pt x="521736" y="222755"/>
                  <a:pt x="577969" y="155276"/>
                </a:cubicBezTo>
                <a:cubicBezTo>
                  <a:pt x="584606" y="147311"/>
                  <a:pt x="586430" y="134892"/>
                  <a:pt x="595222" y="129397"/>
                </a:cubicBezTo>
                <a:cubicBezTo>
                  <a:pt x="610644" y="119758"/>
                  <a:pt x="629728" y="117895"/>
                  <a:pt x="646981" y="112144"/>
                </a:cubicBezTo>
                <a:cubicBezTo>
                  <a:pt x="655607" y="109268"/>
                  <a:pt x="664038" y="105722"/>
                  <a:pt x="672860" y="103517"/>
                </a:cubicBezTo>
                <a:cubicBezTo>
                  <a:pt x="750692" y="84059"/>
                  <a:pt x="719376" y="93762"/>
                  <a:pt x="767750" y="77638"/>
                </a:cubicBezTo>
                <a:cubicBezTo>
                  <a:pt x="827075" y="38088"/>
                  <a:pt x="799837" y="49689"/>
                  <a:pt x="845388" y="34506"/>
                </a:cubicBezTo>
                <a:cubicBezTo>
                  <a:pt x="854014" y="28755"/>
                  <a:pt x="861793" y="21464"/>
                  <a:pt x="871267" y="17253"/>
                </a:cubicBezTo>
                <a:cubicBezTo>
                  <a:pt x="887886" y="9867"/>
                  <a:pt x="923026" y="0"/>
                  <a:pt x="923026" y="0"/>
                </a:cubicBezTo>
                <a:cubicBezTo>
                  <a:pt x="934077" y="2763"/>
                  <a:pt x="971039" y="11067"/>
                  <a:pt x="983411" y="17253"/>
                </a:cubicBezTo>
                <a:cubicBezTo>
                  <a:pt x="992684" y="21890"/>
                  <a:pt x="1000664" y="28755"/>
                  <a:pt x="1009290" y="34506"/>
                </a:cubicBezTo>
                <a:cubicBezTo>
                  <a:pt x="1048840" y="93830"/>
                  <a:pt x="1037239" y="66593"/>
                  <a:pt x="1052422" y="112144"/>
                </a:cubicBezTo>
                <a:cubicBezTo>
                  <a:pt x="1042500" y="251059"/>
                  <a:pt x="1056559" y="194624"/>
                  <a:pt x="1026543" y="284672"/>
                </a:cubicBezTo>
                <a:lnTo>
                  <a:pt x="1017917" y="310551"/>
                </a:lnTo>
                <a:lnTo>
                  <a:pt x="1009290" y="336431"/>
                </a:lnTo>
                <a:cubicBezTo>
                  <a:pt x="1012166" y="376687"/>
                  <a:pt x="1013201" y="417118"/>
                  <a:pt x="1017917" y="457200"/>
                </a:cubicBezTo>
                <a:cubicBezTo>
                  <a:pt x="1018979" y="466231"/>
                  <a:pt x="1020863" y="475979"/>
                  <a:pt x="1026543" y="483080"/>
                </a:cubicBezTo>
                <a:cubicBezTo>
                  <a:pt x="1033019" y="491176"/>
                  <a:pt x="1043796" y="494581"/>
                  <a:pt x="1052422" y="500332"/>
                </a:cubicBezTo>
                <a:cubicBezTo>
                  <a:pt x="1058173" y="508959"/>
                  <a:pt x="1066800" y="511835"/>
                  <a:pt x="1069675" y="526212"/>
                </a:cubicBezTo>
                <a:cubicBezTo>
                  <a:pt x="1072550" y="540589"/>
                  <a:pt x="1071113" y="573657"/>
                  <a:pt x="1069675" y="586596"/>
                </a:cubicBezTo>
                <a:cubicBezTo>
                  <a:pt x="1068237" y="599535"/>
                  <a:pt x="1062487" y="592347"/>
                  <a:pt x="1061049" y="603849"/>
                </a:cubicBezTo>
                <a:cubicBezTo>
                  <a:pt x="1059611" y="615351"/>
                  <a:pt x="1061049" y="634041"/>
                  <a:pt x="1061049" y="655607"/>
                </a:cubicBezTo>
                <a:cubicBezTo>
                  <a:pt x="1061049" y="677173"/>
                  <a:pt x="1052423" y="715993"/>
                  <a:pt x="1061049" y="733246"/>
                </a:cubicBezTo>
                <a:cubicBezTo>
                  <a:pt x="1069675" y="750499"/>
                  <a:pt x="1089803" y="750499"/>
                  <a:pt x="1112807" y="759125"/>
                </a:cubicBezTo>
                <a:cubicBezTo>
                  <a:pt x="1135811" y="767751"/>
                  <a:pt x="1178589" y="785003"/>
                  <a:pt x="1199071" y="785003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42" name="テキスト ボックス 141"/>
          <p:cNvSpPr txBox="1"/>
          <p:nvPr/>
        </p:nvSpPr>
        <p:spPr>
          <a:xfrm>
            <a:off x="4983382" y="3839314"/>
            <a:ext cx="1435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Potential </a:t>
            </a:r>
          </a:p>
          <a:p>
            <a:pPr>
              <a:lnSpc>
                <a:spcPts val="2400"/>
              </a:lnSpc>
            </a:pPr>
            <a:r>
              <a:rPr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Barrier</a:t>
            </a:r>
            <a:r>
              <a:rPr kumimoji="1"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.</a:t>
            </a:r>
            <a:endParaRPr kumimoji="1" lang="ja-JP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7137729" y="4257140"/>
            <a:ext cx="2348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u="sng" dirty="0" smtClean="0">
                <a:latin typeface="+mj-ea"/>
                <a:ea typeface="+mj-ea"/>
              </a:rPr>
              <a:t>P</a:t>
            </a:r>
            <a:r>
              <a:rPr kumimoji="1" lang="en-US" altLang="ja-JP" b="1" u="sng" baseline="30000" dirty="0" smtClean="0">
                <a:latin typeface="+mj-ea"/>
                <a:ea typeface="+mj-ea"/>
              </a:rPr>
              <a:t>+</a:t>
            </a:r>
            <a:r>
              <a:rPr lang="en-US" altLang="ja-JP" b="1" u="sng" dirty="0" smtClean="0">
                <a:latin typeface="+mj-ea"/>
                <a:ea typeface="+mj-ea"/>
              </a:rPr>
              <a:t>-Barrier Layer</a:t>
            </a:r>
            <a:endParaRPr kumimoji="1" lang="ja-JP" altLang="en-US" b="1" u="sng" dirty="0">
              <a:latin typeface="+mj-ea"/>
              <a:ea typeface="+mj-ea"/>
            </a:endParaRPr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7834958" y="2499829"/>
            <a:ext cx="429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/>
                </a:solidFill>
                <a:latin typeface="+mj-ea"/>
                <a:ea typeface="+mj-ea"/>
              </a:rPr>
              <a:t>P</a:t>
            </a:r>
            <a:r>
              <a:rPr kumimoji="1" lang="en-US" altLang="ja-JP" sz="2000" b="1" baseline="30000" dirty="0" smtClean="0">
                <a:solidFill>
                  <a:schemeClr val="accent6"/>
                </a:solidFill>
                <a:latin typeface="+mj-ea"/>
                <a:ea typeface="+mj-ea"/>
              </a:rPr>
              <a:t>+</a:t>
            </a:r>
            <a:endParaRPr kumimoji="1" lang="ja-JP" altLang="en-US" sz="2000" b="1" baseline="30000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86035" name="正方形/長方形 86034"/>
          <p:cNvSpPr/>
          <p:nvPr/>
        </p:nvSpPr>
        <p:spPr bwMode="auto">
          <a:xfrm>
            <a:off x="60382" y="931075"/>
            <a:ext cx="3027858" cy="5610499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47" name="正方形/長方形 146"/>
          <p:cNvSpPr/>
          <p:nvPr/>
        </p:nvSpPr>
        <p:spPr bwMode="auto">
          <a:xfrm>
            <a:off x="3292264" y="936834"/>
            <a:ext cx="2957098" cy="5604740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48" name="正方形/長方形 147"/>
          <p:cNvSpPr/>
          <p:nvPr/>
        </p:nvSpPr>
        <p:spPr bwMode="auto">
          <a:xfrm>
            <a:off x="6353226" y="933965"/>
            <a:ext cx="3405802" cy="5607609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0382" y="4971915"/>
            <a:ext cx="30941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chemeClr val="accent6"/>
                </a:solidFill>
                <a:latin typeface="+mj-ea"/>
                <a:ea typeface="+mj-ea"/>
              </a:rPr>
              <a:t>・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No process change</a:t>
            </a:r>
          </a:p>
          <a:p>
            <a:r>
              <a:rPr lang="ja-JP" altLang="en-US" b="1" dirty="0" smtClean="0">
                <a:solidFill>
                  <a:srgbClr val="FF0000"/>
                </a:solidFill>
                <a:latin typeface="+mj-ea"/>
              </a:rPr>
              <a:t>・ </a:t>
            </a:r>
            <a:r>
              <a:rPr lang="en-US" altLang="ja-JP" b="1" dirty="0" smtClean="0">
                <a:solidFill>
                  <a:srgbClr val="FF0000"/>
                </a:solidFill>
                <a:latin typeface="+mj-ea"/>
              </a:rPr>
              <a:t>Limited performance</a:t>
            </a:r>
            <a:endParaRPr lang="en-US" altLang="ja-JP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ja-JP" altLang="en-US" b="1" dirty="0" smtClean="0">
                <a:solidFill>
                  <a:srgbClr val="FF0000"/>
                </a:solidFill>
                <a:latin typeface="+mj-ea"/>
              </a:rPr>
              <a:t>・ </a:t>
            </a:r>
            <a:r>
              <a:rPr lang="en-US" altLang="ja-JP" b="1" dirty="0" smtClean="0">
                <a:solidFill>
                  <a:srgbClr val="FF0000"/>
                </a:solidFill>
                <a:latin typeface="+mj-ea"/>
              </a:rPr>
              <a:t>Sensitivity non-</a:t>
            </a:r>
          </a:p>
          <a:p>
            <a:r>
              <a:rPr lang="en-US" altLang="ja-JP" b="1" dirty="0">
                <a:solidFill>
                  <a:srgbClr val="FF0000"/>
                </a:solidFill>
                <a:latin typeface="+mj-ea"/>
              </a:rPr>
              <a:t> </a:t>
            </a:r>
            <a:r>
              <a:rPr lang="en-US" altLang="ja-JP" b="1" dirty="0" smtClean="0">
                <a:solidFill>
                  <a:srgbClr val="FF0000"/>
                </a:solidFill>
                <a:latin typeface="+mj-ea"/>
              </a:rPr>
              <a:t>  uniformity</a:t>
            </a:r>
            <a:r>
              <a:rPr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endParaRPr kumimoji="1" lang="ja-JP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3311600" y="5094963"/>
            <a:ext cx="28280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chemeClr val="accent6"/>
                </a:solidFill>
                <a:latin typeface="+mj-ea"/>
                <a:ea typeface="+mj-ea"/>
              </a:rPr>
              <a:t>・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Good performance</a:t>
            </a:r>
          </a:p>
          <a:p>
            <a:r>
              <a:rPr lang="en-US" altLang="ja-JP" b="1" dirty="0">
                <a:solidFill>
                  <a:schemeClr val="accent6"/>
                </a:solidFill>
                <a:latin typeface="+mj-ea"/>
                <a:ea typeface="+mj-ea"/>
              </a:rPr>
              <a:t>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  for deep electrons</a:t>
            </a:r>
          </a:p>
          <a:p>
            <a:r>
              <a:rPr lang="ja-JP" altLang="en-US" b="1" dirty="0" smtClean="0">
                <a:solidFill>
                  <a:srgbClr val="FF0000"/>
                </a:solidFill>
                <a:latin typeface="+mj-ea"/>
              </a:rPr>
              <a:t>・ </a:t>
            </a:r>
            <a:r>
              <a:rPr lang="en-US" altLang="ja-JP" b="1" dirty="0" smtClean="0">
                <a:solidFill>
                  <a:srgbClr val="FF0000"/>
                </a:solidFill>
                <a:latin typeface="+mj-ea"/>
              </a:rPr>
              <a:t>Longer process</a:t>
            </a:r>
            <a:endParaRPr kumimoji="1" lang="ja-JP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6393437" y="4710215"/>
            <a:ext cx="31678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chemeClr val="accent6"/>
                </a:solidFill>
                <a:latin typeface="+mj-ea"/>
                <a:ea typeface="+mj-ea"/>
              </a:rPr>
              <a:t>・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Only one additional </a:t>
            </a:r>
          </a:p>
          <a:p>
            <a:r>
              <a:rPr lang="en-US" altLang="ja-JP" b="1" dirty="0">
                <a:solidFill>
                  <a:schemeClr val="accent6"/>
                </a:solidFill>
                <a:latin typeface="+mj-ea"/>
                <a:ea typeface="+mj-ea"/>
              </a:rPr>
              <a:t>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  process step</a:t>
            </a:r>
          </a:p>
          <a:p>
            <a:r>
              <a:rPr lang="ja-JP" altLang="en-US" b="1" dirty="0" smtClean="0">
                <a:solidFill>
                  <a:schemeClr val="accent6"/>
                </a:solidFill>
                <a:latin typeface="+mj-ea"/>
              </a:rPr>
              <a:t>・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</a:rPr>
              <a:t>Effective for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</a:rPr>
              <a:t>shallow </a:t>
            </a:r>
            <a:endParaRPr lang="en-US" altLang="ja-JP" b="1" dirty="0" smtClean="0">
              <a:solidFill>
                <a:schemeClr val="accent6"/>
              </a:solidFill>
              <a:latin typeface="+mj-ea"/>
            </a:endParaRPr>
          </a:p>
          <a:p>
            <a:r>
              <a:rPr lang="en-US" altLang="ja-JP" b="1" dirty="0">
                <a:solidFill>
                  <a:schemeClr val="accent6"/>
                </a:solidFill>
                <a:latin typeface="+mj-ea"/>
              </a:rPr>
              <a:t>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</a:rPr>
              <a:t> 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</a:rPr>
              <a:t>and deep electrons</a:t>
            </a:r>
            <a:endParaRPr lang="en-US" altLang="ja-JP" b="1" dirty="0" smtClean="0">
              <a:solidFill>
                <a:schemeClr val="accent6"/>
              </a:solidFill>
              <a:latin typeface="+mj-ea"/>
              <a:ea typeface="+mj-ea"/>
            </a:endParaRPr>
          </a:p>
          <a:p>
            <a:r>
              <a:rPr lang="ja-JP" altLang="en-US" b="1" dirty="0" smtClean="0">
                <a:solidFill>
                  <a:srgbClr val="FF0000"/>
                </a:solidFill>
                <a:latin typeface="+mj-ea"/>
              </a:rPr>
              <a:t>・ </a:t>
            </a:r>
            <a:r>
              <a:rPr lang="en-US" altLang="ja-JP" b="1" dirty="0" smtClean="0">
                <a:solidFill>
                  <a:srgbClr val="FF0000"/>
                </a:solidFill>
                <a:latin typeface="+mj-ea"/>
              </a:rPr>
              <a:t>Limited performance</a:t>
            </a:r>
            <a:endParaRPr kumimoji="1" lang="ja-JP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7919559" y="1711645"/>
            <a:ext cx="1986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  <a:latin typeface="+mj-ea"/>
                <a:ea typeface="+mj-ea"/>
              </a:rPr>
              <a:t>P</a:t>
            </a:r>
            <a:r>
              <a:rPr kumimoji="1" lang="en-US" altLang="ja-JP" sz="2000" b="1" baseline="30000" dirty="0" smtClean="0">
                <a:solidFill>
                  <a:srgbClr val="FF0000"/>
                </a:solidFill>
                <a:latin typeface="+mj-ea"/>
                <a:ea typeface="+mj-ea"/>
              </a:rPr>
              <a:t>+</a:t>
            </a:r>
            <a:r>
              <a:rPr lang="en-US" altLang="ja-JP" sz="2000" b="1" dirty="0" smtClean="0">
                <a:solidFill>
                  <a:srgbClr val="FF0000"/>
                </a:solidFill>
                <a:latin typeface="+mj-ea"/>
                <a:ea typeface="+mj-ea"/>
              </a:rPr>
              <a:t>-Barrier Layer</a:t>
            </a:r>
            <a:endParaRPr kumimoji="1" lang="ja-JP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5" name="直線矢印コネクタ 4"/>
          <p:cNvCxnSpPr>
            <a:endCxn id="86029" idx="2"/>
          </p:cNvCxnSpPr>
          <p:nvPr/>
        </p:nvCxnSpPr>
        <p:spPr bwMode="auto">
          <a:xfrm flipH="1">
            <a:off x="8339821" y="2009350"/>
            <a:ext cx="471764" cy="79218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1" name="テキスト ボックス 100"/>
          <p:cNvSpPr txBox="1"/>
          <p:nvPr/>
        </p:nvSpPr>
        <p:spPr>
          <a:xfrm>
            <a:off x="7985508" y="1898058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  <a:latin typeface="+mj-ea"/>
                <a:ea typeface="+mj-ea"/>
              </a:rPr>
              <a:t>ST</a:t>
            </a:r>
            <a:endParaRPr kumimoji="1" lang="ja-JP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574311" y="2688348"/>
            <a:ext cx="320922" cy="461665"/>
            <a:chOff x="241875" y="3530049"/>
            <a:chExt cx="320922" cy="461665"/>
          </a:xfrm>
        </p:grpSpPr>
        <p:sp>
          <p:nvSpPr>
            <p:cNvPr id="103" name="円/楕円 102"/>
            <p:cNvSpPr>
              <a:spLocks noChangeAspect="1"/>
            </p:cNvSpPr>
            <p:nvPr/>
          </p:nvSpPr>
          <p:spPr bwMode="auto">
            <a:xfrm>
              <a:off x="310699" y="3702032"/>
              <a:ext cx="182880" cy="182880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21" name="テキスト ボックス 120"/>
            <p:cNvSpPr txBox="1"/>
            <p:nvPr/>
          </p:nvSpPr>
          <p:spPr>
            <a:xfrm>
              <a:off x="241875" y="3530049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66"/>
                  </a:solidFill>
                </a:rPr>
                <a:t>e</a:t>
              </a:r>
              <a:endParaRPr kumimoji="1" lang="ja-JP" altLang="en-US" dirty="0">
                <a:solidFill>
                  <a:srgbClr val="FF0066"/>
                </a:solidFill>
              </a:endParaRPr>
            </a:p>
          </p:txBody>
        </p:sp>
      </p:grpSp>
      <p:sp>
        <p:nvSpPr>
          <p:cNvPr id="4" name="フリーフォーム 3"/>
          <p:cNvSpPr/>
          <p:nvPr/>
        </p:nvSpPr>
        <p:spPr bwMode="auto">
          <a:xfrm>
            <a:off x="1852551" y="2553195"/>
            <a:ext cx="142504" cy="368135"/>
          </a:xfrm>
          <a:custGeom>
            <a:avLst/>
            <a:gdLst>
              <a:gd name="connsiteX0" fmla="*/ 0 w 142504"/>
              <a:gd name="connsiteY0" fmla="*/ 368135 h 368135"/>
              <a:gd name="connsiteX1" fmla="*/ 95002 w 142504"/>
              <a:gd name="connsiteY1" fmla="*/ 213756 h 368135"/>
              <a:gd name="connsiteX2" fmla="*/ 83127 w 142504"/>
              <a:gd name="connsiteY2" fmla="*/ 154379 h 368135"/>
              <a:gd name="connsiteX3" fmla="*/ 130628 w 142504"/>
              <a:gd name="connsiteY3" fmla="*/ 71252 h 368135"/>
              <a:gd name="connsiteX4" fmla="*/ 142504 w 142504"/>
              <a:gd name="connsiteY4" fmla="*/ 0 h 36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504" h="368135">
                <a:moveTo>
                  <a:pt x="0" y="368135"/>
                </a:moveTo>
                <a:cubicBezTo>
                  <a:pt x="45692" y="314828"/>
                  <a:pt x="88422" y="286135"/>
                  <a:pt x="95002" y="213756"/>
                </a:cubicBezTo>
                <a:cubicBezTo>
                  <a:pt x="96829" y="193655"/>
                  <a:pt x="87085" y="174171"/>
                  <a:pt x="83127" y="154379"/>
                </a:cubicBezTo>
                <a:cubicBezTo>
                  <a:pt x="134474" y="120147"/>
                  <a:pt x="117471" y="143612"/>
                  <a:pt x="130628" y="71252"/>
                </a:cubicBezTo>
                <a:cubicBezTo>
                  <a:pt x="134935" y="47562"/>
                  <a:pt x="142504" y="0"/>
                  <a:pt x="142504" y="0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grpSp>
        <p:nvGrpSpPr>
          <p:cNvPr id="123" name="グループ化 122"/>
          <p:cNvGrpSpPr/>
          <p:nvPr/>
        </p:nvGrpSpPr>
        <p:grpSpPr>
          <a:xfrm>
            <a:off x="4790461" y="2615123"/>
            <a:ext cx="320922" cy="461665"/>
            <a:chOff x="241875" y="3530049"/>
            <a:chExt cx="320922" cy="461665"/>
          </a:xfrm>
        </p:grpSpPr>
        <p:sp>
          <p:nvSpPr>
            <p:cNvPr id="125" name="円/楕円 124"/>
            <p:cNvSpPr>
              <a:spLocks noChangeAspect="1"/>
            </p:cNvSpPr>
            <p:nvPr/>
          </p:nvSpPr>
          <p:spPr bwMode="auto">
            <a:xfrm>
              <a:off x="310699" y="3702032"/>
              <a:ext cx="182880" cy="182880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26" name="テキスト ボックス 125"/>
            <p:cNvSpPr txBox="1"/>
            <p:nvPr/>
          </p:nvSpPr>
          <p:spPr>
            <a:xfrm>
              <a:off x="241875" y="3530049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66"/>
                  </a:solidFill>
                </a:rPr>
                <a:t>e</a:t>
              </a:r>
              <a:endParaRPr kumimoji="1" lang="ja-JP" altLang="en-US" dirty="0">
                <a:solidFill>
                  <a:srgbClr val="FF0066"/>
                </a:solidFill>
              </a:endParaRPr>
            </a:p>
          </p:txBody>
        </p:sp>
      </p:grpSp>
      <p:sp>
        <p:nvSpPr>
          <p:cNvPr id="129" name="フリーフォーム 128"/>
          <p:cNvSpPr/>
          <p:nvPr/>
        </p:nvSpPr>
        <p:spPr bwMode="auto">
          <a:xfrm>
            <a:off x="5068701" y="2479970"/>
            <a:ext cx="142504" cy="368135"/>
          </a:xfrm>
          <a:custGeom>
            <a:avLst/>
            <a:gdLst>
              <a:gd name="connsiteX0" fmla="*/ 0 w 142504"/>
              <a:gd name="connsiteY0" fmla="*/ 368135 h 368135"/>
              <a:gd name="connsiteX1" fmla="*/ 95002 w 142504"/>
              <a:gd name="connsiteY1" fmla="*/ 213756 h 368135"/>
              <a:gd name="connsiteX2" fmla="*/ 83127 w 142504"/>
              <a:gd name="connsiteY2" fmla="*/ 154379 h 368135"/>
              <a:gd name="connsiteX3" fmla="*/ 130628 w 142504"/>
              <a:gd name="connsiteY3" fmla="*/ 71252 h 368135"/>
              <a:gd name="connsiteX4" fmla="*/ 142504 w 142504"/>
              <a:gd name="connsiteY4" fmla="*/ 0 h 36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504" h="368135">
                <a:moveTo>
                  <a:pt x="0" y="368135"/>
                </a:moveTo>
                <a:cubicBezTo>
                  <a:pt x="45692" y="314828"/>
                  <a:pt x="88422" y="286135"/>
                  <a:pt x="95002" y="213756"/>
                </a:cubicBezTo>
                <a:cubicBezTo>
                  <a:pt x="96829" y="193655"/>
                  <a:pt x="87085" y="174171"/>
                  <a:pt x="83127" y="154379"/>
                </a:cubicBezTo>
                <a:cubicBezTo>
                  <a:pt x="134474" y="120147"/>
                  <a:pt x="117471" y="143612"/>
                  <a:pt x="130628" y="71252"/>
                </a:cubicBezTo>
                <a:cubicBezTo>
                  <a:pt x="134935" y="47562"/>
                  <a:pt x="142504" y="0"/>
                  <a:pt x="142504" y="0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722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953725" y="136960"/>
            <a:ext cx="74222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600" b="1" dirty="0" smtClean="0">
                <a:solidFill>
                  <a:schemeClr val="accent6"/>
                </a:solidFill>
                <a:latin typeface="+mj-ea"/>
                <a:ea typeface="+mj-ea"/>
              </a:rPr>
              <a:t>3.2.2.  Charge Diffusion Reduction (2)</a:t>
            </a:r>
            <a:endParaRPr lang="en-US" altLang="ja-JP" sz="3600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77" name="角丸四角形 76"/>
          <p:cNvSpPr/>
          <p:nvPr/>
        </p:nvSpPr>
        <p:spPr bwMode="auto">
          <a:xfrm>
            <a:off x="4910962" y="2386397"/>
            <a:ext cx="1139178" cy="206976"/>
          </a:xfrm>
          <a:prstGeom prst="roundRect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79" name="正方形/長方形 78"/>
          <p:cNvSpPr/>
          <p:nvPr/>
        </p:nvSpPr>
        <p:spPr bwMode="auto">
          <a:xfrm>
            <a:off x="4488265" y="1355473"/>
            <a:ext cx="1888121" cy="301924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0" name="正方形/長方形 79"/>
          <p:cNvSpPr/>
          <p:nvPr/>
        </p:nvSpPr>
        <p:spPr bwMode="auto">
          <a:xfrm>
            <a:off x="3400273" y="1355473"/>
            <a:ext cx="351873" cy="301924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81" name="直線コネクタ 80"/>
          <p:cNvCxnSpPr>
            <a:stCxn id="84" idx="0"/>
          </p:cNvCxnSpPr>
          <p:nvPr/>
        </p:nvCxnSpPr>
        <p:spPr bwMode="auto">
          <a:xfrm>
            <a:off x="3426159" y="2386373"/>
            <a:ext cx="278632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正方形/長方形 81"/>
          <p:cNvSpPr/>
          <p:nvPr/>
        </p:nvSpPr>
        <p:spPr bwMode="auto">
          <a:xfrm>
            <a:off x="4627616" y="2241132"/>
            <a:ext cx="219974" cy="776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3" name="角丸四角形 82"/>
          <p:cNvSpPr/>
          <p:nvPr/>
        </p:nvSpPr>
        <p:spPr bwMode="auto">
          <a:xfrm>
            <a:off x="3689381" y="2386372"/>
            <a:ext cx="914400" cy="552090"/>
          </a:xfrm>
          <a:prstGeom prst="roundRect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4" name="正方形/長方形 15"/>
          <p:cNvSpPr/>
          <p:nvPr/>
        </p:nvSpPr>
        <p:spPr bwMode="auto">
          <a:xfrm>
            <a:off x="3426159" y="2386373"/>
            <a:ext cx="1177622" cy="556403"/>
          </a:xfrm>
          <a:custGeom>
            <a:avLst/>
            <a:gdLst>
              <a:gd name="connsiteX0" fmla="*/ 0 w 1177622"/>
              <a:gd name="connsiteY0" fmla="*/ 0 h 116456"/>
              <a:gd name="connsiteX1" fmla="*/ 1177622 w 1177622"/>
              <a:gd name="connsiteY1" fmla="*/ 0 h 116456"/>
              <a:gd name="connsiteX2" fmla="*/ 1177622 w 1177622"/>
              <a:gd name="connsiteY2" fmla="*/ 116456 h 116456"/>
              <a:gd name="connsiteX3" fmla="*/ 0 w 1177622"/>
              <a:gd name="connsiteY3" fmla="*/ 116456 h 116456"/>
              <a:gd name="connsiteX4" fmla="*/ 0 w 1177622"/>
              <a:gd name="connsiteY4" fmla="*/ 0 h 116456"/>
              <a:gd name="connsiteX0" fmla="*/ 0 w 1177622"/>
              <a:gd name="connsiteY0" fmla="*/ 0 h 120736"/>
              <a:gd name="connsiteX1" fmla="*/ 1177622 w 1177622"/>
              <a:gd name="connsiteY1" fmla="*/ 0 h 120736"/>
              <a:gd name="connsiteX2" fmla="*/ 1177622 w 1177622"/>
              <a:gd name="connsiteY2" fmla="*/ 116456 h 120736"/>
              <a:gd name="connsiteX3" fmla="*/ 319171 w 1177622"/>
              <a:gd name="connsiteY3" fmla="*/ 120736 h 120736"/>
              <a:gd name="connsiteX4" fmla="*/ 0 w 1177622"/>
              <a:gd name="connsiteY4" fmla="*/ 116456 h 120736"/>
              <a:gd name="connsiteX5" fmla="*/ 0 w 1177622"/>
              <a:gd name="connsiteY5" fmla="*/ 0 h 120736"/>
              <a:gd name="connsiteX0" fmla="*/ 0 w 1177622"/>
              <a:gd name="connsiteY0" fmla="*/ 0 h 120736"/>
              <a:gd name="connsiteX1" fmla="*/ 1177622 w 1177622"/>
              <a:gd name="connsiteY1" fmla="*/ 0 h 120736"/>
              <a:gd name="connsiteX2" fmla="*/ 1177622 w 1177622"/>
              <a:gd name="connsiteY2" fmla="*/ 116456 h 120736"/>
              <a:gd name="connsiteX3" fmla="*/ 319171 w 1177622"/>
              <a:gd name="connsiteY3" fmla="*/ 120736 h 120736"/>
              <a:gd name="connsiteX4" fmla="*/ 120764 w 1177622"/>
              <a:gd name="connsiteY4" fmla="*/ 120736 h 120736"/>
              <a:gd name="connsiteX5" fmla="*/ 0 w 1177622"/>
              <a:gd name="connsiteY5" fmla="*/ 116456 h 120736"/>
              <a:gd name="connsiteX6" fmla="*/ 0 w 1177622"/>
              <a:gd name="connsiteY6" fmla="*/ 0 h 120736"/>
              <a:gd name="connsiteX0" fmla="*/ 0 w 1177622"/>
              <a:gd name="connsiteY0" fmla="*/ 0 h 319143"/>
              <a:gd name="connsiteX1" fmla="*/ 1177622 w 1177622"/>
              <a:gd name="connsiteY1" fmla="*/ 0 h 319143"/>
              <a:gd name="connsiteX2" fmla="*/ 1177622 w 1177622"/>
              <a:gd name="connsiteY2" fmla="*/ 116456 h 319143"/>
              <a:gd name="connsiteX3" fmla="*/ 319171 w 1177622"/>
              <a:gd name="connsiteY3" fmla="*/ 120736 h 319143"/>
              <a:gd name="connsiteX4" fmla="*/ 310545 w 1177622"/>
              <a:gd name="connsiteY4" fmla="*/ 319143 h 319143"/>
              <a:gd name="connsiteX5" fmla="*/ 0 w 1177622"/>
              <a:gd name="connsiteY5" fmla="*/ 116456 h 319143"/>
              <a:gd name="connsiteX6" fmla="*/ 0 w 1177622"/>
              <a:gd name="connsiteY6" fmla="*/ 0 h 319143"/>
              <a:gd name="connsiteX0" fmla="*/ 0 w 1177622"/>
              <a:gd name="connsiteY0" fmla="*/ 0 h 319143"/>
              <a:gd name="connsiteX1" fmla="*/ 1177622 w 1177622"/>
              <a:gd name="connsiteY1" fmla="*/ 0 h 319143"/>
              <a:gd name="connsiteX2" fmla="*/ 1177622 w 1177622"/>
              <a:gd name="connsiteY2" fmla="*/ 116456 h 319143"/>
              <a:gd name="connsiteX3" fmla="*/ 319171 w 1177622"/>
              <a:gd name="connsiteY3" fmla="*/ 120736 h 319143"/>
              <a:gd name="connsiteX4" fmla="*/ 310545 w 1177622"/>
              <a:gd name="connsiteY4" fmla="*/ 319143 h 319143"/>
              <a:gd name="connsiteX5" fmla="*/ 8627 w 1177622"/>
              <a:gd name="connsiteY5" fmla="*/ 306237 h 319143"/>
              <a:gd name="connsiteX6" fmla="*/ 0 w 1177622"/>
              <a:gd name="connsiteY6" fmla="*/ 0 h 319143"/>
              <a:gd name="connsiteX0" fmla="*/ 0 w 1177622"/>
              <a:gd name="connsiteY0" fmla="*/ 0 h 543430"/>
              <a:gd name="connsiteX1" fmla="*/ 1177622 w 1177622"/>
              <a:gd name="connsiteY1" fmla="*/ 0 h 543430"/>
              <a:gd name="connsiteX2" fmla="*/ 1177622 w 1177622"/>
              <a:gd name="connsiteY2" fmla="*/ 116456 h 543430"/>
              <a:gd name="connsiteX3" fmla="*/ 319171 w 1177622"/>
              <a:gd name="connsiteY3" fmla="*/ 120736 h 543430"/>
              <a:gd name="connsiteX4" fmla="*/ 327798 w 1177622"/>
              <a:gd name="connsiteY4" fmla="*/ 543430 h 543430"/>
              <a:gd name="connsiteX5" fmla="*/ 8627 w 1177622"/>
              <a:gd name="connsiteY5" fmla="*/ 306237 h 543430"/>
              <a:gd name="connsiteX6" fmla="*/ 0 w 1177622"/>
              <a:gd name="connsiteY6" fmla="*/ 0 h 543430"/>
              <a:gd name="connsiteX0" fmla="*/ 0 w 1177622"/>
              <a:gd name="connsiteY0" fmla="*/ 0 h 543430"/>
              <a:gd name="connsiteX1" fmla="*/ 1177622 w 1177622"/>
              <a:gd name="connsiteY1" fmla="*/ 0 h 543430"/>
              <a:gd name="connsiteX2" fmla="*/ 1177622 w 1177622"/>
              <a:gd name="connsiteY2" fmla="*/ 116456 h 543430"/>
              <a:gd name="connsiteX3" fmla="*/ 319171 w 1177622"/>
              <a:gd name="connsiteY3" fmla="*/ 120736 h 543430"/>
              <a:gd name="connsiteX4" fmla="*/ 327798 w 1177622"/>
              <a:gd name="connsiteY4" fmla="*/ 543430 h 543430"/>
              <a:gd name="connsiteX5" fmla="*/ 8627 w 1177622"/>
              <a:gd name="connsiteY5" fmla="*/ 521897 h 543430"/>
              <a:gd name="connsiteX6" fmla="*/ 0 w 1177622"/>
              <a:gd name="connsiteY6" fmla="*/ 0 h 543430"/>
              <a:gd name="connsiteX0" fmla="*/ 8626 w 1186248"/>
              <a:gd name="connsiteY0" fmla="*/ 0 h 556403"/>
              <a:gd name="connsiteX1" fmla="*/ 1186248 w 1186248"/>
              <a:gd name="connsiteY1" fmla="*/ 0 h 556403"/>
              <a:gd name="connsiteX2" fmla="*/ 1186248 w 1186248"/>
              <a:gd name="connsiteY2" fmla="*/ 116456 h 556403"/>
              <a:gd name="connsiteX3" fmla="*/ 327797 w 1186248"/>
              <a:gd name="connsiteY3" fmla="*/ 120736 h 556403"/>
              <a:gd name="connsiteX4" fmla="*/ 336424 w 1186248"/>
              <a:gd name="connsiteY4" fmla="*/ 543430 h 556403"/>
              <a:gd name="connsiteX5" fmla="*/ 0 w 1186248"/>
              <a:gd name="connsiteY5" fmla="*/ 556403 h 556403"/>
              <a:gd name="connsiteX6" fmla="*/ 8626 w 1186248"/>
              <a:gd name="connsiteY6" fmla="*/ 0 h 556403"/>
              <a:gd name="connsiteX0" fmla="*/ 0 w 1177622"/>
              <a:gd name="connsiteY0" fmla="*/ 0 h 543430"/>
              <a:gd name="connsiteX1" fmla="*/ 1177622 w 1177622"/>
              <a:gd name="connsiteY1" fmla="*/ 0 h 543430"/>
              <a:gd name="connsiteX2" fmla="*/ 1177622 w 1177622"/>
              <a:gd name="connsiteY2" fmla="*/ 116456 h 543430"/>
              <a:gd name="connsiteX3" fmla="*/ 319171 w 1177622"/>
              <a:gd name="connsiteY3" fmla="*/ 120736 h 543430"/>
              <a:gd name="connsiteX4" fmla="*/ 327798 w 1177622"/>
              <a:gd name="connsiteY4" fmla="*/ 543430 h 543430"/>
              <a:gd name="connsiteX5" fmla="*/ 0 w 1177622"/>
              <a:gd name="connsiteY5" fmla="*/ 530524 h 543430"/>
              <a:gd name="connsiteX6" fmla="*/ 0 w 1177622"/>
              <a:gd name="connsiteY6" fmla="*/ 0 h 543430"/>
              <a:gd name="connsiteX0" fmla="*/ 0 w 1177622"/>
              <a:gd name="connsiteY0" fmla="*/ 0 h 556403"/>
              <a:gd name="connsiteX1" fmla="*/ 1177622 w 1177622"/>
              <a:gd name="connsiteY1" fmla="*/ 0 h 556403"/>
              <a:gd name="connsiteX2" fmla="*/ 1177622 w 1177622"/>
              <a:gd name="connsiteY2" fmla="*/ 116456 h 556403"/>
              <a:gd name="connsiteX3" fmla="*/ 319171 w 1177622"/>
              <a:gd name="connsiteY3" fmla="*/ 120736 h 556403"/>
              <a:gd name="connsiteX4" fmla="*/ 327798 w 1177622"/>
              <a:gd name="connsiteY4" fmla="*/ 543430 h 556403"/>
              <a:gd name="connsiteX5" fmla="*/ 8626 w 1177622"/>
              <a:gd name="connsiteY5" fmla="*/ 556403 h 556403"/>
              <a:gd name="connsiteX6" fmla="*/ 0 w 1177622"/>
              <a:gd name="connsiteY6" fmla="*/ 0 h 55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7622" h="556403">
                <a:moveTo>
                  <a:pt x="0" y="0"/>
                </a:moveTo>
                <a:lnTo>
                  <a:pt x="1177622" y="0"/>
                </a:lnTo>
                <a:lnTo>
                  <a:pt x="1177622" y="116456"/>
                </a:lnTo>
                <a:lnTo>
                  <a:pt x="319171" y="120736"/>
                </a:lnTo>
                <a:lnTo>
                  <a:pt x="327798" y="543430"/>
                </a:lnTo>
                <a:lnTo>
                  <a:pt x="8626" y="556403"/>
                </a:lnTo>
                <a:lnTo>
                  <a:pt x="0" y="0"/>
                </a:lnTo>
                <a:close/>
              </a:path>
            </a:pathLst>
          </a:custGeom>
          <a:solidFill>
            <a:srgbClr val="FF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5" name="正方形/長方形 84"/>
          <p:cNvSpPr/>
          <p:nvPr/>
        </p:nvSpPr>
        <p:spPr bwMode="auto">
          <a:xfrm>
            <a:off x="4900779" y="2238264"/>
            <a:ext cx="655577" cy="776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6" name="正方形/長方形 85"/>
          <p:cNvSpPr/>
          <p:nvPr/>
        </p:nvSpPr>
        <p:spPr bwMode="auto">
          <a:xfrm>
            <a:off x="4902358" y="2386396"/>
            <a:ext cx="223223" cy="51758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7" name="正方形/長方形 86"/>
          <p:cNvSpPr/>
          <p:nvPr/>
        </p:nvSpPr>
        <p:spPr bwMode="auto">
          <a:xfrm>
            <a:off x="5599486" y="2238264"/>
            <a:ext cx="219974" cy="776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8" name="角丸四角形 87"/>
          <p:cNvSpPr/>
          <p:nvPr/>
        </p:nvSpPr>
        <p:spPr bwMode="auto">
          <a:xfrm>
            <a:off x="5819460" y="2386338"/>
            <a:ext cx="230680" cy="20703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89" name="直線矢印コネクタ 88"/>
          <p:cNvCxnSpPr/>
          <p:nvPr/>
        </p:nvCxnSpPr>
        <p:spPr bwMode="auto">
          <a:xfrm flipH="1">
            <a:off x="4034443" y="1079963"/>
            <a:ext cx="112138" cy="24105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0" name="テキスト ボックス 89"/>
          <p:cNvSpPr txBox="1"/>
          <p:nvPr/>
        </p:nvSpPr>
        <p:spPr>
          <a:xfrm>
            <a:off x="3894672" y="3370332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66"/>
                </a:solidFill>
              </a:rPr>
              <a:t>e</a:t>
            </a:r>
            <a:endParaRPr kumimoji="1" lang="ja-JP" altLang="en-US" dirty="0">
              <a:solidFill>
                <a:srgbClr val="FF0066"/>
              </a:solidFill>
            </a:endParaRPr>
          </a:p>
        </p:txBody>
      </p:sp>
      <p:sp>
        <p:nvSpPr>
          <p:cNvPr id="91" name="円/楕円 90"/>
          <p:cNvSpPr>
            <a:spLocks noChangeAspect="1"/>
          </p:cNvSpPr>
          <p:nvPr/>
        </p:nvSpPr>
        <p:spPr bwMode="auto">
          <a:xfrm>
            <a:off x="3951621" y="3542315"/>
            <a:ext cx="182880" cy="18288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5054358" y="1911908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  <a:latin typeface="+mj-ea"/>
                <a:ea typeface="+mj-ea"/>
              </a:rPr>
              <a:t>ST</a:t>
            </a:r>
            <a:endParaRPr kumimoji="1" lang="ja-JP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3887047" y="2508160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+mj-ea"/>
                <a:ea typeface="+mj-ea"/>
              </a:rPr>
              <a:t>PD</a:t>
            </a:r>
            <a:endParaRPr kumimoji="1" lang="ja-JP" altLang="en-US" sz="2000" b="1" dirty="0">
              <a:latin typeface="+mj-ea"/>
              <a:ea typeface="+mj-ea"/>
            </a:endParaRPr>
          </a:p>
        </p:txBody>
      </p:sp>
      <p:cxnSp>
        <p:nvCxnSpPr>
          <p:cNvPr id="95" name="直線コネクタ 94"/>
          <p:cNvCxnSpPr/>
          <p:nvPr/>
        </p:nvCxnSpPr>
        <p:spPr bwMode="auto">
          <a:xfrm>
            <a:off x="3426159" y="3307069"/>
            <a:ext cx="26966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テキスト ボックス 95"/>
          <p:cNvSpPr txBox="1"/>
          <p:nvPr/>
        </p:nvSpPr>
        <p:spPr>
          <a:xfrm>
            <a:off x="3385948" y="2355557"/>
            <a:ext cx="429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/>
                </a:solidFill>
                <a:latin typeface="+mj-ea"/>
                <a:ea typeface="+mj-ea"/>
              </a:rPr>
              <a:t>P</a:t>
            </a:r>
            <a:r>
              <a:rPr kumimoji="1" lang="en-US" altLang="ja-JP" sz="2000" b="1" baseline="30000" dirty="0" smtClean="0">
                <a:solidFill>
                  <a:schemeClr val="accent6"/>
                </a:solidFill>
                <a:latin typeface="+mj-ea"/>
                <a:ea typeface="+mj-ea"/>
              </a:rPr>
              <a:t>+</a:t>
            </a:r>
            <a:endParaRPr kumimoji="1" lang="ja-JP" altLang="en-US" sz="2000" b="1" baseline="30000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5286545" y="3322596"/>
            <a:ext cx="946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/>
                </a:solidFill>
                <a:latin typeface="+mj-ea"/>
                <a:ea typeface="+mj-ea"/>
              </a:rPr>
              <a:t>N-Sub.</a:t>
            </a:r>
            <a:endParaRPr kumimoji="1" lang="ja-JP" altLang="en-US" sz="2000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5311398" y="2942641"/>
            <a:ext cx="902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/>
                </a:solidFill>
                <a:latin typeface="+mj-ea"/>
                <a:ea typeface="+mj-ea"/>
              </a:rPr>
              <a:t>P-Well</a:t>
            </a:r>
            <a:endParaRPr kumimoji="1" lang="ja-JP" altLang="en-US" sz="2000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5240538" y="2277923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/>
                </a:solidFill>
                <a:latin typeface="+mj-ea"/>
                <a:ea typeface="+mj-ea"/>
              </a:rPr>
              <a:t>N</a:t>
            </a:r>
            <a:endParaRPr kumimoji="1" lang="ja-JP" altLang="en-US" sz="2000" b="1" baseline="30000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4245379" y="2594161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/>
                </a:solidFill>
                <a:latin typeface="+mj-ea"/>
                <a:ea typeface="+mj-ea"/>
              </a:rPr>
              <a:t>N</a:t>
            </a:r>
            <a:endParaRPr kumimoji="1" lang="ja-JP" altLang="en-US" sz="2000" b="1" baseline="30000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86021" name="フリーフォーム 86020"/>
          <p:cNvSpPr/>
          <p:nvPr/>
        </p:nvSpPr>
        <p:spPr bwMode="auto">
          <a:xfrm>
            <a:off x="4183919" y="3407131"/>
            <a:ext cx="802257" cy="983411"/>
          </a:xfrm>
          <a:custGeom>
            <a:avLst/>
            <a:gdLst>
              <a:gd name="connsiteX0" fmla="*/ 0 w 802257"/>
              <a:gd name="connsiteY0" fmla="*/ 207034 h 983411"/>
              <a:gd name="connsiteX1" fmla="*/ 94891 w 802257"/>
              <a:gd name="connsiteY1" fmla="*/ 215660 h 983411"/>
              <a:gd name="connsiteX2" fmla="*/ 207034 w 802257"/>
              <a:gd name="connsiteY2" fmla="*/ 198407 h 983411"/>
              <a:gd name="connsiteX3" fmla="*/ 232913 w 802257"/>
              <a:gd name="connsiteY3" fmla="*/ 120769 h 983411"/>
              <a:gd name="connsiteX4" fmla="*/ 258793 w 802257"/>
              <a:gd name="connsiteY4" fmla="*/ 69011 h 983411"/>
              <a:gd name="connsiteX5" fmla="*/ 310551 w 802257"/>
              <a:gd name="connsiteY5" fmla="*/ 34505 h 983411"/>
              <a:gd name="connsiteX6" fmla="*/ 336430 w 802257"/>
              <a:gd name="connsiteY6" fmla="*/ 17252 h 983411"/>
              <a:gd name="connsiteX7" fmla="*/ 362310 w 802257"/>
              <a:gd name="connsiteY7" fmla="*/ 0 h 983411"/>
              <a:gd name="connsiteX8" fmla="*/ 448574 w 802257"/>
              <a:gd name="connsiteY8" fmla="*/ 8626 h 983411"/>
              <a:gd name="connsiteX9" fmla="*/ 474453 w 802257"/>
              <a:gd name="connsiteY9" fmla="*/ 17252 h 983411"/>
              <a:gd name="connsiteX10" fmla="*/ 491706 w 802257"/>
              <a:gd name="connsiteY10" fmla="*/ 43132 h 983411"/>
              <a:gd name="connsiteX11" fmla="*/ 517585 w 802257"/>
              <a:gd name="connsiteY11" fmla="*/ 69011 h 983411"/>
              <a:gd name="connsiteX12" fmla="*/ 560717 w 802257"/>
              <a:gd name="connsiteY12" fmla="*/ 112143 h 983411"/>
              <a:gd name="connsiteX13" fmla="*/ 577970 w 802257"/>
              <a:gd name="connsiteY13" fmla="*/ 163902 h 983411"/>
              <a:gd name="connsiteX14" fmla="*/ 586596 w 802257"/>
              <a:gd name="connsiteY14" fmla="*/ 189781 h 983411"/>
              <a:gd name="connsiteX15" fmla="*/ 595223 w 802257"/>
              <a:gd name="connsiteY15" fmla="*/ 250166 h 983411"/>
              <a:gd name="connsiteX16" fmla="*/ 603849 w 802257"/>
              <a:gd name="connsiteY16" fmla="*/ 379562 h 983411"/>
              <a:gd name="connsiteX17" fmla="*/ 646981 w 802257"/>
              <a:gd name="connsiteY17" fmla="*/ 414068 h 983411"/>
              <a:gd name="connsiteX18" fmla="*/ 698740 w 802257"/>
              <a:gd name="connsiteY18" fmla="*/ 448573 h 983411"/>
              <a:gd name="connsiteX19" fmla="*/ 750498 w 802257"/>
              <a:gd name="connsiteY19" fmla="*/ 474452 h 983411"/>
              <a:gd name="connsiteX20" fmla="*/ 776378 w 802257"/>
              <a:gd name="connsiteY20" fmla="*/ 526211 h 983411"/>
              <a:gd name="connsiteX21" fmla="*/ 802257 w 802257"/>
              <a:gd name="connsiteY21" fmla="*/ 577969 h 983411"/>
              <a:gd name="connsiteX22" fmla="*/ 793630 w 802257"/>
              <a:gd name="connsiteY22" fmla="*/ 664234 h 983411"/>
              <a:gd name="connsiteX23" fmla="*/ 785004 w 802257"/>
              <a:gd name="connsiteY23" fmla="*/ 690113 h 983411"/>
              <a:gd name="connsiteX24" fmla="*/ 759125 w 802257"/>
              <a:gd name="connsiteY24" fmla="*/ 698739 h 983411"/>
              <a:gd name="connsiteX25" fmla="*/ 741872 w 802257"/>
              <a:gd name="connsiteY25" fmla="*/ 724619 h 983411"/>
              <a:gd name="connsiteX26" fmla="*/ 690113 w 802257"/>
              <a:gd name="connsiteY26" fmla="*/ 741871 h 983411"/>
              <a:gd name="connsiteX27" fmla="*/ 672861 w 802257"/>
              <a:gd name="connsiteY27" fmla="*/ 767751 h 983411"/>
              <a:gd name="connsiteX28" fmla="*/ 681487 w 802257"/>
              <a:gd name="connsiteY28" fmla="*/ 854015 h 983411"/>
              <a:gd name="connsiteX29" fmla="*/ 698740 w 802257"/>
              <a:gd name="connsiteY29" fmla="*/ 914400 h 983411"/>
              <a:gd name="connsiteX30" fmla="*/ 698740 w 802257"/>
              <a:gd name="connsiteY30" fmla="*/ 983411 h 983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02257" h="983411">
                <a:moveTo>
                  <a:pt x="0" y="207034"/>
                </a:moveTo>
                <a:cubicBezTo>
                  <a:pt x="31630" y="209909"/>
                  <a:pt x="63130" y="215660"/>
                  <a:pt x="94891" y="215660"/>
                </a:cubicBezTo>
                <a:cubicBezTo>
                  <a:pt x="161613" y="215660"/>
                  <a:pt x="162736" y="213174"/>
                  <a:pt x="207034" y="198407"/>
                </a:cubicBezTo>
                <a:lnTo>
                  <a:pt x="232913" y="120769"/>
                </a:lnTo>
                <a:cubicBezTo>
                  <a:pt x="239066" y="102310"/>
                  <a:pt x="243055" y="82782"/>
                  <a:pt x="258793" y="69011"/>
                </a:cubicBezTo>
                <a:cubicBezTo>
                  <a:pt x="274398" y="55357"/>
                  <a:pt x="293298" y="46007"/>
                  <a:pt x="310551" y="34505"/>
                </a:cubicBezTo>
                <a:lnTo>
                  <a:pt x="336430" y="17252"/>
                </a:lnTo>
                <a:lnTo>
                  <a:pt x="362310" y="0"/>
                </a:lnTo>
                <a:cubicBezTo>
                  <a:pt x="391065" y="2875"/>
                  <a:pt x="420012" y="4232"/>
                  <a:pt x="448574" y="8626"/>
                </a:cubicBezTo>
                <a:cubicBezTo>
                  <a:pt x="457561" y="10009"/>
                  <a:pt x="467353" y="11572"/>
                  <a:pt x="474453" y="17252"/>
                </a:cubicBezTo>
                <a:cubicBezTo>
                  <a:pt x="482549" y="23729"/>
                  <a:pt x="485069" y="35167"/>
                  <a:pt x="491706" y="43132"/>
                </a:cubicBezTo>
                <a:cubicBezTo>
                  <a:pt x="499516" y="52504"/>
                  <a:pt x="509775" y="59639"/>
                  <a:pt x="517585" y="69011"/>
                </a:cubicBezTo>
                <a:cubicBezTo>
                  <a:pt x="553528" y="112143"/>
                  <a:pt x="513272" y="80513"/>
                  <a:pt x="560717" y="112143"/>
                </a:cubicBezTo>
                <a:lnTo>
                  <a:pt x="577970" y="163902"/>
                </a:lnTo>
                <a:lnTo>
                  <a:pt x="586596" y="189781"/>
                </a:lnTo>
                <a:cubicBezTo>
                  <a:pt x="589472" y="209909"/>
                  <a:pt x="593382" y="229917"/>
                  <a:pt x="595223" y="250166"/>
                </a:cubicBezTo>
                <a:cubicBezTo>
                  <a:pt x="599137" y="293216"/>
                  <a:pt x="596742" y="336922"/>
                  <a:pt x="603849" y="379562"/>
                </a:cubicBezTo>
                <a:cubicBezTo>
                  <a:pt x="609379" y="412740"/>
                  <a:pt x="625973" y="402397"/>
                  <a:pt x="646981" y="414068"/>
                </a:cubicBezTo>
                <a:cubicBezTo>
                  <a:pt x="665107" y="424138"/>
                  <a:pt x="679069" y="442015"/>
                  <a:pt x="698740" y="448573"/>
                </a:cubicBezTo>
                <a:cubicBezTo>
                  <a:pt x="734454" y="460479"/>
                  <a:pt x="717053" y="452156"/>
                  <a:pt x="750498" y="474452"/>
                </a:cubicBezTo>
                <a:cubicBezTo>
                  <a:pt x="772184" y="539506"/>
                  <a:pt x="742930" y="459316"/>
                  <a:pt x="776378" y="526211"/>
                </a:cubicBezTo>
                <a:cubicBezTo>
                  <a:pt x="812093" y="597640"/>
                  <a:pt x="752812" y="503803"/>
                  <a:pt x="802257" y="577969"/>
                </a:cubicBezTo>
                <a:cubicBezTo>
                  <a:pt x="799381" y="606724"/>
                  <a:pt x="798024" y="635672"/>
                  <a:pt x="793630" y="664234"/>
                </a:cubicBezTo>
                <a:cubicBezTo>
                  <a:pt x="792247" y="673221"/>
                  <a:pt x="791434" y="683683"/>
                  <a:pt x="785004" y="690113"/>
                </a:cubicBezTo>
                <a:cubicBezTo>
                  <a:pt x="778574" y="696543"/>
                  <a:pt x="767751" y="695864"/>
                  <a:pt x="759125" y="698739"/>
                </a:cubicBezTo>
                <a:cubicBezTo>
                  <a:pt x="753374" y="707366"/>
                  <a:pt x="750664" y="719124"/>
                  <a:pt x="741872" y="724619"/>
                </a:cubicBezTo>
                <a:cubicBezTo>
                  <a:pt x="726450" y="734258"/>
                  <a:pt x="690113" y="741871"/>
                  <a:pt x="690113" y="741871"/>
                </a:cubicBezTo>
                <a:cubicBezTo>
                  <a:pt x="684362" y="750498"/>
                  <a:pt x="673656" y="757414"/>
                  <a:pt x="672861" y="767751"/>
                </a:cubicBezTo>
                <a:cubicBezTo>
                  <a:pt x="670645" y="796564"/>
                  <a:pt x="677093" y="825453"/>
                  <a:pt x="681487" y="854015"/>
                </a:cubicBezTo>
                <a:cubicBezTo>
                  <a:pt x="689653" y="907098"/>
                  <a:pt x="693395" y="850267"/>
                  <a:pt x="698740" y="914400"/>
                </a:cubicBezTo>
                <a:cubicBezTo>
                  <a:pt x="700650" y="937324"/>
                  <a:pt x="698740" y="960407"/>
                  <a:pt x="698740" y="983411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6023" name="円/楕円 86022"/>
          <p:cNvSpPr/>
          <p:nvPr/>
        </p:nvSpPr>
        <p:spPr bwMode="auto">
          <a:xfrm>
            <a:off x="3969433" y="3185895"/>
            <a:ext cx="1512353" cy="230832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86027" name="直線矢印コネクタ 86026"/>
          <p:cNvCxnSpPr/>
          <p:nvPr/>
        </p:nvCxnSpPr>
        <p:spPr bwMode="auto">
          <a:xfrm flipH="1" flipV="1">
            <a:off x="4614632" y="3295554"/>
            <a:ext cx="708821" cy="6032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6" name="テキスト ボックス 105"/>
          <p:cNvSpPr txBox="1"/>
          <p:nvPr/>
        </p:nvSpPr>
        <p:spPr>
          <a:xfrm>
            <a:off x="2280727" y="4689251"/>
            <a:ext cx="53335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u="sng" dirty="0" smtClean="0">
                <a:latin typeface="+mj-ea"/>
                <a:ea typeface="+mj-ea"/>
              </a:rPr>
              <a:t>P</a:t>
            </a:r>
            <a:r>
              <a:rPr lang="en-US" altLang="ja-JP" b="1" u="sng" dirty="0" smtClean="0">
                <a:latin typeface="+mj-ea"/>
                <a:ea typeface="+mj-ea"/>
              </a:rPr>
              <a:t>-</a:t>
            </a:r>
            <a:r>
              <a:rPr kumimoji="1" lang="en-US" altLang="ja-JP" b="1" u="sng" dirty="0" smtClean="0">
                <a:latin typeface="+mj-ea"/>
                <a:ea typeface="+mj-ea"/>
              </a:rPr>
              <a:t>Well/</a:t>
            </a:r>
            <a:r>
              <a:rPr lang="en-US" altLang="ja-JP" b="1" u="sng" dirty="0" smtClean="0">
                <a:latin typeface="+mj-ea"/>
                <a:ea typeface="+mj-ea"/>
              </a:rPr>
              <a:t>N-Substrate +</a:t>
            </a:r>
            <a:r>
              <a:rPr lang="en-US" altLang="ja-JP" b="1" u="sng" dirty="0" smtClean="0">
                <a:latin typeface="+mj-ea"/>
              </a:rPr>
              <a:t> </a:t>
            </a:r>
            <a:r>
              <a:rPr lang="en-US" altLang="ja-JP" b="1" u="sng" dirty="0">
                <a:latin typeface="+mj-ea"/>
              </a:rPr>
              <a:t>P</a:t>
            </a:r>
            <a:r>
              <a:rPr lang="en-US" altLang="ja-JP" b="1" u="sng" baseline="30000" dirty="0">
                <a:latin typeface="+mj-ea"/>
              </a:rPr>
              <a:t>+</a:t>
            </a:r>
            <a:r>
              <a:rPr lang="en-US" altLang="ja-JP" b="1" u="sng" dirty="0">
                <a:latin typeface="+mj-ea"/>
              </a:rPr>
              <a:t>-Barrier Layer</a:t>
            </a:r>
            <a:endParaRPr lang="ja-JP" altLang="en-US" b="1" u="sng" dirty="0">
              <a:latin typeface="+mj-ea"/>
            </a:endParaRPr>
          </a:p>
          <a:p>
            <a:endParaRPr kumimoji="1" lang="ja-JP" altLang="en-US" b="1" u="sng" dirty="0">
              <a:latin typeface="+mj-ea"/>
              <a:ea typeface="+mj-ea"/>
            </a:endParaRPr>
          </a:p>
        </p:txBody>
      </p:sp>
      <p:sp>
        <p:nvSpPr>
          <p:cNvPr id="55" name="正方形/長方形 54"/>
          <p:cNvSpPr/>
          <p:nvPr/>
        </p:nvSpPr>
        <p:spPr bwMode="auto">
          <a:xfrm>
            <a:off x="2899517" y="1151273"/>
            <a:ext cx="509642" cy="17161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32" name="正方形/長方形 131"/>
          <p:cNvSpPr/>
          <p:nvPr/>
        </p:nvSpPr>
        <p:spPr bwMode="auto">
          <a:xfrm>
            <a:off x="6097760" y="1122527"/>
            <a:ext cx="599919" cy="17161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42" name="テキスト ボックス 141"/>
          <p:cNvSpPr txBox="1"/>
          <p:nvPr/>
        </p:nvSpPr>
        <p:spPr>
          <a:xfrm>
            <a:off x="4983382" y="3839314"/>
            <a:ext cx="1435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Potential </a:t>
            </a:r>
          </a:p>
          <a:p>
            <a:pPr>
              <a:lnSpc>
                <a:spcPts val="2400"/>
              </a:lnSpc>
            </a:pPr>
            <a:r>
              <a:rPr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Barrier</a:t>
            </a:r>
            <a:r>
              <a:rPr kumimoji="1"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.</a:t>
            </a:r>
            <a:endParaRPr kumimoji="1" lang="ja-JP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3341194" y="5094963"/>
            <a:ext cx="28280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chemeClr val="accent6"/>
                </a:solidFill>
                <a:latin typeface="+mj-ea"/>
                <a:ea typeface="+mj-ea"/>
              </a:rPr>
              <a:t>・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Good performance</a:t>
            </a:r>
          </a:p>
          <a:p>
            <a:r>
              <a:rPr lang="ja-JP" altLang="en-US" b="1" dirty="0" smtClean="0">
                <a:solidFill>
                  <a:srgbClr val="FF0000"/>
                </a:solidFill>
                <a:latin typeface="+mj-ea"/>
              </a:rPr>
              <a:t>・ </a:t>
            </a:r>
            <a:r>
              <a:rPr lang="en-US" altLang="ja-JP" b="1" dirty="0" smtClean="0">
                <a:solidFill>
                  <a:srgbClr val="FF0000"/>
                </a:solidFill>
                <a:latin typeface="+mj-ea"/>
              </a:rPr>
              <a:t>Longer process</a:t>
            </a:r>
            <a:endParaRPr kumimoji="1" lang="ja-JP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4" name="正方形/長方形 93"/>
          <p:cNvSpPr/>
          <p:nvPr/>
        </p:nvSpPr>
        <p:spPr bwMode="auto">
          <a:xfrm>
            <a:off x="4944832" y="2702063"/>
            <a:ext cx="943528" cy="97495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4911733" y="2497854"/>
            <a:ext cx="429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/>
                </a:solidFill>
                <a:latin typeface="+mj-ea"/>
                <a:ea typeface="+mj-ea"/>
              </a:rPr>
              <a:t>P</a:t>
            </a:r>
            <a:r>
              <a:rPr kumimoji="1" lang="en-US" altLang="ja-JP" sz="2000" b="1" baseline="30000" dirty="0" smtClean="0">
                <a:solidFill>
                  <a:schemeClr val="accent6"/>
                </a:solidFill>
                <a:latin typeface="+mj-ea"/>
                <a:ea typeface="+mj-ea"/>
              </a:rPr>
              <a:t>+</a:t>
            </a:r>
            <a:endParaRPr kumimoji="1" lang="ja-JP" altLang="en-US" sz="2000" b="1" baseline="30000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4745310" y="2764878"/>
            <a:ext cx="320922" cy="461665"/>
            <a:chOff x="241875" y="3530049"/>
            <a:chExt cx="320922" cy="461665"/>
          </a:xfrm>
        </p:grpSpPr>
        <p:sp>
          <p:nvSpPr>
            <p:cNvPr id="36" name="円/楕円 35"/>
            <p:cNvSpPr>
              <a:spLocks noChangeAspect="1"/>
            </p:cNvSpPr>
            <p:nvPr/>
          </p:nvSpPr>
          <p:spPr bwMode="auto">
            <a:xfrm>
              <a:off x="310699" y="3702032"/>
              <a:ext cx="182880" cy="182880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241875" y="3530049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66"/>
                  </a:solidFill>
                </a:rPr>
                <a:t>e</a:t>
              </a:r>
              <a:endParaRPr kumimoji="1" lang="ja-JP" altLang="en-US" dirty="0">
                <a:solidFill>
                  <a:srgbClr val="FF0066"/>
                </a:solidFill>
              </a:endParaRPr>
            </a:p>
          </p:txBody>
        </p:sp>
      </p:grpSp>
      <p:sp>
        <p:nvSpPr>
          <p:cNvPr id="2" name="フリーフォーム 1"/>
          <p:cNvSpPr/>
          <p:nvPr/>
        </p:nvSpPr>
        <p:spPr bwMode="auto">
          <a:xfrm>
            <a:off x="4987636" y="2861953"/>
            <a:ext cx="310606" cy="213756"/>
          </a:xfrm>
          <a:custGeom>
            <a:avLst/>
            <a:gdLst>
              <a:gd name="connsiteX0" fmla="*/ 0 w 310606"/>
              <a:gd name="connsiteY0" fmla="*/ 95003 h 213756"/>
              <a:gd name="connsiteX1" fmla="*/ 106878 w 310606"/>
              <a:gd name="connsiteY1" fmla="*/ 47502 h 213756"/>
              <a:gd name="connsiteX2" fmla="*/ 154380 w 310606"/>
              <a:gd name="connsiteY2" fmla="*/ 0 h 213756"/>
              <a:gd name="connsiteX3" fmla="*/ 225632 w 310606"/>
              <a:gd name="connsiteY3" fmla="*/ 23751 h 213756"/>
              <a:gd name="connsiteX4" fmla="*/ 296883 w 310606"/>
              <a:gd name="connsiteY4" fmla="*/ 95003 h 213756"/>
              <a:gd name="connsiteX5" fmla="*/ 308759 w 310606"/>
              <a:gd name="connsiteY5" fmla="*/ 213756 h 21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606" h="213756">
                <a:moveTo>
                  <a:pt x="0" y="95003"/>
                </a:moveTo>
                <a:cubicBezTo>
                  <a:pt x="49576" y="85088"/>
                  <a:pt x="71871" y="89511"/>
                  <a:pt x="106878" y="47502"/>
                </a:cubicBezTo>
                <a:cubicBezTo>
                  <a:pt x="155598" y="-10962"/>
                  <a:pt x="73993" y="26797"/>
                  <a:pt x="154380" y="0"/>
                </a:cubicBezTo>
                <a:cubicBezTo>
                  <a:pt x="178131" y="7917"/>
                  <a:pt x="207929" y="6048"/>
                  <a:pt x="225632" y="23751"/>
                </a:cubicBezTo>
                <a:lnTo>
                  <a:pt x="296883" y="95003"/>
                </a:lnTo>
                <a:cubicBezTo>
                  <a:pt x="317522" y="156916"/>
                  <a:pt x="308759" y="118111"/>
                  <a:pt x="308759" y="213756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71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953725" y="136960"/>
            <a:ext cx="74222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600" b="1" dirty="0" smtClean="0">
                <a:solidFill>
                  <a:schemeClr val="accent6"/>
                </a:solidFill>
                <a:latin typeface="+mj-ea"/>
                <a:ea typeface="+mj-ea"/>
              </a:rPr>
              <a:t>3.2.3.  Charge Diffusion Reduction (3)</a:t>
            </a:r>
            <a:endParaRPr lang="en-US" altLang="ja-JP" sz="3600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97247" y="1147752"/>
            <a:ext cx="501130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+mj-ea"/>
                <a:ea typeface="+mj-ea"/>
              </a:rPr>
              <a:t>・ </a:t>
            </a:r>
            <a:r>
              <a:rPr kumimoji="1" lang="en-US" altLang="ja-JP" b="1" dirty="0" smtClean="0">
                <a:latin typeface="+mj-ea"/>
                <a:ea typeface="+mj-ea"/>
              </a:rPr>
              <a:t>DTI (Deep Trench </a:t>
            </a:r>
            <a:r>
              <a:rPr lang="en-US" altLang="ja-JP" b="1" dirty="0" smtClean="0">
                <a:latin typeface="+mj-ea"/>
                <a:ea typeface="+mj-ea"/>
              </a:rPr>
              <a:t>Isolation)  tech.</a:t>
            </a:r>
          </a:p>
          <a:p>
            <a:r>
              <a:rPr lang="en-US" altLang="ja-JP" b="1" dirty="0">
                <a:latin typeface="+mj-ea"/>
                <a:ea typeface="+mj-ea"/>
              </a:rPr>
              <a:t> </a:t>
            </a:r>
            <a:r>
              <a:rPr lang="en-US" altLang="ja-JP" b="1" dirty="0" smtClean="0">
                <a:latin typeface="+mj-ea"/>
                <a:ea typeface="+mj-ea"/>
              </a:rPr>
              <a:t>  is reported</a:t>
            </a:r>
            <a:r>
              <a:rPr lang="en-US" altLang="ja-JP" b="1" dirty="0">
                <a:latin typeface="+mj-ea"/>
                <a:ea typeface="+mj-ea"/>
              </a:rPr>
              <a:t> </a:t>
            </a:r>
            <a:r>
              <a:rPr lang="en-US" altLang="ja-JP" b="1" dirty="0" smtClean="0">
                <a:latin typeface="+mj-ea"/>
                <a:ea typeface="+mj-ea"/>
              </a:rPr>
              <a:t>for 1.12um BSI (Back </a:t>
            </a:r>
          </a:p>
          <a:p>
            <a:r>
              <a:rPr lang="en-US" altLang="ja-JP" b="1" dirty="0">
                <a:latin typeface="+mj-ea"/>
                <a:ea typeface="+mj-ea"/>
              </a:rPr>
              <a:t> </a:t>
            </a:r>
            <a:r>
              <a:rPr lang="en-US" altLang="ja-JP" b="1" dirty="0" smtClean="0">
                <a:latin typeface="+mj-ea"/>
                <a:ea typeface="+mj-ea"/>
              </a:rPr>
              <a:t>  Side Illumination) RS 4 Tr scheme </a:t>
            </a:r>
          </a:p>
          <a:p>
            <a:r>
              <a:rPr lang="en-US" altLang="ja-JP" b="1" dirty="0">
                <a:latin typeface="+mj-ea"/>
                <a:ea typeface="+mj-ea"/>
              </a:rPr>
              <a:t> </a:t>
            </a:r>
            <a:r>
              <a:rPr lang="en-US" altLang="ja-JP" b="1" dirty="0" smtClean="0">
                <a:latin typeface="+mj-ea"/>
                <a:ea typeface="+mj-ea"/>
              </a:rPr>
              <a:t>  image sensor.</a:t>
            </a:r>
          </a:p>
          <a:p>
            <a:endParaRPr lang="en-US" altLang="ja-JP" b="1" dirty="0" smtClean="0">
              <a:latin typeface="+mj-ea"/>
              <a:ea typeface="+mj-ea"/>
            </a:endParaRPr>
          </a:p>
          <a:p>
            <a:r>
              <a:rPr lang="ja-JP" altLang="en-US" b="1" dirty="0">
                <a:solidFill>
                  <a:schemeClr val="accent6"/>
                </a:solidFill>
                <a:latin typeface="+mj-ea"/>
              </a:rPr>
              <a:t>・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</a:rPr>
              <a:t>DTI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protects both charge diffusion </a:t>
            </a:r>
          </a:p>
          <a:p>
            <a:r>
              <a:rPr lang="en-US" altLang="ja-JP" b="1" dirty="0">
                <a:solidFill>
                  <a:schemeClr val="accent6"/>
                </a:solidFill>
                <a:latin typeface="+mj-ea"/>
                <a:ea typeface="+mj-ea"/>
              </a:rPr>
              <a:t>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 and </a:t>
            </a:r>
            <a:r>
              <a:rPr kumimoji="1"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oblique incident light to reduce </a:t>
            </a:r>
          </a:p>
          <a:p>
            <a:r>
              <a:rPr lang="en-US" altLang="ja-JP" b="1" dirty="0">
                <a:solidFill>
                  <a:schemeClr val="accent6"/>
                </a:solidFill>
                <a:latin typeface="+mj-ea"/>
                <a:ea typeface="+mj-ea"/>
              </a:rPr>
              <a:t>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 </a:t>
            </a:r>
            <a:r>
              <a:rPr kumimoji="1"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cross talk between pixels.</a:t>
            </a: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5837387" y="4531759"/>
            <a:ext cx="400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latin typeface="+mj-ea"/>
                <a:ea typeface="+mj-ea"/>
              </a:rPr>
              <a:t>(JC. </a:t>
            </a:r>
            <a:r>
              <a:rPr lang="en-US" altLang="ja-JP" sz="1800" dirty="0" smtClean="0">
                <a:latin typeface="+mj-ea"/>
                <a:ea typeface="+mj-ea"/>
              </a:rPr>
              <a:t>Ann</a:t>
            </a:r>
            <a:r>
              <a:rPr kumimoji="1" lang="en-US" altLang="ja-JP" sz="1800" dirty="0" smtClean="0">
                <a:latin typeface="+mj-ea"/>
                <a:ea typeface="+mj-ea"/>
              </a:rPr>
              <a:t> et al (Samsung), ISSCC 2014.)</a:t>
            </a:r>
            <a:endParaRPr kumimoji="1" lang="ja-JP" altLang="en-US" sz="1800" dirty="0">
              <a:latin typeface="+mj-ea"/>
              <a:ea typeface="+mj-ea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5162731" y="1099804"/>
            <a:ext cx="4898712" cy="3542039"/>
            <a:chOff x="2301288" y="2828660"/>
            <a:chExt cx="5154008" cy="3763491"/>
          </a:xfrm>
        </p:grpSpPr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1288" y="2828660"/>
              <a:ext cx="4349678" cy="3763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直線矢印コネクタ 7"/>
            <p:cNvCxnSpPr/>
            <p:nvPr/>
          </p:nvCxnSpPr>
          <p:spPr bwMode="auto">
            <a:xfrm flipV="1">
              <a:off x="6168418" y="4573128"/>
              <a:ext cx="707366" cy="75049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9" name="テキスト ボックス 8"/>
            <p:cNvSpPr txBox="1"/>
            <p:nvPr/>
          </p:nvSpPr>
          <p:spPr>
            <a:xfrm>
              <a:off x="6586277" y="4117673"/>
              <a:ext cx="6415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accent6"/>
                  </a:solidFill>
                  <a:latin typeface="+mj-ea"/>
                  <a:ea typeface="+mj-ea"/>
                </a:rPr>
                <a:t>DTI</a:t>
              </a:r>
              <a:endParaRPr kumimoji="1" lang="ja-JP" altLang="en-US" b="1" dirty="0">
                <a:solidFill>
                  <a:schemeClr val="accent6"/>
                </a:solidFill>
                <a:latin typeface="+mj-ea"/>
                <a:ea typeface="+mj-ea"/>
              </a:endParaRPr>
            </a:p>
          </p:txBody>
        </p:sp>
        <p:cxnSp>
          <p:nvCxnSpPr>
            <p:cNvPr id="4" name="直線矢印コネクタ 3"/>
            <p:cNvCxnSpPr/>
            <p:nvPr/>
          </p:nvCxnSpPr>
          <p:spPr bwMode="auto">
            <a:xfrm>
              <a:off x="6305001" y="5051727"/>
              <a:ext cx="0" cy="103035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5" name="テキスト ボックス 4"/>
            <p:cNvSpPr txBox="1"/>
            <p:nvPr/>
          </p:nvSpPr>
          <p:spPr>
            <a:xfrm>
              <a:off x="6265945" y="5155816"/>
              <a:ext cx="1189351" cy="1079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kumimoji="1" lang="en-US" altLang="ja-JP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Silicon </a:t>
              </a:r>
            </a:p>
            <a:p>
              <a:pPr>
                <a:lnSpc>
                  <a:spcPts val="2400"/>
                </a:lnSpc>
              </a:pPr>
              <a:r>
                <a:rPr kumimoji="1" lang="en-US" altLang="ja-JP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(3</a:t>
              </a:r>
              <a:r>
                <a:rPr kumimoji="1" lang="ja-JP" altLang="en-US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～</a:t>
              </a:r>
              <a:r>
                <a:rPr kumimoji="1" lang="en-US" altLang="ja-JP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4</a:t>
              </a:r>
            </a:p>
            <a:p>
              <a:pPr>
                <a:lnSpc>
                  <a:spcPts val="2400"/>
                </a:lnSpc>
              </a:pPr>
              <a:r>
                <a:rPr lang="en-US" altLang="ja-JP" b="1" dirty="0">
                  <a:solidFill>
                    <a:srgbClr val="FF0000"/>
                  </a:solidFill>
                  <a:latin typeface="+mj-ea"/>
                  <a:ea typeface="+mj-ea"/>
                </a:rPr>
                <a:t> </a:t>
              </a:r>
              <a:r>
                <a:rPr lang="en-US" altLang="ja-JP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 </a:t>
              </a:r>
              <a:r>
                <a:rPr kumimoji="1" lang="en-US" altLang="ja-JP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um)</a:t>
              </a:r>
              <a:endParaRPr kumimoji="1" lang="ja-JP" altLang="en-US" b="1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87487" y="4910251"/>
            <a:ext cx="99739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+mj-ea"/>
              </a:rPr>
              <a:t>・ </a:t>
            </a:r>
            <a:r>
              <a:rPr lang="en-US" altLang="ja-JP" b="1" dirty="0">
                <a:latin typeface="+mj-ea"/>
              </a:rPr>
              <a:t>DTI may not be adopted to GS image </a:t>
            </a:r>
            <a:r>
              <a:rPr lang="en-US" altLang="ja-JP" b="1" dirty="0" smtClean="0">
                <a:latin typeface="+mj-ea"/>
              </a:rPr>
              <a:t>sensor </a:t>
            </a:r>
            <a:r>
              <a:rPr lang="en-US" altLang="ja-JP" b="1" dirty="0">
                <a:latin typeface="+mj-ea"/>
              </a:rPr>
              <a:t>with no change.</a:t>
            </a:r>
          </a:p>
          <a:p>
            <a:r>
              <a:rPr lang="en-US" altLang="ja-JP" b="1" dirty="0">
                <a:solidFill>
                  <a:srgbClr val="FF0000"/>
                </a:solidFill>
                <a:latin typeface="+mj-ea"/>
              </a:rPr>
              <a:t>   </a:t>
            </a:r>
            <a:r>
              <a:rPr lang="en-US" altLang="ja-JP" b="1" dirty="0">
                <a:solidFill>
                  <a:schemeClr val="accent6"/>
                </a:solidFill>
                <a:latin typeface="+mj-ea"/>
              </a:rPr>
              <a:t>- 8 Tr scheme and pixel-wise CDS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</a:rPr>
              <a:t>scheme can use DTI structure, </a:t>
            </a:r>
          </a:p>
          <a:p>
            <a:r>
              <a:rPr lang="en-US" altLang="ja-JP" b="1" dirty="0">
                <a:solidFill>
                  <a:schemeClr val="accent6"/>
                </a:solidFill>
                <a:latin typeface="+mj-ea"/>
              </a:rPr>
              <a:t>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</a:rPr>
              <a:t>     and need </a:t>
            </a:r>
            <a:r>
              <a:rPr lang="en-US" altLang="ja-JP" b="1" dirty="0">
                <a:solidFill>
                  <a:schemeClr val="accent6"/>
                </a:solidFill>
                <a:latin typeface="+mj-ea"/>
              </a:rPr>
              <a:t>good pixel design.</a:t>
            </a:r>
          </a:p>
          <a:p>
            <a:r>
              <a:rPr lang="en-US" altLang="ja-JP" b="1" dirty="0">
                <a:solidFill>
                  <a:srgbClr val="FF0000"/>
                </a:solidFill>
                <a:latin typeface="+mj-ea"/>
              </a:rPr>
              <a:t>   - </a:t>
            </a:r>
            <a:r>
              <a:rPr lang="en-US" altLang="ja-JP" b="1" dirty="0" smtClean="0">
                <a:solidFill>
                  <a:srgbClr val="FF0000"/>
                </a:solidFill>
                <a:latin typeface="+mj-ea"/>
              </a:rPr>
              <a:t>In case of  </a:t>
            </a:r>
            <a:r>
              <a:rPr lang="en-US" altLang="ja-JP" b="1" dirty="0">
                <a:solidFill>
                  <a:srgbClr val="FF0000"/>
                </a:solidFill>
                <a:latin typeface="+mj-ea"/>
              </a:rPr>
              <a:t>5 Tr scheme and 2-stage transfer </a:t>
            </a:r>
            <a:r>
              <a:rPr lang="en-US" altLang="ja-JP" b="1" dirty="0" smtClean="0">
                <a:solidFill>
                  <a:srgbClr val="FF0000"/>
                </a:solidFill>
                <a:latin typeface="+mj-ea"/>
              </a:rPr>
              <a:t>scheme</a:t>
            </a:r>
            <a:r>
              <a:rPr lang="en-US" altLang="ja-JP" b="1" dirty="0">
                <a:solidFill>
                  <a:srgbClr val="FF0000"/>
                </a:solidFill>
                <a:latin typeface="+mj-ea"/>
              </a:rPr>
              <a:t>, DTI can not put </a:t>
            </a:r>
            <a:endParaRPr lang="en-US" altLang="ja-JP" b="1" dirty="0" smtClean="0">
              <a:solidFill>
                <a:srgbClr val="FF0000"/>
              </a:solidFill>
              <a:latin typeface="+mj-ea"/>
            </a:endParaRPr>
          </a:p>
          <a:p>
            <a:r>
              <a:rPr lang="en-US" altLang="ja-JP" b="1" dirty="0">
                <a:solidFill>
                  <a:srgbClr val="FF0000"/>
                </a:solidFill>
                <a:latin typeface="+mj-ea"/>
              </a:rPr>
              <a:t> </a:t>
            </a:r>
            <a:r>
              <a:rPr lang="en-US" altLang="ja-JP" b="1" dirty="0" smtClean="0">
                <a:solidFill>
                  <a:srgbClr val="FF0000"/>
                </a:solidFill>
                <a:latin typeface="+mj-ea"/>
              </a:rPr>
              <a:t>     between PD </a:t>
            </a:r>
            <a:r>
              <a:rPr lang="en-US" altLang="ja-JP" b="1" dirty="0">
                <a:solidFill>
                  <a:srgbClr val="FF0000"/>
                </a:solidFill>
                <a:latin typeface="+mj-ea"/>
              </a:rPr>
              <a:t>and ST. </a:t>
            </a:r>
            <a:endParaRPr lang="ja-JP" altLang="en-US" b="1" dirty="0">
              <a:solidFill>
                <a:srgbClr val="FF000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9404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953725" y="136960"/>
            <a:ext cx="49343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600" b="1" dirty="0" smtClean="0">
                <a:solidFill>
                  <a:schemeClr val="accent6"/>
                </a:solidFill>
                <a:latin typeface="+mj-ea"/>
                <a:ea typeface="+mj-ea"/>
              </a:rPr>
              <a:t>3.3. Photoshield Material</a:t>
            </a:r>
            <a:endParaRPr lang="en-US" altLang="ja-JP" sz="3600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267768" y="1029305"/>
            <a:ext cx="8686993" cy="461665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+mj-ea"/>
                <a:ea typeface="+mj-ea"/>
              </a:rPr>
              <a:t>・ </a:t>
            </a:r>
            <a:r>
              <a:rPr kumimoji="1"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Tungsten is </a:t>
            </a:r>
            <a:r>
              <a:rPr kumimoji="1"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best </a:t>
            </a:r>
            <a:r>
              <a:rPr kumimoji="1"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material for photoshield </a:t>
            </a:r>
            <a:r>
              <a:rPr kumimoji="1"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among various metals.</a:t>
            </a:r>
            <a:endParaRPr lang="en-US" altLang="ja-JP" b="1" dirty="0" smtClean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5675528" y="6329237"/>
            <a:ext cx="3499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latin typeface="+mj-ea"/>
                <a:ea typeface="+mj-ea"/>
              </a:rPr>
              <a:t>+ A. Toyota, et al. (NEC), IEEE T-ED, 1991.)</a:t>
            </a:r>
            <a:endParaRPr kumimoji="1" lang="ja-JP" altLang="en-US" sz="1400" b="1" dirty="0">
              <a:latin typeface="+mj-ea"/>
              <a:ea typeface="+mj-ea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193728"/>
              </p:ext>
            </p:extLst>
          </p:nvPr>
        </p:nvGraphicFramePr>
        <p:xfrm>
          <a:off x="207388" y="1811544"/>
          <a:ext cx="3847027" cy="4527820"/>
        </p:xfrm>
        <a:graphic>
          <a:graphicData uri="http://schemas.openxmlformats.org/drawingml/2006/table">
            <a:tbl>
              <a:tblPr/>
              <a:tblGrid>
                <a:gridCol w="2113118"/>
                <a:gridCol w="879894"/>
                <a:gridCol w="854015"/>
              </a:tblGrid>
              <a:tr h="64333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Al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dirty="0" smtClean="0">
                          <a:solidFill>
                            <a:schemeClr val="accent6"/>
                          </a:solidFill>
                          <a:latin typeface="+mj-ea"/>
                          <a:ea typeface="+mj-ea"/>
                        </a:rPr>
                        <a:t>W</a:t>
                      </a:r>
                      <a:endParaRPr lang="en-US" sz="2100" b="1" i="0" u="none" strike="noStrike" dirty="0">
                        <a:solidFill>
                          <a:schemeClr val="accent6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8184" marR="8184" marT="8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465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Light Blocking</a:t>
                      </a:r>
                      <a:b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</a:b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(</a:t>
                      </a:r>
                      <a:r>
                        <a:rPr lang="en-US" sz="2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Transmissivity</a:t>
                      </a: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)</a:t>
                      </a: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○</a:t>
                      </a: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100" b="1" i="0" u="none" strike="noStrike" dirty="0">
                          <a:solidFill>
                            <a:schemeClr val="accent6"/>
                          </a:solidFill>
                          <a:effectLst/>
                          <a:latin typeface="ＭＳ Ｐゴシック"/>
                        </a:rPr>
                        <a:t>○</a:t>
                      </a:r>
                    </a:p>
                  </a:txBody>
                  <a:tcPr marL="8184" marR="8184" marT="8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465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Low Reflectivity</a:t>
                      </a: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1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×</a:t>
                      </a: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100" b="1" i="0" u="none" strike="noStrike" dirty="0">
                          <a:solidFill>
                            <a:schemeClr val="accent6"/>
                          </a:solidFill>
                          <a:effectLst/>
                          <a:latin typeface="ＭＳ Ｐゴシック"/>
                        </a:rPr>
                        <a:t>○</a:t>
                      </a:r>
                    </a:p>
                  </a:txBody>
                  <a:tcPr marL="8184" marR="8184" marT="8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465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Edge Uniformity</a:t>
                      </a:r>
                      <a:b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</a:b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(Grain Size)</a:t>
                      </a: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1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×</a:t>
                      </a: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100" b="1" i="0" u="none" strike="noStrike" dirty="0">
                          <a:solidFill>
                            <a:schemeClr val="accent6"/>
                          </a:solidFill>
                          <a:effectLst/>
                          <a:latin typeface="ＭＳ Ｐゴシック"/>
                        </a:rPr>
                        <a:t>○</a:t>
                      </a:r>
                    </a:p>
                  </a:txBody>
                  <a:tcPr marL="8184" marR="8184" marT="8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465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Migration Free</a:t>
                      </a: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1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×</a:t>
                      </a: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100" b="1" i="0" u="none" strike="noStrike" dirty="0">
                          <a:solidFill>
                            <a:schemeClr val="accent6"/>
                          </a:solidFill>
                          <a:effectLst/>
                          <a:latin typeface="ＭＳ Ｐゴシック"/>
                        </a:rPr>
                        <a:t>○</a:t>
                      </a:r>
                    </a:p>
                  </a:txBody>
                  <a:tcPr marL="8184" marR="8184" marT="8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465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Pin </a:t>
                      </a: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Hole Free</a:t>
                      </a:r>
                      <a:b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</a:br>
                      <a:r>
                        <a:rPr lang="en-US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(No</a:t>
                      </a:r>
                      <a:r>
                        <a:rPr lang="en-US" sz="2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 </a:t>
                      </a:r>
                      <a:r>
                        <a:rPr lang="en-US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Nodule</a:t>
                      </a: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)</a:t>
                      </a: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1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×</a:t>
                      </a: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100" b="1" i="0" u="none" strike="noStrike" dirty="0">
                          <a:solidFill>
                            <a:schemeClr val="accent6"/>
                          </a:solidFill>
                          <a:effectLst/>
                          <a:latin typeface="ＭＳ Ｐゴシック"/>
                        </a:rPr>
                        <a:t>○</a:t>
                      </a:r>
                    </a:p>
                  </a:txBody>
                  <a:tcPr marL="8184" marR="8184" marT="8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465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Heat Tolerance</a:t>
                      </a: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1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×</a:t>
                      </a: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100" b="1" i="0" u="none" strike="noStrike" dirty="0">
                          <a:solidFill>
                            <a:schemeClr val="accent6"/>
                          </a:solidFill>
                          <a:effectLst/>
                          <a:latin typeface="ＭＳ Ｐゴシック"/>
                        </a:rPr>
                        <a:t>○</a:t>
                      </a:r>
                    </a:p>
                  </a:txBody>
                  <a:tcPr marL="8184" marR="8184" marT="8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89" y="1627188"/>
            <a:ext cx="3636826" cy="374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3" name="正方形/長方形 86022"/>
          <p:cNvSpPr/>
          <p:nvPr/>
        </p:nvSpPr>
        <p:spPr bwMode="auto">
          <a:xfrm rot="-2340000">
            <a:off x="6699581" y="4282168"/>
            <a:ext cx="1360378" cy="96686"/>
          </a:xfrm>
          <a:custGeom>
            <a:avLst/>
            <a:gdLst>
              <a:gd name="connsiteX0" fmla="*/ 0 w 3214954"/>
              <a:gd name="connsiteY0" fmla="*/ 0 h 45719"/>
              <a:gd name="connsiteX1" fmla="*/ 3214954 w 3214954"/>
              <a:gd name="connsiteY1" fmla="*/ 0 h 45719"/>
              <a:gd name="connsiteX2" fmla="*/ 3214954 w 3214954"/>
              <a:gd name="connsiteY2" fmla="*/ 45719 h 45719"/>
              <a:gd name="connsiteX3" fmla="*/ 0 w 3214954"/>
              <a:gd name="connsiteY3" fmla="*/ 45719 h 45719"/>
              <a:gd name="connsiteX4" fmla="*/ 0 w 3214954"/>
              <a:gd name="connsiteY4" fmla="*/ 0 h 45719"/>
              <a:gd name="connsiteX0" fmla="*/ 0 w 3214954"/>
              <a:gd name="connsiteY0" fmla="*/ 0 h 46621"/>
              <a:gd name="connsiteX1" fmla="*/ 3214954 w 3214954"/>
              <a:gd name="connsiteY1" fmla="*/ 0 h 46621"/>
              <a:gd name="connsiteX2" fmla="*/ 3214954 w 3214954"/>
              <a:gd name="connsiteY2" fmla="*/ 45719 h 46621"/>
              <a:gd name="connsiteX3" fmla="*/ 428547 w 3214954"/>
              <a:gd name="connsiteY3" fmla="*/ 46621 h 46621"/>
              <a:gd name="connsiteX4" fmla="*/ 0 w 3214954"/>
              <a:gd name="connsiteY4" fmla="*/ 45719 h 46621"/>
              <a:gd name="connsiteX5" fmla="*/ 0 w 3214954"/>
              <a:gd name="connsiteY5" fmla="*/ 0 h 46621"/>
              <a:gd name="connsiteX0" fmla="*/ 0 w 3214954"/>
              <a:gd name="connsiteY0" fmla="*/ 358 h 46979"/>
              <a:gd name="connsiteX1" fmla="*/ 413906 w 3214954"/>
              <a:gd name="connsiteY1" fmla="*/ 0 h 46979"/>
              <a:gd name="connsiteX2" fmla="*/ 3214954 w 3214954"/>
              <a:gd name="connsiteY2" fmla="*/ 358 h 46979"/>
              <a:gd name="connsiteX3" fmla="*/ 3214954 w 3214954"/>
              <a:gd name="connsiteY3" fmla="*/ 46077 h 46979"/>
              <a:gd name="connsiteX4" fmla="*/ 428547 w 3214954"/>
              <a:gd name="connsiteY4" fmla="*/ 46979 h 46979"/>
              <a:gd name="connsiteX5" fmla="*/ 0 w 3214954"/>
              <a:gd name="connsiteY5" fmla="*/ 46077 h 46979"/>
              <a:gd name="connsiteX6" fmla="*/ 0 w 3214954"/>
              <a:gd name="connsiteY6" fmla="*/ 358 h 46979"/>
              <a:gd name="connsiteX0" fmla="*/ 0 w 3225329"/>
              <a:gd name="connsiteY0" fmla="*/ 132089 h 178710"/>
              <a:gd name="connsiteX1" fmla="*/ 413906 w 3225329"/>
              <a:gd name="connsiteY1" fmla="*/ 131731 h 178710"/>
              <a:gd name="connsiteX2" fmla="*/ 3225329 w 3225329"/>
              <a:gd name="connsiteY2" fmla="*/ 0 h 178710"/>
              <a:gd name="connsiteX3" fmla="*/ 3214954 w 3225329"/>
              <a:gd name="connsiteY3" fmla="*/ 177808 h 178710"/>
              <a:gd name="connsiteX4" fmla="*/ 428547 w 3225329"/>
              <a:gd name="connsiteY4" fmla="*/ 178710 h 178710"/>
              <a:gd name="connsiteX5" fmla="*/ 0 w 3225329"/>
              <a:gd name="connsiteY5" fmla="*/ 177808 h 178710"/>
              <a:gd name="connsiteX6" fmla="*/ 0 w 3225329"/>
              <a:gd name="connsiteY6" fmla="*/ 132089 h 178710"/>
              <a:gd name="connsiteX0" fmla="*/ 0 w 3225329"/>
              <a:gd name="connsiteY0" fmla="*/ 132089 h 178710"/>
              <a:gd name="connsiteX1" fmla="*/ 413906 w 3225329"/>
              <a:gd name="connsiteY1" fmla="*/ 131731 h 178710"/>
              <a:gd name="connsiteX2" fmla="*/ 3225329 w 3225329"/>
              <a:gd name="connsiteY2" fmla="*/ 0 h 178710"/>
              <a:gd name="connsiteX3" fmla="*/ 3219018 w 3225329"/>
              <a:gd name="connsiteY3" fmla="*/ 31827 h 178710"/>
              <a:gd name="connsiteX4" fmla="*/ 428547 w 3225329"/>
              <a:gd name="connsiteY4" fmla="*/ 178710 h 178710"/>
              <a:gd name="connsiteX5" fmla="*/ 0 w 3225329"/>
              <a:gd name="connsiteY5" fmla="*/ 177808 h 178710"/>
              <a:gd name="connsiteX6" fmla="*/ 0 w 3225329"/>
              <a:gd name="connsiteY6" fmla="*/ 132089 h 178710"/>
              <a:gd name="connsiteX0" fmla="*/ 0 w 3225329"/>
              <a:gd name="connsiteY0" fmla="*/ 132089 h 177808"/>
              <a:gd name="connsiteX1" fmla="*/ 413906 w 3225329"/>
              <a:gd name="connsiteY1" fmla="*/ 131731 h 177808"/>
              <a:gd name="connsiteX2" fmla="*/ 3225329 w 3225329"/>
              <a:gd name="connsiteY2" fmla="*/ 0 h 177808"/>
              <a:gd name="connsiteX3" fmla="*/ 3219018 w 3225329"/>
              <a:gd name="connsiteY3" fmla="*/ 31827 h 177808"/>
              <a:gd name="connsiteX4" fmla="*/ 425521 w 3225329"/>
              <a:gd name="connsiteY4" fmla="*/ 149917 h 177808"/>
              <a:gd name="connsiteX5" fmla="*/ 0 w 3225329"/>
              <a:gd name="connsiteY5" fmla="*/ 177808 h 177808"/>
              <a:gd name="connsiteX6" fmla="*/ 0 w 3225329"/>
              <a:gd name="connsiteY6" fmla="*/ 132089 h 177808"/>
              <a:gd name="connsiteX0" fmla="*/ 3026 w 3228355"/>
              <a:gd name="connsiteY0" fmla="*/ 132089 h 149917"/>
              <a:gd name="connsiteX1" fmla="*/ 416932 w 3228355"/>
              <a:gd name="connsiteY1" fmla="*/ 131731 h 149917"/>
              <a:gd name="connsiteX2" fmla="*/ 3228355 w 3228355"/>
              <a:gd name="connsiteY2" fmla="*/ 0 h 149917"/>
              <a:gd name="connsiteX3" fmla="*/ 3222044 w 3228355"/>
              <a:gd name="connsiteY3" fmla="*/ 31827 h 149917"/>
              <a:gd name="connsiteX4" fmla="*/ 428547 w 3228355"/>
              <a:gd name="connsiteY4" fmla="*/ 149917 h 149917"/>
              <a:gd name="connsiteX5" fmla="*/ 0 w 3228355"/>
              <a:gd name="connsiteY5" fmla="*/ 149015 h 149917"/>
              <a:gd name="connsiteX6" fmla="*/ 3026 w 3228355"/>
              <a:gd name="connsiteY6" fmla="*/ 132089 h 149917"/>
              <a:gd name="connsiteX0" fmla="*/ 3026 w 3260204"/>
              <a:gd name="connsiteY0" fmla="*/ 290693 h 308521"/>
              <a:gd name="connsiteX1" fmla="*/ 416932 w 3260204"/>
              <a:gd name="connsiteY1" fmla="*/ 290335 h 308521"/>
              <a:gd name="connsiteX2" fmla="*/ 3260204 w 3260204"/>
              <a:gd name="connsiteY2" fmla="*/ 0 h 308521"/>
              <a:gd name="connsiteX3" fmla="*/ 3222044 w 3260204"/>
              <a:gd name="connsiteY3" fmla="*/ 190431 h 308521"/>
              <a:gd name="connsiteX4" fmla="*/ 428547 w 3260204"/>
              <a:gd name="connsiteY4" fmla="*/ 308521 h 308521"/>
              <a:gd name="connsiteX5" fmla="*/ 0 w 3260204"/>
              <a:gd name="connsiteY5" fmla="*/ 307619 h 308521"/>
              <a:gd name="connsiteX6" fmla="*/ 3026 w 3260204"/>
              <a:gd name="connsiteY6" fmla="*/ 290693 h 308521"/>
              <a:gd name="connsiteX0" fmla="*/ 3026 w 3260204"/>
              <a:gd name="connsiteY0" fmla="*/ 290693 h 308521"/>
              <a:gd name="connsiteX1" fmla="*/ 416932 w 3260204"/>
              <a:gd name="connsiteY1" fmla="*/ 290335 h 308521"/>
              <a:gd name="connsiteX2" fmla="*/ 3260204 w 3260204"/>
              <a:gd name="connsiteY2" fmla="*/ 0 h 308521"/>
              <a:gd name="connsiteX3" fmla="*/ 3248591 w 3260204"/>
              <a:gd name="connsiteY3" fmla="*/ 27532 h 308521"/>
              <a:gd name="connsiteX4" fmla="*/ 428547 w 3260204"/>
              <a:gd name="connsiteY4" fmla="*/ 308521 h 308521"/>
              <a:gd name="connsiteX5" fmla="*/ 0 w 3260204"/>
              <a:gd name="connsiteY5" fmla="*/ 307619 h 308521"/>
              <a:gd name="connsiteX6" fmla="*/ 3026 w 3260204"/>
              <a:gd name="connsiteY6" fmla="*/ 290693 h 308521"/>
              <a:gd name="connsiteX0" fmla="*/ 3026 w 3260204"/>
              <a:gd name="connsiteY0" fmla="*/ 290693 h 308521"/>
              <a:gd name="connsiteX1" fmla="*/ 416932 w 3260204"/>
              <a:gd name="connsiteY1" fmla="*/ 290335 h 308521"/>
              <a:gd name="connsiteX2" fmla="*/ 1136749 w 3260204"/>
              <a:gd name="connsiteY2" fmla="*/ 214680 h 308521"/>
              <a:gd name="connsiteX3" fmla="*/ 3260204 w 3260204"/>
              <a:gd name="connsiteY3" fmla="*/ 0 h 308521"/>
              <a:gd name="connsiteX4" fmla="*/ 3248591 w 3260204"/>
              <a:gd name="connsiteY4" fmla="*/ 27532 h 308521"/>
              <a:gd name="connsiteX5" fmla="*/ 428547 w 3260204"/>
              <a:gd name="connsiteY5" fmla="*/ 308521 h 308521"/>
              <a:gd name="connsiteX6" fmla="*/ 0 w 3260204"/>
              <a:gd name="connsiteY6" fmla="*/ 307619 h 308521"/>
              <a:gd name="connsiteX7" fmla="*/ 3026 w 3260204"/>
              <a:gd name="connsiteY7" fmla="*/ 290693 h 308521"/>
              <a:gd name="connsiteX0" fmla="*/ 3026 w 3260204"/>
              <a:gd name="connsiteY0" fmla="*/ 290693 h 308521"/>
              <a:gd name="connsiteX1" fmla="*/ 416932 w 3260204"/>
              <a:gd name="connsiteY1" fmla="*/ 290335 h 308521"/>
              <a:gd name="connsiteX2" fmla="*/ 1136749 w 3260204"/>
              <a:gd name="connsiteY2" fmla="*/ 214680 h 308521"/>
              <a:gd name="connsiteX3" fmla="*/ 3260204 w 3260204"/>
              <a:gd name="connsiteY3" fmla="*/ 0 h 308521"/>
              <a:gd name="connsiteX4" fmla="*/ 3248591 w 3260204"/>
              <a:gd name="connsiteY4" fmla="*/ 27532 h 308521"/>
              <a:gd name="connsiteX5" fmla="*/ 1130178 w 3260204"/>
              <a:gd name="connsiteY5" fmla="*/ 244481 h 308521"/>
              <a:gd name="connsiteX6" fmla="*/ 428547 w 3260204"/>
              <a:gd name="connsiteY6" fmla="*/ 308521 h 308521"/>
              <a:gd name="connsiteX7" fmla="*/ 0 w 3260204"/>
              <a:gd name="connsiteY7" fmla="*/ 307619 h 308521"/>
              <a:gd name="connsiteX8" fmla="*/ 3026 w 3260204"/>
              <a:gd name="connsiteY8" fmla="*/ 290693 h 308521"/>
              <a:gd name="connsiteX0" fmla="*/ 3026 w 3260204"/>
              <a:gd name="connsiteY0" fmla="*/ 290693 h 934717"/>
              <a:gd name="connsiteX1" fmla="*/ 416932 w 3260204"/>
              <a:gd name="connsiteY1" fmla="*/ 290335 h 934717"/>
              <a:gd name="connsiteX2" fmla="*/ 1136749 w 3260204"/>
              <a:gd name="connsiteY2" fmla="*/ 214680 h 934717"/>
              <a:gd name="connsiteX3" fmla="*/ 3260204 w 3260204"/>
              <a:gd name="connsiteY3" fmla="*/ 0 h 934717"/>
              <a:gd name="connsiteX4" fmla="*/ 3111054 w 3260204"/>
              <a:gd name="connsiteY4" fmla="*/ 934717 h 934717"/>
              <a:gd name="connsiteX5" fmla="*/ 1130178 w 3260204"/>
              <a:gd name="connsiteY5" fmla="*/ 244481 h 934717"/>
              <a:gd name="connsiteX6" fmla="*/ 428547 w 3260204"/>
              <a:gd name="connsiteY6" fmla="*/ 308521 h 934717"/>
              <a:gd name="connsiteX7" fmla="*/ 0 w 3260204"/>
              <a:gd name="connsiteY7" fmla="*/ 307619 h 934717"/>
              <a:gd name="connsiteX8" fmla="*/ 3026 w 3260204"/>
              <a:gd name="connsiteY8" fmla="*/ 290693 h 934717"/>
              <a:gd name="connsiteX0" fmla="*/ 3026 w 3113070"/>
              <a:gd name="connsiteY0" fmla="*/ 76013 h 720037"/>
              <a:gd name="connsiteX1" fmla="*/ 416932 w 3113070"/>
              <a:gd name="connsiteY1" fmla="*/ 75655 h 720037"/>
              <a:gd name="connsiteX2" fmla="*/ 1136749 w 3113070"/>
              <a:gd name="connsiteY2" fmla="*/ 0 h 720037"/>
              <a:gd name="connsiteX3" fmla="*/ 3113070 w 3113070"/>
              <a:gd name="connsiteY3" fmla="*/ 693514 h 720037"/>
              <a:gd name="connsiteX4" fmla="*/ 3111054 w 3113070"/>
              <a:gd name="connsiteY4" fmla="*/ 720037 h 720037"/>
              <a:gd name="connsiteX5" fmla="*/ 1130178 w 3113070"/>
              <a:gd name="connsiteY5" fmla="*/ 29801 h 720037"/>
              <a:gd name="connsiteX6" fmla="*/ 428547 w 3113070"/>
              <a:gd name="connsiteY6" fmla="*/ 93841 h 720037"/>
              <a:gd name="connsiteX7" fmla="*/ 0 w 3113070"/>
              <a:gd name="connsiteY7" fmla="*/ 92939 h 720037"/>
              <a:gd name="connsiteX8" fmla="*/ 3026 w 3113070"/>
              <a:gd name="connsiteY8" fmla="*/ 76013 h 720037"/>
              <a:gd name="connsiteX0" fmla="*/ 3026 w 3113070"/>
              <a:gd name="connsiteY0" fmla="*/ 76013 h 693514"/>
              <a:gd name="connsiteX1" fmla="*/ 416932 w 3113070"/>
              <a:gd name="connsiteY1" fmla="*/ 75655 h 693514"/>
              <a:gd name="connsiteX2" fmla="*/ 1136749 w 3113070"/>
              <a:gd name="connsiteY2" fmla="*/ 0 h 693514"/>
              <a:gd name="connsiteX3" fmla="*/ 3113070 w 3113070"/>
              <a:gd name="connsiteY3" fmla="*/ 693514 h 693514"/>
              <a:gd name="connsiteX4" fmla="*/ 1440187 w 3113070"/>
              <a:gd name="connsiteY4" fmla="*/ 148476 h 693514"/>
              <a:gd name="connsiteX5" fmla="*/ 1130178 w 3113070"/>
              <a:gd name="connsiteY5" fmla="*/ 29801 h 693514"/>
              <a:gd name="connsiteX6" fmla="*/ 428547 w 3113070"/>
              <a:gd name="connsiteY6" fmla="*/ 93841 h 693514"/>
              <a:gd name="connsiteX7" fmla="*/ 0 w 3113070"/>
              <a:gd name="connsiteY7" fmla="*/ 92939 h 693514"/>
              <a:gd name="connsiteX8" fmla="*/ 3026 w 3113070"/>
              <a:gd name="connsiteY8" fmla="*/ 76013 h 693514"/>
              <a:gd name="connsiteX0" fmla="*/ 3026 w 1474021"/>
              <a:gd name="connsiteY0" fmla="*/ 76013 h 148476"/>
              <a:gd name="connsiteX1" fmla="*/ 416932 w 1474021"/>
              <a:gd name="connsiteY1" fmla="*/ 75655 h 148476"/>
              <a:gd name="connsiteX2" fmla="*/ 1136749 w 1474021"/>
              <a:gd name="connsiteY2" fmla="*/ 0 h 148476"/>
              <a:gd name="connsiteX3" fmla="*/ 1474021 w 1474021"/>
              <a:gd name="connsiteY3" fmla="*/ 147720 h 148476"/>
              <a:gd name="connsiteX4" fmla="*/ 1440187 w 1474021"/>
              <a:gd name="connsiteY4" fmla="*/ 148476 h 148476"/>
              <a:gd name="connsiteX5" fmla="*/ 1130178 w 1474021"/>
              <a:gd name="connsiteY5" fmla="*/ 29801 h 148476"/>
              <a:gd name="connsiteX6" fmla="*/ 428547 w 1474021"/>
              <a:gd name="connsiteY6" fmla="*/ 93841 h 148476"/>
              <a:gd name="connsiteX7" fmla="*/ 0 w 1474021"/>
              <a:gd name="connsiteY7" fmla="*/ 92939 h 148476"/>
              <a:gd name="connsiteX8" fmla="*/ 3026 w 1474021"/>
              <a:gd name="connsiteY8" fmla="*/ 76013 h 148476"/>
              <a:gd name="connsiteX0" fmla="*/ 3026 w 1440187"/>
              <a:gd name="connsiteY0" fmla="*/ 76013 h 148476"/>
              <a:gd name="connsiteX1" fmla="*/ 416932 w 1440187"/>
              <a:gd name="connsiteY1" fmla="*/ 75655 h 148476"/>
              <a:gd name="connsiteX2" fmla="*/ 1136749 w 1440187"/>
              <a:gd name="connsiteY2" fmla="*/ 0 h 148476"/>
              <a:gd name="connsiteX3" fmla="*/ 1382599 w 1440187"/>
              <a:gd name="connsiteY3" fmla="*/ 108810 h 148476"/>
              <a:gd name="connsiteX4" fmla="*/ 1440187 w 1440187"/>
              <a:gd name="connsiteY4" fmla="*/ 148476 h 148476"/>
              <a:gd name="connsiteX5" fmla="*/ 1130178 w 1440187"/>
              <a:gd name="connsiteY5" fmla="*/ 29801 h 148476"/>
              <a:gd name="connsiteX6" fmla="*/ 428547 w 1440187"/>
              <a:gd name="connsiteY6" fmla="*/ 93841 h 148476"/>
              <a:gd name="connsiteX7" fmla="*/ 0 w 1440187"/>
              <a:gd name="connsiteY7" fmla="*/ 92939 h 148476"/>
              <a:gd name="connsiteX8" fmla="*/ 3026 w 1440187"/>
              <a:gd name="connsiteY8" fmla="*/ 76013 h 148476"/>
              <a:gd name="connsiteX0" fmla="*/ 3026 w 1382599"/>
              <a:gd name="connsiteY0" fmla="*/ 76013 h 142655"/>
              <a:gd name="connsiteX1" fmla="*/ 416932 w 1382599"/>
              <a:gd name="connsiteY1" fmla="*/ 75655 h 142655"/>
              <a:gd name="connsiteX2" fmla="*/ 1136749 w 1382599"/>
              <a:gd name="connsiteY2" fmla="*/ 0 h 142655"/>
              <a:gd name="connsiteX3" fmla="*/ 1382599 w 1382599"/>
              <a:gd name="connsiteY3" fmla="*/ 108810 h 142655"/>
              <a:gd name="connsiteX4" fmla="*/ 1357095 w 1382599"/>
              <a:gd name="connsiteY4" fmla="*/ 142655 h 142655"/>
              <a:gd name="connsiteX5" fmla="*/ 1130178 w 1382599"/>
              <a:gd name="connsiteY5" fmla="*/ 29801 h 142655"/>
              <a:gd name="connsiteX6" fmla="*/ 428547 w 1382599"/>
              <a:gd name="connsiteY6" fmla="*/ 93841 h 142655"/>
              <a:gd name="connsiteX7" fmla="*/ 0 w 1382599"/>
              <a:gd name="connsiteY7" fmla="*/ 92939 h 142655"/>
              <a:gd name="connsiteX8" fmla="*/ 3026 w 1382599"/>
              <a:gd name="connsiteY8" fmla="*/ 76013 h 142655"/>
              <a:gd name="connsiteX0" fmla="*/ 3026 w 1360378"/>
              <a:gd name="connsiteY0" fmla="*/ 76013 h 142655"/>
              <a:gd name="connsiteX1" fmla="*/ 416932 w 1360378"/>
              <a:gd name="connsiteY1" fmla="*/ 75655 h 142655"/>
              <a:gd name="connsiteX2" fmla="*/ 1136749 w 1360378"/>
              <a:gd name="connsiteY2" fmla="*/ 0 h 142655"/>
              <a:gd name="connsiteX3" fmla="*/ 1360378 w 1360378"/>
              <a:gd name="connsiteY3" fmla="*/ 82034 h 142655"/>
              <a:gd name="connsiteX4" fmla="*/ 1357095 w 1360378"/>
              <a:gd name="connsiteY4" fmla="*/ 142655 h 142655"/>
              <a:gd name="connsiteX5" fmla="*/ 1130178 w 1360378"/>
              <a:gd name="connsiteY5" fmla="*/ 29801 h 142655"/>
              <a:gd name="connsiteX6" fmla="*/ 428547 w 1360378"/>
              <a:gd name="connsiteY6" fmla="*/ 93841 h 142655"/>
              <a:gd name="connsiteX7" fmla="*/ 0 w 1360378"/>
              <a:gd name="connsiteY7" fmla="*/ 92939 h 142655"/>
              <a:gd name="connsiteX8" fmla="*/ 3026 w 1360378"/>
              <a:gd name="connsiteY8" fmla="*/ 76013 h 142655"/>
              <a:gd name="connsiteX0" fmla="*/ 3026 w 1360378"/>
              <a:gd name="connsiteY0" fmla="*/ 76013 h 136084"/>
              <a:gd name="connsiteX1" fmla="*/ 416932 w 1360378"/>
              <a:gd name="connsiteY1" fmla="*/ 75655 h 136084"/>
              <a:gd name="connsiteX2" fmla="*/ 1136749 w 1360378"/>
              <a:gd name="connsiteY2" fmla="*/ 0 h 136084"/>
              <a:gd name="connsiteX3" fmla="*/ 1360378 w 1360378"/>
              <a:gd name="connsiteY3" fmla="*/ 82034 h 136084"/>
              <a:gd name="connsiteX4" fmla="*/ 1327293 w 1360378"/>
              <a:gd name="connsiteY4" fmla="*/ 136084 h 136084"/>
              <a:gd name="connsiteX5" fmla="*/ 1130178 w 1360378"/>
              <a:gd name="connsiteY5" fmla="*/ 29801 h 136084"/>
              <a:gd name="connsiteX6" fmla="*/ 428547 w 1360378"/>
              <a:gd name="connsiteY6" fmla="*/ 93841 h 136084"/>
              <a:gd name="connsiteX7" fmla="*/ 0 w 1360378"/>
              <a:gd name="connsiteY7" fmla="*/ 92939 h 136084"/>
              <a:gd name="connsiteX8" fmla="*/ 3026 w 1360378"/>
              <a:gd name="connsiteY8" fmla="*/ 76013 h 136084"/>
              <a:gd name="connsiteX0" fmla="*/ 3026 w 1360378"/>
              <a:gd name="connsiteY0" fmla="*/ 76013 h 114872"/>
              <a:gd name="connsiteX1" fmla="*/ 416932 w 1360378"/>
              <a:gd name="connsiteY1" fmla="*/ 75655 h 114872"/>
              <a:gd name="connsiteX2" fmla="*/ 1136749 w 1360378"/>
              <a:gd name="connsiteY2" fmla="*/ 0 h 114872"/>
              <a:gd name="connsiteX3" fmla="*/ 1360378 w 1360378"/>
              <a:gd name="connsiteY3" fmla="*/ 82034 h 114872"/>
              <a:gd name="connsiteX4" fmla="*/ 1344470 w 1360378"/>
              <a:gd name="connsiteY4" fmla="*/ 114872 h 114872"/>
              <a:gd name="connsiteX5" fmla="*/ 1130178 w 1360378"/>
              <a:gd name="connsiteY5" fmla="*/ 29801 h 114872"/>
              <a:gd name="connsiteX6" fmla="*/ 428547 w 1360378"/>
              <a:gd name="connsiteY6" fmla="*/ 93841 h 114872"/>
              <a:gd name="connsiteX7" fmla="*/ 0 w 1360378"/>
              <a:gd name="connsiteY7" fmla="*/ 92939 h 114872"/>
              <a:gd name="connsiteX8" fmla="*/ 3026 w 1360378"/>
              <a:gd name="connsiteY8" fmla="*/ 76013 h 114872"/>
              <a:gd name="connsiteX0" fmla="*/ 3026 w 1360378"/>
              <a:gd name="connsiteY0" fmla="*/ 76013 h 96686"/>
              <a:gd name="connsiteX1" fmla="*/ 416932 w 1360378"/>
              <a:gd name="connsiteY1" fmla="*/ 75655 h 96686"/>
              <a:gd name="connsiteX2" fmla="*/ 1136749 w 1360378"/>
              <a:gd name="connsiteY2" fmla="*/ 0 h 96686"/>
              <a:gd name="connsiteX3" fmla="*/ 1360378 w 1360378"/>
              <a:gd name="connsiteY3" fmla="*/ 82034 h 96686"/>
              <a:gd name="connsiteX4" fmla="*/ 1332855 w 1360378"/>
              <a:gd name="connsiteY4" fmla="*/ 96686 h 96686"/>
              <a:gd name="connsiteX5" fmla="*/ 1130178 w 1360378"/>
              <a:gd name="connsiteY5" fmla="*/ 29801 h 96686"/>
              <a:gd name="connsiteX6" fmla="*/ 428547 w 1360378"/>
              <a:gd name="connsiteY6" fmla="*/ 93841 h 96686"/>
              <a:gd name="connsiteX7" fmla="*/ 0 w 1360378"/>
              <a:gd name="connsiteY7" fmla="*/ 92939 h 96686"/>
              <a:gd name="connsiteX8" fmla="*/ 3026 w 1360378"/>
              <a:gd name="connsiteY8" fmla="*/ 76013 h 96686"/>
              <a:gd name="connsiteX0" fmla="*/ 3026 w 1360378"/>
              <a:gd name="connsiteY0" fmla="*/ 76013 h 96686"/>
              <a:gd name="connsiteX1" fmla="*/ 416932 w 1360378"/>
              <a:gd name="connsiteY1" fmla="*/ 75655 h 96686"/>
              <a:gd name="connsiteX2" fmla="*/ 1136749 w 1360378"/>
              <a:gd name="connsiteY2" fmla="*/ 0 h 96686"/>
              <a:gd name="connsiteX3" fmla="*/ 1360378 w 1360378"/>
              <a:gd name="connsiteY3" fmla="*/ 82034 h 96686"/>
              <a:gd name="connsiteX4" fmla="*/ 1332855 w 1360378"/>
              <a:gd name="connsiteY4" fmla="*/ 96686 h 96686"/>
              <a:gd name="connsiteX5" fmla="*/ 1138766 w 1360378"/>
              <a:gd name="connsiteY5" fmla="*/ 19195 h 96686"/>
              <a:gd name="connsiteX6" fmla="*/ 428547 w 1360378"/>
              <a:gd name="connsiteY6" fmla="*/ 93841 h 96686"/>
              <a:gd name="connsiteX7" fmla="*/ 0 w 1360378"/>
              <a:gd name="connsiteY7" fmla="*/ 92939 h 96686"/>
              <a:gd name="connsiteX8" fmla="*/ 3026 w 1360378"/>
              <a:gd name="connsiteY8" fmla="*/ 76013 h 9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0378" h="96686">
                <a:moveTo>
                  <a:pt x="3026" y="76013"/>
                </a:moveTo>
                <a:lnTo>
                  <a:pt x="416932" y="75655"/>
                </a:lnTo>
                <a:lnTo>
                  <a:pt x="1136749" y="0"/>
                </a:lnTo>
                <a:lnTo>
                  <a:pt x="1360378" y="82034"/>
                </a:lnTo>
                <a:lnTo>
                  <a:pt x="1332855" y="96686"/>
                </a:lnTo>
                <a:lnTo>
                  <a:pt x="1138766" y="19195"/>
                </a:lnTo>
                <a:lnTo>
                  <a:pt x="428547" y="93841"/>
                </a:lnTo>
                <a:lnTo>
                  <a:pt x="0" y="92939"/>
                </a:lnTo>
                <a:lnTo>
                  <a:pt x="3026" y="76013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396493" y="4145845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solidFill>
                  <a:schemeClr val="accent6"/>
                </a:solidFill>
                <a:latin typeface="+mj-ea"/>
                <a:ea typeface="+mj-ea"/>
              </a:rPr>
              <a:t>W</a:t>
            </a:r>
            <a:endParaRPr kumimoji="1" lang="ja-JP" altLang="en-US" sz="1800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298592" y="5338773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latin typeface="+mj-ea"/>
                <a:ea typeface="+mj-ea"/>
              </a:rPr>
              <a:t>.3</a:t>
            </a:r>
            <a:endParaRPr kumimoji="1" lang="ja-JP" altLang="en-US" sz="1800" b="1" dirty="0">
              <a:latin typeface="+mj-ea"/>
              <a:ea typeface="+mj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703480" y="5341045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latin typeface="+mj-ea"/>
                <a:ea typeface="+mj-ea"/>
              </a:rPr>
              <a:t>.4</a:t>
            </a:r>
            <a:endParaRPr kumimoji="1" lang="ja-JP" altLang="en-US" sz="1800" b="1" dirty="0">
              <a:latin typeface="+mj-ea"/>
              <a:ea typeface="+mj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033301" y="534164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latin typeface="+mj-ea"/>
                <a:ea typeface="+mj-ea"/>
              </a:rPr>
              <a:t>.5</a:t>
            </a:r>
            <a:endParaRPr kumimoji="1" lang="ja-JP" altLang="en-US" sz="1800" b="1" dirty="0">
              <a:latin typeface="+mj-ea"/>
              <a:ea typeface="+mj-ea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308533" y="5343912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latin typeface="+mj-ea"/>
                <a:ea typeface="+mj-ea"/>
              </a:rPr>
              <a:t>.6</a:t>
            </a:r>
            <a:endParaRPr kumimoji="1" lang="ja-JP" altLang="en-US" sz="1800" b="1" dirty="0">
              <a:latin typeface="+mj-ea"/>
              <a:ea typeface="+mj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535997" y="5346184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latin typeface="+mj-ea"/>
                <a:ea typeface="+mj-ea"/>
              </a:rPr>
              <a:t>.7</a:t>
            </a:r>
            <a:endParaRPr kumimoji="1" lang="ja-JP" altLang="en-US" sz="1800" b="1" dirty="0">
              <a:latin typeface="+mj-ea"/>
              <a:ea typeface="+mj-e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742989" y="5341632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latin typeface="+mj-ea"/>
                <a:ea typeface="+mj-ea"/>
              </a:rPr>
              <a:t>.8</a:t>
            </a:r>
            <a:endParaRPr kumimoji="1" lang="ja-JP" altLang="en-US" sz="1800" b="1" dirty="0">
              <a:latin typeface="+mj-ea"/>
              <a:ea typeface="+mj-ea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949981" y="533708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latin typeface="+mj-ea"/>
                <a:ea typeface="+mj-ea"/>
              </a:rPr>
              <a:t>.9</a:t>
            </a:r>
            <a:endParaRPr kumimoji="1" lang="ja-JP" altLang="en-US" sz="1800" b="1" dirty="0">
              <a:latin typeface="+mj-ea"/>
              <a:ea typeface="+mj-ea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204741" y="53393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latin typeface="+mj-ea"/>
                <a:ea typeface="+mj-ea"/>
              </a:rPr>
              <a:t>1</a:t>
            </a:r>
            <a:endParaRPr kumimoji="1" lang="ja-JP" altLang="en-US" sz="1800" b="1" dirty="0">
              <a:latin typeface="+mj-ea"/>
              <a:ea typeface="+mj-ea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9271557" y="5334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latin typeface="+mj-ea"/>
                <a:ea typeface="+mj-ea"/>
              </a:rPr>
              <a:t>2</a:t>
            </a:r>
            <a:endParaRPr kumimoji="1" lang="ja-JP" altLang="en-US" sz="1800" b="1" dirty="0">
              <a:latin typeface="+mj-ea"/>
              <a:ea typeface="+mj-ea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823184" y="5341045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latin typeface="+mj-ea"/>
                <a:ea typeface="+mj-ea"/>
              </a:rPr>
              <a:t>.2</a:t>
            </a:r>
            <a:endParaRPr kumimoji="1" lang="ja-JP" altLang="en-US" sz="1800" b="1" dirty="0"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71510" y="5585442"/>
            <a:ext cx="1960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+mj-ea"/>
                <a:ea typeface="+mj-ea"/>
              </a:rPr>
              <a:t>Wavelength (um)</a:t>
            </a:r>
            <a:endParaRPr kumimoji="1" lang="ja-JP" altLang="en-US" sz="2000" b="1" dirty="0">
              <a:latin typeface="+mj-ea"/>
              <a:ea typeface="+mj-ea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521498" y="442680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latin typeface="+mj-ea"/>
                <a:ea typeface="+mj-ea"/>
              </a:rPr>
              <a:t>20</a:t>
            </a:r>
            <a:endParaRPr kumimoji="1" lang="ja-JP" altLang="en-US" sz="1800" b="1" dirty="0">
              <a:latin typeface="+mj-ea"/>
              <a:ea typeface="+mj-ea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530594" y="479757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latin typeface="+mj-ea"/>
                <a:ea typeface="+mj-ea"/>
              </a:rPr>
              <a:t>10</a:t>
            </a:r>
            <a:endParaRPr kumimoji="1" lang="ja-JP" altLang="en-US" sz="1800" b="1" dirty="0">
              <a:latin typeface="+mj-ea"/>
              <a:ea typeface="+mj-ea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648874" y="51546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latin typeface="+mj-ea"/>
                <a:ea typeface="+mj-ea"/>
              </a:rPr>
              <a:t>0</a:t>
            </a:r>
            <a:endParaRPr kumimoji="1" lang="ja-JP" altLang="en-US" sz="1800" b="1" dirty="0">
              <a:latin typeface="+mj-ea"/>
              <a:ea typeface="+mj-ea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526391" y="405065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latin typeface="+mj-ea"/>
                <a:ea typeface="+mj-ea"/>
              </a:rPr>
              <a:t>30</a:t>
            </a:r>
            <a:endParaRPr kumimoji="1" lang="ja-JP" altLang="en-US" sz="1800" b="1" dirty="0">
              <a:latin typeface="+mj-ea"/>
              <a:ea typeface="+mj-ea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521498" y="368051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latin typeface="+mj-ea"/>
                <a:ea typeface="+mj-ea"/>
              </a:rPr>
              <a:t>40</a:t>
            </a:r>
            <a:endParaRPr kumimoji="1" lang="ja-JP" altLang="en-US" sz="1800" b="1" dirty="0">
              <a:latin typeface="+mj-ea"/>
              <a:ea typeface="+mj-ea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530594" y="330064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latin typeface="+mj-ea"/>
                <a:ea typeface="+mj-ea"/>
              </a:rPr>
              <a:t>50</a:t>
            </a:r>
            <a:endParaRPr kumimoji="1" lang="ja-JP" altLang="en-US" sz="1800" b="1" dirty="0">
              <a:latin typeface="+mj-ea"/>
              <a:ea typeface="+mj-ea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526042" y="293442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latin typeface="+mj-ea"/>
                <a:ea typeface="+mj-ea"/>
              </a:rPr>
              <a:t>60</a:t>
            </a:r>
            <a:endParaRPr kumimoji="1" lang="ja-JP" altLang="en-US" sz="1800" b="1" dirty="0">
              <a:latin typeface="+mj-ea"/>
              <a:ea typeface="+mj-ea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516858" y="25682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latin typeface="+mj-ea"/>
                <a:ea typeface="+mj-ea"/>
              </a:rPr>
              <a:t>70</a:t>
            </a:r>
            <a:endParaRPr kumimoji="1" lang="ja-JP" altLang="en-US" sz="1800" b="1" dirty="0">
              <a:latin typeface="+mj-ea"/>
              <a:ea typeface="+mj-ea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519130" y="218833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latin typeface="+mj-ea"/>
                <a:ea typeface="+mj-ea"/>
              </a:rPr>
              <a:t>80</a:t>
            </a:r>
            <a:endParaRPr kumimoji="1" lang="ja-JP" altLang="en-US" sz="1800" b="1" dirty="0">
              <a:latin typeface="+mj-ea"/>
              <a:ea typeface="+mj-ea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521402" y="183575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latin typeface="+mj-ea"/>
                <a:ea typeface="+mj-ea"/>
              </a:rPr>
              <a:t>90</a:t>
            </a:r>
            <a:endParaRPr kumimoji="1" lang="ja-JP" altLang="en-US" sz="1800" b="1" dirty="0">
              <a:latin typeface="+mj-ea"/>
              <a:ea typeface="+mj-ea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407666" y="148318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latin typeface="+mj-ea"/>
                <a:ea typeface="+mj-ea"/>
              </a:rPr>
              <a:t>100</a:t>
            </a:r>
            <a:endParaRPr kumimoji="1" lang="ja-JP" altLang="en-US" sz="1800" b="1" dirty="0">
              <a:latin typeface="+mj-ea"/>
              <a:ea typeface="+mj-ea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 rot="16200000">
            <a:off x="4402676" y="3359448"/>
            <a:ext cx="1773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+mj-ea"/>
                <a:ea typeface="+mj-ea"/>
              </a:rPr>
              <a:t>Reflectivity (%)</a:t>
            </a:r>
            <a:endParaRPr kumimoji="1" lang="ja-JP" altLang="en-US" sz="2000" b="1" dirty="0">
              <a:latin typeface="+mj-ea"/>
              <a:ea typeface="+mj-ea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589069" y="6097077"/>
            <a:ext cx="4257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latin typeface="+mj-ea"/>
                <a:ea typeface="+mj-ea"/>
              </a:rPr>
              <a:t>(http</a:t>
            </a:r>
            <a:r>
              <a:rPr lang="en-US" altLang="ja-JP" sz="1200" b="1" dirty="0">
                <a:latin typeface="+mj-ea"/>
                <a:ea typeface="+mj-ea"/>
              </a:rPr>
              <a:t>://optica.cocolog-nifty.com/blog/2011/11/post-97a0.html</a:t>
            </a:r>
            <a:endParaRPr kumimoji="1" lang="ja-JP" altLang="en-US" sz="12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9171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953725" y="136960"/>
            <a:ext cx="45865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600" b="1" dirty="0" smtClean="0">
                <a:solidFill>
                  <a:schemeClr val="accent6"/>
                </a:solidFill>
                <a:latin typeface="+mj-ea"/>
                <a:ea typeface="+mj-ea"/>
              </a:rPr>
              <a:t>3.4. Photoshield Shape</a:t>
            </a:r>
            <a:endParaRPr lang="en-US" altLang="ja-JP" sz="3600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66144" y="1136258"/>
            <a:ext cx="4900701" cy="430887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>
                <a:latin typeface="+mj-ea"/>
              </a:rPr>
              <a:t>・ </a:t>
            </a:r>
            <a:r>
              <a:rPr lang="en-US" altLang="ja-JP" b="1" dirty="0" smtClean="0">
                <a:solidFill>
                  <a:srgbClr val="FF0000"/>
                </a:solidFill>
                <a:latin typeface="+mj-ea"/>
              </a:rPr>
              <a:t>Distance, t, between photoshield </a:t>
            </a:r>
          </a:p>
          <a:p>
            <a:r>
              <a:rPr lang="en-US" altLang="ja-JP" b="1" dirty="0">
                <a:solidFill>
                  <a:srgbClr val="FF0000"/>
                </a:solidFill>
                <a:latin typeface="+mj-ea"/>
              </a:rPr>
              <a:t> </a:t>
            </a:r>
            <a:r>
              <a:rPr lang="en-US" altLang="ja-JP" b="1" dirty="0" smtClean="0">
                <a:solidFill>
                  <a:srgbClr val="FF0000"/>
                </a:solidFill>
                <a:latin typeface="+mj-ea"/>
              </a:rPr>
              <a:t> and Si substrate </a:t>
            </a:r>
            <a:r>
              <a:rPr lang="en-US" altLang="ja-JP" b="1" dirty="0" smtClean="0">
                <a:latin typeface="+mj-ea"/>
              </a:rPr>
              <a:t>should be smaller.</a:t>
            </a:r>
          </a:p>
          <a:p>
            <a:r>
              <a:rPr lang="en-US" altLang="ja-JP" b="1" dirty="0">
                <a:solidFill>
                  <a:srgbClr val="FF0000"/>
                </a:solidFill>
                <a:latin typeface="+mj-ea"/>
              </a:rPr>
              <a:t> </a:t>
            </a:r>
            <a:r>
              <a:rPr lang="en-US" altLang="ja-JP" b="1" dirty="0" smtClean="0">
                <a:solidFill>
                  <a:srgbClr val="FF0000"/>
                </a:solidFill>
                <a:latin typeface="+mj-ea"/>
              </a:rPr>
              <a:t>  </a:t>
            </a:r>
            <a:endParaRPr lang="ja-JP" altLang="en-US" b="1" dirty="0">
              <a:solidFill>
                <a:srgbClr val="FF0000"/>
              </a:solidFill>
              <a:latin typeface="+mj-ea"/>
            </a:endParaRPr>
          </a:p>
          <a:p>
            <a:endParaRPr kumimoji="1" lang="en-US" altLang="ja-JP" b="1" dirty="0" smtClean="0">
              <a:latin typeface="+mj-ea"/>
              <a:ea typeface="+mj-ea"/>
            </a:endParaRPr>
          </a:p>
          <a:p>
            <a:r>
              <a:rPr kumimoji="1" lang="en-US" altLang="ja-JP" b="1" dirty="0" smtClean="0">
                <a:latin typeface="+mj-ea"/>
                <a:ea typeface="+mj-ea"/>
              </a:rPr>
              <a:t>          λ: Wavelength, </a:t>
            </a:r>
          </a:p>
          <a:p>
            <a:r>
              <a:rPr lang="en-US" altLang="ja-JP" b="1" dirty="0">
                <a:latin typeface="+mj-ea"/>
                <a:ea typeface="+mj-ea"/>
              </a:rPr>
              <a:t> </a:t>
            </a:r>
            <a:r>
              <a:rPr lang="en-US" altLang="ja-JP" b="1" dirty="0" smtClean="0">
                <a:latin typeface="+mj-ea"/>
                <a:ea typeface="+mj-ea"/>
              </a:rPr>
              <a:t>          </a:t>
            </a:r>
            <a:r>
              <a:rPr kumimoji="1" lang="en-US" altLang="ja-JP" b="1" i="1" dirty="0" smtClean="0">
                <a:latin typeface="+mj-ea"/>
                <a:ea typeface="+mj-ea"/>
              </a:rPr>
              <a:t>n </a:t>
            </a:r>
            <a:r>
              <a:rPr kumimoji="1" lang="en-US" altLang="ja-JP" b="1" dirty="0" smtClean="0">
                <a:latin typeface="+mj-ea"/>
                <a:ea typeface="+mj-ea"/>
              </a:rPr>
              <a:t>: </a:t>
            </a:r>
            <a:r>
              <a:rPr lang="en-US" altLang="ja-JP" b="1" dirty="0" smtClean="0">
                <a:latin typeface="+mj-ea"/>
                <a:ea typeface="+mj-ea"/>
              </a:rPr>
              <a:t>Refractive Index</a:t>
            </a:r>
          </a:p>
          <a:p>
            <a:r>
              <a:rPr kumimoji="1" lang="en-US" altLang="ja-JP" b="1" dirty="0">
                <a:latin typeface="+mj-ea"/>
                <a:ea typeface="+mj-ea"/>
              </a:rPr>
              <a:t> </a:t>
            </a:r>
            <a:r>
              <a:rPr kumimoji="1" lang="en-US" altLang="ja-JP" b="1" dirty="0" smtClean="0">
                <a:latin typeface="+mj-ea"/>
                <a:ea typeface="+mj-ea"/>
              </a:rPr>
              <a:t>     (</a:t>
            </a:r>
            <a:r>
              <a:rPr kumimoji="1"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Cutoff condition for waveguide</a:t>
            </a:r>
            <a:r>
              <a:rPr kumimoji="1" lang="en-US" altLang="ja-JP" b="1" dirty="0" smtClean="0">
                <a:latin typeface="+mj-ea"/>
                <a:ea typeface="+mj-ea"/>
              </a:rPr>
              <a:t>)</a:t>
            </a:r>
          </a:p>
          <a:p>
            <a:r>
              <a:rPr lang="en-US" altLang="ja-JP" b="1" dirty="0">
                <a:latin typeface="+mj-ea"/>
                <a:ea typeface="+mj-ea"/>
              </a:rPr>
              <a:t> </a:t>
            </a:r>
            <a:r>
              <a:rPr lang="en-US" altLang="ja-JP" b="1" dirty="0" smtClean="0">
                <a:latin typeface="+mj-ea"/>
                <a:ea typeface="+mj-ea"/>
              </a:rPr>
              <a:t>    If </a:t>
            </a:r>
            <a:r>
              <a:rPr lang="en-US" altLang="ja-JP" b="1" dirty="0" smtClean="0">
                <a:latin typeface="+mj-ea"/>
              </a:rPr>
              <a:t>λ=850nm, </a:t>
            </a:r>
            <a:r>
              <a:rPr lang="en-US" altLang="ja-JP" b="1" i="1" dirty="0" smtClean="0">
                <a:latin typeface="+mj-ea"/>
              </a:rPr>
              <a:t>n </a:t>
            </a:r>
            <a:r>
              <a:rPr lang="en-US" altLang="ja-JP" b="1" dirty="0" smtClean="0">
                <a:latin typeface="+mj-ea"/>
              </a:rPr>
              <a:t>= 1.45, </a:t>
            </a:r>
            <a:r>
              <a:rPr lang="en-US" altLang="ja-JP" b="1" dirty="0" err="1" smtClean="0">
                <a:latin typeface="+mj-ea"/>
              </a:rPr>
              <a:t>t</a:t>
            </a:r>
            <a:r>
              <a:rPr lang="en-US" altLang="ja-JP" b="1" baseline="-25000" dirty="0" err="1" smtClean="0">
                <a:latin typeface="+mj-ea"/>
              </a:rPr>
              <a:t>c</a:t>
            </a:r>
            <a:r>
              <a:rPr lang="en-US" altLang="ja-JP" b="1" dirty="0" smtClean="0">
                <a:latin typeface="+mj-ea"/>
              </a:rPr>
              <a:t>=290nm.</a:t>
            </a:r>
          </a:p>
          <a:p>
            <a:r>
              <a:rPr lang="ja-JP" altLang="en-US" b="1" dirty="0">
                <a:latin typeface="+mj-ea"/>
              </a:rPr>
              <a:t>・ </a:t>
            </a:r>
            <a:r>
              <a:rPr lang="en-US" altLang="ja-JP" b="1" dirty="0" smtClean="0">
                <a:latin typeface="+mj-ea"/>
              </a:rPr>
              <a:t>Special process is needed  to </a:t>
            </a:r>
          </a:p>
          <a:p>
            <a:r>
              <a:rPr lang="en-US" altLang="ja-JP" b="1" dirty="0">
                <a:latin typeface="+mj-ea"/>
              </a:rPr>
              <a:t> </a:t>
            </a:r>
            <a:r>
              <a:rPr lang="en-US" altLang="ja-JP" b="1" dirty="0" smtClean="0">
                <a:latin typeface="+mj-ea"/>
              </a:rPr>
              <a:t>  realize this condition.</a:t>
            </a:r>
          </a:p>
          <a:p>
            <a:r>
              <a:rPr lang="en-US" altLang="ja-JP" sz="1000" b="1" dirty="0" smtClean="0">
                <a:latin typeface="+mj-ea"/>
                <a:ea typeface="+mj-ea"/>
              </a:rPr>
              <a:t>   </a:t>
            </a:r>
            <a:endParaRPr kumimoji="1" lang="en-US" altLang="ja-JP" sz="1000" b="1" dirty="0" smtClean="0">
              <a:latin typeface="+mj-ea"/>
              <a:ea typeface="+mj-ea"/>
            </a:endParaRPr>
          </a:p>
          <a:p>
            <a:r>
              <a:rPr lang="ja-JP" altLang="en-US" b="1" dirty="0" smtClean="0">
                <a:latin typeface="+mj-ea"/>
              </a:rPr>
              <a:t>・ </a:t>
            </a:r>
            <a:r>
              <a:rPr lang="en-US" altLang="ja-JP" b="1" dirty="0" smtClean="0">
                <a:latin typeface="+mj-ea"/>
              </a:rPr>
              <a:t>Local </a:t>
            </a:r>
            <a:r>
              <a:rPr lang="en-US" altLang="ja-JP" b="1" dirty="0" smtClean="0">
                <a:latin typeface="+mj-ea"/>
                <a:ea typeface="+mj-ea"/>
              </a:rPr>
              <a:t>wiring is a candidate.</a:t>
            </a:r>
            <a:endParaRPr kumimoji="1" lang="en-US" altLang="ja-JP" b="1" dirty="0" smtClean="0">
              <a:latin typeface="+mj-ea"/>
              <a:ea typeface="+mj-ea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5410859" y="6220875"/>
            <a:ext cx="449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latin typeface="+mj-ea"/>
                <a:ea typeface="+mj-ea"/>
              </a:rPr>
              <a:t>(N. Teranishi, et al. (NEC), IEEE T-ED, 1987.)</a:t>
            </a:r>
            <a:endParaRPr kumimoji="1" lang="ja-JP" altLang="en-US" sz="1800" dirty="0">
              <a:latin typeface="+mj-ea"/>
              <a:ea typeface="+mj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32" y="1024645"/>
            <a:ext cx="4548571" cy="442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正方形/長方形 8"/>
          <p:cNvSpPr/>
          <p:nvPr/>
        </p:nvSpPr>
        <p:spPr bwMode="auto">
          <a:xfrm>
            <a:off x="6945459" y="4012499"/>
            <a:ext cx="119270" cy="22267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4" name="直線矢印コネクタ 3"/>
          <p:cNvCxnSpPr/>
          <p:nvPr/>
        </p:nvCxnSpPr>
        <p:spPr bwMode="auto">
          <a:xfrm>
            <a:off x="7068702" y="4007474"/>
            <a:ext cx="0" cy="2703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1" name="正方形/長方形 10"/>
          <p:cNvSpPr/>
          <p:nvPr/>
        </p:nvSpPr>
        <p:spPr bwMode="auto">
          <a:xfrm>
            <a:off x="6439680" y="3777956"/>
            <a:ext cx="136436" cy="1306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6813136" y="4045908"/>
            <a:ext cx="136436" cy="1306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8" name="直線矢印コネクタ 7"/>
          <p:cNvCxnSpPr/>
          <p:nvPr/>
        </p:nvCxnSpPr>
        <p:spPr bwMode="auto">
          <a:xfrm flipH="1">
            <a:off x="6933532" y="4142641"/>
            <a:ext cx="31805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" name="テキスト ボックス 11"/>
          <p:cNvSpPr txBox="1"/>
          <p:nvPr/>
        </p:nvSpPr>
        <p:spPr>
          <a:xfrm>
            <a:off x="7033215" y="3842905"/>
            <a:ext cx="266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solidFill>
                  <a:srgbClr val="FF0000"/>
                </a:solidFill>
                <a:latin typeface="+mj-ea"/>
                <a:ea typeface="+mj-ea"/>
              </a:rPr>
              <a:t>t</a:t>
            </a:r>
            <a:endParaRPr kumimoji="1" lang="ja-JP" altLang="en-US" sz="1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778608" y="3847447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solidFill>
                  <a:schemeClr val="accent6"/>
                </a:solidFill>
                <a:latin typeface="+mj-ea"/>
                <a:ea typeface="+mj-ea"/>
              </a:rPr>
              <a:t>x</a:t>
            </a:r>
            <a:endParaRPr kumimoji="1" lang="ja-JP" altLang="en-US" sz="1800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 rot="16200000">
            <a:off x="4883907" y="1703548"/>
            <a:ext cx="1375171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latin typeface="+mj-ea"/>
                <a:ea typeface="+mj-ea"/>
              </a:rPr>
              <a:t>Crosstalk</a:t>
            </a:r>
            <a:endParaRPr kumimoji="1" lang="ja-JP" altLang="en-US" sz="2000" b="1" dirty="0">
              <a:latin typeface="+mj-ea"/>
              <a:ea typeface="+mj-ea"/>
            </a:endParaRP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7998857" y="3419024"/>
            <a:ext cx="275104" cy="13423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911042" y="3270185"/>
            <a:ext cx="402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  <a:latin typeface="+mj-ea"/>
                <a:ea typeface="+mj-ea"/>
              </a:rPr>
              <a:t>Al</a:t>
            </a:r>
            <a:endParaRPr kumimoji="1" lang="ja-JP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096786" y="4440351"/>
            <a:ext cx="627742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solidFill>
                  <a:srgbClr val="FF0000"/>
                </a:solidFill>
                <a:latin typeface="+mj-ea"/>
                <a:ea typeface="+mj-ea"/>
              </a:rPr>
              <a:t>PD</a:t>
            </a:r>
            <a:endParaRPr kumimoji="1" lang="ja-JP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8941428" y="4242858"/>
            <a:ext cx="804628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  <a:latin typeface="+mj-ea"/>
                <a:ea typeface="+mj-ea"/>
              </a:rPr>
              <a:t>ST</a:t>
            </a:r>
            <a:endParaRPr kumimoji="1" lang="ja-JP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88506"/>
              </p:ext>
            </p:extLst>
          </p:nvPr>
        </p:nvGraphicFramePr>
        <p:xfrm>
          <a:off x="793750" y="1928813"/>
          <a:ext cx="1384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" name="数式" r:id="rId5" imgW="1384200" imgH="723600" progId="Equation.3">
                  <p:embed/>
                </p:oleObj>
              </mc:Choice>
              <mc:Fallback>
                <p:oleObj name="数式" r:id="rId5" imgW="1384200" imgH="723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3750" y="1928813"/>
                        <a:ext cx="13843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テキスト ボックス 30"/>
          <p:cNvSpPr txBox="1"/>
          <p:nvPr/>
        </p:nvSpPr>
        <p:spPr>
          <a:xfrm>
            <a:off x="51718" y="5661278"/>
            <a:ext cx="4915127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+mj-ea"/>
                <a:ea typeface="+mj-ea"/>
              </a:rPr>
              <a:t>・ </a:t>
            </a:r>
            <a:r>
              <a:rPr kumimoji="1"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Photoshield edge position from PD,</a:t>
            </a:r>
            <a:r>
              <a:rPr kumimoji="1" lang="en-US" altLang="ja-JP" b="1" dirty="0" smtClean="0">
                <a:latin typeface="+mj-ea"/>
                <a:ea typeface="+mj-ea"/>
              </a:rPr>
              <a:t> </a:t>
            </a:r>
          </a:p>
          <a:p>
            <a:r>
              <a:rPr lang="en-US" altLang="ja-JP" b="1" dirty="0">
                <a:latin typeface="+mj-ea"/>
                <a:ea typeface="+mj-ea"/>
              </a:rPr>
              <a:t> </a:t>
            </a:r>
            <a:r>
              <a:rPr lang="en-US" altLang="ja-JP" b="1" dirty="0" smtClean="0">
                <a:latin typeface="+mj-ea"/>
                <a:ea typeface="+mj-ea"/>
              </a:rPr>
              <a:t>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x</a:t>
            </a:r>
            <a:r>
              <a:rPr lang="en-US" altLang="ja-JP" b="1" dirty="0" smtClean="0">
                <a:latin typeface="+mj-ea"/>
                <a:ea typeface="+mj-ea"/>
              </a:rPr>
              <a:t>, </a:t>
            </a:r>
            <a:r>
              <a:rPr kumimoji="1" lang="en-US" altLang="ja-JP" b="1" dirty="0" smtClean="0">
                <a:latin typeface="+mj-ea"/>
                <a:ea typeface="+mj-ea"/>
              </a:rPr>
              <a:t>should be larger.</a:t>
            </a:r>
          </a:p>
        </p:txBody>
      </p:sp>
    </p:spTree>
    <p:extLst>
      <p:ext uri="{BB962C8B-B14F-4D97-AF65-F5344CB8AC3E}">
        <p14:creationId xmlns:p14="http://schemas.microsoft.com/office/powerpoint/2010/main" val="19202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007349" y="87881"/>
            <a:ext cx="28873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600" b="1" dirty="0" smtClean="0">
                <a:solidFill>
                  <a:schemeClr val="accent6"/>
                </a:solidFill>
                <a:latin typeface="+mj-ea"/>
                <a:ea typeface="+mj-ea"/>
              </a:rPr>
              <a:t>1. Motivations</a:t>
            </a:r>
            <a:endParaRPr lang="en-US" altLang="ja-JP" sz="3600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5861" y="1590260"/>
            <a:ext cx="483818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latin typeface="+mj-ea"/>
                <a:ea typeface="+mj-ea"/>
              </a:rPr>
              <a:t>(1)</a:t>
            </a:r>
            <a:r>
              <a:rPr lang="ja-JP" altLang="en-US" b="1" dirty="0" smtClean="0">
                <a:latin typeface="+mj-ea"/>
                <a:ea typeface="+mj-ea"/>
              </a:rPr>
              <a:t> </a:t>
            </a:r>
            <a:r>
              <a:rPr lang="en-US" altLang="ja-JP" b="1" dirty="0" smtClean="0">
                <a:latin typeface="+mj-ea"/>
                <a:ea typeface="+mj-ea"/>
              </a:rPr>
              <a:t>No deformation </a:t>
            </a:r>
            <a:r>
              <a:rPr lang="en-US" altLang="ja-JP" b="1" dirty="0">
                <a:latin typeface="+mj-ea"/>
                <a:ea typeface="+mj-ea"/>
              </a:rPr>
              <a:t>of </a:t>
            </a:r>
            <a:r>
              <a:rPr lang="en-US" altLang="ja-JP" b="1" dirty="0" smtClean="0">
                <a:latin typeface="+mj-ea"/>
                <a:ea typeface="+mj-ea"/>
              </a:rPr>
              <a:t>moving object</a:t>
            </a:r>
          </a:p>
          <a:p>
            <a:endParaRPr kumimoji="1" lang="en-US" altLang="ja-JP" b="1" dirty="0">
              <a:latin typeface="+mj-ea"/>
              <a:ea typeface="+mj-ea"/>
            </a:endParaRPr>
          </a:p>
          <a:p>
            <a:r>
              <a:rPr lang="en-US" altLang="ja-JP" b="1" dirty="0" smtClean="0">
                <a:latin typeface="+mj-ea"/>
                <a:ea typeface="+mj-ea"/>
              </a:rPr>
              <a:t>(2)</a:t>
            </a:r>
            <a:r>
              <a:rPr lang="ja-JP" altLang="en-US" b="1" dirty="0" smtClean="0">
                <a:latin typeface="+mj-ea"/>
                <a:ea typeface="+mj-ea"/>
              </a:rPr>
              <a:t> </a:t>
            </a:r>
            <a:r>
              <a:rPr lang="en-US" altLang="ja-JP" b="1" dirty="0" smtClean="0">
                <a:latin typeface="+mj-ea"/>
                <a:ea typeface="+mj-ea"/>
              </a:rPr>
              <a:t>Correspond to modulated light,</a:t>
            </a:r>
          </a:p>
          <a:p>
            <a:r>
              <a:rPr lang="en-US" altLang="ja-JP" b="1" dirty="0">
                <a:latin typeface="+mj-ea"/>
                <a:ea typeface="+mj-ea"/>
              </a:rPr>
              <a:t> </a:t>
            </a:r>
            <a:r>
              <a:rPr lang="en-US" altLang="ja-JP" b="1" dirty="0" smtClean="0">
                <a:latin typeface="+mj-ea"/>
                <a:ea typeface="+mj-ea"/>
              </a:rPr>
              <a:t>    </a:t>
            </a:r>
          </a:p>
          <a:p>
            <a:r>
              <a:rPr lang="en-US" altLang="ja-JP" b="1" dirty="0" smtClean="0">
                <a:latin typeface="+mj-ea"/>
                <a:ea typeface="+mj-ea"/>
              </a:rPr>
              <a:t>(3) No flash band</a:t>
            </a:r>
          </a:p>
          <a:p>
            <a:endParaRPr kumimoji="1" lang="en-US" altLang="ja-JP" b="1" dirty="0">
              <a:latin typeface="+mj-ea"/>
              <a:ea typeface="+mj-ea"/>
            </a:endParaRPr>
          </a:p>
          <a:p>
            <a:r>
              <a:rPr lang="en-US" altLang="ja-JP" b="1" dirty="0" smtClean="0">
                <a:latin typeface="+mj-ea"/>
              </a:rPr>
              <a:t>(4)</a:t>
            </a:r>
            <a:r>
              <a:rPr lang="ja-JP" altLang="en-US" b="1" dirty="0" smtClean="0">
                <a:latin typeface="+mj-ea"/>
              </a:rPr>
              <a:t> </a:t>
            </a:r>
            <a:r>
              <a:rPr lang="en-US" altLang="ja-JP" b="1" dirty="0" smtClean="0">
                <a:latin typeface="+mj-ea"/>
              </a:rPr>
              <a:t>Electronic shutter</a:t>
            </a:r>
            <a:endParaRPr kumimoji="1" lang="ja-JP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5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1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885" y="976843"/>
            <a:ext cx="3018234" cy="284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1" name="Line 176"/>
          <p:cNvSpPr>
            <a:spLocks noChangeShapeType="1"/>
          </p:cNvSpPr>
          <p:nvPr/>
        </p:nvSpPr>
        <p:spPr bwMode="auto">
          <a:xfrm rot="-600000">
            <a:off x="6002858" y="3056468"/>
            <a:ext cx="1757627" cy="7556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ja-JP" altLang="en-US" dirty="0"/>
          </a:p>
        </p:txBody>
      </p:sp>
      <p:sp>
        <p:nvSpPr>
          <p:cNvPr id="10263" name="Line 179"/>
          <p:cNvSpPr>
            <a:spLocks noChangeShapeType="1"/>
          </p:cNvSpPr>
          <p:nvPr/>
        </p:nvSpPr>
        <p:spPr bwMode="auto">
          <a:xfrm rot="-180000">
            <a:off x="6393250" y="2770718"/>
            <a:ext cx="925248" cy="1397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ja-JP" altLang="en-US" sz="2000" dirty="0">
              <a:latin typeface="+mj-ea"/>
              <a:ea typeface="+mj-ea"/>
            </a:endParaRPr>
          </a:p>
        </p:txBody>
      </p:sp>
      <p:sp>
        <p:nvSpPr>
          <p:cNvPr id="10264" name="Text Box 182"/>
          <p:cNvSpPr txBox="1">
            <a:spLocks noChangeArrowheads="1"/>
          </p:cNvSpPr>
          <p:nvPr/>
        </p:nvSpPr>
        <p:spPr bwMode="auto">
          <a:xfrm>
            <a:off x="4898752" y="1640698"/>
            <a:ext cx="187113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en-US" altLang="ja-JP" sz="2000" dirty="0">
                <a:solidFill>
                  <a:schemeClr val="accent6"/>
                </a:solidFill>
                <a:latin typeface="+mj-ea"/>
                <a:ea typeface="+mj-ea"/>
              </a:rPr>
              <a:t>Color filter</a:t>
            </a:r>
          </a:p>
        </p:txBody>
      </p:sp>
      <p:sp>
        <p:nvSpPr>
          <p:cNvPr id="10266" name="Line 184"/>
          <p:cNvSpPr>
            <a:spLocks noChangeShapeType="1"/>
          </p:cNvSpPr>
          <p:nvPr/>
        </p:nvSpPr>
        <p:spPr bwMode="auto">
          <a:xfrm rot="-720000">
            <a:off x="6606943" y="2213566"/>
            <a:ext cx="1207542" cy="86530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ja-JP" altLang="en-US" dirty="0"/>
          </a:p>
        </p:txBody>
      </p:sp>
      <p:sp>
        <p:nvSpPr>
          <p:cNvPr id="10267" name="Line 186"/>
          <p:cNvSpPr>
            <a:spLocks noChangeShapeType="1"/>
          </p:cNvSpPr>
          <p:nvPr/>
        </p:nvSpPr>
        <p:spPr bwMode="auto">
          <a:xfrm rot="-720000">
            <a:off x="6211348" y="1321390"/>
            <a:ext cx="1368714" cy="84249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ja-JP" altLang="en-US" dirty="0"/>
          </a:p>
        </p:txBody>
      </p:sp>
      <p:sp>
        <p:nvSpPr>
          <p:cNvPr id="10271" name="Text Box 182"/>
          <p:cNvSpPr txBox="1">
            <a:spLocks noChangeArrowheads="1"/>
          </p:cNvSpPr>
          <p:nvPr/>
        </p:nvSpPr>
        <p:spPr bwMode="auto">
          <a:xfrm>
            <a:off x="4937997" y="1963589"/>
            <a:ext cx="2570538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en-US" altLang="ja-JP" sz="2000" dirty="0">
                <a:solidFill>
                  <a:srgbClr val="FF0000"/>
                </a:solidFill>
                <a:latin typeface="+mj-ea"/>
                <a:ea typeface="+mj-ea"/>
              </a:rPr>
              <a:t>Lower </a:t>
            </a:r>
          </a:p>
          <a:p>
            <a:pPr algn="just">
              <a:lnSpc>
                <a:spcPct val="80000"/>
              </a:lnSpc>
            </a:pPr>
            <a:r>
              <a:rPr lang="en-US" altLang="ja-JP" sz="2000" dirty="0" smtClean="0">
                <a:solidFill>
                  <a:srgbClr val="FF0000"/>
                </a:solidFill>
                <a:latin typeface="+mj-ea"/>
                <a:ea typeface="+mj-ea"/>
              </a:rPr>
              <a:t>lightpipe, SiN</a:t>
            </a:r>
            <a:endParaRPr lang="en-US" altLang="ja-JP" sz="2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272" name="Text Box 182"/>
          <p:cNvSpPr txBox="1">
            <a:spLocks noChangeArrowheads="1"/>
          </p:cNvSpPr>
          <p:nvPr/>
        </p:nvSpPr>
        <p:spPr bwMode="auto">
          <a:xfrm>
            <a:off x="4937997" y="2646217"/>
            <a:ext cx="259688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en-US" altLang="ja-JP" sz="2000" dirty="0">
                <a:solidFill>
                  <a:schemeClr val="accent6"/>
                </a:solidFill>
                <a:latin typeface="+mj-ea"/>
                <a:ea typeface="+mj-ea"/>
              </a:rPr>
              <a:t>Photo shield</a:t>
            </a:r>
          </a:p>
        </p:txBody>
      </p:sp>
      <p:sp>
        <p:nvSpPr>
          <p:cNvPr id="10273" name="Text Box 182"/>
          <p:cNvSpPr txBox="1">
            <a:spLocks noChangeArrowheads="1"/>
          </p:cNvSpPr>
          <p:nvPr/>
        </p:nvSpPr>
        <p:spPr bwMode="auto">
          <a:xfrm>
            <a:off x="5074170" y="3039005"/>
            <a:ext cx="1520296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en-US" altLang="ja-JP" sz="2000" dirty="0">
                <a:solidFill>
                  <a:schemeClr val="accent6"/>
                </a:solidFill>
                <a:latin typeface="+mj-ea"/>
                <a:ea typeface="+mj-ea"/>
              </a:rPr>
              <a:t>Silicon</a:t>
            </a:r>
          </a:p>
        </p:txBody>
      </p:sp>
      <p:sp>
        <p:nvSpPr>
          <p:cNvPr id="10274" name="Text Box 182"/>
          <p:cNvSpPr txBox="1">
            <a:spLocks noChangeArrowheads="1"/>
          </p:cNvSpPr>
          <p:nvPr/>
        </p:nvSpPr>
        <p:spPr bwMode="auto">
          <a:xfrm>
            <a:off x="4860213" y="1237136"/>
            <a:ext cx="2584847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en-US" altLang="ja-JP" sz="2000" dirty="0">
                <a:solidFill>
                  <a:srgbClr val="FF0000"/>
                </a:solidFill>
                <a:latin typeface="+mj-ea"/>
                <a:ea typeface="+mj-ea"/>
              </a:rPr>
              <a:t>Separation wall</a:t>
            </a:r>
          </a:p>
        </p:txBody>
      </p:sp>
      <p:sp>
        <p:nvSpPr>
          <p:cNvPr id="10275" name="Line 186"/>
          <p:cNvSpPr>
            <a:spLocks noChangeShapeType="1"/>
          </p:cNvSpPr>
          <p:nvPr/>
        </p:nvSpPr>
        <p:spPr bwMode="auto">
          <a:xfrm rot="-720000">
            <a:off x="6274727" y="1682675"/>
            <a:ext cx="1678517" cy="6635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ja-JP" altLang="en-US" dirty="0"/>
          </a:p>
        </p:txBody>
      </p:sp>
      <p:pic>
        <p:nvPicPr>
          <p:cNvPr id="10277" name="Picture 13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757" y="3750205"/>
            <a:ext cx="1418535" cy="302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0" name="テキスト ボックス 3"/>
          <p:cNvSpPr txBox="1">
            <a:spLocks noChangeArrowheads="1"/>
          </p:cNvSpPr>
          <p:nvPr/>
        </p:nvSpPr>
        <p:spPr bwMode="auto">
          <a:xfrm>
            <a:off x="148295" y="3958983"/>
            <a:ext cx="5150769" cy="2308324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kumimoji="1"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・</a:t>
            </a:r>
            <a:r>
              <a:rPr kumimoji="1" lang="en-US" altLang="ja-JP" dirty="0" smtClean="0">
                <a:solidFill>
                  <a:srgbClr val="FF0000"/>
                </a:solidFill>
                <a:latin typeface="+mj-ea"/>
                <a:ea typeface="+mj-ea"/>
              </a:rPr>
              <a:t>Powerful </a:t>
            </a:r>
            <a:r>
              <a:rPr kumimoji="1" lang="en-US" altLang="ja-JP" dirty="0">
                <a:solidFill>
                  <a:srgbClr val="FF0000"/>
                </a:solidFill>
                <a:latin typeface="+mj-ea"/>
                <a:ea typeface="+mj-ea"/>
              </a:rPr>
              <a:t>lightpipe</a:t>
            </a:r>
          </a:p>
          <a:p>
            <a:r>
              <a:rPr kumimoji="1" lang="en-US" altLang="ja-JP" dirty="0">
                <a:solidFill>
                  <a:schemeClr val="accent6"/>
                </a:solidFill>
                <a:latin typeface="+mj-ea"/>
                <a:ea typeface="+mj-ea"/>
              </a:rPr>
              <a:t>  </a:t>
            </a:r>
            <a:r>
              <a:rPr kumimoji="1" lang="en-US" altLang="ja-JP" dirty="0" smtClean="0">
                <a:solidFill>
                  <a:schemeClr val="accent6"/>
                </a:solidFill>
                <a:latin typeface="+mj-ea"/>
                <a:ea typeface="+mj-ea"/>
              </a:rPr>
              <a:t> -</a:t>
            </a:r>
            <a:r>
              <a:rPr kumimoji="1" lang="ja-JP" altLang="en-US" dirty="0" smtClean="0">
                <a:solidFill>
                  <a:schemeClr val="accent6"/>
                </a:solidFill>
                <a:latin typeface="+mj-ea"/>
                <a:ea typeface="+mj-ea"/>
              </a:rPr>
              <a:t> </a:t>
            </a:r>
            <a:r>
              <a:rPr kumimoji="1" lang="en-US" altLang="ja-JP" dirty="0">
                <a:solidFill>
                  <a:schemeClr val="accent6"/>
                </a:solidFill>
                <a:latin typeface="+mj-ea"/>
                <a:ea typeface="+mj-ea"/>
              </a:rPr>
              <a:t>Color filter becomes lightpipe.</a:t>
            </a:r>
          </a:p>
          <a:p>
            <a:r>
              <a:rPr kumimoji="1" lang="en-US" altLang="ja-JP" dirty="0">
                <a:solidFill>
                  <a:schemeClr val="accent6"/>
                </a:solidFill>
                <a:latin typeface="+mj-ea"/>
                <a:ea typeface="+mj-ea"/>
              </a:rPr>
              <a:t>  </a:t>
            </a:r>
            <a:r>
              <a:rPr kumimoji="1" lang="en-US" altLang="ja-JP" dirty="0" smtClean="0">
                <a:solidFill>
                  <a:schemeClr val="accent6"/>
                </a:solidFill>
                <a:latin typeface="+mj-ea"/>
                <a:ea typeface="+mj-ea"/>
              </a:rPr>
              <a:t> -</a:t>
            </a:r>
            <a:r>
              <a:rPr kumimoji="1" lang="ja-JP" altLang="en-US" dirty="0" smtClean="0">
                <a:solidFill>
                  <a:schemeClr val="accent6"/>
                </a:solidFill>
                <a:latin typeface="+mj-ea"/>
                <a:ea typeface="+mj-ea"/>
              </a:rPr>
              <a:t> </a:t>
            </a:r>
            <a:r>
              <a:rPr kumimoji="1" lang="en-US" altLang="ja-JP" dirty="0">
                <a:solidFill>
                  <a:schemeClr val="accent6"/>
                </a:solidFill>
                <a:latin typeface="+mj-ea"/>
                <a:ea typeface="+mj-ea"/>
              </a:rPr>
              <a:t>High refractive index SiN </a:t>
            </a:r>
          </a:p>
          <a:p>
            <a:r>
              <a:rPr kumimoji="1" lang="en-US" altLang="ja-JP" dirty="0">
                <a:solidFill>
                  <a:schemeClr val="accent6"/>
                </a:solidFill>
                <a:latin typeface="+mj-ea"/>
                <a:ea typeface="+mj-ea"/>
              </a:rPr>
              <a:t>  </a:t>
            </a:r>
            <a:r>
              <a:rPr kumimoji="1" lang="en-US" altLang="ja-JP" dirty="0" smtClean="0">
                <a:solidFill>
                  <a:schemeClr val="accent6"/>
                </a:solidFill>
                <a:latin typeface="+mj-ea"/>
                <a:ea typeface="+mj-ea"/>
              </a:rPr>
              <a:t> - </a:t>
            </a:r>
            <a:r>
              <a:rPr kumimoji="1" lang="en-US" altLang="ja-JP" dirty="0">
                <a:solidFill>
                  <a:schemeClr val="accent6"/>
                </a:solidFill>
                <a:latin typeface="+mj-ea"/>
                <a:ea typeface="+mj-ea"/>
              </a:rPr>
              <a:t>Bended lightpipe.</a:t>
            </a:r>
          </a:p>
          <a:p>
            <a:r>
              <a:rPr kumimoji="1" lang="en-US" altLang="ja-JP" dirty="0">
                <a:solidFill>
                  <a:schemeClr val="accent6"/>
                </a:solidFill>
                <a:latin typeface="+mj-ea"/>
                <a:ea typeface="+mj-ea"/>
              </a:rPr>
              <a:t>  </a:t>
            </a:r>
            <a:r>
              <a:rPr kumimoji="1" lang="en-US" altLang="ja-JP" dirty="0" smtClean="0">
                <a:solidFill>
                  <a:schemeClr val="accent6"/>
                </a:solidFill>
                <a:latin typeface="+mj-ea"/>
                <a:ea typeface="+mj-ea"/>
              </a:rPr>
              <a:t> - </a:t>
            </a:r>
            <a:r>
              <a:rPr kumimoji="1" lang="en-US" altLang="ja-JP" dirty="0">
                <a:solidFill>
                  <a:schemeClr val="accent6"/>
                </a:solidFill>
                <a:latin typeface="+mj-ea"/>
                <a:ea typeface="+mj-ea"/>
              </a:rPr>
              <a:t>Large aperture by fine technology.</a:t>
            </a:r>
          </a:p>
          <a:p>
            <a:r>
              <a:rPr kumimoji="1" lang="ja-JP" altLang="en-US" dirty="0">
                <a:solidFill>
                  <a:srgbClr val="FF0000"/>
                </a:solidFill>
                <a:latin typeface="+mj-ea"/>
                <a:ea typeface="+mj-ea"/>
              </a:rPr>
              <a:t>・</a:t>
            </a:r>
            <a:r>
              <a:rPr kumimoji="1" lang="en-US" altLang="ja-JP" dirty="0">
                <a:solidFill>
                  <a:srgbClr val="FF0000"/>
                </a:solidFill>
                <a:latin typeface="+mj-ea"/>
                <a:ea typeface="+mj-ea"/>
              </a:rPr>
              <a:t>Oblique light is turned into normal. </a:t>
            </a:r>
            <a:endParaRPr kumimoji="1" lang="ja-JP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281" name="Rectangle 162"/>
          <p:cNvSpPr>
            <a:spLocks noChangeAspect="1" noChangeArrowheads="1"/>
          </p:cNvSpPr>
          <p:nvPr/>
        </p:nvSpPr>
        <p:spPr bwMode="auto">
          <a:xfrm flipH="1">
            <a:off x="6897150" y="2400831"/>
            <a:ext cx="588169" cy="123825"/>
          </a:xfrm>
          <a:prstGeom prst="rect">
            <a:avLst/>
          </a:prstGeom>
          <a:solidFill>
            <a:srgbClr val="F5E7F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5F5F5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ja-JP" altLang="en-US" dirty="0">
              <a:ea typeface="ＭＳ Ｐゴシック" pitchFamily="50" charset="-128"/>
            </a:endParaRPr>
          </a:p>
        </p:txBody>
      </p:sp>
      <p:sp>
        <p:nvSpPr>
          <p:cNvPr id="10282" name="Rectangle 162"/>
          <p:cNvSpPr>
            <a:spLocks noChangeAspect="1" noChangeArrowheads="1"/>
          </p:cNvSpPr>
          <p:nvPr/>
        </p:nvSpPr>
        <p:spPr bwMode="auto">
          <a:xfrm flipH="1">
            <a:off x="9096763" y="2396069"/>
            <a:ext cx="581290" cy="123825"/>
          </a:xfrm>
          <a:prstGeom prst="rect">
            <a:avLst/>
          </a:prstGeom>
          <a:solidFill>
            <a:srgbClr val="F5E7F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5F5F5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ja-JP" altLang="en-US" dirty="0">
              <a:ea typeface="ＭＳ Ｐゴシック" pitchFamily="50" charset="-128"/>
            </a:endParaRPr>
          </a:p>
        </p:txBody>
      </p:sp>
      <p:sp>
        <p:nvSpPr>
          <p:cNvPr id="10283" name="Line 47"/>
          <p:cNvSpPr>
            <a:spLocks noChangeShapeType="1"/>
          </p:cNvSpPr>
          <p:nvPr/>
        </p:nvSpPr>
        <p:spPr bwMode="auto">
          <a:xfrm>
            <a:off x="6873072" y="2527830"/>
            <a:ext cx="59848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0284" name="Line 48"/>
          <p:cNvSpPr>
            <a:spLocks noChangeShapeType="1"/>
          </p:cNvSpPr>
          <p:nvPr/>
        </p:nvSpPr>
        <p:spPr bwMode="auto">
          <a:xfrm>
            <a:off x="9088164" y="2526243"/>
            <a:ext cx="59848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0285" name="Rectangle 162"/>
          <p:cNvSpPr>
            <a:spLocks noChangeAspect="1" noChangeArrowheads="1"/>
          </p:cNvSpPr>
          <p:nvPr/>
        </p:nvSpPr>
        <p:spPr bwMode="auto">
          <a:xfrm flipH="1">
            <a:off x="7779402" y="2397656"/>
            <a:ext cx="1019837" cy="123825"/>
          </a:xfrm>
          <a:prstGeom prst="rect">
            <a:avLst/>
          </a:prstGeom>
          <a:solidFill>
            <a:srgbClr val="D4F8D4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5F5F5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ja-JP" altLang="en-US" dirty="0">
              <a:ea typeface="ＭＳ Ｐゴシック" pitchFamily="50" charset="-128"/>
            </a:endParaRPr>
          </a:p>
        </p:txBody>
      </p:sp>
      <p:sp>
        <p:nvSpPr>
          <p:cNvPr id="10286" name="Line 50"/>
          <p:cNvSpPr>
            <a:spLocks noChangeShapeType="1"/>
          </p:cNvSpPr>
          <p:nvPr/>
        </p:nvSpPr>
        <p:spPr bwMode="auto">
          <a:xfrm>
            <a:off x="7796601" y="2527830"/>
            <a:ext cx="980281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0287" name="Freeform 154"/>
          <p:cNvSpPr>
            <a:spLocks noChangeAspect="1"/>
          </p:cNvSpPr>
          <p:nvPr/>
        </p:nvSpPr>
        <p:spPr bwMode="auto">
          <a:xfrm>
            <a:off x="8068327" y="951443"/>
            <a:ext cx="687917" cy="2798762"/>
          </a:xfrm>
          <a:custGeom>
            <a:avLst/>
            <a:gdLst>
              <a:gd name="T0" fmla="*/ 2147483647 w 356"/>
              <a:gd name="T1" fmla="*/ 0 h 2033"/>
              <a:gd name="T2" fmla="*/ 2147483647 w 356"/>
              <a:gd name="T3" fmla="*/ 2147483647 h 2033"/>
              <a:gd name="T4" fmla="*/ 2147483647 w 356"/>
              <a:gd name="T5" fmla="*/ 2147483647 h 2033"/>
              <a:gd name="T6" fmla="*/ 2147483647 w 356"/>
              <a:gd name="T7" fmla="*/ 2147483647 h 2033"/>
              <a:gd name="T8" fmla="*/ 2147483647 w 356"/>
              <a:gd name="T9" fmla="*/ 2147483647 h 20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6" h="2033">
                <a:moveTo>
                  <a:pt x="356" y="0"/>
                </a:moveTo>
                <a:cubicBezTo>
                  <a:pt x="326" y="87"/>
                  <a:pt x="226" y="348"/>
                  <a:pt x="176" y="533"/>
                </a:cubicBezTo>
                <a:cubicBezTo>
                  <a:pt x="126" y="718"/>
                  <a:pt x="84" y="923"/>
                  <a:pt x="56" y="1109"/>
                </a:cubicBezTo>
                <a:cubicBezTo>
                  <a:pt x="28" y="1295"/>
                  <a:pt x="16" y="1495"/>
                  <a:pt x="8" y="1649"/>
                </a:cubicBezTo>
                <a:cubicBezTo>
                  <a:pt x="0" y="1803"/>
                  <a:pt x="8" y="1953"/>
                  <a:pt x="8" y="2033"/>
                </a:cubicBezTo>
              </a:path>
            </a:pathLst>
          </a:custGeom>
          <a:noFill/>
          <a:ln w="57150" cap="flat" cmpd="sng">
            <a:solidFill>
              <a:srgbClr val="009900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0290" name="Rectangle 50"/>
          <p:cNvSpPr>
            <a:spLocks noChangeArrowheads="1"/>
          </p:cNvSpPr>
          <p:nvPr/>
        </p:nvSpPr>
        <p:spPr bwMode="auto">
          <a:xfrm>
            <a:off x="7220471" y="3027894"/>
            <a:ext cx="159940" cy="84137"/>
          </a:xfrm>
          <a:prstGeom prst="rect">
            <a:avLst/>
          </a:prstGeom>
          <a:solidFill>
            <a:srgbClr val="2929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ea typeface="ＭＳ Ｐゴシック" pitchFamily="50" charset="-128"/>
            </a:endParaRPr>
          </a:p>
        </p:txBody>
      </p:sp>
      <p:sp>
        <p:nvSpPr>
          <p:cNvPr id="10291" name="Rectangle 51"/>
          <p:cNvSpPr>
            <a:spLocks noChangeArrowheads="1"/>
          </p:cNvSpPr>
          <p:nvPr/>
        </p:nvSpPr>
        <p:spPr bwMode="auto">
          <a:xfrm>
            <a:off x="7428565" y="3029480"/>
            <a:ext cx="159941" cy="84138"/>
          </a:xfrm>
          <a:prstGeom prst="rect">
            <a:avLst/>
          </a:prstGeom>
          <a:solidFill>
            <a:srgbClr val="2929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ea typeface="ＭＳ Ｐゴシック" pitchFamily="50" charset="-128"/>
            </a:endParaRPr>
          </a:p>
        </p:txBody>
      </p:sp>
      <p:sp>
        <p:nvSpPr>
          <p:cNvPr id="10292" name="Rectangle 52"/>
          <p:cNvSpPr>
            <a:spLocks noChangeArrowheads="1"/>
          </p:cNvSpPr>
          <p:nvPr/>
        </p:nvSpPr>
        <p:spPr bwMode="auto">
          <a:xfrm>
            <a:off x="7323658" y="2856444"/>
            <a:ext cx="159940" cy="84137"/>
          </a:xfrm>
          <a:prstGeom prst="rect">
            <a:avLst/>
          </a:prstGeom>
          <a:solidFill>
            <a:srgbClr val="2929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ea typeface="ＭＳ Ｐゴシック" pitchFamily="50" charset="-128"/>
            </a:endParaRPr>
          </a:p>
        </p:txBody>
      </p:sp>
      <p:sp>
        <p:nvSpPr>
          <p:cNvPr id="10293" name="Rectangle 53"/>
          <p:cNvSpPr>
            <a:spLocks noChangeArrowheads="1"/>
          </p:cNvSpPr>
          <p:nvPr/>
        </p:nvSpPr>
        <p:spPr bwMode="auto">
          <a:xfrm>
            <a:off x="8542990" y="3016780"/>
            <a:ext cx="159941" cy="84138"/>
          </a:xfrm>
          <a:prstGeom prst="rect">
            <a:avLst/>
          </a:prstGeom>
          <a:solidFill>
            <a:srgbClr val="2929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ea typeface="ＭＳ Ｐゴシック" pitchFamily="50" charset="-128"/>
            </a:endParaRPr>
          </a:p>
        </p:txBody>
      </p:sp>
      <p:sp>
        <p:nvSpPr>
          <p:cNvPr id="10294" name="Rectangle 54"/>
          <p:cNvSpPr>
            <a:spLocks noChangeArrowheads="1"/>
          </p:cNvSpPr>
          <p:nvPr/>
        </p:nvSpPr>
        <p:spPr bwMode="auto">
          <a:xfrm>
            <a:off x="8751085" y="3018369"/>
            <a:ext cx="159940" cy="84137"/>
          </a:xfrm>
          <a:prstGeom prst="rect">
            <a:avLst/>
          </a:prstGeom>
          <a:solidFill>
            <a:srgbClr val="2929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ea typeface="ＭＳ Ｐゴシック" pitchFamily="50" charset="-128"/>
            </a:endParaRPr>
          </a:p>
        </p:txBody>
      </p:sp>
      <p:sp>
        <p:nvSpPr>
          <p:cNvPr id="10295" name="Rectangle 55"/>
          <p:cNvSpPr>
            <a:spLocks noChangeArrowheads="1"/>
          </p:cNvSpPr>
          <p:nvPr/>
        </p:nvSpPr>
        <p:spPr bwMode="auto">
          <a:xfrm>
            <a:off x="8646177" y="2845330"/>
            <a:ext cx="159941" cy="84138"/>
          </a:xfrm>
          <a:prstGeom prst="rect">
            <a:avLst/>
          </a:prstGeom>
          <a:solidFill>
            <a:srgbClr val="2929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ea typeface="ＭＳ Ｐゴシック" pitchFamily="50" charset="-128"/>
            </a:endParaRPr>
          </a:p>
        </p:txBody>
      </p:sp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953725" y="136960"/>
            <a:ext cx="70968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600" b="1" dirty="0" smtClean="0">
                <a:solidFill>
                  <a:schemeClr val="accent6"/>
                </a:solidFill>
                <a:latin typeface="+mj-ea"/>
                <a:ea typeface="+mj-ea"/>
              </a:rPr>
              <a:t>3.5.  On-chip Optics  --Lightpipe--</a:t>
            </a:r>
            <a:endParaRPr lang="en-US" altLang="ja-JP" sz="3600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3219122" y="6468525"/>
            <a:ext cx="501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latin typeface="+mj-ea"/>
                <a:ea typeface="+mj-ea"/>
              </a:rPr>
              <a:t>(N. Teranishi, et al. (Panasonic), IEEE IEDM, 2012.)</a:t>
            </a:r>
            <a:endParaRPr kumimoji="1" lang="ja-JP" altLang="en-US" sz="1800" dirty="0">
              <a:latin typeface="+mj-ea"/>
              <a:ea typeface="+mj-ea"/>
            </a:endParaRPr>
          </a:p>
        </p:txBody>
      </p:sp>
      <p:sp>
        <p:nvSpPr>
          <p:cNvPr id="69" name="Text Box 182"/>
          <p:cNvSpPr txBox="1">
            <a:spLocks noChangeArrowheads="1"/>
          </p:cNvSpPr>
          <p:nvPr/>
        </p:nvSpPr>
        <p:spPr bwMode="auto">
          <a:xfrm>
            <a:off x="6664117" y="858282"/>
            <a:ext cx="2584847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en-US" altLang="ja-JP" sz="2000" dirty="0" smtClean="0">
                <a:solidFill>
                  <a:srgbClr val="FF0000"/>
                </a:solidFill>
                <a:latin typeface="+mj-ea"/>
                <a:ea typeface="+mj-ea"/>
              </a:rPr>
              <a:t>Microlens</a:t>
            </a:r>
            <a:endParaRPr lang="en-US" altLang="ja-JP" sz="2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70" name="Line 186"/>
          <p:cNvSpPr>
            <a:spLocks noChangeShapeType="1"/>
          </p:cNvSpPr>
          <p:nvPr/>
        </p:nvSpPr>
        <p:spPr bwMode="auto">
          <a:xfrm rot="-720000">
            <a:off x="7287679" y="1016026"/>
            <a:ext cx="1083832" cy="50615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5" tIns="8890" rIns="74295" bIns="8890"/>
          <a:lstStyle/>
          <a:p>
            <a:endParaRPr lang="ja-JP" altLang="en-US" dirty="0"/>
          </a:p>
        </p:txBody>
      </p:sp>
      <p:sp>
        <p:nvSpPr>
          <p:cNvPr id="71" name="テキスト ボックス 3"/>
          <p:cNvSpPr txBox="1">
            <a:spLocks noChangeArrowheads="1"/>
          </p:cNvSpPr>
          <p:nvPr/>
        </p:nvSpPr>
        <p:spPr bwMode="auto">
          <a:xfrm>
            <a:off x="148296" y="1304058"/>
            <a:ext cx="4312399" cy="2308324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kumimoji="1"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・</a:t>
            </a:r>
            <a:r>
              <a:rPr lang="en-US" altLang="ja-JP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+mj-ea"/>
                <a:ea typeface="+mj-ea"/>
              </a:rPr>
              <a:t>On-chip optics</a:t>
            </a:r>
            <a:r>
              <a:rPr lang="en-US" altLang="ja-JP" dirty="0" smtClean="0">
                <a:solidFill>
                  <a:schemeClr val="tx1"/>
                </a:solidFill>
                <a:latin typeface="+mj-ea"/>
                <a:ea typeface="+mj-ea"/>
              </a:rPr>
              <a:t>, microlens,</a:t>
            </a:r>
          </a:p>
          <a:p>
            <a:r>
              <a:rPr kumimoji="1" lang="en-US" altLang="ja-JP" dirty="0" smtClean="0">
                <a:solidFill>
                  <a:schemeClr val="tx1"/>
                </a:solidFill>
                <a:latin typeface="+mj-ea"/>
                <a:ea typeface="+mj-ea"/>
              </a:rPr>
              <a:t>   lightpipe, are effective to</a:t>
            </a:r>
          </a:p>
          <a:p>
            <a:r>
              <a:rPr lang="en-US" altLang="ja-JP" dirty="0" smtClean="0">
                <a:solidFill>
                  <a:schemeClr val="tx1"/>
                </a:solidFill>
                <a:latin typeface="+mj-ea"/>
                <a:ea typeface="+mj-ea"/>
              </a:rPr>
              <a:t>   reduce cross talk.</a:t>
            </a:r>
            <a:r>
              <a:rPr kumimoji="1" lang="en-US" altLang="ja-JP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</a:p>
          <a:p>
            <a:r>
              <a:rPr lang="ja-JP" altLang="en-US" dirty="0" smtClean="0">
                <a:solidFill>
                  <a:schemeClr val="tx1"/>
                </a:solidFill>
                <a:latin typeface="+mj-ea"/>
              </a:rPr>
              <a:t>・ </a:t>
            </a:r>
            <a:r>
              <a:rPr lang="en-US" altLang="ja-JP" smtClean="0">
                <a:solidFill>
                  <a:schemeClr val="tx1"/>
                </a:solidFill>
                <a:latin typeface="+mj-ea"/>
              </a:rPr>
              <a:t>Microlens </a:t>
            </a:r>
            <a:r>
              <a:rPr lang="en-US" altLang="ja-JP" smtClean="0">
                <a:solidFill>
                  <a:schemeClr val="tx1"/>
                </a:solidFill>
                <a:latin typeface="+mj-ea"/>
              </a:rPr>
              <a:t>increases </a:t>
            </a:r>
            <a:r>
              <a:rPr lang="en-US" altLang="ja-JP" dirty="0" smtClean="0">
                <a:solidFill>
                  <a:schemeClr val="tx1"/>
                </a:solidFill>
                <a:latin typeface="+mj-ea"/>
              </a:rPr>
              <a:t>fill factor.</a:t>
            </a:r>
          </a:p>
          <a:p>
            <a:r>
              <a:rPr kumimoji="1" lang="en-US" altLang="ja-JP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  <a:latin typeface="+mj-ea"/>
                <a:ea typeface="+mj-ea"/>
              </a:rPr>
              <a:t>  Light pipe turns oblique light </a:t>
            </a:r>
          </a:p>
          <a:p>
            <a:r>
              <a:rPr lang="en-US" altLang="ja-JP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latin typeface="+mj-ea"/>
                <a:ea typeface="+mj-ea"/>
              </a:rPr>
              <a:t>  into normal.</a:t>
            </a:r>
            <a:endParaRPr kumimoji="1" lang="en-US" altLang="ja-JP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7" name="Text Box 182"/>
          <p:cNvSpPr txBox="1">
            <a:spLocks noChangeArrowheads="1"/>
          </p:cNvSpPr>
          <p:nvPr/>
        </p:nvSpPr>
        <p:spPr bwMode="auto">
          <a:xfrm>
            <a:off x="4970982" y="3550179"/>
            <a:ext cx="172667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en-US" altLang="ja-JP" sz="2000" dirty="0">
                <a:solidFill>
                  <a:srgbClr val="FF0000"/>
                </a:solidFill>
                <a:latin typeface="+mj-ea"/>
                <a:ea typeface="+mj-ea"/>
              </a:rPr>
              <a:t>Aperture</a:t>
            </a:r>
          </a:p>
        </p:txBody>
      </p:sp>
      <p:sp>
        <p:nvSpPr>
          <p:cNvPr id="38" name="Line 58"/>
          <p:cNvSpPr>
            <a:spLocks noChangeShapeType="1"/>
          </p:cNvSpPr>
          <p:nvPr/>
        </p:nvSpPr>
        <p:spPr bwMode="auto">
          <a:xfrm>
            <a:off x="7557549" y="3158068"/>
            <a:ext cx="101811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39" name="Line 60"/>
          <p:cNvSpPr>
            <a:spLocks noChangeShapeType="1"/>
          </p:cNvSpPr>
          <p:nvPr/>
        </p:nvSpPr>
        <p:spPr bwMode="auto">
          <a:xfrm flipV="1">
            <a:off x="6057891" y="3208868"/>
            <a:ext cx="1898650" cy="508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844948" y="5251644"/>
            <a:ext cx="24144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latin typeface="+mj-ea"/>
                <a:ea typeface="+mj-ea"/>
              </a:rPr>
              <a:t>FDTD</a:t>
            </a:r>
          </a:p>
          <a:p>
            <a:r>
              <a:rPr lang="en-US" altLang="ja-JP" sz="2000" b="1" dirty="0">
                <a:latin typeface="+mj-ea"/>
                <a:ea typeface="+mj-ea"/>
              </a:rPr>
              <a:t>(</a:t>
            </a:r>
            <a:r>
              <a:rPr lang="ja-JP" altLang="ja-JP" sz="2000" b="1" dirty="0" smtClean="0">
                <a:latin typeface="+mj-ea"/>
                <a:ea typeface="+mj-ea"/>
              </a:rPr>
              <a:t>Finite</a:t>
            </a:r>
            <a:r>
              <a:rPr lang="ja-JP" altLang="ja-JP" sz="2000" b="1" dirty="0">
                <a:latin typeface="+mj-ea"/>
                <a:ea typeface="+mj-ea"/>
              </a:rPr>
              <a:t>-difference </a:t>
            </a:r>
            <a:endParaRPr lang="en-US" altLang="ja-JP" sz="2000" b="1" dirty="0" smtClean="0">
              <a:latin typeface="+mj-ea"/>
              <a:ea typeface="+mj-ea"/>
            </a:endParaRPr>
          </a:p>
          <a:p>
            <a:r>
              <a:rPr lang="ja-JP" altLang="ja-JP" sz="2000" b="1" dirty="0" smtClean="0">
                <a:latin typeface="+mj-ea"/>
                <a:ea typeface="+mj-ea"/>
              </a:rPr>
              <a:t>time</a:t>
            </a:r>
            <a:r>
              <a:rPr lang="ja-JP" altLang="ja-JP" sz="2000" b="1" dirty="0">
                <a:latin typeface="+mj-ea"/>
                <a:ea typeface="+mj-ea"/>
              </a:rPr>
              <a:t>-domain method</a:t>
            </a:r>
            <a:endParaRPr kumimoji="1" lang="ja-JP" altLang="en-US" sz="20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9488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336675" y="133198"/>
            <a:ext cx="19672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600" b="1" dirty="0" smtClean="0">
                <a:solidFill>
                  <a:schemeClr val="accent6"/>
                </a:solidFill>
                <a:latin typeface="+mj-ea"/>
                <a:ea typeface="+mj-ea"/>
              </a:rPr>
              <a:t>Contents</a:t>
            </a:r>
            <a:endParaRPr lang="ja-JP" altLang="en-US" sz="3600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1003300" y="1354138"/>
            <a:ext cx="488948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b="1" dirty="0" smtClean="0">
                <a:latin typeface="+mj-ea"/>
                <a:ea typeface="+mj-ea"/>
              </a:rPr>
              <a:t>１</a:t>
            </a:r>
            <a:r>
              <a:rPr lang="en-US" altLang="ja-JP" b="1" dirty="0" smtClean="0">
                <a:latin typeface="+mj-ea"/>
                <a:ea typeface="+mj-ea"/>
              </a:rPr>
              <a:t>. Motivation of GS</a:t>
            </a:r>
          </a:p>
          <a:p>
            <a:endParaRPr lang="en-US" altLang="ja-JP" b="1" dirty="0" smtClean="0">
              <a:latin typeface="+mj-ea"/>
              <a:ea typeface="+mj-ea"/>
            </a:endParaRPr>
          </a:p>
          <a:p>
            <a:r>
              <a:rPr lang="ja-JP" altLang="en-US" b="1" dirty="0" smtClean="0">
                <a:latin typeface="+mj-ea"/>
                <a:ea typeface="+mj-ea"/>
              </a:rPr>
              <a:t>２．</a:t>
            </a:r>
            <a:r>
              <a:rPr lang="en-US" altLang="ja-JP" b="1" dirty="0" smtClean="0">
                <a:latin typeface="+mj-ea"/>
                <a:ea typeface="+mj-ea"/>
              </a:rPr>
              <a:t>Various Schemes</a:t>
            </a:r>
          </a:p>
          <a:p>
            <a:endParaRPr lang="en-US" altLang="ja-JP" b="1" dirty="0" smtClean="0">
              <a:latin typeface="+mj-ea"/>
              <a:ea typeface="+mj-ea"/>
            </a:endParaRPr>
          </a:p>
          <a:p>
            <a:r>
              <a:rPr lang="en-US" altLang="ja-JP" b="1" dirty="0" smtClean="0">
                <a:latin typeface="+mj-ea"/>
                <a:ea typeface="+mj-ea"/>
              </a:rPr>
              <a:t>3. Cross Talk Reduction</a:t>
            </a:r>
          </a:p>
          <a:p>
            <a:r>
              <a:rPr lang="en-US" altLang="ja-JP" b="1" dirty="0">
                <a:latin typeface="+mj-ea"/>
                <a:ea typeface="+mj-ea"/>
              </a:rPr>
              <a:t> </a:t>
            </a:r>
            <a:r>
              <a:rPr lang="en-US" altLang="ja-JP" b="1" dirty="0" smtClean="0">
                <a:latin typeface="+mj-ea"/>
                <a:ea typeface="+mj-ea"/>
              </a:rPr>
              <a:t> 3.1. </a:t>
            </a:r>
            <a:r>
              <a:rPr lang="en-US" altLang="ja-JP" b="1" dirty="0">
                <a:latin typeface="+mj-ea"/>
              </a:rPr>
              <a:t>Charge Diffusion </a:t>
            </a:r>
            <a:r>
              <a:rPr lang="en-US" altLang="ja-JP" b="1" dirty="0" smtClean="0">
                <a:latin typeface="+mj-ea"/>
              </a:rPr>
              <a:t>Reduction</a:t>
            </a:r>
          </a:p>
          <a:p>
            <a:r>
              <a:rPr lang="en-US" altLang="ja-JP" b="1" dirty="0">
                <a:latin typeface="+mj-ea"/>
                <a:ea typeface="+mj-ea"/>
              </a:rPr>
              <a:t> </a:t>
            </a:r>
            <a:r>
              <a:rPr lang="en-US" altLang="ja-JP" b="1" dirty="0" smtClean="0">
                <a:latin typeface="+mj-ea"/>
                <a:ea typeface="+mj-ea"/>
              </a:rPr>
              <a:t> 3.2. </a:t>
            </a:r>
            <a:r>
              <a:rPr lang="en-US" altLang="ja-JP" b="1" dirty="0">
                <a:latin typeface="+mj-ea"/>
              </a:rPr>
              <a:t>Photoshield Material</a:t>
            </a:r>
          </a:p>
          <a:p>
            <a:r>
              <a:rPr lang="en-US" altLang="ja-JP" b="1" dirty="0" smtClean="0">
                <a:latin typeface="+mj-ea"/>
                <a:ea typeface="+mj-ea"/>
              </a:rPr>
              <a:t>  3.3. </a:t>
            </a:r>
            <a:r>
              <a:rPr lang="en-US" altLang="ja-JP" b="1" dirty="0">
                <a:latin typeface="+mj-ea"/>
              </a:rPr>
              <a:t>Photoshield Shape</a:t>
            </a:r>
          </a:p>
          <a:p>
            <a:r>
              <a:rPr lang="en-US" altLang="ja-JP" b="1" dirty="0" smtClean="0">
                <a:latin typeface="+mj-ea"/>
              </a:rPr>
              <a:t>  3.5</a:t>
            </a:r>
            <a:r>
              <a:rPr lang="en-US" altLang="ja-JP" b="1" dirty="0">
                <a:latin typeface="+mj-ea"/>
              </a:rPr>
              <a:t>. </a:t>
            </a:r>
            <a:r>
              <a:rPr lang="en-US" altLang="ja-JP" b="1" dirty="0" smtClean="0">
                <a:latin typeface="+mj-ea"/>
              </a:rPr>
              <a:t>On-chip </a:t>
            </a:r>
            <a:r>
              <a:rPr lang="en-US" altLang="ja-JP" b="1" dirty="0">
                <a:latin typeface="+mj-ea"/>
              </a:rPr>
              <a:t>Optics  --</a:t>
            </a:r>
            <a:r>
              <a:rPr lang="en-US" altLang="ja-JP" b="1" dirty="0" smtClean="0">
                <a:latin typeface="+mj-ea"/>
              </a:rPr>
              <a:t>Lightpipe—</a:t>
            </a:r>
          </a:p>
          <a:p>
            <a:endParaRPr lang="en-US" altLang="ja-JP" b="1" dirty="0" smtClean="0">
              <a:latin typeface="+mj-ea"/>
              <a:ea typeface="+mj-ea"/>
            </a:endParaRPr>
          </a:p>
          <a:p>
            <a:r>
              <a:rPr lang="en-US" altLang="ja-JP" b="1" dirty="0" smtClean="0">
                <a:latin typeface="+mj-ea"/>
                <a:ea typeface="+mj-ea"/>
              </a:rPr>
              <a:t>4. Summary</a:t>
            </a:r>
            <a:endParaRPr lang="ja-JP" altLang="en-US" b="1" dirty="0">
              <a:latin typeface="+mj-ea"/>
              <a:ea typeface="+mj-ea"/>
            </a:endParaRPr>
          </a:p>
          <a:p>
            <a:endParaRPr lang="ja-JP" altLang="en-US" b="1" dirty="0">
              <a:solidFill>
                <a:srgbClr val="3333FF"/>
              </a:solidFill>
              <a:latin typeface="+mj-ea"/>
              <a:ea typeface="+mj-ea"/>
            </a:endParaRPr>
          </a:p>
        </p:txBody>
      </p:sp>
      <p:sp>
        <p:nvSpPr>
          <p:cNvPr id="3" name="右矢印 2"/>
          <p:cNvSpPr/>
          <p:nvPr/>
        </p:nvSpPr>
        <p:spPr bwMode="auto">
          <a:xfrm>
            <a:off x="507280" y="5062754"/>
            <a:ext cx="439947" cy="380339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816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 bwMode="auto">
          <a:xfrm>
            <a:off x="191938" y="5814209"/>
            <a:ext cx="8374092" cy="817864"/>
          </a:xfrm>
          <a:prstGeom prst="rect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176843" y="2898476"/>
            <a:ext cx="5266425" cy="1785678"/>
          </a:xfrm>
          <a:prstGeom prst="rect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202721" y="4684153"/>
            <a:ext cx="7888855" cy="1130055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 bwMode="auto">
          <a:xfrm>
            <a:off x="150962" y="1086928"/>
            <a:ext cx="5292306" cy="1811547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53725" y="136960"/>
            <a:ext cx="25971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600" b="1" dirty="0" smtClean="0">
                <a:solidFill>
                  <a:schemeClr val="accent6"/>
                </a:solidFill>
                <a:latin typeface="+mj-ea"/>
                <a:ea typeface="+mj-ea"/>
              </a:rPr>
              <a:t>4.  Summary</a:t>
            </a:r>
            <a:endParaRPr lang="en-US" altLang="ja-JP" sz="3600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50962" y="999762"/>
            <a:ext cx="857318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kumimoji="1" lang="en-US" altLang="ja-JP" b="1" dirty="0" smtClean="0">
                <a:latin typeface="+mj-ea"/>
                <a:ea typeface="+mj-ea"/>
              </a:rPr>
              <a:t>GS is needed because of</a:t>
            </a:r>
          </a:p>
          <a:p>
            <a:r>
              <a:rPr lang="en-US" altLang="ja-JP" b="1" dirty="0">
                <a:solidFill>
                  <a:schemeClr val="accent6"/>
                </a:solidFill>
                <a:latin typeface="+mj-ea"/>
                <a:ea typeface="+mj-ea"/>
              </a:rPr>
              <a:t>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     </a:t>
            </a:r>
            <a:r>
              <a:rPr lang="ja-JP" altLang="en-US" b="1" dirty="0" smtClean="0">
                <a:solidFill>
                  <a:schemeClr val="accent6"/>
                </a:solidFill>
                <a:latin typeface="+mj-ea"/>
              </a:rPr>
              <a:t>・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</a:rPr>
              <a:t>No </a:t>
            </a:r>
            <a:r>
              <a:rPr lang="en-US" altLang="ja-JP" b="1" dirty="0">
                <a:solidFill>
                  <a:schemeClr val="accent6"/>
                </a:solidFill>
                <a:latin typeface="+mj-ea"/>
              </a:rPr>
              <a:t>deformation of moving object</a:t>
            </a:r>
          </a:p>
          <a:p>
            <a:r>
              <a:rPr lang="ja-JP" altLang="en-US" b="1" dirty="0" smtClean="0">
                <a:solidFill>
                  <a:schemeClr val="accent6"/>
                </a:solidFill>
                <a:latin typeface="+mj-ea"/>
              </a:rPr>
              <a:t>      ・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</a:rPr>
              <a:t>Correspond </a:t>
            </a:r>
            <a:r>
              <a:rPr lang="en-US" altLang="ja-JP" b="1" dirty="0">
                <a:solidFill>
                  <a:schemeClr val="accent6"/>
                </a:solidFill>
                <a:latin typeface="+mj-ea"/>
              </a:rPr>
              <a:t>to modulated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</a:rPr>
              <a:t>light</a:t>
            </a:r>
            <a:endParaRPr lang="en-US" altLang="ja-JP" b="1" dirty="0">
              <a:solidFill>
                <a:schemeClr val="accent6"/>
              </a:solidFill>
              <a:latin typeface="+mj-ea"/>
            </a:endParaRPr>
          </a:p>
          <a:p>
            <a:r>
              <a:rPr lang="en-US" altLang="ja-JP" b="1" dirty="0">
                <a:solidFill>
                  <a:schemeClr val="accent6"/>
                </a:solidFill>
                <a:latin typeface="+mj-ea"/>
              </a:rPr>
              <a:t> 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</a:rPr>
              <a:t>    </a:t>
            </a:r>
            <a:r>
              <a:rPr lang="ja-JP" altLang="en-US" b="1" dirty="0" smtClean="0">
                <a:solidFill>
                  <a:schemeClr val="accent6"/>
                </a:solidFill>
                <a:latin typeface="+mj-ea"/>
              </a:rPr>
              <a:t>・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</a:rPr>
              <a:t>No </a:t>
            </a:r>
            <a:r>
              <a:rPr lang="en-US" altLang="ja-JP" b="1" dirty="0">
                <a:solidFill>
                  <a:schemeClr val="accent6"/>
                </a:solidFill>
                <a:latin typeface="+mj-ea"/>
              </a:rPr>
              <a:t>flash band</a:t>
            </a:r>
          </a:p>
          <a:p>
            <a:r>
              <a:rPr lang="en-US" altLang="ja-JP" b="1" dirty="0">
                <a:solidFill>
                  <a:schemeClr val="accent6"/>
                </a:solidFill>
                <a:latin typeface="+mj-ea"/>
              </a:rPr>
              <a:t>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</a:rPr>
              <a:t>     </a:t>
            </a:r>
            <a:r>
              <a:rPr lang="ja-JP" altLang="en-US" b="1" dirty="0" smtClean="0">
                <a:solidFill>
                  <a:schemeClr val="accent6"/>
                </a:solidFill>
                <a:latin typeface="+mj-ea"/>
              </a:rPr>
              <a:t>・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</a:rPr>
              <a:t>Electronic shutter</a:t>
            </a:r>
            <a:r>
              <a:rPr kumimoji="1" lang="ja-JP" altLang="en-US" b="1" dirty="0" smtClean="0">
                <a:latin typeface="+mj-ea"/>
                <a:ea typeface="+mj-ea"/>
              </a:rPr>
              <a:t>　</a:t>
            </a:r>
            <a:endParaRPr kumimoji="1" lang="en-US" altLang="ja-JP" b="1" dirty="0" smtClean="0">
              <a:latin typeface="+mj-ea"/>
              <a:ea typeface="+mj-ea"/>
            </a:endParaRPr>
          </a:p>
          <a:p>
            <a:r>
              <a:rPr lang="ja-JP" altLang="en-US" b="1" dirty="0" smtClean="0">
                <a:latin typeface="+mj-ea"/>
                <a:ea typeface="+mj-ea"/>
              </a:rPr>
              <a:t>２．</a:t>
            </a:r>
            <a:r>
              <a:rPr lang="en-US" altLang="ja-JP" b="1" dirty="0" smtClean="0">
                <a:latin typeface="+mj-ea"/>
                <a:ea typeface="+mj-ea"/>
              </a:rPr>
              <a:t>Challenges</a:t>
            </a:r>
          </a:p>
          <a:p>
            <a:r>
              <a:rPr lang="ja-JP" altLang="en-US" b="1" dirty="0" smtClean="0">
                <a:solidFill>
                  <a:schemeClr val="accent6"/>
                </a:solidFill>
                <a:latin typeface="+mj-ea"/>
              </a:rPr>
              <a:t>      ・ </a:t>
            </a:r>
            <a:r>
              <a:rPr lang="en-US" altLang="ja-JP" b="1" dirty="0">
                <a:solidFill>
                  <a:schemeClr val="accent6"/>
                </a:solidFill>
                <a:latin typeface="+mj-ea"/>
              </a:rPr>
              <a:t>Dark current at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</a:rPr>
              <a:t>storage</a:t>
            </a:r>
          </a:p>
          <a:p>
            <a:r>
              <a:rPr lang="en-US" altLang="ja-JP" b="1" dirty="0">
                <a:solidFill>
                  <a:schemeClr val="accent6"/>
                </a:solidFill>
                <a:latin typeface="+mj-ea"/>
              </a:rPr>
              <a:t>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</a:rPr>
              <a:t>     </a:t>
            </a:r>
            <a:r>
              <a:rPr lang="ja-JP" altLang="en-US" b="1" dirty="0" smtClean="0">
                <a:solidFill>
                  <a:schemeClr val="accent6"/>
                </a:solidFill>
                <a:latin typeface="+mj-ea"/>
              </a:rPr>
              <a:t>・ </a:t>
            </a:r>
            <a:r>
              <a:rPr lang="en-US" altLang="ja-JP" b="1" dirty="0">
                <a:solidFill>
                  <a:schemeClr val="accent6"/>
                </a:solidFill>
                <a:latin typeface="+mj-ea"/>
              </a:rPr>
              <a:t>Crosstalk </a:t>
            </a:r>
            <a:r>
              <a:rPr lang="ja-JP" altLang="en-US" b="1" dirty="0">
                <a:solidFill>
                  <a:schemeClr val="accent6"/>
                </a:solidFill>
                <a:latin typeface="+mj-ea"/>
              </a:rPr>
              <a:t>（</a:t>
            </a:r>
            <a:r>
              <a:rPr lang="en-US" altLang="ja-JP" b="1" dirty="0">
                <a:solidFill>
                  <a:schemeClr val="accent6"/>
                </a:solidFill>
                <a:latin typeface="+mj-ea"/>
              </a:rPr>
              <a:t>Shutter Efficiency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</a:rPr>
              <a:t>)</a:t>
            </a:r>
          </a:p>
          <a:p>
            <a:r>
              <a:rPr lang="en-US" altLang="ja-JP" b="1" dirty="0">
                <a:solidFill>
                  <a:schemeClr val="accent6"/>
                </a:solidFill>
                <a:latin typeface="+mj-ea"/>
                <a:ea typeface="+mj-ea"/>
              </a:rPr>
              <a:t>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     </a:t>
            </a:r>
            <a:r>
              <a:rPr lang="ja-JP" altLang="en-US" b="1" dirty="0" smtClean="0">
                <a:solidFill>
                  <a:schemeClr val="accent6"/>
                </a:solidFill>
                <a:latin typeface="+mj-ea"/>
                <a:ea typeface="+mj-ea"/>
              </a:rPr>
              <a:t>・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Noise reduction</a:t>
            </a:r>
          </a:p>
          <a:p>
            <a:r>
              <a:rPr kumimoji="1" lang="ja-JP" altLang="en-US" b="1" dirty="0" smtClean="0">
                <a:solidFill>
                  <a:schemeClr val="accent6"/>
                </a:solidFill>
                <a:latin typeface="+mj-ea"/>
                <a:ea typeface="+mj-ea"/>
              </a:rPr>
              <a:t>      ・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PD area increase</a:t>
            </a:r>
          </a:p>
          <a:p>
            <a:r>
              <a:rPr lang="ja-JP" altLang="en-US" b="1" dirty="0" smtClean="0">
                <a:latin typeface="+mj-ea"/>
                <a:ea typeface="+mj-ea"/>
              </a:rPr>
              <a:t>３．</a:t>
            </a:r>
            <a:r>
              <a:rPr lang="en-US" altLang="ja-JP" b="1" dirty="0" smtClean="0">
                <a:latin typeface="+mj-ea"/>
                <a:ea typeface="+mj-ea"/>
              </a:rPr>
              <a:t>To overcome challenges, various methods are proposed.</a:t>
            </a:r>
          </a:p>
          <a:p>
            <a:r>
              <a:rPr lang="en-US" altLang="ja-JP" b="1" dirty="0">
                <a:latin typeface="+mj-ea"/>
                <a:ea typeface="+mj-ea"/>
              </a:rPr>
              <a:t> </a:t>
            </a:r>
            <a:r>
              <a:rPr lang="en-US" altLang="ja-JP" b="1" dirty="0" smtClean="0">
                <a:latin typeface="+mj-ea"/>
                <a:ea typeface="+mj-ea"/>
              </a:rPr>
              <a:t>     </a:t>
            </a:r>
            <a:r>
              <a:rPr lang="ja-JP" altLang="en-US" b="1" dirty="0" smtClean="0">
                <a:solidFill>
                  <a:schemeClr val="accent6"/>
                </a:solidFill>
                <a:latin typeface="+mj-ea"/>
                <a:ea typeface="+mj-ea"/>
              </a:rPr>
              <a:t>・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8 Tr scheme ,      </a:t>
            </a:r>
            <a:r>
              <a:rPr lang="ja-JP" altLang="en-US" b="1" dirty="0" smtClean="0">
                <a:solidFill>
                  <a:schemeClr val="accent6"/>
                </a:solidFill>
                <a:latin typeface="+mj-ea"/>
                <a:ea typeface="+mj-ea"/>
              </a:rPr>
              <a:t>・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2 stage transfer scheme</a:t>
            </a:r>
          </a:p>
          <a:p>
            <a:r>
              <a:rPr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      </a:t>
            </a:r>
            <a:r>
              <a:rPr lang="ja-JP" altLang="en-US" b="1" dirty="0" smtClean="0">
                <a:solidFill>
                  <a:schemeClr val="accent6"/>
                </a:solidFill>
                <a:latin typeface="+mj-ea"/>
                <a:ea typeface="+mj-ea"/>
              </a:rPr>
              <a:t>・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Pixel-wise CDS,   </a:t>
            </a:r>
            <a:r>
              <a:rPr lang="ja-JP" altLang="en-US" b="1" dirty="0" smtClean="0">
                <a:solidFill>
                  <a:schemeClr val="accent6"/>
                </a:solidFill>
                <a:latin typeface="+mj-ea"/>
                <a:ea typeface="+mj-ea"/>
              </a:rPr>
              <a:t>・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Pixel-wise ADC</a:t>
            </a:r>
            <a:endParaRPr lang="en-US" altLang="ja-JP" b="1" dirty="0">
              <a:solidFill>
                <a:schemeClr val="accent6"/>
              </a:solidFill>
              <a:latin typeface="+mj-ea"/>
              <a:ea typeface="+mj-ea"/>
            </a:endParaRPr>
          </a:p>
          <a:p>
            <a:r>
              <a:rPr lang="ja-JP" altLang="en-US" b="1" dirty="0" smtClean="0">
                <a:latin typeface="+mj-ea"/>
                <a:ea typeface="+mj-ea"/>
              </a:rPr>
              <a:t>４．</a:t>
            </a:r>
            <a:r>
              <a:rPr lang="en-US" altLang="ja-JP" b="1" dirty="0" smtClean="0">
                <a:latin typeface="+mj-ea"/>
                <a:ea typeface="+mj-ea"/>
              </a:rPr>
              <a:t>To reduce crosstalk,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optical structure </a:t>
            </a:r>
            <a:r>
              <a:rPr lang="en-US" altLang="ja-JP" b="1" dirty="0" smtClean="0">
                <a:latin typeface="+mj-ea"/>
                <a:ea typeface="+mj-ea"/>
              </a:rPr>
              <a:t>is important as well as </a:t>
            </a:r>
          </a:p>
          <a:p>
            <a:r>
              <a:rPr lang="en-US" altLang="ja-JP" b="1" dirty="0">
                <a:latin typeface="+mj-ea"/>
                <a:ea typeface="+mj-ea"/>
              </a:rPr>
              <a:t> </a:t>
            </a:r>
            <a:r>
              <a:rPr lang="en-US" altLang="ja-JP" b="1" dirty="0" smtClean="0">
                <a:latin typeface="+mj-ea"/>
                <a:ea typeface="+mj-ea"/>
              </a:rPr>
              <a:t>    </a:t>
            </a:r>
            <a:r>
              <a:rPr lang="en-US" altLang="ja-JP" b="1" dirty="0" smtClean="0">
                <a:solidFill>
                  <a:schemeClr val="accent6"/>
                </a:solidFill>
                <a:latin typeface="+mj-ea"/>
                <a:ea typeface="+mj-ea"/>
              </a:rPr>
              <a:t>charge diffusion</a:t>
            </a:r>
            <a:r>
              <a:rPr lang="en-US" altLang="ja-JP" b="1" dirty="0" smtClean="0">
                <a:latin typeface="+mj-ea"/>
                <a:ea typeface="+mj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133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852469" y="105133"/>
            <a:ext cx="87687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600" b="1" dirty="0" smtClean="0">
                <a:solidFill>
                  <a:schemeClr val="accent6"/>
                </a:solidFill>
                <a:latin typeface="+mj-ea"/>
                <a:ea typeface="+mj-ea"/>
              </a:rPr>
              <a:t>1.1 Motivation  </a:t>
            </a:r>
            <a:r>
              <a:rPr lang="en-US" altLang="ja-JP" sz="2800" b="1" dirty="0" smtClean="0">
                <a:solidFill>
                  <a:schemeClr val="accent6"/>
                </a:solidFill>
                <a:latin typeface="+mj-ea"/>
              </a:rPr>
              <a:t>--- </a:t>
            </a:r>
            <a:r>
              <a:rPr lang="en-US" altLang="ja-JP" sz="2800" b="1" dirty="0">
                <a:solidFill>
                  <a:schemeClr val="accent6"/>
                </a:solidFill>
                <a:latin typeface="+mj-ea"/>
              </a:rPr>
              <a:t>No deformation of moving object</a:t>
            </a:r>
            <a:endParaRPr lang="ja-JP" altLang="en-US" sz="2800" b="1" dirty="0">
              <a:solidFill>
                <a:schemeClr val="accent6"/>
              </a:solidFill>
              <a:latin typeface="+mj-ea"/>
            </a:endParaRPr>
          </a:p>
          <a:p>
            <a:endParaRPr lang="en-US" altLang="ja-JP" sz="3600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15" name="正方形/長方形 14"/>
          <p:cNvSpPr>
            <a:spLocks noChangeAspect="1"/>
          </p:cNvSpPr>
          <p:nvPr/>
        </p:nvSpPr>
        <p:spPr bwMode="auto">
          <a:xfrm>
            <a:off x="142927" y="4452612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6" name="正方形/長方形 15"/>
          <p:cNvSpPr>
            <a:spLocks noChangeAspect="1"/>
          </p:cNvSpPr>
          <p:nvPr/>
        </p:nvSpPr>
        <p:spPr bwMode="auto">
          <a:xfrm>
            <a:off x="335828" y="4452612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7" name="正方形/長方形 16"/>
          <p:cNvSpPr>
            <a:spLocks noChangeAspect="1"/>
          </p:cNvSpPr>
          <p:nvPr/>
        </p:nvSpPr>
        <p:spPr bwMode="auto">
          <a:xfrm>
            <a:off x="539411" y="4452576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8" name="正方形/長方形 17"/>
          <p:cNvSpPr>
            <a:spLocks noChangeAspect="1"/>
          </p:cNvSpPr>
          <p:nvPr/>
        </p:nvSpPr>
        <p:spPr bwMode="auto">
          <a:xfrm>
            <a:off x="732385" y="4452648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9" name="正方形/長方形 18"/>
          <p:cNvSpPr>
            <a:spLocks noChangeAspect="1"/>
          </p:cNvSpPr>
          <p:nvPr/>
        </p:nvSpPr>
        <p:spPr bwMode="auto">
          <a:xfrm>
            <a:off x="935966" y="4452612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0" name="正方形/長方形 19"/>
          <p:cNvSpPr>
            <a:spLocks noChangeAspect="1"/>
          </p:cNvSpPr>
          <p:nvPr/>
        </p:nvSpPr>
        <p:spPr bwMode="auto">
          <a:xfrm>
            <a:off x="1128868" y="4452612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1" name="正方形/長方形 20"/>
          <p:cNvSpPr>
            <a:spLocks noChangeAspect="1"/>
          </p:cNvSpPr>
          <p:nvPr/>
        </p:nvSpPr>
        <p:spPr bwMode="auto">
          <a:xfrm>
            <a:off x="1332451" y="4452576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2" name="正方形/長方形 21"/>
          <p:cNvSpPr>
            <a:spLocks noChangeAspect="1"/>
          </p:cNvSpPr>
          <p:nvPr/>
        </p:nvSpPr>
        <p:spPr bwMode="auto">
          <a:xfrm>
            <a:off x="1536104" y="4452612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3" name="正方形/長方形 22"/>
          <p:cNvSpPr>
            <a:spLocks noChangeAspect="1"/>
          </p:cNvSpPr>
          <p:nvPr/>
        </p:nvSpPr>
        <p:spPr bwMode="auto">
          <a:xfrm>
            <a:off x="1739687" y="4452576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4" name="正方形/長方形 23"/>
          <p:cNvSpPr>
            <a:spLocks noChangeAspect="1"/>
          </p:cNvSpPr>
          <p:nvPr/>
        </p:nvSpPr>
        <p:spPr bwMode="auto">
          <a:xfrm>
            <a:off x="1932589" y="4452576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5" name="正方形/長方形 24"/>
          <p:cNvSpPr>
            <a:spLocks noChangeAspect="1"/>
          </p:cNvSpPr>
          <p:nvPr/>
        </p:nvSpPr>
        <p:spPr bwMode="auto">
          <a:xfrm>
            <a:off x="2136170" y="4452540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1" name="正方形/長方形 30"/>
          <p:cNvSpPr>
            <a:spLocks noChangeAspect="1"/>
          </p:cNvSpPr>
          <p:nvPr/>
        </p:nvSpPr>
        <p:spPr bwMode="auto">
          <a:xfrm>
            <a:off x="142891" y="4656195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2" name="正方形/長方形 31"/>
          <p:cNvSpPr>
            <a:spLocks noChangeAspect="1"/>
          </p:cNvSpPr>
          <p:nvPr/>
        </p:nvSpPr>
        <p:spPr bwMode="auto">
          <a:xfrm>
            <a:off x="335792" y="4656195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3" name="正方形/長方形 32"/>
          <p:cNvSpPr>
            <a:spLocks noChangeAspect="1"/>
          </p:cNvSpPr>
          <p:nvPr/>
        </p:nvSpPr>
        <p:spPr bwMode="auto">
          <a:xfrm>
            <a:off x="539375" y="4656159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4" name="正方形/長方形 33"/>
          <p:cNvSpPr>
            <a:spLocks noChangeAspect="1"/>
          </p:cNvSpPr>
          <p:nvPr/>
        </p:nvSpPr>
        <p:spPr bwMode="auto">
          <a:xfrm>
            <a:off x="732349" y="4656231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5" name="正方形/長方形 34"/>
          <p:cNvSpPr>
            <a:spLocks noChangeAspect="1"/>
          </p:cNvSpPr>
          <p:nvPr/>
        </p:nvSpPr>
        <p:spPr bwMode="auto">
          <a:xfrm>
            <a:off x="935930" y="4656195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6" name="正方形/長方形 35"/>
          <p:cNvSpPr>
            <a:spLocks noChangeAspect="1"/>
          </p:cNvSpPr>
          <p:nvPr/>
        </p:nvSpPr>
        <p:spPr bwMode="auto">
          <a:xfrm>
            <a:off x="1128832" y="4656195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7" name="正方形/長方形 36"/>
          <p:cNvSpPr>
            <a:spLocks noChangeAspect="1"/>
          </p:cNvSpPr>
          <p:nvPr/>
        </p:nvSpPr>
        <p:spPr bwMode="auto">
          <a:xfrm>
            <a:off x="1332415" y="4656159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8" name="正方形/長方形 37"/>
          <p:cNvSpPr>
            <a:spLocks noChangeAspect="1"/>
          </p:cNvSpPr>
          <p:nvPr/>
        </p:nvSpPr>
        <p:spPr bwMode="auto">
          <a:xfrm>
            <a:off x="1536068" y="4656195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9" name="正方形/長方形 38"/>
          <p:cNvSpPr>
            <a:spLocks noChangeAspect="1"/>
          </p:cNvSpPr>
          <p:nvPr/>
        </p:nvSpPr>
        <p:spPr bwMode="auto">
          <a:xfrm>
            <a:off x="1739651" y="4656159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0" name="正方形/長方形 39"/>
          <p:cNvSpPr>
            <a:spLocks noChangeAspect="1"/>
          </p:cNvSpPr>
          <p:nvPr/>
        </p:nvSpPr>
        <p:spPr bwMode="auto">
          <a:xfrm>
            <a:off x="1932553" y="4656159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1" name="正方形/長方形 40"/>
          <p:cNvSpPr>
            <a:spLocks noChangeAspect="1"/>
          </p:cNvSpPr>
          <p:nvPr/>
        </p:nvSpPr>
        <p:spPr bwMode="auto">
          <a:xfrm>
            <a:off x="2136134" y="4656123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7" name="正方形/長方形 46"/>
          <p:cNvSpPr>
            <a:spLocks noChangeAspect="1"/>
          </p:cNvSpPr>
          <p:nvPr/>
        </p:nvSpPr>
        <p:spPr bwMode="auto">
          <a:xfrm>
            <a:off x="142891" y="4849097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8" name="正方形/長方形 47"/>
          <p:cNvSpPr>
            <a:spLocks noChangeAspect="1"/>
          </p:cNvSpPr>
          <p:nvPr/>
        </p:nvSpPr>
        <p:spPr bwMode="auto">
          <a:xfrm>
            <a:off x="335792" y="4849097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9" name="正方形/長方形 48"/>
          <p:cNvSpPr>
            <a:spLocks noChangeAspect="1"/>
          </p:cNvSpPr>
          <p:nvPr/>
        </p:nvSpPr>
        <p:spPr bwMode="auto">
          <a:xfrm>
            <a:off x="539375" y="4849061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0" name="正方形/長方形 49"/>
          <p:cNvSpPr>
            <a:spLocks noChangeAspect="1"/>
          </p:cNvSpPr>
          <p:nvPr/>
        </p:nvSpPr>
        <p:spPr bwMode="auto">
          <a:xfrm>
            <a:off x="732349" y="4849133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1" name="正方形/長方形 50"/>
          <p:cNvSpPr>
            <a:spLocks noChangeAspect="1"/>
          </p:cNvSpPr>
          <p:nvPr/>
        </p:nvSpPr>
        <p:spPr bwMode="auto">
          <a:xfrm>
            <a:off x="935930" y="4849097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2" name="正方形/長方形 51"/>
          <p:cNvSpPr>
            <a:spLocks noChangeAspect="1"/>
          </p:cNvSpPr>
          <p:nvPr/>
        </p:nvSpPr>
        <p:spPr bwMode="auto">
          <a:xfrm>
            <a:off x="1128832" y="4849097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3" name="正方形/長方形 52"/>
          <p:cNvSpPr>
            <a:spLocks noChangeAspect="1"/>
          </p:cNvSpPr>
          <p:nvPr/>
        </p:nvSpPr>
        <p:spPr bwMode="auto">
          <a:xfrm>
            <a:off x="1332415" y="4849061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4" name="正方形/長方形 53"/>
          <p:cNvSpPr>
            <a:spLocks noChangeAspect="1"/>
          </p:cNvSpPr>
          <p:nvPr/>
        </p:nvSpPr>
        <p:spPr bwMode="auto">
          <a:xfrm>
            <a:off x="1536068" y="4849097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5" name="正方形/長方形 54"/>
          <p:cNvSpPr>
            <a:spLocks noChangeAspect="1"/>
          </p:cNvSpPr>
          <p:nvPr/>
        </p:nvSpPr>
        <p:spPr bwMode="auto">
          <a:xfrm>
            <a:off x="1739651" y="4849061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6" name="正方形/長方形 55"/>
          <p:cNvSpPr>
            <a:spLocks noChangeAspect="1"/>
          </p:cNvSpPr>
          <p:nvPr/>
        </p:nvSpPr>
        <p:spPr bwMode="auto">
          <a:xfrm>
            <a:off x="1932553" y="4849061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7" name="正方形/長方形 56"/>
          <p:cNvSpPr>
            <a:spLocks noChangeAspect="1"/>
          </p:cNvSpPr>
          <p:nvPr/>
        </p:nvSpPr>
        <p:spPr bwMode="auto">
          <a:xfrm>
            <a:off x="2136134" y="4849025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63" name="正方形/長方形 62"/>
          <p:cNvSpPr>
            <a:spLocks noChangeAspect="1"/>
          </p:cNvSpPr>
          <p:nvPr/>
        </p:nvSpPr>
        <p:spPr bwMode="auto">
          <a:xfrm>
            <a:off x="142855" y="5052678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64" name="正方形/長方形 63"/>
          <p:cNvSpPr>
            <a:spLocks noChangeAspect="1"/>
          </p:cNvSpPr>
          <p:nvPr/>
        </p:nvSpPr>
        <p:spPr bwMode="auto">
          <a:xfrm>
            <a:off x="335756" y="5052678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65" name="正方形/長方形 64"/>
          <p:cNvSpPr>
            <a:spLocks noChangeAspect="1"/>
          </p:cNvSpPr>
          <p:nvPr/>
        </p:nvSpPr>
        <p:spPr bwMode="auto">
          <a:xfrm>
            <a:off x="539339" y="5052642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66" name="正方形/長方形 65"/>
          <p:cNvSpPr>
            <a:spLocks noChangeAspect="1"/>
          </p:cNvSpPr>
          <p:nvPr/>
        </p:nvSpPr>
        <p:spPr bwMode="auto">
          <a:xfrm>
            <a:off x="732313" y="5044763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67" name="正方形/長方形 66"/>
          <p:cNvSpPr>
            <a:spLocks noChangeAspect="1"/>
          </p:cNvSpPr>
          <p:nvPr/>
        </p:nvSpPr>
        <p:spPr bwMode="auto">
          <a:xfrm>
            <a:off x="935894" y="5052678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68" name="正方形/長方形 67"/>
          <p:cNvSpPr>
            <a:spLocks noChangeAspect="1"/>
          </p:cNvSpPr>
          <p:nvPr/>
        </p:nvSpPr>
        <p:spPr bwMode="auto">
          <a:xfrm>
            <a:off x="1128796" y="5052678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69" name="正方形/長方形 68"/>
          <p:cNvSpPr>
            <a:spLocks noChangeAspect="1"/>
          </p:cNvSpPr>
          <p:nvPr/>
        </p:nvSpPr>
        <p:spPr bwMode="auto">
          <a:xfrm>
            <a:off x="1332379" y="5052642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70" name="正方形/長方形 69"/>
          <p:cNvSpPr>
            <a:spLocks noChangeAspect="1"/>
          </p:cNvSpPr>
          <p:nvPr/>
        </p:nvSpPr>
        <p:spPr bwMode="auto">
          <a:xfrm>
            <a:off x="1536032" y="5052678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71" name="正方形/長方形 70"/>
          <p:cNvSpPr>
            <a:spLocks noChangeAspect="1"/>
          </p:cNvSpPr>
          <p:nvPr/>
        </p:nvSpPr>
        <p:spPr bwMode="auto">
          <a:xfrm>
            <a:off x="1739615" y="5052642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72" name="正方形/長方形 71"/>
          <p:cNvSpPr>
            <a:spLocks noChangeAspect="1"/>
          </p:cNvSpPr>
          <p:nvPr/>
        </p:nvSpPr>
        <p:spPr bwMode="auto">
          <a:xfrm>
            <a:off x="1932517" y="5052642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73" name="正方形/長方形 72"/>
          <p:cNvSpPr>
            <a:spLocks noChangeAspect="1"/>
          </p:cNvSpPr>
          <p:nvPr/>
        </p:nvSpPr>
        <p:spPr bwMode="auto">
          <a:xfrm>
            <a:off x="2136098" y="5052606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79" name="正方形/長方形 78"/>
          <p:cNvSpPr>
            <a:spLocks noChangeAspect="1"/>
          </p:cNvSpPr>
          <p:nvPr/>
        </p:nvSpPr>
        <p:spPr bwMode="auto">
          <a:xfrm>
            <a:off x="138706" y="5237163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0" name="正方形/長方形 79"/>
          <p:cNvSpPr>
            <a:spLocks noChangeAspect="1"/>
          </p:cNvSpPr>
          <p:nvPr/>
        </p:nvSpPr>
        <p:spPr bwMode="auto">
          <a:xfrm>
            <a:off x="331607" y="5237163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1" name="正方形/長方形 80"/>
          <p:cNvSpPr>
            <a:spLocks noChangeAspect="1"/>
          </p:cNvSpPr>
          <p:nvPr/>
        </p:nvSpPr>
        <p:spPr bwMode="auto">
          <a:xfrm>
            <a:off x="535190" y="5237127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2" name="正方形/長方形 81"/>
          <p:cNvSpPr>
            <a:spLocks noChangeAspect="1"/>
          </p:cNvSpPr>
          <p:nvPr/>
        </p:nvSpPr>
        <p:spPr bwMode="auto">
          <a:xfrm>
            <a:off x="728164" y="5237199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3" name="正方形/長方形 82"/>
          <p:cNvSpPr>
            <a:spLocks noChangeAspect="1"/>
          </p:cNvSpPr>
          <p:nvPr/>
        </p:nvSpPr>
        <p:spPr bwMode="auto">
          <a:xfrm>
            <a:off x="931745" y="5237163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4" name="正方形/長方形 83"/>
          <p:cNvSpPr>
            <a:spLocks noChangeAspect="1"/>
          </p:cNvSpPr>
          <p:nvPr/>
        </p:nvSpPr>
        <p:spPr bwMode="auto">
          <a:xfrm>
            <a:off x="1124647" y="5237163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5" name="正方形/長方形 84"/>
          <p:cNvSpPr>
            <a:spLocks noChangeAspect="1"/>
          </p:cNvSpPr>
          <p:nvPr/>
        </p:nvSpPr>
        <p:spPr bwMode="auto">
          <a:xfrm>
            <a:off x="1328230" y="5237127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6" name="正方形/長方形 85"/>
          <p:cNvSpPr>
            <a:spLocks noChangeAspect="1"/>
          </p:cNvSpPr>
          <p:nvPr/>
        </p:nvSpPr>
        <p:spPr bwMode="auto">
          <a:xfrm>
            <a:off x="1531883" y="5237163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7" name="正方形/長方形 86"/>
          <p:cNvSpPr>
            <a:spLocks noChangeAspect="1"/>
          </p:cNvSpPr>
          <p:nvPr/>
        </p:nvSpPr>
        <p:spPr bwMode="auto">
          <a:xfrm>
            <a:off x="1735466" y="5237127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8" name="正方形/長方形 87"/>
          <p:cNvSpPr>
            <a:spLocks noChangeAspect="1"/>
          </p:cNvSpPr>
          <p:nvPr/>
        </p:nvSpPr>
        <p:spPr bwMode="auto">
          <a:xfrm>
            <a:off x="1928368" y="5237127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9" name="正方形/長方形 88"/>
          <p:cNvSpPr>
            <a:spLocks noChangeAspect="1"/>
          </p:cNvSpPr>
          <p:nvPr/>
        </p:nvSpPr>
        <p:spPr bwMode="auto">
          <a:xfrm>
            <a:off x="2131949" y="5237091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95" name="正方形/長方形 94"/>
          <p:cNvSpPr>
            <a:spLocks noChangeAspect="1"/>
          </p:cNvSpPr>
          <p:nvPr/>
        </p:nvSpPr>
        <p:spPr bwMode="auto">
          <a:xfrm>
            <a:off x="138670" y="5440745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96" name="正方形/長方形 95"/>
          <p:cNvSpPr>
            <a:spLocks noChangeAspect="1"/>
          </p:cNvSpPr>
          <p:nvPr/>
        </p:nvSpPr>
        <p:spPr bwMode="auto">
          <a:xfrm>
            <a:off x="331571" y="5440745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97" name="正方形/長方形 96"/>
          <p:cNvSpPr>
            <a:spLocks noChangeAspect="1"/>
          </p:cNvSpPr>
          <p:nvPr/>
        </p:nvSpPr>
        <p:spPr bwMode="auto">
          <a:xfrm>
            <a:off x="535154" y="5440709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98" name="正方形/長方形 97"/>
          <p:cNvSpPr>
            <a:spLocks noChangeAspect="1"/>
          </p:cNvSpPr>
          <p:nvPr/>
        </p:nvSpPr>
        <p:spPr bwMode="auto">
          <a:xfrm>
            <a:off x="728128" y="5440781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99" name="正方形/長方形 98"/>
          <p:cNvSpPr>
            <a:spLocks noChangeAspect="1"/>
          </p:cNvSpPr>
          <p:nvPr/>
        </p:nvSpPr>
        <p:spPr bwMode="auto">
          <a:xfrm>
            <a:off x="931709" y="5440745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0" name="正方形/長方形 99"/>
          <p:cNvSpPr>
            <a:spLocks noChangeAspect="1"/>
          </p:cNvSpPr>
          <p:nvPr/>
        </p:nvSpPr>
        <p:spPr bwMode="auto">
          <a:xfrm>
            <a:off x="1124611" y="5440745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1" name="正方形/長方形 100"/>
          <p:cNvSpPr>
            <a:spLocks noChangeAspect="1"/>
          </p:cNvSpPr>
          <p:nvPr/>
        </p:nvSpPr>
        <p:spPr bwMode="auto">
          <a:xfrm>
            <a:off x="1328194" y="5440709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2" name="正方形/長方形 101"/>
          <p:cNvSpPr>
            <a:spLocks noChangeAspect="1"/>
          </p:cNvSpPr>
          <p:nvPr/>
        </p:nvSpPr>
        <p:spPr bwMode="auto">
          <a:xfrm>
            <a:off x="1531847" y="5440745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3" name="正方形/長方形 102"/>
          <p:cNvSpPr>
            <a:spLocks noChangeAspect="1"/>
          </p:cNvSpPr>
          <p:nvPr/>
        </p:nvSpPr>
        <p:spPr bwMode="auto">
          <a:xfrm>
            <a:off x="1735430" y="5440709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4" name="正方形/長方形 103"/>
          <p:cNvSpPr>
            <a:spLocks noChangeAspect="1"/>
          </p:cNvSpPr>
          <p:nvPr/>
        </p:nvSpPr>
        <p:spPr bwMode="auto">
          <a:xfrm>
            <a:off x="1928332" y="5440709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5" name="正方形/長方形 104"/>
          <p:cNvSpPr>
            <a:spLocks noChangeAspect="1"/>
          </p:cNvSpPr>
          <p:nvPr/>
        </p:nvSpPr>
        <p:spPr bwMode="auto">
          <a:xfrm>
            <a:off x="2131913" y="5440673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11" name="正方形/長方形 110"/>
          <p:cNvSpPr>
            <a:spLocks noChangeAspect="1"/>
          </p:cNvSpPr>
          <p:nvPr/>
        </p:nvSpPr>
        <p:spPr bwMode="auto">
          <a:xfrm>
            <a:off x="138670" y="5633646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12" name="正方形/長方形 111"/>
          <p:cNvSpPr>
            <a:spLocks noChangeAspect="1"/>
          </p:cNvSpPr>
          <p:nvPr/>
        </p:nvSpPr>
        <p:spPr bwMode="auto">
          <a:xfrm>
            <a:off x="331571" y="5633646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13" name="正方形/長方形 112"/>
          <p:cNvSpPr>
            <a:spLocks noChangeAspect="1"/>
          </p:cNvSpPr>
          <p:nvPr/>
        </p:nvSpPr>
        <p:spPr bwMode="auto">
          <a:xfrm>
            <a:off x="535154" y="5633610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14" name="正方形/長方形 113"/>
          <p:cNvSpPr>
            <a:spLocks noChangeAspect="1"/>
          </p:cNvSpPr>
          <p:nvPr/>
        </p:nvSpPr>
        <p:spPr bwMode="auto">
          <a:xfrm>
            <a:off x="728128" y="5633682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15" name="正方形/長方形 114"/>
          <p:cNvSpPr>
            <a:spLocks noChangeAspect="1"/>
          </p:cNvSpPr>
          <p:nvPr/>
        </p:nvSpPr>
        <p:spPr bwMode="auto">
          <a:xfrm>
            <a:off x="931709" y="5633646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16" name="正方形/長方形 115"/>
          <p:cNvSpPr>
            <a:spLocks noChangeAspect="1"/>
          </p:cNvSpPr>
          <p:nvPr/>
        </p:nvSpPr>
        <p:spPr bwMode="auto">
          <a:xfrm>
            <a:off x="1124611" y="5633646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17" name="正方形/長方形 116"/>
          <p:cNvSpPr>
            <a:spLocks noChangeAspect="1"/>
          </p:cNvSpPr>
          <p:nvPr/>
        </p:nvSpPr>
        <p:spPr bwMode="auto">
          <a:xfrm>
            <a:off x="1328194" y="5633610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18" name="正方形/長方形 117"/>
          <p:cNvSpPr>
            <a:spLocks noChangeAspect="1"/>
          </p:cNvSpPr>
          <p:nvPr/>
        </p:nvSpPr>
        <p:spPr bwMode="auto">
          <a:xfrm>
            <a:off x="1531847" y="5633646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19" name="正方形/長方形 118"/>
          <p:cNvSpPr>
            <a:spLocks noChangeAspect="1"/>
          </p:cNvSpPr>
          <p:nvPr/>
        </p:nvSpPr>
        <p:spPr bwMode="auto">
          <a:xfrm>
            <a:off x="1735430" y="5633610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20" name="正方形/長方形 119"/>
          <p:cNvSpPr>
            <a:spLocks noChangeAspect="1"/>
          </p:cNvSpPr>
          <p:nvPr/>
        </p:nvSpPr>
        <p:spPr bwMode="auto">
          <a:xfrm>
            <a:off x="1928332" y="5633610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21" name="正方形/長方形 120"/>
          <p:cNvSpPr>
            <a:spLocks noChangeAspect="1"/>
          </p:cNvSpPr>
          <p:nvPr/>
        </p:nvSpPr>
        <p:spPr bwMode="auto">
          <a:xfrm>
            <a:off x="2131913" y="5633574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27" name="正方形/長方形 126"/>
          <p:cNvSpPr>
            <a:spLocks noChangeAspect="1"/>
          </p:cNvSpPr>
          <p:nvPr/>
        </p:nvSpPr>
        <p:spPr bwMode="auto">
          <a:xfrm>
            <a:off x="138634" y="5837229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28" name="正方形/長方形 127"/>
          <p:cNvSpPr>
            <a:spLocks noChangeAspect="1"/>
          </p:cNvSpPr>
          <p:nvPr/>
        </p:nvSpPr>
        <p:spPr bwMode="auto">
          <a:xfrm>
            <a:off x="331535" y="5837229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29" name="正方形/長方形 128"/>
          <p:cNvSpPr>
            <a:spLocks noChangeAspect="1"/>
          </p:cNvSpPr>
          <p:nvPr/>
        </p:nvSpPr>
        <p:spPr bwMode="auto">
          <a:xfrm>
            <a:off x="535118" y="5837193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30" name="正方形/長方形 129"/>
          <p:cNvSpPr>
            <a:spLocks noChangeAspect="1"/>
          </p:cNvSpPr>
          <p:nvPr/>
        </p:nvSpPr>
        <p:spPr bwMode="auto">
          <a:xfrm>
            <a:off x="728092" y="5837265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31" name="正方形/長方形 130"/>
          <p:cNvSpPr>
            <a:spLocks noChangeAspect="1"/>
          </p:cNvSpPr>
          <p:nvPr/>
        </p:nvSpPr>
        <p:spPr bwMode="auto">
          <a:xfrm>
            <a:off x="931673" y="5837229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32" name="正方形/長方形 131"/>
          <p:cNvSpPr>
            <a:spLocks noChangeAspect="1"/>
          </p:cNvSpPr>
          <p:nvPr/>
        </p:nvSpPr>
        <p:spPr bwMode="auto">
          <a:xfrm>
            <a:off x="1124575" y="5837229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33" name="正方形/長方形 132"/>
          <p:cNvSpPr>
            <a:spLocks noChangeAspect="1"/>
          </p:cNvSpPr>
          <p:nvPr/>
        </p:nvSpPr>
        <p:spPr bwMode="auto">
          <a:xfrm>
            <a:off x="1328158" y="5837193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34" name="正方形/長方形 133"/>
          <p:cNvSpPr>
            <a:spLocks noChangeAspect="1"/>
          </p:cNvSpPr>
          <p:nvPr/>
        </p:nvSpPr>
        <p:spPr bwMode="auto">
          <a:xfrm>
            <a:off x="1531811" y="5837229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35" name="正方形/長方形 134"/>
          <p:cNvSpPr>
            <a:spLocks noChangeAspect="1"/>
          </p:cNvSpPr>
          <p:nvPr/>
        </p:nvSpPr>
        <p:spPr bwMode="auto">
          <a:xfrm>
            <a:off x="1735394" y="5837193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36" name="正方形/長方形 135"/>
          <p:cNvSpPr>
            <a:spLocks noChangeAspect="1"/>
          </p:cNvSpPr>
          <p:nvPr/>
        </p:nvSpPr>
        <p:spPr bwMode="auto">
          <a:xfrm>
            <a:off x="1928296" y="5837193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37" name="正方形/長方形 136"/>
          <p:cNvSpPr>
            <a:spLocks noChangeAspect="1"/>
          </p:cNvSpPr>
          <p:nvPr/>
        </p:nvSpPr>
        <p:spPr bwMode="auto">
          <a:xfrm>
            <a:off x="2131877" y="5837157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8" name="直線矢印コネクタ 7"/>
          <p:cNvCxnSpPr/>
          <p:nvPr/>
        </p:nvCxnSpPr>
        <p:spPr bwMode="auto">
          <a:xfrm flipV="1">
            <a:off x="2432340" y="4547436"/>
            <a:ext cx="762279" cy="80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0" name="正方形/長方形 209"/>
          <p:cNvSpPr>
            <a:spLocks noChangeAspect="1"/>
          </p:cNvSpPr>
          <p:nvPr/>
        </p:nvSpPr>
        <p:spPr bwMode="auto">
          <a:xfrm>
            <a:off x="5262188" y="4473995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11" name="正方形/長方形 210"/>
          <p:cNvSpPr>
            <a:spLocks noChangeAspect="1"/>
          </p:cNvSpPr>
          <p:nvPr/>
        </p:nvSpPr>
        <p:spPr bwMode="auto">
          <a:xfrm>
            <a:off x="5455089" y="4473995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12" name="正方形/長方形 211"/>
          <p:cNvSpPr>
            <a:spLocks noChangeAspect="1"/>
          </p:cNvSpPr>
          <p:nvPr/>
        </p:nvSpPr>
        <p:spPr bwMode="auto">
          <a:xfrm>
            <a:off x="5658672" y="4473959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13" name="正方形/長方形 212"/>
          <p:cNvSpPr>
            <a:spLocks noChangeAspect="1"/>
          </p:cNvSpPr>
          <p:nvPr/>
        </p:nvSpPr>
        <p:spPr bwMode="auto">
          <a:xfrm>
            <a:off x="5851646" y="4474031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14" name="正方形/長方形 213"/>
          <p:cNvSpPr>
            <a:spLocks noChangeAspect="1"/>
          </p:cNvSpPr>
          <p:nvPr/>
        </p:nvSpPr>
        <p:spPr bwMode="auto">
          <a:xfrm>
            <a:off x="6055227" y="4473995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15" name="正方形/長方形 214"/>
          <p:cNvSpPr>
            <a:spLocks noChangeAspect="1"/>
          </p:cNvSpPr>
          <p:nvPr/>
        </p:nvSpPr>
        <p:spPr bwMode="auto">
          <a:xfrm>
            <a:off x="6248129" y="4473995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16" name="正方形/長方形 215"/>
          <p:cNvSpPr>
            <a:spLocks noChangeAspect="1"/>
          </p:cNvSpPr>
          <p:nvPr/>
        </p:nvSpPr>
        <p:spPr bwMode="auto">
          <a:xfrm>
            <a:off x="6451712" y="4473959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17" name="正方形/長方形 216"/>
          <p:cNvSpPr>
            <a:spLocks noChangeAspect="1"/>
          </p:cNvSpPr>
          <p:nvPr/>
        </p:nvSpPr>
        <p:spPr bwMode="auto">
          <a:xfrm>
            <a:off x="6655365" y="4473995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18" name="正方形/長方形 217"/>
          <p:cNvSpPr>
            <a:spLocks noChangeAspect="1"/>
          </p:cNvSpPr>
          <p:nvPr/>
        </p:nvSpPr>
        <p:spPr bwMode="auto">
          <a:xfrm>
            <a:off x="6858948" y="4473959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19" name="正方形/長方形 218"/>
          <p:cNvSpPr>
            <a:spLocks noChangeAspect="1"/>
          </p:cNvSpPr>
          <p:nvPr/>
        </p:nvSpPr>
        <p:spPr bwMode="auto">
          <a:xfrm>
            <a:off x="7051850" y="4473959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20" name="正方形/長方形 219"/>
          <p:cNvSpPr>
            <a:spLocks noChangeAspect="1"/>
          </p:cNvSpPr>
          <p:nvPr/>
        </p:nvSpPr>
        <p:spPr bwMode="auto">
          <a:xfrm>
            <a:off x="7255431" y="4473923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21" name="正方形/長方形 220"/>
          <p:cNvSpPr>
            <a:spLocks noChangeAspect="1"/>
          </p:cNvSpPr>
          <p:nvPr/>
        </p:nvSpPr>
        <p:spPr bwMode="auto">
          <a:xfrm>
            <a:off x="5262152" y="4677578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22" name="正方形/長方形 221"/>
          <p:cNvSpPr>
            <a:spLocks noChangeAspect="1"/>
          </p:cNvSpPr>
          <p:nvPr/>
        </p:nvSpPr>
        <p:spPr bwMode="auto">
          <a:xfrm>
            <a:off x="5455053" y="4677578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23" name="正方形/長方形 222"/>
          <p:cNvSpPr>
            <a:spLocks noChangeAspect="1"/>
          </p:cNvSpPr>
          <p:nvPr/>
        </p:nvSpPr>
        <p:spPr bwMode="auto">
          <a:xfrm>
            <a:off x="5658636" y="4677542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24" name="正方形/長方形 223"/>
          <p:cNvSpPr>
            <a:spLocks noChangeAspect="1"/>
          </p:cNvSpPr>
          <p:nvPr/>
        </p:nvSpPr>
        <p:spPr bwMode="auto">
          <a:xfrm>
            <a:off x="5851610" y="4677614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25" name="正方形/長方形 224"/>
          <p:cNvSpPr>
            <a:spLocks noChangeAspect="1"/>
          </p:cNvSpPr>
          <p:nvPr/>
        </p:nvSpPr>
        <p:spPr bwMode="auto">
          <a:xfrm>
            <a:off x="6055191" y="4677578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26" name="正方形/長方形 225"/>
          <p:cNvSpPr>
            <a:spLocks noChangeAspect="1"/>
          </p:cNvSpPr>
          <p:nvPr/>
        </p:nvSpPr>
        <p:spPr bwMode="auto">
          <a:xfrm>
            <a:off x="6248093" y="4677578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27" name="正方形/長方形 226"/>
          <p:cNvSpPr>
            <a:spLocks noChangeAspect="1"/>
          </p:cNvSpPr>
          <p:nvPr/>
        </p:nvSpPr>
        <p:spPr bwMode="auto">
          <a:xfrm>
            <a:off x="6451676" y="4677542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28" name="正方形/長方形 227"/>
          <p:cNvSpPr>
            <a:spLocks noChangeAspect="1"/>
          </p:cNvSpPr>
          <p:nvPr/>
        </p:nvSpPr>
        <p:spPr bwMode="auto">
          <a:xfrm>
            <a:off x="6655329" y="4677578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29" name="正方形/長方形 228"/>
          <p:cNvSpPr>
            <a:spLocks noChangeAspect="1"/>
          </p:cNvSpPr>
          <p:nvPr/>
        </p:nvSpPr>
        <p:spPr bwMode="auto">
          <a:xfrm>
            <a:off x="6858912" y="4677542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30" name="正方形/長方形 229"/>
          <p:cNvSpPr>
            <a:spLocks noChangeAspect="1"/>
          </p:cNvSpPr>
          <p:nvPr/>
        </p:nvSpPr>
        <p:spPr bwMode="auto">
          <a:xfrm>
            <a:off x="7051814" y="4677542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31" name="正方形/長方形 230"/>
          <p:cNvSpPr>
            <a:spLocks noChangeAspect="1"/>
          </p:cNvSpPr>
          <p:nvPr/>
        </p:nvSpPr>
        <p:spPr bwMode="auto">
          <a:xfrm>
            <a:off x="7255395" y="4677506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32" name="正方形/長方形 231"/>
          <p:cNvSpPr>
            <a:spLocks noChangeAspect="1"/>
          </p:cNvSpPr>
          <p:nvPr/>
        </p:nvSpPr>
        <p:spPr bwMode="auto">
          <a:xfrm>
            <a:off x="5262152" y="4870480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33" name="正方形/長方形 232"/>
          <p:cNvSpPr>
            <a:spLocks noChangeAspect="1"/>
          </p:cNvSpPr>
          <p:nvPr/>
        </p:nvSpPr>
        <p:spPr bwMode="auto">
          <a:xfrm>
            <a:off x="5455053" y="4870480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34" name="正方形/長方形 233"/>
          <p:cNvSpPr>
            <a:spLocks noChangeAspect="1"/>
          </p:cNvSpPr>
          <p:nvPr/>
        </p:nvSpPr>
        <p:spPr bwMode="auto">
          <a:xfrm>
            <a:off x="5658636" y="4870444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35" name="正方形/長方形 234"/>
          <p:cNvSpPr>
            <a:spLocks noChangeAspect="1"/>
          </p:cNvSpPr>
          <p:nvPr/>
        </p:nvSpPr>
        <p:spPr bwMode="auto">
          <a:xfrm>
            <a:off x="5851610" y="4870516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36" name="正方形/長方形 235"/>
          <p:cNvSpPr>
            <a:spLocks noChangeAspect="1"/>
          </p:cNvSpPr>
          <p:nvPr/>
        </p:nvSpPr>
        <p:spPr bwMode="auto">
          <a:xfrm>
            <a:off x="6055191" y="4870480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37" name="正方形/長方形 236"/>
          <p:cNvSpPr>
            <a:spLocks noChangeAspect="1"/>
          </p:cNvSpPr>
          <p:nvPr/>
        </p:nvSpPr>
        <p:spPr bwMode="auto">
          <a:xfrm>
            <a:off x="6248093" y="4870480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38" name="正方形/長方形 237"/>
          <p:cNvSpPr>
            <a:spLocks noChangeAspect="1"/>
          </p:cNvSpPr>
          <p:nvPr/>
        </p:nvSpPr>
        <p:spPr bwMode="auto">
          <a:xfrm>
            <a:off x="6451676" y="4870444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39" name="正方形/長方形 238"/>
          <p:cNvSpPr>
            <a:spLocks noChangeAspect="1"/>
          </p:cNvSpPr>
          <p:nvPr/>
        </p:nvSpPr>
        <p:spPr bwMode="auto">
          <a:xfrm>
            <a:off x="6655329" y="4870480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40" name="正方形/長方形 239"/>
          <p:cNvSpPr>
            <a:spLocks noChangeAspect="1"/>
          </p:cNvSpPr>
          <p:nvPr/>
        </p:nvSpPr>
        <p:spPr bwMode="auto">
          <a:xfrm>
            <a:off x="6858912" y="4870444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41" name="正方形/長方形 240"/>
          <p:cNvSpPr>
            <a:spLocks noChangeAspect="1"/>
          </p:cNvSpPr>
          <p:nvPr/>
        </p:nvSpPr>
        <p:spPr bwMode="auto">
          <a:xfrm>
            <a:off x="7051814" y="4870444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42" name="正方形/長方形 241"/>
          <p:cNvSpPr>
            <a:spLocks noChangeAspect="1"/>
          </p:cNvSpPr>
          <p:nvPr/>
        </p:nvSpPr>
        <p:spPr bwMode="auto">
          <a:xfrm>
            <a:off x="7255395" y="4870408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43" name="正方形/長方形 242"/>
          <p:cNvSpPr>
            <a:spLocks noChangeAspect="1"/>
          </p:cNvSpPr>
          <p:nvPr/>
        </p:nvSpPr>
        <p:spPr bwMode="auto">
          <a:xfrm>
            <a:off x="5262116" y="5074061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44" name="正方形/長方形 243"/>
          <p:cNvSpPr>
            <a:spLocks noChangeAspect="1"/>
          </p:cNvSpPr>
          <p:nvPr/>
        </p:nvSpPr>
        <p:spPr bwMode="auto">
          <a:xfrm>
            <a:off x="5455017" y="5074061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45" name="正方形/長方形 244"/>
          <p:cNvSpPr>
            <a:spLocks noChangeAspect="1"/>
          </p:cNvSpPr>
          <p:nvPr/>
        </p:nvSpPr>
        <p:spPr bwMode="auto">
          <a:xfrm>
            <a:off x="5658600" y="5074025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46" name="正方形/長方形 245"/>
          <p:cNvSpPr>
            <a:spLocks noChangeAspect="1"/>
          </p:cNvSpPr>
          <p:nvPr/>
        </p:nvSpPr>
        <p:spPr bwMode="auto">
          <a:xfrm>
            <a:off x="5851574" y="5074097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47" name="正方形/長方形 246"/>
          <p:cNvSpPr>
            <a:spLocks noChangeAspect="1"/>
          </p:cNvSpPr>
          <p:nvPr/>
        </p:nvSpPr>
        <p:spPr bwMode="auto">
          <a:xfrm>
            <a:off x="6055155" y="5074061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48" name="正方形/長方形 247"/>
          <p:cNvSpPr>
            <a:spLocks noChangeAspect="1"/>
          </p:cNvSpPr>
          <p:nvPr/>
        </p:nvSpPr>
        <p:spPr bwMode="auto">
          <a:xfrm>
            <a:off x="6248057" y="5074061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49" name="正方形/長方形 248"/>
          <p:cNvSpPr>
            <a:spLocks noChangeAspect="1"/>
          </p:cNvSpPr>
          <p:nvPr/>
        </p:nvSpPr>
        <p:spPr bwMode="auto">
          <a:xfrm>
            <a:off x="6451640" y="5074025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50" name="正方形/長方形 249"/>
          <p:cNvSpPr>
            <a:spLocks noChangeAspect="1"/>
          </p:cNvSpPr>
          <p:nvPr/>
        </p:nvSpPr>
        <p:spPr bwMode="auto">
          <a:xfrm>
            <a:off x="6655293" y="5074061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51" name="正方形/長方形 250"/>
          <p:cNvSpPr>
            <a:spLocks noChangeAspect="1"/>
          </p:cNvSpPr>
          <p:nvPr/>
        </p:nvSpPr>
        <p:spPr bwMode="auto">
          <a:xfrm>
            <a:off x="6858876" y="5074025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52" name="正方形/長方形 251"/>
          <p:cNvSpPr>
            <a:spLocks noChangeAspect="1"/>
          </p:cNvSpPr>
          <p:nvPr/>
        </p:nvSpPr>
        <p:spPr bwMode="auto">
          <a:xfrm>
            <a:off x="7051778" y="5074025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53" name="正方形/長方形 252"/>
          <p:cNvSpPr>
            <a:spLocks noChangeAspect="1"/>
          </p:cNvSpPr>
          <p:nvPr/>
        </p:nvSpPr>
        <p:spPr bwMode="auto">
          <a:xfrm>
            <a:off x="7255359" y="5073989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54" name="正方形/長方形 253"/>
          <p:cNvSpPr>
            <a:spLocks noChangeAspect="1"/>
          </p:cNvSpPr>
          <p:nvPr/>
        </p:nvSpPr>
        <p:spPr bwMode="auto">
          <a:xfrm>
            <a:off x="5257967" y="5258546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55" name="正方形/長方形 254"/>
          <p:cNvSpPr>
            <a:spLocks noChangeAspect="1"/>
          </p:cNvSpPr>
          <p:nvPr/>
        </p:nvSpPr>
        <p:spPr bwMode="auto">
          <a:xfrm>
            <a:off x="5450868" y="5258546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56" name="正方形/長方形 255"/>
          <p:cNvSpPr>
            <a:spLocks noChangeAspect="1"/>
          </p:cNvSpPr>
          <p:nvPr/>
        </p:nvSpPr>
        <p:spPr bwMode="auto">
          <a:xfrm>
            <a:off x="5654451" y="5258510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57" name="正方形/長方形 256"/>
          <p:cNvSpPr>
            <a:spLocks noChangeAspect="1"/>
          </p:cNvSpPr>
          <p:nvPr/>
        </p:nvSpPr>
        <p:spPr bwMode="auto">
          <a:xfrm>
            <a:off x="5847425" y="5258582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58" name="正方形/長方形 257"/>
          <p:cNvSpPr>
            <a:spLocks noChangeAspect="1"/>
          </p:cNvSpPr>
          <p:nvPr/>
        </p:nvSpPr>
        <p:spPr bwMode="auto">
          <a:xfrm>
            <a:off x="6051006" y="5258546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59" name="正方形/長方形 258"/>
          <p:cNvSpPr>
            <a:spLocks noChangeAspect="1"/>
          </p:cNvSpPr>
          <p:nvPr/>
        </p:nvSpPr>
        <p:spPr bwMode="auto">
          <a:xfrm>
            <a:off x="6243908" y="5258546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60" name="正方形/長方形 259"/>
          <p:cNvSpPr>
            <a:spLocks noChangeAspect="1"/>
          </p:cNvSpPr>
          <p:nvPr/>
        </p:nvSpPr>
        <p:spPr bwMode="auto">
          <a:xfrm>
            <a:off x="6447491" y="5258510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61" name="正方形/長方形 260"/>
          <p:cNvSpPr>
            <a:spLocks noChangeAspect="1"/>
          </p:cNvSpPr>
          <p:nvPr/>
        </p:nvSpPr>
        <p:spPr bwMode="auto">
          <a:xfrm>
            <a:off x="6651144" y="5258546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62" name="正方形/長方形 261"/>
          <p:cNvSpPr>
            <a:spLocks noChangeAspect="1"/>
          </p:cNvSpPr>
          <p:nvPr/>
        </p:nvSpPr>
        <p:spPr bwMode="auto">
          <a:xfrm>
            <a:off x="6854727" y="5258510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63" name="正方形/長方形 262"/>
          <p:cNvSpPr>
            <a:spLocks noChangeAspect="1"/>
          </p:cNvSpPr>
          <p:nvPr/>
        </p:nvSpPr>
        <p:spPr bwMode="auto">
          <a:xfrm>
            <a:off x="7047629" y="5258510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64" name="正方形/長方形 263"/>
          <p:cNvSpPr>
            <a:spLocks noChangeAspect="1"/>
          </p:cNvSpPr>
          <p:nvPr/>
        </p:nvSpPr>
        <p:spPr bwMode="auto">
          <a:xfrm>
            <a:off x="7251210" y="5258474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65" name="正方形/長方形 264"/>
          <p:cNvSpPr>
            <a:spLocks noChangeAspect="1"/>
          </p:cNvSpPr>
          <p:nvPr/>
        </p:nvSpPr>
        <p:spPr bwMode="auto">
          <a:xfrm>
            <a:off x="5257931" y="5462128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66" name="正方形/長方形 265"/>
          <p:cNvSpPr>
            <a:spLocks noChangeAspect="1"/>
          </p:cNvSpPr>
          <p:nvPr/>
        </p:nvSpPr>
        <p:spPr bwMode="auto">
          <a:xfrm>
            <a:off x="5450832" y="5462128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67" name="正方形/長方形 266"/>
          <p:cNvSpPr>
            <a:spLocks noChangeAspect="1"/>
          </p:cNvSpPr>
          <p:nvPr/>
        </p:nvSpPr>
        <p:spPr bwMode="auto">
          <a:xfrm>
            <a:off x="5654415" y="5462092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68" name="正方形/長方形 267"/>
          <p:cNvSpPr>
            <a:spLocks noChangeAspect="1"/>
          </p:cNvSpPr>
          <p:nvPr/>
        </p:nvSpPr>
        <p:spPr bwMode="auto">
          <a:xfrm>
            <a:off x="5847389" y="5462164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69" name="正方形/長方形 268"/>
          <p:cNvSpPr>
            <a:spLocks noChangeAspect="1"/>
          </p:cNvSpPr>
          <p:nvPr/>
        </p:nvSpPr>
        <p:spPr bwMode="auto">
          <a:xfrm>
            <a:off x="6050970" y="5462128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70" name="正方形/長方形 269"/>
          <p:cNvSpPr>
            <a:spLocks noChangeAspect="1"/>
          </p:cNvSpPr>
          <p:nvPr/>
        </p:nvSpPr>
        <p:spPr bwMode="auto">
          <a:xfrm>
            <a:off x="6243872" y="5462128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71" name="正方形/長方形 270"/>
          <p:cNvSpPr>
            <a:spLocks noChangeAspect="1"/>
          </p:cNvSpPr>
          <p:nvPr/>
        </p:nvSpPr>
        <p:spPr bwMode="auto">
          <a:xfrm>
            <a:off x="6447455" y="5462092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72" name="正方形/長方形 271"/>
          <p:cNvSpPr>
            <a:spLocks noChangeAspect="1"/>
          </p:cNvSpPr>
          <p:nvPr/>
        </p:nvSpPr>
        <p:spPr bwMode="auto">
          <a:xfrm>
            <a:off x="6651108" y="5462128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73" name="正方形/長方形 272"/>
          <p:cNvSpPr>
            <a:spLocks noChangeAspect="1"/>
          </p:cNvSpPr>
          <p:nvPr/>
        </p:nvSpPr>
        <p:spPr bwMode="auto">
          <a:xfrm>
            <a:off x="6854691" y="5462092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74" name="正方形/長方形 273"/>
          <p:cNvSpPr>
            <a:spLocks noChangeAspect="1"/>
          </p:cNvSpPr>
          <p:nvPr/>
        </p:nvSpPr>
        <p:spPr bwMode="auto">
          <a:xfrm>
            <a:off x="7047593" y="5462092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75" name="正方形/長方形 274"/>
          <p:cNvSpPr>
            <a:spLocks noChangeAspect="1"/>
          </p:cNvSpPr>
          <p:nvPr/>
        </p:nvSpPr>
        <p:spPr bwMode="auto">
          <a:xfrm>
            <a:off x="7251174" y="5462056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76" name="正方形/長方形 275"/>
          <p:cNvSpPr>
            <a:spLocks noChangeAspect="1"/>
          </p:cNvSpPr>
          <p:nvPr/>
        </p:nvSpPr>
        <p:spPr bwMode="auto">
          <a:xfrm>
            <a:off x="5257931" y="5655029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77" name="正方形/長方形 276"/>
          <p:cNvSpPr>
            <a:spLocks noChangeAspect="1"/>
          </p:cNvSpPr>
          <p:nvPr/>
        </p:nvSpPr>
        <p:spPr bwMode="auto">
          <a:xfrm>
            <a:off x="5450832" y="5655029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78" name="正方形/長方形 277"/>
          <p:cNvSpPr>
            <a:spLocks noChangeAspect="1"/>
          </p:cNvSpPr>
          <p:nvPr/>
        </p:nvSpPr>
        <p:spPr bwMode="auto">
          <a:xfrm>
            <a:off x="5654415" y="5654993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79" name="正方形/長方形 278"/>
          <p:cNvSpPr>
            <a:spLocks noChangeAspect="1"/>
          </p:cNvSpPr>
          <p:nvPr/>
        </p:nvSpPr>
        <p:spPr bwMode="auto">
          <a:xfrm>
            <a:off x="5847389" y="5655065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80" name="正方形/長方形 279"/>
          <p:cNvSpPr>
            <a:spLocks noChangeAspect="1"/>
          </p:cNvSpPr>
          <p:nvPr/>
        </p:nvSpPr>
        <p:spPr bwMode="auto">
          <a:xfrm>
            <a:off x="6050970" y="5655029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81" name="正方形/長方形 280"/>
          <p:cNvSpPr>
            <a:spLocks noChangeAspect="1"/>
          </p:cNvSpPr>
          <p:nvPr/>
        </p:nvSpPr>
        <p:spPr bwMode="auto">
          <a:xfrm>
            <a:off x="6243872" y="5655029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82" name="正方形/長方形 281"/>
          <p:cNvSpPr>
            <a:spLocks noChangeAspect="1"/>
          </p:cNvSpPr>
          <p:nvPr/>
        </p:nvSpPr>
        <p:spPr bwMode="auto">
          <a:xfrm>
            <a:off x="6447455" y="5654993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83" name="正方形/長方形 282"/>
          <p:cNvSpPr>
            <a:spLocks noChangeAspect="1"/>
          </p:cNvSpPr>
          <p:nvPr/>
        </p:nvSpPr>
        <p:spPr bwMode="auto">
          <a:xfrm>
            <a:off x="6651108" y="5655029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84" name="正方形/長方形 283"/>
          <p:cNvSpPr>
            <a:spLocks noChangeAspect="1"/>
          </p:cNvSpPr>
          <p:nvPr/>
        </p:nvSpPr>
        <p:spPr bwMode="auto">
          <a:xfrm>
            <a:off x="6854691" y="5654993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85" name="正方形/長方形 284"/>
          <p:cNvSpPr>
            <a:spLocks noChangeAspect="1"/>
          </p:cNvSpPr>
          <p:nvPr/>
        </p:nvSpPr>
        <p:spPr bwMode="auto">
          <a:xfrm>
            <a:off x="7047593" y="5654993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86" name="正方形/長方形 285"/>
          <p:cNvSpPr>
            <a:spLocks noChangeAspect="1"/>
          </p:cNvSpPr>
          <p:nvPr/>
        </p:nvSpPr>
        <p:spPr bwMode="auto">
          <a:xfrm>
            <a:off x="7251174" y="5654957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87" name="正方形/長方形 286"/>
          <p:cNvSpPr>
            <a:spLocks noChangeAspect="1"/>
          </p:cNvSpPr>
          <p:nvPr/>
        </p:nvSpPr>
        <p:spPr bwMode="auto">
          <a:xfrm>
            <a:off x="5257895" y="5858612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88" name="正方形/長方形 287"/>
          <p:cNvSpPr>
            <a:spLocks noChangeAspect="1"/>
          </p:cNvSpPr>
          <p:nvPr/>
        </p:nvSpPr>
        <p:spPr bwMode="auto">
          <a:xfrm>
            <a:off x="5450796" y="5858612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89" name="正方形/長方形 288"/>
          <p:cNvSpPr>
            <a:spLocks noChangeAspect="1"/>
          </p:cNvSpPr>
          <p:nvPr/>
        </p:nvSpPr>
        <p:spPr bwMode="auto">
          <a:xfrm>
            <a:off x="5654379" y="5858576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90" name="正方形/長方形 289"/>
          <p:cNvSpPr>
            <a:spLocks noChangeAspect="1"/>
          </p:cNvSpPr>
          <p:nvPr/>
        </p:nvSpPr>
        <p:spPr bwMode="auto">
          <a:xfrm>
            <a:off x="5847353" y="5858648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91" name="正方形/長方形 290"/>
          <p:cNvSpPr>
            <a:spLocks noChangeAspect="1"/>
          </p:cNvSpPr>
          <p:nvPr/>
        </p:nvSpPr>
        <p:spPr bwMode="auto">
          <a:xfrm>
            <a:off x="6050934" y="5858612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92" name="正方形/長方形 291"/>
          <p:cNvSpPr>
            <a:spLocks noChangeAspect="1"/>
          </p:cNvSpPr>
          <p:nvPr/>
        </p:nvSpPr>
        <p:spPr bwMode="auto">
          <a:xfrm>
            <a:off x="6243836" y="5858612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93" name="正方形/長方形 292"/>
          <p:cNvSpPr>
            <a:spLocks noChangeAspect="1"/>
          </p:cNvSpPr>
          <p:nvPr/>
        </p:nvSpPr>
        <p:spPr bwMode="auto">
          <a:xfrm>
            <a:off x="6447419" y="5858576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94" name="正方形/長方形 293"/>
          <p:cNvSpPr>
            <a:spLocks noChangeAspect="1"/>
          </p:cNvSpPr>
          <p:nvPr/>
        </p:nvSpPr>
        <p:spPr bwMode="auto">
          <a:xfrm>
            <a:off x="6651072" y="5858612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95" name="正方形/長方形 294"/>
          <p:cNvSpPr>
            <a:spLocks noChangeAspect="1"/>
          </p:cNvSpPr>
          <p:nvPr/>
        </p:nvSpPr>
        <p:spPr bwMode="auto">
          <a:xfrm>
            <a:off x="6854655" y="5858576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96" name="正方形/長方形 295"/>
          <p:cNvSpPr>
            <a:spLocks noChangeAspect="1"/>
          </p:cNvSpPr>
          <p:nvPr/>
        </p:nvSpPr>
        <p:spPr bwMode="auto">
          <a:xfrm>
            <a:off x="7047557" y="5858576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97" name="正方形/長方形 296"/>
          <p:cNvSpPr>
            <a:spLocks noChangeAspect="1"/>
          </p:cNvSpPr>
          <p:nvPr/>
        </p:nvSpPr>
        <p:spPr bwMode="auto">
          <a:xfrm>
            <a:off x="7251138" y="5858540"/>
            <a:ext cx="205740" cy="20574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9" name="直線矢印コネクタ 8"/>
          <p:cNvCxnSpPr/>
          <p:nvPr/>
        </p:nvCxnSpPr>
        <p:spPr bwMode="auto">
          <a:xfrm>
            <a:off x="2351435" y="6209771"/>
            <a:ext cx="179123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3" name="テキスト ボックス 12"/>
          <p:cNvSpPr txBox="1"/>
          <p:nvPr/>
        </p:nvSpPr>
        <p:spPr>
          <a:xfrm>
            <a:off x="2785355" y="6143096"/>
            <a:ext cx="98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+mj-ea"/>
                <a:ea typeface="+mj-ea"/>
              </a:rPr>
              <a:t>1Frame</a:t>
            </a:r>
            <a:endParaRPr kumimoji="1" lang="ja-JP" altLang="en-US" sz="2000" b="1" dirty="0">
              <a:latin typeface="+mj-ea"/>
              <a:ea typeface="+mj-ea"/>
            </a:endParaRPr>
          </a:p>
        </p:txBody>
      </p:sp>
      <p:cxnSp>
        <p:nvCxnSpPr>
          <p:cNvPr id="311" name="直線矢印コネクタ 310"/>
          <p:cNvCxnSpPr/>
          <p:nvPr/>
        </p:nvCxnSpPr>
        <p:spPr bwMode="auto">
          <a:xfrm>
            <a:off x="7409775" y="6269254"/>
            <a:ext cx="170074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12" name="テキスト ボックス 311"/>
          <p:cNvSpPr txBox="1"/>
          <p:nvPr/>
        </p:nvSpPr>
        <p:spPr>
          <a:xfrm>
            <a:off x="7843695" y="6202579"/>
            <a:ext cx="98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+mj-ea"/>
                <a:ea typeface="+mj-ea"/>
              </a:rPr>
              <a:t>1Frame</a:t>
            </a:r>
            <a:endParaRPr kumimoji="1" lang="ja-JP" altLang="en-US" sz="2000" b="1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4772" y="1116956"/>
            <a:ext cx="2674385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lphaLcParenBoth"/>
            </a:pPr>
            <a:r>
              <a:rPr kumimoji="1" lang="en-US" altLang="ja-JP" b="1" dirty="0" smtClean="0">
                <a:latin typeface="+mj-ea"/>
                <a:ea typeface="+mj-ea"/>
              </a:rPr>
              <a:t>Rolling Shutter</a:t>
            </a:r>
          </a:p>
        </p:txBody>
      </p:sp>
      <p:sp>
        <p:nvSpPr>
          <p:cNvPr id="313" name="テキスト ボックス 312"/>
          <p:cNvSpPr txBox="1"/>
          <p:nvPr/>
        </p:nvSpPr>
        <p:spPr>
          <a:xfrm>
            <a:off x="4979949" y="1116957"/>
            <a:ext cx="2674385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+mj-ea"/>
                <a:ea typeface="+mj-ea"/>
              </a:rPr>
              <a:t>(b) Global Shutter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761542" y="3586391"/>
            <a:ext cx="4090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（</a:t>
            </a:r>
            <a:r>
              <a:rPr kumimoji="1" lang="en-US" altLang="ja-JP" sz="1400" dirty="0" smtClean="0"/>
              <a:t>Tetsuo Yamada, “Image Sensors and Camera”, 2012)</a:t>
            </a:r>
            <a:endParaRPr kumimoji="1" lang="ja-JP" altLang="en-US" sz="1400" dirty="0"/>
          </a:p>
        </p:txBody>
      </p:sp>
      <p:cxnSp>
        <p:nvCxnSpPr>
          <p:cNvPr id="6" name="直線コネクタ 5"/>
          <p:cNvCxnSpPr/>
          <p:nvPr/>
        </p:nvCxnSpPr>
        <p:spPr bwMode="auto">
          <a:xfrm>
            <a:off x="3167557" y="5155584"/>
            <a:ext cx="375036" cy="38795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線コネクタ 11"/>
          <p:cNvCxnSpPr/>
          <p:nvPr/>
        </p:nvCxnSpPr>
        <p:spPr bwMode="auto">
          <a:xfrm>
            <a:off x="7864086" y="5176967"/>
            <a:ext cx="0" cy="43558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28" y="1630378"/>
            <a:ext cx="2631758" cy="198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264" y="1630378"/>
            <a:ext cx="2606040" cy="198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線矢印コネクタ 9"/>
          <p:cNvCxnSpPr/>
          <p:nvPr/>
        </p:nvCxnSpPr>
        <p:spPr bwMode="auto">
          <a:xfrm flipH="1">
            <a:off x="4142668" y="6209771"/>
            <a:ext cx="88549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5" name="直線矢印コネクタ 314"/>
          <p:cNvCxnSpPr/>
          <p:nvPr/>
        </p:nvCxnSpPr>
        <p:spPr bwMode="auto">
          <a:xfrm flipH="1">
            <a:off x="9110522" y="6278779"/>
            <a:ext cx="76240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6" name="直線矢印コネクタ 315"/>
          <p:cNvCxnSpPr/>
          <p:nvPr/>
        </p:nvCxnSpPr>
        <p:spPr bwMode="auto">
          <a:xfrm flipV="1">
            <a:off x="2542208" y="4742368"/>
            <a:ext cx="762279" cy="80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7" name="直線矢印コネクタ 316"/>
          <p:cNvCxnSpPr/>
          <p:nvPr/>
        </p:nvCxnSpPr>
        <p:spPr bwMode="auto">
          <a:xfrm flipV="1">
            <a:off x="2673342" y="4958566"/>
            <a:ext cx="762279" cy="80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8" name="直線矢印コネクタ 317"/>
          <p:cNvCxnSpPr/>
          <p:nvPr/>
        </p:nvCxnSpPr>
        <p:spPr bwMode="auto">
          <a:xfrm flipV="1">
            <a:off x="3152359" y="5746696"/>
            <a:ext cx="762279" cy="80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9" name="直線矢印コネクタ 318"/>
          <p:cNvCxnSpPr/>
          <p:nvPr/>
        </p:nvCxnSpPr>
        <p:spPr bwMode="auto">
          <a:xfrm flipV="1">
            <a:off x="3240961" y="5920362"/>
            <a:ext cx="762279" cy="80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1" name="直線矢印コネクタ 320"/>
          <p:cNvCxnSpPr/>
          <p:nvPr/>
        </p:nvCxnSpPr>
        <p:spPr bwMode="auto">
          <a:xfrm flipV="1">
            <a:off x="3541710" y="4529708"/>
            <a:ext cx="762279" cy="80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2" name="直線矢印コネクタ 321"/>
          <p:cNvCxnSpPr/>
          <p:nvPr/>
        </p:nvCxnSpPr>
        <p:spPr bwMode="auto">
          <a:xfrm flipV="1">
            <a:off x="3651578" y="4724640"/>
            <a:ext cx="762279" cy="80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3" name="直線矢印コネクタ 322"/>
          <p:cNvCxnSpPr/>
          <p:nvPr/>
        </p:nvCxnSpPr>
        <p:spPr bwMode="auto">
          <a:xfrm flipV="1">
            <a:off x="3782712" y="4940838"/>
            <a:ext cx="762279" cy="80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4" name="直線コネクタ 323"/>
          <p:cNvCxnSpPr/>
          <p:nvPr/>
        </p:nvCxnSpPr>
        <p:spPr bwMode="auto">
          <a:xfrm>
            <a:off x="4149331" y="5127223"/>
            <a:ext cx="375036" cy="38795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25" name="直線矢印コネクタ 324"/>
          <p:cNvCxnSpPr/>
          <p:nvPr/>
        </p:nvCxnSpPr>
        <p:spPr bwMode="auto">
          <a:xfrm flipV="1">
            <a:off x="4325527" y="5739601"/>
            <a:ext cx="762279" cy="80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6" name="直線矢印コネクタ 325"/>
          <p:cNvCxnSpPr/>
          <p:nvPr/>
        </p:nvCxnSpPr>
        <p:spPr bwMode="auto">
          <a:xfrm flipV="1">
            <a:off x="4414129" y="5913267"/>
            <a:ext cx="762279" cy="80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7" name="直線矢印コネクタ 326"/>
          <p:cNvCxnSpPr/>
          <p:nvPr/>
        </p:nvCxnSpPr>
        <p:spPr bwMode="auto">
          <a:xfrm flipV="1">
            <a:off x="7546782" y="4568783"/>
            <a:ext cx="762279" cy="80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8" name="直線矢印コネクタ 327"/>
          <p:cNvCxnSpPr/>
          <p:nvPr/>
        </p:nvCxnSpPr>
        <p:spPr bwMode="auto">
          <a:xfrm flipV="1">
            <a:off x="7547619" y="4762447"/>
            <a:ext cx="762279" cy="80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9" name="直線矢印コネクタ 328"/>
          <p:cNvCxnSpPr/>
          <p:nvPr/>
        </p:nvCxnSpPr>
        <p:spPr bwMode="auto">
          <a:xfrm flipV="1">
            <a:off x="7540524" y="4957379"/>
            <a:ext cx="762279" cy="80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0" name="直線矢印コネクタ 329"/>
          <p:cNvCxnSpPr/>
          <p:nvPr/>
        </p:nvCxnSpPr>
        <p:spPr bwMode="auto">
          <a:xfrm flipV="1">
            <a:off x="7529891" y="5754854"/>
            <a:ext cx="762279" cy="80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1" name="直線矢印コネクタ 330"/>
          <p:cNvCxnSpPr/>
          <p:nvPr/>
        </p:nvCxnSpPr>
        <p:spPr bwMode="auto">
          <a:xfrm flipV="1">
            <a:off x="7522796" y="5949786"/>
            <a:ext cx="762279" cy="80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2" name="直線コネクタ 331"/>
          <p:cNvCxnSpPr/>
          <p:nvPr/>
        </p:nvCxnSpPr>
        <p:spPr bwMode="auto">
          <a:xfrm>
            <a:off x="9451941" y="5169872"/>
            <a:ext cx="0" cy="43558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33" name="直線矢印コネクタ 332"/>
          <p:cNvCxnSpPr/>
          <p:nvPr/>
        </p:nvCxnSpPr>
        <p:spPr bwMode="auto">
          <a:xfrm flipV="1">
            <a:off x="9134637" y="4561688"/>
            <a:ext cx="762279" cy="80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4" name="直線矢印コネクタ 333"/>
          <p:cNvCxnSpPr/>
          <p:nvPr/>
        </p:nvCxnSpPr>
        <p:spPr bwMode="auto">
          <a:xfrm flipV="1">
            <a:off x="9135474" y="4755352"/>
            <a:ext cx="762279" cy="80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5" name="直線矢印コネクタ 334"/>
          <p:cNvCxnSpPr/>
          <p:nvPr/>
        </p:nvCxnSpPr>
        <p:spPr bwMode="auto">
          <a:xfrm flipV="1">
            <a:off x="9128379" y="4950284"/>
            <a:ext cx="762279" cy="80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6" name="直線矢印コネクタ 335"/>
          <p:cNvCxnSpPr/>
          <p:nvPr/>
        </p:nvCxnSpPr>
        <p:spPr bwMode="auto">
          <a:xfrm flipV="1">
            <a:off x="9117746" y="5747759"/>
            <a:ext cx="762279" cy="80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7" name="直線矢印コネクタ 336"/>
          <p:cNvCxnSpPr/>
          <p:nvPr/>
        </p:nvCxnSpPr>
        <p:spPr bwMode="auto">
          <a:xfrm flipV="1">
            <a:off x="9110651" y="5942691"/>
            <a:ext cx="762279" cy="80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8" name="テキスト ボックス 297"/>
          <p:cNvSpPr txBox="1"/>
          <p:nvPr/>
        </p:nvSpPr>
        <p:spPr>
          <a:xfrm>
            <a:off x="2522998" y="3894168"/>
            <a:ext cx="2303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Exposure Period</a:t>
            </a:r>
            <a:endParaRPr kumimoji="1" lang="ja-JP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11" name="直線矢印コネクタ 10"/>
          <p:cNvCxnSpPr/>
          <p:nvPr/>
        </p:nvCxnSpPr>
        <p:spPr bwMode="auto">
          <a:xfrm flipH="1">
            <a:off x="2813479" y="4251366"/>
            <a:ext cx="541596" cy="29607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直線矢印コネクタ 26"/>
          <p:cNvCxnSpPr/>
          <p:nvPr/>
        </p:nvCxnSpPr>
        <p:spPr bwMode="auto">
          <a:xfrm>
            <a:off x="3622100" y="4251366"/>
            <a:ext cx="300749" cy="2863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1212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正方形/長方形 63"/>
          <p:cNvSpPr/>
          <p:nvPr/>
        </p:nvSpPr>
        <p:spPr bwMode="auto">
          <a:xfrm>
            <a:off x="5700155" y="2723054"/>
            <a:ext cx="4172207" cy="2494897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63" name="正方形/長方形 62"/>
          <p:cNvSpPr/>
          <p:nvPr/>
        </p:nvSpPr>
        <p:spPr bwMode="auto">
          <a:xfrm>
            <a:off x="93319" y="4423386"/>
            <a:ext cx="4840188" cy="2265564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 bwMode="auto">
          <a:xfrm>
            <a:off x="119051" y="2212555"/>
            <a:ext cx="4660912" cy="2079620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929711" y="105133"/>
            <a:ext cx="863569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600" b="1" dirty="0" smtClean="0">
                <a:solidFill>
                  <a:schemeClr val="accent6"/>
                </a:solidFill>
                <a:latin typeface="+mj-ea"/>
                <a:ea typeface="+mj-ea"/>
              </a:rPr>
              <a:t>1.2.1  Motivation </a:t>
            </a:r>
            <a:r>
              <a:rPr lang="en-US" altLang="ja-JP" sz="2800" b="1" dirty="0" smtClean="0">
                <a:solidFill>
                  <a:schemeClr val="accent6"/>
                </a:solidFill>
                <a:latin typeface="+mj-ea"/>
                <a:ea typeface="+mj-ea"/>
              </a:rPr>
              <a:t>---</a:t>
            </a:r>
            <a:r>
              <a:rPr lang="en-US" altLang="ja-JP" sz="2800" b="1" dirty="0">
                <a:solidFill>
                  <a:schemeClr val="accent6"/>
                </a:solidFill>
                <a:latin typeface="+mj-ea"/>
              </a:rPr>
              <a:t>Correspond to modulated light</a:t>
            </a:r>
          </a:p>
          <a:p>
            <a:endParaRPr lang="en-US" altLang="ja-JP" sz="3600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3318" y="1305462"/>
            <a:ext cx="444063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u="sng" dirty="0" smtClean="0">
                <a:solidFill>
                  <a:schemeClr val="accent6"/>
                </a:solidFill>
                <a:latin typeface="+mj-ea"/>
                <a:ea typeface="+mj-ea"/>
              </a:rPr>
              <a:t>Examples</a:t>
            </a:r>
            <a:r>
              <a:rPr kumimoji="1" lang="en-US" altLang="ja-JP" b="1" dirty="0" smtClean="0">
                <a:latin typeface="+mj-ea"/>
                <a:ea typeface="+mj-ea"/>
              </a:rPr>
              <a:t> : </a:t>
            </a:r>
          </a:p>
          <a:p>
            <a:r>
              <a:rPr lang="ja-JP" altLang="en-US" b="1" dirty="0" smtClean="0">
                <a:solidFill>
                  <a:srgbClr val="FF0000"/>
                </a:solidFill>
                <a:latin typeface="+mj-ea"/>
              </a:rPr>
              <a:t>・ </a:t>
            </a:r>
            <a:r>
              <a:rPr lang="en-US" altLang="ja-JP" b="1" dirty="0" smtClean="0">
                <a:solidFill>
                  <a:srgbClr val="FF0000"/>
                </a:solidFill>
                <a:latin typeface="+mj-ea"/>
              </a:rPr>
              <a:t>Chronologically </a:t>
            </a:r>
            <a:r>
              <a:rPr lang="en-US" altLang="ja-JP" b="1" dirty="0">
                <a:solidFill>
                  <a:srgbClr val="FF0000"/>
                </a:solidFill>
                <a:latin typeface="+mj-ea"/>
              </a:rPr>
              <a:t>modulated </a:t>
            </a:r>
            <a:r>
              <a:rPr lang="en-US" altLang="ja-JP" b="1" dirty="0" smtClean="0">
                <a:solidFill>
                  <a:srgbClr val="FF0000"/>
                </a:solidFill>
                <a:latin typeface="+mj-ea"/>
              </a:rPr>
              <a:t>light</a:t>
            </a:r>
            <a:endParaRPr kumimoji="1" lang="en-US" altLang="ja-JP" b="1" dirty="0" smtClean="0">
              <a:latin typeface="+mj-ea"/>
              <a:ea typeface="+mj-ea"/>
            </a:endParaRPr>
          </a:p>
        </p:txBody>
      </p:sp>
      <p:pic>
        <p:nvPicPr>
          <p:cNvPr id="102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0">
            <a:off x="1885533" y="2904014"/>
            <a:ext cx="1180519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フローチャート : 論理積ゲート 5"/>
          <p:cNvSpPr/>
          <p:nvPr/>
        </p:nvSpPr>
        <p:spPr bwMode="auto">
          <a:xfrm rot="9000000">
            <a:off x="3244676" y="2329212"/>
            <a:ext cx="306324" cy="306324"/>
          </a:xfrm>
          <a:prstGeom prst="flowChartDelay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956728" y="2995490"/>
            <a:ext cx="595423" cy="905893"/>
            <a:chOff x="4880344" y="2858033"/>
            <a:chExt cx="595423" cy="905893"/>
          </a:xfrm>
        </p:grpSpPr>
        <p:sp>
          <p:nvSpPr>
            <p:cNvPr id="8" name="円/楕円 7"/>
            <p:cNvSpPr/>
            <p:nvPr/>
          </p:nvSpPr>
          <p:spPr bwMode="auto">
            <a:xfrm>
              <a:off x="5083253" y="3040913"/>
              <a:ext cx="254292" cy="529376"/>
            </a:xfrm>
            <a:prstGeom prst="ellipse">
              <a:avLst/>
            </a:prstGeom>
            <a:solidFill>
              <a:srgbClr val="FFFF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9" name="円/楕円 8"/>
            <p:cNvSpPr>
              <a:spLocks noChangeAspect="1"/>
            </p:cNvSpPr>
            <p:nvPr/>
          </p:nvSpPr>
          <p:spPr bwMode="auto">
            <a:xfrm>
              <a:off x="5118959" y="2858033"/>
              <a:ext cx="182880" cy="182880"/>
            </a:xfrm>
            <a:prstGeom prst="ellipse">
              <a:avLst/>
            </a:prstGeom>
            <a:solidFill>
              <a:srgbClr val="FFFF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cxnSp>
          <p:nvCxnSpPr>
            <p:cNvPr id="11" name="直線コネクタ 10"/>
            <p:cNvCxnSpPr>
              <a:stCxn id="8" idx="7"/>
            </p:cNvCxnSpPr>
            <p:nvPr/>
          </p:nvCxnSpPr>
          <p:spPr bwMode="auto">
            <a:xfrm flipV="1">
              <a:off x="5300305" y="2949473"/>
              <a:ext cx="175462" cy="16896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直線コネクタ 12"/>
            <p:cNvCxnSpPr>
              <a:stCxn id="8" idx="1"/>
            </p:cNvCxnSpPr>
            <p:nvPr/>
          </p:nvCxnSpPr>
          <p:spPr bwMode="auto">
            <a:xfrm flipH="1">
              <a:off x="4880344" y="3118438"/>
              <a:ext cx="24014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直線コネクタ 15"/>
            <p:cNvCxnSpPr>
              <a:stCxn id="8" idx="5"/>
            </p:cNvCxnSpPr>
            <p:nvPr/>
          </p:nvCxnSpPr>
          <p:spPr bwMode="auto">
            <a:xfrm>
              <a:off x="5300305" y="3492764"/>
              <a:ext cx="0" cy="27116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直線コネクタ 17"/>
            <p:cNvCxnSpPr>
              <a:stCxn id="8" idx="3"/>
            </p:cNvCxnSpPr>
            <p:nvPr/>
          </p:nvCxnSpPr>
          <p:spPr bwMode="auto">
            <a:xfrm flipH="1">
              <a:off x="5000418" y="3492764"/>
              <a:ext cx="120075" cy="27116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" name="円/楕円 19"/>
          <p:cNvSpPr/>
          <p:nvPr/>
        </p:nvSpPr>
        <p:spPr bwMode="auto">
          <a:xfrm>
            <a:off x="3307782" y="3178370"/>
            <a:ext cx="180111" cy="606055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 bwMode="auto">
          <a:xfrm>
            <a:off x="3827961" y="3251736"/>
            <a:ext cx="127146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24" name="直線矢印コネクタ 23"/>
          <p:cNvCxnSpPr>
            <a:endCxn id="22" idx="1"/>
          </p:cNvCxnSpPr>
          <p:nvPr/>
        </p:nvCxnSpPr>
        <p:spPr bwMode="auto">
          <a:xfrm>
            <a:off x="2349593" y="3448437"/>
            <a:ext cx="1478368" cy="318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直線コネクタ 27"/>
          <p:cNvCxnSpPr/>
          <p:nvPr/>
        </p:nvCxnSpPr>
        <p:spPr bwMode="auto">
          <a:xfrm flipH="1" flipV="1">
            <a:off x="2376544" y="3256704"/>
            <a:ext cx="1031808" cy="104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直線コネクタ 35"/>
          <p:cNvCxnSpPr/>
          <p:nvPr/>
        </p:nvCxnSpPr>
        <p:spPr bwMode="auto">
          <a:xfrm flipH="1" flipV="1">
            <a:off x="2369449" y="3664296"/>
            <a:ext cx="1031808" cy="104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直線矢印コネクタ 30"/>
          <p:cNvCxnSpPr/>
          <p:nvPr/>
        </p:nvCxnSpPr>
        <p:spPr bwMode="auto">
          <a:xfrm>
            <a:off x="3429617" y="3277758"/>
            <a:ext cx="366445" cy="2132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直線矢印コネクタ 38"/>
          <p:cNvCxnSpPr>
            <a:endCxn id="22" idx="1"/>
          </p:cNvCxnSpPr>
          <p:nvPr/>
        </p:nvCxnSpPr>
        <p:spPr bwMode="auto">
          <a:xfrm flipV="1">
            <a:off x="3411889" y="3480336"/>
            <a:ext cx="416072" cy="1949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6017" name="テキスト ボックス 86016"/>
          <p:cNvSpPr txBox="1"/>
          <p:nvPr/>
        </p:nvSpPr>
        <p:spPr>
          <a:xfrm>
            <a:off x="1854806" y="3768955"/>
            <a:ext cx="1233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u="sng" dirty="0" smtClean="0">
                <a:latin typeface="+mj-ea"/>
                <a:ea typeface="+mj-ea"/>
              </a:rPr>
              <a:t>ToF</a:t>
            </a:r>
            <a:endParaRPr kumimoji="1" lang="ja-JP" altLang="en-US" sz="2800" b="1" u="sng" dirty="0">
              <a:latin typeface="+mj-ea"/>
              <a:ea typeface="+mj-ea"/>
            </a:endParaRPr>
          </a:p>
        </p:txBody>
      </p:sp>
      <p:sp>
        <p:nvSpPr>
          <p:cNvPr id="46" name="フローチャート : 論理積ゲート 45"/>
          <p:cNvSpPr/>
          <p:nvPr/>
        </p:nvSpPr>
        <p:spPr bwMode="auto">
          <a:xfrm rot="9000000">
            <a:off x="8809273" y="2867429"/>
            <a:ext cx="306324" cy="306324"/>
          </a:xfrm>
          <a:prstGeom prst="flowChartDelay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4" name="円/楕円 53"/>
          <p:cNvSpPr/>
          <p:nvPr/>
        </p:nvSpPr>
        <p:spPr bwMode="auto">
          <a:xfrm>
            <a:off x="8872379" y="3716587"/>
            <a:ext cx="180111" cy="606055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5" name="正方形/長方形 54"/>
          <p:cNvSpPr/>
          <p:nvPr/>
        </p:nvSpPr>
        <p:spPr bwMode="auto">
          <a:xfrm>
            <a:off x="9392558" y="3789953"/>
            <a:ext cx="127146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56" name="直線矢印コネクタ 55"/>
          <p:cNvCxnSpPr>
            <a:endCxn id="55" idx="1"/>
          </p:cNvCxnSpPr>
          <p:nvPr/>
        </p:nvCxnSpPr>
        <p:spPr bwMode="auto">
          <a:xfrm>
            <a:off x="7914190" y="3986654"/>
            <a:ext cx="1478368" cy="318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直線コネクタ 56"/>
          <p:cNvCxnSpPr/>
          <p:nvPr/>
        </p:nvCxnSpPr>
        <p:spPr bwMode="auto">
          <a:xfrm flipH="1" flipV="1">
            <a:off x="7941141" y="3794921"/>
            <a:ext cx="1031808" cy="104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直線コネクタ 57"/>
          <p:cNvCxnSpPr/>
          <p:nvPr/>
        </p:nvCxnSpPr>
        <p:spPr bwMode="auto">
          <a:xfrm flipH="1" flipV="1">
            <a:off x="7934046" y="4202513"/>
            <a:ext cx="1031808" cy="104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直線矢印コネクタ 58"/>
          <p:cNvCxnSpPr/>
          <p:nvPr/>
        </p:nvCxnSpPr>
        <p:spPr bwMode="auto">
          <a:xfrm>
            <a:off x="8994214" y="3815975"/>
            <a:ext cx="366445" cy="2132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直線矢印コネクタ 59"/>
          <p:cNvCxnSpPr>
            <a:endCxn id="55" idx="1"/>
          </p:cNvCxnSpPr>
          <p:nvPr/>
        </p:nvCxnSpPr>
        <p:spPr bwMode="auto">
          <a:xfrm flipV="1">
            <a:off x="8976486" y="4018553"/>
            <a:ext cx="416072" cy="1949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テキスト ボックス 60"/>
          <p:cNvSpPr txBox="1"/>
          <p:nvPr/>
        </p:nvSpPr>
        <p:spPr>
          <a:xfrm>
            <a:off x="6254855" y="4563314"/>
            <a:ext cx="2718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u="sng" dirty="0" smtClean="0">
                <a:latin typeface="+mj-ea"/>
                <a:ea typeface="+mj-ea"/>
              </a:rPr>
              <a:t>Structured Light </a:t>
            </a:r>
            <a:endParaRPr kumimoji="1" lang="ja-JP" altLang="en-US" sz="2800" b="1" u="sng" dirty="0">
              <a:latin typeface="+mj-ea"/>
              <a:ea typeface="+mj-ea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5530639" y="1892057"/>
            <a:ext cx="4166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+mj-ea"/>
              </a:rPr>
              <a:t>・ </a:t>
            </a:r>
            <a:r>
              <a:rPr kumimoji="1"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Spatially and chronologically </a:t>
            </a:r>
          </a:p>
          <a:p>
            <a:r>
              <a:rPr kumimoji="1"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  modulated light</a:t>
            </a:r>
            <a:endParaRPr kumimoji="1" lang="ja-JP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grpSp>
        <p:nvGrpSpPr>
          <p:cNvPr id="86023" name="グループ化 86022"/>
          <p:cNvGrpSpPr/>
          <p:nvPr/>
        </p:nvGrpSpPr>
        <p:grpSpPr>
          <a:xfrm rot="3600000">
            <a:off x="7998948" y="3060046"/>
            <a:ext cx="446564" cy="544930"/>
            <a:chOff x="606056" y="5047031"/>
            <a:chExt cx="446564" cy="544930"/>
          </a:xfrm>
        </p:grpSpPr>
        <p:sp>
          <p:nvSpPr>
            <p:cNvPr id="86022" name="正方形/長方形 86021"/>
            <p:cNvSpPr/>
            <p:nvPr/>
          </p:nvSpPr>
          <p:spPr bwMode="auto">
            <a:xfrm>
              <a:off x="606056" y="5054126"/>
              <a:ext cx="63795" cy="537835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65" name="正方形/長方形 64"/>
            <p:cNvSpPr/>
            <p:nvPr/>
          </p:nvSpPr>
          <p:spPr bwMode="auto">
            <a:xfrm>
              <a:off x="737190" y="5047031"/>
              <a:ext cx="63795" cy="537835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66" name="正方形/長方形 65"/>
            <p:cNvSpPr/>
            <p:nvPr/>
          </p:nvSpPr>
          <p:spPr bwMode="auto">
            <a:xfrm>
              <a:off x="857691" y="5050569"/>
              <a:ext cx="63795" cy="537835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67" name="正方形/長方形 66"/>
            <p:cNvSpPr/>
            <p:nvPr/>
          </p:nvSpPr>
          <p:spPr bwMode="auto">
            <a:xfrm>
              <a:off x="988825" y="5054107"/>
              <a:ext cx="63795" cy="537835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sp>
        <p:nvSpPr>
          <p:cNvPr id="86027" name="正方形/長方形 86026"/>
          <p:cNvSpPr/>
          <p:nvPr/>
        </p:nvSpPr>
        <p:spPr bwMode="auto">
          <a:xfrm>
            <a:off x="6345283" y="3618067"/>
            <a:ext cx="489098" cy="805319"/>
          </a:xfrm>
          <a:prstGeom prst="rect">
            <a:avLst/>
          </a:prstGeom>
          <a:pattFill prst="dkVert">
            <a:fgClr>
              <a:schemeClr val="accent6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6028" name="平行四辺形 86027"/>
          <p:cNvSpPr/>
          <p:nvPr/>
        </p:nvSpPr>
        <p:spPr bwMode="auto">
          <a:xfrm>
            <a:off x="6345283" y="3312959"/>
            <a:ext cx="903768" cy="304482"/>
          </a:xfrm>
          <a:prstGeom prst="parallelogram">
            <a:avLst>
              <a:gd name="adj" fmla="val 129761"/>
            </a:avLst>
          </a:prstGeom>
          <a:pattFill prst="wdDnDiag">
            <a:fgClr>
              <a:schemeClr val="accent6"/>
            </a:fgClr>
            <a:bgClr>
              <a:srgbClr val="FFFF99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6029" name="平行四辺形 86028"/>
          <p:cNvSpPr/>
          <p:nvPr/>
        </p:nvSpPr>
        <p:spPr bwMode="auto">
          <a:xfrm rot="5400000" flipH="1">
            <a:off x="6478247" y="3661623"/>
            <a:ext cx="1110427" cy="414670"/>
          </a:xfrm>
          <a:prstGeom prst="parallelogram">
            <a:avLst>
              <a:gd name="adj" fmla="val 81185"/>
            </a:avLst>
          </a:prstGeom>
          <a:pattFill prst="dkVert">
            <a:fgClr>
              <a:schemeClr val="accent2"/>
            </a:fgClr>
            <a:bgClr>
              <a:srgbClr val="FFFF99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2052" name="Picture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181" y="5217952"/>
            <a:ext cx="2286198" cy="823031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</p:pic>
      <p:cxnSp>
        <p:nvCxnSpPr>
          <p:cNvPr id="5" name="直線コネクタ 4"/>
          <p:cNvCxnSpPr/>
          <p:nvPr/>
        </p:nvCxnSpPr>
        <p:spPr bwMode="auto">
          <a:xfrm>
            <a:off x="2551814" y="5217952"/>
            <a:ext cx="34063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線コネクタ 11"/>
          <p:cNvCxnSpPr/>
          <p:nvPr/>
        </p:nvCxnSpPr>
        <p:spPr bwMode="auto">
          <a:xfrm flipV="1">
            <a:off x="2885353" y="4498538"/>
            <a:ext cx="0" cy="71941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直線コネクタ 14"/>
          <p:cNvCxnSpPr/>
          <p:nvPr/>
        </p:nvCxnSpPr>
        <p:spPr bwMode="auto">
          <a:xfrm>
            <a:off x="2885353" y="4498538"/>
            <a:ext cx="15162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直線コネクタ 20"/>
          <p:cNvCxnSpPr/>
          <p:nvPr/>
        </p:nvCxnSpPr>
        <p:spPr bwMode="auto">
          <a:xfrm>
            <a:off x="3036979" y="4498538"/>
            <a:ext cx="0" cy="71941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直線コネクタ 24"/>
          <p:cNvCxnSpPr/>
          <p:nvPr/>
        </p:nvCxnSpPr>
        <p:spPr bwMode="auto">
          <a:xfrm>
            <a:off x="3036979" y="5217952"/>
            <a:ext cx="174298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直線コネクタ 26"/>
          <p:cNvCxnSpPr/>
          <p:nvPr/>
        </p:nvCxnSpPr>
        <p:spPr bwMode="auto">
          <a:xfrm>
            <a:off x="3036979" y="5271117"/>
            <a:ext cx="0" cy="64803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直線コネクタ 29"/>
          <p:cNvCxnSpPr/>
          <p:nvPr/>
        </p:nvCxnSpPr>
        <p:spPr bwMode="auto">
          <a:xfrm flipH="1">
            <a:off x="2551814" y="5887253"/>
            <a:ext cx="48516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026" name="直線矢印コネクタ 86025"/>
          <p:cNvCxnSpPr/>
          <p:nvPr/>
        </p:nvCxnSpPr>
        <p:spPr bwMode="auto">
          <a:xfrm>
            <a:off x="2471791" y="6040983"/>
            <a:ext cx="246171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6033" name="テキスト ボックス 86032"/>
          <p:cNvSpPr txBox="1"/>
          <p:nvPr/>
        </p:nvSpPr>
        <p:spPr>
          <a:xfrm>
            <a:off x="3250272" y="5924027"/>
            <a:ext cx="73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j-ea"/>
                <a:ea typeface="+mj-ea"/>
              </a:rPr>
              <a:t>time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86034" name="テキスト ボックス 86033"/>
          <p:cNvSpPr txBox="1"/>
          <p:nvPr/>
        </p:nvSpPr>
        <p:spPr>
          <a:xfrm>
            <a:off x="93318" y="4530437"/>
            <a:ext cx="2353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+mj-ea"/>
                <a:ea typeface="+mj-ea"/>
              </a:rPr>
              <a:t>Excitation Light: 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19051" y="5424777"/>
            <a:ext cx="2640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+mj-ea"/>
                <a:ea typeface="+mj-ea"/>
              </a:rPr>
              <a:t>Florescence Light: 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708868" y="6151763"/>
            <a:ext cx="3842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u="sng" dirty="0" smtClean="0">
                <a:latin typeface="+mj-ea"/>
                <a:ea typeface="+mj-ea"/>
              </a:rPr>
              <a:t>Florescence Imaging</a:t>
            </a:r>
            <a:endParaRPr kumimoji="1" lang="ja-JP" altLang="en-US" sz="2800" b="1" u="sng" dirty="0">
              <a:latin typeface="+mj-ea"/>
              <a:ea typeface="+mj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8126" y="974294"/>
            <a:ext cx="7520007" cy="461665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・ </a:t>
            </a:r>
            <a:r>
              <a:rPr kumimoji="1"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Exposure should be synchronized with modulated light. </a:t>
            </a:r>
            <a:endParaRPr kumimoji="1" lang="ja-JP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10" name="直線矢印コネクタ 9"/>
          <p:cNvCxnSpPr/>
          <p:nvPr/>
        </p:nvCxnSpPr>
        <p:spPr bwMode="auto">
          <a:xfrm>
            <a:off x="8109780" y="3134586"/>
            <a:ext cx="281070" cy="43086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595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475163" y="5499100"/>
            <a:ext cx="53927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/>
              <a:t>Filamentous actin and microtubules</a:t>
            </a:r>
          </a:p>
          <a:p>
            <a:pPr eaLnBrk="1" hangingPunct="1"/>
            <a:r>
              <a:rPr lang="en-US" altLang="ja-JP" sz="2000" dirty="0"/>
              <a:t>(structural proteins) in </a:t>
            </a:r>
            <a:r>
              <a:rPr lang="en-US" altLang="ja-JP" sz="2000" u="sng" dirty="0"/>
              <a:t>mouse fibroblasts</a:t>
            </a:r>
            <a:r>
              <a:rPr lang="en-US" altLang="ja-JP" sz="2000" dirty="0"/>
              <a:t> (cells) </a:t>
            </a:r>
          </a:p>
          <a:p>
            <a:pPr eaLnBrk="1" hangingPunct="1"/>
            <a:r>
              <a:rPr lang="en-US" altLang="ja-JP" sz="2000" dirty="0"/>
              <a:t>(1000x)</a:t>
            </a:r>
            <a:endParaRPr lang="en-US" altLang="ja-JP" dirty="0"/>
          </a:p>
          <a:p>
            <a:pPr eaLnBrk="1" hangingPunct="1"/>
            <a:r>
              <a:rPr lang="en-US" altLang="ja-JP" sz="2000" dirty="0" smtClean="0"/>
              <a:t>(Torsten </a:t>
            </a:r>
            <a:r>
              <a:rPr lang="en-US" altLang="ja-JP" sz="2000" dirty="0"/>
              <a:t>Wittmann, Nikon Small World, </a:t>
            </a:r>
            <a:r>
              <a:rPr lang="en-US" altLang="ja-JP" sz="2000" dirty="0" smtClean="0"/>
              <a:t>2003)</a:t>
            </a:r>
            <a:endParaRPr lang="ja-JP" altLang="en-US" sz="2000" dirty="0"/>
          </a:p>
        </p:txBody>
      </p:sp>
      <p:pic>
        <p:nvPicPr>
          <p:cNvPr id="24579" name="Picture 3" descr="fluorointrofig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985963"/>
            <a:ext cx="4033837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3334_tw_1-j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1538288"/>
            <a:ext cx="526415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47668" y="1021468"/>
            <a:ext cx="6540573" cy="46166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・ </a:t>
            </a:r>
            <a:r>
              <a:rPr lang="en-US" altLang="ja-JP" dirty="0" smtClean="0">
                <a:solidFill>
                  <a:srgbClr val="FF0000"/>
                </a:solidFill>
                <a:latin typeface="+mj-ea"/>
                <a:ea typeface="+mj-ea"/>
              </a:rPr>
              <a:t>Low noise, high sensitivity and GS are needed.</a:t>
            </a:r>
            <a:r>
              <a:rPr lang="en-US" altLang="ja-JP" dirty="0" smtClean="0">
                <a:latin typeface="+mj-ea"/>
                <a:ea typeface="+mj-ea"/>
              </a:rPr>
              <a:t> </a:t>
            </a:r>
            <a:endParaRPr lang="en-US" altLang="ja-JP" dirty="0">
              <a:latin typeface="+mj-ea"/>
              <a:ea typeface="+mj-ea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07988" y="5859463"/>
            <a:ext cx="3532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u="sng" dirty="0"/>
              <a:t>Fluorescence Microscope </a:t>
            </a:r>
            <a:endParaRPr lang="ja-JP" altLang="en-US" u="sng" dirty="0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432050" y="6272213"/>
            <a:ext cx="1431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/>
              <a:t>(Nikon HP)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29711" y="105133"/>
            <a:ext cx="873187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600" b="1" dirty="0" smtClean="0">
                <a:solidFill>
                  <a:schemeClr val="accent6"/>
                </a:solidFill>
                <a:latin typeface="+mj-ea"/>
                <a:ea typeface="+mj-ea"/>
              </a:rPr>
              <a:t>1.2.2.  Motivation </a:t>
            </a:r>
            <a:r>
              <a:rPr lang="en-US" altLang="ja-JP" sz="2800" b="1" dirty="0" smtClean="0">
                <a:solidFill>
                  <a:schemeClr val="accent6"/>
                </a:solidFill>
                <a:latin typeface="+mj-ea"/>
                <a:ea typeface="+mj-ea"/>
              </a:rPr>
              <a:t>---</a:t>
            </a:r>
            <a:r>
              <a:rPr lang="en-US" altLang="ja-JP" sz="2800" b="1" dirty="0">
                <a:solidFill>
                  <a:schemeClr val="accent6"/>
                </a:solidFill>
                <a:latin typeface="+mj-ea"/>
              </a:rPr>
              <a:t>Correspond to modulated light</a:t>
            </a:r>
          </a:p>
          <a:p>
            <a:endParaRPr lang="en-US" altLang="ja-JP" sz="3600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4082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図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197" y="2748265"/>
            <a:ext cx="4333551" cy="3033486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29711" y="105133"/>
            <a:ext cx="617027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600" b="1" dirty="0" smtClean="0">
                <a:solidFill>
                  <a:schemeClr val="accent6"/>
                </a:solidFill>
                <a:latin typeface="+mj-ea"/>
                <a:ea typeface="+mj-ea"/>
              </a:rPr>
              <a:t>1.3.   Motivation </a:t>
            </a:r>
            <a:r>
              <a:rPr lang="en-US" altLang="ja-JP" sz="2800" b="1" dirty="0" smtClean="0">
                <a:solidFill>
                  <a:schemeClr val="accent6"/>
                </a:solidFill>
                <a:latin typeface="+mj-ea"/>
                <a:ea typeface="+mj-ea"/>
              </a:rPr>
              <a:t>---</a:t>
            </a:r>
            <a:r>
              <a:rPr lang="en-US" altLang="ja-JP" sz="2800" b="1" dirty="0" smtClean="0">
                <a:solidFill>
                  <a:schemeClr val="accent6"/>
                </a:solidFill>
                <a:latin typeface="+mj-ea"/>
              </a:rPr>
              <a:t>No Flash Band</a:t>
            </a:r>
            <a:endParaRPr lang="en-US" altLang="ja-JP" sz="2800" b="1" dirty="0">
              <a:solidFill>
                <a:schemeClr val="accent6"/>
              </a:solidFill>
              <a:latin typeface="+mj-ea"/>
            </a:endParaRPr>
          </a:p>
          <a:p>
            <a:endParaRPr lang="en-US" altLang="ja-JP" sz="3600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896" y="882966"/>
            <a:ext cx="3295844" cy="2078751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 bwMode="auto">
          <a:xfrm>
            <a:off x="1078281" y="1984075"/>
            <a:ext cx="143198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直線コネクタ 7"/>
          <p:cNvCxnSpPr/>
          <p:nvPr/>
        </p:nvCxnSpPr>
        <p:spPr bwMode="auto">
          <a:xfrm>
            <a:off x="2723051" y="1981199"/>
            <a:ext cx="143198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線コネクタ 8"/>
          <p:cNvCxnSpPr/>
          <p:nvPr/>
        </p:nvCxnSpPr>
        <p:spPr bwMode="auto">
          <a:xfrm>
            <a:off x="1230681" y="2188231"/>
            <a:ext cx="143198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線コネクタ 10"/>
          <p:cNvCxnSpPr/>
          <p:nvPr/>
        </p:nvCxnSpPr>
        <p:spPr bwMode="auto">
          <a:xfrm>
            <a:off x="2875451" y="2185355"/>
            <a:ext cx="143198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線コネクタ 11"/>
          <p:cNvCxnSpPr/>
          <p:nvPr/>
        </p:nvCxnSpPr>
        <p:spPr bwMode="auto">
          <a:xfrm>
            <a:off x="1383081" y="2418265"/>
            <a:ext cx="143198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線コネクタ 12"/>
          <p:cNvCxnSpPr/>
          <p:nvPr/>
        </p:nvCxnSpPr>
        <p:spPr bwMode="auto">
          <a:xfrm>
            <a:off x="3027851" y="2415389"/>
            <a:ext cx="143198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直線コネクタ 13"/>
          <p:cNvCxnSpPr/>
          <p:nvPr/>
        </p:nvCxnSpPr>
        <p:spPr bwMode="auto">
          <a:xfrm>
            <a:off x="1535481" y="2622421"/>
            <a:ext cx="143198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直線コネクタ 14"/>
          <p:cNvCxnSpPr/>
          <p:nvPr/>
        </p:nvCxnSpPr>
        <p:spPr bwMode="auto">
          <a:xfrm>
            <a:off x="3180251" y="2619545"/>
            <a:ext cx="128875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線コネクタ 15"/>
          <p:cNvCxnSpPr/>
          <p:nvPr/>
        </p:nvCxnSpPr>
        <p:spPr bwMode="auto">
          <a:xfrm>
            <a:off x="2421091" y="3076731"/>
            <a:ext cx="143198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線コネクタ 16"/>
          <p:cNvCxnSpPr/>
          <p:nvPr/>
        </p:nvCxnSpPr>
        <p:spPr bwMode="auto">
          <a:xfrm>
            <a:off x="4065861" y="3073855"/>
            <a:ext cx="38891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直線コネクタ 19"/>
          <p:cNvCxnSpPr/>
          <p:nvPr/>
        </p:nvCxnSpPr>
        <p:spPr bwMode="auto">
          <a:xfrm>
            <a:off x="2573491" y="3280887"/>
            <a:ext cx="143198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直線コネクタ 20"/>
          <p:cNvCxnSpPr/>
          <p:nvPr/>
        </p:nvCxnSpPr>
        <p:spPr bwMode="auto">
          <a:xfrm>
            <a:off x="4218261" y="3278011"/>
            <a:ext cx="23651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直線コネクタ 21"/>
          <p:cNvCxnSpPr/>
          <p:nvPr/>
        </p:nvCxnSpPr>
        <p:spPr bwMode="auto">
          <a:xfrm>
            <a:off x="2725891" y="2846719"/>
            <a:ext cx="143198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テキスト ボックス 6"/>
          <p:cNvSpPr txBox="1"/>
          <p:nvPr/>
        </p:nvSpPr>
        <p:spPr>
          <a:xfrm>
            <a:off x="293297" y="1781144"/>
            <a:ext cx="293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>
                <a:latin typeface="+mj-ea"/>
                <a:ea typeface="+mj-ea"/>
              </a:rPr>
              <a:t>1</a:t>
            </a:r>
            <a:endParaRPr kumimoji="1" lang="ja-JP" altLang="en-US" sz="1800" b="1" dirty="0">
              <a:latin typeface="+mj-ea"/>
              <a:ea typeface="+mj-ea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99055" y="1993926"/>
            <a:ext cx="293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>
                <a:latin typeface="+mj-ea"/>
                <a:ea typeface="+mj-ea"/>
              </a:rPr>
              <a:t>2</a:t>
            </a:r>
            <a:endParaRPr kumimoji="1" lang="ja-JP" altLang="en-US" sz="1800" b="1" dirty="0">
              <a:latin typeface="+mj-ea"/>
              <a:ea typeface="+mj-ea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04813" y="2215334"/>
            <a:ext cx="293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>
                <a:latin typeface="+mj-ea"/>
                <a:ea typeface="+mj-ea"/>
              </a:rPr>
              <a:t>3</a:t>
            </a:r>
            <a:endParaRPr kumimoji="1" lang="ja-JP" altLang="en-US" sz="1800" b="1" dirty="0">
              <a:latin typeface="+mj-ea"/>
              <a:ea typeface="+mj-ea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01945" y="2419490"/>
            <a:ext cx="293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>
                <a:latin typeface="+mj-ea"/>
                <a:ea typeface="+mj-ea"/>
              </a:rPr>
              <a:t>4</a:t>
            </a:r>
            <a:endParaRPr kumimoji="1" lang="ja-JP" altLang="en-US" sz="1800" b="1" dirty="0">
              <a:latin typeface="+mj-ea"/>
              <a:ea typeface="+mj-ea"/>
            </a:endParaRPr>
          </a:p>
        </p:txBody>
      </p:sp>
      <p:cxnSp>
        <p:nvCxnSpPr>
          <p:cNvPr id="29" name="直線コネクタ 28"/>
          <p:cNvCxnSpPr/>
          <p:nvPr/>
        </p:nvCxnSpPr>
        <p:spPr bwMode="auto">
          <a:xfrm>
            <a:off x="465846" y="2750592"/>
            <a:ext cx="2868" cy="25425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テキスト ボックス 29"/>
          <p:cNvSpPr txBox="1"/>
          <p:nvPr/>
        </p:nvSpPr>
        <p:spPr>
          <a:xfrm>
            <a:off x="170214" y="2865174"/>
            <a:ext cx="700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>
                <a:latin typeface="+mj-ea"/>
                <a:ea typeface="+mj-ea"/>
              </a:rPr>
              <a:t>N-1</a:t>
            </a:r>
            <a:endParaRPr kumimoji="1" lang="ja-JP" altLang="en-US" sz="1800" b="1" dirty="0">
              <a:latin typeface="+mj-ea"/>
              <a:ea typeface="+mj-ea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96736" y="3103834"/>
            <a:ext cx="700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b="1" dirty="0">
                <a:latin typeface="+mj-ea"/>
                <a:ea typeface="+mj-ea"/>
              </a:rPr>
              <a:t>N</a:t>
            </a:r>
            <a:endParaRPr kumimoji="1" lang="ja-JP" altLang="en-US" sz="1800" b="1" dirty="0">
              <a:latin typeface="+mj-ea"/>
              <a:ea typeface="+mj-ea"/>
            </a:endParaRPr>
          </a:p>
        </p:txBody>
      </p:sp>
      <p:cxnSp>
        <p:nvCxnSpPr>
          <p:cNvPr id="32" name="直線コネクタ 31"/>
          <p:cNvCxnSpPr/>
          <p:nvPr/>
        </p:nvCxnSpPr>
        <p:spPr bwMode="auto">
          <a:xfrm>
            <a:off x="1095564" y="2424023"/>
            <a:ext cx="6906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直線コネクタ 32"/>
          <p:cNvCxnSpPr/>
          <p:nvPr/>
        </p:nvCxnSpPr>
        <p:spPr bwMode="auto">
          <a:xfrm>
            <a:off x="1095564" y="2628179"/>
            <a:ext cx="22146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直線コネクタ 33"/>
          <p:cNvCxnSpPr/>
          <p:nvPr/>
        </p:nvCxnSpPr>
        <p:spPr bwMode="auto">
          <a:xfrm>
            <a:off x="1095564" y="3082489"/>
            <a:ext cx="110707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直線コネクタ 34"/>
          <p:cNvCxnSpPr/>
          <p:nvPr/>
        </p:nvCxnSpPr>
        <p:spPr bwMode="auto">
          <a:xfrm>
            <a:off x="1095564" y="3286645"/>
            <a:ext cx="125947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直線コネクタ 43"/>
          <p:cNvCxnSpPr/>
          <p:nvPr/>
        </p:nvCxnSpPr>
        <p:spPr bwMode="auto">
          <a:xfrm>
            <a:off x="4387828" y="1981229"/>
            <a:ext cx="6906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線コネクタ 48"/>
          <p:cNvCxnSpPr/>
          <p:nvPr/>
        </p:nvCxnSpPr>
        <p:spPr bwMode="auto">
          <a:xfrm>
            <a:off x="1078281" y="3648974"/>
            <a:ext cx="339072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直線コネクタ 52"/>
          <p:cNvCxnSpPr/>
          <p:nvPr/>
        </p:nvCxnSpPr>
        <p:spPr bwMode="auto">
          <a:xfrm>
            <a:off x="3289483" y="3473166"/>
            <a:ext cx="0" cy="1758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テキスト ボックス 53"/>
          <p:cNvSpPr txBox="1"/>
          <p:nvPr/>
        </p:nvSpPr>
        <p:spPr>
          <a:xfrm>
            <a:off x="1141574" y="1465419"/>
            <a:ext cx="1279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chemeClr val="accent6"/>
                </a:solidFill>
                <a:latin typeface="+mj-ea"/>
                <a:ea typeface="+mj-ea"/>
              </a:rPr>
              <a:t>i-th frame</a:t>
            </a:r>
            <a:endParaRPr kumimoji="1" lang="ja-JP" altLang="en-US" sz="2000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662666" y="1457559"/>
            <a:ext cx="1539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chemeClr val="accent6"/>
                </a:solidFill>
                <a:latin typeface="+mj-ea"/>
                <a:ea typeface="+mj-ea"/>
              </a:rPr>
              <a:t>i+1-th frame</a:t>
            </a:r>
            <a:endParaRPr kumimoji="1" lang="ja-JP" altLang="en-US" sz="2000" b="1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03257" y="3386913"/>
            <a:ext cx="832279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ja-JP" sz="2000" b="1" dirty="0" smtClean="0">
                <a:solidFill>
                  <a:srgbClr val="FF0000"/>
                </a:solidFill>
                <a:latin typeface="+mj-ea"/>
                <a:ea typeface="+mj-ea"/>
              </a:rPr>
              <a:t>Flash </a:t>
            </a:r>
          </a:p>
          <a:p>
            <a:pPr>
              <a:lnSpc>
                <a:spcPts val="2000"/>
              </a:lnSpc>
            </a:pPr>
            <a:r>
              <a:rPr lang="en-US" altLang="ja-JP" sz="2000" b="1" dirty="0" smtClean="0">
                <a:solidFill>
                  <a:srgbClr val="FF0000"/>
                </a:solidFill>
                <a:latin typeface="+mj-ea"/>
                <a:ea typeface="+mj-ea"/>
              </a:rPr>
              <a:t>Light</a:t>
            </a:r>
            <a:endParaRPr kumimoji="1" lang="ja-JP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grpSp>
        <p:nvGrpSpPr>
          <p:cNvPr id="71" name="グループ化 70"/>
          <p:cNvGrpSpPr>
            <a:grpSpLocks noChangeAspect="1"/>
          </p:cNvGrpSpPr>
          <p:nvPr/>
        </p:nvGrpSpPr>
        <p:grpSpPr>
          <a:xfrm>
            <a:off x="97439" y="4226943"/>
            <a:ext cx="2065317" cy="1552755"/>
            <a:chOff x="638355" y="4140679"/>
            <a:chExt cx="2868496" cy="2156604"/>
          </a:xfrm>
        </p:grpSpPr>
        <p:sp>
          <p:nvSpPr>
            <p:cNvPr id="57" name="正方形/長方形 56"/>
            <p:cNvSpPr/>
            <p:nvPr/>
          </p:nvSpPr>
          <p:spPr bwMode="auto">
            <a:xfrm>
              <a:off x="638355" y="4140679"/>
              <a:ext cx="2868496" cy="2156604"/>
            </a:xfrm>
            <a:prstGeom prst="rect">
              <a:avLst/>
            </a:prstGeom>
            <a:solidFill>
              <a:srgbClr val="DDDDD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58" name="正方形/長方形 57"/>
            <p:cNvSpPr/>
            <p:nvPr/>
          </p:nvSpPr>
          <p:spPr bwMode="auto">
            <a:xfrm>
              <a:off x="638355" y="4140679"/>
              <a:ext cx="2868496" cy="1440612"/>
            </a:xfrm>
            <a:prstGeom prst="rect">
              <a:avLst/>
            </a:prstGeom>
            <a:solidFill>
              <a:srgbClr val="4D4D4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grpSp>
        <p:nvGrpSpPr>
          <p:cNvPr id="72" name="グループ化 71"/>
          <p:cNvGrpSpPr>
            <a:grpSpLocks noChangeAspect="1"/>
          </p:cNvGrpSpPr>
          <p:nvPr/>
        </p:nvGrpSpPr>
        <p:grpSpPr>
          <a:xfrm>
            <a:off x="2389459" y="4220388"/>
            <a:ext cx="2065317" cy="1552755"/>
            <a:chOff x="4543065" y="4155063"/>
            <a:chExt cx="2868496" cy="2156604"/>
          </a:xfrm>
        </p:grpSpPr>
        <p:sp>
          <p:nvSpPr>
            <p:cNvPr id="59" name="正方形/長方形 58"/>
            <p:cNvSpPr/>
            <p:nvPr/>
          </p:nvSpPr>
          <p:spPr bwMode="auto">
            <a:xfrm>
              <a:off x="4543065" y="4155063"/>
              <a:ext cx="2868496" cy="2156604"/>
            </a:xfrm>
            <a:prstGeom prst="rect">
              <a:avLst/>
            </a:prstGeom>
            <a:solidFill>
              <a:srgbClr val="4D4D4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60" name="正方形/長方形 59"/>
            <p:cNvSpPr/>
            <p:nvPr/>
          </p:nvSpPr>
          <p:spPr bwMode="auto">
            <a:xfrm>
              <a:off x="4543065" y="4155063"/>
              <a:ext cx="2868496" cy="1440611"/>
            </a:xfrm>
            <a:prstGeom prst="rect">
              <a:avLst/>
            </a:prstGeom>
            <a:solidFill>
              <a:srgbClr val="DDDDD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cxnSp>
        <p:nvCxnSpPr>
          <p:cNvPr id="63" name="直線矢印コネクタ 62"/>
          <p:cNvCxnSpPr>
            <a:endCxn id="57" idx="0"/>
          </p:cNvCxnSpPr>
          <p:nvPr/>
        </p:nvCxnSpPr>
        <p:spPr bwMode="auto">
          <a:xfrm flipH="1">
            <a:off x="1130098" y="3004847"/>
            <a:ext cx="1032658" cy="122209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直線矢印コネクタ 63"/>
          <p:cNvCxnSpPr>
            <a:stCxn id="74" idx="2"/>
            <a:endCxn id="59" idx="0"/>
          </p:cNvCxnSpPr>
          <p:nvPr/>
        </p:nvCxnSpPr>
        <p:spPr bwMode="auto">
          <a:xfrm flipH="1">
            <a:off x="3422118" y="3137437"/>
            <a:ext cx="535885" cy="108295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テキスト ボックス 66"/>
          <p:cNvSpPr txBox="1"/>
          <p:nvPr/>
        </p:nvSpPr>
        <p:spPr>
          <a:xfrm>
            <a:off x="304813" y="5835625"/>
            <a:ext cx="1499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u="sng" dirty="0" smtClean="0">
                <a:solidFill>
                  <a:schemeClr val="accent6"/>
                </a:solidFill>
                <a:latin typeface="+mj-ea"/>
                <a:ea typeface="+mj-ea"/>
              </a:rPr>
              <a:t>i-th frame</a:t>
            </a:r>
            <a:endParaRPr kumimoji="1" lang="ja-JP" altLang="en-US" b="1" u="sng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2536827" y="5851732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u="sng" dirty="0" smtClean="0">
                <a:solidFill>
                  <a:schemeClr val="accent6"/>
                </a:solidFill>
                <a:latin typeface="+mj-ea"/>
                <a:ea typeface="+mj-ea"/>
              </a:rPr>
              <a:t>i+1-th frame</a:t>
            </a:r>
            <a:endParaRPr kumimoji="1" lang="ja-JP" altLang="en-US" b="1" u="sng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96744" y="995894"/>
            <a:ext cx="6160661" cy="461665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・ </a:t>
            </a:r>
            <a:r>
              <a:rPr kumimoji="1"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RS (Rolling Shutter) suffers from flash band.</a:t>
            </a:r>
            <a:endParaRPr kumimoji="1" lang="ja-JP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5716332" y="5548374"/>
            <a:ext cx="574196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+mj-ea"/>
                <a:ea typeface="+mj-ea"/>
              </a:rPr>
              <a:t>400</a:t>
            </a:r>
            <a:endParaRPr kumimoji="1" lang="ja-JP" altLang="en-US" sz="2000" b="1" dirty="0">
              <a:latin typeface="+mj-ea"/>
              <a:ea typeface="+mj-ea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6403544" y="5554132"/>
            <a:ext cx="574196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+mj-ea"/>
                <a:ea typeface="+mj-ea"/>
              </a:rPr>
              <a:t>500</a:t>
            </a:r>
            <a:endParaRPr kumimoji="1" lang="ja-JP" altLang="en-US" sz="2000" b="1" dirty="0">
              <a:latin typeface="+mj-ea"/>
              <a:ea typeface="+mj-ea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7073504" y="5551264"/>
            <a:ext cx="574196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+mj-ea"/>
                <a:ea typeface="+mj-ea"/>
              </a:rPr>
              <a:t>600</a:t>
            </a:r>
            <a:endParaRPr kumimoji="1" lang="ja-JP" altLang="en-US" sz="2000" b="1" dirty="0">
              <a:latin typeface="+mj-ea"/>
              <a:ea typeface="+mj-ea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7700334" y="5548396"/>
            <a:ext cx="574196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+mj-ea"/>
                <a:ea typeface="+mj-ea"/>
              </a:rPr>
              <a:t>700</a:t>
            </a:r>
            <a:endParaRPr kumimoji="1" lang="ja-JP" altLang="en-US" sz="2000" b="1" dirty="0">
              <a:latin typeface="+mj-ea"/>
              <a:ea typeface="+mj-ea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8309912" y="5554154"/>
            <a:ext cx="574196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+mj-ea"/>
                <a:ea typeface="+mj-ea"/>
              </a:rPr>
              <a:t>800</a:t>
            </a:r>
            <a:endParaRPr kumimoji="1" lang="ja-JP" altLang="en-US" sz="2000" b="1" dirty="0">
              <a:latin typeface="+mj-ea"/>
              <a:ea typeface="+mj-ea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8893612" y="5559912"/>
            <a:ext cx="574196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+mj-ea"/>
                <a:ea typeface="+mj-ea"/>
              </a:rPr>
              <a:t>900</a:t>
            </a:r>
            <a:endParaRPr kumimoji="1" lang="ja-JP" altLang="en-US" sz="2000" b="1" dirty="0">
              <a:latin typeface="+mj-ea"/>
              <a:ea typeface="+mj-ea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6599074" y="5803075"/>
            <a:ext cx="1960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+mj-ea"/>
                <a:ea typeface="+mj-ea"/>
              </a:rPr>
              <a:t>Wavelength (nm)</a:t>
            </a:r>
            <a:endParaRPr kumimoji="1" lang="ja-JP" altLang="en-US" sz="2000" b="1" dirty="0">
              <a:latin typeface="+mj-ea"/>
              <a:ea typeface="+mj-ea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 rot="16200000">
            <a:off x="4820473" y="4064953"/>
            <a:ext cx="1107996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+mj-ea"/>
                <a:ea typeface="+mj-ea"/>
              </a:rPr>
              <a:t>Intensity</a:t>
            </a:r>
            <a:endParaRPr kumimoji="1" lang="ja-JP" altLang="en-US" sz="2000" b="1" dirty="0">
              <a:latin typeface="+mj-ea"/>
              <a:ea typeface="+mj-ea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5386401" y="6327108"/>
            <a:ext cx="4386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u="sng" dirty="0" smtClean="0">
                <a:latin typeface="+mj-ea"/>
                <a:ea typeface="+mj-ea"/>
              </a:rPr>
              <a:t>Spectrum of Xenon Strobe Light</a:t>
            </a:r>
            <a:endParaRPr kumimoji="1" lang="ja-JP" altLang="en-US" b="1" u="sng" dirty="0">
              <a:latin typeface="+mj-ea"/>
              <a:ea typeface="+mj-ea"/>
            </a:endParaRPr>
          </a:p>
        </p:txBody>
      </p:sp>
      <p:cxnSp>
        <p:nvCxnSpPr>
          <p:cNvPr id="4" name="直線コネクタ 3"/>
          <p:cNvCxnSpPr/>
          <p:nvPr/>
        </p:nvCxnSpPr>
        <p:spPr bwMode="auto">
          <a:xfrm flipV="1">
            <a:off x="3289483" y="1857669"/>
            <a:ext cx="0" cy="16154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円/楕円 4"/>
          <p:cNvSpPr/>
          <p:nvPr/>
        </p:nvSpPr>
        <p:spPr bwMode="auto">
          <a:xfrm>
            <a:off x="8585255" y="4671132"/>
            <a:ext cx="914400" cy="623879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497590" y="6080725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latin typeface="+mj-ea"/>
                <a:ea typeface="+mj-ea"/>
              </a:rPr>
              <a:t>(Sugawara Laboratory)</a:t>
            </a:r>
            <a:endParaRPr kumimoji="1" lang="ja-JP" altLang="en-US" sz="1800" dirty="0">
              <a:latin typeface="+mj-ea"/>
              <a:ea typeface="+mj-ea"/>
            </a:endParaRPr>
          </a:p>
        </p:txBody>
      </p:sp>
      <p:cxnSp>
        <p:nvCxnSpPr>
          <p:cNvPr id="61" name="直線コネクタ 60"/>
          <p:cNvCxnSpPr/>
          <p:nvPr/>
        </p:nvCxnSpPr>
        <p:spPr bwMode="auto">
          <a:xfrm>
            <a:off x="3300968" y="1980116"/>
            <a:ext cx="84875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直線コネクタ 61"/>
          <p:cNvCxnSpPr/>
          <p:nvPr/>
        </p:nvCxnSpPr>
        <p:spPr bwMode="auto">
          <a:xfrm>
            <a:off x="3298100" y="2180130"/>
            <a:ext cx="10093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直線コネクタ 64"/>
          <p:cNvCxnSpPr/>
          <p:nvPr/>
        </p:nvCxnSpPr>
        <p:spPr bwMode="auto">
          <a:xfrm>
            <a:off x="3303858" y="2418790"/>
            <a:ext cx="116514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直線コネクタ 65"/>
          <p:cNvCxnSpPr/>
          <p:nvPr/>
        </p:nvCxnSpPr>
        <p:spPr bwMode="auto">
          <a:xfrm>
            <a:off x="3300990" y="2622946"/>
            <a:ext cx="116514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直線コネクタ 68"/>
          <p:cNvCxnSpPr/>
          <p:nvPr/>
        </p:nvCxnSpPr>
        <p:spPr bwMode="auto">
          <a:xfrm>
            <a:off x="3289496" y="3077256"/>
            <a:ext cx="56654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直線コネクタ 72"/>
          <p:cNvCxnSpPr/>
          <p:nvPr/>
        </p:nvCxnSpPr>
        <p:spPr bwMode="auto">
          <a:xfrm>
            <a:off x="3298100" y="3281412"/>
            <a:ext cx="71033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円/楕円 35"/>
          <p:cNvSpPr/>
          <p:nvPr/>
        </p:nvSpPr>
        <p:spPr bwMode="auto">
          <a:xfrm rot="-2940000">
            <a:off x="2190559" y="1856350"/>
            <a:ext cx="914400" cy="1929559"/>
          </a:xfrm>
          <a:prstGeom prst="ellipse">
            <a:avLst/>
          </a:prstGeom>
          <a:noFill/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74" name="円/楕円 73"/>
          <p:cNvSpPr/>
          <p:nvPr/>
        </p:nvSpPr>
        <p:spPr bwMode="auto">
          <a:xfrm rot="-2940000">
            <a:off x="3800753" y="1827604"/>
            <a:ext cx="914400" cy="1929559"/>
          </a:xfrm>
          <a:prstGeom prst="ellipse">
            <a:avLst/>
          </a:prstGeom>
          <a:noFill/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857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007349" y="105133"/>
            <a:ext cx="69958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600" b="1" dirty="0" smtClean="0">
                <a:solidFill>
                  <a:schemeClr val="accent6"/>
                </a:solidFill>
                <a:latin typeface="+mj-ea"/>
                <a:ea typeface="+mj-ea"/>
              </a:rPr>
              <a:t>1.4.1.  Motivation </a:t>
            </a:r>
            <a:r>
              <a:rPr lang="en-US" altLang="ja-JP" sz="2800" b="1" dirty="0" smtClean="0">
                <a:solidFill>
                  <a:schemeClr val="accent6"/>
                </a:solidFill>
                <a:latin typeface="+mj-ea"/>
                <a:ea typeface="+mj-ea"/>
              </a:rPr>
              <a:t>--- </a:t>
            </a:r>
            <a:r>
              <a:rPr lang="en-US" altLang="ja-JP" sz="2800" b="1" dirty="0" smtClean="0">
                <a:solidFill>
                  <a:schemeClr val="accent6"/>
                </a:solidFill>
                <a:latin typeface="+mj-ea"/>
              </a:rPr>
              <a:t>Electronic </a:t>
            </a:r>
            <a:r>
              <a:rPr lang="en-US" altLang="ja-JP" sz="2800" b="1" dirty="0">
                <a:solidFill>
                  <a:schemeClr val="accent6"/>
                </a:solidFill>
                <a:latin typeface="+mj-ea"/>
              </a:rPr>
              <a:t>shutter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3065" y="2562965"/>
            <a:ext cx="4368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u="sng" dirty="0" smtClean="0">
                <a:solidFill>
                  <a:schemeClr val="accent6"/>
                </a:solidFill>
                <a:latin typeface="+mj-ea"/>
              </a:rPr>
              <a:t>Electronic Shutter’s Merits</a:t>
            </a:r>
            <a:endParaRPr lang="en-US" altLang="ja-JP" sz="2800" b="1" u="sng" dirty="0">
              <a:solidFill>
                <a:schemeClr val="accent6"/>
              </a:solidFill>
              <a:latin typeface="+mj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88037" y="3086185"/>
            <a:ext cx="9417963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+mj-ea"/>
                <a:ea typeface="+mj-ea"/>
              </a:rPr>
              <a:t>- Electronic shutter has more </a:t>
            </a:r>
            <a:r>
              <a:rPr kumimoji="1"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time-resolution</a:t>
            </a:r>
            <a:r>
              <a:rPr kumimoji="1" lang="en-US" altLang="ja-JP" b="1" dirty="0" smtClean="0">
                <a:latin typeface="+mj-ea"/>
                <a:ea typeface="+mj-ea"/>
              </a:rPr>
              <a:t> than mechanical shutter</a:t>
            </a:r>
          </a:p>
          <a:p>
            <a:r>
              <a:rPr lang="en-US" altLang="ja-JP" b="1" dirty="0">
                <a:latin typeface="+mj-ea"/>
                <a:ea typeface="+mj-ea"/>
              </a:rPr>
              <a:t> </a:t>
            </a:r>
            <a:r>
              <a:rPr lang="en-US" altLang="ja-JP" b="1" dirty="0" smtClean="0">
                <a:latin typeface="+mj-ea"/>
                <a:ea typeface="+mj-ea"/>
              </a:rPr>
              <a:t>  because of </a:t>
            </a:r>
            <a:r>
              <a:rPr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little shutter lag, or shutter blur.</a:t>
            </a:r>
            <a:endParaRPr kumimoji="1" lang="en-US" altLang="ja-JP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endParaRPr kumimoji="1" lang="en-US" altLang="ja-JP" sz="1000" b="1" dirty="0" smtClean="0">
              <a:latin typeface="+mj-ea"/>
              <a:ea typeface="+mj-ea"/>
            </a:endParaRPr>
          </a:p>
          <a:p>
            <a:r>
              <a:rPr kumimoji="1" lang="en-US" altLang="ja-JP" b="1" dirty="0" smtClean="0">
                <a:latin typeface="+mj-ea"/>
                <a:ea typeface="+mj-ea"/>
              </a:rPr>
              <a:t>- If rolling shutter (RS) is used for short electronic shutter,</a:t>
            </a:r>
          </a:p>
          <a:p>
            <a:r>
              <a:rPr lang="en-US" altLang="ja-JP" b="1" dirty="0" smtClean="0">
                <a:latin typeface="+mj-ea"/>
                <a:ea typeface="+mj-ea"/>
              </a:rPr>
              <a:t>  deformation </a:t>
            </a:r>
            <a:r>
              <a:rPr lang="en-US" altLang="ja-JP" b="1" dirty="0">
                <a:latin typeface="+mj-ea"/>
                <a:ea typeface="+mj-ea"/>
              </a:rPr>
              <a:t>of moving </a:t>
            </a:r>
            <a:r>
              <a:rPr lang="en-US" altLang="ja-JP" b="1" dirty="0" smtClean="0">
                <a:latin typeface="+mj-ea"/>
                <a:ea typeface="+mj-ea"/>
              </a:rPr>
              <a:t>object becomes bigger &amp; more noticeable.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3065" y="1133475"/>
            <a:ext cx="4108817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800" u="sng" dirty="0" smtClean="0">
                <a:solidFill>
                  <a:schemeClr val="accent6"/>
                </a:solidFill>
                <a:latin typeface="+mj-ea"/>
                <a:ea typeface="+mj-ea"/>
              </a:rPr>
              <a:t>Shutter Functions</a:t>
            </a:r>
            <a:endParaRPr lang="en-US" altLang="ja-JP" sz="2800" u="sng" dirty="0">
              <a:solidFill>
                <a:schemeClr val="accent6"/>
              </a:solidFill>
              <a:latin typeface="+mj-ea"/>
              <a:ea typeface="+mj-ea"/>
            </a:endParaRPr>
          </a:p>
          <a:p>
            <a:pPr eaLnBrk="1" hangingPunct="1"/>
            <a:r>
              <a:rPr lang="en-US" altLang="ja-JP" dirty="0">
                <a:latin typeface="+mj-ea"/>
                <a:ea typeface="+mj-ea"/>
              </a:rPr>
              <a:t>     1. Exposure Control</a:t>
            </a:r>
          </a:p>
          <a:p>
            <a:pPr eaLnBrk="1" hangingPunct="1"/>
            <a:r>
              <a:rPr lang="en-US" altLang="ja-JP" dirty="0">
                <a:latin typeface="+mj-ea"/>
                <a:ea typeface="+mj-ea"/>
              </a:rPr>
              <a:t>     2. Time Resolution Control</a:t>
            </a:r>
          </a:p>
        </p:txBody>
      </p:sp>
    </p:spTree>
    <p:extLst>
      <p:ext uri="{BB962C8B-B14F-4D97-AF65-F5344CB8AC3E}">
        <p14:creationId xmlns:p14="http://schemas.microsoft.com/office/powerpoint/2010/main" val="32752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1136189" y="2803421"/>
            <a:ext cx="2790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b="1" dirty="0">
              <a:latin typeface="+mj-ea"/>
              <a:ea typeface="+mj-ea"/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1136189" y="1722333"/>
            <a:ext cx="0" cy="10810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b="1" dirty="0">
              <a:latin typeface="+mj-ea"/>
              <a:ea typeface="+mj-ea"/>
            </a:endParaRPr>
          </a:p>
        </p:txBody>
      </p:sp>
      <p:sp>
        <p:nvSpPr>
          <p:cNvPr id="14341" name="Freeform 5"/>
          <p:cNvSpPr>
            <a:spLocks/>
          </p:cNvSpPr>
          <p:nvPr/>
        </p:nvSpPr>
        <p:spPr bwMode="auto">
          <a:xfrm>
            <a:off x="1618464" y="2066098"/>
            <a:ext cx="1479971" cy="720725"/>
          </a:xfrm>
          <a:custGeom>
            <a:avLst/>
            <a:gdLst>
              <a:gd name="T0" fmla="*/ 0 w 908"/>
              <a:gd name="T1" fmla="*/ 727075 h 458"/>
              <a:gd name="T2" fmla="*/ 1844675 w 908"/>
              <a:gd name="T3" fmla="*/ 723900 h 458"/>
              <a:gd name="T4" fmla="*/ 1174253 w 908"/>
              <a:gd name="T5" fmla="*/ 4763 h 458"/>
              <a:gd name="T6" fmla="*/ 668390 w 908"/>
              <a:gd name="T7" fmla="*/ 0 h 458"/>
              <a:gd name="T8" fmla="*/ 4063 w 908"/>
              <a:gd name="T9" fmla="*/ 723900 h 4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08" h="458">
                <a:moveTo>
                  <a:pt x="0" y="458"/>
                </a:moveTo>
                <a:lnTo>
                  <a:pt x="908" y="456"/>
                </a:lnTo>
                <a:lnTo>
                  <a:pt x="578" y="3"/>
                </a:lnTo>
                <a:lnTo>
                  <a:pt x="329" y="0"/>
                </a:lnTo>
                <a:lnTo>
                  <a:pt x="2" y="456"/>
                </a:lnTo>
              </a:path>
            </a:pathLst>
          </a:custGeom>
          <a:solidFill>
            <a:srgbClr val="CCECFF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b="1" dirty="0">
              <a:latin typeface="+mj-ea"/>
              <a:ea typeface="+mj-ea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020280" y="2838422"/>
            <a:ext cx="8162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>
                <a:latin typeface="+mj-ea"/>
                <a:ea typeface="+mj-ea"/>
              </a:rPr>
              <a:t>Time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2223366" y="2076346"/>
            <a:ext cx="308236" cy="7191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 dirty="0">
              <a:latin typeface="+mj-ea"/>
              <a:ea typeface="+mj-ea"/>
            </a:endParaRP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724348" y="3678430"/>
            <a:ext cx="179387" cy="175577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 dirty="0">
              <a:latin typeface="+mj-ea"/>
              <a:ea typeface="+mj-ea"/>
            </a:endParaRPr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123898" y="4578543"/>
            <a:ext cx="40497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b="1" dirty="0">
              <a:latin typeface="+mj-ea"/>
              <a:ea typeface="+mj-ea"/>
            </a:endParaRPr>
          </a:p>
        </p:txBody>
      </p:sp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73" y="3419668"/>
            <a:ext cx="388937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617610" y="3589530"/>
            <a:ext cx="3106738" cy="5397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b="1" dirty="0">
              <a:latin typeface="+mj-ea"/>
              <a:ea typeface="+mj-ea"/>
            </a:endParaRPr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flipV="1">
            <a:off x="617610" y="4129280"/>
            <a:ext cx="3151188" cy="14843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b="1" dirty="0">
              <a:latin typeface="+mj-ea"/>
              <a:ea typeface="+mj-ea"/>
            </a:endParaRP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617610" y="3813368"/>
            <a:ext cx="3106738" cy="3159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b="1" dirty="0">
              <a:latin typeface="+mj-ea"/>
              <a:ea typeface="+mj-ea"/>
            </a:endParaRP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617610" y="4129280"/>
            <a:ext cx="3151188" cy="5397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b="1" dirty="0">
              <a:latin typeface="+mj-ea"/>
              <a:ea typeface="+mj-ea"/>
            </a:endParaRPr>
          </a:p>
        </p:txBody>
      </p:sp>
      <p:sp>
        <p:nvSpPr>
          <p:cNvPr id="14353" name="Line 18"/>
          <p:cNvSpPr>
            <a:spLocks noChangeShapeType="1"/>
          </p:cNvSpPr>
          <p:nvPr/>
        </p:nvSpPr>
        <p:spPr bwMode="auto">
          <a:xfrm flipH="1">
            <a:off x="33410" y="4669030"/>
            <a:ext cx="630238" cy="904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b="1" dirty="0">
              <a:latin typeface="+mj-ea"/>
              <a:ea typeface="+mj-ea"/>
            </a:endParaRPr>
          </a:p>
        </p:txBody>
      </p:sp>
      <p:sp>
        <p:nvSpPr>
          <p:cNvPr id="14354" name="Line 19"/>
          <p:cNvSpPr>
            <a:spLocks noChangeShapeType="1"/>
          </p:cNvSpPr>
          <p:nvPr/>
        </p:nvSpPr>
        <p:spPr bwMode="auto">
          <a:xfrm flipH="1">
            <a:off x="77860" y="3813368"/>
            <a:ext cx="585788" cy="1349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b="1" dirty="0">
              <a:latin typeface="+mj-ea"/>
              <a:ea typeface="+mj-ea"/>
            </a:endParaRPr>
          </a:p>
        </p:txBody>
      </p:sp>
      <p:sp>
        <p:nvSpPr>
          <p:cNvPr id="14355" name="Line 20"/>
          <p:cNvSpPr>
            <a:spLocks noChangeShapeType="1"/>
          </p:cNvSpPr>
          <p:nvPr/>
        </p:nvSpPr>
        <p:spPr bwMode="auto">
          <a:xfrm flipH="1">
            <a:off x="123898" y="3589530"/>
            <a:ext cx="493712" cy="88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b="1" dirty="0">
              <a:latin typeface="+mj-ea"/>
              <a:ea typeface="+mj-ea"/>
            </a:endParaRPr>
          </a:p>
        </p:txBody>
      </p:sp>
      <p:sp>
        <p:nvSpPr>
          <p:cNvPr id="14356" name="Rectangle 21"/>
          <p:cNvSpPr>
            <a:spLocks noChangeArrowheads="1"/>
          </p:cNvSpPr>
          <p:nvPr/>
        </p:nvSpPr>
        <p:spPr bwMode="auto">
          <a:xfrm>
            <a:off x="2913135" y="4283268"/>
            <a:ext cx="46038" cy="12604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 dirty="0">
              <a:latin typeface="+mj-ea"/>
              <a:ea typeface="+mj-ea"/>
            </a:endParaRPr>
          </a:p>
        </p:txBody>
      </p:sp>
      <p:sp>
        <p:nvSpPr>
          <p:cNvPr id="14357" name="Rectangle 22"/>
          <p:cNvSpPr>
            <a:spLocks noChangeArrowheads="1"/>
          </p:cNvSpPr>
          <p:nvPr/>
        </p:nvSpPr>
        <p:spPr bwMode="auto">
          <a:xfrm>
            <a:off x="2913135" y="3445068"/>
            <a:ext cx="44450" cy="6032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 dirty="0">
              <a:latin typeface="+mj-ea"/>
              <a:ea typeface="+mj-ea"/>
            </a:endParaRPr>
          </a:p>
        </p:txBody>
      </p:sp>
      <p:sp>
        <p:nvSpPr>
          <p:cNvPr id="14358" name="Text Box 23"/>
          <p:cNvSpPr txBox="1">
            <a:spLocks noChangeArrowheads="1"/>
          </p:cNvSpPr>
          <p:nvPr/>
        </p:nvSpPr>
        <p:spPr bwMode="auto">
          <a:xfrm>
            <a:off x="210239" y="1058800"/>
            <a:ext cx="4337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u="sng" dirty="0">
                <a:latin typeface="+mj-ea"/>
                <a:ea typeface="+mj-ea"/>
              </a:rPr>
              <a:t>Mechanical Focal Plane Shutter</a:t>
            </a:r>
          </a:p>
        </p:txBody>
      </p:sp>
      <p:sp>
        <p:nvSpPr>
          <p:cNvPr id="14359" name="Text Box 24"/>
          <p:cNvSpPr txBox="1">
            <a:spLocks noChangeArrowheads="1"/>
          </p:cNvSpPr>
          <p:nvPr/>
        </p:nvSpPr>
        <p:spPr bwMode="auto">
          <a:xfrm>
            <a:off x="1449460" y="5143693"/>
            <a:ext cx="14414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>
                <a:solidFill>
                  <a:schemeClr val="accent2"/>
                </a:solidFill>
                <a:latin typeface="+mj-ea"/>
                <a:ea typeface="+mj-ea"/>
              </a:rPr>
              <a:t>2nd Curtain</a:t>
            </a:r>
          </a:p>
        </p:txBody>
      </p:sp>
      <p:sp>
        <p:nvSpPr>
          <p:cNvPr id="14360" name="Text Box 25"/>
          <p:cNvSpPr txBox="1">
            <a:spLocks noChangeArrowheads="1"/>
          </p:cNvSpPr>
          <p:nvPr/>
        </p:nvSpPr>
        <p:spPr bwMode="auto">
          <a:xfrm>
            <a:off x="1514548" y="3379980"/>
            <a:ext cx="1417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>
                <a:solidFill>
                  <a:schemeClr val="accent2"/>
                </a:solidFill>
                <a:latin typeface="+mj-ea"/>
                <a:ea typeface="+mj-ea"/>
              </a:rPr>
              <a:t>1st Curtain</a:t>
            </a:r>
          </a:p>
        </p:txBody>
      </p:sp>
      <p:sp>
        <p:nvSpPr>
          <p:cNvPr id="14361" name="Line 26"/>
          <p:cNvSpPr>
            <a:spLocks noChangeShapeType="1"/>
          </p:cNvSpPr>
          <p:nvPr/>
        </p:nvSpPr>
        <p:spPr bwMode="auto">
          <a:xfrm flipV="1">
            <a:off x="3075060" y="3373630"/>
            <a:ext cx="0" cy="5857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b="1" dirty="0">
              <a:latin typeface="+mj-ea"/>
              <a:ea typeface="+mj-ea"/>
            </a:endParaRPr>
          </a:p>
        </p:txBody>
      </p:sp>
      <p:sp>
        <p:nvSpPr>
          <p:cNvPr id="14362" name="Text Box 27"/>
          <p:cNvSpPr txBox="1">
            <a:spLocks noChangeArrowheads="1"/>
          </p:cNvSpPr>
          <p:nvPr/>
        </p:nvSpPr>
        <p:spPr bwMode="auto">
          <a:xfrm rot="-5400000">
            <a:off x="3202061" y="4337242"/>
            <a:ext cx="1657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>
                <a:solidFill>
                  <a:srgbClr val="008000"/>
                </a:solidFill>
                <a:latin typeface="+mj-ea"/>
                <a:ea typeface="+mj-ea"/>
              </a:rPr>
              <a:t>Image Sensor</a:t>
            </a:r>
          </a:p>
        </p:txBody>
      </p:sp>
      <p:sp>
        <p:nvSpPr>
          <p:cNvPr id="14363" name="Line 28"/>
          <p:cNvSpPr>
            <a:spLocks noChangeShapeType="1"/>
          </p:cNvSpPr>
          <p:nvPr/>
        </p:nvSpPr>
        <p:spPr bwMode="auto">
          <a:xfrm>
            <a:off x="2221789" y="2082696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b="1" dirty="0">
              <a:latin typeface="+mj-ea"/>
              <a:ea typeface="+mj-ea"/>
            </a:endParaRPr>
          </a:p>
        </p:txBody>
      </p:sp>
      <p:sp>
        <p:nvSpPr>
          <p:cNvPr id="14364" name="Line 29"/>
          <p:cNvSpPr>
            <a:spLocks noChangeShapeType="1"/>
          </p:cNvSpPr>
          <p:nvPr/>
        </p:nvSpPr>
        <p:spPr bwMode="auto">
          <a:xfrm>
            <a:off x="2522776" y="206609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b="1" dirty="0">
              <a:latin typeface="+mj-ea"/>
              <a:ea typeface="+mj-ea"/>
            </a:endParaRPr>
          </a:p>
        </p:txBody>
      </p:sp>
      <p:sp>
        <p:nvSpPr>
          <p:cNvPr id="14365" name="Line 30"/>
          <p:cNvSpPr>
            <a:spLocks noChangeShapeType="1"/>
          </p:cNvSpPr>
          <p:nvPr/>
        </p:nvSpPr>
        <p:spPr bwMode="auto">
          <a:xfrm>
            <a:off x="1153173" y="2083489"/>
            <a:ext cx="1112389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b="1" dirty="0">
              <a:latin typeface="+mj-ea"/>
              <a:ea typeface="+mj-ea"/>
            </a:endParaRPr>
          </a:p>
        </p:txBody>
      </p:sp>
      <p:sp>
        <p:nvSpPr>
          <p:cNvPr id="14366" name="Text Box 31"/>
          <p:cNvSpPr txBox="1">
            <a:spLocks noChangeArrowheads="1"/>
          </p:cNvSpPr>
          <p:nvPr/>
        </p:nvSpPr>
        <p:spPr bwMode="auto">
          <a:xfrm>
            <a:off x="831389" y="2601808"/>
            <a:ext cx="314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>
                <a:latin typeface="+mj-ea"/>
                <a:ea typeface="+mj-ea"/>
              </a:rPr>
              <a:t>0</a:t>
            </a:r>
          </a:p>
        </p:txBody>
      </p:sp>
      <p:sp>
        <p:nvSpPr>
          <p:cNvPr id="14367" name="Text Box 32"/>
          <p:cNvSpPr txBox="1">
            <a:spLocks noChangeArrowheads="1"/>
          </p:cNvSpPr>
          <p:nvPr/>
        </p:nvSpPr>
        <p:spPr bwMode="auto">
          <a:xfrm>
            <a:off x="578977" y="1874733"/>
            <a:ext cx="5741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>
                <a:latin typeface="+mj-ea"/>
                <a:ea typeface="+mj-ea"/>
              </a:rPr>
              <a:t>100</a:t>
            </a:r>
          </a:p>
        </p:txBody>
      </p:sp>
      <p:sp>
        <p:nvSpPr>
          <p:cNvPr id="14368" name="Text Box 33"/>
          <p:cNvSpPr txBox="1">
            <a:spLocks noChangeArrowheads="1"/>
          </p:cNvSpPr>
          <p:nvPr/>
        </p:nvSpPr>
        <p:spPr bwMode="auto">
          <a:xfrm rot="-5400000">
            <a:off x="-226116" y="2170158"/>
            <a:ext cx="13276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>
                <a:latin typeface="+mj-ea"/>
                <a:ea typeface="+mj-ea"/>
              </a:rPr>
              <a:t>Aperture</a:t>
            </a:r>
          </a:p>
        </p:txBody>
      </p:sp>
      <p:sp>
        <p:nvSpPr>
          <p:cNvPr id="14369" name="Line 34"/>
          <p:cNvSpPr>
            <a:spLocks noChangeShapeType="1"/>
          </p:cNvSpPr>
          <p:nvPr/>
        </p:nvSpPr>
        <p:spPr bwMode="auto">
          <a:xfrm flipH="1">
            <a:off x="2352214" y="1903308"/>
            <a:ext cx="269875" cy="3603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b="1" dirty="0">
              <a:latin typeface="+mj-ea"/>
              <a:ea typeface="+mj-ea"/>
            </a:endParaRPr>
          </a:p>
        </p:txBody>
      </p:sp>
      <p:sp>
        <p:nvSpPr>
          <p:cNvPr id="14370" name="Text Box 35"/>
          <p:cNvSpPr txBox="1">
            <a:spLocks noChangeArrowheads="1"/>
          </p:cNvSpPr>
          <p:nvPr/>
        </p:nvSpPr>
        <p:spPr bwMode="auto">
          <a:xfrm>
            <a:off x="1856914" y="1542946"/>
            <a:ext cx="20441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chemeClr val="accent2"/>
                </a:solidFill>
                <a:latin typeface="+mj-ea"/>
                <a:ea typeface="+mj-ea"/>
              </a:rPr>
              <a:t>100% Aperture</a:t>
            </a:r>
          </a:p>
        </p:txBody>
      </p:sp>
      <p:sp>
        <p:nvSpPr>
          <p:cNvPr id="14375" name="Text Box 40"/>
          <p:cNvSpPr txBox="1">
            <a:spLocks noChangeArrowheads="1"/>
          </p:cNvSpPr>
          <p:nvPr/>
        </p:nvSpPr>
        <p:spPr bwMode="auto">
          <a:xfrm>
            <a:off x="5751723" y="1074705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u="sng" dirty="0">
                <a:latin typeface="+mj-ea"/>
                <a:ea typeface="+mj-ea"/>
              </a:rPr>
              <a:t>Electronic Shutter</a:t>
            </a:r>
          </a:p>
        </p:txBody>
      </p:sp>
      <p:sp>
        <p:nvSpPr>
          <p:cNvPr id="14376" name="Line 41"/>
          <p:cNvSpPr>
            <a:spLocks noChangeShapeType="1"/>
          </p:cNvSpPr>
          <p:nvPr/>
        </p:nvSpPr>
        <p:spPr bwMode="auto">
          <a:xfrm>
            <a:off x="6754812" y="2737087"/>
            <a:ext cx="2790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b="1" dirty="0">
              <a:latin typeface="+mj-ea"/>
              <a:ea typeface="+mj-ea"/>
            </a:endParaRPr>
          </a:p>
        </p:txBody>
      </p:sp>
      <p:sp>
        <p:nvSpPr>
          <p:cNvPr id="14377" name="Line 42"/>
          <p:cNvSpPr>
            <a:spLocks noChangeShapeType="1"/>
          </p:cNvSpPr>
          <p:nvPr/>
        </p:nvSpPr>
        <p:spPr bwMode="auto">
          <a:xfrm flipV="1">
            <a:off x="6754812" y="1655999"/>
            <a:ext cx="0" cy="10810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b="1" dirty="0">
              <a:latin typeface="+mj-ea"/>
              <a:ea typeface="+mj-ea"/>
            </a:endParaRPr>
          </a:p>
        </p:txBody>
      </p:sp>
      <p:sp>
        <p:nvSpPr>
          <p:cNvPr id="14378" name="Text Box 43"/>
          <p:cNvSpPr txBox="1">
            <a:spLocks noChangeArrowheads="1"/>
          </p:cNvSpPr>
          <p:nvPr/>
        </p:nvSpPr>
        <p:spPr bwMode="auto">
          <a:xfrm>
            <a:off x="7700962" y="2825987"/>
            <a:ext cx="8162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>
                <a:latin typeface="+mj-ea"/>
                <a:ea typeface="+mj-ea"/>
              </a:rPr>
              <a:t>Time</a:t>
            </a:r>
          </a:p>
        </p:txBody>
      </p:sp>
      <p:sp>
        <p:nvSpPr>
          <p:cNvPr id="14379" name="Rectangle 44"/>
          <p:cNvSpPr>
            <a:spLocks noChangeArrowheads="1"/>
          </p:cNvSpPr>
          <p:nvPr/>
        </p:nvSpPr>
        <p:spPr bwMode="auto">
          <a:xfrm>
            <a:off x="7627937" y="2010012"/>
            <a:ext cx="619125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 dirty="0">
              <a:latin typeface="+mj-ea"/>
              <a:ea typeface="+mj-ea"/>
            </a:endParaRPr>
          </a:p>
        </p:txBody>
      </p:sp>
      <p:sp>
        <p:nvSpPr>
          <p:cNvPr id="14380" name="Line 45"/>
          <p:cNvSpPr>
            <a:spLocks noChangeShapeType="1"/>
          </p:cNvSpPr>
          <p:nvPr/>
        </p:nvSpPr>
        <p:spPr bwMode="auto">
          <a:xfrm>
            <a:off x="6754812" y="2010012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b="1" dirty="0">
              <a:latin typeface="+mj-ea"/>
              <a:ea typeface="+mj-ea"/>
            </a:endParaRPr>
          </a:p>
        </p:txBody>
      </p:sp>
      <p:sp>
        <p:nvSpPr>
          <p:cNvPr id="14381" name="Text Box 46"/>
          <p:cNvSpPr txBox="1">
            <a:spLocks noChangeArrowheads="1"/>
          </p:cNvSpPr>
          <p:nvPr/>
        </p:nvSpPr>
        <p:spPr bwMode="auto">
          <a:xfrm>
            <a:off x="6450012" y="2535474"/>
            <a:ext cx="314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>
                <a:latin typeface="+mj-ea"/>
                <a:ea typeface="+mj-ea"/>
              </a:rPr>
              <a:t>0</a:t>
            </a:r>
          </a:p>
        </p:txBody>
      </p:sp>
      <p:sp>
        <p:nvSpPr>
          <p:cNvPr id="14382" name="Text Box 47"/>
          <p:cNvSpPr txBox="1">
            <a:spLocks noChangeArrowheads="1"/>
          </p:cNvSpPr>
          <p:nvPr/>
        </p:nvSpPr>
        <p:spPr bwMode="auto">
          <a:xfrm>
            <a:off x="6197600" y="1808399"/>
            <a:ext cx="5741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>
                <a:latin typeface="+mj-ea"/>
                <a:ea typeface="+mj-ea"/>
              </a:rPr>
              <a:t>100</a:t>
            </a:r>
          </a:p>
        </p:txBody>
      </p:sp>
      <p:sp>
        <p:nvSpPr>
          <p:cNvPr id="14383" name="Text Box 48"/>
          <p:cNvSpPr txBox="1">
            <a:spLocks noChangeArrowheads="1"/>
          </p:cNvSpPr>
          <p:nvPr/>
        </p:nvSpPr>
        <p:spPr bwMode="auto">
          <a:xfrm rot="-5400000">
            <a:off x="5392507" y="2103824"/>
            <a:ext cx="13276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>
                <a:latin typeface="+mj-ea"/>
                <a:ea typeface="+mj-ea"/>
              </a:rPr>
              <a:t>Aperture</a:t>
            </a:r>
          </a:p>
        </p:txBody>
      </p:sp>
      <p:sp>
        <p:nvSpPr>
          <p:cNvPr id="14384" name="Line 49"/>
          <p:cNvSpPr>
            <a:spLocks noChangeShapeType="1"/>
          </p:cNvSpPr>
          <p:nvPr/>
        </p:nvSpPr>
        <p:spPr bwMode="auto">
          <a:xfrm flipH="1">
            <a:off x="7970837" y="1836974"/>
            <a:ext cx="269875" cy="3603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b="1" dirty="0">
              <a:latin typeface="+mj-ea"/>
              <a:ea typeface="+mj-ea"/>
            </a:endParaRPr>
          </a:p>
        </p:txBody>
      </p:sp>
      <p:sp>
        <p:nvSpPr>
          <p:cNvPr id="14385" name="Text Box 50"/>
          <p:cNvSpPr txBox="1">
            <a:spLocks noChangeArrowheads="1"/>
          </p:cNvSpPr>
          <p:nvPr/>
        </p:nvSpPr>
        <p:spPr bwMode="auto">
          <a:xfrm>
            <a:off x="7475537" y="1476612"/>
            <a:ext cx="20441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chemeClr val="accent2"/>
                </a:solidFill>
                <a:latin typeface="+mj-ea"/>
                <a:ea typeface="+mj-ea"/>
              </a:rPr>
              <a:t>100% Aperture</a:t>
            </a:r>
          </a:p>
        </p:txBody>
      </p:sp>
      <p:sp>
        <p:nvSpPr>
          <p:cNvPr id="14386" name="Line 52"/>
          <p:cNvSpPr>
            <a:spLocks noChangeShapeType="1"/>
          </p:cNvSpPr>
          <p:nvPr/>
        </p:nvSpPr>
        <p:spPr bwMode="auto">
          <a:xfrm flipH="1">
            <a:off x="88973" y="5597718"/>
            <a:ext cx="539750" cy="904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b="1" dirty="0">
              <a:latin typeface="+mj-ea"/>
              <a:ea typeface="+mj-ea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871986" y="134918"/>
            <a:ext cx="8280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b="1" dirty="0" smtClean="0">
                <a:solidFill>
                  <a:schemeClr val="accent6"/>
                </a:solidFill>
                <a:latin typeface="+mj-ea"/>
              </a:rPr>
              <a:t>1.4.2  Motivation </a:t>
            </a:r>
            <a:r>
              <a:rPr lang="en-US" altLang="ja-JP" sz="2800" b="1" dirty="0">
                <a:solidFill>
                  <a:schemeClr val="accent6"/>
                </a:solidFill>
                <a:latin typeface="+mj-ea"/>
              </a:rPr>
              <a:t>--- Electronic shutter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53376" y="5960331"/>
            <a:ext cx="5365571" cy="83099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+mj-ea"/>
              </a:rPr>
              <a:t>Gap between image sensor and curtain</a:t>
            </a:r>
          </a:p>
          <a:p>
            <a:r>
              <a:rPr lang="ja-JP" altLang="en-US" b="1" dirty="0" smtClean="0">
                <a:solidFill>
                  <a:srgbClr val="FF0000"/>
                </a:solidFill>
                <a:latin typeface="+mj-ea"/>
              </a:rPr>
              <a:t>⇒　</a:t>
            </a:r>
            <a:r>
              <a:rPr lang="en-US" altLang="ja-JP" b="1" dirty="0" smtClean="0">
                <a:solidFill>
                  <a:srgbClr val="FF0000"/>
                </a:solidFill>
                <a:latin typeface="+mj-ea"/>
              </a:rPr>
              <a:t>Shutter efficiency is less than 100%.</a:t>
            </a:r>
            <a:endParaRPr lang="en-US" altLang="ja-JP" b="1" dirty="0">
              <a:solidFill>
                <a:srgbClr val="FF0000"/>
              </a:solidFill>
              <a:latin typeface="+mj-ea"/>
            </a:endParaRPr>
          </a:p>
        </p:txBody>
      </p:sp>
      <p:cxnSp>
        <p:nvCxnSpPr>
          <p:cNvPr id="4" name="直線矢印コネクタ 3"/>
          <p:cNvCxnSpPr/>
          <p:nvPr/>
        </p:nvCxnSpPr>
        <p:spPr bwMode="auto">
          <a:xfrm>
            <a:off x="2967110" y="5143693"/>
            <a:ext cx="75723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" name="テキスト ボックス 2"/>
          <p:cNvSpPr txBox="1"/>
          <p:nvPr/>
        </p:nvSpPr>
        <p:spPr>
          <a:xfrm>
            <a:off x="2996915" y="5085599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Gap</a:t>
            </a:r>
            <a:endParaRPr kumimoji="1" lang="ja-JP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124091" y="3707004"/>
            <a:ext cx="2763898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b="1" u="sng" dirty="0" smtClean="0">
                <a:latin typeface="+mj-ea"/>
              </a:rPr>
              <a:t>DSLR</a:t>
            </a:r>
          </a:p>
          <a:p>
            <a:r>
              <a:rPr lang="ja-JP" altLang="en-US" sz="2000" b="1" dirty="0" smtClean="0">
                <a:latin typeface="+mj-ea"/>
              </a:rPr>
              <a:t>・</a:t>
            </a:r>
            <a:r>
              <a:rPr lang="en-US" altLang="ja-JP" sz="2000" b="1" dirty="0" smtClean="0">
                <a:latin typeface="+mj-ea"/>
              </a:rPr>
              <a:t>Cover glass</a:t>
            </a:r>
          </a:p>
          <a:p>
            <a:r>
              <a:rPr lang="ja-JP" altLang="en-US" sz="2000" b="1" dirty="0" smtClean="0">
                <a:latin typeface="+mj-ea"/>
              </a:rPr>
              <a:t>・</a:t>
            </a:r>
            <a:r>
              <a:rPr lang="en-US" altLang="ja-JP" sz="2000" b="1" dirty="0" smtClean="0">
                <a:latin typeface="+mj-ea"/>
              </a:rPr>
              <a:t>Optical low-pass filter</a:t>
            </a:r>
          </a:p>
          <a:p>
            <a:r>
              <a:rPr lang="ja-JP" altLang="en-US" sz="2000" b="1" dirty="0" smtClean="0">
                <a:latin typeface="+mj-ea"/>
              </a:rPr>
              <a:t>・</a:t>
            </a:r>
            <a:r>
              <a:rPr lang="en-US" altLang="ja-JP" sz="2000" b="1" dirty="0" smtClean="0">
                <a:latin typeface="+mj-ea"/>
              </a:rPr>
              <a:t>IR-cut filter</a:t>
            </a:r>
          </a:p>
          <a:p>
            <a:r>
              <a:rPr lang="ja-JP" altLang="en-US" sz="2000" b="1" dirty="0" smtClean="0">
                <a:latin typeface="+mj-ea"/>
              </a:rPr>
              <a:t>・</a:t>
            </a:r>
            <a:r>
              <a:rPr lang="en-US" altLang="ja-JP" sz="2000" b="1" dirty="0" smtClean="0">
                <a:latin typeface="+mj-ea"/>
              </a:rPr>
              <a:t>Dust reduction system</a:t>
            </a:r>
            <a:endParaRPr lang="en-US" altLang="ja-JP" sz="2000" b="1" dirty="0">
              <a:latin typeface="+mj-ea"/>
            </a:endParaRPr>
          </a:p>
        </p:txBody>
      </p:sp>
      <p:cxnSp>
        <p:nvCxnSpPr>
          <p:cNvPr id="8" name="直線矢印コネクタ 7"/>
          <p:cNvCxnSpPr>
            <a:endCxn id="3" idx="0"/>
          </p:cNvCxnSpPr>
          <p:nvPr/>
        </p:nvCxnSpPr>
        <p:spPr bwMode="auto">
          <a:xfrm flipH="1">
            <a:off x="3345729" y="4283268"/>
            <a:ext cx="1778362" cy="8023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5697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標準デザイン">
  <a:themeElements>
    <a:clrScheme name="">
      <a:dk1>
        <a:srgbClr val="000000"/>
      </a:dk1>
      <a:lt1>
        <a:srgbClr val="66CC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B8E2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21796</TotalTime>
  <Words>4698</Words>
  <Application>Microsoft Office PowerPoint</Application>
  <PresentationFormat>A4 210 x 297 mm</PresentationFormat>
  <Paragraphs>950</Paragraphs>
  <Slides>32</Slides>
  <Notes>32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4" baseType="lpstr">
      <vt:lpstr>1_標準デザイン</vt:lpstr>
      <vt:lpstr>数式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isisis</dc:creator>
  <cp:lastModifiedBy>isisis</cp:lastModifiedBy>
  <cp:revision>1190</cp:revision>
  <cp:lastPrinted>2014-03-07T08:49:51Z</cp:lastPrinted>
  <dcterms:created xsi:type="dcterms:W3CDTF">2009-01-26T02:52:44Z</dcterms:created>
  <dcterms:modified xsi:type="dcterms:W3CDTF">2014-03-09T10:48:00Z</dcterms:modified>
</cp:coreProperties>
</file>