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</p:sldMasterIdLst>
  <p:notesMasterIdLst>
    <p:notesMasterId r:id="rId31"/>
  </p:notesMasterIdLst>
  <p:sldIdLst>
    <p:sldId id="256" r:id="rId4"/>
    <p:sldId id="281" r:id="rId5"/>
    <p:sldId id="257" r:id="rId6"/>
    <p:sldId id="258" r:id="rId7"/>
    <p:sldId id="275" r:id="rId8"/>
    <p:sldId id="259" r:id="rId9"/>
    <p:sldId id="264" r:id="rId10"/>
    <p:sldId id="260" r:id="rId11"/>
    <p:sldId id="265" r:id="rId12"/>
    <p:sldId id="278" r:id="rId13"/>
    <p:sldId id="261" r:id="rId14"/>
    <p:sldId id="274" r:id="rId15"/>
    <p:sldId id="262" r:id="rId16"/>
    <p:sldId id="273" r:id="rId17"/>
    <p:sldId id="266" r:id="rId18"/>
    <p:sldId id="271" r:id="rId19"/>
    <p:sldId id="272" r:id="rId20"/>
    <p:sldId id="276" r:id="rId21"/>
    <p:sldId id="280" r:id="rId22"/>
    <p:sldId id="284" r:id="rId23"/>
    <p:sldId id="282" r:id="rId24"/>
    <p:sldId id="283" r:id="rId25"/>
    <p:sldId id="267" r:id="rId26"/>
    <p:sldId id="279" r:id="rId27"/>
    <p:sldId id="268" r:id="rId28"/>
    <p:sldId id="269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F287-36BD-49CD-AAA5-7CBDC4759A1B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A7B3D-E1C2-477E-8679-D0C800364F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070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7B3D-E1C2-477E-8679-D0C800364F64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8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186488"/>
            <a:ext cx="1600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0"/>
          <p:cNvSpPr>
            <a:spLocks/>
          </p:cNvSpPr>
          <p:nvPr/>
        </p:nvSpPr>
        <p:spPr bwMode="auto">
          <a:xfrm>
            <a:off x="327025" y="330200"/>
            <a:ext cx="8588375" cy="576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2" y="0"/>
              </a:cxn>
              <a:cxn ang="0">
                <a:pos x="5667" y="3385"/>
              </a:cxn>
              <a:cxn ang="0">
                <a:pos x="5172" y="3889"/>
              </a:cxn>
              <a:cxn ang="0">
                <a:pos x="0" y="3890"/>
              </a:cxn>
              <a:cxn ang="0">
                <a:pos x="0" y="0"/>
              </a:cxn>
            </a:cxnLst>
            <a:rect l="0" t="0" r="r" b="b"/>
            <a:pathLst>
              <a:path w="5842" h="3890">
                <a:moveTo>
                  <a:pt x="0" y="0"/>
                </a:moveTo>
                <a:cubicBezTo>
                  <a:pt x="535" y="0"/>
                  <a:pt x="4832" y="0"/>
                  <a:pt x="5842" y="0"/>
                </a:cubicBezTo>
                <a:cubicBezTo>
                  <a:pt x="5760" y="1465"/>
                  <a:pt x="5699" y="3015"/>
                  <a:pt x="5667" y="3385"/>
                </a:cubicBezTo>
                <a:cubicBezTo>
                  <a:pt x="5635" y="3755"/>
                  <a:pt x="5552" y="3889"/>
                  <a:pt x="5172" y="3889"/>
                </a:cubicBezTo>
                <a:cubicBezTo>
                  <a:pt x="4968" y="3889"/>
                  <a:pt x="793" y="3889"/>
                  <a:pt x="0" y="3890"/>
                </a:cubicBezTo>
                <a:cubicBezTo>
                  <a:pt x="0" y="3274"/>
                  <a:pt x="0" y="472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 dirty="0">
              <a:latin typeface="Arial" charset="0"/>
              <a:ea typeface="+mn-ea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5557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50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500"/>
            </a:lvl1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2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66925" cy="4468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338" y="274638"/>
            <a:ext cx="6053137" cy="4468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N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>
                <a:latin typeface="Arial" charset="0"/>
                <a:ea typeface="+mn-ea"/>
              </a:defRPr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latin typeface="Arial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8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auto">
          <a:xfrm>
            <a:off x="327025" y="330200"/>
            <a:ext cx="8588375" cy="576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2" y="0"/>
              </a:cxn>
              <a:cxn ang="0">
                <a:pos x="5667" y="3385"/>
              </a:cxn>
              <a:cxn ang="0">
                <a:pos x="5172" y="3889"/>
              </a:cxn>
              <a:cxn ang="0">
                <a:pos x="0" y="3890"/>
              </a:cxn>
              <a:cxn ang="0">
                <a:pos x="0" y="0"/>
              </a:cxn>
            </a:cxnLst>
            <a:rect l="0" t="0" r="r" b="b"/>
            <a:pathLst>
              <a:path w="5842" h="3890">
                <a:moveTo>
                  <a:pt x="0" y="0"/>
                </a:moveTo>
                <a:cubicBezTo>
                  <a:pt x="535" y="0"/>
                  <a:pt x="4832" y="0"/>
                  <a:pt x="5842" y="0"/>
                </a:cubicBezTo>
                <a:cubicBezTo>
                  <a:pt x="5760" y="1465"/>
                  <a:pt x="5699" y="3015"/>
                  <a:pt x="5667" y="3385"/>
                </a:cubicBezTo>
                <a:cubicBezTo>
                  <a:pt x="5635" y="3755"/>
                  <a:pt x="5552" y="3889"/>
                  <a:pt x="5172" y="3889"/>
                </a:cubicBezTo>
                <a:cubicBezTo>
                  <a:pt x="4968" y="3889"/>
                  <a:pt x="793" y="3889"/>
                  <a:pt x="0" y="3890"/>
                </a:cubicBezTo>
                <a:cubicBezTo>
                  <a:pt x="0" y="3274"/>
                  <a:pt x="0" y="472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 dirty="0">
              <a:latin typeface="Arial" charset="0"/>
              <a:ea typeface="+mn-ea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157913"/>
            <a:ext cx="16700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625475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349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41915"/>
                </a:solidFill>
              </a:defRPr>
            </a:lvl1pPr>
          </a:lstStyle>
          <a:p>
            <a:fld id="{FBCF9802-17B6-4FA2-80CD-8A03AAD9C929}" type="datetime1">
              <a:rPr lang="en-NZ" altLang="en-US"/>
              <a:pPr/>
              <a:t>12/03/2014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5569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DE2D-6C9A-4C9A-9AB6-89500EF54757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ED31F-78EB-4CF3-AAB9-B4EF70D48B96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8849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AFA54-4A1E-44A9-B52C-6DCFD7DD0F68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F4667-C9CF-46D7-AF0A-0AF91EAB62A5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10398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4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4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3F588-4BC3-4313-B639-94EEF8BB6BEC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156CF-98BC-4E8B-81CC-F230D94EE195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9901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9D43F-48A7-4CFA-A8AF-FFD2F3AB8811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F6E7E-335A-4303-95C7-1F7E9A28FF08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22798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D3059-D918-42AE-8806-A144BFC670D5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14591-C1A9-4E21-B399-48C1F66084FA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30225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DA876-4A76-43BA-B27C-A9C6F20E413C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86D8D-D3B7-41EC-B79F-6C59B2A0264E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85194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643063"/>
            <a:ext cx="8229600" cy="2528897"/>
          </a:xfrm>
        </p:spPr>
        <p:txBody>
          <a:bodyPr/>
          <a:lstStyle>
            <a:lvl1pPr>
              <a:defRPr sz="3000"/>
            </a:lvl1pPr>
            <a:lvl2pPr>
              <a:lnSpc>
                <a:spcPct val="100000"/>
              </a:lnSpc>
              <a:spcBef>
                <a:spcPts val="1000"/>
              </a:spcBef>
              <a:defRPr sz="2600"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0D87E-B6E0-4708-9E0A-305E1A38CC9E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2258E-978B-4F90-8CD4-FD8B668CEB77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42257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00DF2-FAA9-4543-9B00-D8EC15A5678F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D6DDD-6EBA-4023-853B-08ACD2EA05F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19440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071AE-99C0-4E7B-B021-BA1612D8036C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A0B26-A022-4DC0-8E41-403F550026E4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7137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346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346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CAA4C-FE13-4C19-B57E-828B71EAECFE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1661-4CDF-4232-A781-1E4BC2984329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56757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 dirty="0">
              <a:latin typeface="Arial" charset="0"/>
              <a:ea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7800"/>
            <a:ext cx="2057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6"/>
          <p:cNvSpPr>
            <a:spLocks/>
          </p:cNvSpPr>
          <p:nvPr userDrawn="1"/>
        </p:nvSpPr>
        <p:spPr bwMode="auto">
          <a:xfrm>
            <a:off x="327025" y="1524000"/>
            <a:ext cx="8588375" cy="502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2" y="0"/>
              </a:cxn>
              <a:cxn ang="0">
                <a:pos x="5667" y="3385"/>
              </a:cxn>
              <a:cxn ang="0">
                <a:pos x="5172" y="3889"/>
              </a:cxn>
              <a:cxn ang="0">
                <a:pos x="0" y="3890"/>
              </a:cxn>
              <a:cxn ang="0">
                <a:pos x="0" y="0"/>
              </a:cxn>
            </a:cxnLst>
            <a:rect l="0" t="0" r="r" b="b"/>
            <a:pathLst>
              <a:path w="5842" h="3890">
                <a:moveTo>
                  <a:pt x="0" y="0"/>
                </a:moveTo>
                <a:cubicBezTo>
                  <a:pt x="535" y="0"/>
                  <a:pt x="4832" y="0"/>
                  <a:pt x="5842" y="0"/>
                </a:cubicBezTo>
                <a:cubicBezTo>
                  <a:pt x="5760" y="1465"/>
                  <a:pt x="5699" y="3015"/>
                  <a:pt x="5667" y="3385"/>
                </a:cubicBezTo>
                <a:cubicBezTo>
                  <a:pt x="5635" y="3755"/>
                  <a:pt x="5552" y="3889"/>
                  <a:pt x="5172" y="3889"/>
                </a:cubicBezTo>
                <a:cubicBezTo>
                  <a:pt x="4968" y="3889"/>
                  <a:pt x="793" y="3889"/>
                  <a:pt x="0" y="3890"/>
                </a:cubicBezTo>
                <a:cubicBezTo>
                  <a:pt x="0" y="3274"/>
                  <a:pt x="0" y="472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 dirty="0">
              <a:latin typeface="Arial" charset="0"/>
              <a:ea typeface="+mn-ea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6400800" cy="625475"/>
          </a:xfrm>
        </p:spPr>
        <p:txBody>
          <a:bodyPr/>
          <a:lstStyle>
            <a:lvl1pPr algn="ctr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889625"/>
            <a:ext cx="6400800" cy="4349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6216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D52D9-7103-4A14-A914-C03EA2962BF8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0DD46-F77B-4714-A5EF-04E41051982E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74728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74E9E-433A-4B7D-A0FB-6F552B73A62E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C6CDA-DC67-4EFC-B7BB-23DAE2FF8CFA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33966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85775"/>
            <a:ext cx="4038600" cy="214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85775"/>
            <a:ext cx="4038600" cy="214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BB4C0-2040-4865-B650-8030F3D99B42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F09F9-B10A-425E-AF0A-C125DE381715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725609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92CBD-B28D-4F8C-A983-B32ABB801D85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4D5BD-6C76-4A13-8607-35DB1F758DEB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2143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5DE4D-FD45-4BA0-8C69-4C3722262ACF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8D5D8-CB08-4090-9575-4774538DA45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40820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2D779-F2FA-4259-A683-B3547932A1A2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C56BD-9706-46F6-8C8B-3D34F272936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200941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0CEE6-802F-440B-80F8-5E14E8D7DE2A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5360A-A9FA-4C78-A45A-C8DA91FAF4E4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488489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D68EB-71B0-4266-AD0B-88371C8F2649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3CA64-C186-47DA-B86C-59C6CA3C51F8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1852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EDB91-175A-4635-8F35-C56BAA973380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117F3-94F3-4DD6-8757-16E4F2562753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7825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5775"/>
            <a:ext cx="2057400" cy="5884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5775"/>
            <a:ext cx="6019800" cy="5884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25DD6-5542-4AD6-8BA6-D947EE953B22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5FA8-9FD7-4E69-BA83-9B69CE7A3237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59723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643063"/>
            <a:ext cx="4038600" cy="310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338" y="1643063"/>
            <a:ext cx="4038600" cy="310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4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5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643063"/>
            <a:ext cx="82296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NZ" altLang="en-US" smtClean="0"/>
              <a:t>Click to edit Master text styles, and check to see how the text wraps to a second line</a:t>
            </a:r>
          </a:p>
          <a:p>
            <a:pPr lvl="1"/>
            <a:r>
              <a:rPr lang="en-NZ" altLang="en-US" smtClean="0"/>
              <a:t>Second level</a:t>
            </a:r>
          </a:p>
          <a:p>
            <a:pPr lvl="2"/>
            <a:r>
              <a:rPr lang="en-NZ" altLang="en-US" smtClean="0"/>
              <a:t>Third level</a:t>
            </a:r>
          </a:p>
          <a:p>
            <a:pPr lvl="3"/>
            <a:r>
              <a:rPr lang="en-NZ" altLang="en-US" smtClean="0"/>
              <a:t>Fourth level</a:t>
            </a:r>
          </a:p>
          <a:p>
            <a:pPr lvl="4"/>
            <a:r>
              <a:rPr lang="en-NZ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597650"/>
            <a:ext cx="32766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spcBef>
                <a:spcPct val="50000"/>
              </a:spcBef>
              <a:defRPr sz="600" i="1">
                <a:solidFill>
                  <a:srgbClr val="E41915"/>
                </a:solidFill>
              </a:defRPr>
            </a:lvl1pPr>
          </a:lstStyle>
          <a:p>
            <a:fld id="{54D591C5-9461-6647-9CB6-47EC1529A7F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97650"/>
            <a:ext cx="28956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50000"/>
              </a:spcBef>
              <a:defRPr sz="600" i="1">
                <a:solidFill>
                  <a:srgbClr val="E41915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97650"/>
            <a:ext cx="10668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 sz="600" i="1">
                <a:solidFill>
                  <a:srgbClr val="E41915"/>
                </a:solidFill>
              </a:defRPr>
            </a:lvl1pPr>
          </a:lstStyle>
          <a:p>
            <a:fld id="{F495DD4E-5779-4441-A39C-D5FFA008AA7C}" type="slidenum">
              <a:rPr lang="en-US" smtClean="0"/>
              <a:t>‹#›</a:t>
            </a:fld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27025" y="330200"/>
            <a:ext cx="8588375" cy="6175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2" y="0"/>
              </a:cxn>
              <a:cxn ang="0">
                <a:pos x="5667" y="3385"/>
              </a:cxn>
              <a:cxn ang="0">
                <a:pos x="5172" y="3889"/>
              </a:cxn>
              <a:cxn ang="0">
                <a:pos x="0" y="3890"/>
              </a:cxn>
              <a:cxn ang="0">
                <a:pos x="0" y="0"/>
              </a:cxn>
            </a:cxnLst>
            <a:rect l="0" t="0" r="r" b="b"/>
            <a:pathLst>
              <a:path w="5842" h="3890">
                <a:moveTo>
                  <a:pt x="0" y="0"/>
                </a:moveTo>
                <a:cubicBezTo>
                  <a:pt x="535" y="0"/>
                  <a:pt x="4832" y="0"/>
                  <a:pt x="5842" y="0"/>
                </a:cubicBezTo>
                <a:cubicBezTo>
                  <a:pt x="5760" y="1465"/>
                  <a:pt x="5699" y="3015"/>
                  <a:pt x="5667" y="3385"/>
                </a:cubicBezTo>
                <a:cubicBezTo>
                  <a:pt x="5635" y="3755"/>
                  <a:pt x="5552" y="3889"/>
                  <a:pt x="5172" y="3889"/>
                </a:cubicBezTo>
                <a:cubicBezTo>
                  <a:pt x="4968" y="3889"/>
                  <a:pt x="793" y="3889"/>
                  <a:pt x="0" y="3890"/>
                </a:cubicBezTo>
                <a:cubicBezTo>
                  <a:pt x="0" y="3274"/>
                  <a:pt x="0" y="472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 dirty="0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800100" indent="-263525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9350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57338" indent="-1778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19986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4558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6pPr>
      <a:lvl7pPr marL="29130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7pPr>
      <a:lvl8pPr marL="33702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8pPr>
      <a:lvl9pPr marL="38274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597650"/>
            <a:ext cx="32766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spcBef>
                <a:spcPct val="50000"/>
              </a:spcBef>
              <a:defRPr sz="600" i="1">
                <a:solidFill>
                  <a:schemeClr val="bg1"/>
                </a:solidFill>
              </a:defRPr>
            </a:lvl1pPr>
          </a:lstStyle>
          <a:p>
            <a:fld id="{F1C0AF21-3B03-435E-8E77-FED4E434DE6C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97650"/>
            <a:ext cx="28956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50000"/>
              </a:spcBef>
              <a:defRPr sz="600" i="1">
                <a:solidFill>
                  <a:schemeClr val="bg1"/>
                </a:solidFill>
              </a:defRPr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97650"/>
            <a:ext cx="10668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 sz="600" i="1">
                <a:solidFill>
                  <a:schemeClr val="bg1"/>
                </a:solidFill>
              </a:defRPr>
            </a:lvl1pPr>
          </a:lstStyle>
          <a:p>
            <a:fld id="{13212E10-8802-439C-9374-CBB7FE04E2DF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327025" y="330200"/>
            <a:ext cx="8588375" cy="6175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2" y="0"/>
              </a:cxn>
              <a:cxn ang="0">
                <a:pos x="5667" y="3385"/>
              </a:cxn>
              <a:cxn ang="0">
                <a:pos x="5172" y="3889"/>
              </a:cxn>
              <a:cxn ang="0">
                <a:pos x="0" y="3890"/>
              </a:cxn>
              <a:cxn ang="0">
                <a:pos x="0" y="0"/>
              </a:cxn>
            </a:cxnLst>
            <a:rect l="0" t="0" r="r" b="b"/>
            <a:pathLst>
              <a:path w="5842" h="3890">
                <a:moveTo>
                  <a:pt x="0" y="0"/>
                </a:moveTo>
                <a:cubicBezTo>
                  <a:pt x="535" y="0"/>
                  <a:pt x="4832" y="0"/>
                  <a:pt x="5842" y="0"/>
                </a:cubicBezTo>
                <a:cubicBezTo>
                  <a:pt x="5760" y="1465"/>
                  <a:pt x="5699" y="3015"/>
                  <a:pt x="5667" y="3385"/>
                </a:cubicBezTo>
                <a:cubicBezTo>
                  <a:pt x="5635" y="3755"/>
                  <a:pt x="5552" y="3889"/>
                  <a:pt x="5172" y="3889"/>
                </a:cubicBezTo>
                <a:cubicBezTo>
                  <a:pt x="4968" y="3889"/>
                  <a:pt x="793" y="3889"/>
                  <a:pt x="0" y="3890"/>
                </a:cubicBezTo>
                <a:cubicBezTo>
                  <a:pt x="0" y="3274"/>
                  <a:pt x="0" y="472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 dirty="0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98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635000" indent="-1778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2pPr>
      <a:lvl3pPr marL="10842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3pPr>
      <a:lvl4pPr marL="1549400" indent="-1778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19986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4558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130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3702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274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7912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85775"/>
            <a:ext cx="8229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597650"/>
            <a:ext cx="32766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spcBef>
                <a:spcPct val="50000"/>
              </a:spcBef>
              <a:defRPr sz="600" i="1">
                <a:solidFill>
                  <a:schemeClr val="bg1"/>
                </a:solidFill>
              </a:defRPr>
            </a:lvl1pPr>
          </a:lstStyle>
          <a:p>
            <a:fld id="{5C40A66F-5E87-43E3-BB16-7F51F0F34BA8}" type="datetime1">
              <a:rPr lang="en-NZ" altLang="en-US"/>
              <a:pPr/>
              <a:t>12/03/2014</a:t>
            </a:fld>
            <a:endParaRPr lang="en-NZ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97650"/>
            <a:ext cx="28956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50000"/>
              </a:spcBef>
              <a:defRPr sz="600" i="1">
                <a:solidFill>
                  <a:schemeClr val="bg1"/>
                </a:solidFill>
              </a:defRPr>
            </a:lvl1pPr>
          </a:lstStyle>
          <a:p>
            <a:r>
              <a:rPr lang="en-NZ" altLang="en-US"/>
              <a:t>© THE UNIVERSITY OF WAIKATO  •  TE WHARE WANANGA O WAIKATO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97650"/>
            <a:ext cx="10668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 sz="600" i="1">
                <a:solidFill>
                  <a:schemeClr val="bg1"/>
                </a:solidFill>
              </a:defRPr>
            </a:lvl1pPr>
          </a:lstStyle>
          <a:p>
            <a:fld id="{3698523C-BF71-499C-83FC-EB9A5072B61E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327025" y="330200"/>
            <a:ext cx="8588375" cy="6175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2" y="0"/>
              </a:cxn>
              <a:cxn ang="0">
                <a:pos x="5667" y="3385"/>
              </a:cxn>
              <a:cxn ang="0">
                <a:pos x="5172" y="3889"/>
              </a:cxn>
              <a:cxn ang="0">
                <a:pos x="0" y="3890"/>
              </a:cxn>
              <a:cxn ang="0">
                <a:pos x="0" y="0"/>
              </a:cxn>
            </a:cxnLst>
            <a:rect l="0" t="0" r="r" b="b"/>
            <a:pathLst>
              <a:path w="5842" h="3890">
                <a:moveTo>
                  <a:pt x="0" y="0"/>
                </a:moveTo>
                <a:cubicBezTo>
                  <a:pt x="535" y="0"/>
                  <a:pt x="4832" y="0"/>
                  <a:pt x="5842" y="0"/>
                </a:cubicBezTo>
                <a:cubicBezTo>
                  <a:pt x="5760" y="1465"/>
                  <a:pt x="5699" y="3015"/>
                  <a:pt x="5667" y="3385"/>
                </a:cubicBezTo>
                <a:cubicBezTo>
                  <a:pt x="5635" y="3755"/>
                  <a:pt x="5552" y="3889"/>
                  <a:pt x="5172" y="3889"/>
                </a:cubicBezTo>
                <a:cubicBezTo>
                  <a:pt x="4968" y="3889"/>
                  <a:pt x="793" y="3889"/>
                  <a:pt x="0" y="3890"/>
                </a:cubicBezTo>
                <a:cubicBezTo>
                  <a:pt x="0" y="3274"/>
                  <a:pt x="0" y="472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 dirty="0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r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r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r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r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r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r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98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642938" indent="-1778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2pPr>
      <a:lvl3pPr marL="10842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3pPr>
      <a:lvl4pPr marL="1557338" indent="-1778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19986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4558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130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3702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27463" indent="-1698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44.png"/><Relationship Id="rId4" Type="http://schemas.openxmlformats.org/officeDocument/2006/relationships/video" Target="../media/media2.mp4"/><Relationship Id="rId9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0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8190"/>
            <a:ext cx="7772400" cy="1555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Novel Methods of Resolving Multi-path in Time of Flight Cameras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6735"/>
            <a:ext cx="6400800" cy="2785378"/>
          </a:xfrm>
        </p:spPr>
        <p:txBody>
          <a:bodyPr/>
          <a:lstStyle/>
          <a:p>
            <a:r>
              <a:rPr lang="en-US" dirty="0" smtClean="0"/>
              <a:t>Refael Whyte, Lee Streeter, Michael Cree, Adrian </a:t>
            </a:r>
            <a:r>
              <a:rPr lang="en-US" dirty="0" err="1" smtClean="0"/>
              <a:t>Dorrington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University of Waikato, New Zealand.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Equipment setup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920751"/>
            <a:ext cx="8229600" cy="1569660"/>
          </a:xfrm>
        </p:spPr>
        <p:txBody>
          <a:bodyPr/>
          <a:lstStyle/>
          <a:p>
            <a:r>
              <a:rPr lang="en-NZ" dirty="0" smtClean="0"/>
              <a:t>Custom </a:t>
            </a:r>
            <a:r>
              <a:rPr lang="en-NZ" dirty="0" err="1" smtClean="0"/>
              <a:t>ToF</a:t>
            </a:r>
            <a:r>
              <a:rPr lang="en-NZ" dirty="0" smtClean="0"/>
              <a:t> camera attached to DMD based projector. </a:t>
            </a:r>
          </a:p>
          <a:p>
            <a:r>
              <a:rPr lang="en-NZ" dirty="0" smtClean="0"/>
              <a:t>PMD19k3 Sensor, 120x160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8" y="2673934"/>
            <a:ext cx="4476750" cy="36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Corner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56" y="1797070"/>
            <a:ext cx="4798669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9" y="1797070"/>
            <a:ext cx="479866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 - Corner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53" y="1883003"/>
            <a:ext cx="192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53" y="4019550"/>
            <a:ext cx="1920000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38" y="1883003"/>
            <a:ext cx="1920000" cy="1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43" y="1883003"/>
            <a:ext cx="192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38" y="4019550"/>
            <a:ext cx="1920000" cy="14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43" y="4019550"/>
            <a:ext cx="1920000" cy="14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1253" y="3323003"/>
            <a:ext cx="1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Amplitude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1321253" y="5459550"/>
            <a:ext cx="1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Phase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3716338" y="3323003"/>
            <a:ext cx="1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Direct Amplitude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5796643" y="3323003"/>
            <a:ext cx="1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Global Amplitude</a:t>
            </a:r>
            <a:endParaRPr lang="en-NZ" dirty="0"/>
          </a:p>
        </p:txBody>
      </p:sp>
      <p:sp>
        <p:nvSpPr>
          <p:cNvPr id="13" name="TextBox 12"/>
          <p:cNvSpPr txBox="1"/>
          <p:nvPr/>
        </p:nvSpPr>
        <p:spPr>
          <a:xfrm>
            <a:off x="3716338" y="5459550"/>
            <a:ext cx="1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Direct Phase</a:t>
            </a:r>
            <a:endParaRPr lang="en-NZ" dirty="0"/>
          </a:p>
        </p:txBody>
      </p:sp>
      <p:sp>
        <p:nvSpPr>
          <p:cNvPr id="14" name="TextBox 13"/>
          <p:cNvSpPr txBox="1"/>
          <p:nvPr/>
        </p:nvSpPr>
        <p:spPr>
          <a:xfrm>
            <a:off x="5788738" y="5459550"/>
            <a:ext cx="1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Global Phase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011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Global Sinusoidal Pattern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338" y="943611"/>
                <a:ext cx="8229600" cy="252889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Illuminate the scene with high frequency sinusoidal. </a:t>
                </a:r>
              </a:p>
              <a:p>
                <a:r>
                  <a:rPr lang="en-US" sz="2800" dirty="0" smtClean="0"/>
                  <a:t>Light seen at each pixel over time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NZ" sz="28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NZ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NZ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NZ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NZ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sz="2800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NZ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NZ" sz="2800" b="0" i="1" smtClean="0">
                                <a:latin typeface="Cambria Math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NZ" sz="28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NZ" sz="28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NZ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NZ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NZ" sz="2800" b="0" i="1" smtClean="0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NZ" sz="28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NZ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NZ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NZ" sz="28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r>
                          <a:rPr lang="en-NZ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  <a:p>
                <a:endParaRPr lang="en-NZ" b="0" i="1" dirty="0" smtClean="0">
                  <a:latin typeface="Cambria Math"/>
                </a:endParaRPr>
              </a:p>
              <a:p>
                <a:endParaRPr lang="en-NZ" b="0" i="1" dirty="0" smtClean="0">
                  <a:latin typeface="Cambria Math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38" y="943611"/>
                <a:ext cx="8229600" cy="2528897"/>
              </a:xfrm>
              <a:blipFill rotWithShape="1">
                <a:blip r:embed="rId2"/>
                <a:stretch>
                  <a:fillRect l="-1333" t="-409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82783" y="3481656"/>
            <a:ext cx="2791372" cy="1920000"/>
            <a:chOff x="142357" y="4315901"/>
            <a:chExt cx="2791372" cy="192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3729" y="4195901"/>
              <a:ext cx="1920000" cy="216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2357" y="5039694"/>
                  <a:ext cx="6313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NZ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57" y="5039694"/>
                  <a:ext cx="63137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074155" y="3481656"/>
            <a:ext cx="2718271" cy="1920000"/>
            <a:chOff x="2933729" y="4315901"/>
            <a:chExt cx="2718271" cy="1920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612000" y="4195901"/>
              <a:ext cx="1920000" cy="216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933729" y="5091235"/>
                  <a:ext cx="6313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NZ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729" y="5091235"/>
                  <a:ext cx="63137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795597" y="3481656"/>
            <a:ext cx="2791372" cy="1920000"/>
            <a:chOff x="5795597" y="3481656"/>
            <a:chExt cx="2791372" cy="1920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546969" y="3361656"/>
              <a:ext cx="1920000" cy="216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795597" y="4263814"/>
                  <a:ext cx="6313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NZ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5597" y="4263814"/>
                  <a:ext cx="63137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31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Direct Global Sinusoidal Pattern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338" y="995363"/>
                <a:ext cx="8229600" cy="3460884"/>
              </a:xfrm>
            </p:spPr>
            <p:txBody>
              <a:bodyPr/>
              <a:lstStyle/>
              <a:p>
                <a:r>
                  <a:rPr lang="en-US" sz="2800" dirty="0"/>
                  <a:t>The measured radiance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NZ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NZ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2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sz="28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NZ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NZ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sz="28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NZ" sz="28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NZ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NZ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NZ" sz="28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NZ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NZ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2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sz="28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NZ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2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sz="28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NZ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Can find the unknowns with a discrete Fourier Transform. </a:t>
                </a:r>
                <a:endParaRPr lang="en-US" sz="2800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38" y="995363"/>
                <a:ext cx="8229600" cy="3460884"/>
              </a:xfrm>
              <a:blipFill rotWithShape="1">
                <a:blip r:embed="rId2"/>
                <a:stretch>
                  <a:fillRect l="-1333" t="-299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690235" y="902634"/>
            <a:ext cx="2476500" cy="1639888"/>
            <a:chOff x="5895975" y="1741072"/>
            <a:chExt cx="2476500" cy="1639888"/>
          </a:xfrm>
        </p:grpSpPr>
        <p:sp>
          <p:nvSpPr>
            <p:cNvPr id="4" name="Oval 3"/>
            <p:cNvSpPr/>
            <p:nvPr/>
          </p:nvSpPr>
          <p:spPr>
            <a:xfrm>
              <a:off x="5895975" y="1952210"/>
              <a:ext cx="1685925" cy="14287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5200" y="1741072"/>
              <a:ext cx="1057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DC</a:t>
              </a:r>
              <a:endParaRPr lang="en-NZ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33650" y="1110813"/>
            <a:ext cx="3562350" cy="1822411"/>
            <a:chOff x="2686050" y="1888053"/>
            <a:chExt cx="3562350" cy="1822411"/>
          </a:xfrm>
        </p:grpSpPr>
        <p:sp>
          <p:nvSpPr>
            <p:cNvPr id="6" name="Oval 5"/>
            <p:cNvSpPr/>
            <p:nvPr/>
          </p:nvSpPr>
          <p:spPr>
            <a:xfrm>
              <a:off x="2686050" y="1888053"/>
              <a:ext cx="3057525" cy="154094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3341132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1</a:t>
              </a:r>
              <a:r>
                <a:rPr lang="en-NZ" baseline="30000" dirty="0" smtClean="0"/>
                <a:t>st</a:t>
              </a:r>
              <a:r>
                <a:rPr lang="en-NZ" dirty="0" smtClean="0"/>
                <a:t> Frequency</a:t>
              </a: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12089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Direct Global Complex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338" y="1002983"/>
                <a:ext cx="8229600" cy="3952108"/>
              </a:xfrm>
            </p:spPr>
            <p:txBody>
              <a:bodyPr/>
              <a:lstStyle/>
              <a:p>
                <a:r>
                  <a:rPr lang="en-NZ" sz="2800" dirty="0" smtClean="0"/>
                  <a:t>The general formula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NZ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NZ" sz="28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N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NZ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NZ" sz="2800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NZ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NZ" sz="28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N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sz="28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r>
                            <a:rPr lang="en-N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NZ" sz="2800" b="0" dirty="0" smtClean="0"/>
              </a:p>
              <a:p>
                <a:r>
                  <a:rPr lang="en-NZ" sz="2800" dirty="0" smtClean="0"/>
                  <a:t>Correlation function </a:t>
                </a:r>
                <a14:m>
                  <m:oMath xmlns:m="http://schemas.openxmlformats.org/officeDocument/2006/math">
                    <m:r>
                      <a:rPr lang="en-NZ" sz="28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NZ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NZ" sz="2800" b="0" i="1" smtClean="0">
                            <a:latin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NZ" sz="2800" dirty="0" smtClean="0"/>
                  <a:t> is a sinusoid </a:t>
                </a:r>
              </a:p>
              <a:p>
                <a:r>
                  <a:rPr lang="en-NZ" sz="2800" dirty="0" smtClean="0"/>
                  <a:t>Can do frequency mixing</a:t>
                </a:r>
              </a:p>
              <a:p>
                <a14:m>
                  <m:oMath xmlns:m="http://schemas.openxmlformats.org/officeDocument/2006/math">
                    <m:r>
                      <a:rPr lang="en-NZ" sz="28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NZ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NZ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NZ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NZ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sz="2800" b="0" i="0" smtClean="0">
                            <a:latin typeface="Cambria Math"/>
                          </a:rPr>
                          <m:t>1+</m:t>
                        </m:r>
                        <m:func>
                          <m:funcPr>
                            <m:ctrlPr>
                              <a:rPr lang="en-NZ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NZ" sz="28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NZ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NZ" sz="2800" b="0" i="1" smtClean="0">
                                    <a:latin typeface="Cambria Math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NZ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NZ" sz="2800" b="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NZ" sz="28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NZ" sz="2800" b="0" i="1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NZ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NZ" sz="28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NZ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NZ" sz="2800" dirty="0" smtClean="0"/>
              </a:p>
              <a:p>
                <a:r>
                  <a:rPr lang="en-NZ" sz="2800" dirty="0" smtClean="0"/>
                  <a:t>Resulting is mixing between 3 and 1.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38" y="1002983"/>
                <a:ext cx="8229600" cy="3952108"/>
              </a:xfrm>
              <a:blipFill rotWithShape="1">
                <a:blip r:embed="rId2"/>
                <a:stretch>
                  <a:fillRect l="-1333" t="-2623" b="-339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0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Direct Global Complex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338" y="1002983"/>
                <a:ext cx="8229600" cy="2528897"/>
              </a:xfrm>
            </p:spPr>
            <p:txBody>
              <a:bodyPr>
                <a:noAutofit/>
              </a:bodyPr>
              <a:lstStyle/>
              <a:p>
                <a:r>
                  <a:rPr lang="en-NZ" sz="2800" dirty="0" smtClean="0"/>
                  <a:t>The new correlation function between projector and time of flight, the mixing results in the following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NZ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NZ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NZ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NZ" sz="20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NZ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NZ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NZ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NZ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NZ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func>
                          <m:func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NZ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func>
                          <m:func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NZ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NZ" sz="2000" dirty="0" smtClean="0"/>
              </a:p>
              <a:p>
                <a14:m>
                  <m:oMath xmlns:m="http://schemas.openxmlformats.org/officeDocument/2006/math">
                    <m:r>
                      <a:rPr lang="en-NZ" sz="20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NZ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NZ" sz="2000" b="0" i="1" smtClean="0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NZ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NZ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NZ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NZ" sz="20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NZ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NZ" sz="20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NZ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NZ" sz="20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NZ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NZ" sz="2000" b="0" i="1" smtClean="0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NZ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NZ" sz="2000" b="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NZ" sz="20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NZ" sz="2000" b="0" i="1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NZ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NZ" sz="2000" b="0" i="1" smtClean="0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NZ" sz="20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NZ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NZ" sz="2000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NZ" sz="20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NZ" sz="2000" b="0" i="1" smtClean="0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NZ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NZ" sz="20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NZ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NZ" sz="2000" b="0" i="1" smtClean="0">
                                    <a:latin typeface="Cambria Math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NZ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NZ" sz="2000" b="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NZ" sz="20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NZ" sz="2000" b="0" i="1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NZ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NZ" sz="2000" b="0" i="1" smtClean="0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NZ" sz="20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NZ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NZ" sz="2000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NZ" sz="20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NZ" sz="2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NZ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func>
                          <m:func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NZ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func>
                          <m:func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NZ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NZ" sz="2000" dirty="0"/>
              </a:p>
              <a:p>
                <a:r>
                  <a:rPr lang="en-NZ" sz="2800" dirty="0" smtClean="0"/>
                  <a:t>End up with direct at frequency 2 and 4. </a:t>
                </a:r>
              </a:p>
              <a:p>
                <a:r>
                  <a:rPr lang="en-NZ" sz="2800" dirty="0" smtClean="0"/>
                  <a:t>Using the Discrete Fourier transform the unknowns can be solved. </a:t>
                </a:r>
                <a:endParaRPr lang="en-NZ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38" y="1002983"/>
                <a:ext cx="8229600" cy="2528897"/>
              </a:xfrm>
              <a:blipFill rotWithShape="1">
                <a:blip r:embed="rId2"/>
                <a:stretch>
                  <a:fillRect l="-1333" t="-4106" b="-11521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695381" y="3520202"/>
            <a:ext cx="2552701" cy="836057"/>
            <a:chOff x="4838699" y="3609975"/>
            <a:chExt cx="2552701" cy="836057"/>
          </a:xfrm>
        </p:grpSpPr>
        <p:sp>
          <p:nvSpPr>
            <p:cNvPr id="5" name="Oval 4"/>
            <p:cNvSpPr/>
            <p:nvPr/>
          </p:nvSpPr>
          <p:spPr>
            <a:xfrm>
              <a:off x="4838699" y="3609975"/>
              <a:ext cx="2552701" cy="58102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696075" y="4076700"/>
                  <a:ext cx="695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Z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075" y="4076700"/>
                  <a:ext cx="69532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032350" y="3228748"/>
            <a:ext cx="2735263" cy="761999"/>
            <a:chOff x="1971675" y="3429000"/>
            <a:chExt cx="2735263" cy="761999"/>
          </a:xfrm>
        </p:grpSpPr>
        <p:sp>
          <p:nvSpPr>
            <p:cNvPr id="6" name="Oval 5"/>
            <p:cNvSpPr/>
            <p:nvPr/>
          </p:nvSpPr>
          <p:spPr>
            <a:xfrm>
              <a:off x="1971675" y="3609974"/>
              <a:ext cx="2562224" cy="58102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011613" y="3429000"/>
                  <a:ext cx="695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Z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613" y="3429000"/>
                  <a:ext cx="69532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97815" y="3970853"/>
            <a:ext cx="4491037" cy="581025"/>
            <a:chOff x="695324" y="4076700"/>
            <a:chExt cx="4491037" cy="581025"/>
          </a:xfrm>
        </p:grpSpPr>
        <p:sp>
          <p:nvSpPr>
            <p:cNvPr id="4" name="Oval 3"/>
            <p:cNvSpPr/>
            <p:nvPr/>
          </p:nvSpPr>
          <p:spPr>
            <a:xfrm>
              <a:off x="695324" y="4076700"/>
              <a:ext cx="3838575" cy="58102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91036" y="4261366"/>
                  <a:ext cx="695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Z" i="1">
                            <a:latin typeface="Cambria Math"/>
                          </a:rPr>
                          <m:t>1</m:t>
                        </m:r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36" y="4261366"/>
                  <a:ext cx="69532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66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Direct Global Complex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338" y="928371"/>
                <a:ext cx="8229600" cy="2528897"/>
              </a:xfrm>
            </p:spPr>
            <p:txBody>
              <a:bodyPr>
                <a:noAutofit/>
              </a:bodyPr>
              <a:lstStyle/>
              <a:p>
                <a:r>
                  <a:rPr lang="en-NZ" sz="2800" dirty="0" smtClean="0"/>
                  <a:t>The equations for the unknowns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𝜃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N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NZ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NZ" sz="2800" dirty="0" smtClean="0"/>
              </a:p>
              <a:p>
                <a:pPr marL="0" indent="0">
                  <a:buNone/>
                </a:pPr>
                <a:endParaRPr lang="en-NZ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N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NZ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NZ" sz="2800" dirty="0" smtClean="0"/>
              </a:p>
              <a:p>
                <a:pPr marL="0" indent="0">
                  <a:buNone/>
                </a:pPr>
                <a:endParaRPr lang="en-NZ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NZ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N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NZ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NZ" sz="2800" dirty="0" smtClean="0"/>
              </a:p>
              <a:p>
                <a:pPr marL="0" indent="0">
                  <a:buNone/>
                </a:pPr>
                <a:endParaRPr lang="en-NZ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NZ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NZ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N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NZ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NZ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NZ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NZ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NZ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NZ" sz="2800" dirty="0" smtClean="0"/>
              </a:p>
              <a:p>
                <a:r>
                  <a:rPr lang="en-NZ" sz="2800" dirty="0" smtClean="0"/>
                  <a:t>Only require 9 samples </a:t>
                </a:r>
                <a:endParaRPr lang="en-NZ" sz="2800" dirty="0"/>
              </a:p>
              <a:p>
                <a:endParaRPr lang="en-NZ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38" y="928371"/>
                <a:ext cx="8229600" cy="2528897"/>
              </a:xfrm>
              <a:blipFill rotWithShape="1">
                <a:blip r:embed="rId2"/>
                <a:stretch>
                  <a:fillRect l="-1333" t="-4096" b="-69398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3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Direct Global Complex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900103"/>
            <a:ext cx="8229600" cy="2528897"/>
          </a:xfrm>
        </p:spPr>
        <p:txBody>
          <a:bodyPr/>
          <a:lstStyle/>
          <a:p>
            <a:r>
              <a:rPr lang="en-NZ" sz="2800" dirty="0" smtClean="0"/>
              <a:t>Only require 9 samples</a:t>
            </a:r>
          </a:p>
          <a:p>
            <a:r>
              <a:rPr lang="en-NZ" sz="2800" dirty="0" smtClean="0"/>
              <a:t>Projector pattern and phase step changes between each frame. </a:t>
            </a:r>
          </a:p>
          <a:p>
            <a:r>
              <a:rPr lang="en-NZ" sz="2800" dirty="0" smtClean="0"/>
              <a:t>Mixing the pattern shift frequency with the correlation shift frequency. 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4376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Direct Global Complex - </a:t>
            </a:r>
            <a:r>
              <a:rPr lang="en-NZ" dirty="0" smtClean="0"/>
              <a:t>Data</a:t>
            </a:r>
            <a:endParaRPr lang="en-NZ" dirty="0"/>
          </a:p>
        </p:txBody>
      </p:sp>
      <p:pic>
        <p:nvPicPr>
          <p:cNvPr id="5" name="DemoD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3704020"/>
            <a:ext cx="2737627" cy="21600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040" y="980508"/>
            <a:ext cx="261937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moToF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72000" y="980508"/>
            <a:ext cx="2737674" cy="2160000"/>
          </a:xfrm>
          <a:prstGeom prst="rect">
            <a:avLst/>
          </a:prstGeom>
        </p:spPr>
      </p:pic>
      <p:pic>
        <p:nvPicPr>
          <p:cNvPr id="6" name="DemoProj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3890" y="3704020"/>
            <a:ext cx="2737674" cy="21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3040" y="314050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Scene Photo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4690252" y="314050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err="1" smtClean="0"/>
              <a:t>ToF</a:t>
            </a:r>
            <a:r>
              <a:rPr lang="en-NZ" dirty="0" smtClean="0"/>
              <a:t> Raw Frames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1147989" y="5864020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Projector Pattern</a:t>
            </a:r>
            <a:endParaRPr lang="en-NZ" dirty="0"/>
          </a:p>
        </p:txBody>
      </p:sp>
      <p:sp>
        <p:nvSpPr>
          <p:cNvPr id="13" name="TextBox 12"/>
          <p:cNvSpPr txBox="1"/>
          <p:nvPr/>
        </p:nvSpPr>
        <p:spPr>
          <a:xfrm>
            <a:off x="4631149" y="5864020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Combination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54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 Zealand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6" y="1545092"/>
            <a:ext cx="3403952" cy="4559617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063240" y="1890849"/>
            <a:ext cx="1988820" cy="8686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1" y="1181236"/>
            <a:ext cx="10001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Single Pixel Measurement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9" y="2294577"/>
            <a:ext cx="3557179" cy="2663128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3873817" y="3441084"/>
            <a:ext cx="642257" cy="370114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11" y="2286239"/>
            <a:ext cx="3568315" cy="267146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48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Entire Image </a:t>
            </a:r>
            <a:endParaRPr lang="en-NZ" dirty="0"/>
          </a:p>
        </p:txBody>
      </p:sp>
      <p:grpSp>
        <p:nvGrpSpPr>
          <p:cNvPr id="21" name="Group 20"/>
          <p:cNvGrpSpPr/>
          <p:nvPr/>
        </p:nvGrpSpPr>
        <p:grpSpPr>
          <a:xfrm>
            <a:off x="678600" y="915988"/>
            <a:ext cx="2282314" cy="2092736"/>
            <a:chOff x="678600" y="1069564"/>
            <a:chExt cx="2282314" cy="20927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00" y="1069564"/>
              <a:ext cx="2282314" cy="17117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8600" y="2781300"/>
                  <a:ext cx="2282314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00" y="2781300"/>
                  <a:ext cx="2282314" cy="381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428592" y="915988"/>
            <a:ext cx="2282314" cy="2092736"/>
            <a:chOff x="3428592" y="1069564"/>
            <a:chExt cx="2282314" cy="20927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592" y="1069564"/>
              <a:ext cx="2282314" cy="17117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428592" y="2781300"/>
                  <a:ext cx="2282314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592" y="2781300"/>
                  <a:ext cx="2282314" cy="381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6040457" y="915988"/>
            <a:ext cx="2282314" cy="2054636"/>
            <a:chOff x="6040457" y="1069564"/>
            <a:chExt cx="2282314" cy="20546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457" y="1069564"/>
              <a:ext cx="2282314" cy="17117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040457" y="2743200"/>
                  <a:ext cx="2282314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457" y="2743200"/>
                  <a:ext cx="2282314" cy="381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678600" y="3275424"/>
            <a:ext cx="2282314" cy="2092736"/>
            <a:chOff x="678600" y="3429000"/>
            <a:chExt cx="2282314" cy="20927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00" y="3429000"/>
              <a:ext cx="2282314" cy="17117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78600" y="5140736"/>
                  <a:ext cx="2282314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00" y="5140736"/>
                  <a:ext cx="2282314" cy="3810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428592" y="3275424"/>
            <a:ext cx="2284565" cy="2092736"/>
            <a:chOff x="3428592" y="3429000"/>
            <a:chExt cx="2284565" cy="2092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592" y="3429000"/>
              <a:ext cx="2282314" cy="17117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430843" y="5140736"/>
                  <a:ext cx="2282314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843" y="5140736"/>
                  <a:ext cx="2282314" cy="3810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040457" y="3275424"/>
            <a:ext cx="2282314" cy="2092736"/>
            <a:chOff x="6040457" y="3429000"/>
            <a:chExt cx="2282314" cy="20927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457" y="3429000"/>
              <a:ext cx="2282314" cy="17117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040457" y="5140736"/>
                  <a:ext cx="2282314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457" y="5140736"/>
                  <a:ext cx="2282314" cy="3810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5751" y="5364220"/>
                <a:ext cx="8220074" cy="114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N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i="1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N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NZ" i="1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NZ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N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N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NZ" i="1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N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Z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NZ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NZ" i="1">
                                      <a:latin typeface="Cambria Math"/>
                                    </a:rPr>
                                    <m:t>𝜏</m:t>
                                  </m:r>
                                  <m:r>
                                    <a:rPr lang="en-NZ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NZ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N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N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Z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NZ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NZ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N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N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NZ" i="1">
                                      <a:latin typeface="Cambria Math"/>
                                    </a:rPr>
                                    <m:t>4</m:t>
                                  </m:r>
                                  <m:sSub>
                                    <m:sSubPr>
                                      <m:ctrlPr>
                                        <a:rPr lang="en-N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Z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NZ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NZ" i="1">
                                      <a:latin typeface="Cambria Math"/>
                                    </a:rPr>
                                    <m:t>𝜏</m:t>
                                  </m:r>
                                  <m:r>
                                    <a:rPr lang="en-NZ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NZ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NZ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N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Z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NZ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NZ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N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N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N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N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N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N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N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1" y="5364220"/>
                <a:ext cx="8220074" cy="114133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5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Entire Image 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8" y="915988"/>
            <a:ext cx="2879999" cy="216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3898" y="3075988"/>
                <a:ext cx="2816226" cy="59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98" y="3075988"/>
                <a:ext cx="2816226" cy="5936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53898" y="3669677"/>
            <a:ext cx="2880000" cy="2726800"/>
            <a:chOff x="4062409" y="1377671"/>
            <a:chExt cx="2880000" cy="272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409" y="1377671"/>
              <a:ext cx="2880000" cy="216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094296" y="3539316"/>
                  <a:ext cx="2816226" cy="565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NZ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N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N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N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NZ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4296" y="3539316"/>
                  <a:ext cx="2816226" cy="56515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915988"/>
            <a:ext cx="2880000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56362" y="3075987"/>
                <a:ext cx="28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NZ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62" y="3075987"/>
                <a:ext cx="281622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 9Images – Bottles Corner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" y="1080181"/>
            <a:ext cx="3143720" cy="25923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78" y="274638"/>
            <a:ext cx="8426009" cy="46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69" y="3051780"/>
            <a:ext cx="8426009" cy="46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4375" y="4135488"/>
            <a:ext cx="2184399" cy="2007631"/>
            <a:chOff x="714375" y="4135488"/>
            <a:chExt cx="2184399" cy="20076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5" y="4135488"/>
              <a:ext cx="2184399" cy="16382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4375" y="5773787"/>
              <a:ext cx="218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/>
                <a:t>Amplitude</a:t>
              </a:r>
              <a:endParaRPr lang="en-NZ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17963" y="3847829"/>
            <a:ext cx="1170235" cy="799287"/>
            <a:chOff x="1117963" y="3847829"/>
            <a:chExt cx="1170235" cy="799287"/>
          </a:xfrm>
        </p:grpSpPr>
        <p:sp>
          <p:nvSpPr>
            <p:cNvPr id="11" name="Oval 10"/>
            <p:cNvSpPr/>
            <p:nvPr/>
          </p:nvSpPr>
          <p:spPr>
            <a:xfrm>
              <a:off x="1117963" y="4145290"/>
              <a:ext cx="772431" cy="5018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9958" y="3847829"/>
              <a:ext cx="115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Shadow</a:t>
              </a: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6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 – Bottles Corner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3" y="757637"/>
            <a:ext cx="9144000" cy="610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15" y="757637"/>
            <a:ext cx="9144000" cy="610036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35" y="1080181"/>
            <a:ext cx="314372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52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/>
          <a:lstStyle/>
          <a:p>
            <a:r>
              <a:rPr lang="en-NZ" dirty="0" smtClean="0"/>
              <a:t>Results – Subsurface Scattering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6" y="920969"/>
            <a:ext cx="2543175" cy="2020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" y="3013981"/>
            <a:ext cx="3716130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90" y="1805324"/>
            <a:ext cx="371612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Issues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915988"/>
            <a:ext cx="8229600" cy="4056495"/>
          </a:xfrm>
        </p:spPr>
        <p:txBody>
          <a:bodyPr/>
          <a:lstStyle/>
          <a:p>
            <a:r>
              <a:rPr lang="en-NZ" sz="2800" dirty="0" smtClean="0"/>
              <a:t>Odd harmonics in correlation function caused by using square waves.  </a:t>
            </a:r>
          </a:p>
          <a:p>
            <a:r>
              <a:rPr lang="en-NZ" sz="2800" dirty="0" smtClean="0"/>
              <a:t>3</a:t>
            </a:r>
            <a:r>
              <a:rPr lang="en-NZ" sz="2800" baseline="30000" dirty="0" smtClean="0"/>
              <a:t>rd</a:t>
            </a:r>
            <a:r>
              <a:rPr lang="en-NZ" sz="2800" dirty="0" smtClean="0"/>
              <a:t> Harmonic is not an issues, 5</a:t>
            </a:r>
            <a:r>
              <a:rPr lang="en-NZ" sz="2800" baseline="30000" dirty="0" smtClean="0"/>
              <a:t>th</a:t>
            </a:r>
            <a:r>
              <a:rPr lang="en-NZ" sz="2800" dirty="0" smtClean="0"/>
              <a:t> and higher orders are. </a:t>
            </a:r>
          </a:p>
          <a:p>
            <a:r>
              <a:rPr lang="en-NZ" sz="2800" dirty="0" smtClean="0"/>
              <a:t>Linear response of projector. Non-linear introduces spurious harmonics. </a:t>
            </a:r>
          </a:p>
          <a:p>
            <a:r>
              <a:rPr lang="en-NZ" sz="2800" dirty="0" smtClean="0"/>
              <a:t>Projector </a:t>
            </a:r>
            <a:r>
              <a:rPr lang="en-NZ" sz="2800" dirty="0" err="1" smtClean="0"/>
              <a:t>FoV</a:t>
            </a:r>
            <a:r>
              <a:rPr lang="en-NZ" sz="2800" dirty="0" smtClean="0"/>
              <a:t> and Camera </a:t>
            </a:r>
            <a:r>
              <a:rPr lang="en-NZ" sz="2800" dirty="0" err="1" smtClean="0"/>
              <a:t>FoV</a:t>
            </a:r>
            <a:r>
              <a:rPr lang="en-NZ" sz="2800" dirty="0" smtClean="0"/>
              <a:t> are different.</a:t>
            </a:r>
          </a:p>
          <a:p>
            <a:r>
              <a:rPr lang="en-NZ" sz="2800" dirty="0" smtClean="0"/>
              <a:t>Specular reflections fail.  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7796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915988"/>
            <a:ext cx="8229600" cy="2677656"/>
          </a:xfrm>
        </p:spPr>
        <p:txBody>
          <a:bodyPr/>
          <a:lstStyle/>
          <a:p>
            <a:r>
              <a:rPr lang="en-NZ" sz="2800" dirty="0" smtClean="0"/>
              <a:t>Resolved errors due to multipath in time of flight cameras using direct global separation methods. </a:t>
            </a:r>
          </a:p>
          <a:p>
            <a:r>
              <a:rPr lang="en-NZ" sz="2800" dirty="0" smtClean="0"/>
              <a:t>Requires 9 frames. </a:t>
            </a:r>
          </a:p>
          <a:p>
            <a:r>
              <a:rPr lang="en-NZ" sz="2800" dirty="0" smtClean="0"/>
              <a:t>Does not resolve specular reflections. </a:t>
            </a:r>
          </a:p>
          <a:p>
            <a:r>
              <a:rPr lang="en-NZ" sz="2800" dirty="0" smtClean="0"/>
              <a:t>Thanks to the MIT Media Lab. 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2166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Time-of-Flight 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338" y="1015366"/>
                <a:ext cx="8229600" cy="2528897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Illuminate the scene, reflected light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N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sz="28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N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N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NZ" sz="28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N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N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NZ" sz="28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NZ" sz="2800" b="0" i="1" smtClean="0">
                          <a:latin typeface="Cambria Math"/>
                        </a:rPr>
                        <m:t>+</m:t>
                      </m:r>
                      <m:r>
                        <a:rPr lang="en-NZ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NZ" sz="2800" b="0" dirty="0" smtClean="0"/>
              </a:p>
              <a:p>
                <a:r>
                  <a:rPr lang="en-US" sz="2800" dirty="0" smtClean="0"/>
                  <a:t>Returning light correlated with reference signal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NZ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N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NZ" sz="28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NZ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NZ" sz="2800" b="0" dirty="0" smtClean="0"/>
              </a:p>
              <a:p>
                <a:r>
                  <a:rPr lang="en-US" sz="2800" dirty="0" smtClean="0"/>
                  <a:t>Cross-correlation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NZ" sz="2800" b="0" i="1" smtClean="0">
                          <a:latin typeface="Cambria Math"/>
                        </a:rPr>
                        <m:t>=</m:t>
                      </m:r>
                      <m:r>
                        <a:rPr lang="en-NZ" sz="2800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NZ" sz="2800" i="1">
                          <a:latin typeface="Cambria Math"/>
                          <a:ea typeface="Cambria Math"/>
                        </a:rPr>
                        <m:t>⨂</m:t>
                      </m:r>
                      <m:r>
                        <a:rPr lang="en-NZ" sz="2800" b="0" i="1" smtClean="0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N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N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N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NZ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N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NZ" sz="28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en-NZ" sz="28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NZ" sz="28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N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NZ" sz="28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NZ" sz="28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NZ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NZ" sz="28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d>
                          <m:r>
                            <a:rPr lang="en-NZ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NZ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NZ" sz="2800" b="0" i="0" smtClean="0">
                        <a:latin typeface="Cambria Math"/>
                      </a:rPr>
                      <m:t>hift</m:t>
                    </m:r>
                    <m:r>
                      <a:rPr lang="en-NZ" sz="2800" b="0" i="0" smtClean="0">
                        <a:latin typeface="Cambria Math"/>
                      </a:rPr>
                      <m:t> </m:t>
                    </m:r>
                    <m:r>
                      <a:rPr lang="en-NZ" sz="28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2800" dirty="0" smtClean="0"/>
                  <a:t> to recover 3 unknowns, so 3 samples required. </a:t>
                </a:r>
              </a:p>
              <a:p>
                <a:r>
                  <a:rPr lang="en-NZ" sz="2800" dirty="0"/>
                  <a:t>Can represent data as a complex variable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>
                          <a:latin typeface="Cambria Math"/>
                        </a:rPr>
                        <m:t>𝜁</m:t>
                      </m:r>
                      <m:r>
                        <a:rPr lang="en-NZ" sz="2800" i="1">
                          <a:latin typeface="Cambria Math"/>
                        </a:rPr>
                        <m:t>=</m:t>
                      </m:r>
                      <m:r>
                        <a:rPr lang="en-NZ" sz="2800" i="1"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NZ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sz="28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NZ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NZ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NZ" sz="2800" i="1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38" y="1015366"/>
                <a:ext cx="8229600" cy="2528897"/>
              </a:xfrm>
              <a:blipFill rotWithShape="1">
                <a:blip r:embed="rId2"/>
                <a:stretch>
                  <a:fillRect l="-1333" t="-4106" b="-11207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3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Multi-Path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3310778"/>
            <a:ext cx="8229600" cy="252889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900" dirty="0" smtClean="0"/>
              <a:t>Multi-path is caused by inter-reflections, subsurface scattering, mixed pixels and volumetric scattering</a:t>
            </a:r>
            <a:endParaRPr lang="en-US" sz="59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504670" y="-258954"/>
            <a:ext cx="3960000" cy="2184717"/>
            <a:chOff x="3443325" y="1228068"/>
            <a:chExt cx="3960000" cy="218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325" y="1228068"/>
              <a:ext cx="3960000" cy="18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74027" y="3043453"/>
              <a:ext cx="269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/>
                <a:t>Actual Corner</a:t>
              </a:r>
              <a:endParaRPr lang="en-NZ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04670" y="2466440"/>
            <a:ext cx="3960000" cy="1925120"/>
            <a:chOff x="8029477" y="1925763"/>
            <a:chExt cx="3960000" cy="19251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477" y="1925763"/>
              <a:ext cx="3960000" cy="180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660179" y="3481551"/>
              <a:ext cx="269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/>
                <a:t>Measured Corner</a:t>
              </a:r>
              <a:endParaRPr lang="en-NZ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6" y="1140058"/>
            <a:ext cx="2579634" cy="36461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1400" y="1426461"/>
            <a:ext cx="1805940" cy="1779033"/>
            <a:chOff x="3581400" y="1426461"/>
            <a:chExt cx="1805940" cy="17790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336" y="1426461"/>
              <a:ext cx="1403607" cy="139903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81400" y="2836162"/>
              <a:ext cx="1805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/>
                <a:t>Corner Correct</a:t>
              </a:r>
              <a:endParaRPr lang="en-NZ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16523" y="1306063"/>
            <a:ext cx="2030732" cy="1899431"/>
            <a:chOff x="5716523" y="1306063"/>
            <a:chExt cx="2030732" cy="18994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504" y="1306063"/>
              <a:ext cx="1427991" cy="15300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716523" y="2836162"/>
              <a:ext cx="2030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/>
                <a:t>Corner Measured</a:t>
              </a: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5669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Multi-path Interference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00" y="1186398"/>
            <a:ext cx="8229600" cy="1083374"/>
          </a:xfrm>
        </p:spPr>
        <p:txBody>
          <a:bodyPr/>
          <a:lstStyle/>
          <a:p>
            <a:r>
              <a:rPr lang="en-NZ" sz="2800" dirty="0" smtClean="0"/>
              <a:t>Can’t resolve using current measurements. </a:t>
            </a:r>
          </a:p>
          <a:p>
            <a:r>
              <a:rPr lang="en-NZ" sz="2800" dirty="0" smtClean="0"/>
              <a:t>Multi-path adds on complex plane. </a:t>
            </a:r>
            <a:endParaRPr lang="en-NZ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97428" y="2633255"/>
            <a:ext cx="5203372" cy="3287485"/>
            <a:chOff x="1643742" y="3429000"/>
            <a:chExt cx="5203372" cy="3287485"/>
          </a:xfrm>
        </p:grpSpPr>
        <p:grpSp>
          <p:nvGrpSpPr>
            <p:cNvPr id="19" name="Group 18"/>
            <p:cNvGrpSpPr/>
            <p:nvPr/>
          </p:nvGrpSpPr>
          <p:grpSpPr>
            <a:xfrm>
              <a:off x="1763485" y="6346370"/>
              <a:ext cx="5083629" cy="370115"/>
              <a:chOff x="1763485" y="6346370"/>
              <a:chExt cx="5083629" cy="37011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1763485" y="6346370"/>
                <a:ext cx="5083629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624942" y="6346370"/>
                <a:ext cx="2460172" cy="37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dirty="0" smtClean="0"/>
                  <a:t>Real</a:t>
                </a:r>
                <a:endParaRPr lang="en-NZ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643742" y="3429000"/>
              <a:ext cx="849086" cy="3145971"/>
              <a:chOff x="1643742" y="3429000"/>
              <a:chExt cx="849086" cy="3145971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2340427" y="3429000"/>
                <a:ext cx="0" cy="3145971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43742" y="4452258"/>
                <a:ext cx="849086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dirty="0" err="1" smtClean="0"/>
                  <a:t>Img</a:t>
                </a:r>
                <a:endParaRPr lang="en-NZ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894114" y="4037513"/>
            <a:ext cx="2318885" cy="1491342"/>
            <a:chOff x="2340428" y="4855029"/>
            <a:chExt cx="2318885" cy="149134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340428" y="4855029"/>
              <a:ext cx="2188029" cy="14913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146198" y="5431971"/>
                  <a:ext cx="1513115" cy="379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NZ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NZ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NZ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NZ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6198" y="5431971"/>
                  <a:ext cx="1513115" cy="37997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2623457" y="3014255"/>
            <a:ext cx="1992085" cy="1045030"/>
            <a:chOff x="3069771" y="3810000"/>
            <a:chExt cx="1992085" cy="1045030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3069771" y="3810000"/>
              <a:ext cx="1458686" cy="10450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548741" y="4072282"/>
                  <a:ext cx="1513115" cy="379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NZ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NZ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NZ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NZ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8741" y="4072282"/>
                  <a:ext cx="1513115" cy="37997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1894113" y="3014255"/>
            <a:ext cx="750619" cy="2536371"/>
            <a:chOff x="2340427" y="3810000"/>
            <a:chExt cx="750619" cy="253637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340427" y="3810000"/>
              <a:ext cx="729344" cy="25363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 rot="17028206">
                  <a:off x="2141519" y="4809015"/>
                  <a:ext cx="1513115" cy="385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NZ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NZ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NZ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NZ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028206">
                  <a:off x="2141519" y="4809015"/>
                  <a:ext cx="1513115" cy="38593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54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and Global Separation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338" y="1102043"/>
                <a:ext cx="8229600" cy="2131481"/>
              </a:xfrm>
            </p:spPr>
            <p:txBody>
              <a:bodyPr/>
              <a:lstStyle/>
              <a:p>
                <a:r>
                  <a:rPr lang="en-US" sz="2800" dirty="0" smtClean="0"/>
                  <a:t>Separate returns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NZ" sz="2800" b="0" i="1" smtClean="0">
                        <a:latin typeface="Cambria Math"/>
                      </a:rPr>
                      <m:t>𝐿</m:t>
                    </m:r>
                    <m:r>
                      <a:rPr lang="en-NZ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N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NZ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NZ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NZ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N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NZ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NZ" sz="28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Illuminate scene with checkerboard, and inverted checkerboard.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38" y="1102043"/>
                <a:ext cx="8229600" cy="2131481"/>
              </a:xfrm>
              <a:blipFill rotWithShape="1">
                <a:blip r:embed="rId2"/>
                <a:stretch>
                  <a:fillRect l="-1333" t="-4871" b="-716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70664" y="3834181"/>
            <a:ext cx="2286000" cy="2285997"/>
            <a:chOff x="670664" y="3834181"/>
            <a:chExt cx="2286000" cy="2285997"/>
          </a:xfrm>
        </p:grpSpPr>
        <p:sp>
          <p:nvSpPr>
            <p:cNvPr id="4" name="Rectangle 3"/>
            <p:cNvSpPr/>
            <p:nvPr/>
          </p:nvSpPr>
          <p:spPr>
            <a:xfrm>
              <a:off x="2194664" y="3834181"/>
              <a:ext cx="762000" cy="761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70664" y="3834181"/>
              <a:ext cx="762000" cy="761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2664" y="4596180"/>
              <a:ext cx="762000" cy="761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4664" y="5358179"/>
              <a:ext cx="762000" cy="761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0664" y="5358179"/>
              <a:ext cx="762000" cy="761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75664" y="3864707"/>
            <a:ext cx="2064037" cy="1417940"/>
            <a:chOff x="2575664" y="3864707"/>
            <a:chExt cx="2064037" cy="1417940"/>
          </a:xfrm>
        </p:grpSpPr>
        <p:grpSp>
          <p:nvGrpSpPr>
            <p:cNvPr id="11" name="Group 10"/>
            <p:cNvGrpSpPr/>
            <p:nvPr/>
          </p:nvGrpSpPr>
          <p:grpSpPr>
            <a:xfrm>
              <a:off x="2575664" y="3864707"/>
              <a:ext cx="1276015" cy="610936"/>
              <a:chOff x="2575664" y="3864707"/>
              <a:chExt cx="1276015" cy="61093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2575664" y="4215180"/>
                <a:ext cx="70398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327572" y="3864707"/>
                    <a:ext cx="524107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N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NZ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oMath>
                      </m:oMathPara>
                    </a14:m>
                    <a:endParaRPr lang="en-NZ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7572" y="3864707"/>
                    <a:ext cx="524107" cy="61093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2575664" y="4671711"/>
              <a:ext cx="2064037" cy="610936"/>
              <a:chOff x="2575664" y="4671711"/>
              <a:chExt cx="2064037" cy="610936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2575664" y="4977179"/>
                <a:ext cx="70398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327572" y="4671711"/>
                    <a:ext cx="1312129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NZ" b="0" i="1" smtClean="0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N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NZ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oMath>
                      </m:oMathPara>
                    </a14:m>
                    <a:endParaRPr lang="en-NZ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7572" y="4671711"/>
                    <a:ext cx="1312129" cy="61093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" name="Group 8"/>
          <p:cNvGrpSpPr/>
          <p:nvPr/>
        </p:nvGrpSpPr>
        <p:grpSpPr>
          <a:xfrm>
            <a:off x="4565957" y="3823620"/>
            <a:ext cx="2286000" cy="2296558"/>
            <a:chOff x="4565957" y="3834180"/>
            <a:chExt cx="2286000" cy="2296558"/>
          </a:xfrm>
        </p:grpSpPr>
        <p:sp>
          <p:nvSpPr>
            <p:cNvPr id="18" name="Rectangle 17"/>
            <p:cNvSpPr/>
            <p:nvPr/>
          </p:nvSpPr>
          <p:spPr>
            <a:xfrm>
              <a:off x="4565957" y="4606740"/>
              <a:ext cx="762000" cy="761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27957" y="3834180"/>
              <a:ext cx="762000" cy="761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89957" y="4606740"/>
              <a:ext cx="762000" cy="761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27957" y="5368739"/>
              <a:ext cx="762000" cy="761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70957" y="3909711"/>
            <a:ext cx="2075005" cy="1383496"/>
            <a:chOff x="6470957" y="3909711"/>
            <a:chExt cx="2075005" cy="1383496"/>
          </a:xfrm>
        </p:grpSpPr>
        <p:grpSp>
          <p:nvGrpSpPr>
            <p:cNvPr id="17" name="Group 16"/>
            <p:cNvGrpSpPr/>
            <p:nvPr/>
          </p:nvGrpSpPr>
          <p:grpSpPr>
            <a:xfrm>
              <a:off x="6470957" y="4682271"/>
              <a:ext cx="1276015" cy="610936"/>
              <a:chOff x="6470957" y="4682271"/>
              <a:chExt cx="1276015" cy="610936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>
                <a:off x="6470957" y="4983164"/>
                <a:ext cx="70398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222865" y="4682271"/>
                    <a:ext cx="524107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N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NZ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oMath>
                      </m:oMathPara>
                    </a14:m>
                    <a:endParaRPr lang="en-NZ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2865" y="4682271"/>
                    <a:ext cx="524107" cy="61093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6470957" y="3909711"/>
              <a:ext cx="2075005" cy="610936"/>
              <a:chOff x="6470957" y="3909711"/>
              <a:chExt cx="2075005" cy="610936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H="1">
                <a:off x="6470957" y="4221165"/>
                <a:ext cx="70398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233833" y="3909711"/>
                    <a:ext cx="1312129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NZ" b="0" i="1" smtClean="0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N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NZ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oMath>
                      </m:oMathPara>
                    </a14:m>
                    <a:endParaRPr lang="en-NZ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3833" y="3909711"/>
                    <a:ext cx="1312129" cy="61093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549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Direct Global Separation </a:t>
            </a:r>
            <a:r>
              <a:rPr lang="en-NZ" dirty="0" err="1" smtClean="0"/>
              <a:t>Cont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338" y="1185863"/>
                <a:ext cx="8229600" cy="2923108"/>
              </a:xfrm>
            </p:spPr>
            <p:txBody>
              <a:bodyPr/>
              <a:lstStyle/>
              <a:p>
                <a:r>
                  <a:rPr lang="en-NZ" sz="2800" dirty="0" smtClean="0"/>
                  <a:t>The measured values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sz="28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N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N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sz="28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NZ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sz="28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N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NZ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N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N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sz="28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NZ" sz="2800" b="0" dirty="0" smtClean="0"/>
              </a:p>
              <a:p>
                <a:r>
                  <a:rPr lang="en-NZ" sz="2800" dirty="0" smtClean="0"/>
                  <a:t>In reality 25 frames used. 5 shifts in x, and 5 shifts in y for each x.</a:t>
                </a:r>
                <a:endParaRPr lang="en-NZ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38" y="1185863"/>
                <a:ext cx="8229600" cy="2923108"/>
              </a:xfrm>
              <a:blipFill rotWithShape="1">
                <a:blip r:embed="rId2"/>
                <a:stretch>
                  <a:fillRect l="-1333" t="-3549" b="-501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3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Direct Global Separation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338" y="983701"/>
                <a:ext cx="8229600" cy="2528897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sz="12000" dirty="0" smtClean="0"/>
                  <a:t>Same principle, but using complex variables. Multi-path can be expressed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12000" b="0" i="1" smtClean="0">
                          <a:latin typeface="Cambria Math"/>
                        </a:rPr>
                        <m:t>𝐿</m:t>
                      </m:r>
                      <m:r>
                        <a:rPr lang="en-NZ" sz="1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NZ" sz="1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1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NZ" sz="1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func>
                        <m:funcPr>
                          <m:ctrlPr>
                            <a:rPr lang="en-NZ" sz="1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sz="12000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NZ" sz="1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sz="1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NZ" sz="12000" b="0" i="1" smtClean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NZ" sz="1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NZ" sz="12000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NZ" sz="12000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NZ" sz="1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NZ" sz="1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1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NZ" sz="120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NZ" sz="1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sz="12000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NZ" sz="1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sz="1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NZ" sz="12000" b="0" i="1" smtClean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NZ" sz="1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NZ" sz="12000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NZ" sz="12000" b="0" i="1" smtClean="0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2000" dirty="0" smtClean="0"/>
              </a:p>
              <a:p>
                <a:r>
                  <a:rPr lang="en-US" sz="12000" dirty="0" smtClean="0"/>
                  <a:t>Complex vectors add on complex plane.</a:t>
                </a:r>
              </a:p>
              <a:p>
                <a:endParaRPr lang="en-US" sz="12000" dirty="0"/>
              </a:p>
              <a:p>
                <a:endParaRPr lang="en-US" sz="12000" dirty="0" smtClean="0"/>
              </a:p>
              <a:p>
                <a:endParaRPr lang="en-US" sz="12000" dirty="0"/>
              </a:p>
              <a:p>
                <a:pPr marL="0" indent="0">
                  <a:buNone/>
                </a:pPr>
                <a:endParaRPr lang="en-US" sz="12000" dirty="0"/>
              </a:p>
              <a:p>
                <a:r>
                  <a:rPr lang="en-US" sz="12000" dirty="0" smtClean="0"/>
                  <a:t>Maximum and minimum become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1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1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sz="120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NZ" sz="12000" b="0" i="1" smtClean="0">
                          <a:latin typeface="Cambria Math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NZ" sz="1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sz="1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1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sz="12000" b="0" i="1" smtClean="0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en-NZ" sz="120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NZ" sz="12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1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1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sz="1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NZ" sz="12000" b="0" i="1" smtClean="0">
                          <a:latin typeface="Cambria Math"/>
                        </a:rPr>
                        <m:t>≈|</m:t>
                      </m:r>
                      <m:sSub>
                        <m:sSubPr>
                          <m:ctrlPr>
                            <a:rPr lang="en-NZ" sz="1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sz="1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sz="1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NZ" sz="120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NZ" sz="120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38" y="983701"/>
                <a:ext cx="8229600" cy="2528897"/>
              </a:xfrm>
              <a:blipFill rotWithShape="1">
                <a:blip r:embed="rId2"/>
                <a:stretch>
                  <a:fillRect l="-1556" t="-8434" r="-1037" b="-11421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3058204" y="3953462"/>
            <a:ext cx="2068285" cy="631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11372" y="4269147"/>
                <a:ext cx="828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72" y="4269147"/>
                <a:ext cx="82867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4067174" y="3343283"/>
            <a:ext cx="1034143" cy="598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4245" y="3316647"/>
                <a:ext cx="828675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245" y="3316647"/>
                <a:ext cx="828675" cy="391902"/>
              </a:xfrm>
              <a:prstGeom prst="rect">
                <a:avLst/>
              </a:prstGeom>
              <a:blipFill rotWithShape="1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3058204" y="3338419"/>
            <a:ext cx="1034143" cy="1230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84069" y="3605902"/>
                <a:ext cx="42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069" y="3605902"/>
                <a:ext cx="42862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7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Complex Direct Global Separation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8125" y="1012278"/>
                <a:ext cx="8229600" cy="1497269"/>
              </a:xfrm>
            </p:spPr>
            <p:txBody>
              <a:bodyPr/>
              <a:lstStyle/>
              <a:p>
                <a:r>
                  <a:rPr lang="en-NZ" dirty="0" smtClean="0"/>
                  <a:t>Because complex additional constraints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NZ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NZ" b="0" i="1" smtClean="0">
                        <a:latin typeface="Cambria Math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NZ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NZ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NZ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r>
                              <a:rPr lang="en-NZ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NZ" dirty="0" smtClean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NZ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NZ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NZ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N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NZ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NZ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NZ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N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NZ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N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5" y="1012278"/>
                <a:ext cx="8229600" cy="1497269"/>
              </a:xfrm>
              <a:blipFill rotWithShape="1">
                <a:blip r:embed="rId2"/>
                <a:stretch>
                  <a:fillRect l="-1481" t="-8537" b="-365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136770" y="3397009"/>
            <a:ext cx="2657481" cy="1378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2954" y="4179968"/>
                <a:ext cx="828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54" y="4179968"/>
                <a:ext cx="82867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010225" y="3397009"/>
            <a:ext cx="2784026" cy="37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58617" y="2966618"/>
                <a:ext cx="828674" cy="617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NZ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617" y="2966618"/>
                <a:ext cx="828674" cy="6172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073497" y="3770797"/>
            <a:ext cx="63274" cy="1020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44872" y="4100887"/>
                <a:ext cx="42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872" y="4100887"/>
                <a:ext cx="42862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94251" y="3397009"/>
                <a:ext cx="2538412" cy="89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NZ" b="0" i="1" smtClean="0">
                          <a:latin typeface="Cambria Math"/>
                        </a:rPr>
                        <m:t>≠</m:t>
                      </m:r>
                      <m:f>
                        <m:f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NZ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NZ" b="0" dirty="0" smtClean="0"/>
              </a:p>
              <a:p>
                <a:pPr algn="ctr"/>
                <a:r>
                  <a:rPr lang="en-NZ" dirty="0" smtClean="0"/>
                  <a:t>Will fail assumptions. </a:t>
                </a:r>
                <a:endParaRPr lang="en-N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1" y="3397009"/>
                <a:ext cx="2538412" cy="894284"/>
              </a:xfrm>
              <a:prstGeom prst="rect">
                <a:avLst/>
              </a:prstGeom>
              <a:blipFill rotWithShape="1">
                <a:blip r:embed="rId6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5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ikato Uni on White">
  <a:themeElements>
    <a:clrScheme name="Waikato Uni on Whi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1915"/>
      </a:accent1>
      <a:accent2>
        <a:srgbClr val="333399"/>
      </a:accent2>
      <a:accent3>
        <a:srgbClr val="FFFFFF"/>
      </a:accent3>
      <a:accent4>
        <a:srgbClr val="000000"/>
      </a:accent4>
      <a:accent5>
        <a:srgbClr val="EFABAA"/>
      </a:accent5>
      <a:accent6>
        <a:srgbClr val="2D2D8A"/>
      </a:accent6>
      <a:hlink>
        <a:srgbClr val="009999"/>
      </a:hlink>
      <a:folHlink>
        <a:srgbClr val="99CC00"/>
      </a:folHlink>
    </a:clrScheme>
    <a:fontScheme name="Waikato Uni on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ikato Uni on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on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on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on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on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on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4191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ikato Uni on Red">
  <a:themeElements>
    <a:clrScheme name="Waikato Uni on Red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1915"/>
      </a:accent1>
      <a:accent2>
        <a:srgbClr val="333399"/>
      </a:accent2>
      <a:accent3>
        <a:srgbClr val="FFFFFF"/>
      </a:accent3>
      <a:accent4>
        <a:srgbClr val="000000"/>
      </a:accent4>
      <a:accent5>
        <a:srgbClr val="EFABAA"/>
      </a:accent5>
      <a:accent6>
        <a:srgbClr val="2D2D8A"/>
      </a:accent6>
      <a:hlink>
        <a:srgbClr val="009999"/>
      </a:hlink>
      <a:folHlink>
        <a:srgbClr val="99CC00"/>
      </a:folHlink>
    </a:clrScheme>
    <a:fontScheme name="Waikato Uni on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ikato Uni on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on 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on 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on 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on 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on 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on Re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4191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ikato Uni Photo Captions">
  <a:themeElements>
    <a:clrScheme name="Waikato Uni Photo Caption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1915"/>
      </a:accent1>
      <a:accent2>
        <a:srgbClr val="333399"/>
      </a:accent2>
      <a:accent3>
        <a:srgbClr val="FFFFFF"/>
      </a:accent3>
      <a:accent4>
        <a:srgbClr val="000000"/>
      </a:accent4>
      <a:accent5>
        <a:srgbClr val="EFABAA"/>
      </a:accent5>
      <a:accent6>
        <a:srgbClr val="2D2D8A"/>
      </a:accent6>
      <a:hlink>
        <a:srgbClr val="009999"/>
      </a:hlink>
      <a:folHlink>
        <a:srgbClr val="99CC00"/>
      </a:folHlink>
    </a:clrScheme>
    <a:fontScheme name="Waikato Uni Photo Cap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ikato Uni Photo Cap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Photo Cap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Photo Cap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Photo Cap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Photo Cap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ikato Uni Photo Cap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Photo Cap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Photo Cap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Photo Cap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Photo Cap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Photo Cap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Photo Cap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ikato Uni Photo Caption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4191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pres2</Template>
  <TotalTime>5362</TotalTime>
  <Words>1377</Words>
  <Application>Microsoft Office PowerPoint</Application>
  <PresentationFormat>On-screen Show (4:3)</PresentationFormat>
  <Paragraphs>161</Paragraphs>
  <Slides>27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Waikato Uni on White</vt:lpstr>
      <vt:lpstr>Waikato Uni on Red</vt:lpstr>
      <vt:lpstr>Waikato Uni Photo Captions</vt:lpstr>
      <vt:lpstr>Novel Methods of Resolving Multi-path in Time of Flight Cameras</vt:lpstr>
      <vt:lpstr>New Zealand</vt:lpstr>
      <vt:lpstr>Time-of-Flight Background</vt:lpstr>
      <vt:lpstr>Multi-Path Interference</vt:lpstr>
      <vt:lpstr>Multi-path Interference</vt:lpstr>
      <vt:lpstr>Direct and Global Separation </vt:lpstr>
      <vt:lpstr>Direct Global Separation Cont</vt:lpstr>
      <vt:lpstr>Complex Direct Global Separation </vt:lpstr>
      <vt:lpstr>Complex Direct Global Separation</vt:lpstr>
      <vt:lpstr>Equipment setup</vt:lpstr>
      <vt:lpstr>Results – Corner</vt:lpstr>
      <vt:lpstr>Results - Corner</vt:lpstr>
      <vt:lpstr>Direct Global Sinusoidal Pattern</vt:lpstr>
      <vt:lpstr>Direct Global Sinusoidal Pattern</vt:lpstr>
      <vt:lpstr>Direct Global Complex</vt:lpstr>
      <vt:lpstr>Direct Global Complex</vt:lpstr>
      <vt:lpstr>Direct Global Complex</vt:lpstr>
      <vt:lpstr>Direct Global Complex</vt:lpstr>
      <vt:lpstr>Direct Global Complex - Data</vt:lpstr>
      <vt:lpstr>Single Pixel Measurement</vt:lpstr>
      <vt:lpstr>Entire Image </vt:lpstr>
      <vt:lpstr>Entire Image </vt:lpstr>
      <vt:lpstr>Results 9Images – Bottles Corner</vt:lpstr>
      <vt:lpstr>Results – Bottles Corner</vt:lpstr>
      <vt:lpstr>Results – Subsurface Scattering</vt:lpstr>
      <vt:lpstr>Issues</vt:lpstr>
      <vt:lpstr>Conclusion</vt:lpstr>
    </vt:vector>
  </TitlesOfParts>
  <Company>The University of Waikato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Methods of Resolving Mutipath in Time of Flight Cameras</dc:title>
  <dc:creator>Refael Whyte</dc:creator>
  <cp:lastModifiedBy>Refael</cp:lastModifiedBy>
  <cp:revision>105</cp:revision>
  <dcterms:created xsi:type="dcterms:W3CDTF">2014-02-26T03:02:45Z</dcterms:created>
  <dcterms:modified xsi:type="dcterms:W3CDTF">2014-03-12T12:41:14Z</dcterms:modified>
</cp:coreProperties>
</file>