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7" r:id="rId1"/>
  </p:sldMasterIdLst>
  <p:notesMasterIdLst>
    <p:notesMasterId r:id="rId15"/>
  </p:notesMasterIdLst>
  <p:handoutMasterIdLst>
    <p:handoutMasterId r:id="rId16"/>
  </p:handoutMasterIdLst>
  <p:sldIdLst>
    <p:sldId id="288" r:id="rId2"/>
    <p:sldId id="312" r:id="rId3"/>
    <p:sldId id="336" r:id="rId4"/>
    <p:sldId id="313" r:id="rId5"/>
    <p:sldId id="386" r:id="rId6"/>
    <p:sldId id="387" r:id="rId7"/>
    <p:sldId id="388" r:id="rId8"/>
    <p:sldId id="389" r:id="rId9"/>
    <p:sldId id="391" r:id="rId10"/>
    <p:sldId id="392" r:id="rId11"/>
    <p:sldId id="393" r:id="rId12"/>
    <p:sldId id="396" r:id="rId13"/>
    <p:sldId id="395" r:id="rId14"/>
  </p:sldIdLst>
  <p:sldSz cx="9144000" cy="6858000" type="screen4x3"/>
  <p:notesSz cx="7099300" cy="10234613"/>
  <p:defaultTextStyle>
    <a:defPPr>
      <a:defRPr lang="ja-JP"/>
    </a:defPPr>
    <a:lvl1pPr algn="l" rtl="0" fontAlgn="base">
      <a:spcBef>
        <a:spcPct val="0"/>
      </a:spcBef>
      <a:spcAft>
        <a:spcPct val="0"/>
      </a:spcAft>
      <a:defRPr kumimoji="1" b="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b="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b="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b="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b="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b="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b="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b="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b="1" kern="1200">
        <a:solidFill>
          <a:schemeClr val="tx1"/>
        </a:solidFill>
        <a:latin typeface="Calibri"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4D4D4D"/>
    <a:srgbClr val="0066FF"/>
    <a:srgbClr val="FF9999"/>
    <a:srgbClr val="0000FF"/>
    <a:srgbClr val="5F5F5F"/>
    <a:srgbClr val="FFFF00"/>
    <a:srgbClr val="FF00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25" autoAdjust="0"/>
    <p:restoredTop sz="54080" autoAdjust="0"/>
  </p:normalViewPr>
  <p:slideViewPr>
    <p:cSldViewPr>
      <p:cViewPr varScale="1">
        <p:scale>
          <a:sx n="73" d="100"/>
          <a:sy n="73" d="100"/>
        </p:scale>
        <p:origin x="-1358" y="-77"/>
      </p:cViewPr>
      <p:guideLst>
        <p:guide orient="horz"/>
        <p:guide pos="2903"/>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75" d="100"/>
          <a:sy n="75" d="100"/>
        </p:scale>
        <p:origin x="-2106" y="-168"/>
      </p:cViewPr>
      <p:guideLst>
        <p:guide orient="horz" pos="3223"/>
        <p:guide pos="2236"/>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4616" tIns="47308" rIns="94616" bIns="47308" numCol="1" anchor="t" anchorCtr="0" compatLnSpc="1">
            <a:prstTxWarp prst="textNoShape">
              <a:avLst/>
            </a:prstTxWarp>
          </a:bodyPr>
          <a:lstStyle>
            <a:lvl1pPr defTabSz="946150">
              <a:defRPr sz="1200" b="0"/>
            </a:lvl1pPr>
          </a:lstStyle>
          <a:p>
            <a:endParaRPr lang="ja-JP" altLang="en-US"/>
          </a:p>
        </p:txBody>
      </p:sp>
      <p:sp>
        <p:nvSpPr>
          <p:cNvPr id="3" name="日付プレースホルダー 2"/>
          <p:cNvSpPr>
            <a:spLocks noGrp="1"/>
          </p:cNvSpPr>
          <p:nvPr>
            <p:ph type="dt" sz="quarter" idx="1"/>
          </p:nvPr>
        </p:nvSpPr>
        <p:spPr bwMode="auto">
          <a:xfrm>
            <a:off x="4021138" y="0"/>
            <a:ext cx="3076575" cy="511175"/>
          </a:xfrm>
          <a:prstGeom prst="rect">
            <a:avLst/>
          </a:prstGeom>
          <a:noFill/>
          <a:ln w="9525">
            <a:noFill/>
            <a:miter lim="800000"/>
            <a:headEnd/>
            <a:tailEnd/>
          </a:ln>
        </p:spPr>
        <p:txBody>
          <a:bodyPr vert="horz" wrap="square" lIns="94616" tIns="47308" rIns="94616" bIns="47308" numCol="1" anchor="t" anchorCtr="0" compatLnSpc="1">
            <a:prstTxWarp prst="textNoShape">
              <a:avLst/>
            </a:prstTxWarp>
          </a:bodyPr>
          <a:lstStyle>
            <a:lvl1pPr algn="r" defTabSz="946150">
              <a:defRPr sz="1200" b="0"/>
            </a:lvl1pPr>
          </a:lstStyle>
          <a:p>
            <a:fld id="{4222DFC4-693C-475B-B190-A13B52995AB8}" type="datetimeFigureOut">
              <a:rPr lang="ja-JP" altLang="en-US"/>
              <a:pPr/>
              <a:t>2014/3/10</a:t>
            </a:fld>
            <a:endParaRPr lang="en-US" altLang="ja-JP"/>
          </a:p>
        </p:txBody>
      </p:sp>
      <p:sp>
        <p:nvSpPr>
          <p:cNvPr id="4" name="フッター プレースホルダー 3"/>
          <p:cNvSpPr>
            <a:spLocks noGrp="1"/>
          </p:cNvSpPr>
          <p:nvPr>
            <p:ph type="ftr" sz="quarter" idx="2"/>
          </p:nvPr>
        </p:nvSpPr>
        <p:spPr bwMode="auto">
          <a:xfrm>
            <a:off x="0" y="9721850"/>
            <a:ext cx="3076575" cy="511175"/>
          </a:xfrm>
          <a:prstGeom prst="rect">
            <a:avLst/>
          </a:prstGeom>
          <a:noFill/>
          <a:ln w="9525">
            <a:noFill/>
            <a:miter lim="800000"/>
            <a:headEnd/>
            <a:tailEnd/>
          </a:ln>
        </p:spPr>
        <p:txBody>
          <a:bodyPr vert="horz" wrap="square" lIns="94616" tIns="47308" rIns="94616" bIns="47308" numCol="1" anchor="b" anchorCtr="0" compatLnSpc="1">
            <a:prstTxWarp prst="textNoShape">
              <a:avLst/>
            </a:prstTxWarp>
          </a:bodyPr>
          <a:lstStyle>
            <a:lvl1pPr defTabSz="946150">
              <a:defRPr sz="1200" b="0"/>
            </a:lvl1pPr>
          </a:lstStyle>
          <a:p>
            <a:endParaRPr lang="ja-JP" altLang="en-US"/>
          </a:p>
        </p:txBody>
      </p:sp>
      <p:sp>
        <p:nvSpPr>
          <p:cNvPr id="5" name="スライド番号プレースホルダー 4"/>
          <p:cNvSpPr>
            <a:spLocks noGrp="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4616" tIns="47308" rIns="94616" bIns="47308" numCol="1" anchor="b" anchorCtr="0" compatLnSpc="1">
            <a:prstTxWarp prst="textNoShape">
              <a:avLst/>
            </a:prstTxWarp>
          </a:bodyPr>
          <a:lstStyle>
            <a:lvl1pPr algn="r" defTabSz="946150">
              <a:defRPr sz="1200" b="0"/>
            </a:lvl1pPr>
          </a:lstStyle>
          <a:p>
            <a:fld id="{BDB0F993-FA9E-4476-B7FA-B649491F7A13}" type="slidenum">
              <a:rPr lang="ja-JP" altLang="en-US"/>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616" tIns="47308" rIns="94616" bIns="47308" numCol="1" anchor="t" anchorCtr="0" compatLnSpc="1">
            <a:prstTxWarp prst="textNoShape">
              <a:avLst/>
            </a:prstTxWarp>
          </a:bodyPr>
          <a:lstStyle>
            <a:lvl1pPr defTabSz="946150" eaLnBrk="0" hangingPunct="0">
              <a:defRPr sz="1200" b="0"/>
            </a:lvl1pPr>
          </a:lstStyle>
          <a:p>
            <a:endParaRPr lang="en-US" altLang="ja-JP"/>
          </a:p>
        </p:txBody>
      </p:sp>
      <p:sp>
        <p:nvSpPr>
          <p:cNvPr id="5222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4616" tIns="47308" rIns="94616" bIns="47308" numCol="1" anchor="t" anchorCtr="0" compatLnSpc="1">
            <a:prstTxWarp prst="textNoShape">
              <a:avLst/>
            </a:prstTxWarp>
          </a:bodyPr>
          <a:lstStyle>
            <a:lvl1pPr algn="r" defTabSz="946150" eaLnBrk="0" hangingPunct="0">
              <a:defRPr sz="1200" b="0"/>
            </a:lvl1pPr>
          </a:lstStyle>
          <a:p>
            <a:fld id="{3B35D7F7-92FF-4038-9217-ACC855164A52}" type="datetimeFigureOut">
              <a:rPr lang="ja-JP" altLang="en-US"/>
              <a:pPr/>
              <a:t>2014/3/10</a:t>
            </a:fld>
            <a:endParaRPr lang="en-US" altLang="ja-JP"/>
          </a:p>
        </p:txBody>
      </p:sp>
      <p:sp>
        <p:nvSpPr>
          <p:cNvPr id="26628" name="Rectangle 4"/>
          <p:cNvSpPr>
            <a:spLocks noRo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4616" tIns="47308" rIns="94616" bIns="4730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223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4616" tIns="47308" rIns="94616" bIns="47308" numCol="1" anchor="b" anchorCtr="0" compatLnSpc="1">
            <a:prstTxWarp prst="textNoShape">
              <a:avLst/>
            </a:prstTxWarp>
          </a:bodyPr>
          <a:lstStyle>
            <a:lvl1pPr defTabSz="946150" eaLnBrk="0" hangingPunct="0">
              <a:defRPr sz="1200" b="0"/>
            </a:lvl1pPr>
          </a:lstStyle>
          <a:p>
            <a:endParaRPr lang="en-US" altLang="ja-JP"/>
          </a:p>
        </p:txBody>
      </p:sp>
      <p:sp>
        <p:nvSpPr>
          <p:cNvPr id="5223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4616" tIns="47308" rIns="94616" bIns="47308" numCol="1" anchor="b" anchorCtr="0" compatLnSpc="1">
            <a:prstTxWarp prst="textNoShape">
              <a:avLst/>
            </a:prstTxWarp>
          </a:bodyPr>
          <a:lstStyle>
            <a:lvl1pPr algn="r" defTabSz="946150" eaLnBrk="0" hangingPunct="0">
              <a:defRPr sz="1200" b="0"/>
            </a:lvl1pPr>
          </a:lstStyle>
          <a:p>
            <a:fld id="{BD7CE80F-632C-400F-873F-771E8B45A32C}" type="slidenum">
              <a:rPr lang="ja-JP" altLang="en-US"/>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xfrm>
            <a:off x="990600" y="766763"/>
            <a:ext cx="5121275" cy="3840162"/>
          </a:xfrm>
          <a:ln/>
        </p:spPr>
      </p:sp>
      <p:sp>
        <p:nvSpPr>
          <p:cNvPr id="86019" name="Rectangle 3"/>
          <p:cNvSpPr>
            <a:spLocks noGrp="1" noChangeArrowheads="1"/>
          </p:cNvSpPr>
          <p:nvPr>
            <p:ph type="body" idx="1"/>
          </p:nvPr>
        </p:nvSpPr>
        <p:spPr>
          <a:xfrm>
            <a:off x="708025" y="4860925"/>
            <a:ext cx="5683250" cy="4606925"/>
          </a:xfrm>
        </p:spPr>
        <p:txBody>
          <a:bodyPr/>
          <a:lstStyle/>
          <a:p>
            <a:r>
              <a:rPr lang="en-US" altLang="ja-JP" sz="1400" smtClean="0"/>
              <a:t>Thank you, Mr. Chairman. Good afternoon, ladies and gentlemen. I am Tohru Yamada from Kyoto, Japan.</a:t>
            </a:r>
          </a:p>
          <a:p>
            <a:r>
              <a:rPr lang="en-US" altLang="ja-JP" sz="1400" smtClean="0"/>
              <a:t>Thank you for the opportunity to present to you, today.</a:t>
            </a:r>
          </a:p>
          <a:p>
            <a:r>
              <a:rPr lang="en-US" altLang="ja-JP" sz="1400" smtClean="0"/>
              <a:t>I work in the Image Sensor Division of the Semiconductor Business Division of Panasonic’s Automotive and Industrial Systems Company.</a:t>
            </a:r>
          </a:p>
          <a:p>
            <a:r>
              <a:rPr lang="en-US" altLang="ja-JP" sz="1400" smtClean="0"/>
              <a:t>Sorry about the long and complicated department name.</a:t>
            </a:r>
          </a:p>
          <a:p>
            <a:r>
              <a:rPr lang="en-US" altLang="ja-JP" sz="1400" smtClean="0"/>
              <a:t>Before we get into the presentation, let me briefly introduce my credentials.</a:t>
            </a:r>
          </a:p>
          <a:p>
            <a:r>
              <a:rPr lang="en-US" altLang="ja-JP" sz="1400" smtClean="0"/>
              <a:t>I have some 20 years’ experience in image sensor field.</a:t>
            </a:r>
          </a:p>
          <a:p>
            <a:r>
              <a:rPr lang="en-US" altLang="ja-JP" sz="1400" smtClean="0"/>
              <a:t>Currently, I am responsible for steering development and mass-production of image sensor products including ToF sensors.</a:t>
            </a:r>
          </a:p>
          <a:p>
            <a:r>
              <a:rPr lang="en-US" altLang="ja-JP" sz="1400" smtClean="0"/>
              <a:t>My area of expertise is design and development of Image sensor pixels.</a:t>
            </a:r>
          </a:p>
          <a:p>
            <a:r>
              <a:rPr lang="en-US" altLang="ja-JP" sz="1400" smtClean="0"/>
              <a:t>Today, I want to outline state-of-the-art design and technologies for enhancing pixel performance in ToF sensors.</a:t>
            </a:r>
          </a:p>
          <a:p>
            <a:r>
              <a:rPr lang="en-US" altLang="ja-JP" sz="1400" smtClean="0"/>
              <a:t>I believe that our new technologies will help to revolutionize TOF sensor design and performance and realize prospective new applications and new markets.</a:t>
            </a:r>
          </a:p>
          <a:p>
            <a:endParaRPr lang="en-US" altLang="ja-JP" sz="1400" smtClean="0"/>
          </a:p>
          <a:p>
            <a:endParaRPr lang="en-US" altLang="ja-JP" sz="14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US" altLang="ja-JP" sz="1400" smtClean="0"/>
              <a:t>Let me show you the new technology for enhancing IR sensitivity.</a:t>
            </a:r>
          </a:p>
          <a:p>
            <a:r>
              <a:rPr lang="en-US" altLang="ja-JP" sz="1400" smtClean="0"/>
              <a:t>This graph shows the light absorptivity in Si. As you can see, IR light absorptivity is very low, so IR light penetrates deeply into the Si substrate.</a:t>
            </a:r>
          </a:p>
          <a:p>
            <a:r>
              <a:rPr lang="en-US" altLang="ja-JP" sz="1400" smtClean="0"/>
              <a:t>Then, Deep PD is necessary to obtain higher IR sensitivity. The Deep PD is created by forming a deep VOD barrier and deep narrow isolation through a high-energy ion-implantation process. </a:t>
            </a:r>
          </a:p>
          <a:p>
            <a:r>
              <a:rPr lang="en-US" altLang="ja-JP" sz="1400" smtClean="0"/>
              <a:t>The VOD barrier of the Deep PD is deepened from 3um to 5um and the resulting Q.E.@850nm is increased to 18%, or 2.8-times higher than that of the conventional PD.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a:xfrm>
            <a:off x="0" y="4860925"/>
            <a:ext cx="7099300" cy="4605338"/>
          </a:xfrm>
        </p:spPr>
        <p:txBody>
          <a:bodyPr/>
          <a:lstStyle/>
          <a:p>
            <a:r>
              <a:rPr lang="en-US" altLang="ja-JP" smtClean="0"/>
              <a:t>Next, I want to discuss the fast shutter simulation results of the deep PD with VOD compared to the p-sub. structure.</a:t>
            </a:r>
          </a:p>
          <a:p>
            <a:r>
              <a:rPr lang="en-US" altLang="ja-JP" smtClean="0"/>
              <a:t>These analyses are conducted using transient photo-current simulations.</a:t>
            </a:r>
          </a:p>
          <a:p>
            <a:r>
              <a:rPr lang="en-US" altLang="ja-JP" smtClean="0"/>
              <a:t>In order to simplify analysis, both structures have the same VCCDs and PDs. Only the substrate type and VOD barrier of the Deep PD structure are different from those of the p-sub. structure.</a:t>
            </a:r>
          </a:p>
          <a:p>
            <a:r>
              <a:rPr lang="en-US" altLang="ja-JP" smtClean="0"/>
              <a:t>For both structures, TG pulses are applied to the transfer gates from 0.5nsec to 1000nsec and 850nm IR pulses are synchronized with TG pulses .</a:t>
            </a:r>
          </a:p>
          <a:p>
            <a:r>
              <a:rPr lang="en-US" altLang="ja-JP" smtClean="0"/>
              <a:t>As you can see in the photo-current simulation results for Deep PD with VOD, during the shutter-on period, photo-electrons are generated in the PD and almost all of these electrons are instantly transferred to the VCCDs through electric field drift. Then, after the TG pulse turns off, PD signals remain at negligible levels.</a:t>
            </a:r>
          </a:p>
          <a:p>
            <a:r>
              <a:rPr lang="en-US" altLang="ja-JP" smtClean="0"/>
              <a:t>But, in the case of the p-sub. structure, during the shutter-on period, photo-electrons are generated and gradually transferred to the VCCDs through thermal diffusion. Even after the TG pulse turns off, electrons in deep regions of the substrate belatedly move to the PD and a significant amount of PD signals remains.</a:t>
            </a:r>
          </a:p>
          <a:p>
            <a:r>
              <a:rPr lang="en-US" altLang="ja-JP" smtClean="0"/>
              <a:t>Residual PD signals degrade demodulation contrast, which is calculated by subtracting PD signals from VCCD signals.</a:t>
            </a:r>
          </a:p>
          <a:p>
            <a:r>
              <a:rPr lang="en-US" altLang="ja-JP" smtClean="0"/>
              <a:t>This figure shows the simulated shutter time dependence of demodulation contrast.</a:t>
            </a:r>
          </a:p>
          <a:p>
            <a:r>
              <a:rPr lang="en-US" altLang="ja-JP" smtClean="0"/>
              <a:t>The red line shows the p-sub structure and the blue line shows the Deep PD with VOD.</a:t>
            </a:r>
          </a:p>
          <a:p>
            <a:r>
              <a:rPr lang="en-US" altLang="ja-JP" smtClean="0"/>
              <a:t>As you can see in this graph, even though the p-sub. structure obtains higher demodulation contrast at a shutter time longer than 16nsec, the demodulation contrast plummets as shutter time becomes shorter, while the Deep PD with VOD retains demodulation contrast and 90% of it is obtained at the shutter time of 500psec.</a:t>
            </a:r>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Rot="1"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US" altLang="ja-JP" sz="1400" smtClean="0"/>
              <a:t>Let's move on to the approach for future ToF sensors.</a:t>
            </a:r>
          </a:p>
          <a:p>
            <a:r>
              <a:rPr lang="en-US" altLang="ja-JP" sz="1400" smtClean="0"/>
              <a:t>We currently have under development Double Deep PD, using ultra high energy ion implantation and epitaxial growth technologies.</a:t>
            </a:r>
          </a:p>
          <a:p>
            <a:r>
              <a:rPr lang="en-US" altLang="ja-JP" sz="1400" smtClean="0"/>
              <a:t>The first trial production of Double Deep PD obtains 1.6-times higher IR sensitivity than that for the Deep PD I shown in the previous slide.</a:t>
            </a:r>
          </a:p>
          <a:p>
            <a:r>
              <a:rPr lang="en-US" altLang="ja-JP" sz="1400" smtClean="0"/>
              <a:t>Fast shutter simulations indicate that the demodulation contrast of the double deep PD will surpass that of the p-sub. structure at a shutter time shorter than 500nsec. This will be a major advantage of the Double Deep PD for longer distance ranging and accurate depth measurement.</a:t>
            </a:r>
          </a:p>
          <a:p>
            <a:r>
              <a:rPr lang="en-US" altLang="ja-JP" sz="1400" smtClean="0"/>
              <a:t>Unfortunately slant and variation of photo-response remain in the first trial production. These could be removed through optimal pixel design.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altLang="ja-JP" sz="1400" smtClean="0"/>
              <a:t>Finally let me summarize this presentation.</a:t>
            </a:r>
          </a:p>
          <a:p>
            <a:r>
              <a:rPr lang="en-US" altLang="ja-JP" sz="1400" smtClean="0"/>
              <a:t>As I mentioned, the IT-CCD pixel has strong advantages in terms of Sensitivity, Smear, Dark Current and Crosstalk.</a:t>
            </a:r>
          </a:p>
          <a:p>
            <a:r>
              <a:rPr lang="en-US" altLang="ja-JP" sz="1400" smtClean="0"/>
              <a:t>Pulsed ToF requires high IR sensitivity for long distance ranging and a fast global shutter for accurate depth measurement.</a:t>
            </a:r>
          </a:p>
          <a:p>
            <a:r>
              <a:rPr lang="en-US" altLang="ja-JP" sz="1400" smtClean="0"/>
              <a:t>Our IT-CCD pixel can satisfy these requirements.</a:t>
            </a:r>
          </a:p>
          <a:p>
            <a:r>
              <a:rPr lang="en-US" altLang="ja-JP" sz="1400" smtClean="0"/>
              <a:t>In this work, the High Reflective Index micro-lens realizes effective Fill Factor of up to 70%@5.4um</a:t>
            </a:r>
            <a:r>
              <a:rPr lang="ja-JP" altLang="en-US" sz="1400" smtClean="0"/>
              <a:t>□</a:t>
            </a:r>
            <a:r>
              <a:rPr lang="en-US" altLang="ja-JP" sz="1400" smtClean="0"/>
              <a:t>pixels. </a:t>
            </a:r>
          </a:p>
          <a:p>
            <a:r>
              <a:rPr lang="en-US" altLang="ja-JP" sz="1400" smtClean="0"/>
              <a:t>Deep PD increases quantum efficiency to 18%@850nm.</a:t>
            </a:r>
          </a:p>
          <a:p>
            <a:r>
              <a:rPr lang="en-US" altLang="ja-JP" sz="1400" smtClean="0"/>
              <a:t>Electric Field enhancement in the Deep PD achieves an electronic fast shutter with rise time and fall time shorter than 2nsec.</a:t>
            </a:r>
          </a:p>
          <a:p>
            <a:r>
              <a:rPr lang="en-US" altLang="ja-JP" sz="1400" smtClean="0"/>
              <a:t>For future ToF sensors, Double Deep PD with VOD can further enhance quantum efficiency in the IR up to 28%.</a:t>
            </a:r>
          </a:p>
          <a:p>
            <a:r>
              <a:rPr lang="en-US" altLang="ja-JP" sz="1400" smtClean="0"/>
              <a:t>Our simulation indicates that this PD will obtain higher demodulation contrast than that for the p-sub. structure through the generally used ToF shutter time.</a:t>
            </a:r>
          </a:p>
          <a:p>
            <a:r>
              <a:rPr lang="en-US" altLang="ja-JP" sz="1400" smtClean="0"/>
              <a:t>In conclusion, we believe that our revolutionized IT-CCD pixel will aid further progress on ToF sensors and has the potential to make it the front-runner in 3D imagers.</a:t>
            </a:r>
          </a:p>
          <a:p>
            <a:r>
              <a:rPr lang="en-US" altLang="ja-JP" sz="1400" smtClean="0"/>
              <a:t>Thank you.</a:t>
            </a:r>
            <a:endParaRPr lang="ja-JP" altLang="en-US" sz="1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ltLang="ja-JP" sz="1400" smtClean="0"/>
              <a:t>Let's start with the background to our ToF sensor development activity.</a:t>
            </a:r>
          </a:p>
          <a:p>
            <a:r>
              <a:rPr lang="en-US" altLang="ja-JP" sz="1400" smtClean="0"/>
              <a:t>This slide shows market trends of the image sensor industry.</a:t>
            </a:r>
          </a:p>
          <a:p>
            <a:r>
              <a:rPr lang="en-US" altLang="ja-JP" sz="1400" smtClean="0"/>
              <a:t>To date, our main market for image sensors has been DSCs, DVCs and smart phone cameras for picture shooting and recording.</a:t>
            </a:r>
          </a:p>
          <a:p>
            <a:r>
              <a:rPr lang="en-US" altLang="ja-JP" sz="1400" smtClean="0"/>
              <a:t>These applications require high-quality 2D visible pictures and it is through pursuit of this quality that IS technologies have progressed dynamically over about a decade.</a:t>
            </a:r>
          </a:p>
          <a:p>
            <a:r>
              <a:rPr lang="en-US" altLang="ja-JP" sz="1400" smtClean="0"/>
              <a:t>However, added value for achieving high-quality pictures has reached satisfaction level and new added value applications are being eagerly sought by the IS industry.</a:t>
            </a:r>
          </a:p>
          <a:p>
            <a:r>
              <a:rPr lang="en-US" altLang="ja-JP" sz="1400" smtClean="0"/>
              <a:t>Entery of 3D imagers to the gaming market, in such forms as natural user interfaces, leads to creation of new applications not only in the consumer market but also in the industrial and automotive markets for development of robotic vision, autonomous driving, and so on. </a:t>
            </a:r>
          </a:p>
          <a:p>
            <a:r>
              <a:rPr lang="en-US" altLang="ja-JP" sz="1400" smtClean="0"/>
              <a:t>In these applications, accurate 3D imaging is required for IS in order to implement object recognition and classification.</a:t>
            </a:r>
          </a:p>
          <a:p>
            <a:r>
              <a:rPr lang="en-US" altLang="ja-JP" sz="1400" smtClean="0"/>
              <a:t>I believe that, in the near future, 3D imaging will become as pervasive a range of technologies as conventional 2D applications and the ToF sensor is a strong candidate for 3D imaging.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995363" y="768350"/>
            <a:ext cx="5111750" cy="3833813"/>
          </a:xfrm>
          <a:ln/>
        </p:spPr>
      </p:sp>
      <p:sp>
        <p:nvSpPr>
          <p:cNvPr id="150531" name="Rectangle 3"/>
          <p:cNvSpPr>
            <a:spLocks noGrp="1" noChangeArrowheads="1"/>
          </p:cNvSpPr>
          <p:nvPr>
            <p:ph type="body" idx="1"/>
          </p:nvPr>
        </p:nvSpPr>
        <p:spPr>
          <a:xfrm>
            <a:off x="711200" y="4860925"/>
            <a:ext cx="5676900" cy="4605338"/>
          </a:xfrm>
        </p:spPr>
        <p:txBody>
          <a:bodyPr lIns="98950" tIns="49476" rIns="98950" bIns="49476"/>
          <a:lstStyle/>
          <a:p>
            <a:r>
              <a:rPr lang="en-US" altLang="ja-JP" sz="1400" smtClean="0"/>
              <a:t>Now, let me introduce Panasonic image sensors.</a:t>
            </a:r>
          </a:p>
          <a:p>
            <a:r>
              <a:rPr lang="en-US" altLang="ja-JP" sz="1400" smtClean="0"/>
              <a:t>The Automotive and Industrial Systems Company is a unique business which has developed both CCDs and CISs.</a:t>
            </a:r>
          </a:p>
          <a:p>
            <a:r>
              <a:rPr lang="en-US" altLang="ja-JP" sz="1400" smtClean="0"/>
              <a:t>We have more than 30 years’ experience in the IS field and have developed a number of  IS products and technologies for various applications.</a:t>
            </a:r>
          </a:p>
          <a:p>
            <a:r>
              <a:rPr lang="en-US" altLang="ja-JP" sz="1400" smtClean="0"/>
              <a:t>These applications have required us to achieve high performance levels in such areas as small pixels and high sensitivity for digital AV, high IR sensitivity and [a ]wide dynamic range for security and automotive applications, global shutter and low smear for professional broadcast cameras, and good color reproducibility and small die size for medical endoscope.</a:t>
            </a:r>
          </a:p>
          <a:p>
            <a:r>
              <a:rPr lang="en-US" altLang="ja-JP" sz="1400" smtClean="0"/>
              <a:t>We have been able to satisfy these requirements by developing a number of standout technologies, which we believe will help us make further progress in ToF sensor development.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a:xfrm>
            <a:off x="695325" y="4860925"/>
            <a:ext cx="5708650" cy="4605338"/>
          </a:xfrm>
        </p:spPr>
        <p:txBody>
          <a:bodyPr/>
          <a:lstStyle/>
          <a:p>
            <a:r>
              <a:rPr lang="en-US" altLang="ja-JP" sz="1400" smtClean="0"/>
              <a:t>Now, let's take a look at the basic principle of Pulsed ToF.</a:t>
            </a:r>
          </a:p>
          <a:p>
            <a:r>
              <a:rPr lang="en-US" altLang="ja-JP" sz="1400" smtClean="0"/>
              <a:t>In Pulsed ToF, IR pulse light is projected to the object and reflected light is captured using the global shutter of a ToF sensor.</a:t>
            </a:r>
          </a:p>
          <a:p>
            <a:r>
              <a:rPr lang="en-US" altLang="ja-JP" sz="1400" smtClean="0"/>
              <a:t>In this operation, the ToF sensor captures two individual signals of S0 and S1 exposures.</a:t>
            </a:r>
          </a:p>
          <a:p>
            <a:r>
              <a:rPr lang="en-US" altLang="ja-JP" sz="1400" smtClean="0"/>
              <a:t>Depth is easily calculated by dividing S1 signals by S0 signals.</a:t>
            </a:r>
          </a:p>
          <a:p>
            <a:r>
              <a:rPr lang="en-US" altLang="ja-JP" sz="1400" smtClean="0"/>
              <a:t>The requirements for Pulsed TOF pixels are as follows:</a:t>
            </a:r>
          </a:p>
          <a:p>
            <a:r>
              <a:rPr lang="en-US" altLang="ja-JP" sz="1400" smtClean="0"/>
              <a:t>First, reflected light intensity is inversely proportional to the square of the distance, then higher IR sensitivity is necessary for carrying out long distance ranging.</a:t>
            </a:r>
          </a:p>
          <a:p>
            <a:r>
              <a:rPr lang="en-US" altLang="ja-JP" sz="1400" smtClean="0"/>
              <a:t>Second, a fast global shutter is very important, especially for pulsed ToF, in order to measure accurate depth.</a:t>
            </a:r>
          </a:p>
          <a:p>
            <a:r>
              <a:rPr lang="en-US" altLang="ja-JP" sz="1400" smtClean="0"/>
              <a:t>And, our revolutionized IT-CCD pixel will satisfy these requirements.</a:t>
            </a:r>
          </a:p>
          <a:p>
            <a:endParaRPr lang="en-US" altLang="ja-JP"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r>
              <a:rPr lang="en-US" altLang="ja-JP" smtClean="0"/>
              <a:t>Before getting on to current ToF pixel technologies, let me mention global shutter pixels.</a:t>
            </a:r>
          </a:p>
          <a:p>
            <a:r>
              <a:rPr lang="en-US" altLang="ja-JP" smtClean="0"/>
              <a:t>This chart shows a comparison of pixel architectures and performances between the GS-CIS and our IT-CCD.</a:t>
            </a:r>
          </a:p>
          <a:p>
            <a:r>
              <a:rPr lang="en-US" altLang="ja-JP" smtClean="0"/>
              <a:t>This CIS consists of 5-Tr, TG, OFG, AMP, which are indicated in this figure, and RST and SEL, which are not shown here.</a:t>
            </a:r>
          </a:p>
          <a:p>
            <a:r>
              <a:rPr lang="en-US" altLang="ja-JP" smtClean="0"/>
              <a:t>CFD works as the signal storage region. Overflow control and electronic shutter are conducted by OFG.</a:t>
            </a:r>
          </a:p>
          <a:p>
            <a:r>
              <a:rPr lang="en-US" altLang="ja-JP" smtClean="0"/>
              <a:t>Even though 5-Tr. GS-CIS has the smallest number of Tr. in pixels among the other GS-CIS architectures, these plural Trs. and diffusion layers make the PD area smaller, which results in decreased photo-sensitivity.</a:t>
            </a:r>
          </a:p>
          <a:p>
            <a:r>
              <a:rPr lang="en-US" altLang="ja-JP" smtClean="0"/>
              <a:t>Furthermore, poor photo-shield causes serious parasitic sensitivity in the FD, defects in the FD generate large dark current, and p-type substrate, which is often used to obtain higher IR sensitivity in ToF sensors, induces a good deal of pixel crosstalk when IR light penetrates deeply into the substrate. </a:t>
            </a:r>
          </a:p>
          <a:p>
            <a:r>
              <a:rPr lang="en-US" altLang="ja-JP" smtClean="0"/>
              <a:t>In contrast, IT-CCD consists of only PD and VCCD. That's all. OFD is vertically formed by using an n-substrate and a p-well which is formed by high energy I/I.</a:t>
            </a:r>
          </a:p>
          <a:p>
            <a:r>
              <a:rPr lang="en-US" altLang="ja-JP" smtClean="0"/>
              <a:t>Even though this 3D pixel design is a little difficult to achieve, IT-CCD pixel is the simplest architecture for the global shutter function.</a:t>
            </a:r>
          </a:p>
          <a:p>
            <a:r>
              <a:rPr lang="en-US" altLang="ja-JP" smtClean="0"/>
              <a:t>The large PD area achieves high sensitivity at visible light, and good coverage photo-shield reduces parasitic sensitivity to a negligible level.</a:t>
            </a:r>
          </a:p>
          <a:p>
            <a:r>
              <a:rPr lang="en-US" altLang="ja-JP" smtClean="0"/>
              <a:t>VCCDs work as very low dark current signal storage regions. The VOD structure can suppress bulk crosstalk of IR signals to within one pixel.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r>
              <a:rPr lang="en-US" altLang="ja-JP" sz="1400" smtClean="0"/>
              <a:t>Now, let's take a look at some benchmark results for the GS-CIS and our IT-CCD.</a:t>
            </a:r>
          </a:p>
          <a:p>
            <a:r>
              <a:rPr lang="en-US" altLang="ja-JP" sz="1400" smtClean="0"/>
              <a:t>The first one is smear or parasitic sensitivity.</a:t>
            </a:r>
          </a:p>
          <a:p>
            <a:r>
              <a:rPr lang="en-US" altLang="ja-JP" sz="1400" smtClean="0"/>
              <a:t>In this comparison, an LED light is mounted on an electric fan blade and the blade is fast-rotated.</a:t>
            </a:r>
          </a:p>
          <a:p>
            <a:r>
              <a:rPr lang="en-US" altLang="ja-JP" sz="1400" smtClean="0"/>
              <a:t>As you can see in these pictures, good photo-shield coverage in the IT-CCD can dramatically reduce parasitic sensitivity in the VCCD. No image artifacts caused by LED light can be seen in the picture.</a:t>
            </a:r>
          </a:p>
          <a:p>
            <a:r>
              <a:rPr lang="en-US" altLang="ja-JP" sz="1400" smtClean="0"/>
              <a:t>But, with GS-CIS, poor photo-shield coverage causes significant parasitic sensitivity in the FD, which produces serious image artifacts in the direction that the LED light moves.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r>
              <a:rPr lang="en-US" altLang="ja-JP" sz="1400" smtClean="0"/>
              <a:t>Next, we have a dark current comparison.</a:t>
            </a:r>
          </a:p>
          <a:p>
            <a:r>
              <a:rPr lang="en-US" altLang="ja-JP" sz="1400" smtClean="0"/>
              <a:t>Here the sensor temperature is set to 80 degrees. Three different readout time images are shown in this slide.</a:t>
            </a:r>
          </a:p>
          <a:p>
            <a:r>
              <a:rPr lang="en-US" altLang="ja-JP" sz="1400" smtClean="0"/>
              <a:t>GS-CIS stores the signals in the FD, which has a number of junction defects due to the metal contact and a number of bulk defects due to high doped ion-implantation, which causes serious white blemishes and dark current.</a:t>
            </a:r>
          </a:p>
          <a:p>
            <a:r>
              <a:rPr lang="en-US" altLang="ja-JP" sz="1400" smtClean="0"/>
              <a:t>While IT-CCD stores the signals in the VCCD, which has a low doped channel and no metal junction, this can reduce generation of surface and bulk defects, resulting in suppression of white blemishes and dark current.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ltLang="ja-JP" sz="1400" smtClean="0"/>
              <a:t>Finally, here is a comparison of IR Image resolution.</a:t>
            </a:r>
          </a:p>
          <a:p>
            <a:r>
              <a:rPr lang="en-US" altLang="ja-JP" sz="1400" smtClean="0"/>
              <a:t>Here, the wavelength of the IR light is 850nm. IR images of resolution charts are captured for both sensors.</a:t>
            </a:r>
          </a:p>
          <a:p>
            <a:r>
              <a:rPr lang="en-US" altLang="ja-JP" sz="1400" smtClean="0"/>
              <a:t>As you can see in these enlarged pictures, a blurred image is obtained for GS-CIS. This is due to the bulk crosstalk caused by thermal diffusion of the photo-electrons generated in the deep part of the p-type substrate.</a:t>
            </a:r>
          </a:p>
          <a:p>
            <a:r>
              <a:rPr lang="en-US" altLang="ja-JP" sz="1400" smtClean="0"/>
              <a:t>While IT-CCD pixels have VOD structure, photo-electrons generated above VOD barriers are immediately transferred to each target PD by electrical field drift, and electrons generated below the VOD barriers drain to the n-substrate. This can suppress bulk crosstalk and enable reproduction of the original resolution.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altLang="ja-JP" sz="1400" smtClean="0"/>
              <a:t>Now, I want to talk about state-of-the-art pixel design and technologies for ToF sensors.</a:t>
            </a:r>
          </a:p>
          <a:p>
            <a:r>
              <a:rPr lang="en-US" altLang="ja-JP" sz="1400" smtClean="0"/>
              <a:t>As explained in the previous slides, the IT-CCD pixel has the advantages of high sensitivity at visible light, low parasitic sensitivity, low dark current and low crosstalk in the IR.</a:t>
            </a:r>
          </a:p>
          <a:p>
            <a:r>
              <a:rPr lang="en-US" altLang="ja-JP" sz="1400" smtClean="0"/>
              <a:t>Despite these advantages, we need to revolutionize our IT-CCD pixels in order to address the following challenges to further progress on ToF sensors.</a:t>
            </a:r>
          </a:p>
          <a:p>
            <a:r>
              <a:rPr lang="en-US" altLang="ja-JP" sz="1400" smtClean="0"/>
              <a:t>First, in order to achieve long distance ranging, the High Reflective-Index micro-lens and Deep PD have been developed. The resulting effective FF is 70% and the QE in the IR is 18%.</a:t>
            </a:r>
          </a:p>
          <a:p>
            <a:r>
              <a:rPr lang="en-US" altLang="ja-JP" sz="1400" smtClean="0"/>
              <a:t>Second, Electric Field Enhancement in the Deep PD is implemented in order to realize an electronic fast shutter for accurate depth measurement. The resulting rise time and fall time of the shutter pulse are shorter than 2nsec.</a:t>
            </a:r>
          </a:p>
          <a:p>
            <a:r>
              <a:rPr lang="en-US" altLang="ja-JP" sz="1400" smtClean="0"/>
              <a:t>Today I will introduce the last two approaches.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正方形/長方形 6"/>
          <p:cNvSpPr/>
          <p:nvPr userDrawn="1"/>
        </p:nvSpPr>
        <p:spPr>
          <a:xfrm>
            <a:off x="0" y="0"/>
            <a:ext cx="9144000" cy="884238"/>
          </a:xfrm>
          <a:prstGeom prst="rect">
            <a:avLst/>
          </a:prstGeom>
          <a:gradFill flip="none" rotWithShape="1">
            <a:gsLst>
              <a:gs pos="100000">
                <a:srgbClr val="C0B3EF"/>
              </a:gs>
              <a:gs pos="51000">
                <a:schemeClr val="accent1">
                  <a:tint val="44500"/>
                  <a:satMod val="160000"/>
                </a:schemeClr>
              </a:gs>
              <a:gs pos="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0" dirty="0"/>
          </a:p>
        </p:txBody>
      </p:sp>
      <p:sp>
        <p:nvSpPr>
          <p:cNvPr id="3" name="正方形/長方形 7"/>
          <p:cNvSpPr>
            <a:spLocks noChangeArrowheads="1"/>
          </p:cNvSpPr>
          <p:nvPr userDrawn="1"/>
        </p:nvSpPr>
        <p:spPr bwMode="auto">
          <a:xfrm>
            <a:off x="0" y="0"/>
            <a:ext cx="9144000" cy="512763"/>
          </a:xfrm>
          <a:prstGeom prst="rect">
            <a:avLst/>
          </a:prstGeom>
          <a:solidFill>
            <a:srgbClr val="000066"/>
          </a:solidFill>
          <a:ln w="25400" algn="ctr">
            <a:noFill/>
            <a:miter lim="800000"/>
            <a:headEnd/>
            <a:tailEnd/>
          </a:ln>
        </p:spPr>
        <p:txBody>
          <a:bodyPr anchor="ctr"/>
          <a:lstStyle/>
          <a:p>
            <a:pPr algn="ctr" fontAlgn="auto">
              <a:spcBef>
                <a:spcPts val="0"/>
              </a:spcBef>
              <a:spcAft>
                <a:spcPts val="0"/>
              </a:spcAft>
              <a:defRPr/>
            </a:pPr>
            <a:endParaRPr lang="ja-JP" altLang="en-US" b="0">
              <a:solidFill>
                <a:schemeClr val="lt1"/>
              </a:solidFill>
              <a:latin typeface="+mn-lt"/>
              <a:ea typeface="+mn-ea"/>
            </a:endParaRPr>
          </a:p>
        </p:txBody>
      </p:sp>
      <p:pic>
        <p:nvPicPr>
          <p:cNvPr id="4" name="Picture 12" descr="Panasonic_ex_RGB"/>
          <p:cNvPicPr>
            <a:picLocks noChangeAspect="1" noChangeArrowheads="1"/>
          </p:cNvPicPr>
          <p:nvPr userDrawn="1"/>
        </p:nvPicPr>
        <p:blipFill>
          <a:blip r:embed="rId2"/>
          <a:srcRect l="-3230" t="-22000" r="-3377" b="-37000"/>
          <a:stretch>
            <a:fillRect/>
          </a:stretch>
        </p:blipFill>
        <p:spPr bwMode="auto">
          <a:xfrm>
            <a:off x="7991475" y="6597650"/>
            <a:ext cx="1152525" cy="252413"/>
          </a:xfrm>
          <a:prstGeom prst="rect">
            <a:avLst/>
          </a:prstGeom>
          <a:noFill/>
        </p:spPr>
      </p:pic>
      <p:sp>
        <p:nvSpPr>
          <p:cNvPr id="5" name="Text Box 13"/>
          <p:cNvSpPr txBox="1">
            <a:spLocks noChangeArrowheads="1"/>
          </p:cNvSpPr>
          <p:nvPr userDrawn="1"/>
        </p:nvSpPr>
        <p:spPr bwMode="auto">
          <a:xfrm>
            <a:off x="3889375" y="6618288"/>
            <a:ext cx="1363663" cy="212725"/>
          </a:xfrm>
          <a:prstGeom prst="rect">
            <a:avLst/>
          </a:prstGeom>
          <a:noFill/>
          <a:ln w="9525" algn="ctr">
            <a:noFill/>
            <a:miter lim="800000"/>
            <a:headEnd/>
            <a:tailEnd/>
          </a:ln>
          <a:effectLst/>
        </p:spPr>
        <p:txBody>
          <a:bodyPr wrap="none" lIns="0" tIns="0" rIns="0" bIns="0">
            <a:spAutoFit/>
          </a:bodyPr>
          <a:lstStyle/>
          <a:p>
            <a:r>
              <a:rPr lang="en-US" altLang="ja-JP" sz="1400">
                <a:solidFill>
                  <a:srgbClr val="5F5F5F"/>
                </a:solidFill>
                <a:latin typeface="Tahoma" pitchFamily="34" charset="0"/>
              </a:rPr>
              <a:t>IToF Workshop</a:t>
            </a:r>
          </a:p>
        </p:txBody>
      </p:sp>
      <p:sp>
        <p:nvSpPr>
          <p:cNvPr id="6" name="Rectangle 11"/>
          <p:cNvSpPr>
            <a:spLocks noGrp="1" noChangeArrowheads="1"/>
          </p:cNvSpPr>
          <p:nvPr>
            <p:ph type="sldNum" sz="quarter" idx="10"/>
          </p:nvPr>
        </p:nvSpPr>
        <p:spPr/>
        <p:txBody>
          <a:bodyPr/>
          <a:lstStyle>
            <a:lvl1pPr>
              <a:defRPr/>
            </a:lvl1pPr>
          </a:lstStyle>
          <a:p>
            <a:fld id="{CC74A304-5C7D-44E9-9B39-A30C3DB537EC}" type="slidenum">
              <a:rPr lang="ja-JP" altLang="en-US"/>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07" name="Rectangle 11"/>
          <p:cNvSpPr>
            <a:spLocks noGrp="1" noChangeArrowheads="1"/>
          </p:cNvSpPr>
          <p:nvPr>
            <p:ph type="sldNum" sz="quarter" idx="4"/>
          </p:nvPr>
        </p:nvSpPr>
        <p:spPr bwMode="auto">
          <a:xfrm>
            <a:off x="-26988" y="6645275"/>
            <a:ext cx="385763" cy="212725"/>
          </a:xfrm>
          <a:prstGeom prst="rect">
            <a:avLst/>
          </a:prstGeom>
          <a:noFill/>
          <a:ln w="9525">
            <a:noFill/>
            <a:miter lim="800000"/>
            <a:headEnd/>
            <a:tailEnd/>
          </a:ln>
          <a:effectLst/>
        </p:spPr>
        <p:txBody>
          <a:bodyPr vert="horz" wrap="none" lIns="0" tIns="0" rIns="0" bIns="0" numCol="1" anchor="ctr" anchorCtr="1" compatLnSpc="1">
            <a:prstTxWarp prst="textNoShape">
              <a:avLst/>
            </a:prstTxWarp>
            <a:spAutoFit/>
          </a:bodyPr>
          <a:lstStyle>
            <a:lvl1pPr eaLnBrk="0" hangingPunct="0">
              <a:defRPr sz="1400" b="0">
                <a:latin typeface="Tahoma" pitchFamily="34" charset="0"/>
              </a:defRPr>
            </a:lvl1pPr>
          </a:lstStyle>
          <a:p>
            <a:fld id="{3AFAEBC4-59D9-4766-83FB-FE7673B52214}" type="slidenum">
              <a:rPr lang="ja-JP" altLang="en-US"/>
              <a:pPr/>
              <a:t>&lt;#&gt;</a:t>
            </a:fld>
            <a:endParaRPr lang="en-US" altLang="ja-JP"/>
          </a:p>
        </p:txBody>
      </p:sp>
    </p:spTree>
  </p:cSld>
  <p:clrMap bg1="lt1" tx1="dk1" bg2="lt2" tx2="dk2" accent1="accent1" accent2="accent2" accent3="accent3" accent4="accent4" accent5="accent5" accent6="accent6" hlink="hlink" folHlink="folHlink"/>
  <p:sldLayoutIdLst>
    <p:sldLayoutId id="2147484188" r:id="rId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9.emf"/><Relationship Id="rId4" Type="http://schemas.openxmlformats.org/officeDocument/2006/relationships/image" Target="../media/image38.emf"/></Relationships>
</file>

<file path=ppt/slides/_rels/slide1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5.png"/><Relationship Id="rId4" Type="http://schemas.openxmlformats.org/officeDocument/2006/relationships/image" Target="../media/image42.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7.png"/><Relationship Id="rId3" Type="http://schemas.openxmlformats.org/officeDocument/2006/relationships/image" Target="../media/image8.wmf"/><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6.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image" Target="../media/image9.wmf"/><Relationship Id="rId9" Type="http://schemas.openxmlformats.org/officeDocument/2006/relationships/image" Target="../media/image14.png"/><Relationship Id="rId1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10"/>
          </p:nvPr>
        </p:nvSpPr>
        <p:spPr/>
        <p:txBody>
          <a:bodyPr/>
          <a:lstStyle/>
          <a:p>
            <a:fld id="{4821C03D-D1AB-4245-B799-D75EF0315235}" type="slidenum">
              <a:rPr lang="ja-JP" altLang="en-US"/>
              <a:pPr/>
              <a:t>1</a:t>
            </a:fld>
            <a:endParaRPr lang="en-US" altLang="ja-JP"/>
          </a:p>
        </p:txBody>
      </p:sp>
      <p:sp>
        <p:nvSpPr>
          <p:cNvPr id="84994" name="Rectangle 2"/>
          <p:cNvSpPr>
            <a:spLocks noChangeArrowheads="1"/>
          </p:cNvSpPr>
          <p:nvPr>
            <p:ph type="ctrTitle" idx="4294967295"/>
          </p:nvPr>
        </p:nvSpPr>
        <p:spPr bwMode="auto">
          <a:xfrm>
            <a:off x="425450" y="974725"/>
            <a:ext cx="8270875" cy="1527175"/>
          </a:xfrm>
          <a:prstGeom prst="rect">
            <a:avLst/>
          </a:prstGeom>
          <a:solidFill>
            <a:srgbClr val="F8F8F8"/>
          </a:solidFill>
          <a:ln w="38100">
            <a:solidFill>
              <a:srgbClr val="808080"/>
            </a:solidFill>
            <a:miter lim="800000"/>
            <a:headEnd/>
            <a:tailEnd/>
          </a:ln>
          <a:effectLst>
            <a:outerShdw dist="107763" dir="2700000" algn="ctr" rotWithShape="0">
              <a:srgbClr val="808080">
                <a:alpha val="50000"/>
              </a:srgbClr>
            </a:outerShdw>
          </a:effectLst>
        </p:spPr>
        <p:txBody>
          <a:bodyPr wrap="none" anchor="ctr"/>
          <a:lstStyle/>
          <a:p>
            <a:r>
              <a:rPr lang="en-US" altLang="ja-JP" sz="4000" b="1" smtClean="0">
                <a:solidFill>
                  <a:srgbClr val="000066"/>
                </a:solidFill>
                <a:effectLst>
                  <a:outerShdw blurRad="38100" dist="38100" dir="2700000" algn="tl">
                    <a:srgbClr val="C0C0C0"/>
                  </a:outerShdw>
                </a:effectLst>
                <a:latin typeface="Tahoma" pitchFamily="34" charset="0"/>
                <a:ea typeface="HGP創英角ｺﾞｼｯｸUB" pitchFamily="50" charset="-128"/>
              </a:rPr>
              <a:t>Pixel Design and Technologies</a:t>
            </a:r>
            <a:br>
              <a:rPr lang="en-US" altLang="ja-JP" sz="4000" b="1" smtClean="0">
                <a:solidFill>
                  <a:srgbClr val="000066"/>
                </a:solidFill>
                <a:effectLst>
                  <a:outerShdw blurRad="38100" dist="38100" dir="2700000" algn="tl">
                    <a:srgbClr val="C0C0C0"/>
                  </a:outerShdw>
                </a:effectLst>
                <a:latin typeface="Tahoma" pitchFamily="34" charset="0"/>
                <a:ea typeface="HGP創英角ｺﾞｼｯｸUB" pitchFamily="50" charset="-128"/>
              </a:rPr>
            </a:br>
            <a:r>
              <a:rPr lang="en-US" altLang="ja-JP" sz="4000" b="1" smtClean="0">
                <a:solidFill>
                  <a:srgbClr val="000066"/>
                </a:solidFill>
                <a:effectLst>
                  <a:outerShdw blurRad="38100" dist="38100" dir="2700000" algn="tl">
                    <a:srgbClr val="C0C0C0"/>
                  </a:outerShdw>
                </a:effectLst>
                <a:latin typeface="Tahoma" pitchFamily="34" charset="0"/>
                <a:ea typeface="HGP創英角ｺﾞｼｯｸUB" pitchFamily="50" charset="-128"/>
              </a:rPr>
              <a:t>for Time-of-Flight Sensors</a:t>
            </a:r>
          </a:p>
        </p:txBody>
      </p:sp>
      <p:sp>
        <p:nvSpPr>
          <p:cNvPr id="84995" name="Text Box 3"/>
          <p:cNvSpPr txBox="1">
            <a:spLocks noChangeArrowheads="1"/>
          </p:cNvSpPr>
          <p:nvPr/>
        </p:nvSpPr>
        <p:spPr bwMode="auto">
          <a:xfrm>
            <a:off x="1817688" y="4292600"/>
            <a:ext cx="5486400" cy="2133600"/>
          </a:xfrm>
          <a:prstGeom prst="rect">
            <a:avLst/>
          </a:prstGeom>
          <a:noFill/>
          <a:ln w="28575" algn="ctr">
            <a:noFill/>
            <a:miter lim="800000"/>
            <a:headEnd/>
            <a:tailEnd/>
          </a:ln>
          <a:effectLst/>
        </p:spPr>
        <p:txBody>
          <a:bodyPr wrap="none" lIns="0" tIns="0" rIns="0" bIns="0">
            <a:spAutoFit/>
          </a:bodyPr>
          <a:lstStyle/>
          <a:p>
            <a:pPr algn="ctr"/>
            <a:r>
              <a:rPr lang="en-US" altLang="ja-JP" sz="2000">
                <a:solidFill>
                  <a:srgbClr val="000066"/>
                </a:solidFill>
                <a:latin typeface="Tahoma" pitchFamily="34" charset="0"/>
                <a:ea typeface="HG創英角ｺﾞｼｯｸUB" pitchFamily="49" charset="-128"/>
              </a:rPr>
              <a:t>Tohru Yamada, Takuya Asano</a:t>
            </a:r>
          </a:p>
          <a:p>
            <a:pPr algn="ctr">
              <a:lnSpc>
                <a:spcPct val="150000"/>
              </a:lnSpc>
            </a:pPr>
            <a:r>
              <a:rPr lang="en-US" altLang="ja-JP" sz="2000">
                <a:solidFill>
                  <a:srgbClr val="000066"/>
                </a:solidFill>
                <a:latin typeface="Tahoma" pitchFamily="34" charset="0"/>
                <a:ea typeface="HG創英角ｺﾞｼｯｸUB" pitchFamily="49" charset="-128"/>
              </a:rPr>
              <a:t>Image Sensor Division</a:t>
            </a:r>
          </a:p>
          <a:p>
            <a:pPr algn="ctr"/>
            <a:r>
              <a:rPr lang="en-US" altLang="ja-JP" sz="2000">
                <a:solidFill>
                  <a:srgbClr val="000066"/>
                </a:solidFill>
                <a:latin typeface="Tahoma" pitchFamily="34" charset="0"/>
                <a:ea typeface="HG創英角ｺﾞｼｯｸUB" pitchFamily="49" charset="-128"/>
              </a:rPr>
              <a:t> Semiconductor Business Division</a:t>
            </a:r>
          </a:p>
          <a:p>
            <a:pPr algn="ctr"/>
            <a:r>
              <a:rPr lang="en-US" altLang="ja-JP" sz="2000">
                <a:solidFill>
                  <a:srgbClr val="000066"/>
                </a:solidFill>
                <a:latin typeface="Tahoma" pitchFamily="34" charset="0"/>
                <a:ea typeface="HG創英角ｺﾞｼｯｸUB" pitchFamily="49" charset="-128"/>
              </a:rPr>
              <a:t>Automotive &amp; Industrial Systems Company</a:t>
            </a:r>
          </a:p>
          <a:p>
            <a:pPr algn="ctr"/>
            <a:r>
              <a:rPr lang="en-US" altLang="ja-JP" sz="2000">
                <a:solidFill>
                  <a:srgbClr val="000066"/>
                </a:solidFill>
                <a:latin typeface="Tahoma" pitchFamily="34" charset="0"/>
                <a:ea typeface="HG創英角ｺﾞｼｯｸUB" pitchFamily="49" charset="-128"/>
              </a:rPr>
              <a:t>Panasonic Corporation </a:t>
            </a:r>
          </a:p>
          <a:p>
            <a:pPr algn="ctr">
              <a:spcBef>
                <a:spcPct val="50000"/>
              </a:spcBef>
            </a:pPr>
            <a:r>
              <a:rPr lang="en-US" altLang="ja-JP" sz="2000">
                <a:solidFill>
                  <a:srgbClr val="000066"/>
                </a:solidFill>
                <a:latin typeface="Tahoma" pitchFamily="34" charset="0"/>
                <a:ea typeface="HG創英角ｺﾞｼｯｸUB" pitchFamily="49" charset="-128"/>
              </a:rPr>
              <a:t>10 March 2014</a:t>
            </a:r>
          </a:p>
        </p:txBody>
      </p:sp>
      <p:pic>
        <p:nvPicPr>
          <p:cNvPr id="84999" name="Picture 7"/>
          <p:cNvPicPr>
            <a:picLocks noChangeAspect="1" noChangeArrowheads="1"/>
          </p:cNvPicPr>
          <p:nvPr/>
        </p:nvPicPr>
        <p:blipFill>
          <a:blip r:embed="rId3"/>
          <a:srcRect/>
          <a:stretch>
            <a:fillRect/>
          </a:stretch>
        </p:blipFill>
        <p:spPr bwMode="auto">
          <a:xfrm>
            <a:off x="3778250" y="2843213"/>
            <a:ext cx="1585913" cy="1198562"/>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1"/>
          <p:cNvSpPr>
            <a:spLocks noGrp="1" noChangeArrowheads="1"/>
          </p:cNvSpPr>
          <p:nvPr>
            <p:ph type="sldNum" sz="quarter" idx="10"/>
          </p:nvPr>
        </p:nvSpPr>
        <p:spPr/>
        <p:txBody>
          <a:bodyPr/>
          <a:lstStyle/>
          <a:p>
            <a:fld id="{CD0987BB-8653-49BF-9881-6F4D17B82C00}" type="slidenum">
              <a:rPr lang="ja-JP" altLang="en-US"/>
              <a:pPr/>
              <a:t>10</a:t>
            </a:fld>
            <a:endParaRPr lang="en-US" altLang="ja-JP"/>
          </a:p>
        </p:txBody>
      </p:sp>
      <p:sp>
        <p:nvSpPr>
          <p:cNvPr id="140322" name="Rectangle 34"/>
          <p:cNvSpPr>
            <a:spLocks noChangeArrowheads="1"/>
          </p:cNvSpPr>
          <p:nvPr/>
        </p:nvSpPr>
        <p:spPr bwMode="auto">
          <a:xfrm>
            <a:off x="715963" y="44450"/>
            <a:ext cx="7724775" cy="427038"/>
          </a:xfrm>
          <a:prstGeom prst="rect">
            <a:avLst/>
          </a:prstGeom>
          <a:noFill/>
          <a:ln w="9525">
            <a:noFill/>
            <a:miter lim="800000"/>
            <a:headEnd/>
            <a:tailEnd/>
          </a:ln>
        </p:spPr>
        <p:txBody>
          <a:bodyPr wrap="none" lIns="0" tIns="0" rIns="0" bIns="0">
            <a:spAutoFit/>
          </a:bodyP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Enhanced IR Sensitivity – Deep PD w/ VOD</a:t>
            </a:r>
          </a:p>
        </p:txBody>
      </p:sp>
      <p:sp>
        <p:nvSpPr>
          <p:cNvPr id="302084" name="Rectangle 48"/>
          <p:cNvSpPr>
            <a:spLocks noChangeArrowheads="1"/>
          </p:cNvSpPr>
          <p:nvPr/>
        </p:nvSpPr>
        <p:spPr bwMode="auto">
          <a:xfrm>
            <a:off x="4079875" y="620713"/>
            <a:ext cx="5124450" cy="396875"/>
          </a:xfrm>
          <a:prstGeom prst="rect">
            <a:avLst/>
          </a:prstGeom>
          <a:noFill/>
          <a:ln w="9525">
            <a:noFill/>
            <a:miter lim="800000"/>
            <a:headEnd/>
            <a:tailEnd/>
          </a:ln>
        </p:spPr>
        <p:txBody>
          <a:bodyPr wrap="none" anchor="ctr">
            <a:spAutoFit/>
          </a:bodyPr>
          <a:lstStyle/>
          <a:p>
            <a:pPr algn="ctr"/>
            <a:r>
              <a:rPr lang="en-US" altLang="ja-JP" sz="2000" b="0">
                <a:latin typeface="Tahoma" pitchFamily="34" charset="0"/>
                <a:cs typeface="Tahoma" pitchFamily="34" charset="0"/>
              </a:rPr>
              <a:t>IR Light penetrates deeply into Si substrate.</a:t>
            </a:r>
            <a:endParaRPr lang="ja-JP" altLang="en-US" sz="2000" b="0">
              <a:latin typeface="Tahoma" pitchFamily="34" charset="0"/>
              <a:cs typeface="Tahoma" pitchFamily="34" charset="0"/>
            </a:endParaRPr>
          </a:p>
        </p:txBody>
      </p:sp>
      <p:sp>
        <p:nvSpPr>
          <p:cNvPr id="302085" name="Rectangle 49"/>
          <p:cNvSpPr>
            <a:spLocks noChangeArrowheads="1"/>
          </p:cNvSpPr>
          <p:nvPr/>
        </p:nvSpPr>
        <p:spPr bwMode="auto">
          <a:xfrm>
            <a:off x="4356100" y="1397000"/>
            <a:ext cx="4572000" cy="701675"/>
          </a:xfrm>
          <a:prstGeom prst="rect">
            <a:avLst/>
          </a:prstGeom>
          <a:noFill/>
          <a:ln w="9525">
            <a:noFill/>
            <a:miter lim="800000"/>
            <a:headEnd/>
            <a:tailEnd/>
          </a:ln>
        </p:spPr>
        <p:txBody>
          <a:bodyPr anchor="ctr">
            <a:spAutoFit/>
          </a:bodyPr>
          <a:lstStyle/>
          <a:p>
            <a:pPr algn="ctr"/>
            <a:r>
              <a:rPr lang="en-US" altLang="ja-JP" sz="2000" b="0">
                <a:latin typeface="Tahoma" pitchFamily="34" charset="0"/>
                <a:cs typeface="Tahoma" pitchFamily="34" charset="0"/>
              </a:rPr>
              <a:t>Deep PD is necessary to obtain</a:t>
            </a:r>
          </a:p>
          <a:p>
            <a:pPr algn="ctr"/>
            <a:r>
              <a:rPr lang="en-US" altLang="ja-JP" sz="2000" b="0">
                <a:latin typeface="Tahoma" pitchFamily="34" charset="0"/>
                <a:cs typeface="Tahoma" pitchFamily="34" charset="0"/>
              </a:rPr>
              <a:t>higher IR sensitivity.</a:t>
            </a:r>
          </a:p>
        </p:txBody>
      </p:sp>
      <p:sp>
        <p:nvSpPr>
          <p:cNvPr id="302086" name="AutoShape 50"/>
          <p:cNvSpPr>
            <a:spLocks noChangeArrowheads="1"/>
          </p:cNvSpPr>
          <p:nvPr/>
        </p:nvSpPr>
        <p:spPr bwMode="auto">
          <a:xfrm>
            <a:off x="6137275" y="1062038"/>
            <a:ext cx="1008063" cy="360362"/>
          </a:xfrm>
          <a:prstGeom prst="downArrow">
            <a:avLst>
              <a:gd name="adj1" fmla="val 51815"/>
              <a:gd name="adj2" fmla="val 45181"/>
            </a:avLst>
          </a:prstGeom>
          <a:solidFill>
            <a:srgbClr val="000080"/>
          </a:solidFill>
          <a:ln w="9525">
            <a:noFill/>
            <a:miter lim="800000"/>
            <a:headEnd/>
            <a:tailEnd/>
          </a:ln>
        </p:spPr>
        <p:txBody>
          <a:bodyPr vert="eaVert" wrap="none" anchor="ctr"/>
          <a:lstStyle/>
          <a:p>
            <a:endParaRPr lang="ja-JP" altLang="en-US" sz="2200" b="0">
              <a:latin typeface="Tahoma" pitchFamily="34" charset="0"/>
              <a:cs typeface="Tahoma" pitchFamily="34" charset="0"/>
            </a:endParaRPr>
          </a:p>
        </p:txBody>
      </p:sp>
      <p:sp>
        <p:nvSpPr>
          <p:cNvPr id="302087" name="Rectangle 49"/>
          <p:cNvSpPr>
            <a:spLocks noChangeArrowheads="1"/>
          </p:cNvSpPr>
          <p:nvPr/>
        </p:nvSpPr>
        <p:spPr bwMode="auto">
          <a:xfrm>
            <a:off x="4067175" y="2205038"/>
            <a:ext cx="5005388" cy="1006475"/>
          </a:xfrm>
          <a:prstGeom prst="rect">
            <a:avLst/>
          </a:prstGeom>
          <a:solidFill>
            <a:srgbClr val="FFFF99"/>
          </a:solidFill>
          <a:ln w="9525">
            <a:noFill/>
            <a:miter lim="800000"/>
            <a:headEnd/>
            <a:tailEnd/>
          </a:ln>
        </p:spPr>
        <p:txBody>
          <a:bodyPr anchor="ctr">
            <a:spAutoFit/>
          </a:bodyPr>
          <a:lstStyle/>
          <a:p>
            <a:pPr algn="ctr"/>
            <a:r>
              <a:rPr lang="en-US" altLang="ja-JP" sz="2000" b="0">
                <a:latin typeface="Tahoma" pitchFamily="34" charset="0"/>
                <a:cs typeface="Tahoma" pitchFamily="34" charset="0"/>
              </a:rPr>
              <a:t>Deep PD is created by forming Deep VOD Barrier and Deep Narrow Isolation through High-Energy Ion-Implantation process.</a:t>
            </a:r>
          </a:p>
        </p:txBody>
      </p:sp>
      <p:pic>
        <p:nvPicPr>
          <p:cNvPr id="302088" name="Picture 198"/>
          <p:cNvPicPr>
            <a:picLocks noChangeAspect="1" noChangeArrowheads="1"/>
          </p:cNvPicPr>
          <p:nvPr/>
        </p:nvPicPr>
        <p:blipFill>
          <a:blip r:embed="rId3"/>
          <a:srcRect/>
          <a:stretch>
            <a:fillRect/>
          </a:stretch>
        </p:blipFill>
        <p:spPr bwMode="auto">
          <a:xfrm>
            <a:off x="511175" y="766763"/>
            <a:ext cx="3635375" cy="2830512"/>
          </a:xfrm>
          <a:prstGeom prst="rect">
            <a:avLst/>
          </a:prstGeom>
          <a:noFill/>
          <a:ln w="9525" algn="ctr">
            <a:noFill/>
            <a:miter lim="800000"/>
            <a:headEnd/>
            <a:tailEnd/>
          </a:ln>
        </p:spPr>
      </p:pic>
      <p:sp>
        <p:nvSpPr>
          <p:cNvPr id="302089" name="Rectangle 45"/>
          <p:cNvSpPr>
            <a:spLocks noChangeArrowheads="1"/>
          </p:cNvSpPr>
          <p:nvPr/>
        </p:nvSpPr>
        <p:spPr bwMode="auto">
          <a:xfrm rot="-5400000">
            <a:off x="-977900" y="1898651"/>
            <a:ext cx="2625725" cy="311150"/>
          </a:xfrm>
          <a:prstGeom prst="rect">
            <a:avLst/>
          </a:prstGeom>
          <a:solidFill>
            <a:schemeClr val="bg1"/>
          </a:solidFill>
          <a:ln w="9525">
            <a:noFill/>
            <a:miter lim="800000"/>
            <a:headEnd/>
            <a:tailEnd/>
          </a:ln>
        </p:spPr>
        <p:txBody>
          <a:bodyPr wrap="none" anchor="ctr">
            <a:spAutoFit/>
          </a:bodyPr>
          <a:lstStyle/>
          <a:p>
            <a:pPr algn="ctr">
              <a:lnSpc>
                <a:spcPct val="80000"/>
              </a:lnSpc>
            </a:pPr>
            <a:r>
              <a:rPr lang="en-US" altLang="ja-JP" b="0">
                <a:latin typeface="Tahoma" pitchFamily="34" charset="0"/>
                <a:cs typeface="Tahoma" pitchFamily="34" charset="0"/>
              </a:rPr>
              <a:t>Light </a:t>
            </a:r>
            <a:r>
              <a:rPr lang="en-US" altLang="en-US" b="0">
                <a:latin typeface="Tahoma" pitchFamily="34" charset="0"/>
                <a:cs typeface="Tahoma" pitchFamily="34" charset="0"/>
              </a:rPr>
              <a:t>absorptivity </a:t>
            </a:r>
            <a:r>
              <a:rPr lang="en-US" altLang="ja-JP" b="0">
                <a:latin typeface="Tahoma" pitchFamily="34" charset="0"/>
                <a:cs typeface="Tahoma" pitchFamily="34" charset="0"/>
              </a:rPr>
              <a:t> [a.u.]</a:t>
            </a:r>
            <a:endParaRPr lang="ja-JP" altLang="en-US" b="0">
              <a:latin typeface="Tahoma" pitchFamily="34" charset="0"/>
              <a:cs typeface="Tahoma" pitchFamily="34" charset="0"/>
            </a:endParaRPr>
          </a:p>
        </p:txBody>
      </p:sp>
      <p:sp>
        <p:nvSpPr>
          <p:cNvPr id="302090" name="Rectangle 45"/>
          <p:cNvSpPr>
            <a:spLocks noChangeArrowheads="1"/>
          </p:cNvSpPr>
          <p:nvPr/>
        </p:nvSpPr>
        <p:spPr bwMode="auto">
          <a:xfrm>
            <a:off x="1179513" y="3500438"/>
            <a:ext cx="2670175" cy="271462"/>
          </a:xfrm>
          <a:prstGeom prst="rect">
            <a:avLst/>
          </a:prstGeom>
          <a:noFill/>
          <a:ln w="9525">
            <a:noFill/>
            <a:miter lim="800000"/>
            <a:headEnd/>
            <a:tailEnd/>
          </a:ln>
        </p:spPr>
        <p:txBody>
          <a:bodyPr wrap="none" anchor="ctr"/>
          <a:lstStyle/>
          <a:p>
            <a:pPr algn="ctr">
              <a:lnSpc>
                <a:spcPct val="80000"/>
              </a:lnSpc>
            </a:pPr>
            <a:r>
              <a:rPr lang="en-US" altLang="ja-JP" b="0">
                <a:latin typeface="Tahoma" pitchFamily="34" charset="0"/>
                <a:cs typeface="Tahoma" pitchFamily="34" charset="0"/>
              </a:rPr>
              <a:t>Depth of Si [um]</a:t>
            </a:r>
            <a:endParaRPr lang="ja-JP" altLang="en-US" b="0">
              <a:latin typeface="Tahoma" pitchFamily="34" charset="0"/>
              <a:cs typeface="Tahoma" pitchFamily="34" charset="0"/>
            </a:endParaRPr>
          </a:p>
        </p:txBody>
      </p:sp>
      <p:sp>
        <p:nvSpPr>
          <p:cNvPr id="302091" name="Rectangle 45"/>
          <p:cNvSpPr>
            <a:spLocks noChangeArrowheads="1"/>
          </p:cNvSpPr>
          <p:nvPr/>
        </p:nvSpPr>
        <p:spPr bwMode="auto">
          <a:xfrm>
            <a:off x="1030288" y="584200"/>
            <a:ext cx="2895600" cy="2444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sz="2000" u="sng">
                <a:latin typeface="Tahoma" pitchFamily="34" charset="0"/>
                <a:cs typeface="Tahoma" pitchFamily="34" charset="0"/>
              </a:rPr>
              <a:t>Light A</a:t>
            </a:r>
            <a:r>
              <a:rPr lang="en-US" altLang="en-US" sz="2000" u="sng">
                <a:latin typeface="Tahoma" pitchFamily="34" charset="0"/>
                <a:cs typeface="Tahoma" pitchFamily="34" charset="0"/>
              </a:rPr>
              <a:t>bsorptivity </a:t>
            </a:r>
            <a:r>
              <a:rPr lang="en-US" altLang="ja-JP" sz="2000" u="sng">
                <a:latin typeface="Tahoma" pitchFamily="34" charset="0"/>
                <a:cs typeface="Tahoma" pitchFamily="34" charset="0"/>
              </a:rPr>
              <a:t>in Si</a:t>
            </a:r>
            <a:endParaRPr lang="ja-JP" altLang="en-US" sz="2000" u="sng">
              <a:latin typeface="Tahoma" pitchFamily="34" charset="0"/>
              <a:cs typeface="Tahoma" pitchFamily="34" charset="0"/>
            </a:endParaRPr>
          </a:p>
        </p:txBody>
      </p:sp>
      <p:sp>
        <p:nvSpPr>
          <p:cNvPr id="302092" name="Text Box 31"/>
          <p:cNvSpPr txBox="1">
            <a:spLocks noChangeArrowheads="1"/>
          </p:cNvSpPr>
          <p:nvPr/>
        </p:nvSpPr>
        <p:spPr bwMode="auto">
          <a:xfrm>
            <a:off x="671513" y="4148138"/>
            <a:ext cx="1876425" cy="339725"/>
          </a:xfrm>
          <a:prstGeom prst="rect">
            <a:avLst/>
          </a:prstGeom>
          <a:solidFill>
            <a:srgbClr val="EAEAEA"/>
          </a:solidFill>
          <a:ln w="3175">
            <a:solidFill>
              <a:srgbClr val="969696"/>
            </a:solidFill>
            <a:miter lim="800000"/>
            <a:headEnd/>
            <a:tailEnd/>
          </a:ln>
        </p:spPr>
        <p:txBody>
          <a:bodyPr wrap="none" lIns="90000" tIns="46800" rIns="90000" bIns="46800">
            <a:spAutoFit/>
          </a:bodyPr>
          <a:lstStyle/>
          <a:p>
            <a:pPr algn="ctr"/>
            <a:r>
              <a:rPr lang="en-US" altLang="ja-JP" sz="1600">
                <a:latin typeface="Tahoma" pitchFamily="34" charset="0"/>
              </a:rPr>
              <a:t>Conventional PD</a:t>
            </a:r>
          </a:p>
        </p:txBody>
      </p:sp>
      <p:pic>
        <p:nvPicPr>
          <p:cNvPr id="302093" name="Picture 35"/>
          <p:cNvPicPr>
            <a:picLocks noChangeArrowheads="1"/>
          </p:cNvPicPr>
          <p:nvPr/>
        </p:nvPicPr>
        <p:blipFill>
          <a:blip r:embed="rId4"/>
          <a:srcRect l="17412" r="33183" b="22989"/>
          <a:stretch>
            <a:fillRect/>
          </a:stretch>
        </p:blipFill>
        <p:spPr bwMode="auto">
          <a:xfrm>
            <a:off x="790575" y="4683125"/>
            <a:ext cx="1731963" cy="1922463"/>
          </a:xfrm>
          <a:prstGeom prst="rect">
            <a:avLst/>
          </a:prstGeom>
          <a:noFill/>
          <a:ln w="9525">
            <a:noFill/>
            <a:miter lim="800000"/>
            <a:headEnd/>
            <a:tailEnd/>
          </a:ln>
        </p:spPr>
      </p:pic>
      <p:sp>
        <p:nvSpPr>
          <p:cNvPr id="302094" name="Text Box 10"/>
          <p:cNvSpPr txBox="1">
            <a:spLocks noChangeArrowheads="1"/>
          </p:cNvSpPr>
          <p:nvPr/>
        </p:nvSpPr>
        <p:spPr bwMode="auto">
          <a:xfrm>
            <a:off x="1390650" y="4837113"/>
            <a:ext cx="509588"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PD (n)</a:t>
            </a:r>
            <a:endParaRPr lang="ja-JP" altLang="en-US" sz="1400" b="0">
              <a:latin typeface="Tahoma" pitchFamily="34" charset="0"/>
            </a:endParaRPr>
          </a:p>
        </p:txBody>
      </p:sp>
      <p:sp>
        <p:nvSpPr>
          <p:cNvPr id="302095" name="Text Box 10"/>
          <p:cNvSpPr txBox="1">
            <a:spLocks noChangeArrowheads="1"/>
          </p:cNvSpPr>
          <p:nvPr/>
        </p:nvSpPr>
        <p:spPr bwMode="auto">
          <a:xfrm>
            <a:off x="1763713" y="6319838"/>
            <a:ext cx="650875"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SUB (n</a:t>
            </a:r>
            <a:r>
              <a:rPr lang="en-US" altLang="ja-JP" sz="1400" b="0" baseline="30000">
                <a:latin typeface="Tahoma" pitchFamily="34" charset="0"/>
              </a:rPr>
              <a:t>-</a:t>
            </a:r>
            <a:r>
              <a:rPr lang="en-US" altLang="ja-JP" sz="1400" b="0">
                <a:latin typeface="Tahoma" pitchFamily="34" charset="0"/>
              </a:rPr>
              <a:t>)</a:t>
            </a:r>
          </a:p>
        </p:txBody>
      </p:sp>
      <p:grpSp>
        <p:nvGrpSpPr>
          <p:cNvPr id="302096" name="Group 41"/>
          <p:cNvGrpSpPr>
            <a:grpSpLocks/>
          </p:cNvGrpSpPr>
          <p:nvPr/>
        </p:nvGrpSpPr>
        <p:grpSpPr bwMode="auto">
          <a:xfrm>
            <a:off x="976313" y="4589463"/>
            <a:ext cx="477837" cy="152400"/>
            <a:chOff x="483" y="740"/>
            <a:chExt cx="238" cy="76"/>
          </a:xfrm>
        </p:grpSpPr>
        <p:sp>
          <p:nvSpPr>
            <p:cNvPr id="302097"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2098"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2099"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2100"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302101" name="Group 46"/>
          <p:cNvGrpSpPr>
            <a:grpSpLocks/>
          </p:cNvGrpSpPr>
          <p:nvPr/>
        </p:nvGrpSpPr>
        <p:grpSpPr bwMode="auto">
          <a:xfrm>
            <a:off x="1839913" y="4589463"/>
            <a:ext cx="479425" cy="152400"/>
            <a:chOff x="483" y="740"/>
            <a:chExt cx="238" cy="76"/>
          </a:xfrm>
        </p:grpSpPr>
        <p:sp>
          <p:nvSpPr>
            <p:cNvPr id="302102"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2103"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2104"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2105"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302106" name="Group 24"/>
          <p:cNvGrpSpPr>
            <a:grpSpLocks/>
          </p:cNvGrpSpPr>
          <p:nvPr/>
        </p:nvGrpSpPr>
        <p:grpSpPr bwMode="auto">
          <a:xfrm>
            <a:off x="1428750" y="5464175"/>
            <a:ext cx="173038" cy="161925"/>
            <a:chOff x="1030" y="1918"/>
            <a:chExt cx="56" cy="56"/>
          </a:xfrm>
        </p:grpSpPr>
        <p:sp>
          <p:nvSpPr>
            <p:cNvPr id="302107"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2108"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2109" name="Group 24"/>
          <p:cNvGrpSpPr>
            <a:grpSpLocks/>
          </p:cNvGrpSpPr>
          <p:nvPr/>
        </p:nvGrpSpPr>
        <p:grpSpPr bwMode="auto">
          <a:xfrm>
            <a:off x="1565275" y="5738813"/>
            <a:ext cx="173038" cy="163512"/>
            <a:chOff x="1030" y="1918"/>
            <a:chExt cx="56" cy="56"/>
          </a:xfrm>
        </p:grpSpPr>
        <p:sp>
          <p:nvSpPr>
            <p:cNvPr id="302110"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2111"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2112" name="Line 68"/>
          <p:cNvSpPr>
            <a:spLocks noChangeShapeType="1"/>
          </p:cNvSpPr>
          <p:nvPr/>
        </p:nvSpPr>
        <p:spPr bwMode="auto">
          <a:xfrm flipH="1">
            <a:off x="1657350" y="5921375"/>
            <a:ext cx="0" cy="274638"/>
          </a:xfrm>
          <a:prstGeom prst="line">
            <a:avLst/>
          </a:prstGeom>
          <a:noFill/>
          <a:ln w="38100">
            <a:solidFill>
              <a:srgbClr val="808080"/>
            </a:solidFill>
            <a:round/>
            <a:headEnd/>
            <a:tailEnd type="triangle" w="med" len="med"/>
          </a:ln>
        </p:spPr>
        <p:txBody>
          <a:bodyPr/>
          <a:lstStyle/>
          <a:p>
            <a:endParaRPr lang="ja-JP" altLang="en-US"/>
          </a:p>
        </p:txBody>
      </p:sp>
      <p:sp>
        <p:nvSpPr>
          <p:cNvPr id="302113" name="Text Box 10"/>
          <p:cNvSpPr txBox="1">
            <a:spLocks noChangeArrowheads="1"/>
          </p:cNvSpPr>
          <p:nvPr/>
        </p:nvSpPr>
        <p:spPr bwMode="auto">
          <a:xfrm>
            <a:off x="1652588" y="5400675"/>
            <a:ext cx="112712"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2</a:t>
            </a:r>
          </a:p>
        </p:txBody>
      </p:sp>
      <p:sp>
        <p:nvSpPr>
          <p:cNvPr id="302114" name="Text Box 31"/>
          <p:cNvSpPr txBox="1">
            <a:spLocks noChangeArrowheads="1"/>
          </p:cNvSpPr>
          <p:nvPr/>
        </p:nvSpPr>
        <p:spPr bwMode="auto">
          <a:xfrm>
            <a:off x="3597275" y="4148138"/>
            <a:ext cx="1055688" cy="339725"/>
          </a:xfrm>
          <a:prstGeom prst="rect">
            <a:avLst/>
          </a:prstGeom>
          <a:solidFill>
            <a:srgbClr val="EAEAEA"/>
          </a:solidFill>
          <a:ln w="3175">
            <a:solidFill>
              <a:srgbClr val="969696"/>
            </a:solidFill>
            <a:miter lim="800000"/>
            <a:headEnd/>
            <a:tailEnd/>
          </a:ln>
        </p:spPr>
        <p:txBody>
          <a:bodyPr wrap="none" lIns="90000" tIns="46800" rIns="90000" bIns="46800">
            <a:spAutoFit/>
          </a:bodyPr>
          <a:lstStyle/>
          <a:p>
            <a:pPr algn="ctr"/>
            <a:r>
              <a:rPr lang="en-US" altLang="ja-JP" sz="1600">
                <a:latin typeface="Tahoma" pitchFamily="34" charset="0"/>
              </a:rPr>
              <a:t>Deep PD</a:t>
            </a:r>
          </a:p>
        </p:txBody>
      </p:sp>
      <p:pic>
        <p:nvPicPr>
          <p:cNvPr id="302115" name="Picture 74"/>
          <p:cNvPicPr>
            <a:picLocks noChangeArrowheads="1"/>
          </p:cNvPicPr>
          <p:nvPr/>
        </p:nvPicPr>
        <p:blipFill>
          <a:blip r:embed="rId4"/>
          <a:srcRect l="17412" r="33183" b="22989"/>
          <a:stretch>
            <a:fillRect/>
          </a:stretch>
        </p:blipFill>
        <p:spPr bwMode="auto">
          <a:xfrm>
            <a:off x="3284538" y="4683125"/>
            <a:ext cx="1731962" cy="1922463"/>
          </a:xfrm>
          <a:prstGeom prst="rect">
            <a:avLst/>
          </a:prstGeom>
          <a:noFill/>
          <a:ln w="9525">
            <a:noFill/>
            <a:miter lim="800000"/>
            <a:headEnd/>
            <a:tailEnd/>
          </a:ln>
        </p:spPr>
      </p:pic>
      <p:sp>
        <p:nvSpPr>
          <p:cNvPr id="302116" name="Text Box 10"/>
          <p:cNvSpPr txBox="1">
            <a:spLocks noChangeArrowheads="1"/>
          </p:cNvSpPr>
          <p:nvPr/>
        </p:nvSpPr>
        <p:spPr bwMode="auto">
          <a:xfrm>
            <a:off x="3908425" y="4832350"/>
            <a:ext cx="458788" cy="33972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sz="1400">
                <a:solidFill>
                  <a:srgbClr val="0000FF"/>
                </a:solidFill>
                <a:latin typeface="Tahoma" pitchFamily="34" charset="0"/>
              </a:rPr>
              <a:t>Deep</a:t>
            </a:r>
          </a:p>
          <a:p>
            <a:pPr algn="ctr">
              <a:lnSpc>
                <a:spcPct val="80000"/>
              </a:lnSpc>
            </a:pPr>
            <a:r>
              <a:rPr lang="en-US" altLang="ja-JP" sz="1400">
                <a:solidFill>
                  <a:srgbClr val="0000FF"/>
                </a:solidFill>
                <a:latin typeface="Tahoma" pitchFamily="34" charset="0"/>
              </a:rPr>
              <a:t>PD</a:t>
            </a:r>
            <a:endParaRPr lang="ja-JP" altLang="en-US" sz="1400">
              <a:solidFill>
                <a:srgbClr val="0000FF"/>
              </a:solidFill>
              <a:latin typeface="Tahoma" pitchFamily="34" charset="0"/>
            </a:endParaRPr>
          </a:p>
        </p:txBody>
      </p:sp>
      <p:sp>
        <p:nvSpPr>
          <p:cNvPr id="302117" name="Text Box 10"/>
          <p:cNvSpPr txBox="1">
            <a:spLocks noChangeArrowheads="1"/>
          </p:cNvSpPr>
          <p:nvPr/>
        </p:nvSpPr>
        <p:spPr bwMode="auto">
          <a:xfrm>
            <a:off x="4257675" y="6319838"/>
            <a:ext cx="650875"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SUB (n</a:t>
            </a:r>
            <a:r>
              <a:rPr lang="en-US" altLang="ja-JP" sz="1400" b="0" baseline="30000">
                <a:latin typeface="Tahoma" pitchFamily="34" charset="0"/>
              </a:rPr>
              <a:t>-</a:t>
            </a:r>
            <a:r>
              <a:rPr lang="en-US" altLang="ja-JP" sz="1400" b="0">
                <a:latin typeface="Tahoma" pitchFamily="34" charset="0"/>
              </a:rPr>
              <a:t>)</a:t>
            </a:r>
          </a:p>
        </p:txBody>
      </p:sp>
      <p:sp>
        <p:nvSpPr>
          <p:cNvPr id="302118" name="Text Box 10"/>
          <p:cNvSpPr txBox="1">
            <a:spLocks noChangeArrowheads="1"/>
          </p:cNvSpPr>
          <p:nvPr/>
        </p:nvSpPr>
        <p:spPr bwMode="auto">
          <a:xfrm>
            <a:off x="3203575" y="5853113"/>
            <a:ext cx="1903413"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Deep VOD Barrier (p)</a:t>
            </a:r>
          </a:p>
        </p:txBody>
      </p:sp>
      <p:sp>
        <p:nvSpPr>
          <p:cNvPr id="302119" name="Text Box 10"/>
          <p:cNvSpPr txBox="1">
            <a:spLocks noChangeArrowheads="1"/>
          </p:cNvSpPr>
          <p:nvPr/>
        </p:nvSpPr>
        <p:spPr bwMode="auto">
          <a:xfrm>
            <a:off x="4732338" y="4905375"/>
            <a:ext cx="439737"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VCCD</a:t>
            </a:r>
          </a:p>
        </p:txBody>
      </p:sp>
      <p:cxnSp>
        <p:nvCxnSpPr>
          <p:cNvPr id="302120" name="AutoShape 79"/>
          <p:cNvCxnSpPr>
            <a:cxnSpLocks noChangeShapeType="1"/>
            <a:stCxn id="302119" idx="1"/>
          </p:cNvCxnSpPr>
          <p:nvPr/>
        </p:nvCxnSpPr>
        <p:spPr bwMode="auto">
          <a:xfrm flipH="1" flipV="1">
            <a:off x="4595813" y="4786313"/>
            <a:ext cx="136525" cy="225425"/>
          </a:xfrm>
          <a:prstGeom prst="straightConnector1">
            <a:avLst/>
          </a:prstGeom>
          <a:noFill/>
          <a:ln w="9525">
            <a:solidFill>
              <a:schemeClr val="tx1"/>
            </a:solidFill>
            <a:round/>
            <a:headEnd/>
            <a:tailEnd/>
          </a:ln>
        </p:spPr>
      </p:cxnSp>
      <p:grpSp>
        <p:nvGrpSpPr>
          <p:cNvPr id="302121" name="Group 80"/>
          <p:cNvGrpSpPr>
            <a:grpSpLocks/>
          </p:cNvGrpSpPr>
          <p:nvPr/>
        </p:nvGrpSpPr>
        <p:grpSpPr bwMode="auto">
          <a:xfrm>
            <a:off x="3470275" y="4589463"/>
            <a:ext cx="477838" cy="152400"/>
            <a:chOff x="483" y="740"/>
            <a:chExt cx="238" cy="76"/>
          </a:xfrm>
        </p:grpSpPr>
        <p:sp>
          <p:nvSpPr>
            <p:cNvPr id="302122"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2123"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2124"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2125"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302126" name="Group 85"/>
          <p:cNvGrpSpPr>
            <a:grpSpLocks/>
          </p:cNvGrpSpPr>
          <p:nvPr/>
        </p:nvGrpSpPr>
        <p:grpSpPr bwMode="auto">
          <a:xfrm>
            <a:off x="4333875" y="4589463"/>
            <a:ext cx="479425" cy="152400"/>
            <a:chOff x="483" y="740"/>
            <a:chExt cx="238" cy="76"/>
          </a:xfrm>
        </p:grpSpPr>
        <p:sp>
          <p:nvSpPr>
            <p:cNvPr id="302127"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2128"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2129"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2130"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pic>
        <p:nvPicPr>
          <p:cNvPr id="302131" name="Picture 111"/>
          <p:cNvPicPr>
            <a:picLocks noChangeArrowheads="1"/>
          </p:cNvPicPr>
          <p:nvPr/>
        </p:nvPicPr>
        <p:blipFill>
          <a:blip r:embed="rId4"/>
          <a:srcRect l="17412" t="36032" r="33183" b="22989"/>
          <a:stretch>
            <a:fillRect/>
          </a:stretch>
        </p:blipFill>
        <p:spPr bwMode="auto">
          <a:xfrm>
            <a:off x="790575" y="5205413"/>
            <a:ext cx="1731963" cy="1023937"/>
          </a:xfrm>
          <a:prstGeom prst="rect">
            <a:avLst/>
          </a:prstGeom>
          <a:noFill/>
          <a:ln w="9525">
            <a:noFill/>
            <a:miter lim="800000"/>
            <a:headEnd/>
            <a:tailEnd/>
          </a:ln>
        </p:spPr>
      </p:pic>
      <p:sp>
        <p:nvSpPr>
          <p:cNvPr id="302132" name="Text Box 10"/>
          <p:cNvSpPr txBox="1">
            <a:spLocks noChangeArrowheads="1"/>
          </p:cNvSpPr>
          <p:nvPr/>
        </p:nvSpPr>
        <p:spPr bwMode="auto">
          <a:xfrm>
            <a:off x="1038225" y="5189538"/>
            <a:ext cx="1222375"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VOD Barrier (p)</a:t>
            </a:r>
            <a:endParaRPr lang="ja-JP" altLang="en-US" sz="1400" b="0">
              <a:latin typeface="Tahoma" pitchFamily="34" charset="0"/>
            </a:endParaRPr>
          </a:p>
        </p:txBody>
      </p:sp>
      <p:grpSp>
        <p:nvGrpSpPr>
          <p:cNvPr id="302133" name="Group 208"/>
          <p:cNvGrpSpPr>
            <a:grpSpLocks/>
          </p:cNvGrpSpPr>
          <p:nvPr/>
        </p:nvGrpSpPr>
        <p:grpSpPr bwMode="auto">
          <a:xfrm>
            <a:off x="3702050" y="5203825"/>
            <a:ext cx="868363" cy="204788"/>
            <a:chOff x="2309" y="3324"/>
            <a:chExt cx="547" cy="120"/>
          </a:xfrm>
        </p:grpSpPr>
        <p:sp>
          <p:nvSpPr>
            <p:cNvPr id="302134" name="Line 133"/>
            <p:cNvSpPr>
              <a:spLocks noChangeShapeType="1"/>
            </p:cNvSpPr>
            <p:nvPr/>
          </p:nvSpPr>
          <p:spPr bwMode="auto">
            <a:xfrm>
              <a:off x="2309" y="3324"/>
              <a:ext cx="165" cy="120"/>
            </a:xfrm>
            <a:prstGeom prst="line">
              <a:avLst/>
            </a:prstGeom>
            <a:noFill/>
            <a:ln w="12700">
              <a:solidFill>
                <a:srgbClr val="0000FF"/>
              </a:solidFill>
              <a:round/>
              <a:headEnd/>
              <a:tailEnd/>
            </a:ln>
          </p:spPr>
          <p:txBody>
            <a:bodyPr/>
            <a:lstStyle/>
            <a:p>
              <a:endParaRPr lang="ja-JP" altLang="en-US"/>
            </a:p>
          </p:txBody>
        </p:sp>
        <p:sp>
          <p:nvSpPr>
            <p:cNvPr id="302135" name="Line 134"/>
            <p:cNvSpPr>
              <a:spLocks noChangeShapeType="1"/>
            </p:cNvSpPr>
            <p:nvPr/>
          </p:nvSpPr>
          <p:spPr bwMode="auto">
            <a:xfrm flipH="1">
              <a:off x="2690" y="3324"/>
              <a:ext cx="166" cy="120"/>
            </a:xfrm>
            <a:prstGeom prst="line">
              <a:avLst/>
            </a:prstGeom>
            <a:noFill/>
            <a:ln w="12700">
              <a:solidFill>
                <a:srgbClr val="0000FF"/>
              </a:solidFill>
              <a:round/>
              <a:headEnd/>
              <a:tailEnd/>
            </a:ln>
          </p:spPr>
          <p:txBody>
            <a:bodyPr/>
            <a:lstStyle/>
            <a:p>
              <a:endParaRPr lang="ja-JP" altLang="en-US"/>
            </a:p>
          </p:txBody>
        </p:sp>
      </p:grpSp>
      <p:sp>
        <p:nvSpPr>
          <p:cNvPr id="302136" name="Line 135"/>
          <p:cNvSpPr>
            <a:spLocks noChangeShapeType="1"/>
          </p:cNvSpPr>
          <p:nvPr/>
        </p:nvSpPr>
        <p:spPr bwMode="auto">
          <a:xfrm flipH="1">
            <a:off x="4149725" y="5695950"/>
            <a:ext cx="0" cy="153988"/>
          </a:xfrm>
          <a:prstGeom prst="line">
            <a:avLst/>
          </a:prstGeom>
          <a:noFill/>
          <a:ln w="12700">
            <a:solidFill>
              <a:srgbClr val="0000FF"/>
            </a:solidFill>
            <a:round/>
            <a:headEnd/>
            <a:tailEnd/>
          </a:ln>
        </p:spPr>
        <p:txBody>
          <a:bodyPr/>
          <a:lstStyle/>
          <a:p>
            <a:endParaRPr lang="ja-JP" altLang="en-US"/>
          </a:p>
        </p:txBody>
      </p:sp>
      <p:grpSp>
        <p:nvGrpSpPr>
          <p:cNvPr id="302137" name="Group 144"/>
          <p:cNvGrpSpPr>
            <a:grpSpLocks/>
          </p:cNvGrpSpPr>
          <p:nvPr/>
        </p:nvGrpSpPr>
        <p:grpSpPr bwMode="auto">
          <a:xfrm>
            <a:off x="2603500" y="4752975"/>
            <a:ext cx="450850" cy="1852613"/>
            <a:chOff x="46" y="936"/>
            <a:chExt cx="249" cy="1111"/>
          </a:xfrm>
        </p:grpSpPr>
        <p:sp>
          <p:nvSpPr>
            <p:cNvPr id="302138" name="Freeform 145"/>
            <p:cNvSpPr>
              <a:spLocks/>
            </p:cNvSpPr>
            <p:nvPr/>
          </p:nvSpPr>
          <p:spPr bwMode="auto">
            <a:xfrm rot="5400000">
              <a:off x="-254" y="1258"/>
              <a:ext cx="849" cy="248"/>
            </a:xfrm>
            <a:custGeom>
              <a:avLst/>
              <a:gdLst>
                <a:gd name="T0" fmla="*/ 0 w 1770"/>
                <a:gd name="T1" fmla="*/ 6 h 457"/>
                <a:gd name="T2" fmla="*/ 136 w 1770"/>
                <a:gd name="T3" fmla="*/ 233 h 457"/>
                <a:gd name="T4" fmla="*/ 423 w 1770"/>
                <a:gd name="T5" fmla="*/ 173 h 457"/>
                <a:gd name="T6" fmla="*/ 714 w 1770"/>
                <a:gd name="T7" fmla="*/ 89 h 457"/>
                <a:gd name="T8" fmla="*/ 1101 w 1770"/>
                <a:gd name="T9" fmla="*/ 3 h 457"/>
                <a:gd name="T10" fmla="*/ 1312 w 1770"/>
                <a:gd name="T11" fmla="*/ 109 h 457"/>
                <a:gd name="T12" fmla="*/ 1533 w 1770"/>
                <a:gd name="T13" fmla="*/ 278 h 457"/>
                <a:gd name="T14" fmla="*/ 1770 w 1770"/>
                <a:gd name="T15" fmla="*/ 457 h 457"/>
                <a:gd name="T16" fmla="*/ 0 60000 65536"/>
                <a:gd name="T17" fmla="*/ 0 60000 65536"/>
                <a:gd name="T18" fmla="*/ 0 60000 65536"/>
                <a:gd name="T19" fmla="*/ 0 60000 65536"/>
                <a:gd name="T20" fmla="*/ 0 60000 65536"/>
                <a:gd name="T21" fmla="*/ 0 60000 65536"/>
                <a:gd name="T22" fmla="*/ 0 60000 65536"/>
                <a:gd name="T23" fmla="*/ 0 60000 65536"/>
                <a:gd name="T24" fmla="*/ 0 w 1770"/>
                <a:gd name="T25" fmla="*/ 0 h 457"/>
                <a:gd name="T26" fmla="*/ 1770 w 1770"/>
                <a:gd name="T27" fmla="*/ 457 h 4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0" h="457">
                  <a:moveTo>
                    <a:pt x="0" y="6"/>
                  </a:moveTo>
                  <a:cubicBezTo>
                    <a:pt x="34" y="106"/>
                    <a:pt x="66" y="205"/>
                    <a:pt x="136" y="233"/>
                  </a:cubicBezTo>
                  <a:cubicBezTo>
                    <a:pt x="206" y="261"/>
                    <a:pt x="327" y="197"/>
                    <a:pt x="423" y="173"/>
                  </a:cubicBezTo>
                  <a:cubicBezTo>
                    <a:pt x="519" y="149"/>
                    <a:pt x="601" y="117"/>
                    <a:pt x="714" y="89"/>
                  </a:cubicBezTo>
                  <a:cubicBezTo>
                    <a:pt x="827" y="61"/>
                    <a:pt x="1001" y="0"/>
                    <a:pt x="1101" y="3"/>
                  </a:cubicBezTo>
                  <a:cubicBezTo>
                    <a:pt x="1201" y="6"/>
                    <a:pt x="1240" y="63"/>
                    <a:pt x="1312" y="109"/>
                  </a:cubicBezTo>
                  <a:cubicBezTo>
                    <a:pt x="1384" y="155"/>
                    <a:pt x="1457" y="220"/>
                    <a:pt x="1533" y="278"/>
                  </a:cubicBezTo>
                  <a:cubicBezTo>
                    <a:pt x="1609" y="336"/>
                    <a:pt x="1721" y="420"/>
                    <a:pt x="1770" y="457"/>
                  </a:cubicBezTo>
                </a:path>
              </a:pathLst>
            </a:custGeom>
            <a:noFill/>
            <a:ln w="19050">
              <a:solidFill>
                <a:schemeClr val="tx1"/>
              </a:solidFill>
              <a:round/>
              <a:headEnd/>
              <a:tailEnd/>
            </a:ln>
          </p:spPr>
          <p:txBody>
            <a:bodyPr/>
            <a:lstStyle/>
            <a:p>
              <a:endParaRPr lang="ja-JP" altLang="en-US"/>
            </a:p>
          </p:txBody>
        </p:sp>
        <p:sp>
          <p:nvSpPr>
            <p:cNvPr id="302139" name="Line 146"/>
            <p:cNvSpPr>
              <a:spLocks noChangeShapeType="1"/>
            </p:cNvSpPr>
            <p:nvPr/>
          </p:nvSpPr>
          <p:spPr bwMode="auto">
            <a:xfrm rot="5400000">
              <a:off x="-75" y="1927"/>
              <a:ext cx="241" cy="0"/>
            </a:xfrm>
            <a:prstGeom prst="line">
              <a:avLst/>
            </a:prstGeom>
            <a:noFill/>
            <a:ln w="19050">
              <a:solidFill>
                <a:schemeClr val="tx1"/>
              </a:solidFill>
              <a:round/>
              <a:headEnd/>
              <a:tailEnd/>
            </a:ln>
          </p:spPr>
          <p:txBody>
            <a:bodyPr/>
            <a:lstStyle/>
            <a:p>
              <a:endParaRPr lang="ja-JP" altLang="en-US"/>
            </a:p>
          </p:txBody>
        </p:sp>
        <p:sp>
          <p:nvSpPr>
            <p:cNvPr id="302140" name="Line 147"/>
            <p:cNvSpPr>
              <a:spLocks noChangeShapeType="1"/>
            </p:cNvSpPr>
            <p:nvPr/>
          </p:nvSpPr>
          <p:spPr bwMode="auto">
            <a:xfrm rot="5400000" flipH="1">
              <a:off x="283" y="947"/>
              <a:ext cx="22" cy="0"/>
            </a:xfrm>
            <a:prstGeom prst="line">
              <a:avLst/>
            </a:prstGeom>
            <a:noFill/>
            <a:ln w="19050">
              <a:solidFill>
                <a:schemeClr val="tx1"/>
              </a:solidFill>
              <a:round/>
              <a:headEnd/>
              <a:tailEnd/>
            </a:ln>
          </p:spPr>
          <p:txBody>
            <a:bodyPr/>
            <a:lstStyle/>
            <a:p>
              <a:endParaRPr lang="ja-JP" altLang="en-US"/>
            </a:p>
          </p:txBody>
        </p:sp>
      </p:grpSp>
      <p:grpSp>
        <p:nvGrpSpPr>
          <p:cNvPr id="302141" name="Group 24"/>
          <p:cNvGrpSpPr>
            <a:grpSpLocks/>
          </p:cNvGrpSpPr>
          <p:nvPr/>
        </p:nvGrpSpPr>
        <p:grpSpPr bwMode="auto">
          <a:xfrm>
            <a:off x="3057525" y="5468938"/>
            <a:ext cx="174625" cy="161925"/>
            <a:chOff x="1030" y="1918"/>
            <a:chExt cx="56" cy="56"/>
          </a:xfrm>
        </p:grpSpPr>
        <p:sp>
          <p:nvSpPr>
            <p:cNvPr id="302142"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2143"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2144" name="Group 24"/>
          <p:cNvGrpSpPr>
            <a:grpSpLocks/>
          </p:cNvGrpSpPr>
          <p:nvPr/>
        </p:nvGrpSpPr>
        <p:grpSpPr bwMode="auto">
          <a:xfrm>
            <a:off x="3057525" y="5695950"/>
            <a:ext cx="174625" cy="161925"/>
            <a:chOff x="1030" y="1918"/>
            <a:chExt cx="56" cy="56"/>
          </a:xfrm>
        </p:grpSpPr>
        <p:sp>
          <p:nvSpPr>
            <p:cNvPr id="302145" name="Oval 25"/>
            <p:cNvSpPr>
              <a:spLocks noChangeArrowheads="1"/>
            </p:cNvSpPr>
            <p:nvPr/>
          </p:nvSpPr>
          <p:spPr bwMode="auto">
            <a:xfrm>
              <a:off x="1030" y="1918"/>
              <a:ext cx="56" cy="56"/>
            </a:xfrm>
            <a:prstGeom prst="ellipse">
              <a:avLst/>
            </a:prstGeom>
            <a:solidFill>
              <a:schemeClr val="bg1"/>
            </a:solidFill>
            <a:ln w="9525">
              <a:solidFill>
                <a:srgbClr val="808080"/>
              </a:solidFill>
              <a:round/>
              <a:headEnd/>
              <a:tailEnd/>
            </a:ln>
          </p:spPr>
          <p:txBody>
            <a:bodyPr wrap="none" anchor="ctr"/>
            <a:lstStyle/>
            <a:p>
              <a:pPr algn="ctr"/>
              <a:endParaRPr lang="ja-JP" altLang="en-US" b="0" u="sng">
                <a:latin typeface="Tahoma" pitchFamily="34" charset="0"/>
              </a:endParaRPr>
            </a:p>
          </p:txBody>
        </p:sp>
        <p:sp>
          <p:nvSpPr>
            <p:cNvPr id="302146" name="Line 26"/>
            <p:cNvSpPr>
              <a:spLocks noChangeShapeType="1"/>
            </p:cNvSpPr>
            <p:nvPr/>
          </p:nvSpPr>
          <p:spPr bwMode="auto">
            <a:xfrm>
              <a:off x="1036" y="1946"/>
              <a:ext cx="44" cy="0"/>
            </a:xfrm>
            <a:prstGeom prst="line">
              <a:avLst/>
            </a:prstGeom>
            <a:noFill/>
            <a:ln w="19050">
              <a:solidFill>
                <a:srgbClr val="808080"/>
              </a:solidFill>
              <a:round/>
              <a:headEnd/>
              <a:tailEnd/>
            </a:ln>
          </p:spPr>
          <p:txBody>
            <a:bodyPr/>
            <a:lstStyle/>
            <a:p>
              <a:endParaRPr lang="ja-JP" altLang="en-US"/>
            </a:p>
          </p:txBody>
        </p:sp>
      </p:grpSp>
      <p:sp>
        <p:nvSpPr>
          <p:cNvPr id="302147" name="Line 154"/>
          <p:cNvSpPr>
            <a:spLocks noChangeShapeType="1"/>
          </p:cNvSpPr>
          <p:nvPr/>
        </p:nvSpPr>
        <p:spPr bwMode="auto">
          <a:xfrm flipH="1" flipV="1">
            <a:off x="2943225" y="5016500"/>
            <a:ext cx="104775" cy="230188"/>
          </a:xfrm>
          <a:prstGeom prst="line">
            <a:avLst/>
          </a:prstGeom>
          <a:noFill/>
          <a:ln w="38100">
            <a:solidFill>
              <a:srgbClr val="0000FF"/>
            </a:solidFill>
            <a:round/>
            <a:headEnd/>
            <a:tailEnd type="triangle" w="med" len="med"/>
          </a:ln>
        </p:spPr>
        <p:txBody>
          <a:bodyPr/>
          <a:lstStyle/>
          <a:p>
            <a:endParaRPr lang="ja-JP" altLang="en-US"/>
          </a:p>
        </p:txBody>
      </p:sp>
      <p:sp>
        <p:nvSpPr>
          <p:cNvPr id="302148" name="Line 155"/>
          <p:cNvSpPr>
            <a:spLocks noChangeShapeType="1"/>
          </p:cNvSpPr>
          <p:nvPr/>
        </p:nvSpPr>
        <p:spPr bwMode="auto">
          <a:xfrm flipH="1">
            <a:off x="2566988" y="4673600"/>
            <a:ext cx="527050" cy="0"/>
          </a:xfrm>
          <a:prstGeom prst="line">
            <a:avLst/>
          </a:prstGeom>
          <a:noFill/>
          <a:ln w="9525">
            <a:solidFill>
              <a:schemeClr val="tx1"/>
            </a:solidFill>
            <a:round/>
            <a:headEnd/>
            <a:tailEnd type="triangle" w="med" len="med"/>
          </a:ln>
        </p:spPr>
        <p:txBody>
          <a:bodyPr/>
          <a:lstStyle/>
          <a:p>
            <a:endParaRPr lang="ja-JP" altLang="en-US"/>
          </a:p>
        </p:txBody>
      </p:sp>
      <p:sp>
        <p:nvSpPr>
          <p:cNvPr id="302149" name="Text Box 10"/>
          <p:cNvSpPr txBox="1">
            <a:spLocks noChangeArrowheads="1"/>
          </p:cNvSpPr>
          <p:nvPr/>
        </p:nvSpPr>
        <p:spPr bwMode="auto">
          <a:xfrm>
            <a:off x="2686050" y="4486275"/>
            <a:ext cx="584200" cy="184150"/>
          </a:xfrm>
          <a:prstGeom prst="rect">
            <a:avLst/>
          </a:prstGeom>
          <a:noFill/>
          <a:ln w="9525">
            <a:noFill/>
            <a:miter lim="800000"/>
            <a:headEnd/>
            <a:tailEnd/>
          </a:ln>
        </p:spPr>
        <p:txBody>
          <a:bodyPr wrap="none" lIns="0" tIns="0" rIns="0" bIns="0" anchor="ctr">
            <a:spAutoFit/>
          </a:bodyPr>
          <a:lstStyle/>
          <a:p>
            <a:pPr algn="ctr"/>
            <a:r>
              <a:rPr lang="en-US" altLang="ja-JP" sz="1200" b="0">
                <a:latin typeface="Tahoma" pitchFamily="34" charset="0"/>
              </a:rPr>
              <a:t>Potential</a:t>
            </a:r>
          </a:p>
        </p:txBody>
      </p:sp>
      <p:sp>
        <p:nvSpPr>
          <p:cNvPr id="302150" name="Line 157"/>
          <p:cNvSpPr>
            <a:spLocks noChangeShapeType="1"/>
          </p:cNvSpPr>
          <p:nvPr/>
        </p:nvSpPr>
        <p:spPr bwMode="auto">
          <a:xfrm flipH="1">
            <a:off x="2868613" y="5848350"/>
            <a:ext cx="187325" cy="188913"/>
          </a:xfrm>
          <a:prstGeom prst="line">
            <a:avLst/>
          </a:prstGeom>
          <a:noFill/>
          <a:ln w="38100">
            <a:solidFill>
              <a:srgbClr val="808080"/>
            </a:solidFill>
            <a:round/>
            <a:headEnd/>
            <a:tailEnd type="triangle" w="med" len="med"/>
          </a:ln>
        </p:spPr>
        <p:txBody>
          <a:bodyPr/>
          <a:lstStyle/>
          <a:p>
            <a:endParaRPr lang="ja-JP" altLang="en-US"/>
          </a:p>
        </p:txBody>
      </p:sp>
      <p:sp>
        <p:nvSpPr>
          <p:cNvPr id="302151" name="Text Box 10"/>
          <p:cNvSpPr txBox="1">
            <a:spLocks noChangeArrowheads="1"/>
          </p:cNvSpPr>
          <p:nvPr/>
        </p:nvSpPr>
        <p:spPr bwMode="auto">
          <a:xfrm>
            <a:off x="3571875" y="4981575"/>
            <a:ext cx="273050"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(p)</a:t>
            </a:r>
          </a:p>
        </p:txBody>
      </p:sp>
      <p:sp>
        <p:nvSpPr>
          <p:cNvPr id="302152" name="Freeform 163"/>
          <p:cNvSpPr>
            <a:spLocks/>
          </p:cNvSpPr>
          <p:nvPr/>
        </p:nvSpPr>
        <p:spPr bwMode="auto">
          <a:xfrm>
            <a:off x="107950" y="4787900"/>
            <a:ext cx="473075" cy="1423988"/>
          </a:xfrm>
          <a:custGeom>
            <a:avLst/>
            <a:gdLst>
              <a:gd name="T0" fmla="*/ 267 w 284"/>
              <a:gd name="T1" fmla="*/ 0 h 846"/>
              <a:gd name="T2" fmla="*/ 133 w 284"/>
              <a:gd name="T3" fmla="*/ 40 h 846"/>
              <a:gd name="T4" fmla="*/ 168 w 284"/>
              <a:gd name="T5" fmla="*/ 133 h 846"/>
              <a:gd name="T6" fmla="*/ 232 w 284"/>
              <a:gd name="T7" fmla="*/ 217 h 846"/>
              <a:gd name="T8" fmla="*/ 280 w 284"/>
              <a:gd name="T9" fmla="*/ 309 h 846"/>
              <a:gd name="T10" fmla="*/ 206 w 284"/>
              <a:gd name="T11" fmla="*/ 443 h 846"/>
              <a:gd name="T12" fmla="*/ 98 w 284"/>
              <a:gd name="T13" fmla="*/ 616 h 846"/>
              <a:gd name="T14" fmla="*/ 0 w 284"/>
              <a:gd name="T15" fmla="*/ 846 h 846"/>
              <a:gd name="T16" fmla="*/ 0 60000 65536"/>
              <a:gd name="T17" fmla="*/ 0 60000 65536"/>
              <a:gd name="T18" fmla="*/ 0 60000 65536"/>
              <a:gd name="T19" fmla="*/ 0 60000 65536"/>
              <a:gd name="T20" fmla="*/ 0 60000 65536"/>
              <a:gd name="T21" fmla="*/ 0 60000 65536"/>
              <a:gd name="T22" fmla="*/ 0 60000 65536"/>
              <a:gd name="T23" fmla="*/ 0 60000 65536"/>
              <a:gd name="T24" fmla="*/ 0 w 284"/>
              <a:gd name="T25" fmla="*/ 0 h 846"/>
              <a:gd name="T26" fmla="*/ 284 w 284"/>
              <a:gd name="T27" fmla="*/ 846 h 8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4" h="846">
                <a:moveTo>
                  <a:pt x="267" y="0"/>
                </a:moveTo>
                <a:cubicBezTo>
                  <a:pt x="208" y="10"/>
                  <a:pt x="149" y="18"/>
                  <a:pt x="133" y="40"/>
                </a:cubicBezTo>
                <a:cubicBezTo>
                  <a:pt x="117" y="62"/>
                  <a:pt x="152" y="104"/>
                  <a:pt x="168" y="133"/>
                </a:cubicBezTo>
                <a:cubicBezTo>
                  <a:pt x="184" y="162"/>
                  <a:pt x="213" y="188"/>
                  <a:pt x="232" y="217"/>
                </a:cubicBezTo>
                <a:cubicBezTo>
                  <a:pt x="251" y="246"/>
                  <a:pt x="284" y="271"/>
                  <a:pt x="280" y="309"/>
                </a:cubicBezTo>
                <a:cubicBezTo>
                  <a:pt x="276" y="347"/>
                  <a:pt x="236" y="392"/>
                  <a:pt x="206" y="443"/>
                </a:cubicBezTo>
                <a:cubicBezTo>
                  <a:pt x="176" y="494"/>
                  <a:pt x="132" y="549"/>
                  <a:pt x="98" y="616"/>
                </a:cubicBezTo>
                <a:cubicBezTo>
                  <a:pt x="64" y="683"/>
                  <a:pt x="20" y="798"/>
                  <a:pt x="0" y="846"/>
                </a:cubicBezTo>
              </a:path>
            </a:pathLst>
          </a:custGeom>
          <a:noFill/>
          <a:ln w="19050">
            <a:solidFill>
              <a:schemeClr val="tx1"/>
            </a:solidFill>
            <a:round/>
            <a:headEnd/>
            <a:tailEnd/>
          </a:ln>
        </p:spPr>
        <p:txBody>
          <a:bodyPr/>
          <a:lstStyle/>
          <a:p>
            <a:endParaRPr lang="ja-JP" altLang="en-US"/>
          </a:p>
        </p:txBody>
      </p:sp>
      <p:sp>
        <p:nvSpPr>
          <p:cNvPr id="302153" name="Line 164"/>
          <p:cNvSpPr>
            <a:spLocks noChangeShapeType="1"/>
          </p:cNvSpPr>
          <p:nvPr/>
        </p:nvSpPr>
        <p:spPr bwMode="auto">
          <a:xfrm rot="5400000">
            <a:off x="-92869" y="6404769"/>
            <a:ext cx="401638" cy="0"/>
          </a:xfrm>
          <a:prstGeom prst="line">
            <a:avLst/>
          </a:prstGeom>
          <a:noFill/>
          <a:ln w="19050">
            <a:solidFill>
              <a:schemeClr val="tx1"/>
            </a:solidFill>
            <a:round/>
            <a:headEnd/>
            <a:tailEnd/>
          </a:ln>
        </p:spPr>
        <p:txBody>
          <a:bodyPr/>
          <a:lstStyle/>
          <a:p>
            <a:endParaRPr lang="ja-JP" altLang="en-US"/>
          </a:p>
        </p:txBody>
      </p:sp>
      <p:sp>
        <p:nvSpPr>
          <p:cNvPr id="302154" name="Line 165"/>
          <p:cNvSpPr>
            <a:spLocks noChangeShapeType="1"/>
          </p:cNvSpPr>
          <p:nvPr/>
        </p:nvSpPr>
        <p:spPr bwMode="auto">
          <a:xfrm rot="5400000" flipH="1">
            <a:off x="538956" y="4771232"/>
            <a:ext cx="36513" cy="0"/>
          </a:xfrm>
          <a:prstGeom prst="line">
            <a:avLst/>
          </a:prstGeom>
          <a:noFill/>
          <a:ln w="19050">
            <a:solidFill>
              <a:schemeClr val="tx1"/>
            </a:solidFill>
            <a:round/>
            <a:headEnd/>
            <a:tailEnd/>
          </a:ln>
        </p:spPr>
        <p:txBody>
          <a:bodyPr/>
          <a:lstStyle/>
          <a:p>
            <a:endParaRPr lang="ja-JP" altLang="en-US"/>
          </a:p>
        </p:txBody>
      </p:sp>
      <p:grpSp>
        <p:nvGrpSpPr>
          <p:cNvPr id="302155" name="Group 24"/>
          <p:cNvGrpSpPr>
            <a:grpSpLocks/>
          </p:cNvGrpSpPr>
          <p:nvPr/>
        </p:nvGrpSpPr>
        <p:grpSpPr bwMode="auto">
          <a:xfrm>
            <a:off x="577850" y="5108575"/>
            <a:ext cx="173038" cy="161925"/>
            <a:chOff x="1030" y="1918"/>
            <a:chExt cx="56" cy="56"/>
          </a:xfrm>
        </p:grpSpPr>
        <p:sp>
          <p:nvSpPr>
            <p:cNvPr id="302156"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2157"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2158" name="Group 24"/>
          <p:cNvGrpSpPr>
            <a:grpSpLocks/>
          </p:cNvGrpSpPr>
          <p:nvPr/>
        </p:nvGrpSpPr>
        <p:grpSpPr bwMode="auto">
          <a:xfrm>
            <a:off x="577850" y="5335588"/>
            <a:ext cx="173038" cy="161925"/>
            <a:chOff x="1030" y="1918"/>
            <a:chExt cx="56" cy="56"/>
          </a:xfrm>
        </p:grpSpPr>
        <p:sp>
          <p:nvSpPr>
            <p:cNvPr id="302159" name="Oval 25"/>
            <p:cNvSpPr>
              <a:spLocks noChangeArrowheads="1"/>
            </p:cNvSpPr>
            <p:nvPr/>
          </p:nvSpPr>
          <p:spPr bwMode="auto">
            <a:xfrm>
              <a:off x="1030" y="1918"/>
              <a:ext cx="56" cy="56"/>
            </a:xfrm>
            <a:prstGeom prst="ellipse">
              <a:avLst/>
            </a:prstGeom>
            <a:solidFill>
              <a:schemeClr val="bg1"/>
            </a:solidFill>
            <a:ln w="9525">
              <a:solidFill>
                <a:srgbClr val="808080"/>
              </a:solidFill>
              <a:round/>
              <a:headEnd/>
              <a:tailEnd/>
            </a:ln>
          </p:spPr>
          <p:txBody>
            <a:bodyPr wrap="none" anchor="ctr"/>
            <a:lstStyle/>
            <a:p>
              <a:pPr algn="ctr"/>
              <a:endParaRPr lang="ja-JP" altLang="en-US" b="0" u="sng">
                <a:latin typeface="Tahoma" pitchFamily="34" charset="0"/>
              </a:endParaRPr>
            </a:p>
          </p:txBody>
        </p:sp>
        <p:sp>
          <p:nvSpPr>
            <p:cNvPr id="302160" name="Line 26"/>
            <p:cNvSpPr>
              <a:spLocks noChangeShapeType="1"/>
            </p:cNvSpPr>
            <p:nvPr/>
          </p:nvSpPr>
          <p:spPr bwMode="auto">
            <a:xfrm>
              <a:off x="1036" y="1946"/>
              <a:ext cx="44" cy="0"/>
            </a:xfrm>
            <a:prstGeom prst="line">
              <a:avLst/>
            </a:prstGeom>
            <a:noFill/>
            <a:ln w="19050">
              <a:solidFill>
                <a:srgbClr val="808080"/>
              </a:solidFill>
              <a:round/>
              <a:headEnd/>
              <a:tailEnd/>
            </a:ln>
          </p:spPr>
          <p:txBody>
            <a:bodyPr/>
            <a:lstStyle/>
            <a:p>
              <a:endParaRPr lang="ja-JP" altLang="en-US"/>
            </a:p>
          </p:txBody>
        </p:sp>
      </p:grpSp>
      <p:sp>
        <p:nvSpPr>
          <p:cNvPr id="302161" name="Line 172"/>
          <p:cNvSpPr>
            <a:spLocks noChangeShapeType="1"/>
          </p:cNvSpPr>
          <p:nvPr/>
        </p:nvSpPr>
        <p:spPr bwMode="auto">
          <a:xfrm flipH="1" flipV="1">
            <a:off x="417513" y="4879975"/>
            <a:ext cx="161925" cy="227013"/>
          </a:xfrm>
          <a:prstGeom prst="line">
            <a:avLst/>
          </a:prstGeom>
          <a:noFill/>
          <a:ln w="38100">
            <a:solidFill>
              <a:srgbClr val="0000FF"/>
            </a:solidFill>
            <a:round/>
            <a:headEnd/>
            <a:tailEnd type="triangle" w="med" len="med"/>
          </a:ln>
        </p:spPr>
        <p:txBody>
          <a:bodyPr/>
          <a:lstStyle/>
          <a:p>
            <a:endParaRPr lang="ja-JP" altLang="en-US"/>
          </a:p>
        </p:txBody>
      </p:sp>
      <p:sp>
        <p:nvSpPr>
          <p:cNvPr id="302162" name="Line 173"/>
          <p:cNvSpPr>
            <a:spLocks noChangeShapeType="1"/>
          </p:cNvSpPr>
          <p:nvPr/>
        </p:nvSpPr>
        <p:spPr bwMode="auto">
          <a:xfrm flipH="1">
            <a:off x="107950" y="4673600"/>
            <a:ext cx="528638" cy="0"/>
          </a:xfrm>
          <a:prstGeom prst="line">
            <a:avLst/>
          </a:prstGeom>
          <a:noFill/>
          <a:ln w="9525">
            <a:solidFill>
              <a:schemeClr val="tx1"/>
            </a:solidFill>
            <a:round/>
            <a:headEnd/>
            <a:tailEnd type="triangle" w="med" len="med"/>
          </a:ln>
        </p:spPr>
        <p:txBody>
          <a:bodyPr/>
          <a:lstStyle/>
          <a:p>
            <a:endParaRPr lang="ja-JP" altLang="en-US"/>
          </a:p>
        </p:txBody>
      </p:sp>
      <p:sp>
        <p:nvSpPr>
          <p:cNvPr id="302163" name="Text Box 10"/>
          <p:cNvSpPr txBox="1">
            <a:spLocks noChangeArrowheads="1"/>
          </p:cNvSpPr>
          <p:nvPr/>
        </p:nvSpPr>
        <p:spPr bwMode="auto">
          <a:xfrm>
            <a:off x="227013" y="4486275"/>
            <a:ext cx="584200" cy="184150"/>
          </a:xfrm>
          <a:prstGeom prst="rect">
            <a:avLst/>
          </a:prstGeom>
          <a:noFill/>
          <a:ln w="9525">
            <a:noFill/>
            <a:miter lim="800000"/>
            <a:headEnd/>
            <a:tailEnd/>
          </a:ln>
        </p:spPr>
        <p:txBody>
          <a:bodyPr wrap="none" lIns="0" tIns="0" rIns="0" bIns="0" anchor="ctr">
            <a:spAutoFit/>
          </a:bodyPr>
          <a:lstStyle/>
          <a:p>
            <a:pPr algn="ctr"/>
            <a:r>
              <a:rPr lang="en-US" altLang="ja-JP" sz="1200" b="0">
                <a:latin typeface="Tahoma" pitchFamily="34" charset="0"/>
              </a:rPr>
              <a:t>Potential</a:t>
            </a:r>
          </a:p>
        </p:txBody>
      </p:sp>
      <p:sp>
        <p:nvSpPr>
          <p:cNvPr id="302164" name="Line 175"/>
          <p:cNvSpPr>
            <a:spLocks noChangeShapeType="1"/>
          </p:cNvSpPr>
          <p:nvPr/>
        </p:nvSpPr>
        <p:spPr bwMode="auto">
          <a:xfrm flipH="1">
            <a:off x="460375" y="5510213"/>
            <a:ext cx="128588" cy="207962"/>
          </a:xfrm>
          <a:prstGeom prst="line">
            <a:avLst/>
          </a:prstGeom>
          <a:noFill/>
          <a:ln w="38100">
            <a:solidFill>
              <a:srgbClr val="808080"/>
            </a:solidFill>
            <a:round/>
            <a:headEnd/>
            <a:tailEnd type="triangle" w="med" len="med"/>
          </a:ln>
        </p:spPr>
        <p:txBody>
          <a:bodyPr/>
          <a:lstStyle/>
          <a:p>
            <a:endParaRPr lang="ja-JP" altLang="en-US"/>
          </a:p>
        </p:txBody>
      </p:sp>
      <p:sp>
        <p:nvSpPr>
          <p:cNvPr id="302165" name="Text Box 10"/>
          <p:cNvSpPr txBox="1">
            <a:spLocks noChangeArrowheads="1"/>
          </p:cNvSpPr>
          <p:nvPr/>
        </p:nvSpPr>
        <p:spPr bwMode="auto">
          <a:xfrm>
            <a:off x="3321050" y="5378450"/>
            <a:ext cx="2030413"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Deep Narrow Isolation</a:t>
            </a:r>
          </a:p>
        </p:txBody>
      </p:sp>
      <p:sp>
        <p:nvSpPr>
          <p:cNvPr id="302166" name="Text Box 10"/>
          <p:cNvSpPr txBox="1">
            <a:spLocks noChangeArrowheads="1"/>
          </p:cNvSpPr>
          <p:nvPr/>
        </p:nvSpPr>
        <p:spPr bwMode="auto">
          <a:xfrm>
            <a:off x="2235200" y="4905375"/>
            <a:ext cx="439738"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VCCD</a:t>
            </a:r>
          </a:p>
        </p:txBody>
      </p:sp>
      <p:cxnSp>
        <p:nvCxnSpPr>
          <p:cNvPr id="302167" name="AutoShape 179"/>
          <p:cNvCxnSpPr>
            <a:cxnSpLocks noChangeShapeType="1"/>
            <a:stCxn id="302166" idx="1"/>
          </p:cNvCxnSpPr>
          <p:nvPr/>
        </p:nvCxnSpPr>
        <p:spPr bwMode="auto">
          <a:xfrm flipH="1" flipV="1">
            <a:off x="2098675" y="4786313"/>
            <a:ext cx="136525" cy="225425"/>
          </a:xfrm>
          <a:prstGeom prst="straightConnector1">
            <a:avLst/>
          </a:prstGeom>
          <a:noFill/>
          <a:ln w="9525">
            <a:solidFill>
              <a:schemeClr val="tx1"/>
            </a:solidFill>
            <a:round/>
            <a:headEnd/>
            <a:tailEnd/>
          </a:ln>
        </p:spPr>
      </p:cxnSp>
      <p:grpSp>
        <p:nvGrpSpPr>
          <p:cNvPr id="302168" name="Group 24"/>
          <p:cNvGrpSpPr>
            <a:grpSpLocks/>
          </p:cNvGrpSpPr>
          <p:nvPr/>
        </p:nvGrpSpPr>
        <p:grpSpPr bwMode="auto">
          <a:xfrm>
            <a:off x="3019425" y="5281613"/>
            <a:ext cx="173038" cy="161925"/>
            <a:chOff x="1030" y="1918"/>
            <a:chExt cx="56" cy="56"/>
          </a:xfrm>
        </p:grpSpPr>
        <p:sp>
          <p:nvSpPr>
            <p:cNvPr id="302169"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2170"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2171" name="Rectangle 45"/>
          <p:cNvSpPr>
            <a:spLocks noChangeArrowheads="1"/>
          </p:cNvSpPr>
          <p:nvPr/>
        </p:nvSpPr>
        <p:spPr bwMode="auto">
          <a:xfrm>
            <a:off x="5614988" y="3500438"/>
            <a:ext cx="3298825" cy="2444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sz="2000" u="sng">
                <a:latin typeface="Tahoma" pitchFamily="34" charset="0"/>
                <a:cs typeface="Tahoma" pitchFamily="34" charset="0"/>
              </a:rPr>
              <a:t>Quantum Efficiency (Q.E.)</a:t>
            </a:r>
            <a:endParaRPr lang="ja-JP" altLang="en-US" sz="2000" u="sng">
              <a:latin typeface="Tahoma" pitchFamily="34" charset="0"/>
              <a:cs typeface="Tahoma" pitchFamily="34" charset="0"/>
            </a:endParaRPr>
          </a:p>
        </p:txBody>
      </p:sp>
      <p:pic>
        <p:nvPicPr>
          <p:cNvPr id="302172" name="Picture 203"/>
          <p:cNvPicPr>
            <a:picLocks noChangeAspect="1" noChangeArrowheads="1"/>
          </p:cNvPicPr>
          <p:nvPr/>
        </p:nvPicPr>
        <p:blipFill>
          <a:blip r:embed="rId5"/>
          <a:srcRect/>
          <a:stretch>
            <a:fillRect/>
          </a:stretch>
        </p:blipFill>
        <p:spPr bwMode="auto">
          <a:xfrm>
            <a:off x="5494338" y="3797300"/>
            <a:ext cx="3595687" cy="2444750"/>
          </a:xfrm>
          <a:prstGeom prst="rect">
            <a:avLst/>
          </a:prstGeom>
          <a:noFill/>
          <a:ln w="9525" algn="ctr">
            <a:noFill/>
            <a:miter lim="800000"/>
            <a:headEnd/>
            <a:tailEnd/>
          </a:ln>
        </p:spPr>
      </p:pic>
      <p:sp>
        <p:nvSpPr>
          <p:cNvPr id="302173" name="Rectangle 45"/>
          <p:cNvSpPr>
            <a:spLocks noChangeArrowheads="1"/>
          </p:cNvSpPr>
          <p:nvPr/>
        </p:nvSpPr>
        <p:spPr bwMode="auto">
          <a:xfrm>
            <a:off x="6319838" y="6154738"/>
            <a:ext cx="1941512" cy="311150"/>
          </a:xfrm>
          <a:prstGeom prst="rect">
            <a:avLst/>
          </a:prstGeom>
          <a:solidFill>
            <a:schemeClr val="bg1"/>
          </a:solidFill>
          <a:ln w="9525">
            <a:noFill/>
            <a:miter lim="800000"/>
            <a:headEnd/>
            <a:tailEnd/>
          </a:ln>
        </p:spPr>
        <p:txBody>
          <a:bodyPr wrap="none" anchor="ctr">
            <a:spAutoFit/>
          </a:bodyPr>
          <a:lstStyle/>
          <a:p>
            <a:pPr algn="ctr">
              <a:lnSpc>
                <a:spcPct val="80000"/>
              </a:lnSpc>
            </a:pPr>
            <a:r>
              <a:rPr lang="en-US" altLang="ja-JP" b="0">
                <a:latin typeface="Tahoma" pitchFamily="34" charset="0"/>
                <a:cs typeface="Tahoma" pitchFamily="34" charset="0"/>
              </a:rPr>
              <a:t>Wavelength [nm]</a:t>
            </a:r>
            <a:endParaRPr lang="ja-JP" altLang="en-US" b="0">
              <a:latin typeface="Tahoma" pitchFamily="34" charset="0"/>
              <a:cs typeface="Tahoma" pitchFamily="34" charset="0"/>
            </a:endParaRPr>
          </a:p>
        </p:txBody>
      </p:sp>
      <p:sp>
        <p:nvSpPr>
          <p:cNvPr id="302174" name="Line 191"/>
          <p:cNvSpPr>
            <a:spLocks noChangeShapeType="1"/>
          </p:cNvSpPr>
          <p:nvPr/>
        </p:nvSpPr>
        <p:spPr bwMode="auto">
          <a:xfrm flipV="1">
            <a:off x="8067675" y="5402263"/>
            <a:ext cx="0" cy="304800"/>
          </a:xfrm>
          <a:prstGeom prst="line">
            <a:avLst/>
          </a:prstGeom>
          <a:noFill/>
          <a:ln w="38100">
            <a:solidFill>
              <a:schemeClr val="tx1"/>
            </a:solidFill>
            <a:round/>
            <a:headEnd/>
            <a:tailEnd type="triangle" w="med" len="med"/>
          </a:ln>
        </p:spPr>
        <p:txBody>
          <a:bodyPr/>
          <a:lstStyle/>
          <a:p>
            <a:endParaRPr lang="ja-JP" altLang="en-US"/>
          </a:p>
        </p:txBody>
      </p:sp>
      <p:sp>
        <p:nvSpPr>
          <p:cNvPr id="302175" name="Text Box 10"/>
          <p:cNvSpPr txBox="1">
            <a:spLocks noChangeArrowheads="1"/>
          </p:cNvSpPr>
          <p:nvPr/>
        </p:nvSpPr>
        <p:spPr bwMode="auto">
          <a:xfrm>
            <a:off x="8126413" y="5448300"/>
            <a:ext cx="441325" cy="212725"/>
          </a:xfrm>
          <a:prstGeom prst="rect">
            <a:avLst/>
          </a:prstGeom>
          <a:noFill/>
          <a:ln w="9525">
            <a:noFill/>
            <a:miter lim="800000"/>
            <a:headEnd/>
            <a:tailEnd/>
          </a:ln>
        </p:spPr>
        <p:txBody>
          <a:bodyPr wrap="none" lIns="0" tIns="0" rIns="0" bIns="0" anchor="ctr">
            <a:spAutoFit/>
          </a:bodyPr>
          <a:lstStyle/>
          <a:p>
            <a:r>
              <a:rPr lang="en-US" altLang="ja-JP" sz="1400">
                <a:latin typeface="Tahoma" pitchFamily="34" charset="0"/>
              </a:rPr>
              <a:t>x 2.8</a:t>
            </a:r>
          </a:p>
        </p:txBody>
      </p:sp>
      <p:sp>
        <p:nvSpPr>
          <p:cNvPr id="302176" name="Rectangle 45"/>
          <p:cNvSpPr>
            <a:spLocks noChangeArrowheads="1"/>
          </p:cNvSpPr>
          <p:nvPr/>
        </p:nvSpPr>
        <p:spPr bwMode="auto">
          <a:xfrm rot="-5400000">
            <a:off x="4895850" y="4619626"/>
            <a:ext cx="1247775" cy="311150"/>
          </a:xfrm>
          <a:prstGeom prst="rect">
            <a:avLst/>
          </a:prstGeom>
          <a:solidFill>
            <a:schemeClr val="bg1"/>
          </a:solidFill>
          <a:ln w="9525">
            <a:noFill/>
            <a:miter lim="800000"/>
            <a:headEnd/>
            <a:tailEnd/>
          </a:ln>
        </p:spPr>
        <p:txBody>
          <a:bodyPr wrap="none" anchor="ctr">
            <a:spAutoFit/>
          </a:bodyPr>
          <a:lstStyle/>
          <a:p>
            <a:pPr algn="ctr">
              <a:lnSpc>
                <a:spcPct val="80000"/>
              </a:lnSpc>
            </a:pPr>
            <a:r>
              <a:rPr lang="en-US" altLang="ja-JP" b="0">
                <a:latin typeface="Tahoma" pitchFamily="34" charset="0"/>
                <a:cs typeface="Tahoma" pitchFamily="34" charset="0"/>
              </a:rPr>
              <a:t>Q.E. [a.u.]</a:t>
            </a:r>
            <a:endParaRPr lang="ja-JP" altLang="en-US" b="0">
              <a:latin typeface="Tahoma" pitchFamily="34" charset="0"/>
              <a:cs typeface="Tahoma" pitchFamily="34" charset="0"/>
            </a:endParaRPr>
          </a:p>
        </p:txBody>
      </p:sp>
      <p:sp>
        <p:nvSpPr>
          <p:cNvPr id="302177" name="Text Box 10"/>
          <p:cNvSpPr txBox="1">
            <a:spLocks noChangeArrowheads="1"/>
          </p:cNvSpPr>
          <p:nvPr/>
        </p:nvSpPr>
        <p:spPr bwMode="auto">
          <a:xfrm>
            <a:off x="6300788" y="5592763"/>
            <a:ext cx="1484312" cy="212725"/>
          </a:xfrm>
          <a:prstGeom prst="rect">
            <a:avLst/>
          </a:prstGeom>
          <a:noFill/>
          <a:ln w="9525">
            <a:noFill/>
            <a:miter lim="800000"/>
            <a:headEnd/>
            <a:tailEnd/>
          </a:ln>
        </p:spPr>
        <p:txBody>
          <a:bodyPr wrap="none" lIns="0" tIns="0" rIns="0" bIns="0" anchor="ctr">
            <a:spAutoFit/>
          </a:bodyPr>
          <a:lstStyle/>
          <a:p>
            <a:r>
              <a:rPr lang="en-US" altLang="ja-JP" sz="1400">
                <a:solidFill>
                  <a:srgbClr val="FF0000"/>
                </a:solidFill>
                <a:latin typeface="Tahoma" pitchFamily="34" charset="0"/>
              </a:rPr>
              <a:t>Conventional PD</a:t>
            </a:r>
          </a:p>
        </p:txBody>
      </p:sp>
      <p:sp>
        <p:nvSpPr>
          <p:cNvPr id="302178" name="Text Box 10"/>
          <p:cNvSpPr txBox="1">
            <a:spLocks noChangeArrowheads="1"/>
          </p:cNvSpPr>
          <p:nvPr/>
        </p:nvSpPr>
        <p:spPr bwMode="auto">
          <a:xfrm>
            <a:off x="7308850" y="4400550"/>
            <a:ext cx="763588" cy="212725"/>
          </a:xfrm>
          <a:prstGeom prst="rect">
            <a:avLst/>
          </a:prstGeom>
          <a:noFill/>
          <a:ln w="9525">
            <a:noFill/>
            <a:miter lim="800000"/>
            <a:headEnd/>
            <a:tailEnd/>
          </a:ln>
        </p:spPr>
        <p:txBody>
          <a:bodyPr wrap="none" lIns="0" tIns="0" rIns="0" bIns="0" anchor="ctr">
            <a:spAutoFit/>
          </a:bodyPr>
          <a:lstStyle/>
          <a:p>
            <a:r>
              <a:rPr lang="en-US" altLang="ja-JP" sz="1400">
                <a:solidFill>
                  <a:srgbClr val="0000FF"/>
                </a:solidFill>
                <a:latin typeface="Tahoma" pitchFamily="34" charset="0"/>
              </a:rPr>
              <a:t>Deep PD</a:t>
            </a:r>
          </a:p>
        </p:txBody>
      </p:sp>
      <p:sp>
        <p:nvSpPr>
          <p:cNvPr id="302180" name="Text Box 10"/>
          <p:cNvSpPr txBox="1">
            <a:spLocks noChangeArrowheads="1"/>
          </p:cNvSpPr>
          <p:nvPr/>
        </p:nvSpPr>
        <p:spPr bwMode="auto">
          <a:xfrm>
            <a:off x="3995738" y="5159375"/>
            <a:ext cx="273050"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(n)</a:t>
            </a:r>
          </a:p>
        </p:txBody>
      </p:sp>
      <p:sp>
        <p:nvSpPr>
          <p:cNvPr id="302185" name="Rectangle 45"/>
          <p:cNvSpPr>
            <a:spLocks noChangeArrowheads="1"/>
          </p:cNvSpPr>
          <p:nvPr/>
        </p:nvSpPr>
        <p:spPr bwMode="auto">
          <a:xfrm>
            <a:off x="2455863" y="2708275"/>
            <a:ext cx="1374775" cy="169863"/>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a:latin typeface="Tahoma" pitchFamily="34" charset="0"/>
                <a:cs typeface="Tahoma" pitchFamily="34" charset="0"/>
              </a:rPr>
              <a:t>λ=850nm (IR)</a:t>
            </a:r>
            <a:endParaRPr lang="ja-JP" altLang="en-US" sz="1400">
              <a:latin typeface="Tahoma" pitchFamily="34" charset="0"/>
              <a:cs typeface="Tahoma" pitchFamily="34" charset="0"/>
            </a:endParaRPr>
          </a:p>
        </p:txBody>
      </p:sp>
      <p:sp>
        <p:nvSpPr>
          <p:cNvPr id="302186" name="Rectangle 45"/>
          <p:cNvSpPr>
            <a:spLocks noChangeArrowheads="1"/>
          </p:cNvSpPr>
          <p:nvPr/>
        </p:nvSpPr>
        <p:spPr bwMode="auto">
          <a:xfrm>
            <a:off x="1150938" y="1122363"/>
            <a:ext cx="538162" cy="169862"/>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b="0">
                <a:latin typeface="Tahoma" pitchFamily="34" charset="0"/>
                <a:cs typeface="Tahoma" pitchFamily="34" charset="0"/>
              </a:rPr>
              <a:t>450nm</a:t>
            </a:r>
            <a:endParaRPr lang="ja-JP" altLang="en-US" sz="1400" b="0">
              <a:latin typeface="Tahoma" pitchFamily="34" charset="0"/>
              <a:cs typeface="Tahoma" pitchFamily="34" charset="0"/>
            </a:endParaRPr>
          </a:p>
        </p:txBody>
      </p:sp>
      <p:sp>
        <p:nvSpPr>
          <p:cNvPr id="302187" name="Rectangle 45"/>
          <p:cNvSpPr>
            <a:spLocks noChangeArrowheads="1"/>
          </p:cNvSpPr>
          <p:nvPr/>
        </p:nvSpPr>
        <p:spPr bwMode="auto">
          <a:xfrm>
            <a:off x="1800225" y="1566863"/>
            <a:ext cx="538163" cy="169862"/>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b="0">
                <a:latin typeface="Tahoma" pitchFamily="34" charset="0"/>
                <a:cs typeface="Tahoma" pitchFamily="34" charset="0"/>
              </a:rPr>
              <a:t>550nm</a:t>
            </a:r>
            <a:endParaRPr lang="ja-JP" altLang="en-US" sz="1400" b="0">
              <a:latin typeface="Tahoma" pitchFamily="34" charset="0"/>
              <a:cs typeface="Tahoma" pitchFamily="34" charset="0"/>
            </a:endParaRPr>
          </a:p>
        </p:txBody>
      </p:sp>
      <p:sp>
        <p:nvSpPr>
          <p:cNvPr id="302188" name="Rectangle 45"/>
          <p:cNvSpPr>
            <a:spLocks noChangeArrowheads="1"/>
          </p:cNvSpPr>
          <p:nvPr/>
        </p:nvSpPr>
        <p:spPr bwMode="auto">
          <a:xfrm>
            <a:off x="2268538" y="1784350"/>
            <a:ext cx="538162" cy="169863"/>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b="0">
                <a:latin typeface="Tahoma" pitchFamily="34" charset="0"/>
                <a:cs typeface="Tahoma" pitchFamily="34" charset="0"/>
              </a:rPr>
              <a:t>650nm</a:t>
            </a:r>
            <a:endParaRPr lang="ja-JP" altLang="en-US" sz="1400" b="0">
              <a:latin typeface="Tahoma" pitchFamily="34" charset="0"/>
              <a:cs typeface="Tahoma" pitchFamily="34" charset="0"/>
            </a:endParaRPr>
          </a:p>
        </p:txBody>
      </p:sp>
      <p:sp>
        <p:nvSpPr>
          <p:cNvPr id="302189" name="Rectangle 45"/>
          <p:cNvSpPr>
            <a:spLocks noChangeArrowheads="1"/>
          </p:cNvSpPr>
          <p:nvPr/>
        </p:nvSpPr>
        <p:spPr bwMode="auto">
          <a:xfrm>
            <a:off x="1165225" y="3797300"/>
            <a:ext cx="2860675" cy="2444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sz="2000" u="sng">
                <a:latin typeface="Tahoma" pitchFamily="34" charset="0"/>
                <a:cs typeface="Tahoma" pitchFamily="34" charset="0"/>
              </a:rPr>
              <a:t>Pixel Impurity Profiles</a:t>
            </a:r>
            <a:endParaRPr lang="ja-JP" altLang="en-US" sz="2000" u="sng">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ctangle 11"/>
          <p:cNvSpPr>
            <a:spLocks noGrp="1" noChangeArrowheads="1"/>
          </p:cNvSpPr>
          <p:nvPr>
            <p:ph type="sldNum" sz="quarter" idx="10"/>
          </p:nvPr>
        </p:nvSpPr>
        <p:spPr/>
        <p:txBody>
          <a:bodyPr/>
          <a:lstStyle/>
          <a:p>
            <a:fld id="{F78F70B8-3C7C-456A-B489-073D34606AE8}" type="slidenum">
              <a:rPr lang="ja-JP" altLang="en-US"/>
              <a:pPr/>
              <a:t>11</a:t>
            </a:fld>
            <a:endParaRPr lang="en-US" altLang="ja-JP"/>
          </a:p>
        </p:txBody>
      </p:sp>
      <p:sp>
        <p:nvSpPr>
          <p:cNvPr id="304130" name="Rectangle 11"/>
          <p:cNvSpPr txBox="1">
            <a:spLocks noGrp="1" noChangeArrowheads="1"/>
          </p:cNvSpPr>
          <p:nvPr/>
        </p:nvSpPr>
        <p:spPr bwMode="auto">
          <a:xfrm>
            <a:off x="68263" y="6645275"/>
            <a:ext cx="193675" cy="212725"/>
          </a:xfrm>
          <a:prstGeom prst="rect">
            <a:avLst/>
          </a:prstGeom>
          <a:noFill/>
          <a:ln w="9525">
            <a:noFill/>
            <a:miter lim="800000"/>
            <a:headEnd/>
            <a:tailEnd/>
          </a:ln>
        </p:spPr>
        <p:txBody>
          <a:bodyPr wrap="none" lIns="0" tIns="0" rIns="0" bIns="0" anchor="ctr" anchorCtr="1">
            <a:spAutoFit/>
          </a:bodyPr>
          <a:lstStyle/>
          <a:p>
            <a:pPr eaLnBrk="0" hangingPunct="0"/>
            <a:fld id="{D0E300F2-CE0F-417F-9C00-FFEB9B67F797}" type="slidenum">
              <a:rPr lang="ja-JP" altLang="en-US" sz="1400" b="0">
                <a:latin typeface="Tahoma" pitchFamily="34" charset="0"/>
              </a:rPr>
              <a:pPr eaLnBrk="0" hangingPunct="0"/>
              <a:t>11</a:t>
            </a:fld>
            <a:endParaRPr lang="en-US" altLang="ja-JP" sz="1400" b="0">
              <a:latin typeface="Tahoma" pitchFamily="34" charset="0"/>
            </a:endParaRPr>
          </a:p>
        </p:txBody>
      </p:sp>
      <p:pic>
        <p:nvPicPr>
          <p:cNvPr id="304131" name="Picture 320"/>
          <p:cNvPicPr>
            <a:picLocks noChangeAspect="1" noChangeArrowheads="1"/>
          </p:cNvPicPr>
          <p:nvPr/>
        </p:nvPicPr>
        <p:blipFill>
          <a:blip r:embed="rId3"/>
          <a:srcRect/>
          <a:stretch>
            <a:fillRect/>
          </a:stretch>
        </p:blipFill>
        <p:spPr bwMode="auto">
          <a:xfrm>
            <a:off x="2743200" y="4005263"/>
            <a:ext cx="2044700" cy="2039937"/>
          </a:xfrm>
          <a:prstGeom prst="rect">
            <a:avLst/>
          </a:prstGeom>
          <a:noFill/>
          <a:ln w="9525" algn="ctr">
            <a:noFill/>
            <a:miter lim="800000"/>
            <a:headEnd/>
            <a:tailEnd/>
          </a:ln>
        </p:spPr>
      </p:pic>
      <p:pic>
        <p:nvPicPr>
          <p:cNvPr id="304132" name="Picture 319"/>
          <p:cNvPicPr>
            <a:picLocks noChangeAspect="1" noChangeArrowheads="1"/>
          </p:cNvPicPr>
          <p:nvPr/>
        </p:nvPicPr>
        <p:blipFill>
          <a:blip r:embed="rId4"/>
          <a:srcRect/>
          <a:stretch>
            <a:fillRect/>
          </a:stretch>
        </p:blipFill>
        <p:spPr bwMode="auto">
          <a:xfrm>
            <a:off x="363538" y="4005263"/>
            <a:ext cx="2044700" cy="2039937"/>
          </a:xfrm>
          <a:prstGeom prst="rect">
            <a:avLst/>
          </a:prstGeom>
          <a:noFill/>
          <a:ln w="9525" algn="ctr">
            <a:noFill/>
            <a:miter lim="800000"/>
            <a:headEnd/>
            <a:tailEnd/>
          </a:ln>
        </p:spPr>
      </p:pic>
      <p:sp>
        <p:nvSpPr>
          <p:cNvPr id="304133" name="Freeform 327"/>
          <p:cNvSpPr>
            <a:spLocks/>
          </p:cNvSpPr>
          <p:nvPr/>
        </p:nvSpPr>
        <p:spPr bwMode="auto">
          <a:xfrm>
            <a:off x="2860675" y="4122738"/>
            <a:ext cx="904875" cy="1668462"/>
          </a:xfrm>
          <a:custGeom>
            <a:avLst/>
            <a:gdLst>
              <a:gd name="T0" fmla="*/ 0 w 578"/>
              <a:gd name="T1" fmla="*/ 1213 h 1221"/>
              <a:gd name="T2" fmla="*/ 0 w 578"/>
              <a:gd name="T3" fmla="*/ 532 h 1221"/>
              <a:gd name="T4" fmla="*/ 17 w 578"/>
              <a:gd name="T5" fmla="*/ 378 h 1221"/>
              <a:gd name="T6" fmla="*/ 59 w 578"/>
              <a:gd name="T7" fmla="*/ 267 h 1221"/>
              <a:gd name="T8" fmla="*/ 143 w 578"/>
              <a:gd name="T9" fmla="*/ 165 h 1221"/>
              <a:gd name="T10" fmla="*/ 254 w 578"/>
              <a:gd name="T11" fmla="*/ 81 h 1221"/>
              <a:gd name="T12" fmla="*/ 362 w 578"/>
              <a:gd name="T13" fmla="*/ 30 h 1221"/>
              <a:gd name="T14" fmla="*/ 458 w 578"/>
              <a:gd name="T15" fmla="*/ 0 h 1221"/>
              <a:gd name="T16" fmla="*/ 578 w 578"/>
              <a:gd name="T17" fmla="*/ 0 h 1221"/>
              <a:gd name="T18" fmla="*/ 578 w 578"/>
              <a:gd name="T19" fmla="*/ 1221 h 1221"/>
              <a:gd name="T20" fmla="*/ 0 w 578"/>
              <a:gd name="T21" fmla="*/ 1213 h 1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8"/>
              <a:gd name="T34" fmla="*/ 0 h 1221"/>
              <a:gd name="T35" fmla="*/ 578 w 578"/>
              <a:gd name="T36" fmla="*/ 1221 h 1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8" h="1221">
                <a:moveTo>
                  <a:pt x="0" y="1213"/>
                </a:moveTo>
                <a:lnTo>
                  <a:pt x="0" y="532"/>
                </a:lnTo>
                <a:lnTo>
                  <a:pt x="17" y="378"/>
                </a:lnTo>
                <a:lnTo>
                  <a:pt x="59" y="267"/>
                </a:lnTo>
                <a:lnTo>
                  <a:pt x="143" y="165"/>
                </a:lnTo>
                <a:lnTo>
                  <a:pt x="254" y="81"/>
                </a:lnTo>
                <a:lnTo>
                  <a:pt x="362" y="30"/>
                </a:lnTo>
                <a:lnTo>
                  <a:pt x="458" y="0"/>
                </a:lnTo>
                <a:lnTo>
                  <a:pt x="578" y="0"/>
                </a:lnTo>
                <a:lnTo>
                  <a:pt x="578" y="1221"/>
                </a:lnTo>
                <a:lnTo>
                  <a:pt x="0" y="1213"/>
                </a:lnTo>
                <a:close/>
              </a:path>
            </a:pathLst>
          </a:custGeom>
          <a:solidFill>
            <a:srgbClr val="FFCCCC">
              <a:alpha val="70195"/>
            </a:srgbClr>
          </a:solidFill>
          <a:ln w="9525" cap="flat" cmpd="sng">
            <a:noFill/>
            <a:prstDash val="solid"/>
            <a:round/>
            <a:headEnd/>
            <a:tailEnd/>
          </a:ln>
        </p:spPr>
        <p:txBody>
          <a:bodyPr/>
          <a:lstStyle/>
          <a:p>
            <a:endParaRPr lang="ja-JP" altLang="en-US"/>
          </a:p>
        </p:txBody>
      </p:sp>
      <p:sp>
        <p:nvSpPr>
          <p:cNvPr id="304134" name="Freeform 328"/>
          <p:cNvSpPr>
            <a:spLocks/>
          </p:cNvSpPr>
          <p:nvPr/>
        </p:nvSpPr>
        <p:spPr bwMode="auto">
          <a:xfrm>
            <a:off x="3768725" y="5157788"/>
            <a:ext cx="904875" cy="628650"/>
          </a:xfrm>
          <a:custGeom>
            <a:avLst/>
            <a:gdLst>
              <a:gd name="T0" fmla="*/ 0 w 570"/>
              <a:gd name="T1" fmla="*/ 459 h 459"/>
              <a:gd name="T2" fmla="*/ 567 w 570"/>
              <a:gd name="T3" fmla="*/ 454 h 459"/>
              <a:gd name="T4" fmla="*/ 570 w 570"/>
              <a:gd name="T5" fmla="*/ 345 h 459"/>
              <a:gd name="T6" fmla="*/ 455 w 570"/>
              <a:gd name="T7" fmla="*/ 318 h 459"/>
              <a:gd name="T8" fmla="*/ 300 w 570"/>
              <a:gd name="T9" fmla="*/ 295 h 459"/>
              <a:gd name="T10" fmla="*/ 166 w 570"/>
              <a:gd name="T11" fmla="*/ 250 h 459"/>
              <a:gd name="T12" fmla="*/ 78 w 570"/>
              <a:gd name="T13" fmla="*/ 204 h 459"/>
              <a:gd name="T14" fmla="*/ 35 w 570"/>
              <a:gd name="T15" fmla="*/ 153 h 459"/>
              <a:gd name="T16" fmla="*/ 15 w 570"/>
              <a:gd name="T17" fmla="*/ 105 h 459"/>
              <a:gd name="T18" fmla="*/ 0 w 570"/>
              <a:gd name="T19" fmla="*/ 0 h 459"/>
              <a:gd name="T20" fmla="*/ 0 w 570"/>
              <a:gd name="T21" fmla="*/ 459 h 4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0"/>
              <a:gd name="T34" fmla="*/ 0 h 459"/>
              <a:gd name="T35" fmla="*/ 570 w 570"/>
              <a:gd name="T36" fmla="*/ 459 h 4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0" h="459">
                <a:moveTo>
                  <a:pt x="0" y="459"/>
                </a:moveTo>
                <a:lnTo>
                  <a:pt x="567" y="454"/>
                </a:lnTo>
                <a:lnTo>
                  <a:pt x="570" y="345"/>
                </a:lnTo>
                <a:lnTo>
                  <a:pt x="455" y="318"/>
                </a:lnTo>
                <a:lnTo>
                  <a:pt x="300" y="295"/>
                </a:lnTo>
                <a:lnTo>
                  <a:pt x="166" y="250"/>
                </a:lnTo>
                <a:lnTo>
                  <a:pt x="78" y="204"/>
                </a:lnTo>
                <a:lnTo>
                  <a:pt x="35" y="153"/>
                </a:lnTo>
                <a:lnTo>
                  <a:pt x="15" y="105"/>
                </a:lnTo>
                <a:lnTo>
                  <a:pt x="0" y="0"/>
                </a:lnTo>
                <a:lnTo>
                  <a:pt x="0" y="459"/>
                </a:lnTo>
                <a:close/>
              </a:path>
            </a:pathLst>
          </a:custGeom>
          <a:solidFill>
            <a:srgbClr val="CCFFFF">
              <a:alpha val="70195"/>
            </a:srgbClr>
          </a:solidFill>
          <a:ln w="9525" cap="flat" cmpd="sng">
            <a:noFill/>
            <a:prstDash val="solid"/>
            <a:round/>
            <a:headEnd/>
            <a:tailEnd/>
          </a:ln>
        </p:spPr>
        <p:txBody>
          <a:bodyPr/>
          <a:lstStyle/>
          <a:p>
            <a:endParaRPr lang="ja-JP" altLang="en-US"/>
          </a:p>
        </p:txBody>
      </p:sp>
      <p:sp>
        <p:nvSpPr>
          <p:cNvPr id="304135" name="Freeform 404"/>
          <p:cNvSpPr>
            <a:spLocks/>
          </p:cNvSpPr>
          <p:nvPr/>
        </p:nvSpPr>
        <p:spPr bwMode="auto">
          <a:xfrm>
            <a:off x="471488" y="4649788"/>
            <a:ext cx="911225" cy="1139825"/>
          </a:xfrm>
          <a:custGeom>
            <a:avLst/>
            <a:gdLst>
              <a:gd name="T0" fmla="*/ 0 w 577"/>
              <a:gd name="T1" fmla="*/ 820 h 830"/>
              <a:gd name="T2" fmla="*/ 7 w 577"/>
              <a:gd name="T3" fmla="*/ 30 h 830"/>
              <a:gd name="T4" fmla="*/ 9 w 577"/>
              <a:gd name="T5" fmla="*/ 0 h 830"/>
              <a:gd name="T6" fmla="*/ 577 w 577"/>
              <a:gd name="T7" fmla="*/ 0 h 830"/>
              <a:gd name="T8" fmla="*/ 577 w 577"/>
              <a:gd name="T9" fmla="*/ 830 h 830"/>
              <a:gd name="T10" fmla="*/ 0 w 577"/>
              <a:gd name="T11" fmla="*/ 820 h 830"/>
              <a:gd name="T12" fmla="*/ 0 60000 65536"/>
              <a:gd name="T13" fmla="*/ 0 60000 65536"/>
              <a:gd name="T14" fmla="*/ 0 60000 65536"/>
              <a:gd name="T15" fmla="*/ 0 60000 65536"/>
              <a:gd name="T16" fmla="*/ 0 60000 65536"/>
              <a:gd name="T17" fmla="*/ 0 60000 65536"/>
              <a:gd name="T18" fmla="*/ 0 w 577"/>
              <a:gd name="T19" fmla="*/ 0 h 830"/>
              <a:gd name="T20" fmla="*/ 577 w 577"/>
              <a:gd name="T21" fmla="*/ 830 h 830"/>
            </a:gdLst>
            <a:ahLst/>
            <a:cxnLst>
              <a:cxn ang="T12">
                <a:pos x="T0" y="T1"/>
              </a:cxn>
              <a:cxn ang="T13">
                <a:pos x="T2" y="T3"/>
              </a:cxn>
              <a:cxn ang="T14">
                <a:pos x="T4" y="T5"/>
              </a:cxn>
              <a:cxn ang="T15">
                <a:pos x="T6" y="T7"/>
              </a:cxn>
              <a:cxn ang="T16">
                <a:pos x="T8" y="T9"/>
              </a:cxn>
              <a:cxn ang="T17">
                <a:pos x="T10" y="T11"/>
              </a:cxn>
            </a:cxnLst>
            <a:rect l="T18" t="T19" r="T20" b="T21"/>
            <a:pathLst>
              <a:path w="577" h="830">
                <a:moveTo>
                  <a:pt x="0" y="820"/>
                </a:moveTo>
                <a:lnTo>
                  <a:pt x="7" y="30"/>
                </a:lnTo>
                <a:lnTo>
                  <a:pt x="9" y="0"/>
                </a:lnTo>
                <a:lnTo>
                  <a:pt x="577" y="0"/>
                </a:lnTo>
                <a:lnTo>
                  <a:pt x="577" y="830"/>
                </a:lnTo>
                <a:lnTo>
                  <a:pt x="0" y="820"/>
                </a:lnTo>
                <a:close/>
              </a:path>
            </a:pathLst>
          </a:custGeom>
          <a:solidFill>
            <a:srgbClr val="FFCCCC">
              <a:alpha val="70195"/>
            </a:srgbClr>
          </a:solidFill>
          <a:ln w="9525" cap="flat" cmpd="sng">
            <a:noFill/>
            <a:prstDash val="solid"/>
            <a:round/>
            <a:headEnd/>
            <a:tailEnd/>
          </a:ln>
        </p:spPr>
        <p:txBody>
          <a:bodyPr/>
          <a:lstStyle/>
          <a:p>
            <a:endParaRPr lang="ja-JP" altLang="en-US"/>
          </a:p>
        </p:txBody>
      </p:sp>
      <p:pic>
        <p:nvPicPr>
          <p:cNvPr id="304136" name="Picture 405"/>
          <p:cNvPicPr>
            <a:picLocks noChangeAspect="1" noChangeArrowheads="1"/>
          </p:cNvPicPr>
          <p:nvPr/>
        </p:nvPicPr>
        <p:blipFill>
          <a:blip r:embed="rId5"/>
          <a:srcRect r="984"/>
          <a:stretch>
            <a:fillRect/>
          </a:stretch>
        </p:blipFill>
        <p:spPr bwMode="auto">
          <a:xfrm>
            <a:off x="5464175" y="3676650"/>
            <a:ext cx="3671888" cy="2424113"/>
          </a:xfrm>
          <a:prstGeom prst="rect">
            <a:avLst/>
          </a:prstGeom>
          <a:noFill/>
          <a:ln w="9525" algn="ctr">
            <a:noFill/>
            <a:miter lim="800000"/>
            <a:headEnd/>
            <a:tailEnd/>
          </a:ln>
        </p:spPr>
      </p:pic>
      <p:sp>
        <p:nvSpPr>
          <p:cNvPr id="304138" name="Text Box 31"/>
          <p:cNvSpPr txBox="1">
            <a:spLocks noChangeArrowheads="1"/>
          </p:cNvSpPr>
          <p:nvPr/>
        </p:nvSpPr>
        <p:spPr bwMode="auto">
          <a:xfrm>
            <a:off x="579438" y="641350"/>
            <a:ext cx="1922462" cy="339725"/>
          </a:xfrm>
          <a:prstGeom prst="rect">
            <a:avLst/>
          </a:prstGeom>
          <a:solidFill>
            <a:srgbClr val="EAEAEA"/>
          </a:solidFill>
          <a:ln w="3175">
            <a:solidFill>
              <a:srgbClr val="969696"/>
            </a:solidFill>
            <a:miter lim="800000"/>
            <a:headEnd/>
            <a:tailEnd/>
          </a:ln>
        </p:spPr>
        <p:txBody>
          <a:bodyPr wrap="none" lIns="90000" tIns="46800" rIns="90000" bIns="46800">
            <a:spAutoFit/>
          </a:bodyPr>
          <a:lstStyle/>
          <a:p>
            <a:pPr algn="ctr"/>
            <a:r>
              <a:rPr lang="en-US" altLang="ja-JP" sz="1600">
                <a:latin typeface="Tahoma" pitchFamily="34" charset="0"/>
              </a:rPr>
              <a:t>Deep PD w/ VOD</a:t>
            </a:r>
          </a:p>
        </p:txBody>
      </p:sp>
      <p:sp>
        <p:nvSpPr>
          <p:cNvPr id="304139" name="Text Box 32"/>
          <p:cNvSpPr txBox="1">
            <a:spLocks noChangeArrowheads="1"/>
          </p:cNvSpPr>
          <p:nvPr/>
        </p:nvSpPr>
        <p:spPr bwMode="auto">
          <a:xfrm>
            <a:off x="2978150" y="641350"/>
            <a:ext cx="1831975" cy="339725"/>
          </a:xfrm>
          <a:prstGeom prst="rect">
            <a:avLst/>
          </a:prstGeom>
          <a:solidFill>
            <a:srgbClr val="EAEAEA"/>
          </a:solidFill>
          <a:ln w="3175">
            <a:solidFill>
              <a:srgbClr val="969696"/>
            </a:solidFill>
            <a:miter lim="800000"/>
            <a:headEnd/>
            <a:tailEnd/>
          </a:ln>
        </p:spPr>
        <p:txBody>
          <a:bodyPr wrap="none" lIns="90000" tIns="46800" rIns="90000" bIns="46800">
            <a:spAutoFit/>
          </a:bodyPr>
          <a:lstStyle/>
          <a:p>
            <a:pPr algn="ctr"/>
            <a:r>
              <a:rPr lang="en-US" altLang="ja-JP" sz="1600">
                <a:latin typeface="Tahoma" pitchFamily="34" charset="0"/>
              </a:rPr>
              <a:t>P-sub. structure</a:t>
            </a:r>
          </a:p>
        </p:txBody>
      </p:sp>
      <p:sp>
        <p:nvSpPr>
          <p:cNvPr id="304140" name="Text Box 35"/>
          <p:cNvSpPr txBox="1">
            <a:spLocks noChangeArrowheads="1"/>
          </p:cNvSpPr>
          <p:nvPr/>
        </p:nvSpPr>
        <p:spPr bwMode="auto">
          <a:xfrm>
            <a:off x="0" y="6269038"/>
            <a:ext cx="9144000" cy="581025"/>
          </a:xfrm>
          <a:prstGeom prst="rect">
            <a:avLst/>
          </a:prstGeom>
          <a:solidFill>
            <a:srgbClr val="FFFF99"/>
          </a:solidFill>
          <a:ln w="9525">
            <a:noFill/>
            <a:miter lim="800000"/>
            <a:headEnd/>
            <a:tailEnd/>
          </a:ln>
        </p:spPr>
        <p:txBody>
          <a:bodyPr lIns="46800" rIns="46800" anchor="ctr">
            <a:spAutoFit/>
          </a:bodyPr>
          <a:lstStyle/>
          <a:p>
            <a:pPr>
              <a:buFont typeface="Wingdings" pitchFamily="2" charset="2"/>
              <a:buNone/>
            </a:pPr>
            <a:r>
              <a:rPr lang="en-US" altLang="ja-JP" sz="1600" b="0">
                <a:latin typeface="Tahoma" pitchFamily="34" charset="0"/>
              </a:rPr>
              <a:t>Even though p-sub. obtains higher DC at ST longer than 16nsec, the DC plummets as ST becomes shorter, while Deep PD w/ VOD retains DC and 90% of it is obtained at ST of 500psec.</a:t>
            </a:r>
            <a:endParaRPr lang="ja-JP" altLang="en-US" sz="1600" b="0">
              <a:latin typeface="Tahoma" pitchFamily="34" charset="0"/>
            </a:endParaRPr>
          </a:p>
        </p:txBody>
      </p:sp>
      <p:pic>
        <p:nvPicPr>
          <p:cNvPr id="304141" name="Picture 5"/>
          <p:cNvPicPr>
            <a:picLocks noChangeArrowheads="1"/>
          </p:cNvPicPr>
          <p:nvPr/>
        </p:nvPicPr>
        <p:blipFill>
          <a:blip r:embed="rId6"/>
          <a:srcRect l="17412" r="33183" b="22989"/>
          <a:stretch>
            <a:fillRect/>
          </a:stretch>
        </p:blipFill>
        <p:spPr bwMode="auto">
          <a:xfrm>
            <a:off x="711200" y="1527175"/>
            <a:ext cx="1649413" cy="1828800"/>
          </a:xfrm>
          <a:prstGeom prst="rect">
            <a:avLst/>
          </a:prstGeom>
          <a:noFill/>
          <a:ln w="9525">
            <a:noFill/>
            <a:miter lim="800000"/>
            <a:headEnd/>
            <a:tailEnd/>
          </a:ln>
        </p:spPr>
      </p:pic>
      <p:sp>
        <p:nvSpPr>
          <p:cNvPr id="304142" name="Text Box 10"/>
          <p:cNvSpPr txBox="1">
            <a:spLocks noChangeArrowheads="1"/>
          </p:cNvSpPr>
          <p:nvPr/>
        </p:nvSpPr>
        <p:spPr bwMode="auto">
          <a:xfrm>
            <a:off x="2100263" y="1635125"/>
            <a:ext cx="234950" cy="425450"/>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PD</a:t>
            </a:r>
          </a:p>
          <a:p>
            <a:pPr algn="ctr"/>
            <a:r>
              <a:rPr lang="en-US" altLang="ja-JP" sz="1400" b="0">
                <a:latin typeface="Tahoma" pitchFamily="34" charset="0"/>
              </a:rPr>
              <a:t>(n)</a:t>
            </a:r>
            <a:endParaRPr lang="ja-JP" altLang="en-US" sz="1400" b="0">
              <a:latin typeface="Tahoma" pitchFamily="34" charset="0"/>
            </a:endParaRPr>
          </a:p>
        </p:txBody>
      </p:sp>
      <p:sp>
        <p:nvSpPr>
          <p:cNvPr id="304143" name="Text Box 10"/>
          <p:cNvSpPr txBox="1">
            <a:spLocks noChangeArrowheads="1"/>
          </p:cNvSpPr>
          <p:nvPr/>
        </p:nvSpPr>
        <p:spPr bwMode="auto">
          <a:xfrm>
            <a:off x="1749425" y="3079750"/>
            <a:ext cx="593725" cy="211138"/>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SUB(n</a:t>
            </a:r>
            <a:r>
              <a:rPr lang="en-US" altLang="ja-JP" sz="1400" b="0" baseline="30000">
                <a:latin typeface="Tahoma" pitchFamily="34" charset="0"/>
              </a:rPr>
              <a:t>-</a:t>
            </a:r>
            <a:r>
              <a:rPr lang="en-US" altLang="ja-JP" sz="1400" b="0">
                <a:latin typeface="Tahoma" pitchFamily="34" charset="0"/>
              </a:rPr>
              <a:t>)</a:t>
            </a:r>
          </a:p>
        </p:txBody>
      </p:sp>
      <p:sp>
        <p:nvSpPr>
          <p:cNvPr id="304144" name="Text Box 10"/>
          <p:cNvSpPr txBox="1">
            <a:spLocks noChangeArrowheads="1"/>
          </p:cNvSpPr>
          <p:nvPr/>
        </p:nvSpPr>
        <p:spPr bwMode="auto">
          <a:xfrm>
            <a:off x="936625" y="2359025"/>
            <a:ext cx="1222375"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VOD Barrier (p)</a:t>
            </a:r>
          </a:p>
        </p:txBody>
      </p:sp>
      <p:sp>
        <p:nvSpPr>
          <p:cNvPr id="304145" name="Text Box 10"/>
          <p:cNvSpPr txBox="1">
            <a:spLocks noChangeArrowheads="1"/>
          </p:cNvSpPr>
          <p:nvPr/>
        </p:nvSpPr>
        <p:spPr bwMode="auto">
          <a:xfrm>
            <a:off x="696913" y="1773238"/>
            <a:ext cx="439737"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VCCD</a:t>
            </a:r>
          </a:p>
        </p:txBody>
      </p:sp>
      <p:cxnSp>
        <p:nvCxnSpPr>
          <p:cNvPr id="304146" name="AutoShape 52"/>
          <p:cNvCxnSpPr>
            <a:cxnSpLocks noChangeShapeType="1"/>
            <a:stCxn id="304145" idx="0"/>
          </p:cNvCxnSpPr>
          <p:nvPr/>
        </p:nvCxnSpPr>
        <p:spPr bwMode="auto">
          <a:xfrm flipV="1">
            <a:off x="917575" y="1614488"/>
            <a:ext cx="150813" cy="158750"/>
          </a:xfrm>
          <a:prstGeom prst="straightConnector1">
            <a:avLst/>
          </a:prstGeom>
          <a:noFill/>
          <a:ln w="9525">
            <a:solidFill>
              <a:schemeClr val="tx1"/>
            </a:solidFill>
            <a:round/>
            <a:headEnd/>
            <a:tailEnd/>
          </a:ln>
        </p:spPr>
      </p:cxnSp>
      <p:grpSp>
        <p:nvGrpSpPr>
          <p:cNvPr id="304147" name="Group 56"/>
          <p:cNvGrpSpPr>
            <a:grpSpLocks/>
          </p:cNvGrpSpPr>
          <p:nvPr/>
        </p:nvGrpSpPr>
        <p:grpSpPr bwMode="auto">
          <a:xfrm>
            <a:off x="887413" y="1436688"/>
            <a:ext cx="455612" cy="146050"/>
            <a:chOff x="483" y="740"/>
            <a:chExt cx="238" cy="76"/>
          </a:xfrm>
        </p:grpSpPr>
        <p:sp>
          <p:nvSpPr>
            <p:cNvPr id="304148"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4149"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4150"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4151"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304152" name="Group 61"/>
          <p:cNvGrpSpPr>
            <a:grpSpLocks/>
          </p:cNvGrpSpPr>
          <p:nvPr/>
        </p:nvGrpSpPr>
        <p:grpSpPr bwMode="auto">
          <a:xfrm>
            <a:off x="1709738" y="1436688"/>
            <a:ext cx="457200" cy="146050"/>
            <a:chOff x="483" y="740"/>
            <a:chExt cx="238" cy="76"/>
          </a:xfrm>
        </p:grpSpPr>
        <p:sp>
          <p:nvSpPr>
            <p:cNvPr id="304153"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4154"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4155"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4156"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cxnSp>
        <p:nvCxnSpPr>
          <p:cNvPr id="304157" name="AutoShape 154"/>
          <p:cNvCxnSpPr>
            <a:cxnSpLocks noChangeShapeType="1"/>
            <a:stCxn id="304232" idx="2"/>
            <a:endCxn id="304148" idx="0"/>
          </p:cNvCxnSpPr>
          <p:nvPr/>
        </p:nvCxnSpPr>
        <p:spPr bwMode="auto">
          <a:xfrm flipH="1">
            <a:off x="1114425" y="1301750"/>
            <a:ext cx="4763" cy="215900"/>
          </a:xfrm>
          <a:prstGeom prst="straightConnector1">
            <a:avLst/>
          </a:prstGeom>
          <a:noFill/>
          <a:ln w="19050">
            <a:solidFill>
              <a:schemeClr val="tx1"/>
            </a:solidFill>
            <a:round/>
            <a:headEnd/>
            <a:tailEnd type="triangle" w="med" len="med"/>
          </a:ln>
        </p:spPr>
      </p:cxnSp>
      <p:sp>
        <p:nvSpPr>
          <p:cNvPr id="304158" name="AutoShape 177"/>
          <p:cNvSpPr>
            <a:spLocks noChangeArrowheads="1"/>
          </p:cNvSpPr>
          <p:nvPr/>
        </p:nvSpPr>
        <p:spPr bwMode="auto">
          <a:xfrm rot="5400000">
            <a:off x="1310482" y="1177131"/>
            <a:ext cx="449262" cy="346075"/>
          </a:xfrm>
          <a:custGeom>
            <a:avLst/>
            <a:gdLst>
              <a:gd name="T0" fmla="*/ 336946 w 21600"/>
              <a:gd name="T1" fmla="*/ 0 h 21600"/>
              <a:gd name="T2" fmla="*/ 0 w 21600"/>
              <a:gd name="T3" fmla="*/ 173038 h 21600"/>
              <a:gd name="T4" fmla="*/ 336946 w 21600"/>
              <a:gd name="T5" fmla="*/ 346075 h 21600"/>
              <a:gd name="T6" fmla="*/ 449262 w 21600"/>
              <a:gd name="T7" fmla="*/ 17303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69696"/>
          </a:solidFill>
          <a:ln w="9525" algn="ctr">
            <a:noFill/>
            <a:miter lim="800000"/>
            <a:headEnd/>
            <a:tailEnd/>
          </a:ln>
        </p:spPr>
        <p:txBody>
          <a:bodyPr wrap="none" anchor="ctr"/>
          <a:lstStyle/>
          <a:p>
            <a:endParaRPr lang="ja-JP" altLang="en-US"/>
          </a:p>
        </p:txBody>
      </p:sp>
      <p:grpSp>
        <p:nvGrpSpPr>
          <p:cNvPr id="304159" name="Group 24"/>
          <p:cNvGrpSpPr>
            <a:grpSpLocks/>
          </p:cNvGrpSpPr>
          <p:nvPr/>
        </p:nvGrpSpPr>
        <p:grpSpPr bwMode="auto">
          <a:xfrm>
            <a:off x="1362075" y="1806575"/>
            <a:ext cx="165100" cy="153988"/>
            <a:chOff x="1030" y="1918"/>
            <a:chExt cx="56" cy="56"/>
          </a:xfrm>
        </p:grpSpPr>
        <p:sp>
          <p:nvSpPr>
            <p:cNvPr id="304160" name="Oval 25"/>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b="0" u="sng">
                <a:latin typeface="Tahoma" pitchFamily="34" charset="0"/>
              </a:endParaRPr>
            </a:p>
          </p:txBody>
        </p:sp>
        <p:sp>
          <p:nvSpPr>
            <p:cNvPr id="304161" name="Line 26"/>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sp>
        <p:nvSpPr>
          <p:cNvPr id="304162" name="Line 184"/>
          <p:cNvSpPr>
            <a:spLocks noChangeShapeType="1"/>
          </p:cNvSpPr>
          <p:nvPr/>
        </p:nvSpPr>
        <p:spPr bwMode="auto">
          <a:xfrm flipH="1" flipV="1">
            <a:off x="1144588" y="1619250"/>
            <a:ext cx="349250" cy="130175"/>
          </a:xfrm>
          <a:prstGeom prst="line">
            <a:avLst/>
          </a:prstGeom>
          <a:noFill/>
          <a:ln w="38100">
            <a:solidFill>
              <a:srgbClr val="FF0000"/>
            </a:solidFill>
            <a:round/>
            <a:headEnd/>
            <a:tailEnd type="triangle" w="med" len="med"/>
          </a:ln>
        </p:spPr>
        <p:txBody>
          <a:bodyPr/>
          <a:lstStyle/>
          <a:p>
            <a:endParaRPr lang="ja-JP" altLang="en-US"/>
          </a:p>
        </p:txBody>
      </p:sp>
      <p:grpSp>
        <p:nvGrpSpPr>
          <p:cNvPr id="304163" name="Group 24"/>
          <p:cNvGrpSpPr>
            <a:grpSpLocks/>
          </p:cNvGrpSpPr>
          <p:nvPr/>
        </p:nvGrpSpPr>
        <p:grpSpPr bwMode="auto">
          <a:xfrm>
            <a:off x="1536700" y="1743075"/>
            <a:ext cx="165100" cy="155575"/>
            <a:chOff x="1030" y="1918"/>
            <a:chExt cx="56" cy="56"/>
          </a:xfrm>
        </p:grpSpPr>
        <p:sp>
          <p:nvSpPr>
            <p:cNvPr id="304164" name="Oval 25"/>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b="0" u="sng">
                <a:latin typeface="Tahoma" pitchFamily="34" charset="0"/>
              </a:endParaRPr>
            </a:p>
          </p:txBody>
        </p:sp>
        <p:sp>
          <p:nvSpPr>
            <p:cNvPr id="304165" name="Line 26"/>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sp>
        <p:nvSpPr>
          <p:cNvPr id="304166" name="Text Box 10"/>
          <p:cNvSpPr txBox="1">
            <a:spLocks noChangeArrowheads="1"/>
          </p:cNvSpPr>
          <p:nvPr/>
        </p:nvSpPr>
        <p:spPr bwMode="auto">
          <a:xfrm>
            <a:off x="1208088" y="1774825"/>
            <a:ext cx="112712"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FF0000"/>
                </a:solidFill>
                <a:latin typeface="Tahoma" pitchFamily="34" charset="0"/>
              </a:rPr>
              <a:t>1</a:t>
            </a:r>
          </a:p>
        </p:txBody>
      </p:sp>
      <p:grpSp>
        <p:nvGrpSpPr>
          <p:cNvPr id="304167" name="Group 24"/>
          <p:cNvGrpSpPr>
            <a:grpSpLocks/>
          </p:cNvGrpSpPr>
          <p:nvPr/>
        </p:nvGrpSpPr>
        <p:grpSpPr bwMode="auto">
          <a:xfrm>
            <a:off x="1317625" y="2270125"/>
            <a:ext cx="165100" cy="153988"/>
            <a:chOff x="1030" y="1918"/>
            <a:chExt cx="56" cy="56"/>
          </a:xfrm>
        </p:grpSpPr>
        <p:sp>
          <p:nvSpPr>
            <p:cNvPr id="304168"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169"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4170" name="Group 24"/>
          <p:cNvGrpSpPr>
            <a:grpSpLocks/>
          </p:cNvGrpSpPr>
          <p:nvPr/>
        </p:nvGrpSpPr>
        <p:grpSpPr bwMode="auto">
          <a:xfrm>
            <a:off x="1447800" y="2530475"/>
            <a:ext cx="165100" cy="155575"/>
            <a:chOff x="1030" y="1918"/>
            <a:chExt cx="56" cy="56"/>
          </a:xfrm>
        </p:grpSpPr>
        <p:sp>
          <p:nvSpPr>
            <p:cNvPr id="304171"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172"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4173" name="Line 208"/>
          <p:cNvSpPr>
            <a:spLocks noChangeShapeType="1"/>
          </p:cNvSpPr>
          <p:nvPr/>
        </p:nvSpPr>
        <p:spPr bwMode="auto">
          <a:xfrm flipH="1" flipV="1">
            <a:off x="1404938" y="2009775"/>
            <a:ext cx="0" cy="260350"/>
          </a:xfrm>
          <a:prstGeom prst="line">
            <a:avLst/>
          </a:prstGeom>
          <a:noFill/>
          <a:ln w="38100">
            <a:solidFill>
              <a:srgbClr val="0000FF"/>
            </a:solidFill>
            <a:round/>
            <a:headEnd/>
            <a:tailEnd type="triangle" w="med" len="med"/>
          </a:ln>
        </p:spPr>
        <p:txBody>
          <a:bodyPr/>
          <a:lstStyle/>
          <a:p>
            <a:endParaRPr lang="ja-JP" altLang="en-US"/>
          </a:p>
        </p:txBody>
      </p:sp>
      <p:sp>
        <p:nvSpPr>
          <p:cNvPr id="304174" name="Line 209"/>
          <p:cNvSpPr>
            <a:spLocks noChangeShapeType="1"/>
          </p:cNvSpPr>
          <p:nvPr/>
        </p:nvSpPr>
        <p:spPr bwMode="auto">
          <a:xfrm flipH="1">
            <a:off x="1536700" y="2705100"/>
            <a:ext cx="0" cy="260350"/>
          </a:xfrm>
          <a:prstGeom prst="line">
            <a:avLst/>
          </a:prstGeom>
          <a:noFill/>
          <a:ln w="38100">
            <a:solidFill>
              <a:srgbClr val="808080"/>
            </a:solidFill>
            <a:round/>
            <a:headEnd/>
            <a:tailEnd type="triangle" w="med" len="med"/>
          </a:ln>
        </p:spPr>
        <p:txBody>
          <a:bodyPr/>
          <a:lstStyle/>
          <a:p>
            <a:endParaRPr lang="ja-JP" altLang="en-US"/>
          </a:p>
        </p:txBody>
      </p:sp>
      <p:sp>
        <p:nvSpPr>
          <p:cNvPr id="304175" name="Text Box 10"/>
          <p:cNvSpPr txBox="1">
            <a:spLocks noChangeArrowheads="1"/>
          </p:cNvSpPr>
          <p:nvPr/>
        </p:nvSpPr>
        <p:spPr bwMode="auto">
          <a:xfrm>
            <a:off x="1528763" y="2205038"/>
            <a:ext cx="112712"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2</a:t>
            </a:r>
          </a:p>
        </p:txBody>
      </p:sp>
      <p:pic>
        <p:nvPicPr>
          <p:cNvPr id="304176" name="Picture 6"/>
          <p:cNvPicPr>
            <a:picLocks noChangeAspect="1" noChangeArrowheads="1"/>
          </p:cNvPicPr>
          <p:nvPr/>
        </p:nvPicPr>
        <p:blipFill>
          <a:blip r:embed="rId7"/>
          <a:srcRect l="17412" r="33183" b="23524"/>
          <a:stretch>
            <a:fillRect/>
          </a:stretch>
        </p:blipFill>
        <p:spPr bwMode="auto">
          <a:xfrm>
            <a:off x="3087688" y="1538288"/>
            <a:ext cx="1649412" cy="1819275"/>
          </a:xfrm>
          <a:prstGeom prst="rect">
            <a:avLst/>
          </a:prstGeom>
          <a:noFill/>
          <a:ln w="9525">
            <a:noFill/>
            <a:miter lim="800000"/>
            <a:headEnd/>
            <a:tailEnd/>
          </a:ln>
        </p:spPr>
      </p:pic>
      <p:grpSp>
        <p:nvGrpSpPr>
          <p:cNvPr id="304177" name="Group 100"/>
          <p:cNvGrpSpPr>
            <a:grpSpLocks/>
          </p:cNvGrpSpPr>
          <p:nvPr/>
        </p:nvGrpSpPr>
        <p:grpSpPr bwMode="auto">
          <a:xfrm>
            <a:off x="3260725" y="1444625"/>
            <a:ext cx="457200" cy="146050"/>
            <a:chOff x="483" y="740"/>
            <a:chExt cx="238" cy="76"/>
          </a:xfrm>
        </p:grpSpPr>
        <p:sp>
          <p:nvSpPr>
            <p:cNvPr id="304178"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4179"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4180"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4181"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304182" name="Group 105"/>
          <p:cNvGrpSpPr>
            <a:grpSpLocks/>
          </p:cNvGrpSpPr>
          <p:nvPr/>
        </p:nvGrpSpPr>
        <p:grpSpPr bwMode="auto">
          <a:xfrm>
            <a:off x="4084638" y="1444625"/>
            <a:ext cx="457200" cy="146050"/>
            <a:chOff x="483" y="740"/>
            <a:chExt cx="238" cy="76"/>
          </a:xfrm>
        </p:grpSpPr>
        <p:sp>
          <p:nvSpPr>
            <p:cNvPr id="304183" name="Rectangle 129"/>
            <p:cNvSpPr>
              <a:spLocks noChangeArrowheads="1"/>
            </p:cNvSpPr>
            <p:nvPr/>
          </p:nvSpPr>
          <p:spPr bwMode="auto">
            <a:xfrm>
              <a:off x="527" y="782"/>
              <a:ext cx="149" cy="31"/>
            </a:xfrm>
            <a:prstGeom prst="rect">
              <a:avLst/>
            </a:prstGeom>
            <a:solidFill>
              <a:srgbClr val="C0C0C0"/>
            </a:solidFill>
            <a:ln w="9525">
              <a:noFill/>
              <a:miter lim="800000"/>
              <a:headEnd/>
              <a:tailEnd/>
            </a:ln>
          </p:spPr>
          <p:txBody>
            <a:bodyPr wrap="none" anchor="ctr"/>
            <a:lstStyle/>
            <a:p>
              <a:pPr algn="ctr"/>
              <a:endParaRPr lang="ja-JP" altLang="en-US" b="0" u="sng">
                <a:latin typeface="Tahoma" pitchFamily="34" charset="0"/>
              </a:endParaRPr>
            </a:p>
          </p:txBody>
        </p:sp>
        <p:sp>
          <p:nvSpPr>
            <p:cNvPr id="304184" name="Arc 130"/>
            <p:cNvSpPr>
              <a:spLocks/>
            </p:cNvSpPr>
            <p:nvPr/>
          </p:nvSpPr>
          <p:spPr bwMode="auto">
            <a:xfrm>
              <a:off x="690"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04185"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04186" name="Arc 130"/>
            <p:cNvSpPr>
              <a:spLocks/>
            </p:cNvSpPr>
            <p:nvPr/>
          </p:nvSpPr>
          <p:spPr bwMode="auto">
            <a:xfrm flipH="1">
              <a:off x="483" y="740"/>
              <a:ext cx="31" cy="76"/>
            </a:xfrm>
            <a:custGeom>
              <a:avLst/>
              <a:gdLst>
                <a:gd name="T0" fmla="*/ 11 w 21600"/>
                <a:gd name="T1" fmla="*/ 0 h 21646"/>
                <a:gd name="T2" fmla="*/ 159 w 21600"/>
                <a:gd name="T3" fmla="*/ 853 h 21646"/>
                <a:gd name="T4" fmla="*/ 0 w 21600"/>
                <a:gd name="T5" fmla="*/ 849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sp>
        <p:nvSpPr>
          <p:cNvPr id="304187" name="Text Box 10"/>
          <p:cNvSpPr txBox="1">
            <a:spLocks noChangeArrowheads="1"/>
          </p:cNvSpPr>
          <p:nvPr/>
        </p:nvSpPr>
        <p:spPr bwMode="auto">
          <a:xfrm>
            <a:off x="3071813" y="1778000"/>
            <a:ext cx="439737" cy="211138"/>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VCCD</a:t>
            </a:r>
          </a:p>
        </p:txBody>
      </p:sp>
      <p:cxnSp>
        <p:nvCxnSpPr>
          <p:cNvPr id="304188" name="AutoShape 176"/>
          <p:cNvCxnSpPr>
            <a:cxnSpLocks noChangeShapeType="1"/>
            <a:stCxn id="304187" idx="0"/>
          </p:cNvCxnSpPr>
          <p:nvPr/>
        </p:nvCxnSpPr>
        <p:spPr bwMode="auto">
          <a:xfrm flipV="1">
            <a:off x="3292475" y="1628775"/>
            <a:ext cx="122238" cy="149225"/>
          </a:xfrm>
          <a:prstGeom prst="straightConnector1">
            <a:avLst/>
          </a:prstGeom>
          <a:noFill/>
          <a:ln w="9525">
            <a:solidFill>
              <a:schemeClr val="tx1"/>
            </a:solidFill>
            <a:round/>
            <a:headEnd/>
            <a:tailEnd/>
          </a:ln>
        </p:spPr>
      </p:cxnSp>
      <p:sp>
        <p:nvSpPr>
          <p:cNvPr id="304189" name="AutoShape 179"/>
          <p:cNvSpPr>
            <a:spLocks noChangeArrowheads="1"/>
          </p:cNvSpPr>
          <p:nvPr/>
        </p:nvSpPr>
        <p:spPr bwMode="auto">
          <a:xfrm rot="5400000">
            <a:off x="3675857" y="1175543"/>
            <a:ext cx="450850" cy="347663"/>
          </a:xfrm>
          <a:custGeom>
            <a:avLst/>
            <a:gdLst>
              <a:gd name="T0" fmla="*/ 338137 w 21600"/>
              <a:gd name="T1" fmla="*/ 0 h 21600"/>
              <a:gd name="T2" fmla="*/ 0 w 21600"/>
              <a:gd name="T3" fmla="*/ 173832 h 21600"/>
              <a:gd name="T4" fmla="*/ 338137 w 21600"/>
              <a:gd name="T5" fmla="*/ 347663 h 21600"/>
              <a:gd name="T6" fmla="*/ 450850 w 21600"/>
              <a:gd name="T7" fmla="*/ 1738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69696"/>
          </a:solidFill>
          <a:ln w="9525" algn="ctr">
            <a:noFill/>
            <a:miter lim="800000"/>
            <a:headEnd/>
            <a:tailEnd/>
          </a:ln>
        </p:spPr>
        <p:txBody>
          <a:bodyPr wrap="none" anchor="ctr"/>
          <a:lstStyle/>
          <a:p>
            <a:endParaRPr lang="ja-JP" altLang="en-US"/>
          </a:p>
        </p:txBody>
      </p:sp>
      <p:sp>
        <p:nvSpPr>
          <p:cNvPr id="304190" name="Text Box 10"/>
          <p:cNvSpPr txBox="1">
            <a:spLocks noChangeArrowheads="1"/>
          </p:cNvSpPr>
          <p:nvPr/>
        </p:nvSpPr>
        <p:spPr bwMode="auto">
          <a:xfrm>
            <a:off x="4492625" y="1635125"/>
            <a:ext cx="234950" cy="425450"/>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PD</a:t>
            </a:r>
          </a:p>
          <a:p>
            <a:pPr algn="ctr"/>
            <a:r>
              <a:rPr lang="en-US" altLang="ja-JP" sz="1400" b="0">
                <a:latin typeface="Tahoma" pitchFamily="34" charset="0"/>
              </a:rPr>
              <a:t>(n)</a:t>
            </a:r>
            <a:endParaRPr lang="ja-JP" altLang="en-US" sz="1400" b="0">
              <a:latin typeface="Tahoma" pitchFamily="34" charset="0"/>
            </a:endParaRPr>
          </a:p>
        </p:txBody>
      </p:sp>
      <p:sp>
        <p:nvSpPr>
          <p:cNvPr id="304191" name="Text Box 10"/>
          <p:cNvSpPr txBox="1">
            <a:spLocks noChangeArrowheads="1"/>
          </p:cNvSpPr>
          <p:nvPr/>
        </p:nvSpPr>
        <p:spPr bwMode="auto">
          <a:xfrm>
            <a:off x="4122738" y="3078163"/>
            <a:ext cx="593725"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SUB(p</a:t>
            </a:r>
            <a:r>
              <a:rPr lang="en-US" altLang="ja-JP" sz="1400" b="0" baseline="30000">
                <a:latin typeface="Tahoma" pitchFamily="34" charset="0"/>
              </a:rPr>
              <a:t>-</a:t>
            </a:r>
            <a:r>
              <a:rPr lang="en-US" altLang="ja-JP" sz="1400" b="0">
                <a:latin typeface="Tahoma" pitchFamily="34" charset="0"/>
              </a:rPr>
              <a:t>)</a:t>
            </a:r>
          </a:p>
        </p:txBody>
      </p:sp>
      <p:sp>
        <p:nvSpPr>
          <p:cNvPr id="304192" name="Line 211"/>
          <p:cNvSpPr>
            <a:spLocks noChangeShapeType="1"/>
          </p:cNvSpPr>
          <p:nvPr/>
        </p:nvSpPr>
        <p:spPr bwMode="auto">
          <a:xfrm flipH="1" flipV="1">
            <a:off x="3527425" y="1617663"/>
            <a:ext cx="347663" cy="130175"/>
          </a:xfrm>
          <a:prstGeom prst="line">
            <a:avLst/>
          </a:prstGeom>
          <a:noFill/>
          <a:ln w="38100">
            <a:solidFill>
              <a:srgbClr val="FF0000"/>
            </a:solidFill>
            <a:round/>
            <a:headEnd/>
            <a:tailEnd type="triangle" w="med" len="med"/>
          </a:ln>
        </p:spPr>
        <p:txBody>
          <a:bodyPr/>
          <a:lstStyle/>
          <a:p>
            <a:endParaRPr lang="ja-JP" altLang="en-US"/>
          </a:p>
        </p:txBody>
      </p:sp>
      <p:sp>
        <p:nvSpPr>
          <p:cNvPr id="304193" name="Text Box 10"/>
          <p:cNvSpPr txBox="1">
            <a:spLocks noChangeArrowheads="1"/>
          </p:cNvSpPr>
          <p:nvPr/>
        </p:nvSpPr>
        <p:spPr bwMode="auto">
          <a:xfrm>
            <a:off x="3614738" y="1776413"/>
            <a:ext cx="112712"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FF0000"/>
                </a:solidFill>
                <a:latin typeface="Tahoma" pitchFamily="34" charset="0"/>
              </a:rPr>
              <a:t>1</a:t>
            </a:r>
          </a:p>
        </p:txBody>
      </p:sp>
      <p:grpSp>
        <p:nvGrpSpPr>
          <p:cNvPr id="304194" name="Group 24"/>
          <p:cNvGrpSpPr>
            <a:grpSpLocks/>
          </p:cNvGrpSpPr>
          <p:nvPr/>
        </p:nvGrpSpPr>
        <p:grpSpPr bwMode="auto">
          <a:xfrm>
            <a:off x="3752850" y="1804988"/>
            <a:ext cx="161925" cy="155575"/>
            <a:chOff x="1030" y="1918"/>
            <a:chExt cx="56" cy="56"/>
          </a:xfrm>
        </p:grpSpPr>
        <p:sp>
          <p:nvSpPr>
            <p:cNvPr id="304195" name="Oval 25"/>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b="0" u="sng">
                <a:latin typeface="Tahoma" pitchFamily="34" charset="0"/>
              </a:endParaRPr>
            </a:p>
          </p:txBody>
        </p:sp>
        <p:sp>
          <p:nvSpPr>
            <p:cNvPr id="304196" name="Line 26"/>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grpSp>
        <p:nvGrpSpPr>
          <p:cNvPr id="304197" name="Group 24"/>
          <p:cNvGrpSpPr>
            <a:grpSpLocks/>
          </p:cNvGrpSpPr>
          <p:nvPr/>
        </p:nvGrpSpPr>
        <p:grpSpPr bwMode="auto">
          <a:xfrm>
            <a:off x="3925888" y="1743075"/>
            <a:ext cx="165100" cy="153988"/>
            <a:chOff x="1030" y="1918"/>
            <a:chExt cx="56" cy="56"/>
          </a:xfrm>
        </p:grpSpPr>
        <p:sp>
          <p:nvSpPr>
            <p:cNvPr id="304198" name="Oval 25"/>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b="0" u="sng">
                <a:latin typeface="Tahoma" pitchFamily="34" charset="0"/>
              </a:endParaRPr>
            </a:p>
          </p:txBody>
        </p:sp>
        <p:sp>
          <p:nvSpPr>
            <p:cNvPr id="304199" name="Line 26"/>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grpSp>
        <p:nvGrpSpPr>
          <p:cNvPr id="304200" name="Group 24"/>
          <p:cNvGrpSpPr>
            <a:grpSpLocks/>
          </p:cNvGrpSpPr>
          <p:nvPr/>
        </p:nvGrpSpPr>
        <p:grpSpPr bwMode="auto">
          <a:xfrm>
            <a:off x="3648075" y="2835275"/>
            <a:ext cx="165100" cy="155575"/>
            <a:chOff x="1030" y="1918"/>
            <a:chExt cx="56" cy="56"/>
          </a:xfrm>
        </p:grpSpPr>
        <p:sp>
          <p:nvSpPr>
            <p:cNvPr id="304201"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02"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4203" name="Text Box 10"/>
          <p:cNvSpPr txBox="1">
            <a:spLocks noChangeArrowheads="1"/>
          </p:cNvSpPr>
          <p:nvPr/>
        </p:nvSpPr>
        <p:spPr bwMode="auto">
          <a:xfrm>
            <a:off x="3971925" y="2424113"/>
            <a:ext cx="112713"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2</a:t>
            </a:r>
          </a:p>
        </p:txBody>
      </p:sp>
      <p:grpSp>
        <p:nvGrpSpPr>
          <p:cNvPr id="304204" name="Group 24"/>
          <p:cNvGrpSpPr>
            <a:grpSpLocks/>
          </p:cNvGrpSpPr>
          <p:nvPr/>
        </p:nvGrpSpPr>
        <p:grpSpPr bwMode="auto">
          <a:xfrm>
            <a:off x="4368800" y="2681288"/>
            <a:ext cx="163513" cy="153987"/>
            <a:chOff x="1030" y="1918"/>
            <a:chExt cx="56" cy="56"/>
          </a:xfrm>
        </p:grpSpPr>
        <p:sp>
          <p:nvSpPr>
            <p:cNvPr id="304205"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06"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4207" name="Group 24"/>
          <p:cNvGrpSpPr>
            <a:grpSpLocks/>
          </p:cNvGrpSpPr>
          <p:nvPr/>
        </p:nvGrpSpPr>
        <p:grpSpPr bwMode="auto">
          <a:xfrm>
            <a:off x="3271838" y="2444750"/>
            <a:ext cx="165100" cy="155575"/>
            <a:chOff x="1030" y="1918"/>
            <a:chExt cx="56" cy="56"/>
          </a:xfrm>
        </p:grpSpPr>
        <p:sp>
          <p:nvSpPr>
            <p:cNvPr id="304208"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09"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4210" name="Freeform 234"/>
          <p:cNvSpPr>
            <a:spLocks/>
          </p:cNvSpPr>
          <p:nvPr/>
        </p:nvSpPr>
        <p:spPr bwMode="auto">
          <a:xfrm>
            <a:off x="3806825" y="2097088"/>
            <a:ext cx="771525" cy="1084262"/>
          </a:xfrm>
          <a:custGeom>
            <a:avLst/>
            <a:gdLst>
              <a:gd name="T0" fmla="*/ 0 w 486"/>
              <a:gd name="T1" fmla="*/ 566 h 683"/>
              <a:gd name="T2" fmla="*/ 166 w 486"/>
              <a:gd name="T3" fmla="*/ 683 h 683"/>
              <a:gd name="T4" fmla="*/ 166 w 486"/>
              <a:gd name="T5" fmla="*/ 379 h 683"/>
              <a:gd name="T6" fmla="*/ 422 w 486"/>
              <a:gd name="T7" fmla="*/ 240 h 683"/>
              <a:gd name="T8" fmla="*/ 486 w 486"/>
              <a:gd name="T9" fmla="*/ 0 h 683"/>
              <a:gd name="T10" fmla="*/ 0 60000 65536"/>
              <a:gd name="T11" fmla="*/ 0 60000 65536"/>
              <a:gd name="T12" fmla="*/ 0 60000 65536"/>
              <a:gd name="T13" fmla="*/ 0 60000 65536"/>
              <a:gd name="T14" fmla="*/ 0 60000 65536"/>
              <a:gd name="T15" fmla="*/ 0 w 486"/>
              <a:gd name="T16" fmla="*/ 0 h 683"/>
              <a:gd name="T17" fmla="*/ 486 w 486"/>
              <a:gd name="T18" fmla="*/ 683 h 683"/>
            </a:gdLst>
            <a:ahLst/>
            <a:cxnLst>
              <a:cxn ang="T10">
                <a:pos x="T0" y="T1"/>
              </a:cxn>
              <a:cxn ang="T11">
                <a:pos x="T2" y="T3"/>
              </a:cxn>
              <a:cxn ang="T12">
                <a:pos x="T4" y="T5"/>
              </a:cxn>
              <a:cxn ang="T13">
                <a:pos x="T6" y="T7"/>
              </a:cxn>
              <a:cxn ang="T14">
                <a:pos x="T8" y="T9"/>
              </a:cxn>
            </a:cxnLst>
            <a:rect l="T15" t="T16" r="T17" b="T18"/>
            <a:pathLst>
              <a:path w="486" h="683">
                <a:moveTo>
                  <a:pt x="0" y="566"/>
                </a:moveTo>
                <a:lnTo>
                  <a:pt x="166" y="683"/>
                </a:lnTo>
                <a:lnTo>
                  <a:pt x="166" y="379"/>
                </a:lnTo>
                <a:lnTo>
                  <a:pt x="422" y="240"/>
                </a:lnTo>
                <a:lnTo>
                  <a:pt x="486" y="0"/>
                </a:lnTo>
              </a:path>
            </a:pathLst>
          </a:custGeom>
          <a:noFill/>
          <a:ln w="38100" cap="flat" cmpd="sng">
            <a:solidFill>
              <a:srgbClr val="0000FF"/>
            </a:solidFill>
            <a:prstDash val="solid"/>
            <a:round/>
            <a:headEnd/>
            <a:tailEnd type="triangle" w="med" len="med"/>
          </a:ln>
        </p:spPr>
        <p:txBody>
          <a:bodyPr/>
          <a:lstStyle/>
          <a:p>
            <a:endParaRPr lang="ja-JP" altLang="en-US"/>
          </a:p>
        </p:txBody>
      </p:sp>
      <p:sp>
        <p:nvSpPr>
          <p:cNvPr id="304211" name="Freeform 236"/>
          <p:cNvSpPr>
            <a:spLocks/>
          </p:cNvSpPr>
          <p:nvPr/>
        </p:nvSpPr>
        <p:spPr bwMode="auto">
          <a:xfrm>
            <a:off x="3405188" y="2009775"/>
            <a:ext cx="390525" cy="434975"/>
          </a:xfrm>
          <a:custGeom>
            <a:avLst/>
            <a:gdLst>
              <a:gd name="T0" fmla="*/ 0 w 204"/>
              <a:gd name="T1" fmla="*/ 250 h 250"/>
              <a:gd name="T2" fmla="*/ 66 w 204"/>
              <a:gd name="T3" fmla="*/ 138 h 250"/>
              <a:gd name="T4" fmla="*/ 173 w 204"/>
              <a:gd name="T5" fmla="*/ 138 h 250"/>
              <a:gd name="T6" fmla="*/ 204 w 204"/>
              <a:gd name="T7" fmla="*/ 0 h 250"/>
              <a:gd name="T8" fmla="*/ 0 60000 65536"/>
              <a:gd name="T9" fmla="*/ 0 60000 65536"/>
              <a:gd name="T10" fmla="*/ 0 60000 65536"/>
              <a:gd name="T11" fmla="*/ 0 60000 65536"/>
              <a:gd name="T12" fmla="*/ 0 w 204"/>
              <a:gd name="T13" fmla="*/ 0 h 250"/>
              <a:gd name="T14" fmla="*/ 204 w 204"/>
              <a:gd name="T15" fmla="*/ 250 h 250"/>
            </a:gdLst>
            <a:ahLst/>
            <a:cxnLst>
              <a:cxn ang="T8">
                <a:pos x="T0" y="T1"/>
              </a:cxn>
              <a:cxn ang="T9">
                <a:pos x="T2" y="T3"/>
              </a:cxn>
              <a:cxn ang="T10">
                <a:pos x="T4" y="T5"/>
              </a:cxn>
              <a:cxn ang="T11">
                <a:pos x="T6" y="T7"/>
              </a:cxn>
            </a:cxnLst>
            <a:rect l="T12" t="T13" r="T14" b="T15"/>
            <a:pathLst>
              <a:path w="204" h="250">
                <a:moveTo>
                  <a:pt x="0" y="250"/>
                </a:moveTo>
                <a:lnTo>
                  <a:pt x="66" y="138"/>
                </a:lnTo>
                <a:lnTo>
                  <a:pt x="173" y="138"/>
                </a:lnTo>
                <a:lnTo>
                  <a:pt x="204" y="0"/>
                </a:lnTo>
              </a:path>
            </a:pathLst>
          </a:custGeom>
          <a:noFill/>
          <a:ln w="38100" cap="flat" cmpd="sng">
            <a:solidFill>
              <a:srgbClr val="0000FF"/>
            </a:solidFill>
            <a:prstDash val="solid"/>
            <a:round/>
            <a:headEnd/>
            <a:tailEnd type="triangle" w="med" len="med"/>
          </a:ln>
        </p:spPr>
        <p:txBody>
          <a:bodyPr/>
          <a:lstStyle/>
          <a:p>
            <a:endParaRPr lang="ja-JP" altLang="en-US"/>
          </a:p>
        </p:txBody>
      </p:sp>
      <p:sp>
        <p:nvSpPr>
          <p:cNvPr id="304212" name="Freeform 237"/>
          <p:cNvSpPr>
            <a:spLocks/>
          </p:cNvSpPr>
          <p:nvPr/>
        </p:nvSpPr>
        <p:spPr bwMode="auto">
          <a:xfrm>
            <a:off x="4056063" y="2097088"/>
            <a:ext cx="346075" cy="608012"/>
          </a:xfrm>
          <a:custGeom>
            <a:avLst/>
            <a:gdLst>
              <a:gd name="T0" fmla="*/ 181 w 181"/>
              <a:gd name="T1" fmla="*/ 318 h 318"/>
              <a:gd name="T2" fmla="*/ 45 w 181"/>
              <a:gd name="T3" fmla="*/ 204 h 318"/>
              <a:gd name="T4" fmla="*/ 68 w 181"/>
              <a:gd name="T5" fmla="*/ 68 h 318"/>
              <a:gd name="T6" fmla="*/ 0 w 181"/>
              <a:gd name="T7" fmla="*/ 0 h 318"/>
              <a:gd name="T8" fmla="*/ 0 60000 65536"/>
              <a:gd name="T9" fmla="*/ 0 60000 65536"/>
              <a:gd name="T10" fmla="*/ 0 60000 65536"/>
              <a:gd name="T11" fmla="*/ 0 60000 65536"/>
              <a:gd name="T12" fmla="*/ 0 w 181"/>
              <a:gd name="T13" fmla="*/ 0 h 318"/>
              <a:gd name="T14" fmla="*/ 181 w 181"/>
              <a:gd name="T15" fmla="*/ 318 h 318"/>
            </a:gdLst>
            <a:ahLst/>
            <a:cxnLst>
              <a:cxn ang="T8">
                <a:pos x="T0" y="T1"/>
              </a:cxn>
              <a:cxn ang="T9">
                <a:pos x="T2" y="T3"/>
              </a:cxn>
              <a:cxn ang="T10">
                <a:pos x="T4" y="T5"/>
              </a:cxn>
              <a:cxn ang="T11">
                <a:pos x="T6" y="T7"/>
              </a:cxn>
            </a:cxnLst>
            <a:rect l="T12" t="T13" r="T14" b="T15"/>
            <a:pathLst>
              <a:path w="181" h="318">
                <a:moveTo>
                  <a:pt x="181" y="318"/>
                </a:moveTo>
                <a:lnTo>
                  <a:pt x="45" y="204"/>
                </a:lnTo>
                <a:lnTo>
                  <a:pt x="68" y="68"/>
                </a:lnTo>
                <a:lnTo>
                  <a:pt x="0" y="0"/>
                </a:lnTo>
              </a:path>
            </a:pathLst>
          </a:custGeom>
          <a:noFill/>
          <a:ln w="38100" cap="flat" cmpd="sng">
            <a:solidFill>
              <a:srgbClr val="0000FF"/>
            </a:solidFill>
            <a:prstDash val="solid"/>
            <a:round/>
            <a:headEnd/>
            <a:tailEnd type="triangle" w="med" len="med"/>
          </a:ln>
        </p:spPr>
        <p:txBody>
          <a:bodyPr/>
          <a:lstStyle/>
          <a:p>
            <a:endParaRPr lang="ja-JP" altLang="en-US"/>
          </a:p>
        </p:txBody>
      </p:sp>
      <p:sp>
        <p:nvSpPr>
          <p:cNvPr id="304213" name="Line 242"/>
          <p:cNvSpPr>
            <a:spLocks noChangeShapeType="1"/>
          </p:cNvSpPr>
          <p:nvPr/>
        </p:nvSpPr>
        <p:spPr bwMode="auto">
          <a:xfrm>
            <a:off x="6227763" y="835025"/>
            <a:ext cx="503237" cy="0"/>
          </a:xfrm>
          <a:prstGeom prst="line">
            <a:avLst/>
          </a:prstGeom>
          <a:noFill/>
          <a:ln w="9525">
            <a:solidFill>
              <a:schemeClr val="tx1"/>
            </a:solidFill>
            <a:round/>
            <a:headEnd type="triangle" w="med" len="med"/>
            <a:tailEnd type="triangle" w="med" len="med"/>
          </a:ln>
        </p:spPr>
        <p:txBody>
          <a:bodyPr/>
          <a:lstStyle/>
          <a:p>
            <a:endParaRPr lang="ja-JP" altLang="en-US"/>
          </a:p>
        </p:txBody>
      </p:sp>
      <p:sp>
        <p:nvSpPr>
          <p:cNvPr id="304214" name="Text Box 10"/>
          <p:cNvSpPr txBox="1">
            <a:spLocks noChangeArrowheads="1"/>
          </p:cNvSpPr>
          <p:nvPr/>
        </p:nvSpPr>
        <p:spPr bwMode="auto">
          <a:xfrm>
            <a:off x="4903788" y="1119188"/>
            <a:ext cx="771525"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TG pulse</a:t>
            </a:r>
          </a:p>
        </p:txBody>
      </p:sp>
      <p:sp>
        <p:nvSpPr>
          <p:cNvPr id="304215" name="Text Box 10"/>
          <p:cNvSpPr txBox="1">
            <a:spLocks noChangeArrowheads="1"/>
          </p:cNvSpPr>
          <p:nvPr/>
        </p:nvSpPr>
        <p:spPr bwMode="auto">
          <a:xfrm>
            <a:off x="4911725" y="1843088"/>
            <a:ext cx="784225" cy="425450"/>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IR pulse</a:t>
            </a:r>
          </a:p>
          <a:p>
            <a:pPr algn="ctr"/>
            <a:r>
              <a:rPr lang="en-US" altLang="ja-JP" sz="1400">
                <a:latin typeface="Tahoma" pitchFamily="34" charset="0"/>
              </a:rPr>
              <a:t>(850nm)</a:t>
            </a:r>
          </a:p>
        </p:txBody>
      </p:sp>
      <p:sp>
        <p:nvSpPr>
          <p:cNvPr id="304216" name="Text Box 10"/>
          <p:cNvSpPr txBox="1">
            <a:spLocks noChangeArrowheads="1"/>
          </p:cNvSpPr>
          <p:nvPr/>
        </p:nvSpPr>
        <p:spPr bwMode="auto">
          <a:xfrm>
            <a:off x="5643563" y="1336675"/>
            <a:ext cx="342900"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OFF</a:t>
            </a:r>
          </a:p>
        </p:txBody>
      </p:sp>
      <p:sp>
        <p:nvSpPr>
          <p:cNvPr id="304217" name="Text Box 10"/>
          <p:cNvSpPr txBox="1">
            <a:spLocks noChangeArrowheads="1"/>
          </p:cNvSpPr>
          <p:nvPr/>
        </p:nvSpPr>
        <p:spPr bwMode="auto">
          <a:xfrm>
            <a:off x="5719763" y="908050"/>
            <a:ext cx="273050"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ON</a:t>
            </a:r>
          </a:p>
        </p:txBody>
      </p:sp>
      <p:sp>
        <p:nvSpPr>
          <p:cNvPr id="304218" name="Text Box 10"/>
          <p:cNvSpPr txBox="1">
            <a:spLocks noChangeArrowheads="1"/>
          </p:cNvSpPr>
          <p:nvPr/>
        </p:nvSpPr>
        <p:spPr bwMode="auto">
          <a:xfrm>
            <a:off x="5705475" y="2165350"/>
            <a:ext cx="342900"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OFF</a:t>
            </a:r>
          </a:p>
        </p:txBody>
      </p:sp>
      <p:sp>
        <p:nvSpPr>
          <p:cNvPr id="304219" name="Text Box 10"/>
          <p:cNvSpPr txBox="1">
            <a:spLocks noChangeArrowheads="1"/>
          </p:cNvSpPr>
          <p:nvPr/>
        </p:nvSpPr>
        <p:spPr bwMode="auto">
          <a:xfrm>
            <a:off x="5738813" y="1736725"/>
            <a:ext cx="273050"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ON</a:t>
            </a:r>
          </a:p>
        </p:txBody>
      </p:sp>
      <p:sp>
        <p:nvSpPr>
          <p:cNvPr id="304220" name="Text Box 10"/>
          <p:cNvSpPr txBox="1">
            <a:spLocks noChangeArrowheads="1"/>
          </p:cNvSpPr>
          <p:nvPr/>
        </p:nvSpPr>
        <p:spPr bwMode="auto">
          <a:xfrm>
            <a:off x="5519738" y="582613"/>
            <a:ext cx="3516312"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Shutter Time (ST) :0.5nsec ~ 1000nsec</a:t>
            </a:r>
            <a:endParaRPr lang="en-US" altLang="ja-JP" sz="1400" baseline="-25000">
              <a:latin typeface="Tahoma" pitchFamily="34" charset="0"/>
            </a:endParaRPr>
          </a:p>
        </p:txBody>
      </p:sp>
      <p:grpSp>
        <p:nvGrpSpPr>
          <p:cNvPr id="304221" name="Group 410"/>
          <p:cNvGrpSpPr>
            <a:grpSpLocks/>
          </p:cNvGrpSpPr>
          <p:nvPr/>
        </p:nvGrpSpPr>
        <p:grpSpPr bwMode="auto">
          <a:xfrm>
            <a:off x="6013450" y="939800"/>
            <a:ext cx="2879725" cy="571500"/>
            <a:chOff x="3788" y="594"/>
            <a:chExt cx="1814" cy="453"/>
          </a:xfrm>
        </p:grpSpPr>
        <p:sp>
          <p:nvSpPr>
            <p:cNvPr id="304222" name="Freeform 251"/>
            <p:cNvSpPr>
              <a:spLocks/>
            </p:cNvSpPr>
            <p:nvPr/>
          </p:nvSpPr>
          <p:spPr bwMode="auto">
            <a:xfrm>
              <a:off x="3788" y="594"/>
              <a:ext cx="605" cy="453"/>
            </a:xfrm>
            <a:custGeom>
              <a:avLst/>
              <a:gdLst>
                <a:gd name="T0" fmla="*/ 0 w 1815"/>
                <a:gd name="T1" fmla="*/ 453 h 453"/>
                <a:gd name="T2" fmla="*/ 454 w 1815"/>
                <a:gd name="T3" fmla="*/ 453 h 453"/>
                <a:gd name="T4" fmla="*/ 454 w 1815"/>
                <a:gd name="T5" fmla="*/ 0 h 453"/>
                <a:gd name="T6" fmla="*/ 1361 w 1815"/>
                <a:gd name="T7" fmla="*/ 0 h 453"/>
                <a:gd name="T8" fmla="*/ 1361 w 1815"/>
                <a:gd name="T9" fmla="*/ 453 h 453"/>
                <a:gd name="T10" fmla="*/ 1815 w 1815"/>
                <a:gd name="T11" fmla="*/ 453 h 453"/>
                <a:gd name="T12" fmla="*/ 0 60000 65536"/>
                <a:gd name="T13" fmla="*/ 0 60000 65536"/>
                <a:gd name="T14" fmla="*/ 0 60000 65536"/>
                <a:gd name="T15" fmla="*/ 0 60000 65536"/>
                <a:gd name="T16" fmla="*/ 0 60000 65536"/>
                <a:gd name="T17" fmla="*/ 0 60000 65536"/>
                <a:gd name="T18" fmla="*/ 0 w 1815"/>
                <a:gd name="T19" fmla="*/ 0 h 453"/>
                <a:gd name="T20" fmla="*/ 1815 w 1815"/>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815" h="453">
                  <a:moveTo>
                    <a:pt x="0" y="453"/>
                  </a:moveTo>
                  <a:lnTo>
                    <a:pt x="454" y="453"/>
                  </a:lnTo>
                  <a:lnTo>
                    <a:pt x="454" y="0"/>
                  </a:lnTo>
                  <a:lnTo>
                    <a:pt x="1361" y="0"/>
                  </a:lnTo>
                  <a:lnTo>
                    <a:pt x="1361" y="453"/>
                  </a:lnTo>
                  <a:lnTo>
                    <a:pt x="1815" y="453"/>
                  </a:lnTo>
                </a:path>
              </a:pathLst>
            </a:custGeom>
            <a:noFill/>
            <a:ln w="19050">
              <a:solidFill>
                <a:schemeClr val="tx1"/>
              </a:solidFill>
              <a:round/>
              <a:headEnd/>
              <a:tailEnd/>
            </a:ln>
          </p:spPr>
          <p:txBody>
            <a:bodyPr/>
            <a:lstStyle/>
            <a:p>
              <a:endParaRPr lang="ja-JP" altLang="en-US"/>
            </a:p>
          </p:txBody>
        </p:sp>
        <p:sp>
          <p:nvSpPr>
            <p:cNvPr id="304223" name="Freeform 252"/>
            <p:cNvSpPr>
              <a:spLocks/>
            </p:cNvSpPr>
            <p:nvPr/>
          </p:nvSpPr>
          <p:spPr bwMode="auto">
            <a:xfrm>
              <a:off x="4393" y="594"/>
              <a:ext cx="605" cy="453"/>
            </a:xfrm>
            <a:custGeom>
              <a:avLst/>
              <a:gdLst>
                <a:gd name="T0" fmla="*/ 0 w 1815"/>
                <a:gd name="T1" fmla="*/ 453 h 453"/>
                <a:gd name="T2" fmla="*/ 454 w 1815"/>
                <a:gd name="T3" fmla="*/ 453 h 453"/>
                <a:gd name="T4" fmla="*/ 454 w 1815"/>
                <a:gd name="T5" fmla="*/ 0 h 453"/>
                <a:gd name="T6" fmla="*/ 1361 w 1815"/>
                <a:gd name="T7" fmla="*/ 0 h 453"/>
                <a:gd name="T8" fmla="*/ 1361 w 1815"/>
                <a:gd name="T9" fmla="*/ 453 h 453"/>
                <a:gd name="T10" fmla="*/ 1815 w 1815"/>
                <a:gd name="T11" fmla="*/ 453 h 453"/>
                <a:gd name="T12" fmla="*/ 0 60000 65536"/>
                <a:gd name="T13" fmla="*/ 0 60000 65536"/>
                <a:gd name="T14" fmla="*/ 0 60000 65536"/>
                <a:gd name="T15" fmla="*/ 0 60000 65536"/>
                <a:gd name="T16" fmla="*/ 0 60000 65536"/>
                <a:gd name="T17" fmla="*/ 0 60000 65536"/>
                <a:gd name="T18" fmla="*/ 0 w 1815"/>
                <a:gd name="T19" fmla="*/ 0 h 453"/>
                <a:gd name="T20" fmla="*/ 1815 w 1815"/>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815" h="453">
                  <a:moveTo>
                    <a:pt x="0" y="453"/>
                  </a:moveTo>
                  <a:lnTo>
                    <a:pt x="454" y="453"/>
                  </a:lnTo>
                  <a:lnTo>
                    <a:pt x="454" y="0"/>
                  </a:lnTo>
                  <a:lnTo>
                    <a:pt x="1361" y="0"/>
                  </a:lnTo>
                  <a:lnTo>
                    <a:pt x="1361" y="453"/>
                  </a:lnTo>
                  <a:lnTo>
                    <a:pt x="1815" y="453"/>
                  </a:lnTo>
                </a:path>
              </a:pathLst>
            </a:custGeom>
            <a:noFill/>
            <a:ln w="19050">
              <a:solidFill>
                <a:schemeClr val="tx1"/>
              </a:solidFill>
              <a:round/>
              <a:headEnd/>
              <a:tailEnd/>
            </a:ln>
          </p:spPr>
          <p:txBody>
            <a:bodyPr/>
            <a:lstStyle/>
            <a:p>
              <a:endParaRPr lang="ja-JP" altLang="en-US"/>
            </a:p>
          </p:txBody>
        </p:sp>
        <p:sp>
          <p:nvSpPr>
            <p:cNvPr id="304224" name="Freeform 253"/>
            <p:cNvSpPr>
              <a:spLocks/>
            </p:cNvSpPr>
            <p:nvPr/>
          </p:nvSpPr>
          <p:spPr bwMode="auto">
            <a:xfrm>
              <a:off x="4997" y="594"/>
              <a:ext cx="605" cy="453"/>
            </a:xfrm>
            <a:custGeom>
              <a:avLst/>
              <a:gdLst>
                <a:gd name="T0" fmla="*/ 0 w 1815"/>
                <a:gd name="T1" fmla="*/ 453 h 453"/>
                <a:gd name="T2" fmla="*/ 454 w 1815"/>
                <a:gd name="T3" fmla="*/ 453 h 453"/>
                <a:gd name="T4" fmla="*/ 454 w 1815"/>
                <a:gd name="T5" fmla="*/ 0 h 453"/>
                <a:gd name="T6" fmla="*/ 1361 w 1815"/>
                <a:gd name="T7" fmla="*/ 0 h 453"/>
                <a:gd name="T8" fmla="*/ 1361 w 1815"/>
                <a:gd name="T9" fmla="*/ 453 h 453"/>
                <a:gd name="T10" fmla="*/ 1815 w 1815"/>
                <a:gd name="T11" fmla="*/ 453 h 453"/>
                <a:gd name="T12" fmla="*/ 0 60000 65536"/>
                <a:gd name="T13" fmla="*/ 0 60000 65536"/>
                <a:gd name="T14" fmla="*/ 0 60000 65536"/>
                <a:gd name="T15" fmla="*/ 0 60000 65536"/>
                <a:gd name="T16" fmla="*/ 0 60000 65536"/>
                <a:gd name="T17" fmla="*/ 0 60000 65536"/>
                <a:gd name="T18" fmla="*/ 0 w 1815"/>
                <a:gd name="T19" fmla="*/ 0 h 453"/>
                <a:gd name="T20" fmla="*/ 1815 w 1815"/>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815" h="453">
                  <a:moveTo>
                    <a:pt x="0" y="453"/>
                  </a:moveTo>
                  <a:lnTo>
                    <a:pt x="454" y="453"/>
                  </a:lnTo>
                  <a:lnTo>
                    <a:pt x="454" y="0"/>
                  </a:lnTo>
                  <a:lnTo>
                    <a:pt x="1361" y="0"/>
                  </a:lnTo>
                  <a:lnTo>
                    <a:pt x="1361" y="453"/>
                  </a:lnTo>
                  <a:lnTo>
                    <a:pt x="1815" y="453"/>
                  </a:lnTo>
                </a:path>
              </a:pathLst>
            </a:custGeom>
            <a:noFill/>
            <a:ln w="19050">
              <a:solidFill>
                <a:schemeClr val="tx1"/>
              </a:solidFill>
              <a:round/>
              <a:headEnd/>
              <a:tailEnd/>
            </a:ln>
          </p:spPr>
          <p:txBody>
            <a:bodyPr/>
            <a:lstStyle/>
            <a:p>
              <a:endParaRPr lang="ja-JP" altLang="en-US"/>
            </a:p>
          </p:txBody>
        </p:sp>
      </p:grpSp>
      <p:sp>
        <p:nvSpPr>
          <p:cNvPr id="304225" name="Text Box 31"/>
          <p:cNvSpPr txBox="1">
            <a:spLocks noChangeArrowheads="1"/>
          </p:cNvSpPr>
          <p:nvPr/>
        </p:nvSpPr>
        <p:spPr bwMode="auto">
          <a:xfrm rot="-5400000">
            <a:off x="-533400" y="4808538"/>
            <a:ext cx="1565275" cy="212725"/>
          </a:xfrm>
          <a:prstGeom prst="rect">
            <a:avLst/>
          </a:prstGeom>
          <a:noFill/>
          <a:ln w="3175">
            <a:noFill/>
            <a:miter lim="800000"/>
            <a:headEnd/>
            <a:tailEnd/>
          </a:ln>
        </p:spPr>
        <p:txBody>
          <a:bodyPr wrap="none" lIns="0" tIns="0" rIns="0" bIns="0">
            <a:spAutoFit/>
          </a:bodyPr>
          <a:lstStyle/>
          <a:p>
            <a:r>
              <a:rPr lang="en-US" altLang="ja-JP" sz="1400" b="0">
                <a:latin typeface="Tahoma" pitchFamily="34" charset="0"/>
              </a:rPr>
              <a:t>Photo-current [a.u.]</a:t>
            </a:r>
          </a:p>
        </p:txBody>
      </p:sp>
      <p:sp>
        <p:nvSpPr>
          <p:cNvPr id="304226" name="Text Box 31"/>
          <p:cNvSpPr txBox="1">
            <a:spLocks noChangeArrowheads="1"/>
          </p:cNvSpPr>
          <p:nvPr/>
        </p:nvSpPr>
        <p:spPr bwMode="auto">
          <a:xfrm rot="-5400000">
            <a:off x="1843088" y="4806950"/>
            <a:ext cx="1565275" cy="212725"/>
          </a:xfrm>
          <a:prstGeom prst="rect">
            <a:avLst/>
          </a:prstGeom>
          <a:noFill/>
          <a:ln w="3175">
            <a:noFill/>
            <a:miter lim="800000"/>
            <a:headEnd/>
            <a:tailEnd/>
          </a:ln>
        </p:spPr>
        <p:txBody>
          <a:bodyPr wrap="none" lIns="0" tIns="0" rIns="0" bIns="0">
            <a:spAutoFit/>
          </a:bodyPr>
          <a:lstStyle/>
          <a:p>
            <a:r>
              <a:rPr lang="en-US" altLang="ja-JP" sz="1400" b="0">
                <a:latin typeface="Tahoma" pitchFamily="34" charset="0"/>
              </a:rPr>
              <a:t>Photo-current [a.u.]</a:t>
            </a:r>
          </a:p>
        </p:txBody>
      </p:sp>
      <p:sp>
        <p:nvSpPr>
          <p:cNvPr id="304227" name="Text Box 31"/>
          <p:cNvSpPr txBox="1">
            <a:spLocks noChangeArrowheads="1"/>
          </p:cNvSpPr>
          <p:nvPr/>
        </p:nvSpPr>
        <p:spPr bwMode="auto">
          <a:xfrm>
            <a:off x="871538" y="5989638"/>
            <a:ext cx="933450" cy="212725"/>
          </a:xfrm>
          <a:prstGeom prst="rect">
            <a:avLst/>
          </a:prstGeom>
          <a:noFill/>
          <a:ln w="3175">
            <a:noFill/>
            <a:miter lim="800000"/>
            <a:headEnd/>
            <a:tailEnd/>
          </a:ln>
        </p:spPr>
        <p:txBody>
          <a:bodyPr wrap="none" lIns="0" tIns="0" rIns="0" bIns="0">
            <a:spAutoFit/>
          </a:bodyPr>
          <a:lstStyle/>
          <a:p>
            <a:pPr algn="ctr"/>
            <a:r>
              <a:rPr lang="en-US" altLang="ja-JP" sz="1400" b="0">
                <a:latin typeface="Tahoma" pitchFamily="34" charset="0"/>
              </a:rPr>
              <a:t>Time [nsec]</a:t>
            </a:r>
          </a:p>
        </p:txBody>
      </p:sp>
      <p:sp>
        <p:nvSpPr>
          <p:cNvPr id="304228" name="Text Box 31"/>
          <p:cNvSpPr txBox="1">
            <a:spLocks noChangeArrowheads="1"/>
          </p:cNvSpPr>
          <p:nvPr/>
        </p:nvSpPr>
        <p:spPr bwMode="auto">
          <a:xfrm>
            <a:off x="3290888" y="5989638"/>
            <a:ext cx="933450" cy="212725"/>
          </a:xfrm>
          <a:prstGeom prst="rect">
            <a:avLst/>
          </a:prstGeom>
          <a:noFill/>
          <a:ln w="3175">
            <a:noFill/>
            <a:miter lim="800000"/>
            <a:headEnd/>
            <a:tailEnd/>
          </a:ln>
        </p:spPr>
        <p:txBody>
          <a:bodyPr wrap="none" lIns="0" tIns="0" rIns="0" bIns="0">
            <a:spAutoFit/>
          </a:bodyPr>
          <a:lstStyle/>
          <a:p>
            <a:pPr algn="ctr"/>
            <a:r>
              <a:rPr lang="en-US" altLang="ja-JP" sz="1400" b="0">
                <a:latin typeface="Tahoma" pitchFamily="34" charset="0"/>
              </a:rPr>
              <a:t>Time [nsec]</a:t>
            </a:r>
          </a:p>
        </p:txBody>
      </p:sp>
      <p:sp>
        <p:nvSpPr>
          <p:cNvPr id="304229" name="Line 287"/>
          <p:cNvSpPr>
            <a:spLocks noChangeShapeType="1"/>
          </p:cNvSpPr>
          <p:nvPr/>
        </p:nvSpPr>
        <p:spPr bwMode="auto">
          <a:xfrm>
            <a:off x="479425" y="3963988"/>
            <a:ext cx="900113" cy="0"/>
          </a:xfrm>
          <a:prstGeom prst="line">
            <a:avLst/>
          </a:prstGeom>
          <a:noFill/>
          <a:ln w="19050">
            <a:solidFill>
              <a:schemeClr val="tx1"/>
            </a:solidFill>
            <a:round/>
            <a:headEnd type="triangle" w="med" len="med"/>
            <a:tailEnd type="triangle" w="med" len="med"/>
          </a:ln>
        </p:spPr>
        <p:txBody>
          <a:bodyPr/>
          <a:lstStyle/>
          <a:p>
            <a:endParaRPr lang="ja-JP" altLang="en-US"/>
          </a:p>
        </p:txBody>
      </p:sp>
      <p:sp>
        <p:nvSpPr>
          <p:cNvPr id="304230" name="Line 288"/>
          <p:cNvSpPr>
            <a:spLocks noChangeShapeType="1"/>
          </p:cNvSpPr>
          <p:nvPr/>
        </p:nvSpPr>
        <p:spPr bwMode="auto">
          <a:xfrm>
            <a:off x="1379538" y="3963988"/>
            <a:ext cx="900112" cy="0"/>
          </a:xfrm>
          <a:prstGeom prst="line">
            <a:avLst/>
          </a:prstGeom>
          <a:noFill/>
          <a:ln w="19050">
            <a:solidFill>
              <a:schemeClr val="tx1"/>
            </a:solidFill>
            <a:round/>
            <a:headEnd type="triangle" w="med" len="med"/>
            <a:tailEnd type="triangle" w="med" len="med"/>
          </a:ln>
        </p:spPr>
        <p:txBody>
          <a:bodyPr/>
          <a:lstStyle/>
          <a:p>
            <a:endParaRPr lang="ja-JP" altLang="en-US"/>
          </a:p>
        </p:txBody>
      </p:sp>
      <p:sp>
        <p:nvSpPr>
          <p:cNvPr id="304231" name="Text Box 10"/>
          <p:cNvSpPr txBox="1">
            <a:spLocks noChangeArrowheads="1"/>
          </p:cNvSpPr>
          <p:nvPr/>
        </p:nvSpPr>
        <p:spPr bwMode="auto">
          <a:xfrm>
            <a:off x="1652588" y="1089025"/>
            <a:ext cx="744537"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IR pulse</a:t>
            </a:r>
          </a:p>
        </p:txBody>
      </p:sp>
      <p:sp>
        <p:nvSpPr>
          <p:cNvPr id="304232" name="Text Box 10"/>
          <p:cNvSpPr txBox="1">
            <a:spLocks noChangeArrowheads="1"/>
          </p:cNvSpPr>
          <p:nvPr/>
        </p:nvSpPr>
        <p:spPr bwMode="auto">
          <a:xfrm>
            <a:off x="733425" y="1089025"/>
            <a:ext cx="771525"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TG pulse</a:t>
            </a:r>
          </a:p>
        </p:txBody>
      </p:sp>
      <p:cxnSp>
        <p:nvCxnSpPr>
          <p:cNvPr id="304233" name="AutoShape 308"/>
          <p:cNvCxnSpPr>
            <a:cxnSpLocks noChangeShapeType="1"/>
            <a:stCxn id="304234" idx="2"/>
            <a:endCxn id="304178" idx="0"/>
          </p:cNvCxnSpPr>
          <p:nvPr/>
        </p:nvCxnSpPr>
        <p:spPr bwMode="auto">
          <a:xfrm>
            <a:off x="3489325" y="1301750"/>
            <a:ext cx="0" cy="223838"/>
          </a:xfrm>
          <a:prstGeom prst="straightConnector1">
            <a:avLst/>
          </a:prstGeom>
          <a:noFill/>
          <a:ln w="19050">
            <a:solidFill>
              <a:schemeClr val="tx1"/>
            </a:solidFill>
            <a:round/>
            <a:headEnd/>
            <a:tailEnd type="triangle" w="med" len="med"/>
          </a:ln>
        </p:spPr>
      </p:cxnSp>
      <p:sp>
        <p:nvSpPr>
          <p:cNvPr id="304234" name="Text Box 10"/>
          <p:cNvSpPr txBox="1">
            <a:spLocks noChangeArrowheads="1"/>
          </p:cNvSpPr>
          <p:nvPr/>
        </p:nvSpPr>
        <p:spPr bwMode="auto">
          <a:xfrm>
            <a:off x="3103563" y="1089025"/>
            <a:ext cx="771525"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TG pulse</a:t>
            </a:r>
          </a:p>
        </p:txBody>
      </p:sp>
      <p:sp>
        <p:nvSpPr>
          <p:cNvPr id="304235" name="Text Box 10"/>
          <p:cNvSpPr txBox="1">
            <a:spLocks noChangeArrowheads="1"/>
          </p:cNvSpPr>
          <p:nvPr/>
        </p:nvSpPr>
        <p:spPr bwMode="auto">
          <a:xfrm>
            <a:off x="4017963" y="1089025"/>
            <a:ext cx="744537" cy="212725"/>
          </a:xfrm>
          <a:prstGeom prst="rect">
            <a:avLst/>
          </a:prstGeom>
          <a:noFill/>
          <a:ln w="9525">
            <a:noFill/>
            <a:miter lim="800000"/>
            <a:headEnd/>
            <a:tailEnd/>
          </a:ln>
        </p:spPr>
        <p:txBody>
          <a:bodyPr wrap="none" lIns="0" tIns="0" rIns="0" bIns="0" anchor="ctr">
            <a:spAutoFit/>
          </a:bodyPr>
          <a:lstStyle/>
          <a:p>
            <a:pPr algn="ctr"/>
            <a:r>
              <a:rPr lang="en-US" altLang="ja-JP" sz="1400">
                <a:latin typeface="Tahoma" pitchFamily="34" charset="0"/>
              </a:rPr>
              <a:t>IR pulse</a:t>
            </a:r>
          </a:p>
        </p:txBody>
      </p:sp>
      <p:grpSp>
        <p:nvGrpSpPr>
          <p:cNvPr id="304236" name="Group 411"/>
          <p:cNvGrpSpPr>
            <a:grpSpLocks/>
          </p:cNvGrpSpPr>
          <p:nvPr/>
        </p:nvGrpSpPr>
        <p:grpSpPr bwMode="auto">
          <a:xfrm>
            <a:off x="6013450" y="1770063"/>
            <a:ext cx="2879725" cy="571500"/>
            <a:chOff x="3788" y="1162"/>
            <a:chExt cx="1814" cy="453"/>
          </a:xfrm>
        </p:grpSpPr>
        <p:sp>
          <p:nvSpPr>
            <p:cNvPr id="304237" name="Freeform 312"/>
            <p:cNvSpPr>
              <a:spLocks/>
            </p:cNvSpPr>
            <p:nvPr/>
          </p:nvSpPr>
          <p:spPr bwMode="auto">
            <a:xfrm>
              <a:off x="3788" y="1162"/>
              <a:ext cx="605" cy="453"/>
            </a:xfrm>
            <a:custGeom>
              <a:avLst/>
              <a:gdLst>
                <a:gd name="T0" fmla="*/ 0 w 1815"/>
                <a:gd name="T1" fmla="*/ 453 h 453"/>
                <a:gd name="T2" fmla="*/ 454 w 1815"/>
                <a:gd name="T3" fmla="*/ 453 h 453"/>
                <a:gd name="T4" fmla="*/ 454 w 1815"/>
                <a:gd name="T5" fmla="*/ 0 h 453"/>
                <a:gd name="T6" fmla="*/ 1361 w 1815"/>
                <a:gd name="T7" fmla="*/ 0 h 453"/>
                <a:gd name="T8" fmla="*/ 1361 w 1815"/>
                <a:gd name="T9" fmla="*/ 453 h 453"/>
                <a:gd name="T10" fmla="*/ 1815 w 1815"/>
                <a:gd name="T11" fmla="*/ 453 h 453"/>
                <a:gd name="T12" fmla="*/ 0 60000 65536"/>
                <a:gd name="T13" fmla="*/ 0 60000 65536"/>
                <a:gd name="T14" fmla="*/ 0 60000 65536"/>
                <a:gd name="T15" fmla="*/ 0 60000 65536"/>
                <a:gd name="T16" fmla="*/ 0 60000 65536"/>
                <a:gd name="T17" fmla="*/ 0 60000 65536"/>
                <a:gd name="T18" fmla="*/ 0 w 1815"/>
                <a:gd name="T19" fmla="*/ 0 h 453"/>
                <a:gd name="T20" fmla="*/ 1815 w 1815"/>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815" h="453">
                  <a:moveTo>
                    <a:pt x="0" y="453"/>
                  </a:moveTo>
                  <a:lnTo>
                    <a:pt x="454" y="453"/>
                  </a:lnTo>
                  <a:lnTo>
                    <a:pt x="454" y="0"/>
                  </a:lnTo>
                  <a:lnTo>
                    <a:pt x="1361" y="0"/>
                  </a:lnTo>
                  <a:lnTo>
                    <a:pt x="1361" y="453"/>
                  </a:lnTo>
                  <a:lnTo>
                    <a:pt x="1815" y="453"/>
                  </a:lnTo>
                </a:path>
              </a:pathLst>
            </a:custGeom>
            <a:noFill/>
            <a:ln w="19050">
              <a:solidFill>
                <a:schemeClr val="tx1"/>
              </a:solidFill>
              <a:round/>
              <a:headEnd/>
              <a:tailEnd/>
            </a:ln>
          </p:spPr>
          <p:txBody>
            <a:bodyPr/>
            <a:lstStyle/>
            <a:p>
              <a:endParaRPr lang="ja-JP" altLang="en-US"/>
            </a:p>
          </p:txBody>
        </p:sp>
        <p:sp>
          <p:nvSpPr>
            <p:cNvPr id="304238" name="Freeform 313"/>
            <p:cNvSpPr>
              <a:spLocks/>
            </p:cNvSpPr>
            <p:nvPr/>
          </p:nvSpPr>
          <p:spPr bwMode="auto">
            <a:xfrm>
              <a:off x="4393" y="1162"/>
              <a:ext cx="605" cy="453"/>
            </a:xfrm>
            <a:custGeom>
              <a:avLst/>
              <a:gdLst>
                <a:gd name="T0" fmla="*/ 0 w 1815"/>
                <a:gd name="T1" fmla="*/ 453 h 453"/>
                <a:gd name="T2" fmla="*/ 454 w 1815"/>
                <a:gd name="T3" fmla="*/ 453 h 453"/>
                <a:gd name="T4" fmla="*/ 454 w 1815"/>
                <a:gd name="T5" fmla="*/ 0 h 453"/>
                <a:gd name="T6" fmla="*/ 1361 w 1815"/>
                <a:gd name="T7" fmla="*/ 0 h 453"/>
                <a:gd name="T8" fmla="*/ 1361 w 1815"/>
                <a:gd name="T9" fmla="*/ 453 h 453"/>
                <a:gd name="T10" fmla="*/ 1815 w 1815"/>
                <a:gd name="T11" fmla="*/ 453 h 453"/>
                <a:gd name="T12" fmla="*/ 0 60000 65536"/>
                <a:gd name="T13" fmla="*/ 0 60000 65536"/>
                <a:gd name="T14" fmla="*/ 0 60000 65536"/>
                <a:gd name="T15" fmla="*/ 0 60000 65536"/>
                <a:gd name="T16" fmla="*/ 0 60000 65536"/>
                <a:gd name="T17" fmla="*/ 0 60000 65536"/>
                <a:gd name="T18" fmla="*/ 0 w 1815"/>
                <a:gd name="T19" fmla="*/ 0 h 453"/>
                <a:gd name="T20" fmla="*/ 1815 w 1815"/>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815" h="453">
                  <a:moveTo>
                    <a:pt x="0" y="453"/>
                  </a:moveTo>
                  <a:lnTo>
                    <a:pt x="454" y="453"/>
                  </a:lnTo>
                  <a:lnTo>
                    <a:pt x="454" y="0"/>
                  </a:lnTo>
                  <a:lnTo>
                    <a:pt x="1361" y="0"/>
                  </a:lnTo>
                  <a:lnTo>
                    <a:pt x="1361" y="453"/>
                  </a:lnTo>
                  <a:lnTo>
                    <a:pt x="1815" y="453"/>
                  </a:lnTo>
                </a:path>
              </a:pathLst>
            </a:custGeom>
            <a:noFill/>
            <a:ln w="19050">
              <a:solidFill>
                <a:schemeClr val="tx1"/>
              </a:solidFill>
              <a:round/>
              <a:headEnd/>
              <a:tailEnd/>
            </a:ln>
          </p:spPr>
          <p:txBody>
            <a:bodyPr/>
            <a:lstStyle/>
            <a:p>
              <a:endParaRPr lang="ja-JP" altLang="en-US"/>
            </a:p>
          </p:txBody>
        </p:sp>
        <p:sp>
          <p:nvSpPr>
            <p:cNvPr id="304239" name="Freeform 314"/>
            <p:cNvSpPr>
              <a:spLocks/>
            </p:cNvSpPr>
            <p:nvPr/>
          </p:nvSpPr>
          <p:spPr bwMode="auto">
            <a:xfrm>
              <a:off x="4997" y="1162"/>
              <a:ext cx="605" cy="453"/>
            </a:xfrm>
            <a:custGeom>
              <a:avLst/>
              <a:gdLst>
                <a:gd name="T0" fmla="*/ 0 w 1815"/>
                <a:gd name="T1" fmla="*/ 453 h 453"/>
                <a:gd name="T2" fmla="*/ 454 w 1815"/>
                <a:gd name="T3" fmla="*/ 453 h 453"/>
                <a:gd name="T4" fmla="*/ 454 w 1815"/>
                <a:gd name="T5" fmla="*/ 0 h 453"/>
                <a:gd name="T6" fmla="*/ 1361 w 1815"/>
                <a:gd name="T7" fmla="*/ 0 h 453"/>
                <a:gd name="T8" fmla="*/ 1361 w 1815"/>
                <a:gd name="T9" fmla="*/ 453 h 453"/>
                <a:gd name="T10" fmla="*/ 1815 w 1815"/>
                <a:gd name="T11" fmla="*/ 453 h 453"/>
                <a:gd name="T12" fmla="*/ 0 60000 65536"/>
                <a:gd name="T13" fmla="*/ 0 60000 65536"/>
                <a:gd name="T14" fmla="*/ 0 60000 65536"/>
                <a:gd name="T15" fmla="*/ 0 60000 65536"/>
                <a:gd name="T16" fmla="*/ 0 60000 65536"/>
                <a:gd name="T17" fmla="*/ 0 60000 65536"/>
                <a:gd name="T18" fmla="*/ 0 w 1815"/>
                <a:gd name="T19" fmla="*/ 0 h 453"/>
                <a:gd name="T20" fmla="*/ 1815 w 1815"/>
                <a:gd name="T21" fmla="*/ 453 h 453"/>
              </a:gdLst>
              <a:ahLst/>
              <a:cxnLst>
                <a:cxn ang="T12">
                  <a:pos x="T0" y="T1"/>
                </a:cxn>
                <a:cxn ang="T13">
                  <a:pos x="T2" y="T3"/>
                </a:cxn>
                <a:cxn ang="T14">
                  <a:pos x="T4" y="T5"/>
                </a:cxn>
                <a:cxn ang="T15">
                  <a:pos x="T6" y="T7"/>
                </a:cxn>
                <a:cxn ang="T16">
                  <a:pos x="T8" y="T9"/>
                </a:cxn>
                <a:cxn ang="T17">
                  <a:pos x="T10" y="T11"/>
                </a:cxn>
              </a:cxnLst>
              <a:rect l="T18" t="T19" r="T20" b="T21"/>
              <a:pathLst>
                <a:path w="1815" h="453">
                  <a:moveTo>
                    <a:pt x="0" y="453"/>
                  </a:moveTo>
                  <a:lnTo>
                    <a:pt x="454" y="453"/>
                  </a:lnTo>
                  <a:lnTo>
                    <a:pt x="454" y="0"/>
                  </a:lnTo>
                  <a:lnTo>
                    <a:pt x="1361" y="0"/>
                  </a:lnTo>
                  <a:lnTo>
                    <a:pt x="1361" y="453"/>
                  </a:lnTo>
                  <a:lnTo>
                    <a:pt x="1815" y="453"/>
                  </a:lnTo>
                </a:path>
              </a:pathLst>
            </a:custGeom>
            <a:noFill/>
            <a:ln w="19050">
              <a:solidFill>
                <a:schemeClr val="tx1"/>
              </a:solidFill>
              <a:round/>
              <a:headEnd/>
              <a:tailEnd/>
            </a:ln>
          </p:spPr>
          <p:txBody>
            <a:bodyPr/>
            <a:lstStyle/>
            <a:p>
              <a:endParaRPr lang="ja-JP" altLang="en-US"/>
            </a:p>
          </p:txBody>
        </p:sp>
      </p:grpSp>
      <p:sp>
        <p:nvSpPr>
          <p:cNvPr id="304240" name="Text Box 10"/>
          <p:cNvSpPr txBox="1">
            <a:spLocks noChangeArrowheads="1"/>
          </p:cNvSpPr>
          <p:nvPr/>
        </p:nvSpPr>
        <p:spPr bwMode="auto">
          <a:xfrm>
            <a:off x="4859338" y="2457450"/>
            <a:ext cx="3949700" cy="425450"/>
          </a:xfrm>
          <a:prstGeom prst="rect">
            <a:avLst/>
          </a:prstGeom>
          <a:noFill/>
          <a:ln w="9525">
            <a:noFill/>
            <a:miter lim="800000"/>
            <a:headEnd/>
            <a:tailEnd/>
          </a:ln>
        </p:spPr>
        <p:txBody>
          <a:bodyPr lIns="0" tIns="0" rIns="0" bIns="0" anchor="ctr">
            <a:spAutoFit/>
          </a:bodyPr>
          <a:lstStyle/>
          <a:p>
            <a:pPr marL="206375" indent="-206375"/>
            <a:r>
              <a:rPr lang="en-US" altLang="ja-JP" sz="1400">
                <a:solidFill>
                  <a:srgbClr val="FF0000"/>
                </a:solidFill>
                <a:latin typeface="Tahoma" pitchFamily="34" charset="0"/>
              </a:rPr>
              <a:t>1. Photo-electrons are generated in PDs and transferred to VCCDs.</a:t>
            </a:r>
          </a:p>
        </p:txBody>
      </p:sp>
      <p:sp>
        <p:nvSpPr>
          <p:cNvPr id="304241" name="Text Box 10"/>
          <p:cNvSpPr txBox="1">
            <a:spLocks noChangeArrowheads="1"/>
          </p:cNvSpPr>
          <p:nvPr/>
        </p:nvSpPr>
        <p:spPr bwMode="auto">
          <a:xfrm>
            <a:off x="4859338" y="2955925"/>
            <a:ext cx="4213225" cy="425450"/>
          </a:xfrm>
          <a:prstGeom prst="rect">
            <a:avLst/>
          </a:prstGeom>
          <a:noFill/>
          <a:ln w="9525">
            <a:noFill/>
            <a:miter lim="800000"/>
            <a:headEnd/>
            <a:tailEnd/>
          </a:ln>
        </p:spPr>
        <p:txBody>
          <a:bodyPr lIns="0" tIns="0" rIns="0" bIns="0" anchor="ctr">
            <a:spAutoFit/>
          </a:bodyPr>
          <a:lstStyle/>
          <a:p>
            <a:pPr marL="206375" indent="-206375"/>
            <a:r>
              <a:rPr lang="en-US" altLang="ja-JP" sz="1400">
                <a:solidFill>
                  <a:srgbClr val="0000FF"/>
                </a:solidFill>
                <a:latin typeface="Tahoma" pitchFamily="34" charset="0"/>
              </a:rPr>
              <a:t>2. After TG pulse turns off, electrons in deep regions of substrate belatedly move to PD.</a:t>
            </a:r>
          </a:p>
        </p:txBody>
      </p:sp>
      <p:sp>
        <p:nvSpPr>
          <p:cNvPr id="304242" name="Text Box 10"/>
          <p:cNvSpPr txBox="1">
            <a:spLocks noChangeArrowheads="1"/>
          </p:cNvSpPr>
          <p:nvPr/>
        </p:nvSpPr>
        <p:spPr bwMode="auto">
          <a:xfrm>
            <a:off x="3822700" y="5578475"/>
            <a:ext cx="806450" cy="212725"/>
          </a:xfrm>
          <a:prstGeom prst="rect">
            <a:avLst/>
          </a:prstGeom>
          <a:noFill/>
          <a:ln w="9525">
            <a:noFill/>
            <a:miter lim="800000"/>
            <a:headEnd/>
            <a:tailEnd/>
          </a:ln>
        </p:spPr>
        <p:txBody>
          <a:bodyPr wrap="none" lIns="0" tIns="0" rIns="0" bIns="0" anchor="ctr">
            <a:spAutoFit/>
          </a:bodyPr>
          <a:lstStyle/>
          <a:p>
            <a:pPr algn="ctr"/>
            <a:r>
              <a:rPr lang="en-US" altLang="ja-JP" sz="1400" b="0">
                <a:solidFill>
                  <a:srgbClr val="0000FF"/>
                </a:solidFill>
                <a:latin typeface="Tahoma" pitchFamily="34" charset="0"/>
              </a:rPr>
              <a:t>PD signals</a:t>
            </a:r>
          </a:p>
        </p:txBody>
      </p:sp>
      <p:sp>
        <p:nvSpPr>
          <p:cNvPr id="304243" name="Text Box 10"/>
          <p:cNvSpPr txBox="1">
            <a:spLocks noChangeArrowheads="1"/>
          </p:cNvSpPr>
          <p:nvPr/>
        </p:nvSpPr>
        <p:spPr bwMode="auto">
          <a:xfrm>
            <a:off x="3040063" y="4767263"/>
            <a:ext cx="531812" cy="425450"/>
          </a:xfrm>
          <a:prstGeom prst="rect">
            <a:avLst/>
          </a:prstGeom>
          <a:noFill/>
          <a:ln w="9525">
            <a:noFill/>
            <a:miter lim="800000"/>
            <a:headEnd/>
            <a:tailEnd/>
          </a:ln>
        </p:spPr>
        <p:txBody>
          <a:bodyPr wrap="none" lIns="0" tIns="0" rIns="0" bIns="0" anchor="ctr">
            <a:spAutoFit/>
          </a:bodyPr>
          <a:lstStyle/>
          <a:p>
            <a:pPr algn="ctr"/>
            <a:r>
              <a:rPr lang="en-US" altLang="ja-JP" sz="1400" b="0">
                <a:solidFill>
                  <a:srgbClr val="FF0000"/>
                </a:solidFill>
                <a:latin typeface="Tahoma" pitchFamily="34" charset="0"/>
              </a:rPr>
              <a:t>VCCD</a:t>
            </a:r>
          </a:p>
          <a:p>
            <a:pPr algn="ctr"/>
            <a:r>
              <a:rPr lang="en-US" altLang="ja-JP" sz="1400" b="0">
                <a:solidFill>
                  <a:srgbClr val="FF0000"/>
                </a:solidFill>
                <a:latin typeface="Tahoma" pitchFamily="34" charset="0"/>
              </a:rPr>
              <a:t>signals</a:t>
            </a:r>
          </a:p>
        </p:txBody>
      </p:sp>
      <p:sp>
        <p:nvSpPr>
          <p:cNvPr id="304244" name="Text Box 31"/>
          <p:cNvSpPr txBox="1">
            <a:spLocks noChangeArrowheads="1"/>
          </p:cNvSpPr>
          <p:nvPr/>
        </p:nvSpPr>
        <p:spPr bwMode="auto">
          <a:xfrm>
            <a:off x="6424613" y="6024563"/>
            <a:ext cx="1952625" cy="212725"/>
          </a:xfrm>
          <a:prstGeom prst="rect">
            <a:avLst/>
          </a:prstGeom>
          <a:noFill/>
          <a:ln w="3175">
            <a:noFill/>
            <a:miter lim="800000"/>
            <a:headEnd/>
            <a:tailEnd/>
          </a:ln>
        </p:spPr>
        <p:txBody>
          <a:bodyPr wrap="none" lIns="0" tIns="0" rIns="0" bIns="0">
            <a:spAutoFit/>
          </a:bodyPr>
          <a:lstStyle/>
          <a:p>
            <a:pPr algn="ctr"/>
            <a:r>
              <a:rPr lang="en-US" altLang="ja-JP" sz="1400" b="0">
                <a:latin typeface="Tahoma" pitchFamily="34" charset="0"/>
              </a:rPr>
              <a:t>Shutter Time (ST) [nsec]</a:t>
            </a:r>
          </a:p>
        </p:txBody>
      </p:sp>
      <p:sp>
        <p:nvSpPr>
          <p:cNvPr id="304245" name="Text Box 31"/>
          <p:cNvSpPr txBox="1">
            <a:spLocks noChangeArrowheads="1"/>
          </p:cNvSpPr>
          <p:nvPr/>
        </p:nvSpPr>
        <p:spPr bwMode="auto">
          <a:xfrm rot="-5400000">
            <a:off x="4106862" y="4691063"/>
            <a:ext cx="2232025" cy="425450"/>
          </a:xfrm>
          <a:prstGeom prst="rect">
            <a:avLst/>
          </a:prstGeom>
          <a:noFill/>
          <a:ln w="3175">
            <a:noFill/>
            <a:miter lim="800000"/>
            <a:headEnd/>
            <a:tailEnd/>
          </a:ln>
        </p:spPr>
        <p:txBody>
          <a:bodyPr wrap="none" lIns="0" tIns="0" rIns="0" bIns="0">
            <a:spAutoFit/>
          </a:bodyPr>
          <a:lstStyle/>
          <a:p>
            <a:pPr algn="ctr"/>
            <a:r>
              <a:rPr lang="en-US" altLang="ja-JP" sz="1400" b="0">
                <a:latin typeface="Tahoma" pitchFamily="34" charset="0"/>
              </a:rPr>
              <a:t>Demodulation Contrast (DC)</a:t>
            </a:r>
          </a:p>
          <a:p>
            <a:pPr algn="ctr"/>
            <a:r>
              <a:rPr lang="en-US" altLang="ja-JP" sz="1400" b="0">
                <a:latin typeface="Tahoma" pitchFamily="34" charset="0"/>
              </a:rPr>
              <a:t>( VCCD sig. - PD sig. ) [a.u.]</a:t>
            </a:r>
          </a:p>
        </p:txBody>
      </p:sp>
      <p:sp>
        <p:nvSpPr>
          <p:cNvPr id="304246" name="Text Box 10"/>
          <p:cNvSpPr txBox="1">
            <a:spLocks noChangeArrowheads="1"/>
          </p:cNvSpPr>
          <p:nvPr/>
        </p:nvSpPr>
        <p:spPr bwMode="auto">
          <a:xfrm>
            <a:off x="33338" y="3716338"/>
            <a:ext cx="1225550" cy="212725"/>
          </a:xfrm>
          <a:prstGeom prst="rect">
            <a:avLst/>
          </a:prstGeom>
          <a:noFill/>
          <a:ln w="9525">
            <a:noFill/>
            <a:miter lim="800000"/>
            <a:headEnd/>
            <a:tailEnd/>
          </a:ln>
        </p:spPr>
        <p:txBody>
          <a:bodyPr wrap="none" lIns="0" tIns="0" rIns="0" bIns="0" anchor="ctr">
            <a:spAutoFit/>
          </a:bodyPr>
          <a:lstStyle/>
          <a:p>
            <a:pPr algn="ctr"/>
            <a:r>
              <a:rPr lang="en-US" altLang="ja-JP" sz="1400" b="0">
                <a:latin typeface="Tahoma" pitchFamily="34" charset="0"/>
              </a:rPr>
              <a:t>Shutter </a:t>
            </a:r>
            <a:r>
              <a:rPr lang="en-US" altLang="ja-JP" sz="1400">
                <a:solidFill>
                  <a:srgbClr val="FF0000"/>
                </a:solidFill>
                <a:latin typeface="Tahoma" pitchFamily="34" charset="0"/>
              </a:rPr>
              <a:t>ON (1)</a:t>
            </a:r>
          </a:p>
        </p:txBody>
      </p:sp>
      <p:sp>
        <p:nvSpPr>
          <p:cNvPr id="304247" name="Text Box 10"/>
          <p:cNvSpPr txBox="1">
            <a:spLocks noChangeArrowheads="1"/>
          </p:cNvSpPr>
          <p:nvPr/>
        </p:nvSpPr>
        <p:spPr bwMode="auto">
          <a:xfrm>
            <a:off x="1487488" y="3716338"/>
            <a:ext cx="669925"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OFF (2)</a:t>
            </a:r>
          </a:p>
        </p:txBody>
      </p:sp>
      <p:sp>
        <p:nvSpPr>
          <p:cNvPr id="304248" name="Text Box 31"/>
          <p:cNvSpPr txBox="1">
            <a:spLocks noChangeArrowheads="1"/>
          </p:cNvSpPr>
          <p:nvPr/>
        </p:nvSpPr>
        <p:spPr bwMode="auto">
          <a:xfrm>
            <a:off x="6135688" y="4083050"/>
            <a:ext cx="741362" cy="425450"/>
          </a:xfrm>
          <a:prstGeom prst="rect">
            <a:avLst/>
          </a:prstGeom>
          <a:solidFill>
            <a:schemeClr val="bg1"/>
          </a:solidFill>
          <a:ln w="3175">
            <a:noFill/>
            <a:miter lim="800000"/>
            <a:headEnd/>
            <a:tailEnd/>
          </a:ln>
        </p:spPr>
        <p:txBody>
          <a:bodyPr wrap="none" lIns="0" tIns="0" rIns="0" bIns="0">
            <a:spAutoFit/>
          </a:bodyPr>
          <a:lstStyle/>
          <a:p>
            <a:r>
              <a:rPr lang="en-US" altLang="ja-JP" sz="1400">
                <a:solidFill>
                  <a:srgbClr val="0000FF"/>
                </a:solidFill>
                <a:latin typeface="Tahoma" pitchFamily="34" charset="0"/>
              </a:rPr>
              <a:t>500psec</a:t>
            </a:r>
          </a:p>
          <a:p>
            <a:r>
              <a:rPr lang="en-US" altLang="ja-JP" sz="1400">
                <a:solidFill>
                  <a:srgbClr val="0000FF"/>
                </a:solidFill>
                <a:latin typeface="Tahoma" pitchFamily="34" charset="0"/>
              </a:rPr>
              <a:t>@90%</a:t>
            </a:r>
          </a:p>
        </p:txBody>
      </p:sp>
      <p:cxnSp>
        <p:nvCxnSpPr>
          <p:cNvPr id="304249" name="AutoShape 360"/>
          <p:cNvCxnSpPr>
            <a:cxnSpLocks noChangeShapeType="1"/>
            <a:stCxn id="304248" idx="2"/>
            <a:endCxn id="304250" idx="1"/>
          </p:cNvCxnSpPr>
          <p:nvPr/>
        </p:nvCxnSpPr>
        <p:spPr bwMode="auto">
          <a:xfrm rot="5400000">
            <a:off x="6307931" y="4593432"/>
            <a:ext cx="284163" cy="114300"/>
          </a:xfrm>
          <a:prstGeom prst="curvedConnector2">
            <a:avLst/>
          </a:prstGeom>
          <a:noFill/>
          <a:ln w="9525">
            <a:solidFill>
              <a:srgbClr val="0000FF"/>
            </a:solidFill>
            <a:round/>
            <a:headEnd/>
            <a:tailEnd/>
          </a:ln>
        </p:spPr>
      </p:cxnSp>
      <p:sp>
        <p:nvSpPr>
          <p:cNvPr id="304250" name="Freeform 350"/>
          <p:cNvSpPr>
            <a:spLocks/>
          </p:cNvSpPr>
          <p:nvPr/>
        </p:nvSpPr>
        <p:spPr bwMode="auto">
          <a:xfrm>
            <a:off x="5859463" y="4792663"/>
            <a:ext cx="533400" cy="958850"/>
          </a:xfrm>
          <a:custGeom>
            <a:avLst/>
            <a:gdLst>
              <a:gd name="T0" fmla="*/ 1451 w 1451"/>
              <a:gd name="T1" fmla="*/ 975 h 975"/>
              <a:gd name="T2" fmla="*/ 1451 w 1451"/>
              <a:gd name="T3" fmla="*/ 0 h 975"/>
              <a:gd name="T4" fmla="*/ 0 w 1451"/>
              <a:gd name="T5" fmla="*/ 0 h 975"/>
              <a:gd name="T6" fmla="*/ 0 60000 65536"/>
              <a:gd name="T7" fmla="*/ 0 60000 65536"/>
              <a:gd name="T8" fmla="*/ 0 60000 65536"/>
              <a:gd name="T9" fmla="*/ 0 w 1451"/>
              <a:gd name="T10" fmla="*/ 0 h 975"/>
              <a:gd name="T11" fmla="*/ 1451 w 1451"/>
              <a:gd name="T12" fmla="*/ 975 h 975"/>
            </a:gdLst>
            <a:ahLst/>
            <a:cxnLst>
              <a:cxn ang="T6">
                <a:pos x="T0" y="T1"/>
              </a:cxn>
              <a:cxn ang="T7">
                <a:pos x="T2" y="T3"/>
              </a:cxn>
              <a:cxn ang="T8">
                <a:pos x="T4" y="T5"/>
              </a:cxn>
            </a:cxnLst>
            <a:rect l="T9" t="T10" r="T11" b="T12"/>
            <a:pathLst>
              <a:path w="1451" h="975">
                <a:moveTo>
                  <a:pt x="1451" y="975"/>
                </a:moveTo>
                <a:lnTo>
                  <a:pt x="1451" y="0"/>
                </a:lnTo>
                <a:lnTo>
                  <a:pt x="0" y="0"/>
                </a:lnTo>
              </a:path>
            </a:pathLst>
          </a:custGeom>
          <a:noFill/>
          <a:ln w="9525" cap="flat" cmpd="sng">
            <a:solidFill>
              <a:srgbClr val="0000FF"/>
            </a:solidFill>
            <a:prstDash val="solid"/>
            <a:round/>
            <a:headEnd/>
            <a:tailEnd/>
          </a:ln>
        </p:spPr>
        <p:txBody>
          <a:bodyPr/>
          <a:lstStyle/>
          <a:p>
            <a:endParaRPr lang="ja-JP" altLang="en-US"/>
          </a:p>
        </p:txBody>
      </p:sp>
      <p:grpSp>
        <p:nvGrpSpPr>
          <p:cNvPr id="304251" name="Group 367"/>
          <p:cNvGrpSpPr>
            <a:grpSpLocks/>
          </p:cNvGrpSpPr>
          <p:nvPr/>
        </p:nvGrpSpPr>
        <p:grpSpPr bwMode="auto">
          <a:xfrm>
            <a:off x="69850" y="1593850"/>
            <a:ext cx="430213" cy="1763713"/>
            <a:chOff x="46" y="936"/>
            <a:chExt cx="249" cy="1111"/>
          </a:xfrm>
        </p:grpSpPr>
        <p:sp>
          <p:nvSpPr>
            <p:cNvPr id="304252" name="Freeform 363"/>
            <p:cNvSpPr>
              <a:spLocks/>
            </p:cNvSpPr>
            <p:nvPr/>
          </p:nvSpPr>
          <p:spPr bwMode="auto">
            <a:xfrm rot="5400000">
              <a:off x="-254" y="1258"/>
              <a:ext cx="849" cy="248"/>
            </a:xfrm>
            <a:custGeom>
              <a:avLst/>
              <a:gdLst>
                <a:gd name="T0" fmla="*/ 0 w 1770"/>
                <a:gd name="T1" fmla="*/ 6 h 457"/>
                <a:gd name="T2" fmla="*/ 136 w 1770"/>
                <a:gd name="T3" fmla="*/ 233 h 457"/>
                <a:gd name="T4" fmla="*/ 423 w 1770"/>
                <a:gd name="T5" fmla="*/ 173 h 457"/>
                <a:gd name="T6" fmla="*/ 714 w 1770"/>
                <a:gd name="T7" fmla="*/ 89 h 457"/>
                <a:gd name="T8" fmla="*/ 1101 w 1770"/>
                <a:gd name="T9" fmla="*/ 3 h 457"/>
                <a:gd name="T10" fmla="*/ 1312 w 1770"/>
                <a:gd name="T11" fmla="*/ 109 h 457"/>
                <a:gd name="T12" fmla="*/ 1533 w 1770"/>
                <a:gd name="T13" fmla="*/ 278 h 457"/>
                <a:gd name="T14" fmla="*/ 1770 w 1770"/>
                <a:gd name="T15" fmla="*/ 457 h 457"/>
                <a:gd name="T16" fmla="*/ 0 60000 65536"/>
                <a:gd name="T17" fmla="*/ 0 60000 65536"/>
                <a:gd name="T18" fmla="*/ 0 60000 65536"/>
                <a:gd name="T19" fmla="*/ 0 60000 65536"/>
                <a:gd name="T20" fmla="*/ 0 60000 65536"/>
                <a:gd name="T21" fmla="*/ 0 60000 65536"/>
                <a:gd name="T22" fmla="*/ 0 60000 65536"/>
                <a:gd name="T23" fmla="*/ 0 60000 65536"/>
                <a:gd name="T24" fmla="*/ 0 w 1770"/>
                <a:gd name="T25" fmla="*/ 0 h 457"/>
                <a:gd name="T26" fmla="*/ 1770 w 1770"/>
                <a:gd name="T27" fmla="*/ 457 h 4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0" h="457">
                  <a:moveTo>
                    <a:pt x="0" y="6"/>
                  </a:moveTo>
                  <a:cubicBezTo>
                    <a:pt x="34" y="106"/>
                    <a:pt x="66" y="205"/>
                    <a:pt x="136" y="233"/>
                  </a:cubicBezTo>
                  <a:cubicBezTo>
                    <a:pt x="206" y="261"/>
                    <a:pt x="327" y="197"/>
                    <a:pt x="423" y="173"/>
                  </a:cubicBezTo>
                  <a:cubicBezTo>
                    <a:pt x="519" y="149"/>
                    <a:pt x="601" y="117"/>
                    <a:pt x="714" y="89"/>
                  </a:cubicBezTo>
                  <a:cubicBezTo>
                    <a:pt x="827" y="61"/>
                    <a:pt x="1001" y="0"/>
                    <a:pt x="1101" y="3"/>
                  </a:cubicBezTo>
                  <a:cubicBezTo>
                    <a:pt x="1201" y="6"/>
                    <a:pt x="1240" y="63"/>
                    <a:pt x="1312" y="109"/>
                  </a:cubicBezTo>
                  <a:cubicBezTo>
                    <a:pt x="1384" y="155"/>
                    <a:pt x="1457" y="220"/>
                    <a:pt x="1533" y="278"/>
                  </a:cubicBezTo>
                  <a:cubicBezTo>
                    <a:pt x="1609" y="336"/>
                    <a:pt x="1721" y="420"/>
                    <a:pt x="1770" y="457"/>
                  </a:cubicBezTo>
                </a:path>
              </a:pathLst>
            </a:custGeom>
            <a:noFill/>
            <a:ln w="19050">
              <a:solidFill>
                <a:schemeClr val="tx1"/>
              </a:solidFill>
              <a:round/>
              <a:headEnd/>
              <a:tailEnd/>
            </a:ln>
          </p:spPr>
          <p:txBody>
            <a:bodyPr/>
            <a:lstStyle/>
            <a:p>
              <a:endParaRPr lang="ja-JP" altLang="en-US"/>
            </a:p>
          </p:txBody>
        </p:sp>
        <p:sp>
          <p:nvSpPr>
            <p:cNvPr id="304253" name="Line 364"/>
            <p:cNvSpPr>
              <a:spLocks noChangeShapeType="1"/>
            </p:cNvSpPr>
            <p:nvPr/>
          </p:nvSpPr>
          <p:spPr bwMode="auto">
            <a:xfrm rot="5400000">
              <a:off x="-75" y="1927"/>
              <a:ext cx="241" cy="0"/>
            </a:xfrm>
            <a:prstGeom prst="line">
              <a:avLst/>
            </a:prstGeom>
            <a:noFill/>
            <a:ln w="19050">
              <a:solidFill>
                <a:schemeClr val="tx1"/>
              </a:solidFill>
              <a:round/>
              <a:headEnd/>
              <a:tailEnd/>
            </a:ln>
          </p:spPr>
          <p:txBody>
            <a:bodyPr/>
            <a:lstStyle/>
            <a:p>
              <a:endParaRPr lang="ja-JP" altLang="en-US"/>
            </a:p>
          </p:txBody>
        </p:sp>
        <p:sp>
          <p:nvSpPr>
            <p:cNvPr id="304254" name="Line 365"/>
            <p:cNvSpPr>
              <a:spLocks noChangeShapeType="1"/>
            </p:cNvSpPr>
            <p:nvPr/>
          </p:nvSpPr>
          <p:spPr bwMode="auto">
            <a:xfrm rot="5400000" flipH="1">
              <a:off x="283" y="947"/>
              <a:ext cx="22" cy="0"/>
            </a:xfrm>
            <a:prstGeom prst="line">
              <a:avLst/>
            </a:prstGeom>
            <a:noFill/>
            <a:ln w="19050">
              <a:solidFill>
                <a:schemeClr val="tx1"/>
              </a:solidFill>
              <a:round/>
              <a:headEnd/>
              <a:tailEnd/>
            </a:ln>
          </p:spPr>
          <p:txBody>
            <a:bodyPr/>
            <a:lstStyle/>
            <a:p>
              <a:endParaRPr lang="ja-JP" altLang="en-US"/>
            </a:p>
          </p:txBody>
        </p:sp>
      </p:grpSp>
      <p:grpSp>
        <p:nvGrpSpPr>
          <p:cNvPr id="304255" name="Group 368"/>
          <p:cNvGrpSpPr>
            <a:grpSpLocks/>
          </p:cNvGrpSpPr>
          <p:nvPr/>
        </p:nvGrpSpPr>
        <p:grpSpPr bwMode="auto">
          <a:xfrm rot="5400000">
            <a:off x="1845469" y="2351882"/>
            <a:ext cx="1765300" cy="246062"/>
            <a:chOff x="3247" y="3657"/>
            <a:chExt cx="2268" cy="245"/>
          </a:xfrm>
        </p:grpSpPr>
        <p:sp>
          <p:nvSpPr>
            <p:cNvPr id="304256" name="Freeform 369"/>
            <p:cNvSpPr>
              <a:spLocks/>
            </p:cNvSpPr>
            <p:nvPr/>
          </p:nvSpPr>
          <p:spPr bwMode="auto">
            <a:xfrm>
              <a:off x="3292" y="3657"/>
              <a:ext cx="946" cy="245"/>
            </a:xfrm>
            <a:custGeom>
              <a:avLst/>
              <a:gdLst>
                <a:gd name="T0" fmla="*/ 0 w 946"/>
                <a:gd name="T1" fmla="*/ 0 h 245"/>
                <a:gd name="T2" fmla="*/ 136 w 946"/>
                <a:gd name="T3" fmla="*/ 227 h 245"/>
                <a:gd name="T4" fmla="*/ 409 w 946"/>
                <a:gd name="T5" fmla="*/ 109 h 245"/>
                <a:gd name="T6" fmla="*/ 560 w 946"/>
                <a:gd name="T7" fmla="*/ 41 h 245"/>
                <a:gd name="T8" fmla="*/ 759 w 946"/>
                <a:gd name="T9" fmla="*/ 8 h 245"/>
                <a:gd name="T10" fmla="*/ 946 w 946"/>
                <a:gd name="T11" fmla="*/ 1 h 245"/>
                <a:gd name="T12" fmla="*/ 0 60000 65536"/>
                <a:gd name="T13" fmla="*/ 0 60000 65536"/>
                <a:gd name="T14" fmla="*/ 0 60000 65536"/>
                <a:gd name="T15" fmla="*/ 0 60000 65536"/>
                <a:gd name="T16" fmla="*/ 0 60000 65536"/>
                <a:gd name="T17" fmla="*/ 0 60000 65536"/>
                <a:gd name="T18" fmla="*/ 0 w 946"/>
                <a:gd name="T19" fmla="*/ 0 h 245"/>
                <a:gd name="T20" fmla="*/ 946 w 946"/>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946" h="245">
                  <a:moveTo>
                    <a:pt x="0" y="0"/>
                  </a:moveTo>
                  <a:cubicBezTo>
                    <a:pt x="34" y="100"/>
                    <a:pt x="68" y="209"/>
                    <a:pt x="136" y="227"/>
                  </a:cubicBezTo>
                  <a:cubicBezTo>
                    <a:pt x="204" y="245"/>
                    <a:pt x="338" y="140"/>
                    <a:pt x="409" y="109"/>
                  </a:cubicBezTo>
                  <a:cubicBezTo>
                    <a:pt x="480" y="78"/>
                    <a:pt x="502" y="58"/>
                    <a:pt x="560" y="41"/>
                  </a:cubicBezTo>
                  <a:cubicBezTo>
                    <a:pt x="618" y="24"/>
                    <a:pt x="695" y="15"/>
                    <a:pt x="759" y="8"/>
                  </a:cubicBezTo>
                  <a:cubicBezTo>
                    <a:pt x="823" y="1"/>
                    <a:pt x="907" y="2"/>
                    <a:pt x="946" y="1"/>
                  </a:cubicBezTo>
                </a:path>
              </a:pathLst>
            </a:custGeom>
            <a:noFill/>
            <a:ln w="19050">
              <a:solidFill>
                <a:schemeClr val="tx1"/>
              </a:solidFill>
              <a:round/>
              <a:headEnd/>
              <a:tailEnd/>
            </a:ln>
          </p:spPr>
          <p:txBody>
            <a:bodyPr/>
            <a:lstStyle/>
            <a:p>
              <a:endParaRPr lang="ja-JP" altLang="en-US"/>
            </a:p>
          </p:txBody>
        </p:sp>
        <p:sp>
          <p:nvSpPr>
            <p:cNvPr id="304257" name="Line 370"/>
            <p:cNvSpPr>
              <a:spLocks noChangeShapeType="1"/>
            </p:cNvSpPr>
            <p:nvPr/>
          </p:nvSpPr>
          <p:spPr bwMode="auto">
            <a:xfrm>
              <a:off x="4241" y="3657"/>
              <a:ext cx="1274" cy="0"/>
            </a:xfrm>
            <a:prstGeom prst="line">
              <a:avLst/>
            </a:prstGeom>
            <a:noFill/>
            <a:ln w="19050">
              <a:solidFill>
                <a:schemeClr val="tx1"/>
              </a:solidFill>
              <a:round/>
              <a:headEnd/>
              <a:tailEnd/>
            </a:ln>
          </p:spPr>
          <p:txBody>
            <a:bodyPr/>
            <a:lstStyle/>
            <a:p>
              <a:endParaRPr lang="ja-JP" altLang="en-US"/>
            </a:p>
          </p:txBody>
        </p:sp>
        <p:sp>
          <p:nvSpPr>
            <p:cNvPr id="304258" name="Line 371"/>
            <p:cNvSpPr>
              <a:spLocks noChangeShapeType="1"/>
            </p:cNvSpPr>
            <p:nvPr/>
          </p:nvSpPr>
          <p:spPr bwMode="auto">
            <a:xfrm flipH="1">
              <a:off x="3247" y="3657"/>
              <a:ext cx="45" cy="0"/>
            </a:xfrm>
            <a:prstGeom prst="line">
              <a:avLst/>
            </a:prstGeom>
            <a:noFill/>
            <a:ln w="19050">
              <a:solidFill>
                <a:schemeClr val="tx1"/>
              </a:solidFill>
              <a:round/>
              <a:headEnd/>
              <a:tailEnd/>
            </a:ln>
          </p:spPr>
          <p:txBody>
            <a:bodyPr/>
            <a:lstStyle/>
            <a:p>
              <a:endParaRPr lang="ja-JP" altLang="en-US"/>
            </a:p>
          </p:txBody>
        </p:sp>
      </p:grpSp>
      <p:grpSp>
        <p:nvGrpSpPr>
          <p:cNvPr id="304259" name="Group 24"/>
          <p:cNvGrpSpPr>
            <a:grpSpLocks/>
          </p:cNvGrpSpPr>
          <p:nvPr/>
        </p:nvGrpSpPr>
        <p:grpSpPr bwMode="auto">
          <a:xfrm>
            <a:off x="503238" y="2276475"/>
            <a:ext cx="165100" cy="153988"/>
            <a:chOff x="1030" y="1918"/>
            <a:chExt cx="56" cy="56"/>
          </a:xfrm>
        </p:grpSpPr>
        <p:sp>
          <p:nvSpPr>
            <p:cNvPr id="304260"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61"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4262" name="Group 24"/>
          <p:cNvGrpSpPr>
            <a:grpSpLocks/>
          </p:cNvGrpSpPr>
          <p:nvPr/>
        </p:nvGrpSpPr>
        <p:grpSpPr bwMode="auto">
          <a:xfrm>
            <a:off x="503238" y="2492375"/>
            <a:ext cx="165100" cy="153988"/>
            <a:chOff x="1030" y="1918"/>
            <a:chExt cx="56" cy="56"/>
          </a:xfrm>
        </p:grpSpPr>
        <p:sp>
          <p:nvSpPr>
            <p:cNvPr id="304263"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64"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4265" name="Line 378"/>
          <p:cNvSpPr>
            <a:spLocks noChangeShapeType="1"/>
          </p:cNvSpPr>
          <p:nvPr/>
        </p:nvSpPr>
        <p:spPr bwMode="auto">
          <a:xfrm flipH="1" flipV="1">
            <a:off x="438150" y="1989138"/>
            <a:ext cx="107950" cy="260350"/>
          </a:xfrm>
          <a:prstGeom prst="line">
            <a:avLst/>
          </a:prstGeom>
          <a:noFill/>
          <a:ln w="38100">
            <a:solidFill>
              <a:srgbClr val="0000FF"/>
            </a:solidFill>
            <a:round/>
            <a:headEnd/>
            <a:tailEnd type="triangle" w="med" len="med"/>
          </a:ln>
        </p:spPr>
        <p:txBody>
          <a:bodyPr/>
          <a:lstStyle/>
          <a:p>
            <a:endParaRPr lang="ja-JP" altLang="en-US"/>
          </a:p>
        </p:txBody>
      </p:sp>
      <p:sp>
        <p:nvSpPr>
          <p:cNvPr id="304266" name="Line 379"/>
          <p:cNvSpPr>
            <a:spLocks noChangeShapeType="1"/>
          </p:cNvSpPr>
          <p:nvPr/>
        </p:nvSpPr>
        <p:spPr bwMode="auto">
          <a:xfrm flipH="1">
            <a:off x="34925" y="1519238"/>
            <a:ext cx="503238" cy="0"/>
          </a:xfrm>
          <a:prstGeom prst="line">
            <a:avLst/>
          </a:prstGeom>
          <a:noFill/>
          <a:ln w="9525">
            <a:solidFill>
              <a:schemeClr val="tx1"/>
            </a:solidFill>
            <a:round/>
            <a:headEnd/>
            <a:tailEnd type="triangle" w="med" len="med"/>
          </a:ln>
        </p:spPr>
        <p:txBody>
          <a:bodyPr/>
          <a:lstStyle/>
          <a:p>
            <a:endParaRPr lang="ja-JP" altLang="en-US"/>
          </a:p>
        </p:txBody>
      </p:sp>
      <p:sp>
        <p:nvSpPr>
          <p:cNvPr id="304267" name="Text Box 10"/>
          <p:cNvSpPr txBox="1">
            <a:spLocks noChangeArrowheads="1"/>
          </p:cNvSpPr>
          <p:nvPr/>
        </p:nvSpPr>
        <p:spPr bwMode="auto">
          <a:xfrm>
            <a:off x="134938" y="1338263"/>
            <a:ext cx="584200" cy="182562"/>
          </a:xfrm>
          <a:prstGeom prst="rect">
            <a:avLst/>
          </a:prstGeom>
          <a:noFill/>
          <a:ln w="9525">
            <a:noFill/>
            <a:miter lim="800000"/>
            <a:headEnd/>
            <a:tailEnd/>
          </a:ln>
        </p:spPr>
        <p:txBody>
          <a:bodyPr wrap="none" lIns="0" tIns="0" rIns="0" bIns="0" anchor="ctr">
            <a:spAutoFit/>
          </a:bodyPr>
          <a:lstStyle/>
          <a:p>
            <a:pPr algn="ctr"/>
            <a:r>
              <a:rPr lang="en-US" altLang="ja-JP" sz="1200" b="0">
                <a:latin typeface="Tahoma" pitchFamily="34" charset="0"/>
              </a:rPr>
              <a:t>Potential</a:t>
            </a:r>
          </a:p>
        </p:txBody>
      </p:sp>
      <p:sp>
        <p:nvSpPr>
          <p:cNvPr id="304268" name="Line 381"/>
          <p:cNvSpPr>
            <a:spLocks noChangeShapeType="1"/>
          </p:cNvSpPr>
          <p:nvPr/>
        </p:nvSpPr>
        <p:spPr bwMode="auto">
          <a:xfrm flipH="1">
            <a:off x="2387600" y="1519238"/>
            <a:ext cx="503238" cy="0"/>
          </a:xfrm>
          <a:prstGeom prst="line">
            <a:avLst/>
          </a:prstGeom>
          <a:noFill/>
          <a:ln w="9525">
            <a:solidFill>
              <a:schemeClr val="tx1"/>
            </a:solidFill>
            <a:round/>
            <a:headEnd/>
            <a:tailEnd type="triangle" w="med" len="med"/>
          </a:ln>
        </p:spPr>
        <p:txBody>
          <a:bodyPr/>
          <a:lstStyle/>
          <a:p>
            <a:endParaRPr lang="ja-JP" altLang="en-US"/>
          </a:p>
        </p:txBody>
      </p:sp>
      <p:sp>
        <p:nvSpPr>
          <p:cNvPr id="304269" name="Text Box 10"/>
          <p:cNvSpPr txBox="1">
            <a:spLocks noChangeArrowheads="1"/>
          </p:cNvSpPr>
          <p:nvPr/>
        </p:nvSpPr>
        <p:spPr bwMode="auto">
          <a:xfrm>
            <a:off x="2487613" y="1338263"/>
            <a:ext cx="584200" cy="182562"/>
          </a:xfrm>
          <a:prstGeom prst="rect">
            <a:avLst/>
          </a:prstGeom>
          <a:noFill/>
          <a:ln w="9525">
            <a:noFill/>
            <a:miter lim="800000"/>
            <a:headEnd/>
            <a:tailEnd/>
          </a:ln>
        </p:spPr>
        <p:txBody>
          <a:bodyPr wrap="none" lIns="0" tIns="0" rIns="0" bIns="0" anchor="ctr">
            <a:spAutoFit/>
          </a:bodyPr>
          <a:lstStyle/>
          <a:p>
            <a:pPr algn="ctr"/>
            <a:r>
              <a:rPr lang="en-US" altLang="ja-JP" sz="1200" b="0">
                <a:latin typeface="Tahoma" pitchFamily="34" charset="0"/>
              </a:rPr>
              <a:t>Potential</a:t>
            </a:r>
          </a:p>
        </p:txBody>
      </p:sp>
      <p:sp>
        <p:nvSpPr>
          <p:cNvPr id="304270" name="Line 383"/>
          <p:cNvSpPr>
            <a:spLocks noChangeShapeType="1"/>
          </p:cNvSpPr>
          <p:nvPr/>
        </p:nvSpPr>
        <p:spPr bwMode="auto">
          <a:xfrm flipH="1">
            <a:off x="322263" y="2636838"/>
            <a:ext cx="180975" cy="215900"/>
          </a:xfrm>
          <a:prstGeom prst="line">
            <a:avLst/>
          </a:prstGeom>
          <a:noFill/>
          <a:ln w="38100">
            <a:solidFill>
              <a:srgbClr val="808080"/>
            </a:solidFill>
            <a:round/>
            <a:headEnd/>
            <a:tailEnd type="triangle" w="med" len="med"/>
          </a:ln>
        </p:spPr>
        <p:txBody>
          <a:bodyPr/>
          <a:lstStyle/>
          <a:p>
            <a:endParaRPr lang="ja-JP" altLang="en-US"/>
          </a:p>
        </p:txBody>
      </p:sp>
      <p:sp>
        <p:nvSpPr>
          <p:cNvPr id="304271" name="Text Box 10"/>
          <p:cNvSpPr txBox="1">
            <a:spLocks noChangeArrowheads="1"/>
          </p:cNvSpPr>
          <p:nvPr/>
        </p:nvSpPr>
        <p:spPr bwMode="auto">
          <a:xfrm rot="5400000">
            <a:off x="44450" y="2073275"/>
            <a:ext cx="409575"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Drift</a:t>
            </a:r>
          </a:p>
        </p:txBody>
      </p:sp>
      <p:grpSp>
        <p:nvGrpSpPr>
          <p:cNvPr id="304272" name="Group 24"/>
          <p:cNvGrpSpPr>
            <a:grpSpLocks/>
          </p:cNvGrpSpPr>
          <p:nvPr/>
        </p:nvGrpSpPr>
        <p:grpSpPr bwMode="auto">
          <a:xfrm>
            <a:off x="2855913" y="2835275"/>
            <a:ext cx="165100" cy="155575"/>
            <a:chOff x="1030" y="1918"/>
            <a:chExt cx="56" cy="56"/>
          </a:xfrm>
        </p:grpSpPr>
        <p:sp>
          <p:nvSpPr>
            <p:cNvPr id="304273"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74"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4275" name="Group 24"/>
          <p:cNvGrpSpPr>
            <a:grpSpLocks/>
          </p:cNvGrpSpPr>
          <p:nvPr/>
        </p:nvGrpSpPr>
        <p:grpSpPr bwMode="auto">
          <a:xfrm>
            <a:off x="2855913" y="2636838"/>
            <a:ext cx="163512" cy="153987"/>
            <a:chOff x="1030" y="1918"/>
            <a:chExt cx="56" cy="56"/>
          </a:xfrm>
        </p:grpSpPr>
        <p:sp>
          <p:nvSpPr>
            <p:cNvPr id="304276"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77"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grpSp>
        <p:nvGrpSpPr>
          <p:cNvPr id="304278" name="Group 24"/>
          <p:cNvGrpSpPr>
            <a:grpSpLocks/>
          </p:cNvGrpSpPr>
          <p:nvPr/>
        </p:nvGrpSpPr>
        <p:grpSpPr bwMode="auto">
          <a:xfrm>
            <a:off x="2855913" y="2444750"/>
            <a:ext cx="165100" cy="155575"/>
            <a:chOff x="1030" y="1918"/>
            <a:chExt cx="56" cy="56"/>
          </a:xfrm>
        </p:grpSpPr>
        <p:sp>
          <p:nvSpPr>
            <p:cNvPr id="304279" name="Oval 25"/>
            <p:cNvSpPr>
              <a:spLocks noChangeArrowheads="1"/>
            </p:cNvSpPr>
            <p:nvPr/>
          </p:nvSpPr>
          <p:spPr bwMode="auto">
            <a:xfrm>
              <a:off x="1030" y="1918"/>
              <a:ext cx="56" cy="56"/>
            </a:xfrm>
            <a:prstGeom prst="ellipse">
              <a:avLst/>
            </a:prstGeom>
            <a:solidFill>
              <a:schemeClr val="bg1"/>
            </a:solidFill>
            <a:ln w="9525">
              <a:solidFill>
                <a:srgbClr val="0000FF"/>
              </a:solidFill>
              <a:round/>
              <a:headEnd/>
              <a:tailEnd/>
            </a:ln>
          </p:spPr>
          <p:txBody>
            <a:bodyPr wrap="none" anchor="ctr"/>
            <a:lstStyle/>
            <a:p>
              <a:pPr algn="ctr"/>
              <a:endParaRPr lang="ja-JP" altLang="en-US" b="0" u="sng">
                <a:latin typeface="Tahoma" pitchFamily="34" charset="0"/>
              </a:endParaRPr>
            </a:p>
          </p:txBody>
        </p:sp>
        <p:sp>
          <p:nvSpPr>
            <p:cNvPr id="304280" name="Line 26"/>
            <p:cNvSpPr>
              <a:spLocks noChangeShapeType="1"/>
            </p:cNvSpPr>
            <p:nvPr/>
          </p:nvSpPr>
          <p:spPr bwMode="auto">
            <a:xfrm>
              <a:off x="1036" y="1946"/>
              <a:ext cx="44" cy="0"/>
            </a:xfrm>
            <a:prstGeom prst="line">
              <a:avLst/>
            </a:prstGeom>
            <a:noFill/>
            <a:ln w="19050">
              <a:solidFill>
                <a:srgbClr val="0000FF"/>
              </a:solidFill>
              <a:round/>
              <a:headEnd/>
              <a:tailEnd/>
            </a:ln>
          </p:spPr>
          <p:txBody>
            <a:bodyPr/>
            <a:lstStyle/>
            <a:p>
              <a:endParaRPr lang="ja-JP" altLang="en-US"/>
            </a:p>
          </p:txBody>
        </p:sp>
      </p:grpSp>
      <p:sp>
        <p:nvSpPr>
          <p:cNvPr id="304281" name="Line 394"/>
          <p:cNvSpPr>
            <a:spLocks noChangeShapeType="1"/>
          </p:cNvSpPr>
          <p:nvPr/>
        </p:nvSpPr>
        <p:spPr bwMode="auto">
          <a:xfrm flipH="1" flipV="1">
            <a:off x="2928938" y="2160588"/>
            <a:ext cx="0" cy="260350"/>
          </a:xfrm>
          <a:prstGeom prst="line">
            <a:avLst/>
          </a:prstGeom>
          <a:noFill/>
          <a:ln w="38100">
            <a:solidFill>
              <a:srgbClr val="0000FF"/>
            </a:solidFill>
            <a:round/>
            <a:headEnd/>
            <a:tailEnd type="triangle" w="med" len="med"/>
          </a:ln>
        </p:spPr>
        <p:txBody>
          <a:bodyPr/>
          <a:lstStyle/>
          <a:p>
            <a:endParaRPr lang="ja-JP" altLang="en-US"/>
          </a:p>
        </p:txBody>
      </p:sp>
      <p:sp>
        <p:nvSpPr>
          <p:cNvPr id="304282" name="Line 395"/>
          <p:cNvSpPr>
            <a:spLocks noChangeShapeType="1"/>
          </p:cNvSpPr>
          <p:nvPr/>
        </p:nvSpPr>
        <p:spPr bwMode="auto">
          <a:xfrm flipH="1">
            <a:off x="2928938" y="3024188"/>
            <a:ext cx="0" cy="260350"/>
          </a:xfrm>
          <a:prstGeom prst="line">
            <a:avLst/>
          </a:prstGeom>
          <a:noFill/>
          <a:ln w="38100">
            <a:solidFill>
              <a:srgbClr val="0000FF"/>
            </a:solidFill>
            <a:round/>
            <a:headEnd/>
            <a:tailEnd type="triangle" w="med" len="med"/>
          </a:ln>
        </p:spPr>
        <p:txBody>
          <a:bodyPr/>
          <a:lstStyle/>
          <a:p>
            <a:endParaRPr lang="ja-JP" altLang="en-US"/>
          </a:p>
        </p:txBody>
      </p:sp>
      <p:sp>
        <p:nvSpPr>
          <p:cNvPr id="304283" name="Text Box 10"/>
          <p:cNvSpPr txBox="1">
            <a:spLocks noChangeArrowheads="1"/>
          </p:cNvSpPr>
          <p:nvPr/>
        </p:nvSpPr>
        <p:spPr bwMode="auto">
          <a:xfrm rot="5400000">
            <a:off x="2309813" y="2593975"/>
            <a:ext cx="809625"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Diffusion</a:t>
            </a:r>
          </a:p>
        </p:txBody>
      </p:sp>
      <p:sp>
        <p:nvSpPr>
          <p:cNvPr id="304284" name="Text Box 31"/>
          <p:cNvSpPr txBox="1">
            <a:spLocks noChangeArrowheads="1"/>
          </p:cNvSpPr>
          <p:nvPr/>
        </p:nvSpPr>
        <p:spPr bwMode="auto">
          <a:xfrm>
            <a:off x="7621588" y="4759325"/>
            <a:ext cx="1522412" cy="212725"/>
          </a:xfrm>
          <a:prstGeom prst="rect">
            <a:avLst/>
          </a:prstGeom>
          <a:solidFill>
            <a:schemeClr val="bg1"/>
          </a:solidFill>
          <a:ln w="3175">
            <a:noFill/>
            <a:miter lim="800000"/>
            <a:headEnd/>
            <a:tailEnd/>
          </a:ln>
        </p:spPr>
        <p:txBody>
          <a:bodyPr wrap="none" lIns="0" tIns="0" rIns="0" bIns="0">
            <a:spAutoFit/>
          </a:bodyPr>
          <a:lstStyle/>
          <a:p>
            <a:r>
              <a:rPr lang="en-US" altLang="ja-JP" sz="1400">
                <a:solidFill>
                  <a:srgbClr val="0000FF"/>
                </a:solidFill>
                <a:latin typeface="Tahoma" pitchFamily="34" charset="0"/>
              </a:rPr>
              <a:t>Deep PD w/ VOD</a:t>
            </a:r>
          </a:p>
        </p:txBody>
      </p:sp>
      <p:sp>
        <p:nvSpPr>
          <p:cNvPr id="304285" name="Text Box 31"/>
          <p:cNvSpPr txBox="1">
            <a:spLocks noChangeArrowheads="1"/>
          </p:cNvSpPr>
          <p:nvPr/>
        </p:nvSpPr>
        <p:spPr bwMode="auto">
          <a:xfrm>
            <a:off x="8362950" y="3824288"/>
            <a:ext cx="568325" cy="212725"/>
          </a:xfrm>
          <a:prstGeom prst="rect">
            <a:avLst/>
          </a:prstGeom>
          <a:noFill/>
          <a:ln w="3175">
            <a:noFill/>
            <a:miter lim="800000"/>
            <a:headEnd/>
            <a:tailEnd/>
          </a:ln>
        </p:spPr>
        <p:txBody>
          <a:bodyPr wrap="none" lIns="0" tIns="0" rIns="0" bIns="0">
            <a:spAutoFit/>
          </a:bodyPr>
          <a:lstStyle/>
          <a:p>
            <a:r>
              <a:rPr lang="en-US" altLang="ja-JP" sz="1400">
                <a:solidFill>
                  <a:srgbClr val="FF0000"/>
                </a:solidFill>
                <a:latin typeface="Tahoma" pitchFamily="34" charset="0"/>
              </a:rPr>
              <a:t>P-sub.</a:t>
            </a:r>
          </a:p>
        </p:txBody>
      </p:sp>
      <p:sp>
        <p:nvSpPr>
          <p:cNvPr id="304286" name="Text Box 31"/>
          <p:cNvSpPr txBox="1">
            <a:spLocks noChangeArrowheads="1"/>
          </p:cNvSpPr>
          <p:nvPr/>
        </p:nvSpPr>
        <p:spPr bwMode="auto">
          <a:xfrm>
            <a:off x="7143750" y="4189413"/>
            <a:ext cx="631825" cy="212725"/>
          </a:xfrm>
          <a:prstGeom prst="rect">
            <a:avLst/>
          </a:prstGeom>
          <a:solidFill>
            <a:schemeClr val="bg1"/>
          </a:solidFill>
          <a:ln w="3175">
            <a:noFill/>
            <a:miter lim="800000"/>
            <a:headEnd/>
            <a:tailEnd/>
          </a:ln>
        </p:spPr>
        <p:txBody>
          <a:bodyPr wrap="none" lIns="0" tIns="0" rIns="0" bIns="0">
            <a:spAutoFit/>
          </a:bodyPr>
          <a:lstStyle/>
          <a:p>
            <a:r>
              <a:rPr lang="en-US" altLang="ja-JP" sz="1400">
                <a:latin typeface="Tahoma" pitchFamily="34" charset="0"/>
              </a:rPr>
              <a:t>16nsec</a:t>
            </a:r>
          </a:p>
        </p:txBody>
      </p:sp>
      <p:sp>
        <p:nvSpPr>
          <p:cNvPr id="304287" name="Oval 402"/>
          <p:cNvSpPr>
            <a:spLocks noChangeArrowheads="1"/>
          </p:cNvSpPr>
          <p:nvPr/>
        </p:nvSpPr>
        <p:spPr bwMode="auto">
          <a:xfrm>
            <a:off x="7493000" y="4622800"/>
            <a:ext cx="112713" cy="112713"/>
          </a:xfrm>
          <a:prstGeom prst="ellipse">
            <a:avLst/>
          </a:prstGeom>
          <a:noFill/>
          <a:ln w="19050" algn="ctr">
            <a:solidFill>
              <a:schemeClr val="tx1"/>
            </a:solidFill>
            <a:round/>
            <a:headEnd/>
            <a:tailEnd/>
          </a:ln>
        </p:spPr>
        <p:txBody>
          <a:bodyPr wrap="none" anchor="ctr"/>
          <a:lstStyle/>
          <a:p>
            <a:endParaRPr lang="ja-JP" altLang="en-US" b="0"/>
          </a:p>
        </p:txBody>
      </p:sp>
      <p:cxnSp>
        <p:nvCxnSpPr>
          <p:cNvPr id="304288" name="AutoShape 403"/>
          <p:cNvCxnSpPr>
            <a:cxnSpLocks noChangeShapeType="1"/>
            <a:stCxn id="304286" idx="2"/>
            <a:endCxn id="304287" idx="0"/>
          </p:cNvCxnSpPr>
          <p:nvPr/>
        </p:nvCxnSpPr>
        <p:spPr bwMode="auto">
          <a:xfrm rot="16200000" flipH="1">
            <a:off x="7399338" y="4462463"/>
            <a:ext cx="211137" cy="90487"/>
          </a:xfrm>
          <a:prstGeom prst="curvedConnector3">
            <a:avLst>
              <a:gd name="adj1" fmla="val 51880"/>
            </a:avLst>
          </a:prstGeom>
          <a:noFill/>
          <a:ln w="9525">
            <a:solidFill>
              <a:srgbClr val="000000"/>
            </a:solidFill>
            <a:round/>
            <a:headEnd/>
            <a:tailEnd/>
          </a:ln>
        </p:spPr>
      </p:cxnSp>
      <p:sp>
        <p:nvSpPr>
          <p:cNvPr id="304289" name="Rectangle 45"/>
          <p:cNvSpPr>
            <a:spLocks noChangeArrowheads="1"/>
          </p:cNvSpPr>
          <p:nvPr/>
        </p:nvSpPr>
        <p:spPr bwMode="auto">
          <a:xfrm>
            <a:off x="5992813" y="3465513"/>
            <a:ext cx="2827337" cy="2190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u="sng">
                <a:latin typeface="Tahoma" pitchFamily="34" charset="0"/>
                <a:cs typeface="Tahoma" pitchFamily="34" charset="0"/>
              </a:rPr>
              <a:t>Fast Shutter Simulations</a:t>
            </a:r>
            <a:endParaRPr lang="ja-JP" altLang="en-US" u="sng">
              <a:latin typeface="Tahoma" pitchFamily="34" charset="0"/>
              <a:cs typeface="Tahoma" pitchFamily="34" charset="0"/>
            </a:endParaRPr>
          </a:p>
        </p:txBody>
      </p:sp>
      <p:sp>
        <p:nvSpPr>
          <p:cNvPr id="304293" name="Text Box 10"/>
          <p:cNvSpPr txBox="1">
            <a:spLocks noChangeArrowheads="1"/>
          </p:cNvSpPr>
          <p:nvPr/>
        </p:nvSpPr>
        <p:spPr bwMode="auto">
          <a:xfrm>
            <a:off x="649288" y="4767263"/>
            <a:ext cx="531812" cy="425450"/>
          </a:xfrm>
          <a:prstGeom prst="rect">
            <a:avLst/>
          </a:prstGeom>
          <a:noFill/>
          <a:ln w="9525">
            <a:noFill/>
            <a:miter lim="800000"/>
            <a:headEnd/>
            <a:tailEnd/>
          </a:ln>
        </p:spPr>
        <p:txBody>
          <a:bodyPr wrap="none" lIns="0" tIns="0" rIns="0" bIns="0" anchor="ctr">
            <a:spAutoFit/>
          </a:bodyPr>
          <a:lstStyle/>
          <a:p>
            <a:pPr algn="ctr"/>
            <a:r>
              <a:rPr lang="en-US" altLang="ja-JP" sz="1400" b="0">
                <a:solidFill>
                  <a:srgbClr val="FF0000"/>
                </a:solidFill>
                <a:latin typeface="Tahoma" pitchFamily="34" charset="0"/>
              </a:rPr>
              <a:t>VCCD</a:t>
            </a:r>
          </a:p>
          <a:p>
            <a:pPr algn="ctr"/>
            <a:r>
              <a:rPr lang="en-US" altLang="ja-JP" sz="1400" b="0">
                <a:solidFill>
                  <a:srgbClr val="FF0000"/>
                </a:solidFill>
                <a:latin typeface="Tahoma" pitchFamily="34" charset="0"/>
              </a:rPr>
              <a:t>signals</a:t>
            </a:r>
          </a:p>
        </p:txBody>
      </p:sp>
      <p:sp>
        <p:nvSpPr>
          <p:cNvPr id="304294" name="Text Box 10"/>
          <p:cNvSpPr txBox="1">
            <a:spLocks noChangeArrowheads="1"/>
          </p:cNvSpPr>
          <p:nvPr/>
        </p:nvSpPr>
        <p:spPr bwMode="auto">
          <a:xfrm>
            <a:off x="1476375" y="5229225"/>
            <a:ext cx="806450" cy="212725"/>
          </a:xfrm>
          <a:prstGeom prst="rect">
            <a:avLst/>
          </a:prstGeom>
          <a:noFill/>
          <a:ln w="9525">
            <a:noFill/>
            <a:miter lim="800000"/>
            <a:headEnd/>
            <a:tailEnd/>
          </a:ln>
        </p:spPr>
        <p:txBody>
          <a:bodyPr wrap="none" lIns="0" tIns="0" rIns="0" bIns="0" anchor="ctr">
            <a:spAutoFit/>
          </a:bodyPr>
          <a:lstStyle/>
          <a:p>
            <a:pPr algn="ctr"/>
            <a:r>
              <a:rPr lang="en-US" altLang="ja-JP" sz="1400" b="0">
                <a:solidFill>
                  <a:srgbClr val="0000FF"/>
                </a:solidFill>
                <a:latin typeface="Tahoma" pitchFamily="34" charset="0"/>
              </a:rPr>
              <a:t>PD signals</a:t>
            </a:r>
          </a:p>
        </p:txBody>
      </p:sp>
      <p:cxnSp>
        <p:nvCxnSpPr>
          <p:cNvPr id="304295" name="AutoShape 416"/>
          <p:cNvCxnSpPr>
            <a:cxnSpLocks noChangeShapeType="1"/>
            <a:stCxn id="304294" idx="1"/>
          </p:cNvCxnSpPr>
          <p:nvPr/>
        </p:nvCxnSpPr>
        <p:spPr bwMode="auto">
          <a:xfrm flipH="1">
            <a:off x="1389063" y="5335588"/>
            <a:ext cx="87312" cy="33337"/>
          </a:xfrm>
          <a:prstGeom prst="straightConnector1">
            <a:avLst/>
          </a:prstGeom>
          <a:noFill/>
          <a:ln w="9525">
            <a:solidFill>
              <a:srgbClr val="0000FF"/>
            </a:solidFill>
            <a:round/>
            <a:headEnd/>
            <a:tailEnd/>
          </a:ln>
        </p:spPr>
      </p:cxnSp>
      <p:sp>
        <p:nvSpPr>
          <p:cNvPr id="304296" name="Line 417"/>
          <p:cNvSpPr>
            <a:spLocks noChangeShapeType="1"/>
          </p:cNvSpPr>
          <p:nvPr/>
        </p:nvSpPr>
        <p:spPr bwMode="auto">
          <a:xfrm>
            <a:off x="2874963" y="3963988"/>
            <a:ext cx="900112" cy="0"/>
          </a:xfrm>
          <a:prstGeom prst="line">
            <a:avLst/>
          </a:prstGeom>
          <a:noFill/>
          <a:ln w="19050">
            <a:solidFill>
              <a:schemeClr val="tx1"/>
            </a:solidFill>
            <a:round/>
            <a:headEnd type="triangle" w="med" len="med"/>
            <a:tailEnd type="triangle" w="med" len="med"/>
          </a:ln>
        </p:spPr>
        <p:txBody>
          <a:bodyPr/>
          <a:lstStyle/>
          <a:p>
            <a:endParaRPr lang="ja-JP" altLang="en-US"/>
          </a:p>
        </p:txBody>
      </p:sp>
      <p:sp>
        <p:nvSpPr>
          <p:cNvPr id="304297" name="Line 418"/>
          <p:cNvSpPr>
            <a:spLocks noChangeShapeType="1"/>
          </p:cNvSpPr>
          <p:nvPr/>
        </p:nvSpPr>
        <p:spPr bwMode="auto">
          <a:xfrm>
            <a:off x="3775075" y="3963988"/>
            <a:ext cx="900113" cy="0"/>
          </a:xfrm>
          <a:prstGeom prst="line">
            <a:avLst/>
          </a:prstGeom>
          <a:noFill/>
          <a:ln w="19050">
            <a:solidFill>
              <a:schemeClr val="tx1"/>
            </a:solidFill>
            <a:round/>
            <a:headEnd type="triangle" w="med" len="med"/>
            <a:tailEnd type="triangle" w="med" len="med"/>
          </a:ln>
        </p:spPr>
        <p:txBody>
          <a:bodyPr/>
          <a:lstStyle/>
          <a:p>
            <a:endParaRPr lang="ja-JP" altLang="en-US"/>
          </a:p>
        </p:txBody>
      </p:sp>
      <p:sp>
        <p:nvSpPr>
          <p:cNvPr id="304298" name="Text Box 10"/>
          <p:cNvSpPr txBox="1">
            <a:spLocks noChangeArrowheads="1"/>
          </p:cNvSpPr>
          <p:nvPr/>
        </p:nvSpPr>
        <p:spPr bwMode="auto">
          <a:xfrm>
            <a:off x="3025775" y="3716338"/>
            <a:ext cx="600075"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FF0000"/>
                </a:solidFill>
                <a:latin typeface="Tahoma" pitchFamily="34" charset="0"/>
              </a:rPr>
              <a:t>ON (1)</a:t>
            </a:r>
          </a:p>
        </p:txBody>
      </p:sp>
      <p:sp>
        <p:nvSpPr>
          <p:cNvPr id="304299" name="Text Box 10"/>
          <p:cNvSpPr txBox="1">
            <a:spLocks noChangeArrowheads="1"/>
          </p:cNvSpPr>
          <p:nvPr/>
        </p:nvSpPr>
        <p:spPr bwMode="auto">
          <a:xfrm>
            <a:off x="3883025" y="3716338"/>
            <a:ext cx="669925" cy="212725"/>
          </a:xfrm>
          <a:prstGeom prst="rect">
            <a:avLst/>
          </a:prstGeom>
          <a:noFill/>
          <a:ln w="9525">
            <a:noFill/>
            <a:miter lim="800000"/>
            <a:headEnd/>
            <a:tailEnd/>
          </a:ln>
        </p:spPr>
        <p:txBody>
          <a:bodyPr wrap="none" lIns="0" tIns="0" rIns="0" bIns="0" anchor="ctr">
            <a:spAutoFit/>
          </a:bodyPr>
          <a:lstStyle/>
          <a:p>
            <a:pPr algn="ctr"/>
            <a:r>
              <a:rPr lang="en-US" altLang="ja-JP" sz="1400">
                <a:solidFill>
                  <a:srgbClr val="0000FF"/>
                </a:solidFill>
                <a:latin typeface="Tahoma" pitchFamily="34" charset="0"/>
              </a:rPr>
              <a:t>OFF (2)</a:t>
            </a:r>
          </a:p>
        </p:txBody>
      </p:sp>
      <p:sp>
        <p:nvSpPr>
          <p:cNvPr id="304300" name="Rectangle 45"/>
          <p:cNvSpPr>
            <a:spLocks noChangeArrowheads="1"/>
          </p:cNvSpPr>
          <p:nvPr/>
        </p:nvSpPr>
        <p:spPr bwMode="auto">
          <a:xfrm>
            <a:off x="1042988" y="3465513"/>
            <a:ext cx="3062287" cy="2190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u="sng">
                <a:latin typeface="Tahoma" pitchFamily="34" charset="0"/>
                <a:cs typeface="Tahoma" pitchFamily="34" charset="0"/>
              </a:rPr>
              <a:t>Photo-Current Simulations</a:t>
            </a:r>
            <a:endParaRPr lang="ja-JP" altLang="en-US" u="sng">
              <a:latin typeface="Tahoma" pitchFamily="34" charset="0"/>
              <a:cs typeface="Tahoma" pitchFamily="34" charset="0"/>
            </a:endParaRPr>
          </a:p>
        </p:txBody>
      </p:sp>
      <p:sp>
        <p:nvSpPr>
          <p:cNvPr id="304301" name="Text Box 10"/>
          <p:cNvSpPr txBox="1">
            <a:spLocks noChangeArrowheads="1"/>
          </p:cNvSpPr>
          <p:nvPr/>
        </p:nvSpPr>
        <p:spPr bwMode="auto">
          <a:xfrm>
            <a:off x="565150" y="4084638"/>
            <a:ext cx="723900" cy="244475"/>
          </a:xfrm>
          <a:prstGeom prst="rect">
            <a:avLst/>
          </a:prstGeom>
          <a:solidFill>
            <a:schemeClr val="bg1"/>
          </a:solidFill>
          <a:ln w="9525">
            <a:noFill/>
            <a:miter lim="800000"/>
            <a:headEnd/>
            <a:tailEnd/>
          </a:ln>
        </p:spPr>
        <p:txBody>
          <a:bodyPr wrap="none" lIns="0" tIns="0" rIns="0" bIns="0" anchor="ctr">
            <a:spAutoFit/>
          </a:bodyPr>
          <a:lstStyle/>
          <a:p>
            <a:pPr algn="ctr"/>
            <a:r>
              <a:rPr lang="en-US" altLang="ja-JP" sz="1600">
                <a:latin typeface="Tahoma" pitchFamily="34" charset="0"/>
              </a:rPr>
              <a:t>10nsec</a:t>
            </a:r>
          </a:p>
        </p:txBody>
      </p:sp>
      <p:sp>
        <p:nvSpPr>
          <p:cNvPr id="17465" name="Rectangle 57"/>
          <p:cNvSpPr>
            <a:spLocks noChangeArrowheads="1"/>
          </p:cNvSpPr>
          <p:nvPr/>
        </p:nvSpPr>
        <p:spPr bwMode="auto">
          <a:xfrm>
            <a:off x="420688" y="42863"/>
            <a:ext cx="8328025" cy="427037"/>
          </a:xfrm>
          <a:prstGeom prst="rect">
            <a:avLst/>
          </a:prstGeom>
          <a:noFill/>
          <a:ln w="9525">
            <a:noFill/>
            <a:miter lim="800000"/>
            <a:headEnd/>
            <a:tailEnd/>
          </a:ln>
          <a:effectLst/>
        </p:spPr>
        <p:txBody>
          <a:bodyPr wrap="none" lIns="0" tIns="0" rIns="0" bIns="0" anchor="ctr">
            <a:spAutoFit/>
          </a:bodyPr>
          <a:lstStyle/>
          <a:p>
            <a:pPr algn="ctr" eaLnBrk="0" hangingPunct="0"/>
            <a:r>
              <a:rPr lang="en-US" altLang="ja-JP" sz="2800">
                <a:solidFill>
                  <a:schemeClr val="bg1"/>
                </a:solidFill>
                <a:effectLst>
                  <a:outerShdw blurRad="38100" dist="38100" dir="2700000" algn="tl">
                    <a:srgbClr val="C0C0C0"/>
                  </a:outerShdw>
                </a:effectLst>
                <a:latin typeface="Tahoma" pitchFamily="34" charset="0"/>
              </a:rPr>
              <a:t>Fast Shutter Characteristics– Deep PD w/ VOD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11"/>
          <p:cNvSpPr>
            <a:spLocks noGrp="1" noChangeArrowheads="1"/>
          </p:cNvSpPr>
          <p:nvPr>
            <p:ph type="sldNum" sz="quarter" idx="10"/>
          </p:nvPr>
        </p:nvSpPr>
        <p:spPr/>
        <p:txBody>
          <a:bodyPr/>
          <a:lstStyle/>
          <a:p>
            <a:fld id="{9A1E6F41-5D67-43E9-B50E-4A19C1B2BBE5}" type="slidenum">
              <a:rPr lang="ja-JP" altLang="en-US"/>
              <a:pPr/>
              <a:t>12</a:t>
            </a:fld>
            <a:endParaRPr lang="en-US" altLang="ja-JP"/>
          </a:p>
        </p:txBody>
      </p:sp>
      <p:pic>
        <p:nvPicPr>
          <p:cNvPr id="316418" name="Picture 2"/>
          <p:cNvPicPr>
            <a:picLocks noChangeAspect="1" noChangeArrowheads="1"/>
          </p:cNvPicPr>
          <p:nvPr/>
        </p:nvPicPr>
        <p:blipFill>
          <a:blip r:embed="rId3"/>
          <a:srcRect/>
          <a:stretch>
            <a:fillRect/>
          </a:stretch>
        </p:blipFill>
        <p:spPr bwMode="auto">
          <a:xfrm>
            <a:off x="5083175" y="922338"/>
            <a:ext cx="3736975" cy="2767012"/>
          </a:xfrm>
          <a:prstGeom prst="rect">
            <a:avLst/>
          </a:prstGeom>
          <a:noFill/>
          <a:ln w="9525" algn="ctr">
            <a:noFill/>
            <a:miter lim="800000"/>
            <a:headEnd/>
            <a:tailEnd/>
          </a:ln>
          <a:effectLst/>
        </p:spPr>
      </p:pic>
      <p:pic>
        <p:nvPicPr>
          <p:cNvPr id="316419" name="Picture 3"/>
          <p:cNvPicPr>
            <a:picLocks noChangeAspect="1" noChangeArrowheads="1"/>
          </p:cNvPicPr>
          <p:nvPr/>
        </p:nvPicPr>
        <p:blipFill>
          <a:blip r:embed="rId4"/>
          <a:srcRect/>
          <a:stretch>
            <a:fillRect/>
          </a:stretch>
        </p:blipFill>
        <p:spPr bwMode="auto">
          <a:xfrm>
            <a:off x="420688" y="3633788"/>
            <a:ext cx="3708400" cy="2424112"/>
          </a:xfrm>
          <a:prstGeom prst="rect">
            <a:avLst/>
          </a:prstGeom>
          <a:noFill/>
          <a:ln w="9525" algn="ctr">
            <a:noFill/>
            <a:miter lim="800000"/>
            <a:headEnd/>
            <a:tailEnd/>
          </a:ln>
          <a:effectLst/>
        </p:spPr>
      </p:pic>
      <p:sp>
        <p:nvSpPr>
          <p:cNvPr id="316420" name="Text Box 31"/>
          <p:cNvSpPr txBox="1">
            <a:spLocks noChangeArrowheads="1"/>
          </p:cNvSpPr>
          <p:nvPr/>
        </p:nvSpPr>
        <p:spPr bwMode="auto">
          <a:xfrm>
            <a:off x="1381125" y="5989638"/>
            <a:ext cx="1952625" cy="212725"/>
          </a:xfrm>
          <a:prstGeom prst="rect">
            <a:avLst/>
          </a:prstGeom>
          <a:noFill/>
          <a:ln w="3175">
            <a:noFill/>
            <a:miter lim="800000"/>
            <a:headEnd/>
            <a:tailEnd/>
          </a:ln>
          <a:effectLst/>
        </p:spPr>
        <p:txBody>
          <a:bodyPr wrap="none" lIns="0" tIns="0" rIns="0" bIns="0">
            <a:spAutoFit/>
          </a:bodyPr>
          <a:lstStyle/>
          <a:p>
            <a:pPr algn="ctr"/>
            <a:r>
              <a:rPr lang="en-US" altLang="ja-JP" sz="1400" b="0">
                <a:latin typeface="Tahoma" pitchFamily="34" charset="0"/>
              </a:rPr>
              <a:t>Shutter Time (ST) [nsec]</a:t>
            </a:r>
          </a:p>
        </p:txBody>
      </p:sp>
      <p:sp>
        <p:nvSpPr>
          <p:cNvPr id="316421" name="Text Box 31"/>
          <p:cNvSpPr txBox="1">
            <a:spLocks noChangeArrowheads="1"/>
          </p:cNvSpPr>
          <p:nvPr/>
        </p:nvSpPr>
        <p:spPr bwMode="auto">
          <a:xfrm rot="-5400000">
            <a:off x="-823118" y="4626769"/>
            <a:ext cx="2217737" cy="212725"/>
          </a:xfrm>
          <a:prstGeom prst="rect">
            <a:avLst/>
          </a:prstGeom>
          <a:noFill/>
          <a:ln w="3175">
            <a:noFill/>
            <a:miter lim="800000"/>
            <a:headEnd/>
            <a:tailEnd/>
          </a:ln>
          <a:effectLst/>
        </p:spPr>
        <p:txBody>
          <a:bodyPr wrap="none" lIns="0" tIns="0" rIns="0" bIns="0">
            <a:spAutoFit/>
          </a:bodyPr>
          <a:lstStyle/>
          <a:p>
            <a:pPr algn="ctr"/>
            <a:r>
              <a:rPr lang="en-US" altLang="ja-JP" sz="1400" b="0">
                <a:latin typeface="Tahoma" pitchFamily="34" charset="0"/>
              </a:rPr>
              <a:t>Demodulation Contrast (DC)</a:t>
            </a:r>
          </a:p>
        </p:txBody>
      </p:sp>
      <p:sp>
        <p:nvSpPr>
          <p:cNvPr id="316422" name="Text Box 31"/>
          <p:cNvSpPr txBox="1">
            <a:spLocks noChangeArrowheads="1"/>
          </p:cNvSpPr>
          <p:nvPr/>
        </p:nvSpPr>
        <p:spPr bwMode="auto">
          <a:xfrm>
            <a:off x="2597150" y="4673600"/>
            <a:ext cx="1470025" cy="212725"/>
          </a:xfrm>
          <a:prstGeom prst="rect">
            <a:avLst/>
          </a:prstGeom>
          <a:solidFill>
            <a:schemeClr val="bg1"/>
          </a:solidFill>
          <a:ln w="3175">
            <a:noFill/>
            <a:miter lim="800000"/>
            <a:headEnd/>
            <a:tailEnd/>
          </a:ln>
          <a:effectLst/>
        </p:spPr>
        <p:txBody>
          <a:bodyPr wrap="none" lIns="0" tIns="0" rIns="0" bIns="0">
            <a:spAutoFit/>
          </a:bodyPr>
          <a:lstStyle/>
          <a:p>
            <a:r>
              <a:rPr lang="en-US" altLang="ja-JP" sz="1400">
                <a:solidFill>
                  <a:srgbClr val="0000FF"/>
                </a:solidFill>
                <a:latin typeface="Tahoma" pitchFamily="34" charset="0"/>
              </a:rPr>
              <a:t>Deep PD w/VOD</a:t>
            </a:r>
          </a:p>
        </p:txBody>
      </p:sp>
      <p:sp>
        <p:nvSpPr>
          <p:cNvPr id="316423" name="Text Box 31"/>
          <p:cNvSpPr txBox="1">
            <a:spLocks noChangeArrowheads="1"/>
          </p:cNvSpPr>
          <p:nvPr/>
        </p:nvSpPr>
        <p:spPr bwMode="auto">
          <a:xfrm>
            <a:off x="2244725" y="4202113"/>
            <a:ext cx="568325" cy="212725"/>
          </a:xfrm>
          <a:prstGeom prst="rect">
            <a:avLst/>
          </a:prstGeom>
          <a:noFill/>
          <a:ln w="3175">
            <a:noFill/>
            <a:miter lim="800000"/>
            <a:headEnd/>
            <a:tailEnd/>
          </a:ln>
          <a:effectLst/>
        </p:spPr>
        <p:txBody>
          <a:bodyPr wrap="none" lIns="0" tIns="0" rIns="0" bIns="0">
            <a:spAutoFit/>
          </a:bodyPr>
          <a:lstStyle/>
          <a:p>
            <a:r>
              <a:rPr lang="en-US" altLang="ja-JP" sz="1400">
                <a:solidFill>
                  <a:srgbClr val="FF0000"/>
                </a:solidFill>
                <a:latin typeface="Tahoma" pitchFamily="34" charset="0"/>
              </a:rPr>
              <a:t>P-sub.</a:t>
            </a:r>
          </a:p>
        </p:txBody>
      </p:sp>
      <p:sp>
        <p:nvSpPr>
          <p:cNvPr id="316424" name="Text Box 31"/>
          <p:cNvSpPr txBox="1">
            <a:spLocks noChangeArrowheads="1"/>
          </p:cNvSpPr>
          <p:nvPr/>
        </p:nvSpPr>
        <p:spPr bwMode="auto">
          <a:xfrm>
            <a:off x="869950" y="3773488"/>
            <a:ext cx="2154238" cy="212725"/>
          </a:xfrm>
          <a:prstGeom prst="rect">
            <a:avLst/>
          </a:prstGeom>
          <a:noFill/>
          <a:ln w="3175">
            <a:noFill/>
            <a:miter lim="800000"/>
            <a:headEnd/>
            <a:tailEnd/>
          </a:ln>
          <a:effectLst/>
        </p:spPr>
        <p:txBody>
          <a:bodyPr wrap="none" lIns="0" tIns="0" rIns="0" bIns="0">
            <a:spAutoFit/>
          </a:bodyPr>
          <a:lstStyle/>
          <a:p>
            <a:r>
              <a:rPr lang="en-US" altLang="ja-JP" sz="1400">
                <a:solidFill>
                  <a:srgbClr val="008000"/>
                </a:solidFill>
                <a:latin typeface="Tahoma" pitchFamily="34" charset="0"/>
              </a:rPr>
              <a:t>Double Deep PD w/VOD</a:t>
            </a:r>
          </a:p>
        </p:txBody>
      </p:sp>
      <p:sp>
        <p:nvSpPr>
          <p:cNvPr id="316425" name="Text Box 35"/>
          <p:cNvSpPr txBox="1">
            <a:spLocks noChangeArrowheads="1"/>
          </p:cNvSpPr>
          <p:nvPr/>
        </p:nvSpPr>
        <p:spPr bwMode="auto">
          <a:xfrm>
            <a:off x="0" y="6269038"/>
            <a:ext cx="9144000" cy="581025"/>
          </a:xfrm>
          <a:prstGeom prst="rect">
            <a:avLst/>
          </a:prstGeom>
          <a:solidFill>
            <a:srgbClr val="FFFF99"/>
          </a:solidFill>
          <a:ln w="9525">
            <a:noFill/>
            <a:miter lim="800000"/>
            <a:headEnd/>
            <a:tailEnd/>
          </a:ln>
          <a:effectLst/>
        </p:spPr>
        <p:txBody>
          <a:bodyPr anchor="ctr">
            <a:spAutoFit/>
          </a:bodyPr>
          <a:lstStyle/>
          <a:p>
            <a:pPr>
              <a:buFont typeface="Wingdings" pitchFamily="2" charset="2"/>
              <a:buNone/>
            </a:pPr>
            <a:r>
              <a:rPr lang="en-US" altLang="ja-JP" sz="1600" b="0">
                <a:latin typeface="Tahoma" pitchFamily="34" charset="0"/>
              </a:rPr>
              <a:t>Double Deep PD realizes 1.6 times higher IR sensitivity than Deep PD. DC of this PD will surpass P-sub. at ST &lt;500nsec.</a:t>
            </a:r>
          </a:p>
        </p:txBody>
      </p:sp>
      <p:sp>
        <p:nvSpPr>
          <p:cNvPr id="316426" name="Rectangle 45"/>
          <p:cNvSpPr>
            <a:spLocks noChangeArrowheads="1"/>
          </p:cNvSpPr>
          <p:nvPr/>
        </p:nvSpPr>
        <p:spPr bwMode="auto">
          <a:xfrm>
            <a:off x="987425" y="3462338"/>
            <a:ext cx="2827338" cy="2190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u="sng">
                <a:latin typeface="Tahoma" pitchFamily="34" charset="0"/>
                <a:cs typeface="Tahoma" pitchFamily="34" charset="0"/>
              </a:rPr>
              <a:t>Fast Shutter Simulations</a:t>
            </a:r>
            <a:endParaRPr lang="ja-JP" altLang="en-US" u="sng">
              <a:latin typeface="Tahoma" pitchFamily="34" charset="0"/>
              <a:cs typeface="Tahoma" pitchFamily="34" charset="0"/>
            </a:endParaRPr>
          </a:p>
        </p:txBody>
      </p:sp>
      <p:sp>
        <p:nvSpPr>
          <p:cNvPr id="316427" name="Text Box 31"/>
          <p:cNvSpPr txBox="1">
            <a:spLocks noChangeArrowheads="1"/>
          </p:cNvSpPr>
          <p:nvPr/>
        </p:nvSpPr>
        <p:spPr bwMode="auto">
          <a:xfrm>
            <a:off x="3382963" y="4313238"/>
            <a:ext cx="744537" cy="212725"/>
          </a:xfrm>
          <a:prstGeom prst="rect">
            <a:avLst/>
          </a:prstGeom>
          <a:solidFill>
            <a:schemeClr val="bg1"/>
          </a:solidFill>
          <a:ln w="3175">
            <a:noFill/>
            <a:miter lim="800000"/>
            <a:headEnd/>
            <a:tailEnd/>
          </a:ln>
          <a:effectLst/>
        </p:spPr>
        <p:txBody>
          <a:bodyPr wrap="none" lIns="0" tIns="0" rIns="0" bIns="0">
            <a:spAutoFit/>
          </a:bodyPr>
          <a:lstStyle/>
          <a:p>
            <a:r>
              <a:rPr lang="en-US" altLang="ja-JP" sz="1400">
                <a:latin typeface="Tahoma" pitchFamily="34" charset="0"/>
              </a:rPr>
              <a:t>500nsec</a:t>
            </a:r>
          </a:p>
        </p:txBody>
      </p:sp>
      <p:sp>
        <p:nvSpPr>
          <p:cNvPr id="316428" name="Oval 12"/>
          <p:cNvSpPr>
            <a:spLocks noChangeArrowheads="1"/>
          </p:cNvSpPr>
          <p:nvPr/>
        </p:nvSpPr>
        <p:spPr bwMode="auto">
          <a:xfrm>
            <a:off x="3632200" y="3981450"/>
            <a:ext cx="112713" cy="112713"/>
          </a:xfrm>
          <a:prstGeom prst="ellipse">
            <a:avLst/>
          </a:prstGeom>
          <a:noFill/>
          <a:ln w="19050" algn="ctr">
            <a:solidFill>
              <a:schemeClr val="tx1"/>
            </a:solidFill>
            <a:round/>
            <a:headEnd/>
            <a:tailEnd/>
          </a:ln>
          <a:effectLst/>
        </p:spPr>
        <p:txBody>
          <a:bodyPr wrap="none" anchor="ctr"/>
          <a:lstStyle/>
          <a:p>
            <a:endParaRPr lang="ja-JP" altLang="en-US"/>
          </a:p>
        </p:txBody>
      </p:sp>
      <p:cxnSp>
        <p:nvCxnSpPr>
          <p:cNvPr id="316429" name="AutoShape 13"/>
          <p:cNvCxnSpPr>
            <a:cxnSpLocks noChangeShapeType="1"/>
            <a:stCxn id="316427" idx="0"/>
            <a:endCxn id="316428" idx="4"/>
          </p:cNvCxnSpPr>
          <p:nvPr/>
        </p:nvCxnSpPr>
        <p:spPr bwMode="auto">
          <a:xfrm rot="5400000" flipH="1">
            <a:off x="3617913" y="4175125"/>
            <a:ext cx="209550" cy="66675"/>
          </a:xfrm>
          <a:prstGeom prst="curvedConnector3">
            <a:avLst>
              <a:gd name="adj1" fmla="val 52273"/>
            </a:avLst>
          </a:prstGeom>
          <a:noFill/>
          <a:ln w="9525">
            <a:solidFill>
              <a:schemeClr val="tx1"/>
            </a:solidFill>
            <a:round/>
            <a:headEnd/>
            <a:tailEnd/>
          </a:ln>
          <a:effectLst/>
        </p:spPr>
      </p:cxnSp>
      <p:sp>
        <p:nvSpPr>
          <p:cNvPr id="140322" name="Rectangle 34"/>
          <p:cNvSpPr>
            <a:spLocks noChangeArrowheads="1"/>
          </p:cNvSpPr>
          <p:nvPr/>
        </p:nvSpPr>
        <p:spPr bwMode="auto">
          <a:xfrm>
            <a:off x="574675" y="44450"/>
            <a:ext cx="8064500" cy="427038"/>
          </a:xfrm>
          <a:prstGeom prst="rect">
            <a:avLst/>
          </a:prstGeom>
          <a:noFill/>
          <a:ln w="9525">
            <a:noFill/>
            <a:miter lim="800000"/>
            <a:headEnd/>
            <a:tailEnd/>
          </a:ln>
        </p:spPr>
        <p:txBody>
          <a:bodyPr wrap="none" lIns="0" tIns="0" rIns="0" bIns="0">
            <a:spAutoFit/>
          </a:bodyPr>
          <a:lstStyle/>
          <a:p>
            <a:pPr algn="ctr" eaLnBrk="0" hangingPunct="0"/>
            <a:r>
              <a:rPr lang="en-US" altLang="ja-JP" sz="2800">
                <a:solidFill>
                  <a:schemeClr val="bg1"/>
                </a:solidFill>
                <a:effectLst>
                  <a:outerShdw blurRad="38100" dist="38100" dir="2700000" algn="tl">
                    <a:srgbClr val="C0C0C0"/>
                  </a:outerShdw>
                </a:effectLst>
                <a:latin typeface="Tahoma" pitchFamily="34" charset="0"/>
              </a:rPr>
              <a:t>Technology for Future TOF – Double Deep PD</a:t>
            </a:r>
          </a:p>
        </p:txBody>
      </p:sp>
      <p:sp>
        <p:nvSpPr>
          <p:cNvPr id="316431" name="Rectangle 45"/>
          <p:cNvSpPr>
            <a:spLocks noChangeArrowheads="1"/>
          </p:cNvSpPr>
          <p:nvPr/>
        </p:nvSpPr>
        <p:spPr bwMode="auto">
          <a:xfrm>
            <a:off x="5478463" y="620713"/>
            <a:ext cx="2971800" cy="219075"/>
          </a:xfrm>
          <a:prstGeom prst="rect">
            <a:avLst/>
          </a:prstGeom>
          <a:noFill/>
          <a:ln w="9525">
            <a:noFill/>
            <a:miter lim="800000"/>
            <a:headEnd/>
            <a:tailEnd/>
          </a:ln>
        </p:spPr>
        <p:txBody>
          <a:bodyPr wrap="none" lIns="0" tIns="0" rIns="0" bIns="0" anchor="ctr">
            <a:spAutoFit/>
          </a:bodyPr>
          <a:lstStyle/>
          <a:p>
            <a:pPr algn="ctr">
              <a:lnSpc>
                <a:spcPct val="80000"/>
              </a:lnSpc>
            </a:pPr>
            <a:r>
              <a:rPr lang="en-US" altLang="ja-JP" u="sng">
                <a:latin typeface="Tahoma" pitchFamily="34" charset="0"/>
                <a:cs typeface="Tahoma" pitchFamily="34" charset="0"/>
              </a:rPr>
              <a:t>Quantum Efficiency (Q.E.)</a:t>
            </a:r>
            <a:endParaRPr lang="ja-JP" altLang="en-US" u="sng">
              <a:latin typeface="Tahoma" pitchFamily="34" charset="0"/>
              <a:cs typeface="Tahoma" pitchFamily="34" charset="0"/>
            </a:endParaRPr>
          </a:p>
        </p:txBody>
      </p:sp>
      <p:sp>
        <p:nvSpPr>
          <p:cNvPr id="316432" name="Rectangle 45"/>
          <p:cNvSpPr>
            <a:spLocks noChangeArrowheads="1"/>
          </p:cNvSpPr>
          <p:nvPr/>
        </p:nvSpPr>
        <p:spPr bwMode="auto">
          <a:xfrm rot="-5400000">
            <a:off x="4758532" y="2042318"/>
            <a:ext cx="825500" cy="169863"/>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b="0">
                <a:latin typeface="Tahoma" pitchFamily="34" charset="0"/>
                <a:cs typeface="Tahoma" pitchFamily="34" charset="0"/>
              </a:rPr>
              <a:t>Q.E. [a.u.]</a:t>
            </a:r>
            <a:endParaRPr lang="ja-JP" altLang="en-US" sz="1400" b="0">
              <a:latin typeface="Tahoma" pitchFamily="34" charset="0"/>
              <a:cs typeface="Tahoma" pitchFamily="34" charset="0"/>
            </a:endParaRPr>
          </a:p>
        </p:txBody>
      </p:sp>
      <p:sp>
        <p:nvSpPr>
          <p:cNvPr id="316433" name="Rectangle 45"/>
          <p:cNvSpPr>
            <a:spLocks noChangeArrowheads="1"/>
          </p:cNvSpPr>
          <p:nvPr/>
        </p:nvSpPr>
        <p:spPr bwMode="auto">
          <a:xfrm>
            <a:off x="6262688" y="3659188"/>
            <a:ext cx="1468437" cy="169862"/>
          </a:xfrm>
          <a:prstGeom prst="rect">
            <a:avLst/>
          </a:prstGeom>
          <a:solidFill>
            <a:schemeClr val="bg1"/>
          </a:solidFill>
          <a:ln w="9525">
            <a:noFill/>
            <a:miter lim="800000"/>
            <a:headEnd/>
            <a:tailEnd/>
          </a:ln>
        </p:spPr>
        <p:txBody>
          <a:bodyPr wrap="none" lIns="0" tIns="0" rIns="0" bIns="0" anchor="ctr">
            <a:spAutoFit/>
          </a:bodyPr>
          <a:lstStyle/>
          <a:p>
            <a:pPr algn="ctr">
              <a:lnSpc>
                <a:spcPct val="80000"/>
              </a:lnSpc>
            </a:pPr>
            <a:r>
              <a:rPr lang="en-US" altLang="ja-JP" sz="1400" b="0">
                <a:latin typeface="Tahoma" pitchFamily="34" charset="0"/>
                <a:cs typeface="Tahoma" pitchFamily="34" charset="0"/>
              </a:rPr>
              <a:t>Wave Length [nm]</a:t>
            </a:r>
            <a:endParaRPr lang="ja-JP" altLang="en-US" sz="1400" b="0">
              <a:latin typeface="Tahoma" pitchFamily="34" charset="0"/>
              <a:cs typeface="Tahoma" pitchFamily="34" charset="0"/>
            </a:endParaRPr>
          </a:p>
        </p:txBody>
      </p:sp>
      <p:sp>
        <p:nvSpPr>
          <p:cNvPr id="316434" name="Line 18"/>
          <p:cNvSpPr>
            <a:spLocks noChangeShapeType="1"/>
          </p:cNvSpPr>
          <p:nvPr/>
        </p:nvSpPr>
        <p:spPr bwMode="auto">
          <a:xfrm flipV="1">
            <a:off x="7750175" y="2435225"/>
            <a:ext cx="0" cy="323850"/>
          </a:xfrm>
          <a:prstGeom prst="line">
            <a:avLst/>
          </a:prstGeom>
          <a:noFill/>
          <a:ln w="19050">
            <a:solidFill>
              <a:schemeClr val="tx1"/>
            </a:solidFill>
            <a:round/>
            <a:headEnd/>
            <a:tailEnd type="triangle" w="med" len="med"/>
          </a:ln>
          <a:effectLst/>
        </p:spPr>
        <p:txBody>
          <a:bodyPr/>
          <a:lstStyle/>
          <a:p>
            <a:endParaRPr lang="ja-JP" altLang="en-US"/>
          </a:p>
        </p:txBody>
      </p:sp>
      <p:sp>
        <p:nvSpPr>
          <p:cNvPr id="316435" name="Text Box 10"/>
          <p:cNvSpPr txBox="1">
            <a:spLocks noChangeArrowheads="1"/>
          </p:cNvSpPr>
          <p:nvPr/>
        </p:nvSpPr>
        <p:spPr bwMode="auto">
          <a:xfrm>
            <a:off x="7802563" y="2506663"/>
            <a:ext cx="441325" cy="212725"/>
          </a:xfrm>
          <a:prstGeom prst="rect">
            <a:avLst/>
          </a:prstGeom>
          <a:noFill/>
          <a:ln w="9525">
            <a:noFill/>
            <a:miter lim="800000"/>
            <a:headEnd/>
            <a:tailEnd/>
          </a:ln>
          <a:effectLst/>
        </p:spPr>
        <p:txBody>
          <a:bodyPr wrap="none" lIns="0" tIns="0" rIns="0" bIns="0" anchor="ctr">
            <a:spAutoFit/>
          </a:bodyPr>
          <a:lstStyle/>
          <a:p>
            <a:r>
              <a:rPr lang="en-US" altLang="ja-JP" sz="1400">
                <a:latin typeface="Tahoma" pitchFamily="34" charset="0"/>
              </a:rPr>
              <a:t>x 1.6</a:t>
            </a:r>
          </a:p>
        </p:txBody>
      </p:sp>
      <p:sp>
        <p:nvSpPr>
          <p:cNvPr id="316436" name="Text Box 10"/>
          <p:cNvSpPr txBox="1">
            <a:spLocks noChangeArrowheads="1"/>
          </p:cNvSpPr>
          <p:nvPr/>
        </p:nvSpPr>
        <p:spPr bwMode="auto">
          <a:xfrm>
            <a:off x="6696075" y="2506663"/>
            <a:ext cx="763588" cy="212725"/>
          </a:xfrm>
          <a:prstGeom prst="rect">
            <a:avLst/>
          </a:prstGeom>
          <a:noFill/>
          <a:ln w="9525">
            <a:noFill/>
            <a:miter lim="800000"/>
            <a:headEnd/>
            <a:tailEnd/>
          </a:ln>
          <a:effectLst/>
        </p:spPr>
        <p:txBody>
          <a:bodyPr wrap="none" lIns="0" tIns="0" rIns="0" bIns="0" anchor="ctr">
            <a:spAutoFit/>
          </a:bodyPr>
          <a:lstStyle/>
          <a:p>
            <a:r>
              <a:rPr lang="en-US" altLang="ja-JP" sz="1400">
                <a:solidFill>
                  <a:srgbClr val="0000FF"/>
                </a:solidFill>
                <a:latin typeface="Tahoma" pitchFamily="34" charset="0"/>
              </a:rPr>
              <a:t>Deep PD</a:t>
            </a:r>
          </a:p>
        </p:txBody>
      </p:sp>
      <p:sp>
        <p:nvSpPr>
          <p:cNvPr id="316437" name="Text Box 10"/>
          <p:cNvSpPr txBox="1">
            <a:spLocks noChangeArrowheads="1"/>
          </p:cNvSpPr>
          <p:nvPr/>
        </p:nvSpPr>
        <p:spPr bwMode="auto">
          <a:xfrm>
            <a:off x="6985000" y="1250950"/>
            <a:ext cx="1447800" cy="212725"/>
          </a:xfrm>
          <a:prstGeom prst="rect">
            <a:avLst/>
          </a:prstGeom>
          <a:noFill/>
          <a:ln w="9525">
            <a:noFill/>
            <a:miter lim="800000"/>
            <a:headEnd/>
            <a:tailEnd/>
          </a:ln>
          <a:effectLst/>
        </p:spPr>
        <p:txBody>
          <a:bodyPr wrap="none" lIns="0" tIns="0" rIns="0" bIns="0" anchor="ctr">
            <a:spAutoFit/>
          </a:bodyPr>
          <a:lstStyle/>
          <a:p>
            <a:r>
              <a:rPr lang="en-US" altLang="ja-JP" sz="1400">
                <a:solidFill>
                  <a:srgbClr val="008000"/>
                </a:solidFill>
                <a:latin typeface="Tahoma" pitchFamily="34" charset="0"/>
              </a:rPr>
              <a:t>Double Deep PD</a:t>
            </a:r>
          </a:p>
        </p:txBody>
      </p:sp>
      <p:sp>
        <p:nvSpPr>
          <p:cNvPr id="316438" name="Text Box 31"/>
          <p:cNvSpPr txBox="1">
            <a:spLocks noChangeArrowheads="1"/>
          </p:cNvSpPr>
          <p:nvPr/>
        </p:nvSpPr>
        <p:spPr bwMode="auto">
          <a:xfrm>
            <a:off x="709613" y="641350"/>
            <a:ext cx="1055687" cy="339725"/>
          </a:xfrm>
          <a:prstGeom prst="rect">
            <a:avLst/>
          </a:prstGeom>
          <a:solidFill>
            <a:srgbClr val="EAEAEA"/>
          </a:solidFill>
          <a:ln w="3175">
            <a:solidFill>
              <a:srgbClr val="969696"/>
            </a:solidFill>
            <a:miter lim="800000"/>
            <a:headEnd/>
            <a:tailEnd/>
          </a:ln>
          <a:effectLst/>
        </p:spPr>
        <p:txBody>
          <a:bodyPr wrap="none" lIns="90000" tIns="46800" rIns="90000" bIns="46800">
            <a:spAutoFit/>
          </a:bodyPr>
          <a:lstStyle/>
          <a:p>
            <a:r>
              <a:rPr lang="en-US" altLang="ja-JP" sz="1600">
                <a:latin typeface="Tahoma" pitchFamily="34" charset="0"/>
              </a:rPr>
              <a:t>Deep PD</a:t>
            </a:r>
          </a:p>
        </p:txBody>
      </p:sp>
      <p:pic>
        <p:nvPicPr>
          <p:cNvPr id="316439" name="Picture 23"/>
          <p:cNvPicPr>
            <a:picLocks noChangeArrowheads="1"/>
          </p:cNvPicPr>
          <p:nvPr/>
        </p:nvPicPr>
        <p:blipFill>
          <a:blip r:embed="rId5"/>
          <a:srcRect l="17412" r="33183" b="22989"/>
          <a:stretch>
            <a:fillRect/>
          </a:stretch>
        </p:blipFill>
        <p:spPr bwMode="auto">
          <a:xfrm>
            <a:off x="398463" y="1292225"/>
            <a:ext cx="1731962" cy="1919288"/>
          </a:xfrm>
          <a:prstGeom prst="rect">
            <a:avLst/>
          </a:prstGeom>
          <a:noFill/>
          <a:ln w="9525">
            <a:noFill/>
            <a:miter lim="800000"/>
            <a:headEnd/>
            <a:tailEnd/>
          </a:ln>
          <a:effectLst/>
        </p:spPr>
      </p:pic>
      <p:sp>
        <p:nvSpPr>
          <p:cNvPr id="316440" name="Text Box 10"/>
          <p:cNvSpPr txBox="1">
            <a:spLocks noChangeArrowheads="1"/>
          </p:cNvSpPr>
          <p:nvPr/>
        </p:nvSpPr>
        <p:spPr bwMode="auto">
          <a:xfrm>
            <a:off x="995363" y="1444625"/>
            <a:ext cx="509587" cy="212725"/>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PD (n)</a:t>
            </a:r>
            <a:endParaRPr lang="ja-JP" altLang="en-US" sz="1400" b="0">
              <a:latin typeface="Tahoma" pitchFamily="34" charset="0"/>
            </a:endParaRPr>
          </a:p>
        </p:txBody>
      </p:sp>
      <p:sp>
        <p:nvSpPr>
          <p:cNvPr id="316441" name="Text Box 10"/>
          <p:cNvSpPr txBox="1">
            <a:spLocks noChangeArrowheads="1"/>
          </p:cNvSpPr>
          <p:nvPr/>
        </p:nvSpPr>
        <p:spPr bwMode="auto">
          <a:xfrm>
            <a:off x="1468438" y="2925763"/>
            <a:ext cx="595312" cy="212725"/>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SUB(n</a:t>
            </a:r>
            <a:r>
              <a:rPr lang="en-US" altLang="ja-JP" sz="1400" b="0" baseline="30000">
                <a:latin typeface="Tahoma" pitchFamily="34" charset="0"/>
              </a:rPr>
              <a:t>-</a:t>
            </a:r>
            <a:r>
              <a:rPr lang="en-US" altLang="ja-JP" sz="1400" b="0">
                <a:latin typeface="Tahoma" pitchFamily="34" charset="0"/>
              </a:rPr>
              <a:t>)</a:t>
            </a:r>
          </a:p>
        </p:txBody>
      </p:sp>
      <p:sp>
        <p:nvSpPr>
          <p:cNvPr id="316442" name="Text Box 10"/>
          <p:cNvSpPr txBox="1">
            <a:spLocks noChangeArrowheads="1"/>
          </p:cNvSpPr>
          <p:nvPr/>
        </p:nvSpPr>
        <p:spPr bwMode="auto">
          <a:xfrm>
            <a:off x="711200" y="2459038"/>
            <a:ext cx="1216025"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Deep VOB (p)</a:t>
            </a:r>
          </a:p>
        </p:txBody>
      </p:sp>
      <p:sp>
        <p:nvSpPr>
          <p:cNvPr id="316443" name="Text Box 10"/>
          <p:cNvSpPr txBox="1">
            <a:spLocks noChangeArrowheads="1"/>
          </p:cNvSpPr>
          <p:nvPr/>
        </p:nvSpPr>
        <p:spPr bwMode="auto">
          <a:xfrm>
            <a:off x="1846263" y="1514475"/>
            <a:ext cx="439737" cy="211138"/>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VCCD</a:t>
            </a:r>
          </a:p>
        </p:txBody>
      </p:sp>
      <p:cxnSp>
        <p:nvCxnSpPr>
          <p:cNvPr id="316444" name="AutoShape 28"/>
          <p:cNvCxnSpPr>
            <a:cxnSpLocks noChangeShapeType="1"/>
            <a:stCxn id="316443" idx="1"/>
          </p:cNvCxnSpPr>
          <p:nvPr/>
        </p:nvCxnSpPr>
        <p:spPr bwMode="auto">
          <a:xfrm flipH="1" flipV="1">
            <a:off x="1709738" y="1393825"/>
            <a:ext cx="136525" cy="227013"/>
          </a:xfrm>
          <a:prstGeom prst="straightConnector1">
            <a:avLst/>
          </a:prstGeom>
          <a:noFill/>
          <a:ln w="9525">
            <a:solidFill>
              <a:schemeClr val="tx1"/>
            </a:solidFill>
            <a:round/>
            <a:headEnd/>
            <a:tailEnd/>
          </a:ln>
          <a:effectLst/>
        </p:spPr>
      </p:cxnSp>
      <p:grpSp>
        <p:nvGrpSpPr>
          <p:cNvPr id="316445" name="Group 29"/>
          <p:cNvGrpSpPr>
            <a:grpSpLocks/>
          </p:cNvGrpSpPr>
          <p:nvPr/>
        </p:nvGrpSpPr>
        <p:grpSpPr bwMode="auto">
          <a:xfrm>
            <a:off x="582613" y="1196975"/>
            <a:ext cx="479425" cy="153988"/>
            <a:chOff x="483" y="740"/>
            <a:chExt cx="238" cy="76"/>
          </a:xfrm>
        </p:grpSpPr>
        <p:sp>
          <p:nvSpPr>
            <p:cNvPr id="316446" name="Rectangle 129"/>
            <p:cNvSpPr>
              <a:spLocks noChangeArrowheads="1"/>
            </p:cNvSpPr>
            <p:nvPr/>
          </p:nvSpPr>
          <p:spPr bwMode="auto">
            <a:xfrm>
              <a:off x="527" y="782"/>
              <a:ext cx="149" cy="31"/>
            </a:xfrm>
            <a:prstGeom prst="rect">
              <a:avLst/>
            </a:prstGeom>
            <a:solidFill>
              <a:srgbClr val="C0C0C0"/>
            </a:solidFill>
            <a:ln w="9525">
              <a:noFill/>
              <a:miter lim="800000"/>
              <a:headEnd/>
              <a:tailEnd/>
            </a:ln>
            <a:effectLst/>
          </p:spPr>
          <p:txBody>
            <a:bodyPr wrap="none" anchor="ctr"/>
            <a:lstStyle/>
            <a:p>
              <a:pPr algn="ctr"/>
              <a:endParaRPr lang="ja-JP" altLang="en-US" b="0" u="sng">
                <a:latin typeface="Tahoma" pitchFamily="34" charset="0"/>
              </a:endParaRPr>
            </a:p>
          </p:txBody>
        </p:sp>
        <p:sp>
          <p:nvSpPr>
            <p:cNvPr id="316447" name="Arc 130"/>
            <p:cNvSpPr>
              <a:spLocks/>
            </p:cNvSpPr>
            <p:nvPr/>
          </p:nvSpPr>
          <p:spPr bwMode="auto">
            <a:xfrm>
              <a:off x="690"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16448"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16449" name="Arc 130"/>
            <p:cNvSpPr>
              <a:spLocks/>
            </p:cNvSpPr>
            <p:nvPr/>
          </p:nvSpPr>
          <p:spPr bwMode="auto">
            <a:xfrm flipH="1">
              <a:off x="483"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316450" name="Group 34"/>
          <p:cNvGrpSpPr>
            <a:grpSpLocks/>
          </p:cNvGrpSpPr>
          <p:nvPr/>
        </p:nvGrpSpPr>
        <p:grpSpPr bwMode="auto">
          <a:xfrm>
            <a:off x="1446213" y="1196975"/>
            <a:ext cx="481012" cy="153988"/>
            <a:chOff x="483" y="740"/>
            <a:chExt cx="238" cy="76"/>
          </a:xfrm>
        </p:grpSpPr>
        <p:sp>
          <p:nvSpPr>
            <p:cNvPr id="316451" name="Rectangle 129"/>
            <p:cNvSpPr>
              <a:spLocks noChangeArrowheads="1"/>
            </p:cNvSpPr>
            <p:nvPr/>
          </p:nvSpPr>
          <p:spPr bwMode="auto">
            <a:xfrm>
              <a:off x="527" y="782"/>
              <a:ext cx="149" cy="31"/>
            </a:xfrm>
            <a:prstGeom prst="rect">
              <a:avLst/>
            </a:prstGeom>
            <a:solidFill>
              <a:srgbClr val="C0C0C0"/>
            </a:solidFill>
            <a:ln w="9525">
              <a:noFill/>
              <a:miter lim="800000"/>
              <a:headEnd/>
              <a:tailEnd/>
            </a:ln>
            <a:effectLst/>
          </p:spPr>
          <p:txBody>
            <a:bodyPr wrap="none" anchor="ctr"/>
            <a:lstStyle/>
            <a:p>
              <a:pPr algn="ctr"/>
              <a:endParaRPr lang="ja-JP" altLang="en-US" b="0" u="sng">
                <a:latin typeface="Tahoma" pitchFamily="34" charset="0"/>
              </a:endParaRPr>
            </a:p>
          </p:txBody>
        </p:sp>
        <p:sp>
          <p:nvSpPr>
            <p:cNvPr id="316452" name="Arc 130"/>
            <p:cNvSpPr>
              <a:spLocks/>
            </p:cNvSpPr>
            <p:nvPr/>
          </p:nvSpPr>
          <p:spPr bwMode="auto">
            <a:xfrm>
              <a:off x="690"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16453"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16454" name="Arc 130"/>
            <p:cNvSpPr>
              <a:spLocks/>
            </p:cNvSpPr>
            <p:nvPr/>
          </p:nvSpPr>
          <p:spPr bwMode="auto">
            <a:xfrm flipH="1">
              <a:off x="483"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sp>
        <p:nvSpPr>
          <p:cNvPr id="316455" name="Line 39"/>
          <p:cNvSpPr>
            <a:spLocks noChangeShapeType="1"/>
          </p:cNvSpPr>
          <p:nvPr/>
        </p:nvSpPr>
        <p:spPr bwMode="auto">
          <a:xfrm>
            <a:off x="814388" y="1811338"/>
            <a:ext cx="263525" cy="190500"/>
          </a:xfrm>
          <a:prstGeom prst="line">
            <a:avLst/>
          </a:prstGeom>
          <a:noFill/>
          <a:ln w="12700">
            <a:solidFill>
              <a:srgbClr val="0000FF"/>
            </a:solidFill>
            <a:round/>
            <a:headEnd/>
            <a:tailEnd/>
          </a:ln>
          <a:effectLst/>
        </p:spPr>
        <p:txBody>
          <a:bodyPr/>
          <a:lstStyle/>
          <a:p>
            <a:endParaRPr lang="ja-JP" altLang="en-US"/>
          </a:p>
        </p:txBody>
      </p:sp>
      <p:sp>
        <p:nvSpPr>
          <p:cNvPr id="316456" name="Line 40"/>
          <p:cNvSpPr>
            <a:spLocks noChangeShapeType="1"/>
          </p:cNvSpPr>
          <p:nvPr/>
        </p:nvSpPr>
        <p:spPr bwMode="auto">
          <a:xfrm flipH="1">
            <a:off x="1420813" y="1811338"/>
            <a:ext cx="261937" cy="190500"/>
          </a:xfrm>
          <a:prstGeom prst="line">
            <a:avLst/>
          </a:prstGeom>
          <a:noFill/>
          <a:ln w="12700">
            <a:solidFill>
              <a:srgbClr val="0000FF"/>
            </a:solidFill>
            <a:round/>
            <a:headEnd/>
            <a:tailEnd/>
          </a:ln>
          <a:effectLst/>
        </p:spPr>
        <p:txBody>
          <a:bodyPr/>
          <a:lstStyle/>
          <a:p>
            <a:endParaRPr lang="ja-JP" altLang="en-US"/>
          </a:p>
        </p:txBody>
      </p:sp>
      <p:sp>
        <p:nvSpPr>
          <p:cNvPr id="316457" name="Line 41"/>
          <p:cNvSpPr>
            <a:spLocks noChangeShapeType="1"/>
          </p:cNvSpPr>
          <p:nvPr/>
        </p:nvSpPr>
        <p:spPr bwMode="auto">
          <a:xfrm flipH="1">
            <a:off x="1263650" y="2303463"/>
            <a:ext cx="0" cy="153987"/>
          </a:xfrm>
          <a:prstGeom prst="line">
            <a:avLst/>
          </a:prstGeom>
          <a:noFill/>
          <a:ln w="12700">
            <a:solidFill>
              <a:srgbClr val="0000FF"/>
            </a:solidFill>
            <a:round/>
            <a:headEnd/>
            <a:tailEnd/>
          </a:ln>
          <a:effectLst/>
        </p:spPr>
        <p:txBody>
          <a:bodyPr/>
          <a:lstStyle/>
          <a:p>
            <a:endParaRPr lang="ja-JP" altLang="en-US"/>
          </a:p>
        </p:txBody>
      </p:sp>
      <p:sp>
        <p:nvSpPr>
          <p:cNvPr id="316458" name="Text Box 10"/>
          <p:cNvSpPr txBox="1">
            <a:spLocks noChangeArrowheads="1"/>
          </p:cNvSpPr>
          <p:nvPr/>
        </p:nvSpPr>
        <p:spPr bwMode="auto">
          <a:xfrm>
            <a:off x="684213" y="1590675"/>
            <a:ext cx="273050"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(p)</a:t>
            </a:r>
          </a:p>
        </p:txBody>
      </p:sp>
      <p:sp>
        <p:nvSpPr>
          <p:cNvPr id="316459" name="Text Box 10"/>
          <p:cNvSpPr txBox="1">
            <a:spLocks noChangeArrowheads="1"/>
          </p:cNvSpPr>
          <p:nvPr/>
        </p:nvSpPr>
        <p:spPr bwMode="auto">
          <a:xfrm>
            <a:off x="107950" y="1971675"/>
            <a:ext cx="2030413"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Deep Narrow Isolation</a:t>
            </a:r>
          </a:p>
        </p:txBody>
      </p:sp>
      <p:pic>
        <p:nvPicPr>
          <p:cNvPr id="316460" name="Picture 44"/>
          <p:cNvPicPr>
            <a:picLocks noChangeAspect="1" noChangeArrowheads="1"/>
          </p:cNvPicPr>
          <p:nvPr/>
        </p:nvPicPr>
        <p:blipFill>
          <a:blip r:embed="rId6"/>
          <a:srcRect l="16397" r="33652" b="16570"/>
          <a:stretch>
            <a:fillRect/>
          </a:stretch>
        </p:blipFill>
        <p:spPr bwMode="auto">
          <a:xfrm>
            <a:off x="2568575" y="1292225"/>
            <a:ext cx="1730375" cy="1920875"/>
          </a:xfrm>
          <a:prstGeom prst="rect">
            <a:avLst/>
          </a:prstGeom>
          <a:noFill/>
          <a:ln w="9525">
            <a:noFill/>
            <a:miter lim="800000"/>
            <a:headEnd/>
            <a:tailEnd/>
          </a:ln>
          <a:effectLst/>
        </p:spPr>
      </p:pic>
      <p:sp>
        <p:nvSpPr>
          <p:cNvPr id="316461" name="Text Box 31"/>
          <p:cNvSpPr txBox="1">
            <a:spLocks noChangeArrowheads="1"/>
          </p:cNvSpPr>
          <p:nvPr/>
        </p:nvSpPr>
        <p:spPr bwMode="auto">
          <a:xfrm>
            <a:off x="2519363" y="641350"/>
            <a:ext cx="1836737" cy="339725"/>
          </a:xfrm>
          <a:prstGeom prst="rect">
            <a:avLst/>
          </a:prstGeom>
          <a:solidFill>
            <a:srgbClr val="EAEAEA"/>
          </a:solidFill>
          <a:ln w="3175">
            <a:solidFill>
              <a:srgbClr val="969696"/>
            </a:solidFill>
            <a:miter lim="800000"/>
            <a:headEnd/>
            <a:tailEnd/>
          </a:ln>
          <a:effectLst/>
        </p:spPr>
        <p:txBody>
          <a:bodyPr wrap="none" lIns="90000" tIns="46800" rIns="90000" bIns="46800">
            <a:spAutoFit/>
          </a:bodyPr>
          <a:lstStyle/>
          <a:p>
            <a:pPr algn="ctr"/>
            <a:r>
              <a:rPr lang="en-US" altLang="ja-JP" sz="1600">
                <a:latin typeface="Tahoma" pitchFamily="34" charset="0"/>
              </a:rPr>
              <a:t>Double Deep PD</a:t>
            </a:r>
          </a:p>
        </p:txBody>
      </p:sp>
      <p:sp>
        <p:nvSpPr>
          <p:cNvPr id="316462" name="Text Box 10"/>
          <p:cNvSpPr txBox="1">
            <a:spLocks noChangeArrowheads="1"/>
          </p:cNvSpPr>
          <p:nvPr/>
        </p:nvSpPr>
        <p:spPr bwMode="auto">
          <a:xfrm>
            <a:off x="3167063" y="1444625"/>
            <a:ext cx="509587" cy="212725"/>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PD (n)</a:t>
            </a:r>
            <a:endParaRPr lang="ja-JP" altLang="en-US" sz="1400" b="0">
              <a:latin typeface="Tahoma" pitchFamily="34" charset="0"/>
            </a:endParaRPr>
          </a:p>
        </p:txBody>
      </p:sp>
      <p:sp>
        <p:nvSpPr>
          <p:cNvPr id="316463" name="Text Box 10"/>
          <p:cNvSpPr txBox="1">
            <a:spLocks noChangeArrowheads="1"/>
          </p:cNvSpPr>
          <p:nvPr/>
        </p:nvSpPr>
        <p:spPr bwMode="auto">
          <a:xfrm>
            <a:off x="3640138" y="3000375"/>
            <a:ext cx="595312" cy="212725"/>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SUB(n</a:t>
            </a:r>
            <a:r>
              <a:rPr lang="en-US" altLang="ja-JP" sz="1400" b="0" baseline="30000">
                <a:latin typeface="Tahoma" pitchFamily="34" charset="0"/>
              </a:rPr>
              <a:t>-</a:t>
            </a:r>
            <a:r>
              <a:rPr lang="en-US" altLang="ja-JP" sz="1400" b="0">
                <a:latin typeface="Tahoma" pitchFamily="34" charset="0"/>
              </a:rPr>
              <a:t>)</a:t>
            </a:r>
          </a:p>
        </p:txBody>
      </p:sp>
      <p:sp>
        <p:nvSpPr>
          <p:cNvPr id="316464" name="Text Box 10"/>
          <p:cNvSpPr txBox="1">
            <a:spLocks noChangeArrowheads="1"/>
          </p:cNvSpPr>
          <p:nvPr/>
        </p:nvSpPr>
        <p:spPr bwMode="auto">
          <a:xfrm>
            <a:off x="2544763" y="2786063"/>
            <a:ext cx="1900237"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Double Deep VOB (p)</a:t>
            </a:r>
          </a:p>
        </p:txBody>
      </p:sp>
      <p:sp>
        <p:nvSpPr>
          <p:cNvPr id="316465" name="Text Box 10"/>
          <p:cNvSpPr txBox="1">
            <a:spLocks noChangeArrowheads="1"/>
          </p:cNvSpPr>
          <p:nvPr/>
        </p:nvSpPr>
        <p:spPr bwMode="auto">
          <a:xfrm>
            <a:off x="4016375" y="1514475"/>
            <a:ext cx="439738" cy="211138"/>
          </a:xfrm>
          <a:prstGeom prst="rect">
            <a:avLst/>
          </a:prstGeom>
          <a:noFill/>
          <a:ln w="9525">
            <a:noFill/>
            <a:miter lim="800000"/>
            <a:headEnd/>
            <a:tailEnd/>
          </a:ln>
          <a:effectLst/>
        </p:spPr>
        <p:txBody>
          <a:bodyPr wrap="none" lIns="0" tIns="0" rIns="0" bIns="0" anchor="ctr">
            <a:spAutoFit/>
          </a:bodyPr>
          <a:lstStyle/>
          <a:p>
            <a:pPr algn="ctr"/>
            <a:r>
              <a:rPr lang="en-US" altLang="ja-JP" sz="1400" b="0">
                <a:latin typeface="Tahoma" pitchFamily="34" charset="0"/>
              </a:rPr>
              <a:t>VCCD</a:t>
            </a:r>
          </a:p>
        </p:txBody>
      </p:sp>
      <p:cxnSp>
        <p:nvCxnSpPr>
          <p:cNvPr id="316466" name="AutoShape 50"/>
          <p:cNvCxnSpPr>
            <a:cxnSpLocks noChangeShapeType="1"/>
            <a:stCxn id="316465" idx="1"/>
          </p:cNvCxnSpPr>
          <p:nvPr/>
        </p:nvCxnSpPr>
        <p:spPr bwMode="auto">
          <a:xfrm flipH="1" flipV="1">
            <a:off x="3879850" y="1393825"/>
            <a:ext cx="136525" cy="227013"/>
          </a:xfrm>
          <a:prstGeom prst="straightConnector1">
            <a:avLst/>
          </a:prstGeom>
          <a:noFill/>
          <a:ln w="9525">
            <a:solidFill>
              <a:schemeClr val="tx1"/>
            </a:solidFill>
            <a:round/>
            <a:headEnd/>
            <a:tailEnd/>
          </a:ln>
          <a:effectLst/>
        </p:spPr>
      </p:cxnSp>
      <p:grpSp>
        <p:nvGrpSpPr>
          <p:cNvPr id="316467" name="Group 51"/>
          <p:cNvGrpSpPr>
            <a:grpSpLocks/>
          </p:cNvGrpSpPr>
          <p:nvPr/>
        </p:nvGrpSpPr>
        <p:grpSpPr bwMode="auto">
          <a:xfrm>
            <a:off x="2754313" y="1196975"/>
            <a:ext cx="477837" cy="153988"/>
            <a:chOff x="483" y="740"/>
            <a:chExt cx="238" cy="76"/>
          </a:xfrm>
        </p:grpSpPr>
        <p:sp>
          <p:nvSpPr>
            <p:cNvPr id="316468" name="Rectangle 129"/>
            <p:cNvSpPr>
              <a:spLocks noChangeArrowheads="1"/>
            </p:cNvSpPr>
            <p:nvPr/>
          </p:nvSpPr>
          <p:spPr bwMode="auto">
            <a:xfrm>
              <a:off x="527" y="782"/>
              <a:ext cx="149" cy="31"/>
            </a:xfrm>
            <a:prstGeom prst="rect">
              <a:avLst/>
            </a:prstGeom>
            <a:solidFill>
              <a:srgbClr val="C0C0C0"/>
            </a:solidFill>
            <a:ln w="9525">
              <a:noFill/>
              <a:miter lim="800000"/>
              <a:headEnd/>
              <a:tailEnd/>
            </a:ln>
            <a:effectLst/>
          </p:spPr>
          <p:txBody>
            <a:bodyPr wrap="none" anchor="ctr"/>
            <a:lstStyle/>
            <a:p>
              <a:pPr algn="ctr"/>
              <a:endParaRPr lang="ja-JP" altLang="en-US" b="0" u="sng">
                <a:latin typeface="Tahoma" pitchFamily="34" charset="0"/>
              </a:endParaRPr>
            </a:p>
          </p:txBody>
        </p:sp>
        <p:sp>
          <p:nvSpPr>
            <p:cNvPr id="316469" name="Arc 130"/>
            <p:cNvSpPr>
              <a:spLocks/>
            </p:cNvSpPr>
            <p:nvPr/>
          </p:nvSpPr>
          <p:spPr bwMode="auto">
            <a:xfrm>
              <a:off x="690"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16470"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16471" name="Arc 130"/>
            <p:cNvSpPr>
              <a:spLocks/>
            </p:cNvSpPr>
            <p:nvPr/>
          </p:nvSpPr>
          <p:spPr bwMode="auto">
            <a:xfrm flipH="1">
              <a:off x="483"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grpSp>
        <p:nvGrpSpPr>
          <p:cNvPr id="316472" name="Group 56"/>
          <p:cNvGrpSpPr>
            <a:grpSpLocks/>
          </p:cNvGrpSpPr>
          <p:nvPr/>
        </p:nvGrpSpPr>
        <p:grpSpPr bwMode="auto">
          <a:xfrm>
            <a:off x="3617913" y="1196975"/>
            <a:ext cx="479425" cy="153988"/>
            <a:chOff x="483" y="740"/>
            <a:chExt cx="238" cy="76"/>
          </a:xfrm>
        </p:grpSpPr>
        <p:sp>
          <p:nvSpPr>
            <p:cNvPr id="316473" name="Rectangle 129"/>
            <p:cNvSpPr>
              <a:spLocks noChangeArrowheads="1"/>
            </p:cNvSpPr>
            <p:nvPr/>
          </p:nvSpPr>
          <p:spPr bwMode="auto">
            <a:xfrm>
              <a:off x="527" y="782"/>
              <a:ext cx="149" cy="31"/>
            </a:xfrm>
            <a:prstGeom prst="rect">
              <a:avLst/>
            </a:prstGeom>
            <a:solidFill>
              <a:srgbClr val="C0C0C0"/>
            </a:solidFill>
            <a:ln w="9525">
              <a:noFill/>
              <a:miter lim="800000"/>
              <a:headEnd/>
              <a:tailEnd/>
            </a:ln>
            <a:effectLst/>
          </p:spPr>
          <p:txBody>
            <a:bodyPr wrap="none" anchor="ctr"/>
            <a:lstStyle/>
            <a:p>
              <a:pPr algn="ctr"/>
              <a:endParaRPr lang="ja-JP" altLang="en-US" b="0" u="sng">
                <a:latin typeface="Tahoma" pitchFamily="34" charset="0"/>
              </a:endParaRPr>
            </a:p>
          </p:txBody>
        </p:sp>
        <p:sp>
          <p:nvSpPr>
            <p:cNvPr id="316474" name="Arc 130"/>
            <p:cNvSpPr>
              <a:spLocks/>
            </p:cNvSpPr>
            <p:nvPr/>
          </p:nvSpPr>
          <p:spPr bwMode="auto">
            <a:xfrm>
              <a:off x="690"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sp>
          <p:nvSpPr>
            <p:cNvPr id="316475" name="Rectangle 131"/>
            <p:cNvSpPr>
              <a:spLocks noChangeArrowheads="1"/>
            </p:cNvSpPr>
            <p:nvPr/>
          </p:nvSpPr>
          <p:spPr bwMode="auto">
            <a:xfrm flipV="1">
              <a:off x="508" y="740"/>
              <a:ext cx="187" cy="27"/>
            </a:xfrm>
            <a:prstGeom prst="rect">
              <a:avLst/>
            </a:prstGeom>
            <a:solidFill>
              <a:srgbClr val="808080"/>
            </a:solidFill>
            <a:ln w="9525">
              <a:noFill/>
              <a:miter lim="800000"/>
              <a:headEnd/>
              <a:tailEnd/>
            </a:ln>
          </p:spPr>
          <p:txBody>
            <a:bodyPr rot="10800000" wrap="none" anchor="ctr"/>
            <a:lstStyle/>
            <a:p>
              <a:pPr algn="ctr"/>
              <a:endParaRPr lang="ja-JP" altLang="en-US" b="0" u="sng">
                <a:latin typeface="Tahoma" pitchFamily="34" charset="0"/>
              </a:endParaRPr>
            </a:p>
          </p:txBody>
        </p:sp>
        <p:sp>
          <p:nvSpPr>
            <p:cNvPr id="316476" name="Arc 130"/>
            <p:cNvSpPr>
              <a:spLocks/>
            </p:cNvSpPr>
            <p:nvPr/>
          </p:nvSpPr>
          <p:spPr bwMode="auto">
            <a:xfrm flipH="1">
              <a:off x="483" y="740"/>
              <a:ext cx="31" cy="76"/>
            </a:xfrm>
            <a:custGeom>
              <a:avLst/>
              <a:gdLst>
                <a:gd name="T0" fmla="*/ 7743 w 21600"/>
                <a:gd name="T1" fmla="*/ 0 h 21646"/>
                <a:gd name="T2" fmla="*/ 111125 w 21600"/>
                <a:gd name="T3" fmla="*/ 242887 h 21646"/>
                <a:gd name="T4" fmla="*/ 0 w 21600"/>
                <a:gd name="T5" fmla="*/ 241776 h 21646"/>
                <a:gd name="T6" fmla="*/ 0 60000 65536"/>
                <a:gd name="T7" fmla="*/ 0 60000 65536"/>
                <a:gd name="T8" fmla="*/ 0 60000 65536"/>
              </a:gdLst>
              <a:ahLst/>
              <a:cxnLst>
                <a:cxn ang="T6">
                  <a:pos x="T0" y="T1"/>
                </a:cxn>
                <a:cxn ang="T7">
                  <a:pos x="T2" y="T3"/>
                </a:cxn>
                <a:cxn ang="T8">
                  <a:pos x="T4" y="T5"/>
                </a:cxn>
              </a:cxnLst>
              <a:rect l="0" t="0" r="r" b="b"/>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808080"/>
            </a:solidFill>
            <a:ln w="28575">
              <a:noFill/>
              <a:round/>
              <a:headEnd/>
              <a:tailEnd/>
            </a:ln>
          </p:spPr>
          <p:txBody>
            <a:bodyPr/>
            <a:lstStyle/>
            <a:p>
              <a:endParaRPr lang="ja-JP" altLang="en-US"/>
            </a:p>
          </p:txBody>
        </p:sp>
      </p:grpSp>
      <p:sp>
        <p:nvSpPr>
          <p:cNvPr id="316477" name="Line 61"/>
          <p:cNvSpPr>
            <a:spLocks noChangeShapeType="1"/>
          </p:cNvSpPr>
          <p:nvPr/>
        </p:nvSpPr>
        <p:spPr bwMode="auto">
          <a:xfrm>
            <a:off x="2986088" y="2160588"/>
            <a:ext cx="263525" cy="188912"/>
          </a:xfrm>
          <a:prstGeom prst="line">
            <a:avLst/>
          </a:prstGeom>
          <a:noFill/>
          <a:ln w="12700">
            <a:solidFill>
              <a:srgbClr val="0000FF"/>
            </a:solidFill>
            <a:round/>
            <a:headEnd/>
            <a:tailEnd/>
          </a:ln>
          <a:effectLst/>
        </p:spPr>
        <p:txBody>
          <a:bodyPr/>
          <a:lstStyle/>
          <a:p>
            <a:endParaRPr lang="ja-JP" altLang="en-US"/>
          </a:p>
        </p:txBody>
      </p:sp>
      <p:sp>
        <p:nvSpPr>
          <p:cNvPr id="316478" name="Line 62"/>
          <p:cNvSpPr>
            <a:spLocks noChangeShapeType="1"/>
          </p:cNvSpPr>
          <p:nvPr/>
        </p:nvSpPr>
        <p:spPr bwMode="auto">
          <a:xfrm flipH="1">
            <a:off x="3590925" y="2160588"/>
            <a:ext cx="263525" cy="188912"/>
          </a:xfrm>
          <a:prstGeom prst="line">
            <a:avLst/>
          </a:prstGeom>
          <a:noFill/>
          <a:ln w="12700">
            <a:solidFill>
              <a:srgbClr val="0000FF"/>
            </a:solidFill>
            <a:round/>
            <a:headEnd/>
            <a:tailEnd/>
          </a:ln>
          <a:effectLst/>
        </p:spPr>
        <p:txBody>
          <a:bodyPr/>
          <a:lstStyle/>
          <a:p>
            <a:endParaRPr lang="ja-JP" altLang="en-US"/>
          </a:p>
        </p:txBody>
      </p:sp>
      <p:sp>
        <p:nvSpPr>
          <p:cNvPr id="316479" name="Text Box 10"/>
          <p:cNvSpPr txBox="1">
            <a:spLocks noChangeArrowheads="1"/>
          </p:cNvSpPr>
          <p:nvPr/>
        </p:nvSpPr>
        <p:spPr bwMode="auto">
          <a:xfrm>
            <a:off x="2854325" y="1590675"/>
            <a:ext cx="273050"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(p)</a:t>
            </a:r>
          </a:p>
        </p:txBody>
      </p:sp>
      <p:sp>
        <p:nvSpPr>
          <p:cNvPr id="316480" name="Text Box 10"/>
          <p:cNvSpPr txBox="1">
            <a:spLocks noChangeArrowheads="1"/>
          </p:cNvSpPr>
          <p:nvPr/>
        </p:nvSpPr>
        <p:spPr bwMode="auto">
          <a:xfrm>
            <a:off x="2686050" y="2316163"/>
            <a:ext cx="1470025" cy="212725"/>
          </a:xfrm>
          <a:prstGeom prst="rect">
            <a:avLst/>
          </a:prstGeom>
          <a:noFill/>
          <a:ln w="9525">
            <a:noFill/>
            <a:miter lim="800000"/>
            <a:headEnd/>
            <a:tailEnd/>
          </a:ln>
          <a:effectLst/>
        </p:spPr>
        <p:txBody>
          <a:bodyPr wrap="none" lIns="0" tIns="0" rIns="0" bIns="0" anchor="ctr">
            <a:spAutoFit/>
          </a:bodyPr>
          <a:lstStyle/>
          <a:p>
            <a:pPr algn="ctr"/>
            <a:r>
              <a:rPr lang="en-US" altLang="ja-JP" sz="1400">
                <a:solidFill>
                  <a:srgbClr val="0000FF"/>
                </a:solidFill>
                <a:latin typeface="Tahoma" pitchFamily="34" charset="0"/>
              </a:rPr>
              <a:t> Double Deep NI</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1"/>
          <p:cNvSpPr>
            <a:spLocks noGrp="1" noChangeArrowheads="1"/>
          </p:cNvSpPr>
          <p:nvPr>
            <p:ph type="sldNum" sz="quarter" idx="10"/>
          </p:nvPr>
        </p:nvSpPr>
        <p:spPr/>
        <p:txBody>
          <a:bodyPr/>
          <a:lstStyle/>
          <a:p>
            <a:fld id="{10DAB072-EDE0-4DBD-B927-07E0AFE60C0A}" type="slidenum">
              <a:rPr lang="ja-JP" altLang="en-US"/>
              <a:pPr/>
              <a:t>13</a:t>
            </a:fld>
            <a:endParaRPr lang="en-US" altLang="ja-JP"/>
          </a:p>
        </p:txBody>
      </p:sp>
      <p:sp>
        <p:nvSpPr>
          <p:cNvPr id="308226" name="Rectangle 11"/>
          <p:cNvSpPr txBox="1">
            <a:spLocks noGrp="1" noChangeArrowheads="1"/>
          </p:cNvSpPr>
          <p:nvPr/>
        </p:nvSpPr>
        <p:spPr bwMode="auto">
          <a:xfrm>
            <a:off x="68263" y="6645275"/>
            <a:ext cx="193675" cy="212725"/>
          </a:xfrm>
          <a:prstGeom prst="rect">
            <a:avLst/>
          </a:prstGeom>
          <a:noFill/>
          <a:ln w="9525">
            <a:noFill/>
            <a:miter lim="800000"/>
            <a:headEnd/>
            <a:tailEnd/>
          </a:ln>
        </p:spPr>
        <p:txBody>
          <a:bodyPr wrap="none" lIns="0" tIns="0" rIns="0" bIns="0" anchor="ctr" anchorCtr="1">
            <a:spAutoFit/>
          </a:bodyPr>
          <a:lstStyle/>
          <a:p>
            <a:pPr eaLnBrk="0" hangingPunct="0"/>
            <a:fld id="{4F403DC4-DD0F-4644-9BDA-F3D9609A5D7F}" type="slidenum">
              <a:rPr lang="ja-JP" altLang="en-US" sz="1400" b="0">
                <a:latin typeface="Tahoma" pitchFamily="34" charset="0"/>
              </a:rPr>
              <a:pPr eaLnBrk="0" hangingPunct="0"/>
              <a:t>13</a:t>
            </a:fld>
            <a:endParaRPr lang="en-US" altLang="ja-JP" sz="1400" b="0">
              <a:latin typeface="Tahoma" pitchFamily="34" charset="0"/>
            </a:endParaRPr>
          </a:p>
        </p:txBody>
      </p:sp>
      <p:sp>
        <p:nvSpPr>
          <p:cNvPr id="17465" name="Rectangle 57"/>
          <p:cNvSpPr>
            <a:spLocks noChangeArrowheads="1"/>
          </p:cNvSpPr>
          <p:nvPr/>
        </p:nvSpPr>
        <p:spPr bwMode="auto">
          <a:xfrm>
            <a:off x="3708400" y="42863"/>
            <a:ext cx="1703388" cy="427037"/>
          </a:xfrm>
          <a:prstGeom prst="rect">
            <a:avLst/>
          </a:prstGeom>
          <a:noFill/>
          <a:ln w="9525">
            <a:noFill/>
            <a:miter lim="800000"/>
            <a:headEnd/>
            <a:tailEnd/>
          </a:ln>
          <a:effectLst/>
        </p:spPr>
        <p:txBody>
          <a:bodyPr wrap="none" lIns="0" tIns="0" rIns="0" bIns="0" anchor="ctr">
            <a:spAutoFit/>
          </a:bodyP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Summary</a:t>
            </a:r>
          </a:p>
        </p:txBody>
      </p:sp>
      <p:sp>
        <p:nvSpPr>
          <p:cNvPr id="308229" name="テキスト ボックス 8"/>
          <p:cNvSpPr txBox="1">
            <a:spLocks noChangeArrowheads="1"/>
          </p:cNvSpPr>
          <p:nvPr/>
        </p:nvSpPr>
        <p:spPr bwMode="auto">
          <a:xfrm>
            <a:off x="103188" y="3282950"/>
            <a:ext cx="7067550" cy="1239838"/>
          </a:xfrm>
          <a:prstGeom prst="rect">
            <a:avLst/>
          </a:prstGeom>
          <a:noFill/>
          <a:ln w="9525">
            <a:noFill/>
            <a:miter lim="800000"/>
            <a:headEnd/>
            <a:tailEnd/>
          </a:ln>
        </p:spPr>
        <p:txBody>
          <a:bodyPr wrap="none" lIns="0" tIns="0" rIns="0" bIns="0" anchor="ctr">
            <a:spAutoFit/>
          </a:bodyPr>
          <a:lstStyle/>
          <a:p>
            <a:r>
              <a:rPr lang="en-US" altLang="ja-JP" sz="2200" u="sng">
                <a:latin typeface="Tahoma" pitchFamily="34" charset="0"/>
              </a:rPr>
              <a:t>This work</a:t>
            </a:r>
          </a:p>
          <a:p>
            <a:pPr marL="179388" lvl="1" indent="4763">
              <a:lnSpc>
                <a:spcPct val="110000"/>
              </a:lnSpc>
            </a:pPr>
            <a:r>
              <a:rPr lang="en-US" altLang="ja-JP" b="0">
                <a:latin typeface="Tahoma" pitchFamily="34" charset="0"/>
              </a:rPr>
              <a:t>1-1. High Reflective-Index Micro-Lens		-&gt; High F.F.</a:t>
            </a:r>
          </a:p>
          <a:p>
            <a:pPr marL="179388" lvl="1" indent="4763">
              <a:lnSpc>
                <a:spcPct val="110000"/>
              </a:lnSpc>
            </a:pPr>
            <a:r>
              <a:rPr lang="en-US" altLang="ja-JP" b="0">
                <a:latin typeface="Tahoma" pitchFamily="34" charset="0"/>
              </a:rPr>
              <a:t>1-2. Deep PD w/ VOD				-&gt; High IR Q.E.</a:t>
            </a:r>
          </a:p>
          <a:p>
            <a:pPr marL="179388" lvl="1" indent="4763">
              <a:lnSpc>
                <a:spcPct val="110000"/>
              </a:lnSpc>
            </a:pPr>
            <a:r>
              <a:rPr lang="en-US" altLang="ja-JP" b="0">
                <a:latin typeface="Tahoma" pitchFamily="34" charset="0"/>
              </a:rPr>
              <a:t>2.    Electric Field Enhancement in the Deep PD	-&gt; Fast Shutter</a:t>
            </a:r>
          </a:p>
        </p:txBody>
      </p:sp>
      <p:sp>
        <p:nvSpPr>
          <p:cNvPr id="308231" name="テキスト ボックス 8"/>
          <p:cNvSpPr txBox="1">
            <a:spLocks noChangeArrowheads="1"/>
          </p:cNvSpPr>
          <p:nvPr/>
        </p:nvSpPr>
        <p:spPr bwMode="auto">
          <a:xfrm>
            <a:off x="103188" y="1843088"/>
            <a:ext cx="6051550" cy="938212"/>
          </a:xfrm>
          <a:prstGeom prst="rect">
            <a:avLst/>
          </a:prstGeom>
          <a:noFill/>
          <a:ln w="9525">
            <a:noFill/>
            <a:miter lim="800000"/>
            <a:headEnd/>
            <a:tailEnd/>
          </a:ln>
        </p:spPr>
        <p:txBody>
          <a:bodyPr wrap="none" lIns="0" tIns="0" rIns="0" bIns="0" anchor="ctr">
            <a:spAutoFit/>
          </a:bodyPr>
          <a:lstStyle/>
          <a:p>
            <a:r>
              <a:rPr lang="en-US" altLang="ja-JP" sz="2200" u="sng">
                <a:latin typeface="Tahoma" pitchFamily="34" charset="0"/>
              </a:rPr>
              <a:t>Requirements for Pulsed ToF</a:t>
            </a:r>
          </a:p>
          <a:p>
            <a:pPr marL="179388" lvl="1" indent="4763">
              <a:lnSpc>
                <a:spcPct val="110000"/>
              </a:lnSpc>
            </a:pPr>
            <a:r>
              <a:rPr lang="en-US" altLang="ja-JP" b="0">
                <a:latin typeface="Tahoma" pitchFamily="34" charset="0"/>
              </a:rPr>
              <a:t>1. High IR Sensitivity	-&gt; Long Distance Ranging </a:t>
            </a:r>
          </a:p>
          <a:p>
            <a:pPr marL="179388" lvl="1" indent="4763">
              <a:lnSpc>
                <a:spcPct val="110000"/>
              </a:lnSpc>
            </a:pPr>
            <a:r>
              <a:rPr lang="en-US" altLang="ja-JP" b="0">
                <a:latin typeface="Tahoma" pitchFamily="34" charset="0"/>
              </a:rPr>
              <a:t>2. Fast Global Shutter	-&gt; Accurate Depth Measurement</a:t>
            </a:r>
          </a:p>
        </p:txBody>
      </p:sp>
      <p:sp>
        <p:nvSpPr>
          <p:cNvPr id="308232" name="テキスト ボックス 8"/>
          <p:cNvSpPr txBox="1">
            <a:spLocks noChangeArrowheads="1"/>
          </p:cNvSpPr>
          <p:nvPr/>
        </p:nvSpPr>
        <p:spPr bwMode="auto">
          <a:xfrm>
            <a:off x="84138" y="692150"/>
            <a:ext cx="8264525" cy="636588"/>
          </a:xfrm>
          <a:prstGeom prst="rect">
            <a:avLst/>
          </a:prstGeom>
          <a:noFill/>
          <a:ln w="9525">
            <a:noFill/>
            <a:miter lim="800000"/>
            <a:headEnd/>
            <a:tailEnd/>
          </a:ln>
        </p:spPr>
        <p:txBody>
          <a:bodyPr wrap="none" lIns="0" tIns="0" rIns="0" bIns="0" anchor="ctr">
            <a:spAutoFit/>
          </a:bodyPr>
          <a:lstStyle/>
          <a:p>
            <a:r>
              <a:rPr lang="en-US" altLang="ja-JP" sz="2200" u="sng">
                <a:latin typeface="Tahoma" pitchFamily="34" charset="0"/>
              </a:rPr>
              <a:t>Advantages of IT-CCD Pixel</a:t>
            </a:r>
          </a:p>
          <a:p>
            <a:pPr marL="179388" lvl="1" indent="4763">
              <a:lnSpc>
                <a:spcPct val="110000"/>
              </a:lnSpc>
              <a:buFont typeface="Wingdings" pitchFamily="2" charset="2"/>
              <a:buChar char="Ø"/>
            </a:pPr>
            <a:r>
              <a:rPr lang="en-US" altLang="ja-JP" b="0">
                <a:latin typeface="Tahoma" pitchFamily="34" charset="0"/>
              </a:rPr>
              <a:t>Better performance in areas of Sensitivity, Smear, Dark Current and Crosstalk.</a:t>
            </a:r>
          </a:p>
        </p:txBody>
      </p:sp>
      <p:sp>
        <p:nvSpPr>
          <p:cNvPr id="308233" name="テキスト ボックス 8"/>
          <p:cNvSpPr txBox="1">
            <a:spLocks noChangeArrowheads="1"/>
          </p:cNvSpPr>
          <p:nvPr/>
        </p:nvSpPr>
        <p:spPr bwMode="auto">
          <a:xfrm>
            <a:off x="138113" y="6088063"/>
            <a:ext cx="8883650" cy="396875"/>
          </a:xfrm>
          <a:prstGeom prst="rect">
            <a:avLst/>
          </a:prstGeom>
          <a:solidFill>
            <a:srgbClr val="FFFF99"/>
          </a:solidFill>
          <a:ln w="9525">
            <a:noFill/>
            <a:miter lim="800000"/>
            <a:headEnd/>
            <a:tailEnd/>
          </a:ln>
        </p:spPr>
        <p:txBody>
          <a:bodyPr wrap="none" lIns="90000" tIns="46800" rIns="90000" bIns="46800" anchor="ctr">
            <a:spAutoFit/>
          </a:bodyPr>
          <a:lstStyle/>
          <a:p>
            <a:pPr algn="ctr"/>
            <a:r>
              <a:rPr lang="en-US" altLang="ja-JP" sz="2000">
                <a:latin typeface="Tahoma" pitchFamily="34" charset="0"/>
              </a:rPr>
              <a:t>Revolutionized IT-CCD pixel will aid further progress on ToF sensors</a:t>
            </a:r>
          </a:p>
        </p:txBody>
      </p:sp>
      <p:sp>
        <p:nvSpPr>
          <p:cNvPr id="308235" name="テキスト ボックス 8"/>
          <p:cNvSpPr txBox="1">
            <a:spLocks noChangeArrowheads="1"/>
          </p:cNvSpPr>
          <p:nvPr/>
        </p:nvSpPr>
        <p:spPr bwMode="auto">
          <a:xfrm>
            <a:off x="88900" y="4916488"/>
            <a:ext cx="7275513" cy="636587"/>
          </a:xfrm>
          <a:prstGeom prst="rect">
            <a:avLst/>
          </a:prstGeom>
          <a:noFill/>
          <a:ln w="9525">
            <a:noFill/>
            <a:miter lim="800000"/>
            <a:headEnd/>
            <a:tailEnd/>
          </a:ln>
        </p:spPr>
        <p:txBody>
          <a:bodyPr wrap="none" lIns="0" tIns="0" rIns="0" bIns="0" anchor="ctr">
            <a:spAutoFit/>
          </a:bodyPr>
          <a:lstStyle/>
          <a:p>
            <a:r>
              <a:rPr lang="en-US" altLang="ja-JP" sz="2200" u="sng">
                <a:latin typeface="Tahoma" pitchFamily="34" charset="0"/>
              </a:rPr>
              <a:t>Next Approach to Future ToF</a:t>
            </a:r>
          </a:p>
          <a:p>
            <a:pPr marL="179388" lvl="1" indent="4763">
              <a:lnSpc>
                <a:spcPct val="110000"/>
              </a:lnSpc>
              <a:buFont typeface="Wingdings" pitchFamily="2" charset="2"/>
              <a:buChar char="Ø"/>
            </a:pPr>
            <a:r>
              <a:rPr lang="en-US" altLang="ja-JP" b="0">
                <a:latin typeface="Tahoma" pitchFamily="34" charset="0"/>
              </a:rPr>
              <a:t> Double Deep PD w/ VOD			-&gt; Higher IR Q.E.</a:t>
            </a:r>
          </a:p>
        </p:txBody>
      </p:sp>
      <p:sp>
        <p:nvSpPr>
          <p:cNvPr id="308236" name="テキスト ボックス 8"/>
          <p:cNvSpPr txBox="1">
            <a:spLocks noChangeArrowheads="1"/>
          </p:cNvSpPr>
          <p:nvPr/>
        </p:nvSpPr>
        <p:spPr bwMode="auto">
          <a:xfrm>
            <a:off x="6230938" y="2006600"/>
            <a:ext cx="2878137" cy="701675"/>
          </a:xfrm>
          <a:prstGeom prst="rect">
            <a:avLst/>
          </a:prstGeom>
          <a:solidFill>
            <a:srgbClr val="FFFF99"/>
          </a:solidFill>
          <a:ln w="9525">
            <a:noFill/>
            <a:miter lim="800000"/>
            <a:headEnd/>
            <a:tailEnd/>
          </a:ln>
        </p:spPr>
        <p:txBody>
          <a:bodyPr lIns="90000" tIns="46800" rIns="90000" bIns="46800" anchor="ctr">
            <a:spAutoFit/>
          </a:bodyPr>
          <a:lstStyle/>
          <a:p>
            <a:pPr algn="ctr"/>
            <a:r>
              <a:rPr lang="en-US" altLang="ja-JP" sz="2000" b="0">
                <a:latin typeface="Tahoma" pitchFamily="34" charset="0"/>
              </a:rPr>
              <a:t>IT-CCD pixel can satisfy</a:t>
            </a:r>
          </a:p>
          <a:p>
            <a:pPr algn="ctr"/>
            <a:r>
              <a:rPr lang="en-US" altLang="ja-JP" sz="2000" b="0">
                <a:latin typeface="Tahoma" pitchFamily="34" charset="0"/>
              </a:rPr>
              <a:t>these requirements.</a:t>
            </a:r>
          </a:p>
        </p:txBody>
      </p:sp>
      <p:sp>
        <p:nvSpPr>
          <p:cNvPr id="308237" name="AutoShape 13"/>
          <p:cNvSpPr>
            <a:spLocks noChangeArrowheads="1"/>
          </p:cNvSpPr>
          <p:nvPr/>
        </p:nvSpPr>
        <p:spPr bwMode="auto">
          <a:xfrm>
            <a:off x="5726113" y="2105025"/>
            <a:ext cx="431800" cy="504825"/>
          </a:xfrm>
          <a:prstGeom prst="rightArrow">
            <a:avLst>
              <a:gd name="adj1" fmla="val 50000"/>
              <a:gd name="adj2" fmla="val 25000"/>
            </a:avLst>
          </a:prstGeom>
          <a:solidFill>
            <a:srgbClr val="000080"/>
          </a:solidFill>
          <a:ln w="9525" algn="ctr">
            <a:noFill/>
            <a:miter lim="800000"/>
            <a:headEnd/>
            <a:tailEnd/>
          </a:ln>
          <a:effectLst/>
        </p:spPr>
        <p:txBody>
          <a:bodyPr wrap="none" anchor="ctr"/>
          <a:lstStyle/>
          <a:p>
            <a:endParaRPr lang="ja-JP"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1"/>
          <p:cNvSpPr>
            <a:spLocks noGrp="1" noChangeArrowheads="1"/>
          </p:cNvSpPr>
          <p:nvPr>
            <p:ph type="sldNum" sz="quarter" idx="10"/>
          </p:nvPr>
        </p:nvSpPr>
        <p:spPr/>
        <p:txBody>
          <a:bodyPr/>
          <a:lstStyle/>
          <a:p>
            <a:fld id="{89CBA8BE-4427-4768-A4D4-177D2F1E6278}" type="slidenum">
              <a:rPr lang="ja-JP" altLang="en-US"/>
              <a:pPr/>
              <a:t>2</a:t>
            </a:fld>
            <a:endParaRPr lang="en-US" altLang="ja-JP"/>
          </a:p>
        </p:txBody>
      </p:sp>
      <p:sp>
        <p:nvSpPr>
          <p:cNvPr id="121859" name="AutoShape 12"/>
          <p:cNvSpPr>
            <a:spLocks noChangeArrowheads="1"/>
          </p:cNvSpPr>
          <p:nvPr/>
        </p:nvSpPr>
        <p:spPr bwMode="auto">
          <a:xfrm>
            <a:off x="1812925" y="3968750"/>
            <a:ext cx="7086600" cy="2003425"/>
          </a:xfrm>
          <a:prstGeom prst="rightArrow">
            <a:avLst>
              <a:gd name="adj1" fmla="val 87324"/>
              <a:gd name="adj2" fmla="val 13003"/>
            </a:avLst>
          </a:prstGeom>
          <a:gradFill rotWithShape="1">
            <a:gsLst>
              <a:gs pos="0">
                <a:srgbClr val="FFFF00"/>
              </a:gs>
              <a:gs pos="50000">
                <a:srgbClr val="FFFFCC"/>
              </a:gs>
              <a:gs pos="100000">
                <a:srgbClr val="FFFF00"/>
              </a:gs>
            </a:gsLst>
            <a:lin ang="5400000" scaled="1"/>
          </a:gradFill>
          <a:ln w="9525">
            <a:solidFill>
              <a:srgbClr val="0000FF"/>
            </a:solidFill>
            <a:miter lim="800000"/>
            <a:headEnd/>
            <a:tailEnd/>
          </a:ln>
          <a:effectLst/>
        </p:spPr>
        <p:txBody>
          <a:bodyPr wrap="none" anchor="ctr"/>
          <a:lstStyle/>
          <a:p>
            <a:endParaRPr lang="ja-JP" altLang="en-US" b="0">
              <a:latin typeface="Arial" charset="0"/>
            </a:endParaRPr>
          </a:p>
        </p:txBody>
      </p:sp>
      <p:sp>
        <p:nvSpPr>
          <p:cNvPr id="121860" name="Rectangle 15"/>
          <p:cNvSpPr>
            <a:spLocks noChangeArrowheads="1"/>
          </p:cNvSpPr>
          <p:nvPr/>
        </p:nvSpPr>
        <p:spPr bwMode="auto">
          <a:xfrm>
            <a:off x="179388" y="3011488"/>
            <a:ext cx="1603375" cy="690562"/>
          </a:xfrm>
          <a:prstGeom prst="rect">
            <a:avLst/>
          </a:prstGeom>
          <a:solidFill>
            <a:srgbClr val="CCFFFF"/>
          </a:solidFill>
          <a:ln w="19050" algn="ctr">
            <a:noFill/>
            <a:miter lim="800000"/>
            <a:headEnd/>
            <a:tailEnd/>
          </a:ln>
          <a:effectLst/>
        </p:spPr>
        <p:txBody>
          <a:bodyPr anchor="ctr"/>
          <a:lstStyle/>
          <a:p>
            <a:pPr algn="ctr"/>
            <a:r>
              <a:rPr lang="en-US" altLang="ja-JP" b="0">
                <a:latin typeface="Tahoma" pitchFamily="34" charset="0"/>
                <a:cs typeface="Arial" charset="0"/>
              </a:rPr>
              <a:t>Requirements</a:t>
            </a:r>
            <a:r>
              <a:rPr lang="ja-JP" altLang="en-US" b="0">
                <a:latin typeface="Tahoma" pitchFamily="34" charset="0"/>
                <a:cs typeface="Arial" charset="0"/>
              </a:rPr>
              <a:t> </a:t>
            </a:r>
            <a:r>
              <a:rPr lang="en-US" altLang="ja-JP" b="0">
                <a:latin typeface="Tahoma" pitchFamily="34" charset="0"/>
                <a:cs typeface="Arial" charset="0"/>
              </a:rPr>
              <a:t>for IS</a:t>
            </a:r>
          </a:p>
        </p:txBody>
      </p:sp>
      <p:sp>
        <p:nvSpPr>
          <p:cNvPr id="121861" name="Rectangle 9"/>
          <p:cNvSpPr>
            <a:spLocks noChangeArrowheads="1"/>
          </p:cNvSpPr>
          <p:nvPr/>
        </p:nvSpPr>
        <p:spPr bwMode="auto">
          <a:xfrm>
            <a:off x="179388" y="3694113"/>
            <a:ext cx="1584325" cy="2238375"/>
          </a:xfrm>
          <a:prstGeom prst="rect">
            <a:avLst/>
          </a:prstGeom>
          <a:solidFill>
            <a:srgbClr val="CCFFFF"/>
          </a:solidFill>
          <a:ln w="19050" algn="ctr">
            <a:noFill/>
            <a:miter lim="800000"/>
            <a:headEnd/>
            <a:tailEnd/>
          </a:ln>
          <a:effectLst/>
        </p:spPr>
        <p:txBody>
          <a:bodyPr anchor="ctr"/>
          <a:lstStyle/>
          <a:p>
            <a:pPr algn="ctr"/>
            <a:r>
              <a:rPr lang="en-US" altLang="ja-JP" sz="2000" b="0">
                <a:latin typeface="Tahoma" pitchFamily="34" charset="0"/>
                <a:cs typeface="Arial" charset="0"/>
              </a:rPr>
              <a:t>Applications</a:t>
            </a:r>
          </a:p>
        </p:txBody>
      </p:sp>
      <p:sp>
        <p:nvSpPr>
          <p:cNvPr id="121862" name="Rectangle 15"/>
          <p:cNvSpPr>
            <a:spLocks noChangeArrowheads="1"/>
          </p:cNvSpPr>
          <p:nvPr/>
        </p:nvSpPr>
        <p:spPr bwMode="auto">
          <a:xfrm>
            <a:off x="179388" y="2089150"/>
            <a:ext cx="1598612" cy="893763"/>
          </a:xfrm>
          <a:prstGeom prst="rect">
            <a:avLst/>
          </a:prstGeom>
          <a:solidFill>
            <a:srgbClr val="CCFFFF"/>
          </a:solidFill>
          <a:ln w="19050" algn="ctr">
            <a:noFill/>
            <a:miter lim="800000"/>
            <a:headEnd/>
            <a:tailEnd/>
          </a:ln>
          <a:effectLst/>
        </p:spPr>
        <p:txBody>
          <a:bodyPr anchor="ctr"/>
          <a:lstStyle/>
          <a:p>
            <a:pPr algn="ctr"/>
            <a:r>
              <a:rPr lang="en-US" altLang="ja-JP" sz="2000" b="0">
                <a:latin typeface="Tahoma" pitchFamily="34" charset="0"/>
                <a:cs typeface="Arial" charset="0"/>
              </a:rPr>
              <a:t>Market demands</a:t>
            </a:r>
          </a:p>
        </p:txBody>
      </p:sp>
      <p:sp>
        <p:nvSpPr>
          <p:cNvPr id="121863" name="Rectangle 16"/>
          <p:cNvSpPr>
            <a:spLocks noChangeArrowheads="1"/>
          </p:cNvSpPr>
          <p:nvPr/>
        </p:nvSpPr>
        <p:spPr bwMode="auto">
          <a:xfrm>
            <a:off x="4010025" y="1677988"/>
            <a:ext cx="4919663" cy="415925"/>
          </a:xfrm>
          <a:prstGeom prst="rect">
            <a:avLst/>
          </a:prstGeom>
          <a:solidFill>
            <a:srgbClr val="CCFFCC"/>
          </a:solidFill>
          <a:ln w="19050" algn="ctr">
            <a:noFill/>
            <a:miter lim="800000"/>
            <a:headEnd/>
            <a:tailEnd/>
          </a:ln>
          <a:effectLst/>
        </p:spPr>
        <p:txBody>
          <a:bodyPr anchor="ctr"/>
          <a:lstStyle/>
          <a:p>
            <a:pPr algn="ctr"/>
            <a:r>
              <a:rPr lang="en-US" altLang="ja-JP" sz="2400">
                <a:latin typeface="ＭＳ Ｐゴシック" pitchFamily="50" charset="-128"/>
                <a:cs typeface="Arial" charset="0"/>
              </a:rPr>
              <a:t>After</a:t>
            </a:r>
          </a:p>
        </p:txBody>
      </p:sp>
      <p:sp>
        <p:nvSpPr>
          <p:cNvPr id="121864" name="Rectangle 17"/>
          <p:cNvSpPr>
            <a:spLocks noChangeArrowheads="1"/>
          </p:cNvSpPr>
          <p:nvPr/>
        </p:nvSpPr>
        <p:spPr bwMode="auto">
          <a:xfrm>
            <a:off x="1778000" y="1677988"/>
            <a:ext cx="2232025" cy="430212"/>
          </a:xfrm>
          <a:prstGeom prst="rect">
            <a:avLst/>
          </a:prstGeom>
          <a:solidFill>
            <a:srgbClr val="CCFFCC"/>
          </a:solidFill>
          <a:ln w="19050" algn="ctr">
            <a:noFill/>
            <a:miter lim="800000"/>
            <a:headEnd/>
            <a:tailEnd/>
          </a:ln>
          <a:effectLst/>
        </p:spPr>
        <p:txBody>
          <a:bodyPr anchor="ctr"/>
          <a:lstStyle/>
          <a:p>
            <a:pPr algn="ctr"/>
            <a:r>
              <a:rPr lang="en-US" altLang="ja-JP" sz="2400">
                <a:latin typeface="ＭＳ Ｐゴシック" pitchFamily="50" charset="-128"/>
                <a:cs typeface="Arial" charset="0"/>
              </a:rPr>
              <a:t>Before</a:t>
            </a:r>
          </a:p>
        </p:txBody>
      </p:sp>
      <p:sp>
        <p:nvSpPr>
          <p:cNvPr id="121865" name="Rectangle 18"/>
          <p:cNvSpPr>
            <a:spLocks noChangeArrowheads="1"/>
          </p:cNvSpPr>
          <p:nvPr/>
        </p:nvSpPr>
        <p:spPr bwMode="auto">
          <a:xfrm>
            <a:off x="179388" y="1677988"/>
            <a:ext cx="1598612" cy="415925"/>
          </a:xfrm>
          <a:prstGeom prst="rect">
            <a:avLst/>
          </a:prstGeom>
          <a:solidFill>
            <a:srgbClr val="CCFFCC"/>
          </a:solidFill>
          <a:ln w="19050" algn="ctr">
            <a:noFill/>
            <a:miter lim="800000"/>
            <a:headEnd/>
            <a:tailEnd/>
          </a:ln>
          <a:effectLst/>
        </p:spPr>
        <p:txBody>
          <a:bodyPr anchor="ctr"/>
          <a:lstStyle/>
          <a:p>
            <a:pPr algn="ctr"/>
            <a:endParaRPr lang="ja-JP" altLang="ja-JP" sz="1600">
              <a:latin typeface="Tahoma" pitchFamily="34" charset="0"/>
            </a:endParaRPr>
          </a:p>
        </p:txBody>
      </p:sp>
      <p:sp>
        <p:nvSpPr>
          <p:cNvPr id="121866" name="Line 20"/>
          <p:cNvSpPr>
            <a:spLocks noChangeShapeType="1"/>
          </p:cNvSpPr>
          <p:nvPr/>
        </p:nvSpPr>
        <p:spPr bwMode="auto">
          <a:xfrm>
            <a:off x="179388" y="2109788"/>
            <a:ext cx="8750300" cy="0"/>
          </a:xfrm>
          <a:prstGeom prst="line">
            <a:avLst/>
          </a:prstGeom>
          <a:noFill/>
          <a:ln w="12700">
            <a:solidFill>
              <a:schemeClr val="tx1"/>
            </a:solidFill>
            <a:round/>
            <a:headEnd/>
            <a:tailEnd/>
          </a:ln>
          <a:effectLst/>
        </p:spPr>
        <p:txBody>
          <a:bodyPr/>
          <a:lstStyle/>
          <a:p>
            <a:endParaRPr lang="ja-JP" altLang="en-US"/>
          </a:p>
        </p:txBody>
      </p:sp>
      <p:sp>
        <p:nvSpPr>
          <p:cNvPr id="121867" name="Line 22"/>
          <p:cNvSpPr>
            <a:spLocks noChangeAspect="1" noChangeShapeType="1"/>
          </p:cNvSpPr>
          <p:nvPr/>
        </p:nvSpPr>
        <p:spPr bwMode="auto">
          <a:xfrm>
            <a:off x="179388" y="5949950"/>
            <a:ext cx="8750300" cy="0"/>
          </a:xfrm>
          <a:prstGeom prst="line">
            <a:avLst/>
          </a:prstGeom>
          <a:noFill/>
          <a:ln w="28575" cap="sq">
            <a:solidFill>
              <a:schemeClr val="tx1"/>
            </a:solidFill>
            <a:round/>
            <a:headEnd/>
            <a:tailEnd/>
          </a:ln>
          <a:effectLst/>
        </p:spPr>
        <p:txBody>
          <a:bodyPr/>
          <a:lstStyle/>
          <a:p>
            <a:endParaRPr lang="ja-JP" altLang="en-US"/>
          </a:p>
        </p:txBody>
      </p:sp>
      <p:sp>
        <p:nvSpPr>
          <p:cNvPr id="121868" name="Line 23"/>
          <p:cNvSpPr>
            <a:spLocks noChangeShapeType="1"/>
          </p:cNvSpPr>
          <p:nvPr/>
        </p:nvSpPr>
        <p:spPr bwMode="auto">
          <a:xfrm>
            <a:off x="179388" y="1677988"/>
            <a:ext cx="0" cy="4271962"/>
          </a:xfrm>
          <a:prstGeom prst="line">
            <a:avLst/>
          </a:prstGeom>
          <a:noFill/>
          <a:ln w="28575" cap="sq">
            <a:solidFill>
              <a:schemeClr val="tx1"/>
            </a:solidFill>
            <a:round/>
            <a:headEnd/>
            <a:tailEnd/>
          </a:ln>
          <a:effectLst/>
        </p:spPr>
        <p:txBody>
          <a:bodyPr/>
          <a:lstStyle/>
          <a:p>
            <a:endParaRPr lang="ja-JP" altLang="en-US"/>
          </a:p>
        </p:txBody>
      </p:sp>
      <p:sp>
        <p:nvSpPr>
          <p:cNvPr id="121869" name="Line 24"/>
          <p:cNvSpPr>
            <a:spLocks noChangeShapeType="1"/>
          </p:cNvSpPr>
          <p:nvPr/>
        </p:nvSpPr>
        <p:spPr bwMode="auto">
          <a:xfrm>
            <a:off x="1778000" y="1677988"/>
            <a:ext cx="0" cy="4271962"/>
          </a:xfrm>
          <a:prstGeom prst="line">
            <a:avLst/>
          </a:prstGeom>
          <a:noFill/>
          <a:ln w="12700">
            <a:solidFill>
              <a:schemeClr val="tx1"/>
            </a:solidFill>
            <a:round/>
            <a:headEnd/>
            <a:tailEnd/>
          </a:ln>
          <a:effectLst/>
        </p:spPr>
        <p:txBody>
          <a:bodyPr/>
          <a:lstStyle/>
          <a:p>
            <a:endParaRPr lang="ja-JP" altLang="en-US"/>
          </a:p>
        </p:txBody>
      </p:sp>
      <p:sp>
        <p:nvSpPr>
          <p:cNvPr id="121870" name="Line 27"/>
          <p:cNvSpPr>
            <a:spLocks noChangeAspect="1" noChangeShapeType="1"/>
          </p:cNvSpPr>
          <p:nvPr/>
        </p:nvSpPr>
        <p:spPr bwMode="auto">
          <a:xfrm>
            <a:off x="179388" y="3717925"/>
            <a:ext cx="8750300" cy="0"/>
          </a:xfrm>
          <a:prstGeom prst="line">
            <a:avLst/>
          </a:prstGeom>
          <a:noFill/>
          <a:ln w="12700">
            <a:solidFill>
              <a:schemeClr val="tx1"/>
            </a:solidFill>
            <a:round/>
            <a:headEnd/>
            <a:tailEnd/>
          </a:ln>
          <a:effectLst/>
        </p:spPr>
        <p:txBody>
          <a:bodyPr/>
          <a:lstStyle/>
          <a:p>
            <a:endParaRPr lang="ja-JP" altLang="en-US"/>
          </a:p>
        </p:txBody>
      </p:sp>
      <p:sp>
        <p:nvSpPr>
          <p:cNvPr id="121871" name="Line 27"/>
          <p:cNvSpPr>
            <a:spLocks noChangeAspect="1" noChangeShapeType="1"/>
          </p:cNvSpPr>
          <p:nvPr/>
        </p:nvSpPr>
        <p:spPr bwMode="auto">
          <a:xfrm flipV="1">
            <a:off x="179388" y="2987675"/>
            <a:ext cx="8750300" cy="0"/>
          </a:xfrm>
          <a:prstGeom prst="line">
            <a:avLst/>
          </a:prstGeom>
          <a:noFill/>
          <a:ln w="12700">
            <a:solidFill>
              <a:schemeClr val="tx1"/>
            </a:solidFill>
            <a:round/>
            <a:headEnd/>
            <a:tailEnd/>
          </a:ln>
          <a:effectLst/>
        </p:spPr>
        <p:txBody>
          <a:bodyPr/>
          <a:lstStyle/>
          <a:p>
            <a:endParaRPr lang="ja-JP" altLang="en-US"/>
          </a:p>
        </p:txBody>
      </p:sp>
      <p:sp>
        <p:nvSpPr>
          <p:cNvPr id="121872" name="Rectangle 14"/>
          <p:cNvSpPr>
            <a:spLocks noChangeArrowheads="1"/>
          </p:cNvSpPr>
          <p:nvPr/>
        </p:nvSpPr>
        <p:spPr bwMode="auto">
          <a:xfrm>
            <a:off x="1778000" y="2108200"/>
            <a:ext cx="2949575" cy="893763"/>
          </a:xfrm>
          <a:prstGeom prst="rect">
            <a:avLst/>
          </a:prstGeom>
          <a:noFill/>
          <a:ln w="19050" algn="ctr">
            <a:noFill/>
            <a:miter lim="800000"/>
            <a:headEnd/>
            <a:tailEnd/>
          </a:ln>
          <a:effectLst/>
        </p:spPr>
        <p:txBody>
          <a:bodyPr tIns="0"/>
          <a:lstStyle/>
          <a:p>
            <a:endParaRPr lang="ja-JP" altLang="ja-JP" sz="2000">
              <a:latin typeface="Tahoma" pitchFamily="34" charset="0"/>
            </a:endParaRPr>
          </a:p>
        </p:txBody>
      </p:sp>
      <p:sp>
        <p:nvSpPr>
          <p:cNvPr id="121873" name="Rectangle 15"/>
          <p:cNvSpPr>
            <a:spLocks noChangeArrowheads="1"/>
          </p:cNvSpPr>
          <p:nvPr/>
        </p:nvSpPr>
        <p:spPr bwMode="auto">
          <a:xfrm>
            <a:off x="1824038" y="4227513"/>
            <a:ext cx="2092325" cy="244475"/>
          </a:xfrm>
          <a:prstGeom prst="rect">
            <a:avLst/>
          </a:prstGeom>
          <a:noFill/>
          <a:ln w="19050" algn="ctr">
            <a:noFill/>
            <a:miter lim="800000"/>
            <a:headEnd/>
            <a:tailEnd/>
          </a:ln>
          <a:effectLst/>
        </p:spPr>
        <p:txBody>
          <a:bodyPr wrap="none" lIns="0" tIns="0" rIns="0" bIns="0" anchor="ctr">
            <a:spAutoFit/>
          </a:bodyPr>
          <a:lstStyle/>
          <a:p>
            <a:pPr algn="ctr"/>
            <a:r>
              <a:rPr lang="en-US" altLang="ja-JP" sz="1600" b="0">
                <a:latin typeface="Tahoma" pitchFamily="34" charset="0"/>
                <a:cs typeface="Arial" charset="0"/>
              </a:rPr>
              <a:t>DSC, DVC, Smartphone</a:t>
            </a:r>
          </a:p>
        </p:txBody>
      </p:sp>
      <p:sp>
        <p:nvSpPr>
          <p:cNvPr id="121874" name="Rectangle 15"/>
          <p:cNvSpPr>
            <a:spLocks noChangeArrowheads="1"/>
          </p:cNvSpPr>
          <p:nvPr/>
        </p:nvSpPr>
        <p:spPr bwMode="auto">
          <a:xfrm>
            <a:off x="1692275" y="3025775"/>
            <a:ext cx="2336800" cy="647700"/>
          </a:xfrm>
          <a:prstGeom prst="rect">
            <a:avLst/>
          </a:prstGeom>
          <a:noFill/>
          <a:ln w="19050" algn="ctr">
            <a:noFill/>
            <a:miter lim="800000"/>
            <a:headEnd/>
            <a:tailEnd/>
          </a:ln>
          <a:effectLst/>
        </p:spPr>
        <p:txBody>
          <a:bodyPr anchor="ctr"/>
          <a:lstStyle/>
          <a:p>
            <a:pPr algn="ctr"/>
            <a:r>
              <a:rPr lang="en-US" altLang="ja-JP" sz="2200" b="0">
                <a:latin typeface="Tahoma" pitchFamily="34" charset="0"/>
                <a:cs typeface="Arial" charset="0"/>
              </a:rPr>
              <a:t>High-quality 2D Visible Imaging</a:t>
            </a:r>
            <a:endParaRPr lang="en-US" altLang="ja-JP" sz="2200" b="0">
              <a:solidFill>
                <a:srgbClr val="0000FF"/>
              </a:solidFill>
              <a:latin typeface="Tahoma" pitchFamily="34" charset="0"/>
              <a:cs typeface="Arial" charset="0"/>
            </a:endParaRPr>
          </a:p>
        </p:txBody>
      </p:sp>
      <p:sp>
        <p:nvSpPr>
          <p:cNvPr id="121875" name="Rectangle 15"/>
          <p:cNvSpPr>
            <a:spLocks noChangeArrowheads="1"/>
          </p:cNvSpPr>
          <p:nvPr/>
        </p:nvSpPr>
        <p:spPr bwMode="auto">
          <a:xfrm>
            <a:off x="4010025" y="2997200"/>
            <a:ext cx="4919663" cy="676275"/>
          </a:xfrm>
          <a:prstGeom prst="rect">
            <a:avLst/>
          </a:prstGeom>
          <a:noFill/>
          <a:ln w="19050" algn="ctr">
            <a:noFill/>
            <a:miter lim="800000"/>
            <a:headEnd/>
            <a:tailEnd/>
          </a:ln>
          <a:effectLst/>
        </p:spPr>
        <p:txBody>
          <a:bodyPr anchor="ctr"/>
          <a:lstStyle/>
          <a:p>
            <a:pPr algn="ctr"/>
            <a:r>
              <a:rPr lang="en-US" altLang="ja-JP" sz="2200" b="0">
                <a:latin typeface="Tahoma" pitchFamily="34" charset="0"/>
                <a:cs typeface="Arial" charset="0"/>
              </a:rPr>
              <a:t>Accurate 3D Imaging</a:t>
            </a:r>
          </a:p>
          <a:p>
            <a:pPr algn="ctr"/>
            <a:r>
              <a:rPr lang="en-US" altLang="ja-JP" sz="2200" b="0">
                <a:latin typeface="Tahoma" pitchFamily="34" charset="0"/>
                <a:cs typeface="Arial" charset="0"/>
              </a:rPr>
              <a:t>(Depth, Shape, Color)</a:t>
            </a:r>
          </a:p>
        </p:txBody>
      </p:sp>
      <p:pic>
        <p:nvPicPr>
          <p:cNvPr id="121876" name="Picture 29"/>
          <p:cNvPicPr>
            <a:picLocks noChangeAspect="1" noChangeArrowheads="1"/>
          </p:cNvPicPr>
          <p:nvPr/>
        </p:nvPicPr>
        <p:blipFill>
          <a:blip r:embed="rId3"/>
          <a:srcRect l="6744" t="37367" r="59395" b="19984"/>
          <a:stretch>
            <a:fillRect/>
          </a:stretch>
        </p:blipFill>
        <p:spPr bwMode="auto">
          <a:xfrm>
            <a:off x="4319588" y="4389438"/>
            <a:ext cx="1187450" cy="982662"/>
          </a:xfrm>
          <a:prstGeom prst="rect">
            <a:avLst/>
          </a:prstGeom>
          <a:noFill/>
          <a:ln w="9525" algn="ctr">
            <a:noFill/>
            <a:miter lim="800000"/>
            <a:headEnd/>
            <a:tailEnd/>
          </a:ln>
          <a:effectLst/>
        </p:spPr>
      </p:pic>
      <p:sp>
        <p:nvSpPr>
          <p:cNvPr id="121879" name="Rectangle 15"/>
          <p:cNvSpPr>
            <a:spLocks noChangeArrowheads="1"/>
          </p:cNvSpPr>
          <p:nvPr/>
        </p:nvSpPr>
        <p:spPr bwMode="auto">
          <a:xfrm>
            <a:off x="1782763" y="2127250"/>
            <a:ext cx="2916237" cy="874713"/>
          </a:xfrm>
          <a:prstGeom prst="rect">
            <a:avLst/>
          </a:prstGeom>
          <a:noFill/>
          <a:ln w="19050" algn="ctr">
            <a:noFill/>
            <a:miter lim="800000"/>
            <a:headEnd/>
            <a:tailEnd/>
          </a:ln>
          <a:effectLst/>
        </p:spPr>
        <p:txBody>
          <a:bodyPr anchor="ctr"/>
          <a:lstStyle/>
          <a:p>
            <a:endParaRPr lang="ja-JP" altLang="ja-JP" sz="2000" b="0">
              <a:latin typeface="Tahoma" pitchFamily="34" charset="0"/>
              <a:cs typeface="Arial" charset="0"/>
            </a:endParaRPr>
          </a:p>
        </p:txBody>
      </p:sp>
      <p:sp>
        <p:nvSpPr>
          <p:cNvPr id="121880" name="Rectangle 15"/>
          <p:cNvSpPr>
            <a:spLocks noChangeAspect="1" noChangeArrowheads="1"/>
          </p:cNvSpPr>
          <p:nvPr/>
        </p:nvSpPr>
        <p:spPr bwMode="auto">
          <a:xfrm>
            <a:off x="4000500" y="2100263"/>
            <a:ext cx="4927600" cy="874712"/>
          </a:xfrm>
          <a:prstGeom prst="rect">
            <a:avLst/>
          </a:prstGeom>
          <a:noFill/>
          <a:ln w="19050" algn="ctr">
            <a:noFill/>
            <a:miter lim="800000"/>
            <a:headEnd/>
            <a:tailEnd/>
          </a:ln>
          <a:effectLst/>
        </p:spPr>
        <p:txBody>
          <a:bodyPr anchor="ctr"/>
          <a:lstStyle/>
          <a:p>
            <a:pPr algn="ctr"/>
            <a:r>
              <a:rPr lang="en-US" altLang="ja-JP" sz="2200" b="0">
                <a:latin typeface="Tahoma" pitchFamily="34" charset="0"/>
                <a:cs typeface="Arial" charset="0"/>
              </a:rPr>
              <a:t>Object Recognition</a:t>
            </a:r>
          </a:p>
          <a:p>
            <a:pPr algn="ctr"/>
            <a:r>
              <a:rPr lang="en-US" altLang="ja-JP" sz="2200" b="0">
                <a:latin typeface="Tahoma" pitchFamily="34" charset="0"/>
                <a:cs typeface="Arial" charset="0"/>
              </a:rPr>
              <a:t>Classification </a:t>
            </a:r>
            <a:endParaRPr lang="en-US" altLang="ja-JP" sz="2200" b="0">
              <a:solidFill>
                <a:srgbClr val="FF0000"/>
              </a:solidFill>
              <a:latin typeface="Tahoma" pitchFamily="34" charset="0"/>
              <a:cs typeface="Arial" charset="0"/>
            </a:endParaRPr>
          </a:p>
        </p:txBody>
      </p:sp>
      <p:sp>
        <p:nvSpPr>
          <p:cNvPr id="121881" name="Line 19"/>
          <p:cNvSpPr>
            <a:spLocks noChangeAspect="1" noChangeShapeType="1"/>
          </p:cNvSpPr>
          <p:nvPr/>
        </p:nvSpPr>
        <p:spPr bwMode="auto">
          <a:xfrm>
            <a:off x="179388" y="1677988"/>
            <a:ext cx="8750300" cy="0"/>
          </a:xfrm>
          <a:prstGeom prst="line">
            <a:avLst/>
          </a:prstGeom>
          <a:noFill/>
          <a:ln w="28575" cap="sq">
            <a:solidFill>
              <a:schemeClr val="tx1"/>
            </a:solidFill>
            <a:round/>
            <a:headEnd/>
            <a:tailEnd/>
          </a:ln>
          <a:effectLst/>
        </p:spPr>
        <p:txBody>
          <a:bodyPr/>
          <a:lstStyle/>
          <a:p>
            <a:endParaRPr lang="ja-JP" altLang="en-US"/>
          </a:p>
        </p:txBody>
      </p:sp>
      <p:sp>
        <p:nvSpPr>
          <p:cNvPr id="121882" name="Rectangle 15"/>
          <p:cNvSpPr>
            <a:spLocks noChangeArrowheads="1"/>
          </p:cNvSpPr>
          <p:nvPr/>
        </p:nvSpPr>
        <p:spPr bwMode="auto">
          <a:xfrm>
            <a:off x="1681163" y="2100263"/>
            <a:ext cx="2390775" cy="874712"/>
          </a:xfrm>
          <a:prstGeom prst="rect">
            <a:avLst/>
          </a:prstGeom>
          <a:noFill/>
          <a:ln w="19050" algn="ctr">
            <a:noFill/>
            <a:miter lim="800000"/>
            <a:headEnd/>
            <a:tailEnd/>
          </a:ln>
          <a:effectLst/>
        </p:spPr>
        <p:txBody>
          <a:bodyPr anchor="ctr"/>
          <a:lstStyle/>
          <a:p>
            <a:pPr algn="ctr"/>
            <a:r>
              <a:rPr lang="en-US" altLang="ja-JP" sz="2000" b="0">
                <a:latin typeface="Tahoma" pitchFamily="34" charset="0"/>
                <a:cs typeface="Arial" charset="0"/>
              </a:rPr>
              <a:t>Picture Viewing, Recording, sharing</a:t>
            </a:r>
          </a:p>
        </p:txBody>
      </p:sp>
      <p:sp>
        <p:nvSpPr>
          <p:cNvPr id="121883" name="Rectangle 15"/>
          <p:cNvSpPr>
            <a:spLocks noChangeArrowheads="1"/>
          </p:cNvSpPr>
          <p:nvPr/>
        </p:nvSpPr>
        <p:spPr bwMode="auto">
          <a:xfrm>
            <a:off x="4406900" y="4143375"/>
            <a:ext cx="1011238" cy="274638"/>
          </a:xfrm>
          <a:prstGeom prst="rect">
            <a:avLst/>
          </a:prstGeom>
          <a:noFill/>
          <a:ln w="19050" algn="ctr">
            <a:noFill/>
            <a:miter lim="800000"/>
            <a:headEnd/>
            <a:tailEnd/>
          </a:ln>
          <a:effectLst/>
        </p:spPr>
        <p:txBody>
          <a:bodyPr wrap="none" lIns="0" tIns="0" rIns="0" bIns="0" anchor="ctr">
            <a:spAutoFit/>
          </a:bodyPr>
          <a:lstStyle/>
          <a:p>
            <a:pPr algn="ctr"/>
            <a:r>
              <a:rPr lang="en-US" altLang="ja-JP" b="0">
                <a:latin typeface="Tahoma" pitchFamily="34" charset="0"/>
                <a:cs typeface="Arial" charset="0"/>
              </a:rPr>
              <a:t>Consumer</a:t>
            </a:r>
          </a:p>
        </p:txBody>
      </p:sp>
      <p:sp>
        <p:nvSpPr>
          <p:cNvPr id="121884" name="Rectangle 15"/>
          <p:cNvSpPr>
            <a:spLocks noChangeArrowheads="1"/>
          </p:cNvSpPr>
          <p:nvPr/>
        </p:nvSpPr>
        <p:spPr bwMode="auto">
          <a:xfrm>
            <a:off x="7269163" y="4133850"/>
            <a:ext cx="1131887" cy="274638"/>
          </a:xfrm>
          <a:prstGeom prst="rect">
            <a:avLst/>
          </a:prstGeom>
          <a:noFill/>
          <a:ln w="19050" algn="ctr">
            <a:noFill/>
            <a:miter lim="800000"/>
            <a:headEnd/>
            <a:tailEnd/>
          </a:ln>
          <a:effectLst/>
        </p:spPr>
        <p:txBody>
          <a:bodyPr wrap="none" lIns="0" tIns="0" rIns="0" bIns="0" anchor="ctr">
            <a:spAutoFit/>
          </a:bodyPr>
          <a:lstStyle/>
          <a:p>
            <a:pPr algn="ctr"/>
            <a:r>
              <a:rPr lang="en-US" altLang="ja-JP" b="0">
                <a:latin typeface="Tahoma" pitchFamily="34" charset="0"/>
                <a:cs typeface="Arial" charset="0"/>
              </a:rPr>
              <a:t>Automobile</a:t>
            </a:r>
          </a:p>
        </p:txBody>
      </p:sp>
      <p:sp>
        <p:nvSpPr>
          <p:cNvPr id="121886" name="Rectangle 222"/>
          <p:cNvSpPr>
            <a:spLocks noChangeArrowheads="1"/>
          </p:cNvSpPr>
          <p:nvPr/>
        </p:nvSpPr>
        <p:spPr bwMode="auto">
          <a:xfrm>
            <a:off x="4010025" y="1677988"/>
            <a:ext cx="4919663" cy="4271962"/>
          </a:xfrm>
          <a:prstGeom prst="rect">
            <a:avLst/>
          </a:prstGeom>
          <a:noFill/>
          <a:ln w="57150">
            <a:solidFill>
              <a:srgbClr val="FF0000"/>
            </a:solidFill>
            <a:miter lim="800000"/>
            <a:headEnd/>
            <a:tailEnd/>
          </a:ln>
          <a:effectLst/>
        </p:spPr>
        <p:txBody>
          <a:bodyPr wrap="none" anchor="ctr"/>
          <a:lstStyle/>
          <a:p>
            <a:endParaRPr lang="ja-JP" altLang="ja-JP" sz="2400">
              <a:latin typeface="Tahoma" pitchFamily="34" charset="0"/>
            </a:endParaRPr>
          </a:p>
        </p:txBody>
      </p:sp>
      <p:sp>
        <p:nvSpPr>
          <p:cNvPr id="121887" name="Rectangle 15"/>
          <p:cNvSpPr>
            <a:spLocks noChangeArrowheads="1"/>
          </p:cNvSpPr>
          <p:nvPr/>
        </p:nvSpPr>
        <p:spPr bwMode="auto">
          <a:xfrm>
            <a:off x="4351338" y="5549900"/>
            <a:ext cx="1125537" cy="274638"/>
          </a:xfrm>
          <a:prstGeom prst="rect">
            <a:avLst/>
          </a:prstGeom>
          <a:noFill/>
          <a:ln w="19050" algn="ctr">
            <a:noFill/>
            <a:miter lim="800000"/>
            <a:headEnd/>
            <a:tailEnd/>
          </a:ln>
          <a:effectLst/>
        </p:spPr>
        <p:txBody>
          <a:bodyPr wrap="none" lIns="0" tIns="0" rIns="0" bIns="0" anchor="ctr">
            <a:spAutoFit/>
          </a:bodyPr>
          <a:lstStyle/>
          <a:p>
            <a:r>
              <a:rPr lang="en-US" altLang="ja-JP" b="0" i="1">
                <a:solidFill>
                  <a:srgbClr val="0000CC"/>
                </a:solidFill>
                <a:latin typeface="Tahoma" pitchFamily="34" charset="0"/>
                <a:cs typeface="Arial" charset="0"/>
              </a:rPr>
              <a:t>Natural U/I</a:t>
            </a:r>
          </a:p>
        </p:txBody>
      </p:sp>
      <p:sp>
        <p:nvSpPr>
          <p:cNvPr id="121888" name="Rectangle 15"/>
          <p:cNvSpPr>
            <a:spLocks noChangeArrowheads="1"/>
          </p:cNvSpPr>
          <p:nvPr/>
        </p:nvSpPr>
        <p:spPr bwMode="auto">
          <a:xfrm>
            <a:off x="7205663" y="5386388"/>
            <a:ext cx="1258887" cy="438150"/>
          </a:xfrm>
          <a:prstGeom prst="rect">
            <a:avLst/>
          </a:prstGeom>
          <a:noFill/>
          <a:ln w="19050" algn="ctr">
            <a:noFill/>
            <a:miter lim="800000"/>
            <a:headEnd/>
            <a:tailEnd/>
          </a:ln>
          <a:effectLst/>
        </p:spPr>
        <p:txBody>
          <a:bodyPr wrap="none" lIns="0" tIns="0" rIns="0" bIns="0" anchor="ctr">
            <a:spAutoFit/>
          </a:bodyPr>
          <a:lstStyle/>
          <a:p>
            <a:pPr algn="ctr">
              <a:lnSpc>
                <a:spcPct val="80000"/>
              </a:lnSpc>
            </a:pPr>
            <a:r>
              <a:rPr lang="en-US" altLang="ja-JP" b="0" i="1">
                <a:solidFill>
                  <a:srgbClr val="0000CC"/>
                </a:solidFill>
                <a:latin typeface="Tahoma" pitchFamily="34" charset="0"/>
                <a:cs typeface="Arial" charset="0"/>
              </a:rPr>
              <a:t>Autonomous</a:t>
            </a:r>
          </a:p>
          <a:p>
            <a:pPr algn="ctr">
              <a:lnSpc>
                <a:spcPct val="80000"/>
              </a:lnSpc>
            </a:pPr>
            <a:r>
              <a:rPr lang="en-US" altLang="ja-JP" b="0" i="1">
                <a:solidFill>
                  <a:srgbClr val="0000CC"/>
                </a:solidFill>
                <a:latin typeface="Tahoma" pitchFamily="34" charset="0"/>
                <a:cs typeface="Arial" charset="0"/>
              </a:rPr>
              <a:t>Driving</a:t>
            </a:r>
          </a:p>
        </p:txBody>
      </p:sp>
      <p:sp>
        <p:nvSpPr>
          <p:cNvPr id="121889" name="Rectangle 15"/>
          <p:cNvSpPr>
            <a:spLocks noChangeArrowheads="1"/>
          </p:cNvSpPr>
          <p:nvPr/>
        </p:nvSpPr>
        <p:spPr bwMode="auto">
          <a:xfrm>
            <a:off x="5846763" y="4137025"/>
            <a:ext cx="841375" cy="274638"/>
          </a:xfrm>
          <a:prstGeom prst="rect">
            <a:avLst/>
          </a:prstGeom>
          <a:noFill/>
          <a:ln w="19050" algn="ctr">
            <a:noFill/>
            <a:miter lim="800000"/>
            <a:headEnd/>
            <a:tailEnd/>
          </a:ln>
          <a:effectLst/>
        </p:spPr>
        <p:txBody>
          <a:bodyPr wrap="none" lIns="0" tIns="0" rIns="0" bIns="0" anchor="ctr">
            <a:spAutoFit/>
          </a:bodyPr>
          <a:lstStyle/>
          <a:p>
            <a:pPr algn="ctr"/>
            <a:r>
              <a:rPr lang="en-US" altLang="ja-JP" b="0">
                <a:latin typeface="Tahoma" pitchFamily="34" charset="0"/>
                <a:cs typeface="Arial" charset="0"/>
              </a:rPr>
              <a:t>Industry</a:t>
            </a:r>
          </a:p>
        </p:txBody>
      </p:sp>
      <p:pic>
        <p:nvPicPr>
          <p:cNvPr id="121890" name="Picture 151"/>
          <p:cNvPicPr>
            <a:picLocks noChangeAspect="1" noChangeArrowheads="1"/>
          </p:cNvPicPr>
          <p:nvPr/>
        </p:nvPicPr>
        <p:blipFill>
          <a:blip r:embed="rId4"/>
          <a:srcRect/>
          <a:stretch>
            <a:fillRect/>
          </a:stretch>
        </p:blipFill>
        <p:spPr bwMode="auto">
          <a:xfrm>
            <a:off x="5810250" y="4397375"/>
            <a:ext cx="914400" cy="965200"/>
          </a:xfrm>
          <a:prstGeom prst="rect">
            <a:avLst/>
          </a:prstGeom>
          <a:noFill/>
          <a:ln w="9525" algn="ctr">
            <a:noFill/>
            <a:miter lim="800000"/>
            <a:headEnd/>
            <a:tailEnd/>
          </a:ln>
          <a:effectLst/>
        </p:spPr>
      </p:pic>
      <p:sp>
        <p:nvSpPr>
          <p:cNvPr id="121891" name="Rectangle 15"/>
          <p:cNvSpPr>
            <a:spLocks noChangeArrowheads="1"/>
          </p:cNvSpPr>
          <p:nvPr/>
        </p:nvSpPr>
        <p:spPr bwMode="auto">
          <a:xfrm>
            <a:off x="2012950" y="5305425"/>
            <a:ext cx="1716088" cy="549275"/>
          </a:xfrm>
          <a:prstGeom prst="rect">
            <a:avLst/>
          </a:prstGeom>
          <a:noFill/>
          <a:ln w="19050" algn="ctr">
            <a:noFill/>
            <a:miter lim="800000"/>
            <a:headEnd/>
            <a:tailEnd/>
          </a:ln>
          <a:effectLst/>
        </p:spPr>
        <p:txBody>
          <a:bodyPr wrap="none" lIns="0" tIns="0" rIns="0" bIns="0" anchor="ctr">
            <a:spAutoFit/>
          </a:bodyPr>
          <a:lstStyle/>
          <a:p>
            <a:pPr algn="ctr"/>
            <a:r>
              <a:rPr lang="en-US" altLang="ja-JP" b="0" i="1">
                <a:solidFill>
                  <a:srgbClr val="0000CC"/>
                </a:solidFill>
                <a:latin typeface="Tahoma" pitchFamily="34" charset="0"/>
                <a:cs typeface="Arial" charset="0"/>
              </a:rPr>
              <a:t>Picture  Shooting</a:t>
            </a:r>
          </a:p>
          <a:p>
            <a:pPr algn="ctr"/>
            <a:r>
              <a:rPr lang="en-US" altLang="ja-JP" b="0" i="1">
                <a:solidFill>
                  <a:srgbClr val="0000CC"/>
                </a:solidFill>
                <a:latin typeface="Tahoma" pitchFamily="34" charset="0"/>
                <a:cs typeface="Arial" charset="0"/>
              </a:rPr>
              <a:t>and Recording</a:t>
            </a:r>
          </a:p>
        </p:txBody>
      </p:sp>
      <p:sp>
        <p:nvSpPr>
          <p:cNvPr id="121892" name="AutoShape 45"/>
          <p:cNvSpPr>
            <a:spLocks noChangeArrowheads="1"/>
          </p:cNvSpPr>
          <p:nvPr/>
        </p:nvSpPr>
        <p:spPr bwMode="auto">
          <a:xfrm>
            <a:off x="1908175" y="3756025"/>
            <a:ext cx="1957388" cy="295275"/>
          </a:xfrm>
          <a:prstGeom prst="roundRect">
            <a:avLst>
              <a:gd name="adj" fmla="val 16667"/>
            </a:avLst>
          </a:prstGeom>
          <a:gradFill rotWithShape="1">
            <a:gsLst>
              <a:gs pos="0">
                <a:srgbClr val="99CCFF"/>
              </a:gs>
              <a:gs pos="50000">
                <a:srgbClr val="CCECFF"/>
              </a:gs>
              <a:gs pos="100000">
                <a:srgbClr val="99CCFF"/>
              </a:gs>
            </a:gsLst>
            <a:lin ang="5400000" scaled="1"/>
          </a:gradFill>
          <a:ln w="9525">
            <a:solidFill>
              <a:srgbClr val="0000FF"/>
            </a:solidFill>
            <a:round/>
            <a:headEnd/>
            <a:tailEnd/>
          </a:ln>
          <a:effectLst/>
        </p:spPr>
        <p:txBody>
          <a:bodyPr wrap="none" anchor="ctr"/>
          <a:lstStyle/>
          <a:p>
            <a:pPr algn="ctr"/>
            <a:r>
              <a:rPr lang="en-US" altLang="ja-JP" sz="2000" b="0">
                <a:latin typeface="Arial" charset="0"/>
              </a:rPr>
              <a:t>Visible light</a:t>
            </a:r>
          </a:p>
        </p:txBody>
      </p:sp>
      <p:sp>
        <p:nvSpPr>
          <p:cNvPr id="121893" name="AutoShape 46"/>
          <p:cNvSpPr>
            <a:spLocks noChangeArrowheads="1"/>
          </p:cNvSpPr>
          <p:nvPr/>
        </p:nvSpPr>
        <p:spPr bwMode="auto">
          <a:xfrm>
            <a:off x="4114800" y="3756025"/>
            <a:ext cx="4452938" cy="295275"/>
          </a:xfrm>
          <a:prstGeom prst="roundRect">
            <a:avLst>
              <a:gd name="adj" fmla="val 16667"/>
            </a:avLst>
          </a:prstGeom>
          <a:gradFill rotWithShape="1">
            <a:gsLst>
              <a:gs pos="0">
                <a:srgbClr val="FFCCFF"/>
              </a:gs>
              <a:gs pos="50000">
                <a:srgbClr val="FFE7FF"/>
              </a:gs>
              <a:gs pos="100000">
                <a:srgbClr val="FFCCFF"/>
              </a:gs>
            </a:gsLst>
            <a:lin ang="5400000" scaled="1"/>
          </a:gradFill>
          <a:ln w="9525">
            <a:solidFill>
              <a:srgbClr val="FF00FF"/>
            </a:solidFill>
            <a:round/>
            <a:headEnd/>
            <a:tailEnd/>
          </a:ln>
          <a:effectLst/>
        </p:spPr>
        <p:txBody>
          <a:bodyPr wrap="none" anchor="ctr"/>
          <a:lstStyle/>
          <a:p>
            <a:pPr algn="ctr"/>
            <a:r>
              <a:rPr lang="en-US" altLang="ja-JP" sz="2000" b="0">
                <a:latin typeface="Arial" charset="0"/>
              </a:rPr>
              <a:t>Visible light and Infrared (IR) light</a:t>
            </a:r>
          </a:p>
        </p:txBody>
      </p:sp>
      <p:sp>
        <p:nvSpPr>
          <p:cNvPr id="121894" name="AutoShape 47"/>
          <p:cNvSpPr>
            <a:spLocks noChangeArrowheads="1"/>
          </p:cNvSpPr>
          <p:nvPr/>
        </p:nvSpPr>
        <p:spPr bwMode="auto">
          <a:xfrm>
            <a:off x="3924300" y="2444750"/>
            <a:ext cx="576263" cy="1079500"/>
          </a:xfrm>
          <a:prstGeom prst="rightArrow">
            <a:avLst>
              <a:gd name="adj1" fmla="val 68824"/>
              <a:gd name="adj2" fmla="val 60662"/>
            </a:avLst>
          </a:prstGeom>
          <a:solidFill>
            <a:srgbClr val="000080"/>
          </a:solidFill>
          <a:ln w="9525">
            <a:noFill/>
            <a:miter lim="800000"/>
            <a:headEnd/>
            <a:tailEnd/>
          </a:ln>
          <a:effectLst/>
        </p:spPr>
        <p:txBody>
          <a:bodyPr wrap="none" anchor="ctr"/>
          <a:lstStyle/>
          <a:p>
            <a:endParaRPr lang="ja-JP" altLang="en-US" b="0">
              <a:latin typeface="Arial" charset="0"/>
            </a:endParaRPr>
          </a:p>
        </p:txBody>
      </p:sp>
      <p:sp>
        <p:nvSpPr>
          <p:cNvPr id="121900" name="Rectangle 48"/>
          <p:cNvSpPr>
            <a:spLocks noChangeArrowheads="1"/>
          </p:cNvSpPr>
          <p:nvPr/>
        </p:nvSpPr>
        <p:spPr bwMode="auto">
          <a:xfrm>
            <a:off x="168275" y="692150"/>
            <a:ext cx="8783638" cy="822325"/>
          </a:xfrm>
          <a:prstGeom prst="rect">
            <a:avLst/>
          </a:prstGeom>
          <a:noFill/>
          <a:ln w="9525">
            <a:noFill/>
            <a:miter lim="800000"/>
            <a:headEnd/>
            <a:tailEnd/>
          </a:ln>
          <a:effectLst/>
        </p:spPr>
        <p:txBody>
          <a:bodyPr wrap="none" anchor="ctr">
            <a:spAutoFit/>
          </a:bodyPr>
          <a:lstStyle/>
          <a:p>
            <a:pPr algn="ctr">
              <a:buFont typeface="Arial" charset="0"/>
              <a:buNone/>
            </a:pPr>
            <a:r>
              <a:rPr lang="en-US" altLang="en-US" sz="2400" b="0">
                <a:solidFill>
                  <a:srgbClr val="000000"/>
                </a:solidFill>
                <a:latin typeface="Tahoma" pitchFamily="34" charset="0"/>
                <a:ea typeface="HGP創英角ｺﾞｼｯｸUB" pitchFamily="50" charset="-128"/>
                <a:cs typeface="Arial" charset="0"/>
              </a:rPr>
              <a:t>Entry of 3D imagers to Gaming market creates new applications</a:t>
            </a:r>
          </a:p>
          <a:p>
            <a:pPr algn="ctr">
              <a:buFont typeface="Arial" charset="0"/>
              <a:buNone/>
            </a:pPr>
            <a:r>
              <a:rPr lang="en-US" altLang="en-US" sz="2400" b="0">
                <a:solidFill>
                  <a:srgbClr val="000000"/>
                </a:solidFill>
                <a:latin typeface="Tahoma" pitchFamily="34" charset="0"/>
                <a:ea typeface="HGP創英角ｺﾞｼｯｸUB" pitchFamily="50" charset="-128"/>
                <a:cs typeface="Arial" charset="0"/>
              </a:rPr>
              <a:t>for Consumer, Industrial and Automotive markets.</a:t>
            </a:r>
          </a:p>
        </p:txBody>
      </p:sp>
      <p:sp>
        <p:nvSpPr>
          <p:cNvPr id="121901" name="Rectangle 49"/>
          <p:cNvSpPr>
            <a:spLocks noChangeArrowheads="1"/>
          </p:cNvSpPr>
          <p:nvPr/>
        </p:nvSpPr>
        <p:spPr bwMode="auto">
          <a:xfrm>
            <a:off x="266700" y="6088063"/>
            <a:ext cx="8589963" cy="415925"/>
          </a:xfrm>
          <a:prstGeom prst="rect">
            <a:avLst/>
          </a:prstGeom>
          <a:solidFill>
            <a:srgbClr val="FFFF99"/>
          </a:solidFill>
          <a:ln w="9525">
            <a:noFill/>
            <a:miter lim="800000"/>
            <a:headEnd/>
            <a:tailEnd/>
          </a:ln>
          <a:effectLst/>
        </p:spPr>
        <p:txBody>
          <a:bodyPr wrap="none" tIns="25200" bIns="25200" anchor="ctr">
            <a:spAutoFit/>
          </a:bodyPr>
          <a:lstStyle/>
          <a:p>
            <a:pPr>
              <a:buFont typeface="Arial" charset="0"/>
              <a:buNone/>
            </a:pPr>
            <a:r>
              <a:rPr lang="en-US" altLang="ja-JP" sz="2400" b="0">
                <a:latin typeface="Tahoma" pitchFamily="34" charset="0"/>
                <a:ea typeface="HGP創英角ｺﾞｼｯｸUB" pitchFamily="50" charset="-128"/>
                <a:cs typeface="Arial" charset="0"/>
              </a:rPr>
              <a:t>3D imaging technologies will become as pervasive as 2D-DSCs</a:t>
            </a:r>
          </a:p>
        </p:txBody>
      </p:sp>
      <p:sp>
        <p:nvSpPr>
          <p:cNvPr id="121902" name="Rectangle 2"/>
          <p:cNvSpPr>
            <a:spLocks noChangeArrowheads="1"/>
          </p:cNvSpPr>
          <p:nvPr/>
        </p:nvSpPr>
        <p:spPr bwMode="auto">
          <a:xfrm>
            <a:off x="1655763" y="44450"/>
            <a:ext cx="5808662" cy="427038"/>
          </a:xfrm>
          <a:prstGeom prst="rect">
            <a:avLst/>
          </a:prstGeom>
          <a:noFill/>
          <a:ln w="9525">
            <a:noFill/>
            <a:miter lim="800000"/>
            <a:headEnd/>
            <a:tailEnd/>
          </a:ln>
        </p:spPr>
        <p:txBody>
          <a:bodyPr wrap="none" lIns="0" tIns="0" rIns="0" bIns="0">
            <a:spAutoFit/>
          </a:bodyPr>
          <a:lstStyle/>
          <a:p>
            <a:pPr algn="ctr" eaLnBrk="0" hangingPunct="0"/>
            <a:r>
              <a:rPr lang="en-US" altLang="ja-JP" sz="2800">
                <a:solidFill>
                  <a:schemeClr val="bg1"/>
                </a:solidFill>
                <a:effectLst>
                  <a:outerShdw blurRad="38100" dist="38100" dir="2700000" algn="tl">
                    <a:srgbClr val="C0C0C0"/>
                  </a:outerShdw>
                </a:effectLst>
                <a:latin typeface="Tahoma" pitchFamily="34" charset="0"/>
                <a:cs typeface="Arial" charset="0"/>
              </a:rPr>
              <a:t>Market Trends of</a:t>
            </a:r>
            <a:r>
              <a:rPr lang="ja-JP" altLang="en-US" sz="2800">
                <a:solidFill>
                  <a:schemeClr val="bg1"/>
                </a:solidFill>
                <a:effectLst>
                  <a:outerShdw blurRad="38100" dist="38100" dir="2700000" algn="tl">
                    <a:srgbClr val="C0C0C0"/>
                  </a:outerShdw>
                </a:effectLst>
                <a:latin typeface="Tahoma" pitchFamily="34" charset="0"/>
                <a:cs typeface="Arial" charset="0"/>
              </a:rPr>
              <a:t> </a:t>
            </a:r>
            <a:r>
              <a:rPr lang="en-US" altLang="ja-JP" sz="2800">
                <a:solidFill>
                  <a:schemeClr val="bg1"/>
                </a:solidFill>
                <a:effectLst>
                  <a:outerShdw blurRad="38100" dist="38100" dir="2700000" algn="tl">
                    <a:srgbClr val="C0C0C0"/>
                  </a:outerShdw>
                </a:effectLst>
                <a:latin typeface="Tahoma" pitchFamily="34" charset="0"/>
                <a:cs typeface="Arial" charset="0"/>
              </a:rPr>
              <a:t>Image Sensors</a:t>
            </a:r>
          </a:p>
        </p:txBody>
      </p:sp>
      <p:pic>
        <p:nvPicPr>
          <p:cNvPr id="121904" name="Picture 48"/>
          <p:cNvPicPr>
            <a:picLocks noChangeAspect="1" noChangeArrowheads="1"/>
          </p:cNvPicPr>
          <p:nvPr/>
        </p:nvPicPr>
        <p:blipFill>
          <a:blip r:embed="rId5"/>
          <a:srcRect t="6429" b="15857"/>
          <a:stretch>
            <a:fillRect/>
          </a:stretch>
        </p:blipFill>
        <p:spPr bwMode="auto">
          <a:xfrm>
            <a:off x="7019925" y="4405313"/>
            <a:ext cx="1628775" cy="949325"/>
          </a:xfrm>
          <a:prstGeom prst="rect">
            <a:avLst/>
          </a:prstGeom>
          <a:noFill/>
          <a:ln w="9525">
            <a:noFill/>
            <a:miter lim="800000"/>
            <a:headEnd/>
            <a:tailEnd/>
          </a:ln>
          <a:effectLst/>
        </p:spPr>
      </p:pic>
      <p:sp>
        <p:nvSpPr>
          <p:cNvPr id="121905" name="Rectangle 15"/>
          <p:cNvSpPr>
            <a:spLocks noChangeArrowheads="1"/>
          </p:cNvSpPr>
          <p:nvPr/>
        </p:nvSpPr>
        <p:spPr bwMode="auto">
          <a:xfrm>
            <a:off x="5616575" y="5549900"/>
            <a:ext cx="1392238" cy="274638"/>
          </a:xfrm>
          <a:prstGeom prst="rect">
            <a:avLst/>
          </a:prstGeom>
          <a:noFill/>
          <a:ln w="19050" algn="ctr">
            <a:noFill/>
            <a:miter lim="800000"/>
            <a:headEnd/>
            <a:tailEnd/>
          </a:ln>
          <a:effectLst/>
        </p:spPr>
        <p:txBody>
          <a:bodyPr wrap="none" lIns="0" tIns="0" rIns="0" bIns="0" anchor="ctr">
            <a:spAutoFit/>
          </a:bodyPr>
          <a:lstStyle/>
          <a:p>
            <a:r>
              <a:rPr lang="en-US" altLang="ja-JP" b="0" i="1">
                <a:solidFill>
                  <a:srgbClr val="0000CC"/>
                </a:solidFill>
                <a:latin typeface="Tahoma" pitchFamily="34" charset="0"/>
                <a:cs typeface="Arial" charset="0"/>
              </a:rPr>
              <a:t>Robotic vision</a:t>
            </a:r>
          </a:p>
        </p:txBody>
      </p:sp>
      <p:sp>
        <p:nvSpPr>
          <p:cNvPr id="121907" name="Rectangle 15"/>
          <p:cNvSpPr>
            <a:spLocks noChangeArrowheads="1"/>
          </p:cNvSpPr>
          <p:nvPr/>
        </p:nvSpPr>
        <p:spPr bwMode="auto">
          <a:xfrm>
            <a:off x="4327525" y="5367338"/>
            <a:ext cx="1173163" cy="182562"/>
          </a:xfrm>
          <a:prstGeom prst="rect">
            <a:avLst/>
          </a:prstGeom>
          <a:noFill/>
          <a:ln w="19050" algn="ctr">
            <a:noFill/>
            <a:miter lim="800000"/>
            <a:headEnd/>
            <a:tailEnd/>
          </a:ln>
          <a:effectLst/>
        </p:spPr>
        <p:txBody>
          <a:bodyPr wrap="none" lIns="0" tIns="0" rIns="0" bIns="0" anchor="ctr">
            <a:spAutoFit/>
          </a:bodyPr>
          <a:lstStyle/>
          <a:p>
            <a:pPr algn="ctr"/>
            <a:r>
              <a:rPr lang="en-US" altLang="ja-JP" sz="1200" b="0">
                <a:latin typeface="Tahoma" pitchFamily="34" charset="0"/>
                <a:cs typeface="Arial" charset="0"/>
              </a:rPr>
              <a:t>@Microsoft XBOX</a:t>
            </a:r>
          </a:p>
        </p:txBody>
      </p:sp>
      <p:sp>
        <p:nvSpPr>
          <p:cNvPr id="121908" name="Rectangle 15"/>
          <p:cNvSpPr>
            <a:spLocks noChangeArrowheads="1"/>
          </p:cNvSpPr>
          <p:nvPr/>
        </p:nvSpPr>
        <p:spPr bwMode="auto">
          <a:xfrm>
            <a:off x="5732463" y="5367338"/>
            <a:ext cx="1071562" cy="182562"/>
          </a:xfrm>
          <a:prstGeom prst="rect">
            <a:avLst/>
          </a:prstGeom>
          <a:noFill/>
          <a:ln w="19050" algn="ctr">
            <a:noFill/>
            <a:miter lim="800000"/>
            <a:headEnd/>
            <a:tailEnd/>
          </a:ln>
          <a:effectLst/>
        </p:spPr>
        <p:txBody>
          <a:bodyPr wrap="none" lIns="0" tIns="0" rIns="0" bIns="0" anchor="ctr">
            <a:spAutoFit/>
          </a:bodyPr>
          <a:lstStyle/>
          <a:p>
            <a:pPr algn="ctr"/>
            <a:r>
              <a:rPr lang="en-US" altLang="ja-JP" sz="1200" b="0">
                <a:latin typeface="Tahoma" pitchFamily="34" charset="0"/>
                <a:cs typeface="Arial" charset="0"/>
              </a:rPr>
              <a:t>@KIVA Systems</a:t>
            </a:r>
          </a:p>
        </p:txBody>
      </p:sp>
      <p:pic>
        <p:nvPicPr>
          <p:cNvPr id="121909" name="Picture 53"/>
          <p:cNvPicPr>
            <a:picLocks noChangeAspect="1" noChangeArrowheads="1"/>
          </p:cNvPicPr>
          <p:nvPr/>
        </p:nvPicPr>
        <p:blipFill>
          <a:blip r:embed="rId6"/>
          <a:srcRect/>
          <a:stretch>
            <a:fillRect/>
          </a:stretch>
        </p:blipFill>
        <p:spPr bwMode="auto">
          <a:xfrm>
            <a:off x="1855788" y="4616450"/>
            <a:ext cx="900112" cy="590550"/>
          </a:xfrm>
          <a:prstGeom prst="rect">
            <a:avLst/>
          </a:prstGeom>
          <a:noFill/>
          <a:ln w="9525" algn="ctr">
            <a:noFill/>
            <a:miter lim="800000"/>
            <a:headEnd/>
            <a:tailEnd/>
          </a:ln>
          <a:effectLst/>
        </p:spPr>
      </p:pic>
      <p:pic>
        <p:nvPicPr>
          <p:cNvPr id="121910" name="Picture 54"/>
          <p:cNvPicPr>
            <a:picLocks noChangeAspect="1" noChangeArrowheads="1"/>
          </p:cNvPicPr>
          <p:nvPr/>
        </p:nvPicPr>
        <p:blipFill>
          <a:blip r:embed="rId7"/>
          <a:srcRect/>
          <a:stretch>
            <a:fillRect/>
          </a:stretch>
        </p:blipFill>
        <p:spPr bwMode="auto">
          <a:xfrm>
            <a:off x="2792413" y="4613275"/>
            <a:ext cx="1152525" cy="59055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1"/>
          <p:cNvSpPr>
            <a:spLocks noGrp="1" noChangeArrowheads="1"/>
          </p:cNvSpPr>
          <p:nvPr>
            <p:ph type="sldNum" sz="quarter" idx="10"/>
          </p:nvPr>
        </p:nvSpPr>
        <p:spPr/>
        <p:txBody>
          <a:bodyPr/>
          <a:lstStyle/>
          <a:p>
            <a:fld id="{A8CFC6C3-5F4D-49A2-AFE2-0B363EED3858}" type="slidenum">
              <a:rPr lang="ja-JP" altLang="en-US"/>
              <a:pPr/>
              <a:t>3</a:t>
            </a:fld>
            <a:endParaRPr lang="en-US" altLang="ja-JP"/>
          </a:p>
        </p:txBody>
      </p:sp>
      <p:sp>
        <p:nvSpPr>
          <p:cNvPr id="149506" name="Rectangle 2"/>
          <p:cNvSpPr>
            <a:spLocks noGrp="1" noChangeArrowheads="1"/>
          </p:cNvSpPr>
          <p:nvPr>
            <p:ph type="title" idx="4294967295"/>
          </p:nvPr>
        </p:nvSpPr>
        <p:spPr bwMode="auto">
          <a:xfrm>
            <a:off x="2273300" y="49213"/>
            <a:ext cx="4579938" cy="427037"/>
          </a:xfrm>
          <a:prstGeom prst="rect">
            <a:avLst/>
          </a:prstGeom>
          <a:noFill/>
          <a:ln>
            <a:miter lim="800000"/>
            <a:headEnd/>
            <a:tailEnd/>
          </a:ln>
        </p:spPr>
        <p:txBody>
          <a:bodyPr wrap="none" lIns="0" tIns="0" rIns="0" bIns="0">
            <a:spAutoFit/>
          </a:bodyPr>
          <a:lstStyle/>
          <a:p>
            <a:r>
              <a:rPr lang="en-US" altLang="ja-JP" sz="2800" b="1" smtClean="0">
                <a:solidFill>
                  <a:schemeClr val="bg1"/>
                </a:solidFill>
                <a:effectLst>
                  <a:outerShdw blurRad="38100" dist="38100" dir="2700000" algn="tl">
                    <a:srgbClr val="C0C0C0"/>
                  </a:outerShdw>
                </a:effectLst>
                <a:latin typeface="Tahoma" pitchFamily="34" charset="0"/>
                <a:ea typeface="ＭＳ Ｐゴシック" pitchFamily="50" charset="-128"/>
                <a:cs typeface="Arial" charset="0"/>
              </a:rPr>
              <a:t>Panasonic Image Sensors</a:t>
            </a:r>
          </a:p>
        </p:txBody>
      </p:sp>
      <p:sp>
        <p:nvSpPr>
          <p:cNvPr id="149509" name="AutoShape 52"/>
          <p:cNvSpPr>
            <a:spLocks noChangeArrowheads="1"/>
          </p:cNvSpPr>
          <p:nvPr/>
        </p:nvSpPr>
        <p:spPr bwMode="auto">
          <a:xfrm>
            <a:off x="322263" y="803275"/>
            <a:ext cx="3773487" cy="2352675"/>
          </a:xfrm>
          <a:prstGeom prst="roundRect">
            <a:avLst>
              <a:gd name="adj" fmla="val 11208"/>
            </a:avLst>
          </a:prstGeom>
          <a:noFill/>
          <a:ln w="38100">
            <a:solidFill>
              <a:srgbClr val="C0C0C0"/>
            </a:solidFill>
            <a:round/>
            <a:headEnd/>
            <a:tailEnd/>
          </a:ln>
        </p:spPr>
        <p:txBody>
          <a:bodyPr wrap="none" anchor="ctr"/>
          <a:lstStyle/>
          <a:p>
            <a:endParaRPr lang="ja-JP" altLang="en-US">
              <a:latin typeface="Tahoma" pitchFamily="34" charset="0"/>
            </a:endParaRPr>
          </a:p>
        </p:txBody>
      </p:sp>
      <p:sp>
        <p:nvSpPr>
          <p:cNvPr id="149517" name="テキスト ボックス 19"/>
          <p:cNvSpPr txBox="1">
            <a:spLocks noChangeArrowheads="1"/>
          </p:cNvSpPr>
          <p:nvPr/>
        </p:nvSpPr>
        <p:spPr bwMode="auto">
          <a:xfrm>
            <a:off x="769938" y="584200"/>
            <a:ext cx="2879725" cy="434975"/>
          </a:xfrm>
          <a:prstGeom prst="rect">
            <a:avLst/>
          </a:prstGeom>
          <a:solidFill>
            <a:srgbClr val="7F7F7F"/>
          </a:solidFill>
          <a:ln w="38100" algn="ctr">
            <a:solidFill>
              <a:schemeClr val="bg1"/>
            </a:solidFill>
            <a:miter lim="800000"/>
            <a:headEnd/>
            <a:tailEnd/>
          </a:ln>
          <a:effectLst>
            <a:outerShdw dist="20000" dir="5400000" rotWithShape="0">
              <a:srgbClr val="000000">
                <a:alpha val="37999"/>
              </a:srgbClr>
            </a:outerShdw>
          </a:effectLst>
        </p:spPr>
        <p:txBody>
          <a:bodyPr>
            <a:spAutoFit/>
          </a:bodyPr>
          <a:lstStyle/>
          <a:p>
            <a:pPr algn="ctr"/>
            <a:r>
              <a:rPr lang="en-US" altLang="ja-JP" sz="2000">
                <a:solidFill>
                  <a:schemeClr val="bg1"/>
                </a:solidFill>
                <a:latin typeface="Tahoma" pitchFamily="34" charset="0"/>
              </a:rPr>
              <a:t>Digital AV</a:t>
            </a:r>
            <a:r>
              <a:rPr lang="ja-JP" altLang="en-US" sz="2000">
                <a:solidFill>
                  <a:schemeClr val="bg1"/>
                </a:solidFill>
                <a:latin typeface="Tahoma" pitchFamily="34" charset="0"/>
              </a:rPr>
              <a:t>  </a:t>
            </a:r>
          </a:p>
        </p:txBody>
      </p:sp>
      <p:pic>
        <p:nvPicPr>
          <p:cNvPr id="149518" name="Picture 64"/>
          <p:cNvPicPr>
            <a:picLocks noChangeAspect="1" noChangeArrowheads="1"/>
          </p:cNvPicPr>
          <p:nvPr/>
        </p:nvPicPr>
        <p:blipFill>
          <a:blip r:embed="rId3"/>
          <a:srcRect l="2820" r="3934" b="1498"/>
          <a:stretch>
            <a:fillRect/>
          </a:stretch>
        </p:blipFill>
        <p:spPr bwMode="auto">
          <a:xfrm>
            <a:off x="5387975" y="2055813"/>
            <a:ext cx="984250" cy="977900"/>
          </a:xfrm>
          <a:prstGeom prst="rect">
            <a:avLst/>
          </a:prstGeom>
          <a:noFill/>
          <a:ln w="38100" algn="ctr">
            <a:noFill/>
            <a:miter lim="800000"/>
            <a:headEnd/>
            <a:tailEnd/>
          </a:ln>
        </p:spPr>
      </p:pic>
      <p:pic>
        <p:nvPicPr>
          <p:cNvPr id="149519" name="Picture 65"/>
          <p:cNvPicPr>
            <a:picLocks noChangeAspect="1" noChangeArrowheads="1"/>
          </p:cNvPicPr>
          <p:nvPr/>
        </p:nvPicPr>
        <p:blipFill>
          <a:blip r:embed="rId4"/>
          <a:srcRect r="-316"/>
          <a:stretch>
            <a:fillRect/>
          </a:stretch>
        </p:blipFill>
        <p:spPr bwMode="auto">
          <a:xfrm>
            <a:off x="6156325" y="2365375"/>
            <a:ext cx="398463" cy="342900"/>
          </a:xfrm>
          <a:prstGeom prst="rect">
            <a:avLst/>
          </a:prstGeom>
          <a:noFill/>
          <a:ln w="38100" algn="ctr">
            <a:noFill/>
            <a:miter lim="800000"/>
            <a:headEnd/>
            <a:tailEnd/>
          </a:ln>
        </p:spPr>
      </p:pic>
      <p:sp>
        <p:nvSpPr>
          <p:cNvPr id="149521" name="AutoShape 91"/>
          <p:cNvSpPr>
            <a:spLocks noChangeArrowheads="1"/>
          </p:cNvSpPr>
          <p:nvPr/>
        </p:nvSpPr>
        <p:spPr bwMode="auto">
          <a:xfrm>
            <a:off x="5030788" y="808038"/>
            <a:ext cx="3789362" cy="2352675"/>
          </a:xfrm>
          <a:prstGeom prst="roundRect">
            <a:avLst>
              <a:gd name="adj" fmla="val 11208"/>
            </a:avLst>
          </a:prstGeom>
          <a:noFill/>
          <a:ln w="38100">
            <a:solidFill>
              <a:srgbClr val="C0C0C0"/>
            </a:solidFill>
            <a:round/>
            <a:headEnd/>
            <a:tailEnd/>
          </a:ln>
        </p:spPr>
        <p:txBody>
          <a:bodyPr wrap="none" anchor="ctr"/>
          <a:lstStyle/>
          <a:p>
            <a:endParaRPr lang="ja-JP" altLang="en-US">
              <a:latin typeface="Tahoma" pitchFamily="34" charset="0"/>
            </a:endParaRPr>
          </a:p>
        </p:txBody>
      </p:sp>
      <p:sp>
        <p:nvSpPr>
          <p:cNvPr id="149522" name="テキスト ボックス 19"/>
          <p:cNvSpPr txBox="1">
            <a:spLocks noChangeArrowheads="1"/>
          </p:cNvSpPr>
          <p:nvPr/>
        </p:nvSpPr>
        <p:spPr bwMode="auto">
          <a:xfrm>
            <a:off x="5445125" y="595313"/>
            <a:ext cx="2960688" cy="434975"/>
          </a:xfrm>
          <a:prstGeom prst="rect">
            <a:avLst/>
          </a:prstGeom>
          <a:solidFill>
            <a:srgbClr val="7F7F7F"/>
          </a:solidFill>
          <a:ln w="38100" algn="ctr">
            <a:solidFill>
              <a:schemeClr val="bg1"/>
            </a:solidFill>
            <a:miter lim="800000"/>
            <a:headEnd/>
            <a:tailEnd/>
          </a:ln>
          <a:effectLst>
            <a:outerShdw dist="20000" dir="5400000" rotWithShape="0">
              <a:srgbClr val="000000">
                <a:alpha val="37999"/>
              </a:srgbClr>
            </a:outerShdw>
          </a:effectLst>
        </p:spPr>
        <p:txBody>
          <a:bodyPr>
            <a:spAutoFit/>
          </a:bodyPr>
          <a:lstStyle/>
          <a:p>
            <a:pPr algn="ctr"/>
            <a:r>
              <a:rPr lang="en-US" altLang="ja-JP" sz="2000">
                <a:solidFill>
                  <a:schemeClr val="bg1"/>
                </a:solidFill>
                <a:latin typeface="Tahoma" pitchFamily="34" charset="0"/>
              </a:rPr>
              <a:t>Security/Automotive</a:t>
            </a:r>
            <a:endParaRPr lang="ja-JP" altLang="en-US" sz="2000">
              <a:solidFill>
                <a:schemeClr val="bg1"/>
              </a:solidFill>
              <a:latin typeface="Tahoma" pitchFamily="34" charset="0"/>
            </a:endParaRPr>
          </a:p>
        </p:txBody>
      </p:sp>
      <p:sp>
        <p:nvSpPr>
          <p:cNvPr id="149525" name="AutoShape 94"/>
          <p:cNvSpPr>
            <a:spLocks noChangeArrowheads="1"/>
          </p:cNvSpPr>
          <p:nvPr/>
        </p:nvSpPr>
        <p:spPr bwMode="auto">
          <a:xfrm>
            <a:off x="323850" y="3662363"/>
            <a:ext cx="3773488" cy="2352675"/>
          </a:xfrm>
          <a:prstGeom prst="roundRect">
            <a:avLst>
              <a:gd name="adj" fmla="val 11208"/>
            </a:avLst>
          </a:prstGeom>
          <a:noFill/>
          <a:ln w="38100">
            <a:solidFill>
              <a:srgbClr val="C0C0C0"/>
            </a:solidFill>
            <a:round/>
            <a:headEnd/>
            <a:tailEnd/>
          </a:ln>
        </p:spPr>
        <p:txBody>
          <a:bodyPr wrap="none" anchor="ctr"/>
          <a:lstStyle/>
          <a:p>
            <a:endParaRPr lang="ja-JP" altLang="en-US">
              <a:latin typeface="Tahoma" pitchFamily="34" charset="0"/>
            </a:endParaRPr>
          </a:p>
        </p:txBody>
      </p:sp>
      <p:sp>
        <p:nvSpPr>
          <p:cNvPr id="149530" name="テキスト ボックス 19"/>
          <p:cNvSpPr txBox="1">
            <a:spLocks noChangeArrowheads="1"/>
          </p:cNvSpPr>
          <p:nvPr/>
        </p:nvSpPr>
        <p:spPr bwMode="auto">
          <a:xfrm>
            <a:off x="769938" y="3443288"/>
            <a:ext cx="2879725" cy="434975"/>
          </a:xfrm>
          <a:prstGeom prst="rect">
            <a:avLst/>
          </a:prstGeom>
          <a:solidFill>
            <a:srgbClr val="7F7F7F"/>
          </a:solidFill>
          <a:ln w="38100" algn="ctr">
            <a:solidFill>
              <a:schemeClr val="bg1"/>
            </a:solidFill>
            <a:miter lim="800000"/>
            <a:headEnd/>
            <a:tailEnd/>
          </a:ln>
          <a:effectLst>
            <a:outerShdw dist="20000" dir="5400000" rotWithShape="0">
              <a:srgbClr val="000000">
                <a:alpha val="37999"/>
              </a:srgbClr>
            </a:outerShdw>
          </a:effectLst>
        </p:spPr>
        <p:txBody>
          <a:bodyPr>
            <a:spAutoFit/>
          </a:bodyPr>
          <a:lstStyle/>
          <a:p>
            <a:pPr algn="ctr"/>
            <a:r>
              <a:rPr lang="en-US" altLang="en-US" sz="2000">
                <a:solidFill>
                  <a:schemeClr val="bg1"/>
                </a:solidFill>
                <a:latin typeface="Tahoma" pitchFamily="34" charset="0"/>
              </a:rPr>
              <a:t>Broadcast</a:t>
            </a:r>
            <a:r>
              <a:rPr lang="en-US" altLang="ja-JP" sz="2000">
                <a:solidFill>
                  <a:schemeClr val="bg1"/>
                </a:solidFill>
                <a:latin typeface="Tahoma" pitchFamily="34" charset="0"/>
              </a:rPr>
              <a:t>　</a:t>
            </a:r>
            <a:endParaRPr lang="en-US" altLang="en-US" sz="2000">
              <a:solidFill>
                <a:schemeClr val="bg1"/>
              </a:solidFill>
              <a:latin typeface="Tahoma" pitchFamily="34" charset="0"/>
            </a:endParaRPr>
          </a:p>
        </p:txBody>
      </p:sp>
      <p:sp>
        <p:nvSpPr>
          <p:cNvPr id="149531" name="AutoShape 106"/>
          <p:cNvSpPr>
            <a:spLocks noChangeArrowheads="1"/>
          </p:cNvSpPr>
          <p:nvPr/>
        </p:nvSpPr>
        <p:spPr bwMode="auto">
          <a:xfrm>
            <a:off x="5032375" y="3667125"/>
            <a:ext cx="3789363" cy="2352675"/>
          </a:xfrm>
          <a:prstGeom prst="roundRect">
            <a:avLst>
              <a:gd name="adj" fmla="val 11208"/>
            </a:avLst>
          </a:prstGeom>
          <a:noFill/>
          <a:ln w="38100">
            <a:solidFill>
              <a:srgbClr val="C0C0C0"/>
            </a:solidFill>
            <a:round/>
            <a:headEnd/>
            <a:tailEnd/>
          </a:ln>
        </p:spPr>
        <p:txBody>
          <a:bodyPr wrap="none" anchor="ctr"/>
          <a:lstStyle/>
          <a:p>
            <a:endParaRPr lang="ja-JP" altLang="en-US">
              <a:latin typeface="Tahoma" pitchFamily="34" charset="0"/>
            </a:endParaRPr>
          </a:p>
        </p:txBody>
      </p:sp>
      <p:sp>
        <p:nvSpPr>
          <p:cNvPr id="149532" name="テキスト ボックス 19"/>
          <p:cNvSpPr txBox="1">
            <a:spLocks noChangeArrowheads="1"/>
          </p:cNvSpPr>
          <p:nvPr/>
        </p:nvSpPr>
        <p:spPr bwMode="auto">
          <a:xfrm>
            <a:off x="5486400" y="3454400"/>
            <a:ext cx="2879725" cy="434975"/>
          </a:xfrm>
          <a:prstGeom prst="rect">
            <a:avLst/>
          </a:prstGeom>
          <a:solidFill>
            <a:srgbClr val="7F7F7F"/>
          </a:solidFill>
          <a:ln w="38100" algn="ctr">
            <a:solidFill>
              <a:schemeClr val="bg1"/>
            </a:solidFill>
            <a:miter lim="800000"/>
            <a:headEnd/>
            <a:tailEnd/>
          </a:ln>
          <a:effectLst>
            <a:outerShdw dist="20000" dir="5400000" rotWithShape="0">
              <a:srgbClr val="000000">
                <a:alpha val="37999"/>
              </a:srgbClr>
            </a:outerShdw>
          </a:effectLst>
        </p:spPr>
        <p:txBody>
          <a:bodyPr>
            <a:spAutoFit/>
          </a:bodyPr>
          <a:lstStyle/>
          <a:p>
            <a:pPr algn="ctr"/>
            <a:r>
              <a:rPr lang="en-US" altLang="ja-JP" sz="2000">
                <a:solidFill>
                  <a:schemeClr val="bg1"/>
                </a:solidFill>
                <a:latin typeface="Tahoma" pitchFamily="34" charset="0"/>
              </a:rPr>
              <a:t>Medical</a:t>
            </a:r>
            <a:r>
              <a:rPr lang="ja-JP" altLang="en-US" sz="2000">
                <a:solidFill>
                  <a:schemeClr val="bg1"/>
                </a:solidFill>
                <a:latin typeface="Tahoma" pitchFamily="34" charset="0"/>
              </a:rPr>
              <a:t>　</a:t>
            </a:r>
          </a:p>
        </p:txBody>
      </p:sp>
      <p:sp>
        <p:nvSpPr>
          <p:cNvPr id="149536" name="Rectangle 32"/>
          <p:cNvSpPr>
            <a:spLocks noChangeArrowheads="1"/>
          </p:cNvSpPr>
          <p:nvPr/>
        </p:nvSpPr>
        <p:spPr bwMode="auto">
          <a:xfrm>
            <a:off x="3802063" y="2133600"/>
            <a:ext cx="1520825" cy="2576513"/>
          </a:xfrm>
          <a:prstGeom prst="rect">
            <a:avLst/>
          </a:prstGeom>
          <a:solidFill>
            <a:srgbClr val="CCECFF"/>
          </a:solidFill>
          <a:ln w="76200" algn="ctr">
            <a:solidFill>
              <a:srgbClr val="000080"/>
            </a:solidFill>
            <a:miter lim="800000"/>
            <a:headEnd/>
            <a:tailEnd/>
          </a:ln>
          <a:effectLst/>
        </p:spPr>
        <p:txBody>
          <a:bodyPr anchor="ctr">
            <a:spAutoFit/>
          </a:bodyPr>
          <a:lstStyle/>
          <a:p>
            <a:endParaRPr lang="ja-JP" altLang="en-US"/>
          </a:p>
        </p:txBody>
      </p:sp>
      <p:grpSp>
        <p:nvGrpSpPr>
          <p:cNvPr id="149608" name="Group 104"/>
          <p:cNvGrpSpPr>
            <a:grpSpLocks/>
          </p:cNvGrpSpPr>
          <p:nvPr/>
        </p:nvGrpSpPr>
        <p:grpSpPr bwMode="auto">
          <a:xfrm>
            <a:off x="4159250" y="2790825"/>
            <a:ext cx="801688" cy="566738"/>
            <a:chOff x="2620" y="1769"/>
            <a:chExt cx="505" cy="357"/>
          </a:xfrm>
        </p:grpSpPr>
        <p:pic>
          <p:nvPicPr>
            <p:cNvPr id="149539" name="Picture 35"/>
            <p:cNvPicPr>
              <a:picLocks noChangeAspect="1" noChangeArrowheads="1"/>
            </p:cNvPicPr>
            <p:nvPr/>
          </p:nvPicPr>
          <p:blipFill>
            <a:blip r:embed="rId5"/>
            <a:srcRect l="19838" t="24246" r="18076" b="25128"/>
            <a:stretch>
              <a:fillRect/>
            </a:stretch>
          </p:blipFill>
          <p:spPr bwMode="auto">
            <a:xfrm flipH="1">
              <a:off x="2627" y="1774"/>
              <a:ext cx="483" cy="337"/>
            </a:xfrm>
            <a:prstGeom prst="rect">
              <a:avLst/>
            </a:prstGeom>
            <a:solidFill>
              <a:schemeClr val="bg1"/>
            </a:solidFill>
            <a:ln w="9525" algn="ctr">
              <a:noFill/>
              <a:miter lim="800000"/>
              <a:headEnd/>
              <a:tailEnd/>
            </a:ln>
            <a:effectLst/>
          </p:spPr>
        </p:pic>
        <p:sp>
          <p:nvSpPr>
            <p:cNvPr id="149540" name="Freeform 36"/>
            <p:cNvSpPr>
              <a:spLocks/>
            </p:cNvSpPr>
            <p:nvPr/>
          </p:nvSpPr>
          <p:spPr bwMode="auto">
            <a:xfrm flipH="1">
              <a:off x="2812" y="1769"/>
              <a:ext cx="308" cy="176"/>
            </a:xfrm>
            <a:custGeom>
              <a:avLst/>
              <a:gdLst/>
              <a:ahLst/>
              <a:cxnLst>
                <a:cxn ang="0">
                  <a:pos x="364" y="8"/>
                </a:cxn>
                <a:cxn ang="0">
                  <a:pos x="0" y="228"/>
                </a:cxn>
                <a:cxn ang="0">
                  <a:pos x="0" y="0"/>
                </a:cxn>
                <a:cxn ang="0">
                  <a:pos x="364" y="8"/>
                </a:cxn>
              </a:cxnLst>
              <a:rect l="0" t="0" r="r" b="b"/>
              <a:pathLst>
                <a:path w="364" h="228">
                  <a:moveTo>
                    <a:pt x="364" y="8"/>
                  </a:moveTo>
                  <a:lnTo>
                    <a:pt x="0" y="228"/>
                  </a:lnTo>
                  <a:lnTo>
                    <a:pt x="0" y="0"/>
                  </a:lnTo>
                  <a:lnTo>
                    <a:pt x="364" y="8"/>
                  </a:lnTo>
                  <a:close/>
                </a:path>
              </a:pathLst>
            </a:custGeom>
            <a:solidFill>
              <a:srgbClr val="CCECFF"/>
            </a:solidFill>
            <a:ln w="9525" cap="flat" cmpd="sng">
              <a:noFill/>
              <a:prstDash val="solid"/>
              <a:round/>
              <a:headEnd/>
              <a:tailEnd/>
            </a:ln>
            <a:effectLst/>
          </p:spPr>
          <p:txBody>
            <a:bodyPr/>
            <a:lstStyle/>
            <a:p>
              <a:endParaRPr lang="ja-JP" altLang="en-US"/>
            </a:p>
          </p:txBody>
        </p:sp>
        <p:sp>
          <p:nvSpPr>
            <p:cNvPr id="149541" name="Freeform 37"/>
            <p:cNvSpPr>
              <a:spLocks/>
            </p:cNvSpPr>
            <p:nvPr/>
          </p:nvSpPr>
          <p:spPr bwMode="auto">
            <a:xfrm flipH="1">
              <a:off x="2920" y="1950"/>
              <a:ext cx="205" cy="176"/>
            </a:xfrm>
            <a:custGeom>
              <a:avLst/>
              <a:gdLst/>
              <a:ahLst/>
              <a:cxnLst>
                <a:cxn ang="0">
                  <a:pos x="0" y="0"/>
                </a:cxn>
                <a:cxn ang="0">
                  <a:pos x="248" y="248"/>
                </a:cxn>
                <a:cxn ang="0">
                  <a:pos x="8" y="248"/>
                </a:cxn>
                <a:cxn ang="0">
                  <a:pos x="0" y="0"/>
                </a:cxn>
              </a:cxnLst>
              <a:rect l="0" t="0" r="r" b="b"/>
              <a:pathLst>
                <a:path w="248" h="248">
                  <a:moveTo>
                    <a:pt x="0" y="0"/>
                  </a:moveTo>
                  <a:lnTo>
                    <a:pt x="248" y="248"/>
                  </a:lnTo>
                  <a:lnTo>
                    <a:pt x="8" y="248"/>
                  </a:lnTo>
                  <a:lnTo>
                    <a:pt x="0" y="0"/>
                  </a:lnTo>
                  <a:close/>
                </a:path>
              </a:pathLst>
            </a:custGeom>
            <a:solidFill>
              <a:srgbClr val="CCECFF"/>
            </a:solidFill>
            <a:ln w="9525" cap="flat" cmpd="sng">
              <a:noFill/>
              <a:prstDash val="solid"/>
              <a:round/>
              <a:headEnd/>
              <a:tailEnd/>
            </a:ln>
            <a:effectLst/>
          </p:spPr>
          <p:txBody>
            <a:bodyPr/>
            <a:lstStyle/>
            <a:p>
              <a:endParaRPr lang="ja-JP" altLang="en-US"/>
            </a:p>
          </p:txBody>
        </p:sp>
        <p:sp>
          <p:nvSpPr>
            <p:cNvPr id="149542" name="Freeform 38"/>
            <p:cNvSpPr>
              <a:spLocks/>
            </p:cNvSpPr>
            <p:nvPr/>
          </p:nvSpPr>
          <p:spPr bwMode="auto">
            <a:xfrm>
              <a:off x="2620" y="1940"/>
              <a:ext cx="340" cy="181"/>
            </a:xfrm>
            <a:custGeom>
              <a:avLst/>
              <a:gdLst/>
              <a:ahLst/>
              <a:cxnLst>
                <a:cxn ang="0">
                  <a:pos x="340" y="175"/>
                </a:cxn>
                <a:cxn ang="0">
                  <a:pos x="2" y="0"/>
                </a:cxn>
                <a:cxn ang="0">
                  <a:pos x="0" y="181"/>
                </a:cxn>
                <a:cxn ang="0">
                  <a:pos x="340" y="175"/>
                </a:cxn>
              </a:cxnLst>
              <a:rect l="0" t="0" r="r" b="b"/>
              <a:pathLst>
                <a:path w="340" h="181">
                  <a:moveTo>
                    <a:pt x="340" y="175"/>
                  </a:moveTo>
                  <a:lnTo>
                    <a:pt x="2" y="0"/>
                  </a:lnTo>
                  <a:lnTo>
                    <a:pt x="0" y="181"/>
                  </a:lnTo>
                  <a:lnTo>
                    <a:pt x="340" y="175"/>
                  </a:lnTo>
                  <a:close/>
                </a:path>
              </a:pathLst>
            </a:custGeom>
            <a:solidFill>
              <a:srgbClr val="CCECFF"/>
            </a:solidFill>
            <a:ln w="9525" cap="flat" cmpd="sng">
              <a:noFill/>
              <a:prstDash val="solid"/>
              <a:round/>
              <a:headEnd/>
              <a:tailEnd/>
            </a:ln>
            <a:effectLst/>
          </p:spPr>
          <p:txBody>
            <a:bodyPr/>
            <a:lstStyle/>
            <a:p>
              <a:endParaRPr lang="ja-JP" altLang="en-US"/>
            </a:p>
          </p:txBody>
        </p:sp>
        <p:sp>
          <p:nvSpPr>
            <p:cNvPr id="149543" name="Freeform 39"/>
            <p:cNvSpPr>
              <a:spLocks/>
            </p:cNvSpPr>
            <p:nvPr/>
          </p:nvSpPr>
          <p:spPr bwMode="auto">
            <a:xfrm flipH="1">
              <a:off x="2625" y="1770"/>
              <a:ext cx="208" cy="195"/>
            </a:xfrm>
            <a:custGeom>
              <a:avLst/>
              <a:gdLst/>
              <a:ahLst/>
              <a:cxnLst>
                <a:cxn ang="0">
                  <a:pos x="252" y="248"/>
                </a:cxn>
                <a:cxn ang="0">
                  <a:pos x="0" y="0"/>
                </a:cxn>
                <a:cxn ang="0">
                  <a:pos x="252" y="0"/>
                </a:cxn>
                <a:cxn ang="0">
                  <a:pos x="252" y="276"/>
                </a:cxn>
              </a:cxnLst>
              <a:rect l="0" t="0" r="r" b="b"/>
              <a:pathLst>
                <a:path w="252" h="276">
                  <a:moveTo>
                    <a:pt x="252" y="248"/>
                  </a:moveTo>
                  <a:lnTo>
                    <a:pt x="0" y="0"/>
                  </a:lnTo>
                  <a:lnTo>
                    <a:pt x="252" y="0"/>
                  </a:lnTo>
                  <a:lnTo>
                    <a:pt x="252" y="276"/>
                  </a:lnTo>
                </a:path>
              </a:pathLst>
            </a:custGeom>
            <a:solidFill>
              <a:srgbClr val="CCECFF"/>
            </a:solidFill>
            <a:ln w="9525" cap="flat" cmpd="sng">
              <a:noFill/>
              <a:prstDash val="solid"/>
              <a:round/>
              <a:headEnd/>
              <a:tailEnd/>
            </a:ln>
            <a:effectLst/>
          </p:spPr>
          <p:txBody>
            <a:bodyPr/>
            <a:lstStyle/>
            <a:p>
              <a:endParaRPr lang="ja-JP" altLang="en-US"/>
            </a:p>
          </p:txBody>
        </p:sp>
      </p:grpSp>
      <p:sp>
        <p:nvSpPr>
          <p:cNvPr id="149544" name="AutoShape 40"/>
          <p:cNvSpPr>
            <a:spLocks noChangeArrowheads="1"/>
          </p:cNvSpPr>
          <p:nvPr/>
        </p:nvSpPr>
        <p:spPr bwMode="auto">
          <a:xfrm>
            <a:off x="3563938" y="3416300"/>
            <a:ext cx="1997075" cy="625475"/>
          </a:xfrm>
          <a:prstGeom prst="flowChartTerminator">
            <a:avLst/>
          </a:prstGeom>
          <a:solidFill>
            <a:srgbClr val="0000FF"/>
          </a:solidFill>
          <a:ln w="38100" algn="ctr">
            <a:solidFill>
              <a:srgbClr val="000080"/>
            </a:solidFill>
            <a:miter lim="800000"/>
            <a:headEnd/>
            <a:tailEnd/>
          </a:ln>
          <a:effectLst/>
        </p:spPr>
        <p:txBody>
          <a:bodyPr wrap="none" tIns="10800" bIns="10800" anchor="ctr"/>
          <a:lstStyle/>
          <a:p>
            <a:pPr algn="ctr" eaLnBrk="0" hangingPunct="0">
              <a:lnSpc>
                <a:spcPct val="80000"/>
              </a:lnSpc>
            </a:pPr>
            <a:r>
              <a:rPr lang="en-US" altLang="ja-JP">
                <a:solidFill>
                  <a:schemeClr val="bg1"/>
                </a:solidFill>
                <a:effectLst>
                  <a:outerShdw blurRad="38100" dist="38100" dir="2700000" algn="tl">
                    <a:srgbClr val="000000"/>
                  </a:outerShdw>
                </a:effectLst>
                <a:latin typeface="Tahoma" pitchFamily="34" charset="0"/>
                <a:ea typeface="HGP創英角ｺﾞｼｯｸUB" pitchFamily="50" charset="-128"/>
              </a:rPr>
              <a:t>CMOS </a:t>
            </a:r>
            <a:r>
              <a:rPr lang="en-US" altLang="ja-JP" sz="1400">
                <a:solidFill>
                  <a:schemeClr val="bg1"/>
                </a:solidFill>
                <a:effectLst>
                  <a:outerShdw blurRad="38100" dist="38100" dir="2700000" algn="tl">
                    <a:srgbClr val="000000"/>
                  </a:outerShdw>
                </a:effectLst>
                <a:latin typeface="Tahoma" pitchFamily="34" charset="0"/>
                <a:ea typeface="HGP創英角ｺﾞｼｯｸUB" pitchFamily="50" charset="-128"/>
              </a:rPr>
              <a:t>(CIS)</a:t>
            </a:r>
          </a:p>
          <a:p>
            <a:pPr algn="ctr" eaLnBrk="0" hangingPunct="0">
              <a:lnSpc>
                <a:spcPct val="80000"/>
              </a:lnSpc>
            </a:pPr>
            <a:r>
              <a:rPr lang="en-US" altLang="ja-JP">
                <a:solidFill>
                  <a:schemeClr val="bg1"/>
                </a:solidFill>
                <a:effectLst>
                  <a:outerShdw blurRad="38100" dist="38100" dir="2700000" algn="tl">
                    <a:srgbClr val="000000"/>
                  </a:outerShdw>
                </a:effectLst>
                <a:latin typeface="Tahoma" pitchFamily="34" charset="0"/>
                <a:ea typeface="HGP創英角ｺﾞｼｯｸUB" pitchFamily="50" charset="-128"/>
              </a:rPr>
              <a:t>Image Sensor</a:t>
            </a:r>
          </a:p>
        </p:txBody>
      </p:sp>
      <p:sp>
        <p:nvSpPr>
          <p:cNvPr id="149545" name="AutoShape 41"/>
          <p:cNvSpPr>
            <a:spLocks noChangeArrowheads="1"/>
          </p:cNvSpPr>
          <p:nvPr/>
        </p:nvSpPr>
        <p:spPr bwMode="auto">
          <a:xfrm>
            <a:off x="3913188" y="2284413"/>
            <a:ext cx="1296987" cy="449262"/>
          </a:xfrm>
          <a:prstGeom prst="flowChartTerminator">
            <a:avLst/>
          </a:prstGeom>
          <a:solidFill>
            <a:srgbClr val="0000FF"/>
          </a:solidFill>
          <a:ln w="38100" algn="ctr">
            <a:solidFill>
              <a:srgbClr val="000080"/>
            </a:solidFill>
            <a:miter lim="800000"/>
            <a:headEnd/>
            <a:tailEnd/>
          </a:ln>
          <a:effectLst/>
        </p:spPr>
        <p:txBody>
          <a:bodyPr wrap="none" tIns="10800" bIns="10800" anchor="ctr">
            <a:spAutoFit/>
          </a:bodyPr>
          <a:lstStyle/>
          <a:p>
            <a:pPr algn="ctr" eaLnBrk="0" hangingPunct="0"/>
            <a:r>
              <a:rPr lang="en-US" altLang="ja-JP">
                <a:solidFill>
                  <a:schemeClr val="bg1"/>
                </a:solidFill>
                <a:effectLst>
                  <a:outerShdw blurRad="38100" dist="38100" dir="2700000" algn="tl">
                    <a:srgbClr val="000000"/>
                  </a:outerShdw>
                </a:effectLst>
                <a:latin typeface="Tahoma" pitchFamily="34" charset="0"/>
                <a:ea typeface="HGP創英角ｺﾞｼｯｸUB" pitchFamily="50" charset="-128"/>
              </a:rPr>
              <a:t>IT-CCD*</a:t>
            </a:r>
          </a:p>
        </p:txBody>
      </p:sp>
      <p:sp>
        <p:nvSpPr>
          <p:cNvPr id="149549" name="テキスト ボックス 8"/>
          <p:cNvSpPr txBox="1">
            <a:spLocks noChangeArrowheads="1"/>
          </p:cNvSpPr>
          <p:nvPr/>
        </p:nvSpPr>
        <p:spPr bwMode="auto">
          <a:xfrm>
            <a:off x="1871663" y="2600325"/>
            <a:ext cx="1609725" cy="488950"/>
          </a:xfrm>
          <a:prstGeom prst="rect">
            <a:avLst/>
          </a:prstGeom>
          <a:noFill/>
          <a:ln w="9525">
            <a:noFill/>
            <a:miter lim="800000"/>
            <a:headEnd/>
            <a:tailEnd/>
          </a:ln>
        </p:spPr>
        <p:txBody>
          <a:bodyPr wrap="none" lIns="0" tIns="0" rIns="0" bIns="0" anchor="ctr">
            <a:spAutoFit/>
          </a:bodyPr>
          <a:lstStyle/>
          <a:p>
            <a:pPr algn="ctr"/>
            <a:r>
              <a:rPr lang="en-US" altLang="ja-JP" sz="1600">
                <a:latin typeface="Tahoma" pitchFamily="34" charset="0"/>
              </a:rPr>
              <a:t>Small Pixel</a:t>
            </a:r>
          </a:p>
          <a:p>
            <a:pPr algn="ctr"/>
            <a:r>
              <a:rPr lang="en-US" altLang="ja-JP" sz="1600">
                <a:latin typeface="Tahoma" pitchFamily="34" charset="0"/>
              </a:rPr>
              <a:t>High Sensitivity</a:t>
            </a:r>
          </a:p>
        </p:txBody>
      </p:sp>
      <p:sp>
        <p:nvSpPr>
          <p:cNvPr id="149550" name="テキスト ボックス 8"/>
          <p:cNvSpPr txBox="1">
            <a:spLocks noChangeArrowheads="1"/>
          </p:cNvSpPr>
          <p:nvPr/>
        </p:nvSpPr>
        <p:spPr bwMode="auto">
          <a:xfrm>
            <a:off x="6523038" y="5484813"/>
            <a:ext cx="2152650" cy="488950"/>
          </a:xfrm>
          <a:prstGeom prst="rect">
            <a:avLst/>
          </a:prstGeom>
          <a:noFill/>
          <a:ln w="9525">
            <a:noFill/>
            <a:miter lim="800000"/>
            <a:headEnd/>
            <a:tailEnd/>
          </a:ln>
        </p:spPr>
        <p:txBody>
          <a:bodyPr wrap="none" lIns="0" tIns="0" rIns="0" bIns="0" anchor="ctr">
            <a:spAutoFit/>
          </a:bodyPr>
          <a:lstStyle/>
          <a:p>
            <a:pPr algn="ctr"/>
            <a:r>
              <a:rPr lang="en-US" altLang="ja-JP" sz="1600">
                <a:latin typeface="Tahoma" pitchFamily="34" charset="0"/>
              </a:rPr>
              <a:t>Color Reproducibility</a:t>
            </a:r>
          </a:p>
          <a:p>
            <a:pPr algn="ctr"/>
            <a:r>
              <a:rPr lang="en-US" altLang="ja-JP" sz="1600">
                <a:latin typeface="Tahoma" pitchFamily="34" charset="0"/>
              </a:rPr>
              <a:t>Small Die Size</a:t>
            </a:r>
          </a:p>
        </p:txBody>
      </p:sp>
      <p:sp>
        <p:nvSpPr>
          <p:cNvPr id="149551" name="テキスト ボックス 8"/>
          <p:cNvSpPr txBox="1">
            <a:spLocks noChangeArrowheads="1"/>
          </p:cNvSpPr>
          <p:nvPr/>
        </p:nvSpPr>
        <p:spPr bwMode="auto">
          <a:xfrm>
            <a:off x="1960563" y="5484813"/>
            <a:ext cx="1477962" cy="488950"/>
          </a:xfrm>
          <a:prstGeom prst="rect">
            <a:avLst/>
          </a:prstGeom>
          <a:noFill/>
          <a:ln w="9525">
            <a:noFill/>
            <a:miter lim="800000"/>
            <a:headEnd/>
            <a:tailEnd/>
          </a:ln>
        </p:spPr>
        <p:txBody>
          <a:bodyPr wrap="none" lIns="0" tIns="0" rIns="0" bIns="0" anchor="ctr">
            <a:spAutoFit/>
          </a:bodyPr>
          <a:lstStyle/>
          <a:p>
            <a:pPr algn="ctr"/>
            <a:r>
              <a:rPr lang="en-US" altLang="ja-JP" sz="1600">
                <a:latin typeface="Tahoma" pitchFamily="34" charset="0"/>
              </a:rPr>
              <a:t>Global Shutter</a:t>
            </a:r>
          </a:p>
          <a:p>
            <a:pPr algn="ctr"/>
            <a:r>
              <a:rPr lang="en-US" altLang="ja-JP" sz="1600">
                <a:latin typeface="Tahoma" pitchFamily="34" charset="0"/>
              </a:rPr>
              <a:t>Low Smear</a:t>
            </a:r>
          </a:p>
        </p:txBody>
      </p:sp>
      <p:sp>
        <p:nvSpPr>
          <p:cNvPr id="149552" name="テキスト ボックス 8"/>
          <p:cNvSpPr txBox="1">
            <a:spLocks noChangeArrowheads="1"/>
          </p:cNvSpPr>
          <p:nvPr/>
        </p:nvSpPr>
        <p:spPr bwMode="auto">
          <a:xfrm>
            <a:off x="6534150" y="2600325"/>
            <a:ext cx="2178050" cy="488950"/>
          </a:xfrm>
          <a:prstGeom prst="rect">
            <a:avLst/>
          </a:prstGeom>
          <a:noFill/>
          <a:ln w="9525">
            <a:noFill/>
            <a:miter lim="800000"/>
            <a:headEnd/>
            <a:tailEnd/>
          </a:ln>
        </p:spPr>
        <p:txBody>
          <a:bodyPr wrap="none" lIns="0" tIns="0" rIns="0" bIns="0" anchor="ctr">
            <a:spAutoFit/>
          </a:bodyPr>
          <a:lstStyle/>
          <a:p>
            <a:pPr algn="ctr"/>
            <a:r>
              <a:rPr lang="en-US" altLang="ja-JP" sz="1600">
                <a:latin typeface="Tahoma" pitchFamily="34" charset="0"/>
              </a:rPr>
              <a:t>High IR Sensitivity</a:t>
            </a:r>
          </a:p>
          <a:p>
            <a:pPr algn="ctr"/>
            <a:r>
              <a:rPr lang="en-US" altLang="ja-JP" sz="1600">
                <a:latin typeface="Tahoma" pitchFamily="34" charset="0"/>
              </a:rPr>
              <a:t>Wide Dynamic Range</a:t>
            </a:r>
          </a:p>
        </p:txBody>
      </p:sp>
      <p:pic>
        <p:nvPicPr>
          <p:cNvPr id="149554" name="Picture 9"/>
          <p:cNvPicPr>
            <a:picLocks noChangeAspect="1" noChangeArrowheads="1"/>
          </p:cNvPicPr>
          <p:nvPr/>
        </p:nvPicPr>
        <p:blipFill>
          <a:blip r:embed="rId6">
            <a:clrChange>
              <a:clrFrom>
                <a:srgbClr val="79A4FF"/>
              </a:clrFrom>
              <a:clrTo>
                <a:srgbClr val="79A4FF">
                  <a:alpha val="0"/>
                </a:srgbClr>
              </a:clrTo>
            </a:clrChange>
          </a:blip>
          <a:srcRect l="4106" t="7648" r="47746" b="36992"/>
          <a:stretch>
            <a:fillRect/>
          </a:stretch>
        </p:blipFill>
        <p:spPr bwMode="auto">
          <a:xfrm>
            <a:off x="3851275" y="4179888"/>
            <a:ext cx="711200" cy="471487"/>
          </a:xfrm>
          <a:prstGeom prst="rect">
            <a:avLst/>
          </a:prstGeom>
          <a:solidFill>
            <a:srgbClr val="CCECFF"/>
          </a:solidFill>
          <a:ln w="4826" algn="ctr">
            <a:noFill/>
            <a:miter lim="800000"/>
            <a:headEnd/>
            <a:tailEnd/>
          </a:ln>
          <a:effectLst/>
        </p:spPr>
      </p:pic>
      <p:sp>
        <p:nvSpPr>
          <p:cNvPr id="149555" name="Freeform 10"/>
          <p:cNvSpPr>
            <a:spLocks/>
          </p:cNvSpPr>
          <p:nvPr/>
        </p:nvSpPr>
        <p:spPr bwMode="auto">
          <a:xfrm>
            <a:off x="3851275" y="4319588"/>
            <a:ext cx="100013" cy="209550"/>
          </a:xfrm>
          <a:custGeom>
            <a:avLst/>
            <a:gdLst>
              <a:gd name="T0" fmla="*/ 84 w 84"/>
              <a:gd name="T1" fmla="*/ 0 h 216"/>
              <a:gd name="T2" fmla="*/ 0 w 84"/>
              <a:gd name="T3" fmla="*/ 216 h 216"/>
              <a:gd name="T4" fmla="*/ 0 w 84"/>
              <a:gd name="T5" fmla="*/ 0 h 216"/>
              <a:gd name="T6" fmla="*/ 84 w 84"/>
              <a:gd name="T7" fmla="*/ 0 h 2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216">
                <a:moveTo>
                  <a:pt x="84" y="0"/>
                </a:moveTo>
                <a:lnTo>
                  <a:pt x="0" y="216"/>
                </a:lnTo>
                <a:lnTo>
                  <a:pt x="0" y="0"/>
                </a:lnTo>
                <a:lnTo>
                  <a:pt x="84" y="0"/>
                </a:lnTo>
                <a:close/>
              </a:path>
            </a:pathLst>
          </a:custGeom>
          <a:solidFill>
            <a:srgbClr val="CCECFF"/>
          </a:solidFill>
          <a:ln w="9525">
            <a:noFill/>
            <a:round/>
            <a:headEnd/>
            <a:tailEnd/>
          </a:ln>
          <a:effectLst/>
        </p:spPr>
        <p:txBody>
          <a:bodyPr/>
          <a:lstStyle/>
          <a:p>
            <a:endParaRPr lang="ja-JP" altLang="en-US"/>
          </a:p>
        </p:txBody>
      </p:sp>
      <p:sp>
        <p:nvSpPr>
          <p:cNvPr id="149556" name="Freeform 11"/>
          <p:cNvSpPr>
            <a:spLocks/>
          </p:cNvSpPr>
          <p:nvPr/>
        </p:nvSpPr>
        <p:spPr bwMode="auto">
          <a:xfrm>
            <a:off x="3852863" y="4483100"/>
            <a:ext cx="677862" cy="158750"/>
          </a:xfrm>
          <a:custGeom>
            <a:avLst/>
            <a:gdLst>
              <a:gd name="T0" fmla="*/ 0 w 570"/>
              <a:gd name="T1" fmla="*/ 0 h 150"/>
              <a:gd name="T2" fmla="*/ 570 w 570"/>
              <a:gd name="T3" fmla="*/ 220 h 150"/>
              <a:gd name="T4" fmla="*/ 0 w 570"/>
              <a:gd name="T5" fmla="*/ 220 h 150"/>
              <a:gd name="T6" fmla="*/ 0 w 570"/>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0" h="150">
                <a:moveTo>
                  <a:pt x="0" y="0"/>
                </a:moveTo>
                <a:lnTo>
                  <a:pt x="570" y="150"/>
                </a:lnTo>
                <a:lnTo>
                  <a:pt x="0" y="150"/>
                </a:lnTo>
                <a:lnTo>
                  <a:pt x="0" y="0"/>
                </a:lnTo>
                <a:close/>
              </a:path>
            </a:pathLst>
          </a:custGeom>
          <a:solidFill>
            <a:srgbClr val="CCECFF"/>
          </a:solidFill>
          <a:ln w="9525">
            <a:noFill/>
            <a:round/>
            <a:headEnd/>
            <a:tailEnd/>
          </a:ln>
          <a:effectLst/>
        </p:spPr>
        <p:txBody>
          <a:bodyPr/>
          <a:lstStyle/>
          <a:p>
            <a:endParaRPr lang="ja-JP" altLang="en-US"/>
          </a:p>
        </p:txBody>
      </p:sp>
      <p:sp>
        <p:nvSpPr>
          <p:cNvPr id="149557" name="Freeform 12"/>
          <p:cNvSpPr>
            <a:spLocks/>
          </p:cNvSpPr>
          <p:nvPr/>
        </p:nvSpPr>
        <p:spPr bwMode="auto">
          <a:xfrm rot="-150682">
            <a:off x="4421188" y="4300538"/>
            <a:ext cx="149225" cy="361950"/>
          </a:xfrm>
          <a:custGeom>
            <a:avLst/>
            <a:gdLst>
              <a:gd name="T0" fmla="*/ 0 w 126"/>
              <a:gd name="T1" fmla="*/ 348 h 372"/>
              <a:gd name="T2" fmla="*/ 126 w 126"/>
              <a:gd name="T3" fmla="*/ 0 h 372"/>
              <a:gd name="T4" fmla="*/ 126 w 126"/>
              <a:gd name="T5" fmla="*/ 372 h 372"/>
              <a:gd name="T6" fmla="*/ 0 w 126"/>
              <a:gd name="T7" fmla="*/ 348 h 3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372">
                <a:moveTo>
                  <a:pt x="0" y="348"/>
                </a:moveTo>
                <a:lnTo>
                  <a:pt x="126" y="0"/>
                </a:lnTo>
                <a:lnTo>
                  <a:pt x="126" y="372"/>
                </a:lnTo>
                <a:lnTo>
                  <a:pt x="0" y="348"/>
                </a:lnTo>
                <a:close/>
              </a:path>
            </a:pathLst>
          </a:custGeom>
          <a:solidFill>
            <a:srgbClr val="CCECFF"/>
          </a:solidFill>
          <a:ln w="9525">
            <a:noFill/>
            <a:round/>
            <a:headEnd/>
            <a:tailEnd/>
          </a:ln>
          <a:effectLst/>
        </p:spPr>
        <p:txBody>
          <a:bodyPr/>
          <a:lstStyle/>
          <a:p>
            <a:endParaRPr lang="ja-JP" altLang="en-US"/>
          </a:p>
        </p:txBody>
      </p:sp>
      <p:sp>
        <p:nvSpPr>
          <p:cNvPr id="149558" name="テキスト ボックス 8"/>
          <p:cNvSpPr txBox="1">
            <a:spLocks noChangeArrowheads="1"/>
          </p:cNvSpPr>
          <p:nvPr/>
        </p:nvSpPr>
        <p:spPr bwMode="auto">
          <a:xfrm>
            <a:off x="98425" y="6162675"/>
            <a:ext cx="8964613" cy="396875"/>
          </a:xfrm>
          <a:prstGeom prst="rect">
            <a:avLst/>
          </a:prstGeom>
          <a:solidFill>
            <a:srgbClr val="FFFF99"/>
          </a:solidFill>
          <a:ln w="9525">
            <a:noFill/>
            <a:miter lim="800000"/>
            <a:headEnd/>
            <a:tailEnd/>
          </a:ln>
        </p:spPr>
        <p:txBody>
          <a:bodyPr wrap="none" lIns="90000" tIns="46800" rIns="90000" bIns="46800" anchor="ctr">
            <a:spAutoFit/>
          </a:bodyPr>
          <a:lstStyle/>
          <a:p>
            <a:pPr algn="ctr"/>
            <a:r>
              <a:rPr lang="en-US" altLang="ja-JP" sz="2000" b="0">
                <a:latin typeface="Tahoma" pitchFamily="34" charset="0"/>
              </a:rPr>
              <a:t>Enhancing 2D imaging technologies will make further progress on ToF sensors</a:t>
            </a:r>
          </a:p>
        </p:txBody>
      </p:sp>
      <p:sp>
        <p:nvSpPr>
          <p:cNvPr id="149559" name="AutoShape 55"/>
          <p:cNvSpPr>
            <a:spLocks noChangeArrowheads="1"/>
          </p:cNvSpPr>
          <p:nvPr/>
        </p:nvSpPr>
        <p:spPr bwMode="auto">
          <a:xfrm>
            <a:off x="4210050" y="4908550"/>
            <a:ext cx="685800" cy="1187450"/>
          </a:xfrm>
          <a:prstGeom prst="downArrow">
            <a:avLst>
              <a:gd name="adj1" fmla="val 50000"/>
              <a:gd name="adj2" fmla="val 43287"/>
            </a:avLst>
          </a:prstGeom>
          <a:solidFill>
            <a:srgbClr val="000080"/>
          </a:solidFill>
          <a:ln w="9525">
            <a:noFill/>
            <a:miter lim="800000"/>
            <a:headEnd/>
            <a:tailEnd/>
          </a:ln>
          <a:effectLst/>
        </p:spPr>
        <p:txBody>
          <a:bodyPr vert="eaVert" wrap="none" anchor="ctr"/>
          <a:lstStyle/>
          <a:p>
            <a:endParaRPr lang="ja-JP" altLang="en-US"/>
          </a:p>
        </p:txBody>
      </p:sp>
      <p:sp>
        <p:nvSpPr>
          <p:cNvPr id="149571" name="テキスト ボックス 8"/>
          <p:cNvSpPr txBox="1">
            <a:spLocks noChangeArrowheads="1"/>
          </p:cNvSpPr>
          <p:nvPr/>
        </p:nvSpPr>
        <p:spPr bwMode="auto">
          <a:xfrm>
            <a:off x="5518150" y="3182938"/>
            <a:ext cx="2114550" cy="244475"/>
          </a:xfrm>
          <a:prstGeom prst="rect">
            <a:avLst/>
          </a:prstGeom>
          <a:noFill/>
          <a:ln w="9525">
            <a:noFill/>
            <a:miter lim="800000"/>
            <a:headEnd/>
            <a:tailEnd/>
          </a:ln>
        </p:spPr>
        <p:txBody>
          <a:bodyPr wrap="none" lIns="0" tIns="0" rIns="0" bIns="0" anchor="ctr">
            <a:spAutoFit/>
          </a:bodyPr>
          <a:lstStyle/>
          <a:p>
            <a:pPr algn="ctr"/>
            <a:r>
              <a:rPr lang="en-US" altLang="ja-JP" sz="1600" b="0">
                <a:latin typeface="Tahoma" pitchFamily="34" charset="0"/>
              </a:rPr>
              <a:t>*Interline Transfer CCD</a:t>
            </a:r>
          </a:p>
        </p:txBody>
      </p:sp>
      <p:pic>
        <p:nvPicPr>
          <p:cNvPr id="149575" name="Picture 71"/>
          <p:cNvPicPr>
            <a:picLocks noChangeAspect="1" noChangeArrowheads="1"/>
          </p:cNvPicPr>
          <p:nvPr/>
        </p:nvPicPr>
        <p:blipFill>
          <a:blip r:embed="rId7"/>
          <a:srcRect/>
          <a:stretch>
            <a:fillRect/>
          </a:stretch>
        </p:blipFill>
        <p:spPr bwMode="auto">
          <a:xfrm>
            <a:off x="1727200" y="1196975"/>
            <a:ext cx="1944688" cy="1292225"/>
          </a:xfrm>
          <a:prstGeom prst="rect">
            <a:avLst/>
          </a:prstGeom>
          <a:noFill/>
          <a:ln w="9525" algn="ctr">
            <a:noFill/>
            <a:miter lim="800000"/>
            <a:headEnd/>
            <a:tailEnd/>
          </a:ln>
          <a:effectLst/>
        </p:spPr>
      </p:pic>
      <p:pic>
        <p:nvPicPr>
          <p:cNvPr id="149579" name="Picture 75"/>
          <p:cNvPicPr>
            <a:picLocks noChangeAspect="1" noChangeArrowheads="1"/>
          </p:cNvPicPr>
          <p:nvPr/>
        </p:nvPicPr>
        <p:blipFill>
          <a:blip r:embed="rId8"/>
          <a:srcRect/>
          <a:stretch>
            <a:fillRect/>
          </a:stretch>
        </p:blipFill>
        <p:spPr bwMode="auto">
          <a:xfrm>
            <a:off x="395288" y="4029075"/>
            <a:ext cx="1295400" cy="873125"/>
          </a:xfrm>
          <a:prstGeom prst="rect">
            <a:avLst/>
          </a:prstGeom>
          <a:noFill/>
          <a:ln w="9525" algn="ctr">
            <a:noFill/>
            <a:miter lim="800000"/>
            <a:headEnd/>
            <a:tailEnd/>
          </a:ln>
          <a:effectLst/>
        </p:spPr>
      </p:pic>
      <p:pic>
        <p:nvPicPr>
          <p:cNvPr id="149580" name="Picture 76"/>
          <p:cNvPicPr>
            <a:picLocks noChangeAspect="1" noChangeArrowheads="1"/>
          </p:cNvPicPr>
          <p:nvPr/>
        </p:nvPicPr>
        <p:blipFill>
          <a:blip r:embed="rId9"/>
          <a:srcRect/>
          <a:stretch>
            <a:fillRect/>
          </a:stretch>
        </p:blipFill>
        <p:spPr bwMode="auto">
          <a:xfrm>
            <a:off x="6669088" y="1147763"/>
            <a:ext cx="1935162" cy="1452562"/>
          </a:xfrm>
          <a:prstGeom prst="rect">
            <a:avLst/>
          </a:prstGeom>
          <a:noFill/>
          <a:ln w="9525" algn="ctr">
            <a:noFill/>
            <a:miter lim="800000"/>
            <a:headEnd/>
            <a:tailEnd/>
          </a:ln>
          <a:effectLst/>
        </p:spPr>
      </p:pic>
      <p:pic>
        <p:nvPicPr>
          <p:cNvPr id="149581" name="Picture 77"/>
          <p:cNvPicPr>
            <a:picLocks noChangeAspect="1" noChangeArrowheads="1"/>
          </p:cNvPicPr>
          <p:nvPr/>
        </p:nvPicPr>
        <p:blipFill>
          <a:blip r:embed="rId10"/>
          <a:srcRect/>
          <a:stretch>
            <a:fillRect/>
          </a:stretch>
        </p:blipFill>
        <p:spPr bwMode="auto">
          <a:xfrm>
            <a:off x="669925" y="4995863"/>
            <a:ext cx="698500" cy="658812"/>
          </a:xfrm>
          <a:prstGeom prst="rect">
            <a:avLst/>
          </a:prstGeom>
          <a:noFill/>
          <a:ln w="9525" algn="ctr">
            <a:noFill/>
            <a:miter lim="800000"/>
            <a:headEnd/>
            <a:tailEnd/>
          </a:ln>
          <a:effectLst/>
        </p:spPr>
      </p:pic>
      <p:pic>
        <p:nvPicPr>
          <p:cNvPr id="149584" name="Picture 80"/>
          <p:cNvPicPr>
            <a:picLocks noChangeAspect="1" noChangeArrowheads="1"/>
          </p:cNvPicPr>
          <p:nvPr/>
        </p:nvPicPr>
        <p:blipFill>
          <a:blip r:embed="rId11"/>
          <a:srcRect l="8171"/>
          <a:stretch>
            <a:fillRect/>
          </a:stretch>
        </p:blipFill>
        <p:spPr bwMode="auto">
          <a:xfrm>
            <a:off x="1728788" y="4152900"/>
            <a:ext cx="1943100" cy="1184275"/>
          </a:xfrm>
          <a:prstGeom prst="rect">
            <a:avLst/>
          </a:prstGeom>
          <a:noFill/>
          <a:ln w="9525" algn="ctr">
            <a:noFill/>
            <a:miter lim="800000"/>
            <a:headEnd/>
            <a:tailEnd/>
          </a:ln>
          <a:effectLst/>
        </p:spPr>
      </p:pic>
      <p:pic>
        <p:nvPicPr>
          <p:cNvPr id="149585" name="Picture 81"/>
          <p:cNvPicPr>
            <a:picLocks noChangeAspect="1" noChangeArrowheads="1"/>
          </p:cNvPicPr>
          <p:nvPr/>
        </p:nvPicPr>
        <p:blipFill>
          <a:blip r:embed="rId12"/>
          <a:srcRect/>
          <a:stretch>
            <a:fillRect/>
          </a:stretch>
        </p:blipFill>
        <p:spPr bwMode="auto">
          <a:xfrm>
            <a:off x="5616575" y="3994150"/>
            <a:ext cx="787400" cy="733425"/>
          </a:xfrm>
          <a:prstGeom prst="rect">
            <a:avLst/>
          </a:prstGeom>
          <a:noFill/>
          <a:ln w="9525" algn="ctr">
            <a:noFill/>
            <a:miter lim="800000"/>
            <a:headEnd/>
            <a:tailEnd/>
          </a:ln>
          <a:effectLst/>
        </p:spPr>
      </p:pic>
      <p:pic>
        <p:nvPicPr>
          <p:cNvPr id="149586" name="Picture 82"/>
          <p:cNvPicPr>
            <a:picLocks noChangeAspect="1" noChangeArrowheads="1"/>
          </p:cNvPicPr>
          <p:nvPr/>
        </p:nvPicPr>
        <p:blipFill>
          <a:blip r:embed="rId13"/>
          <a:srcRect/>
          <a:stretch>
            <a:fillRect/>
          </a:stretch>
        </p:blipFill>
        <p:spPr bwMode="auto">
          <a:xfrm>
            <a:off x="5616575" y="4784725"/>
            <a:ext cx="792163" cy="1165225"/>
          </a:xfrm>
          <a:prstGeom prst="rect">
            <a:avLst/>
          </a:prstGeom>
          <a:noFill/>
          <a:ln w="9525" algn="ctr">
            <a:noFill/>
            <a:miter lim="800000"/>
            <a:headEnd/>
            <a:tailEnd/>
          </a:ln>
          <a:effectLst/>
        </p:spPr>
      </p:pic>
      <p:pic>
        <p:nvPicPr>
          <p:cNvPr id="149588" name="Picture 84" descr="通常光による大腸腺腫の観察像例"/>
          <p:cNvPicPr>
            <a:picLocks noChangeAspect="1" noChangeArrowheads="1"/>
          </p:cNvPicPr>
          <p:nvPr/>
        </p:nvPicPr>
        <p:blipFill>
          <a:blip r:embed="rId14"/>
          <a:srcRect/>
          <a:stretch>
            <a:fillRect/>
          </a:stretch>
        </p:blipFill>
        <p:spPr bwMode="auto">
          <a:xfrm>
            <a:off x="6767513" y="4038600"/>
            <a:ext cx="1658937" cy="1406525"/>
          </a:xfrm>
          <a:prstGeom prst="rect">
            <a:avLst/>
          </a:prstGeom>
          <a:noFill/>
        </p:spPr>
      </p:pic>
      <p:pic>
        <p:nvPicPr>
          <p:cNvPr id="149593" name="Picture 89"/>
          <p:cNvPicPr>
            <a:picLocks noChangeAspect="1" noChangeArrowheads="1"/>
          </p:cNvPicPr>
          <p:nvPr/>
        </p:nvPicPr>
        <p:blipFill>
          <a:blip r:embed="rId15">
            <a:lum bright="20000" contrast="20000"/>
          </a:blip>
          <a:srcRect l="4857" r="4646"/>
          <a:stretch>
            <a:fillRect/>
          </a:stretch>
        </p:blipFill>
        <p:spPr bwMode="auto">
          <a:xfrm>
            <a:off x="7291388" y="1644650"/>
            <a:ext cx="692150" cy="396875"/>
          </a:xfrm>
          <a:prstGeom prst="rect">
            <a:avLst/>
          </a:prstGeom>
          <a:noFill/>
          <a:ln w="9525" algn="ctr">
            <a:noFill/>
            <a:miter lim="800000"/>
            <a:headEnd/>
            <a:tailEnd/>
          </a:ln>
          <a:effectLst/>
        </p:spPr>
      </p:pic>
      <p:pic>
        <p:nvPicPr>
          <p:cNvPr id="149597" name="Picture 93"/>
          <p:cNvPicPr>
            <a:picLocks noChangeAspect="1" noChangeArrowheads="1"/>
          </p:cNvPicPr>
          <p:nvPr/>
        </p:nvPicPr>
        <p:blipFill>
          <a:blip r:embed="rId16"/>
          <a:srcRect/>
          <a:stretch>
            <a:fillRect/>
          </a:stretch>
        </p:blipFill>
        <p:spPr bwMode="auto">
          <a:xfrm>
            <a:off x="515938" y="1665288"/>
            <a:ext cx="1074737" cy="719137"/>
          </a:xfrm>
          <a:prstGeom prst="rect">
            <a:avLst/>
          </a:prstGeom>
          <a:noFill/>
          <a:ln w="9525" algn="ctr">
            <a:noFill/>
            <a:miter lim="800000"/>
            <a:headEnd/>
            <a:tailEnd/>
          </a:ln>
          <a:effectLst/>
        </p:spPr>
      </p:pic>
      <p:pic>
        <p:nvPicPr>
          <p:cNvPr id="149598" name="Picture 94"/>
          <p:cNvPicPr>
            <a:picLocks noChangeAspect="1" noChangeArrowheads="1"/>
          </p:cNvPicPr>
          <p:nvPr/>
        </p:nvPicPr>
        <p:blipFill>
          <a:blip r:embed="rId17"/>
          <a:srcRect/>
          <a:stretch>
            <a:fillRect/>
          </a:stretch>
        </p:blipFill>
        <p:spPr bwMode="auto">
          <a:xfrm>
            <a:off x="665163" y="1125538"/>
            <a:ext cx="776287" cy="509587"/>
          </a:xfrm>
          <a:prstGeom prst="rect">
            <a:avLst/>
          </a:prstGeom>
          <a:noFill/>
          <a:ln w="9525" algn="ctr">
            <a:noFill/>
            <a:miter lim="800000"/>
            <a:headEnd/>
            <a:tailEnd/>
          </a:ln>
          <a:effectLst/>
        </p:spPr>
      </p:pic>
      <p:pic>
        <p:nvPicPr>
          <p:cNvPr id="149599" name="Picture 95"/>
          <p:cNvPicPr>
            <a:picLocks noChangeAspect="1" noChangeArrowheads="1"/>
          </p:cNvPicPr>
          <p:nvPr/>
        </p:nvPicPr>
        <p:blipFill>
          <a:blip r:embed="rId18"/>
          <a:srcRect/>
          <a:stretch>
            <a:fillRect/>
          </a:stretch>
        </p:blipFill>
        <p:spPr bwMode="auto">
          <a:xfrm>
            <a:off x="431800" y="2411413"/>
            <a:ext cx="1243013" cy="636587"/>
          </a:xfrm>
          <a:prstGeom prst="rect">
            <a:avLst/>
          </a:prstGeom>
          <a:noFill/>
          <a:ln w="9525" algn="ctr">
            <a:noFill/>
            <a:miter lim="800000"/>
            <a:headEnd/>
            <a:tailEnd/>
          </a:ln>
          <a:effectLst/>
        </p:spPr>
      </p:pic>
      <p:pic>
        <p:nvPicPr>
          <p:cNvPr id="149601" name="Picture 97"/>
          <p:cNvPicPr>
            <a:picLocks noChangeAspect="1" noChangeArrowheads="1"/>
          </p:cNvPicPr>
          <p:nvPr/>
        </p:nvPicPr>
        <p:blipFill>
          <a:blip r:embed="rId19"/>
          <a:srcRect/>
          <a:stretch>
            <a:fillRect/>
          </a:stretch>
        </p:blipFill>
        <p:spPr bwMode="auto">
          <a:xfrm>
            <a:off x="5149850" y="1196975"/>
            <a:ext cx="1438275" cy="755650"/>
          </a:xfrm>
          <a:prstGeom prst="rect">
            <a:avLst/>
          </a:prstGeom>
          <a:noFill/>
          <a:ln w="9525" algn="ctr">
            <a:noFill/>
            <a:miter lim="800000"/>
            <a:headEnd/>
            <a:tailEnd/>
          </a:ln>
          <a:effectLst/>
        </p:spPr>
      </p:pic>
      <p:sp>
        <p:nvSpPr>
          <p:cNvPr id="149606" name="テキスト ボックス 8"/>
          <p:cNvSpPr txBox="1">
            <a:spLocks noChangeArrowheads="1"/>
          </p:cNvSpPr>
          <p:nvPr/>
        </p:nvSpPr>
        <p:spPr bwMode="auto">
          <a:xfrm>
            <a:off x="4392613" y="4092575"/>
            <a:ext cx="860425" cy="273050"/>
          </a:xfrm>
          <a:prstGeom prst="rect">
            <a:avLst/>
          </a:prstGeom>
          <a:noFill/>
          <a:ln w="9525">
            <a:noFill/>
            <a:miter lim="800000"/>
            <a:headEnd/>
            <a:tailEnd/>
          </a:ln>
        </p:spPr>
        <p:txBody>
          <a:bodyPr wrap="none" lIns="0" tIns="0" rIns="0" bIns="0" anchor="ctr">
            <a:spAutoFit/>
          </a:bodyPr>
          <a:lstStyle/>
          <a:p>
            <a:pPr algn="r"/>
            <a:r>
              <a:rPr lang="en-US" altLang="ja-JP" sz="900">
                <a:latin typeface="Tahoma" pitchFamily="34" charset="0"/>
              </a:rPr>
              <a:t>νMaicovicon®</a:t>
            </a:r>
          </a:p>
          <a:p>
            <a:pPr algn="r"/>
            <a:r>
              <a:rPr lang="en-US" altLang="ja-JP" sz="900">
                <a:latin typeface="Tahoma" pitchFamily="34" charset="0"/>
              </a:rPr>
              <a:t>SmartFSI®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11"/>
          <p:cNvSpPr>
            <a:spLocks noGrp="1" noChangeArrowheads="1"/>
          </p:cNvSpPr>
          <p:nvPr>
            <p:ph type="sldNum" sz="quarter" idx="10"/>
          </p:nvPr>
        </p:nvSpPr>
        <p:spPr/>
        <p:txBody>
          <a:bodyPr/>
          <a:lstStyle/>
          <a:p>
            <a:fld id="{939414D7-68F7-49FF-9EA6-6927AC0A169D}" type="slidenum">
              <a:rPr lang="ja-JP" altLang="en-US"/>
              <a:pPr/>
              <a:t>4</a:t>
            </a:fld>
            <a:endParaRPr lang="en-US" altLang="ja-JP"/>
          </a:p>
        </p:txBody>
      </p:sp>
      <p:sp>
        <p:nvSpPr>
          <p:cNvPr id="122883" name="Rectangle 2"/>
          <p:cNvSpPr>
            <a:spLocks noChangeArrowheads="1"/>
          </p:cNvSpPr>
          <p:nvPr/>
        </p:nvSpPr>
        <p:spPr bwMode="auto">
          <a:xfrm>
            <a:off x="2006600" y="38100"/>
            <a:ext cx="5099050" cy="427038"/>
          </a:xfrm>
          <a:prstGeom prst="rect">
            <a:avLst/>
          </a:prstGeom>
          <a:noFill/>
          <a:ln w="9525">
            <a:noFill/>
            <a:miter lim="800000"/>
            <a:headEnd/>
            <a:tailEnd/>
          </a:ln>
          <a:effectLst/>
        </p:spPr>
        <p:txBody>
          <a:bodyPr wrap="none" lIns="0" tIns="0" rIns="0" bIns="0" anchor="ctr">
            <a:spAutoFit/>
          </a:bodyPr>
          <a:lstStyle/>
          <a:p>
            <a:pPr algn="ctr"/>
            <a:r>
              <a:rPr lang="en-US" altLang="ja-JP" sz="2800">
                <a:solidFill>
                  <a:schemeClr val="bg1"/>
                </a:solidFill>
                <a:effectLst>
                  <a:outerShdw blurRad="38100" dist="38100" dir="2700000" algn="tl">
                    <a:srgbClr val="C0C0C0"/>
                  </a:outerShdw>
                </a:effectLst>
                <a:latin typeface="Tahoma" pitchFamily="34" charset="0"/>
              </a:rPr>
              <a:t>Basic Principle of Pulsed ToF</a:t>
            </a:r>
          </a:p>
        </p:txBody>
      </p:sp>
      <p:grpSp>
        <p:nvGrpSpPr>
          <p:cNvPr id="122979" name="Group 99"/>
          <p:cNvGrpSpPr>
            <a:grpSpLocks/>
          </p:cNvGrpSpPr>
          <p:nvPr/>
        </p:nvGrpSpPr>
        <p:grpSpPr bwMode="auto">
          <a:xfrm>
            <a:off x="1222375" y="611188"/>
            <a:ext cx="2600325" cy="2085975"/>
            <a:chOff x="385" y="527"/>
            <a:chExt cx="1366" cy="1096"/>
          </a:xfrm>
        </p:grpSpPr>
        <p:sp>
          <p:nvSpPr>
            <p:cNvPr id="122885" name="Tree"/>
            <p:cNvSpPr>
              <a:spLocks noEditPoints="1" noChangeArrowheads="1"/>
            </p:cNvSpPr>
            <p:nvPr/>
          </p:nvSpPr>
          <p:spPr bwMode="auto">
            <a:xfrm>
              <a:off x="1120" y="722"/>
              <a:ext cx="631" cy="564"/>
            </a:xfrm>
            <a:custGeom>
              <a:avLst/>
              <a:gdLst>
                <a:gd name="T0" fmla="*/ 316 w 21600"/>
                <a:gd name="T1" fmla="*/ 0 h 21600"/>
                <a:gd name="T2" fmla="*/ 180 w 21600"/>
                <a:gd name="T3" fmla="*/ 165 h 21600"/>
                <a:gd name="T4" fmla="*/ 90 w 21600"/>
                <a:gd name="T5" fmla="*/ 329 h 21600"/>
                <a:gd name="T6" fmla="*/ 0 w 21600"/>
                <a:gd name="T7" fmla="*/ 494 h 21600"/>
                <a:gd name="T8" fmla="*/ 451 w 21600"/>
                <a:gd name="T9" fmla="*/ 165 h 21600"/>
                <a:gd name="T10" fmla="*/ 541 w 21600"/>
                <a:gd name="T11" fmla="*/ 329 h 21600"/>
                <a:gd name="T12" fmla="*/ 631 w 21600"/>
                <a:gd name="T13" fmla="*/ 494 h 21600"/>
                <a:gd name="T14" fmla="*/ 17694720 60000 65536"/>
                <a:gd name="T15" fmla="*/ 11796480 60000 65536"/>
                <a:gd name="T16" fmla="*/ 11796480 60000 65536"/>
                <a:gd name="T17" fmla="*/ 11796480 60000 65536"/>
                <a:gd name="T18" fmla="*/ 0 60000 65536"/>
                <a:gd name="T19" fmla="*/ 0 60000 65536"/>
                <a:gd name="T20" fmla="*/ 0 60000 65536"/>
                <a:gd name="T21" fmla="*/ 753 w 21600"/>
                <a:gd name="T22" fmla="*/ 22443 h 21600"/>
                <a:gd name="T23" fmla="*/ 21052 w 21600"/>
                <a:gd name="T24" fmla="*/ 28264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lnTo>
                    <a:pt x="0" y="189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endParaRPr lang="ja-JP" altLang="en-US"/>
            </a:p>
          </p:txBody>
        </p:sp>
        <p:sp>
          <p:nvSpPr>
            <p:cNvPr id="122886" name="Rectangle 6"/>
            <p:cNvSpPr>
              <a:spLocks noChangeArrowheads="1"/>
            </p:cNvSpPr>
            <p:nvPr/>
          </p:nvSpPr>
          <p:spPr bwMode="auto">
            <a:xfrm>
              <a:off x="429" y="980"/>
              <a:ext cx="130" cy="257"/>
            </a:xfrm>
            <a:prstGeom prst="rect">
              <a:avLst/>
            </a:prstGeom>
            <a:solidFill>
              <a:srgbClr val="DDDDDD"/>
            </a:solidFill>
            <a:ln w="19050" algn="ctr">
              <a:solidFill>
                <a:schemeClr val="tx1"/>
              </a:solidFill>
              <a:miter lim="800000"/>
              <a:headEnd/>
              <a:tailEnd/>
            </a:ln>
            <a:effectLst/>
          </p:spPr>
          <p:txBody>
            <a:bodyPr wrap="none" anchor="ctr"/>
            <a:lstStyle/>
            <a:p>
              <a:endParaRPr lang="ja-JP" altLang="en-US" sz="2000" b="0">
                <a:latin typeface="Tahoma" pitchFamily="34" charset="0"/>
              </a:endParaRPr>
            </a:p>
          </p:txBody>
        </p:sp>
        <p:sp>
          <p:nvSpPr>
            <p:cNvPr id="122887" name="Rectangle 7"/>
            <p:cNvSpPr>
              <a:spLocks noChangeArrowheads="1"/>
            </p:cNvSpPr>
            <p:nvPr/>
          </p:nvSpPr>
          <p:spPr bwMode="auto">
            <a:xfrm>
              <a:off x="559" y="1050"/>
              <a:ext cx="43" cy="118"/>
            </a:xfrm>
            <a:prstGeom prst="rect">
              <a:avLst/>
            </a:prstGeom>
            <a:solidFill>
              <a:srgbClr val="DDDDDD"/>
            </a:solidFill>
            <a:ln w="19050" algn="ctr">
              <a:solidFill>
                <a:schemeClr val="tx1"/>
              </a:solidFill>
              <a:miter lim="800000"/>
              <a:headEnd/>
              <a:tailEnd/>
            </a:ln>
            <a:effectLst/>
          </p:spPr>
          <p:txBody>
            <a:bodyPr wrap="none" anchor="ctr"/>
            <a:lstStyle/>
            <a:p>
              <a:endParaRPr lang="ja-JP" altLang="en-US" sz="2000" b="0">
                <a:latin typeface="Tahoma" pitchFamily="34" charset="0"/>
              </a:endParaRPr>
            </a:p>
          </p:txBody>
        </p:sp>
        <p:sp>
          <p:nvSpPr>
            <p:cNvPr id="122888" name="Oval 8"/>
            <p:cNvSpPr>
              <a:spLocks noChangeArrowheads="1"/>
            </p:cNvSpPr>
            <p:nvPr/>
          </p:nvSpPr>
          <p:spPr bwMode="auto">
            <a:xfrm>
              <a:off x="472" y="792"/>
              <a:ext cx="108" cy="118"/>
            </a:xfrm>
            <a:prstGeom prst="ellipse">
              <a:avLst/>
            </a:prstGeom>
            <a:solidFill>
              <a:srgbClr val="FFFFCC"/>
            </a:solidFill>
            <a:ln w="19050" algn="ctr">
              <a:solidFill>
                <a:schemeClr val="tx1"/>
              </a:solidFill>
              <a:round/>
              <a:headEnd/>
              <a:tailEnd/>
            </a:ln>
            <a:effectLst/>
          </p:spPr>
          <p:txBody>
            <a:bodyPr wrap="none" anchor="ctr"/>
            <a:lstStyle/>
            <a:p>
              <a:endParaRPr lang="ja-JP" altLang="en-US" sz="2000" b="0">
                <a:latin typeface="Tahoma" pitchFamily="34" charset="0"/>
              </a:endParaRPr>
            </a:p>
          </p:txBody>
        </p:sp>
        <p:sp>
          <p:nvSpPr>
            <p:cNvPr id="122889" name="Rectangle 9"/>
            <p:cNvSpPr>
              <a:spLocks noChangeArrowheads="1"/>
            </p:cNvSpPr>
            <p:nvPr/>
          </p:nvSpPr>
          <p:spPr bwMode="auto">
            <a:xfrm>
              <a:off x="385" y="792"/>
              <a:ext cx="130" cy="118"/>
            </a:xfrm>
            <a:prstGeom prst="rect">
              <a:avLst/>
            </a:prstGeom>
            <a:solidFill>
              <a:schemeClr val="tx1"/>
            </a:solidFill>
            <a:ln w="19050" algn="ctr">
              <a:solidFill>
                <a:schemeClr val="tx1"/>
              </a:solidFill>
              <a:miter lim="800000"/>
              <a:headEnd/>
              <a:tailEnd/>
            </a:ln>
            <a:effectLst/>
          </p:spPr>
          <p:txBody>
            <a:bodyPr wrap="none" anchor="ctr"/>
            <a:lstStyle/>
            <a:p>
              <a:endParaRPr lang="ja-JP" altLang="en-US" sz="2000" b="0">
                <a:latin typeface="Tahoma" pitchFamily="34" charset="0"/>
              </a:endParaRPr>
            </a:p>
          </p:txBody>
        </p:sp>
        <p:sp>
          <p:nvSpPr>
            <p:cNvPr id="122890" name="Line 10"/>
            <p:cNvSpPr>
              <a:spLocks noChangeShapeType="1"/>
            </p:cNvSpPr>
            <p:nvPr/>
          </p:nvSpPr>
          <p:spPr bwMode="auto">
            <a:xfrm>
              <a:off x="666" y="862"/>
              <a:ext cx="563" cy="0"/>
            </a:xfrm>
            <a:prstGeom prst="line">
              <a:avLst/>
            </a:prstGeom>
            <a:noFill/>
            <a:ln w="19050">
              <a:solidFill>
                <a:schemeClr val="tx1"/>
              </a:solidFill>
              <a:round/>
              <a:headEnd/>
              <a:tailEnd type="triangle" w="med" len="med"/>
            </a:ln>
            <a:effectLst/>
          </p:spPr>
          <p:txBody>
            <a:bodyPr/>
            <a:lstStyle/>
            <a:p>
              <a:endParaRPr lang="ja-JP" altLang="en-US"/>
            </a:p>
          </p:txBody>
        </p:sp>
        <p:sp>
          <p:nvSpPr>
            <p:cNvPr id="122891" name="Text Box 11"/>
            <p:cNvSpPr txBox="1">
              <a:spLocks noChangeArrowheads="1"/>
            </p:cNvSpPr>
            <p:nvPr/>
          </p:nvSpPr>
          <p:spPr bwMode="auto">
            <a:xfrm>
              <a:off x="626" y="527"/>
              <a:ext cx="565" cy="305"/>
            </a:xfrm>
            <a:prstGeom prst="rect">
              <a:avLst/>
            </a:prstGeom>
            <a:noFill/>
            <a:ln w="19050" algn="ctr">
              <a:noFill/>
              <a:miter lim="800000"/>
              <a:headEnd/>
              <a:tailEnd/>
            </a:ln>
            <a:effectLst/>
          </p:spPr>
          <p:txBody>
            <a:bodyPr wrap="none">
              <a:spAutoFit/>
            </a:bodyPr>
            <a:lstStyle/>
            <a:p>
              <a:pPr algn="ctr" eaLnBrk="0" hangingPunct="0"/>
              <a:r>
                <a:rPr lang="en-US" altLang="ja-JP" sz="1600" b="0">
                  <a:latin typeface="Tahoma" pitchFamily="34" charset="0"/>
                </a:rPr>
                <a:t>IR Pulse</a:t>
              </a:r>
            </a:p>
            <a:p>
              <a:pPr algn="ctr" eaLnBrk="0" hangingPunct="0"/>
              <a:r>
                <a:rPr lang="en-US" altLang="ja-JP" sz="1600" b="0">
                  <a:latin typeface="Tahoma" pitchFamily="34" charset="0"/>
                </a:rPr>
                <a:t>Projection</a:t>
              </a:r>
            </a:p>
          </p:txBody>
        </p:sp>
        <p:sp>
          <p:nvSpPr>
            <p:cNvPr id="122892" name="Line 12"/>
            <p:cNvSpPr>
              <a:spLocks noChangeShapeType="1"/>
            </p:cNvSpPr>
            <p:nvPr/>
          </p:nvSpPr>
          <p:spPr bwMode="auto">
            <a:xfrm flipH="1">
              <a:off x="644" y="1096"/>
              <a:ext cx="520" cy="0"/>
            </a:xfrm>
            <a:prstGeom prst="line">
              <a:avLst/>
            </a:prstGeom>
            <a:noFill/>
            <a:ln w="19050">
              <a:solidFill>
                <a:schemeClr val="tx1"/>
              </a:solidFill>
              <a:round/>
              <a:headEnd/>
              <a:tailEnd type="triangle" w="med" len="med"/>
            </a:ln>
            <a:effectLst/>
          </p:spPr>
          <p:txBody>
            <a:bodyPr/>
            <a:lstStyle/>
            <a:p>
              <a:endParaRPr lang="ja-JP" altLang="en-US"/>
            </a:p>
          </p:txBody>
        </p:sp>
        <p:sp>
          <p:nvSpPr>
            <p:cNvPr id="122893" name="Text Box 13"/>
            <p:cNvSpPr txBox="1">
              <a:spLocks noChangeArrowheads="1"/>
            </p:cNvSpPr>
            <p:nvPr/>
          </p:nvSpPr>
          <p:spPr bwMode="auto">
            <a:xfrm>
              <a:off x="589" y="1120"/>
              <a:ext cx="560" cy="177"/>
            </a:xfrm>
            <a:prstGeom prst="rect">
              <a:avLst/>
            </a:prstGeom>
            <a:noFill/>
            <a:ln w="19050" algn="ctr">
              <a:noFill/>
              <a:miter lim="800000"/>
              <a:headEnd/>
              <a:tailEnd/>
            </a:ln>
            <a:effectLst/>
          </p:spPr>
          <p:txBody>
            <a:bodyPr wrap="none">
              <a:spAutoFit/>
            </a:bodyPr>
            <a:lstStyle/>
            <a:p>
              <a:pPr eaLnBrk="0" hangingPunct="0"/>
              <a:r>
                <a:rPr lang="en-US" altLang="ja-JP" sz="1600" b="0">
                  <a:latin typeface="Tahoma" pitchFamily="34" charset="0"/>
                </a:rPr>
                <a:t>Reflection</a:t>
              </a:r>
            </a:p>
          </p:txBody>
        </p:sp>
        <p:sp>
          <p:nvSpPr>
            <p:cNvPr id="122894" name="Line 14"/>
            <p:cNvSpPr>
              <a:spLocks noChangeShapeType="1"/>
            </p:cNvSpPr>
            <p:nvPr/>
          </p:nvSpPr>
          <p:spPr bwMode="auto">
            <a:xfrm>
              <a:off x="537" y="1407"/>
              <a:ext cx="887" cy="0"/>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122895" name="Line 15"/>
            <p:cNvSpPr>
              <a:spLocks noChangeShapeType="1"/>
            </p:cNvSpPr>
            <p:nvPr/>
          </p:nvSpPr>
          <p:spPr bwMode="auto">
            <a:xfrm>
              <a:off x="537" y="1295"/>
              <a:ext cx="0" cy="304"/>
            </a:xfrm>
            <a:prstGeom prst="line">
              <a:avLst/>
            </a:prstGeom>
            <a:noFill/>
            <a:ln w="19050">
              <a:solidFill>
                <a:schemeClr val="tx1"/>
              </a:solidFill>
              <a:prstDash val="sysDot"/>
              <a:round/>
              <a:headEnd/>
              <a:tailEnd/>
            </a:ln>
            <a:effectLst/>
          </p:spPr>
          <p:txBody>
            <a:bodyPr/>
            <a:lstStyle/>
            <a:p>
              <a:endParaRPr lang="ja-JP" altLang="en-US"/>
            </a:p>
          </p:txBody>
        </p:sp>
        <p:sp>
          <p:nvSpPr>
            <p:cNvPr id="122896" name="Line 16"/>
            <p:cNvSpPr>
              <a:spLocks noChangeShapeType="1"/>
            </p:cNvSpPr>
            <p:nvPr/>
          </p:nvSpPr>
          <p:spPr bwMode="auto">
            <a:xfrm>
              <a:off x="1424" y="1318"/>
              <a:ext cx="0" cy="305"/>
            </a:xfrm>
            <a:prstGeom prst="line">
              <a:avLst/>
            </a:prstGeom>
            <a:noFill/>
            <a:ln w="19050">
              <a:solidFill>
                <a:schemeClr val="tx1"/>
              </a:solidFill>
              <a:prstDash val="sysDot"/>
              <a:round/>
              <a:headEnd/>
              <a:tailEnd/>
            </a:ln>
            <a:effectLst/>
          </p:spPr>
          <p:txBody>
            <a:bodyPr/>
            <a:lstStyle/>
            <a:p>
              <a:endParaRPr lang="ja-JP" altLang="en-US"/>
            </a:p>
          </p:txBody>
        </p:sp>
        <p:sp>
          <p:nvSpPr>
            <p:cNvPr id="122897" name="Text Box 17"/>
            <p:cNvSpPr txBox="1">
              <a:spLocks noChangeArrowheads="1"/>
            </p:cNvSpPr>
            <p:nvPr/>
          </p:nvSpPr>
          <p:spPr bwMode="auto">
            <a:xfrm>
              <a:off x="670" y="1415"/>
              <a:ext cx="591" cy="177"/>
            </a:xfrm>
            <a:prstGeom prst="rect">
              <a:avLst/>
            </a:prstGeom>
            <a:noFill/>
            <a:ln w="19050" algn="ctr">
              <a:noFill/>
              <a:miter lim="800000"/>
              <a:headEnd/>
              <a:tailEnd/>
            </a:ln>
            <a:effectLst/>
          </p:spPr>
          <p:txBody>
            <a:bodyPr wrap="none">
              <a:spAutoFit/>
            </a:bodyPr>
            <a:lstStyle/>
            <a:p>
              <a:pPr eaLnBrk="0" hangingPunct="0"/>
              <a:r>
                <a:rPr lang="en-US" altLang="ja-JP" sz="1600" b="0">
                  <a:latin typeface="Tahoma" pitchFamily="34" charset="0"/>
                </a:rPr>
                <a:t>Distance Z</a:t>
              </a:r>
            </a:p>
          </p:txBody>
        </p:sp>
      </p:grpSp>
      <p:sp>
        <p:nvSpPr>
          <p:cNvPr id="122900" name="Rectangle 126"/>
          <p:cNvSpPr>
            <a:spLocks noChangeArrowheads="1"/>
          </p:cNvSpPr>
          <p:nvPr/>
        </p:nvSpPr>
        <p:spPr bwMode="auto">
          <a:xfrm>
            <a:off x="539750" y="2830513"/>
            <a:ext cx="2451100" cy="396875"/>
          </a:xfrm>
          <a:prstGeom prst="rect">
            <a:avLst/>
          </a:prstGeom>
          <a:noFill/>
          <a:ln w="9525">
            <a:noFill/>
            <a:miter lim="800000"/>
            <a:headEnd/>
            <a:tailEnd/>
          </a:ln>
          <a:effectLst/>
        </p:spPr>
        <p:txBody>
          <a:bodyPr wrap="none" anchor="ctr">
            <a:spAutoFit/>
          </a:bodyPr>
          <a:lstStyle/>
          <a:p>
            <a:r>
              <a:rPr lang="en-US" altLang="ja-JP" sz="2000" u="sng">
                <a:latin typeface="Tahoma" pitchFamily="34" charset="0"/>
              </a:rPr>
              <a:t>Depth Calculation</a:t>
            </a:r>
          </a:p>
        </p:txBody>
      </p:sp>
      <p:sp>
        <p:nvSpPr>
          <p:cNvPr id="122904" name="Rectangle 136"/>
          <p:cNvSpPr>
            <a:spLocks noChangeArrowheads="1"/>
          </p:cNvSpPr>
          <p:nvPr/>
        </p:nvSpPr>
        <p:spPr bwMode="auto">
          <a:xfrm>
            <a:off x="611188" y="4538663"/>
            <a:ext cx="7886700" cy="762000"/>
          </a:xfrm>
          <a:prstGeom prst="rect">
            <a:avLst/>
          </a:prstGeom>
          <a:noFill/>
          <a:ln w="9525">
            <a:noFill/>
            <a:miter lim="800000"/>
            <a:headEnd/>
            <a:tailEnd/>
          </a:ln>
          <a:effectLst/>
        </p:spPr>
        <p:txBody>
          <a:bodyPr wrap="none" anchor="ctr">
            <a:spAutoFit/>
          </a:bodyPr>
          <a:lstStyle/>
          <a:p>
            <a:pPr>
              <a:buFont typeface="Wingdings" pitchFamily="2" charset="2"/>
              <a:buChar char="Ø"/>
            </a:pPr>
            <a:r>
              <a:rPr lang="en-US" altLang="ja-JP" sz="2200" b="0">
                <a:latin typeface="Tahoma" pitchFamily="34" charset="0"/>
              </a:rPr>
              <a:t>High IR Sensitivity		-&gt; Long Distance Ranging </a:t>
            </a:r>
          </a:p>
          <a:p>
            <a:pPr>
              <a:buFont typeface="Wingdings" pitchFamily="2" charset="2"/>
              <a:buChar char="Ø"/>
            </a:pPr>
            <a:r>
              <a:rPr lang="en-US" altLang="ja-JP" sz="2200" b="0">
                <a:latin typeface="Tahoma" pitchFamily="34" charset="0"/>
              </a:rPr>
              <a:t>Fast Global Shutter (GS)	-&gt; Accurate Depth Measurement</a:t>
            </a:r>
          </a:p>
        </p:txBody>
      </p:sp>
      <p:sp>
        <p:nvSpPr>
          <p:cNvPr id="122909" name="Text Box 63"/>
          <p:cNvSpPr txBox="1">
            <a:spLocks noChangeArrowheads="1"/>
          </p:cNvSpPr>
          <p:nvPr/>
        </p:nvSpPr>
        <p:spPr bwMode="auto">
          <a:xfrm>
            <a:off x="4878388" y="496888"/>
            <a:ext cx="1782762" cy="396875"/>
          </a:xfrm>
          <a:prstGeom prst="rect">
            <a:avLst/>
          </a:prstGeom>
          <a:noFill/>
          <a:ln w="19050" algn="ctr">
            <a:noFill/>
            <a:miter lim="800000"/>
            <a:headEnd/>
            <a:tailEnd/>
          </a:ln>
          <a:effectLst/>
        </p:spPr>
        <p:txBody>
          <a:bodyPr wrap="none">
            <a:spAutoFit/>
          </a:bodyPr>
          <a:lstStyle/>
          <a:p>
            <a:pPr eaLnBrk="0" hangingPunct="0"/>
            <a:r>
              <a:rPr lang="en-US" altLang="ja-JP" sz="2000" b="0">
                <a:solidFill>
                  <a:srgbClr val="FF0000"/>
                </a:solidFill>
                <a:latin typeface="Tahoma" pitchFamily="34" charset="0"/>
              </a:rPr>
              <a:t>Global Shutter</a:t>
            </a:r>
          </a:p>
        </p:txBody>
      </p:sp>
      <p:sp>
        <p:nvSpPr>
          <p:cNvPr id="122911" name="Text Box 56"/>
          <p:cNvSpPr txBox="1">
            <a:spLocks noChangeArrowheads="1"/>
          </p:cNvSpPr>
          <p:nvPr/>
        </p:nvSpPr>
        <p:spPr bwMode="auto">
          <a:xfrm>
            <a:off x="5167313" y="2822575"/>
            <a:ext cx="1284287" cy="336550"/>
          </a:xfrm>
          <a:prstGeom prst="rect">
            <a:avLst/>
          </a:prstGeom>
          <a:noFill/>
          <a:ln w="19050" algn="ctr">
            <a:noFill/>
            <a:miter lim="800000"/>
            <a:headEnd/>
            <a:tailEnd/>
          </a:ln>
          <a:effectLst/>
        </p:spPr>
        <p:txBody>
          <a:bodyPr wrap="none">
            <a:spAutoFit/>
          </a:bodyPr>
          <a:lstStyle/>
          <a:p>
            <a:pPr eaLnBrk="0" hangingPunct="0"/>
            <a:r>
              <a:rPr lang="en-US" altLang="ja-JP" sz="1600" b="0">
                <a:latin typeface="Tahoma" pitchFamily="34" charset="0"/>
              </a:rPr>
              <a:t>S0</a:t>
            </a:r>
            <a:r>
              <a:rPr lang="ja-JP" altLang="en-US" sz="1600" b="0">
                <a:latin typeface="Tahoma" pitchFamily="34" charset="0"/>
              </a:rPr>
              <a:t> </a:t>
            </a:r>
            <a:r>
              <a:rPr lang="en-US" altLang="ja-JP" sz="1600" b="0">
                <a:latin typeface="Tahoma" pitchFamily="34" charset="0"/>
              </a:rPr>
              <a:t>exposure</a:t>
            </a:r>
          </a:p>
        </p:txBody>
      </p:sp>
      <p:sp>
        <p:nvSpPr>
          <p:cNvPr id="122912" name="Text Box 57"/>
          <p:cNvSpPr txBox="1">
            <a:spLocks noChangeArrowheads="1"/>
          </p:cNvSpPr>
          <p:nvPr/>
        </p:nvSpPr>
        <p:spPr bwMode="auto">
          <a:xfrm>
            <a:off x="6873875" y="2824163"/>
            <a:ext cx="1284288" cy="336550"/>
          </a:xfrm>
          <a:prstGeom prst="rect">
            <a:avLst/>
          </a:prstGeom>
          <a:noFill/>
          <a:ln w="19050" algn="ctr">
            <a:noFill/>
            <a:miter lim="800000"/>
            <a:headEnd/>
            <a:tailEnd/>
          </a:ln>
          <a:effectLst/>
        </p:spPr>
        <p:txBody>
          <a:bodyPr wrap="none">
            <a:spAutoFit/>
          </a:bodyPr>
          <a:lstStyle/>
          <a:p>
            <a:pPr eaLnBrk="0" hangingPunct="0"/>
            <a:r>
              <a:rPr lang="en-US" altLang="ja-JP" sz="1600" b="0">
                <a:latin typeface="Tahoma" pitchFamily="34" charset="0"/>
              </a:rPr>
              <a:t>S1</a:t>
            </a:r>
            <a:r>
              <a:rPr lang="ja-JP" altLang="en-US" sz="1600" b="0">
                <a:latin typeface="Tahoma" pitchFamily="34" charset="0"/>
              </a:rPr>
              <a:t> </a:t>
            </a:r>
            <a:r>
              <a:rPr lang="en-US" altLang="ja-JP" sz="1600" b="0">
                <a:latin typeface="Tahoma" pitchFamily="34" charset="0"/>
              </a:rPr>
              <a:t>exposure</a:t>
            </a:r>
          </a:p>
        </p:txBody>
      </p:sp>
      <p:sp>
        <p:nvSpPr>
          <p:cNvPr id="122914" name="Rectangle 18"/>
          <p:cNvSpPr>
            <a:spLocks noChangeArrowheads="1"/>
          </p:cNvSpPr>
          <p:nvPr/>
        </p:nvSpPr>
        <p:spPr bwMode="auto">
          <a:xfrm>
            <a:off x="4929188" y="1917700"/>
            <a:ext cx="3151187" cy="809625"/>
          </a:xfrm>
          <a:prstGeom prst="rect">
            <a:avLst/>
          </a:prstGeom>
          <a:solidFill>
            <a:srgbClr val="CCFFCC"/>
          </a:solidFill>
          <a:ln w="19050" algn="ctr">
            <a:noFill/>
            <a:miter lim="800000"/>
            <a:headEnd/>
            <a:tailEnd/>
          </a:ln>
          <a:effectLst/>
        </p:spPr>
        <p:txBody>
          <a:bodyPr wrap="none" anchor="ctr"/>
          <a:lstStyle/>
          <a:p>
            <a:pPr algn="ctr" eaLnBrk="0" hangingPunct="0"/>
            <a:endParaRPr lang="ja-JP" altLang="ja-JP" sz="1400" b="0">
              <a:latin typeface="Tahoma" pitchFamily="34" charset="0"/>
            </a:endParaRPr>
          </a:p>
        </p:txBody>
      </p:sp>
      <p:sp>
        <p:nvSpPr>
          <p:cNvPr id="122915" name="Rectangle 19"/>
          <p:cNvSpPr>
            <a:spLocks noChangeArrowheads="1"/>
          </p:cNvSpPr>
          <p:nvPr/>
        </p:nvSpPr>
        <p:spPr bwMode="auto">
          <a:xfrm>
            <a:off x="4929188" y="973138"/>
            <a:ext cx="3186112" cy="811212"/>
          </a:xfrm>
          <a:prstGeom prst="rect">
            <a:avLst/>
          </a:prstGeom>
          <a:solidFill>
            <a:srgbClr val="CCFFCC"/>
          </a:solidFill>
          <a:ln w="19050" algn="ctr">
            <a:noFill/>
            <a:miter lim="800000"/>
            <a:headEnd/>
            <a:tailEnd/>
          </a:ln>
          <a:effectLst/>
        </p:spPr>
        <p:txBody>
          <a:bodyPr wrap="none" anchor="ctr"/>
          <a:lstStyle/>
          <a:p>
            <a:endParaRPr lang="ja-JP" altLang="en-US" b="0">
              <a:latin typeface="Tahoma" pitchFamily="34" charset="0"/>
            </a:endParaRPr>
          </a:p>
        </p:txBody>
      </p:sp>
      <p:sp>
        <p:nvSpPr>
          <p:cNvPr id="122916" name="Line 20"/>
          <p:cNvSpPr>
            <a:spLocks noChangeShapeType="1"/>
          </p:cNvSpPr>
          <p:nvPr/>
        </p:nvSpPr>
        <p:spPr bwMode="auto">
          <a:xfrm>
            <a:off x="5002213" y="1620838"/>
            <a:ext cx="415925" cy="0"/>
          </a:xfrm>
          <a:prstGeom prst="line">
            <a:avLst/>
          </a:prstGeom>
          <a:noFill/>
          <a:ln w="19050">
            <a:solidFill>
              <a:schemeClr val="tx1"/>
            </a:solidFill>
            <a:round/>
            <a:headEnd/>
            <a:tailEnd/>
          </a:ln>
          <a:effectLst/>
        </p:spPr>
        <p:txBody>
          <a:bodyPr/>
          <a:lstStyle/>
          <a:p>
            <a:endParaRPr lang="ja-JP" altLang="en-US"/>
          </a:p>
        </p:txBody>
      </p:sp>
      <p:sp>
        <p:nvSpPr>
          <p:cNvPr id="122917" name="Line 21"/>
          <p:cNvSpPr>
            <a:spLocks noChangeShapeType="1"/>
          </p:cNvSpPr>
          <p:nvPr/>
        </p:nvSpPr>
        <p:spPr bwMode="auto">
          <a:xfrm flipV="1">
            <a:off x="5418138" y="1082675"/>
            <a:ext cx="0" cy="538163"/>
          </a:xfrm>
          <a:prstGeom prst="line">
            <a:avLst/>
          </a:prstGeom>
          <a:noFill/>
          <a:ln w="19050">
            <a:solidFill>
              <a:schemeClr val="tx1"/>
            </a:solidFill>
            <a:round/>
            <a:headEnd/>
            <a:tailEnd/>
          </a:ln>
          <a:effectLst/>
        </p:spPr>
        <p:txBody>
          <a:bodyPr/>
          <a:lstStyle/>
          <a:p>
            <a:endParaRPr lang="ja-JP" altLang="en-US"/>
          </a:p>
        </p:txBody>
      </p:sp>
      <p:sp>
        <p:nvSpPr>
          <p:cNvPr id="122918" name="Line 22"/>
          <p:cNvSpPr>
            <a:spLocks noChangeShapeType="1"/>
          </p:cNvSpPr>
          <p:nvPr/>
        </p:nvSpPr>
        <p:spPr bwMode="auto">
          <a:xfrm>
            <a:off x="5418138" y="1082675"/>
            <a:ext cx="439737" cy="0"/>
          </a:xfrm>
          <a:prstGeom prst="line">
            <a:avLst/>
          </a:prstGeom>
          <a:noFill/>
          <a:ln w="19050">
            <a:solidFill>
              <a:schemeClr val="tx1"/>
            </a:solidFill>
            <a:round/>
            <a:headEnd/>
            <a:tailEnd/>
          </a:ln>
          <a:effectLst/>
        </p:spPr>
        <p:txBody>
          <a:bodyPr/>
          <a:lstStyle/>
          <a:p>
            <a:endParaRPr lang="ja-JP" altLang="en-US"/>
          </a:p>
        </p:txBody>
      </p:sp>
      <p:sp>
        <p:nvSpPr>
          <p:cNvPr id="122919" name="Line 23"/>
          <p:cNvSpPr>
            <a:spLocks noChangeShapeType="1"/>
          </p:cNvSpPr>
          <p:nvPr/>
        </p:nvSpPr>
        <p:spPr bwMode="auto">
          <a:xfrm>
            <a:off x="5857875" y="1082675"/>
            <a:ext cx="0" cy="538163"/>
          </a:xfrm>
          <a:prstGeom prst="line">
            <a:avLst/>
          </a:prstGeom>
          <a:noFill/>
          <a:ln w="19050">
            <a:solidFill>
              <a:schemeClr val="tx1"/>
            </a:solidFill>
            <a:round/>
            <a:headEnd/>
            <a:tailEnd/>
          </a:ln>
          <a:effectLst/>
        </p:spPr>
        <p:txBody>
          <a:bodyPr/>
          <a:lstStyle/>
          <a:p>
            <a:endParaRPr lang="ja-JP" altLang="en-US"/>
          </a:p>
        </p:txBody>
      </p:sp>
      <p:sp>
        <p:nvSpPr>
          <p:cNvPr id="122920" name="Line 24"/>
          <p:cNvSpPr>
            <a:spLocks noChangeShapeType="1"/>
          </p:cNvSpPr>
          <p:nvPr/>
        </p:nvSpPr>
        <p:spPr bwMode="auto">
          <a:xfrm>
            <a:off x="5857875" y="1612900"/>
            <a:ext cx="838200" cy="0"/>
          </a:xfrm>
          <a:prstGeom prst="line">
            <a:avLst/>
          </a:prstGeom>
          <a:noFill/>
          <a:ln w="19050">
            <a:solidFill>
              <a:schemeClr val="tx1"/>
            </a:solidFill>
            <a:round/>
            <a:headEnd/>
            <a:tailEnd/>
          </a:ln>
          <a:effectLst/>
        </p:spPr>
        <p:txBody>
          <a:bodyPr/>
          <a:lstStyle/>
          <a:p>
            <a:endParaRPr lang="ja-JP" altLang="en-US"/>
          </a:p>
        </p:txBody>
      </p:sp>
      <p:sp>
        <p:nvSpPr>
          <p:cNvPr id="122933" name="Line 37"/>
          <p:cNvSpPr>
            <a:spLocks noChangeShapeType="1"/>
          </p:cNvSpPr>
          <p:nvPr/>
        </p:nvSpPr>
        <p:spPr bwMode="auto">
          <a:xfrm>
            <a:off x="5419725" y="1296988"/>
            <a:ext cx="439738" cy="0"/>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122934" name="Line 38"/>
          <p:cNvSpPr>
            <a:spLocks noChangeShapeType="1"/>
          </p:cNvSpPr>
          <p:nvPr/>
        </p:nvSpPr>
        <p:spPr bwMode="auto">
          <a:xfrm>
            <a:off x="5419725" y="1674813"/>
            <a:ext cx="0" cy="296862"/>
          </a:xfrm>
          <a:prstGeom prst="line">
            <a:avLst/>
          </a:prstGeom>
          <a:noFill/>
          <a:ln w="19050">
            <a:solidFill>
              <a:schemeClr val="tx1"/>
            </a:solidFill>
            <a:prstDash val="dash"/>
            <a:round/>
            <a:headEnd/>
            <a:tailEnd/>
          </a:ln>
          <a:effectLst/>
        </p:spPr>
        <p:txBody>
          <a:bodyPr/>
          <a:lstStyle/>
          <a:p>
            <a:endParaRPr lang="ja-JP" altLang="en-US"/>
          </a:p>
        </p:txBody>
      </p:sp>
      <p:sp>
        <p:nvSpPr>
          <p:cNvPr id="122935" name="Line 39"/>
          <p:cNvSpPr>
            <a:spLocks noChangeShapeType="1"/>
          </p:cNvSpPr>
          <p:nvPr/>
        </p:nvSpPr>
        <p:spPr bwMode="auto">
          <a:xfrm>
            <a:off x="5638800" y="1730375"/>
            <a:ext cx="0" cy="295275"/>
          </a:xfrm>
          <a:prstGeom prst="line">
            <a:avLst/>
          </a:prstGeom>
          <a:noFill/>
          <a:ln w="19050">
            <a:solidFill>
              <a:schemeClr val="tx1"/>
            </a:solidFill>
            <a:prstDash val="dash"/>
            <a:round/>
            <a:headEnd/>
            <a:tailEnd/>
          </a:ln>
          <a:effectLst/>
        </p:spPr>
        <p:txBody>
          <a:bodyPr/>
          <a:lstStyle/>
          <a:p>
            <a:endParaRPr lang="ja-JP" altLang="en-US"/>
          </a:p>
        </p:txBody>
      </p:sp>
      <p:sp>
        <p:nvSpPr>
          <p:cNvPr id="122936" name="Line 40"/>
          <p:cNvSpPr>
            <a:spLocks noChangeShapeType="1"/>
          </p:cNvSpPr>
          <p:nvPr/>
        </p:nvSpPr>
        <p:spPr bwMode="auto">
          <a:xfrm>
            <a:off x="5402263" y="1858963"/>
            <a:ext cx="219075" cy="0"/>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122937" name="Text Box 41"/>
          <p:cNvSpPr txBox="1">
            <a:spLocks noChangeArrowheads="1"/>
          </p:cNvSpPr>
          <p:nvPr/>
        </p:nvSpPr>
        <p:spPr bwMode="auto">
          <a:xfrm>
            <a:off x="5516563" y="1285875"/>
            <a:ext cx="385762" cy="304800"/>
          </a:xfrm>
          <a:prstGeom prst="rect">
            <a:avLst/>
          </a:prstGeom>
          <a:noFill/>
          <a:ln w="19050" algn="ctr">
            <a:noFill/>
            <a:miter lim="800000"/>
            <a:headEnd/>
            <a:tailEnd/>
          </a:ln>
          <a:effectLst/>
        </p:spPr>
        <p:txBody>
          <a:bodyPr wrap="none">
            <a:spAutoFit/>
          </a:bodyPr>
          <a:lstStyle/>
          <a:p>
            <a:pPr eaLnBrk="0" hangingPunct="0"/>
            <a:r>
              <a:rPr lang="en-US" altLang="ja-JP" sz="1400" b="0">
                <a:latin typeface="Tahoma" pitchFamily="34" charset="0"/>
              </a:rPr>
              <a:t>Tp</a:t>
            </a:r>
          </a:p>
        </p:txBody>
      </p:sp>
      <p:sp>
        <p:nvSpPr>
          <p:cNvPr id="122938" name="Text Box 42"/>
          <p:cNvSpPr txBox="1">
            <a:spLocks noChangeArrowheads="1"/>
          </p:cNvSpPr>
          <p:nvPr/>
        </p:nvSpPr>
        <p:spPr bwMode="auto">
          <a:xfrm>
            <a:off x="5041900" y="1690688"/>
            <a:ext cx="422275" cy="304800"/>
          </a:xfrm>
          <a:prstGeom prst="rect">
            <a:avLst/>
          </a:prstGeom>
          <a:noFill/>
          <a:ln w="19050" algn="ctr">
            <a:noFill/>
            <a:miter lim="800000"/>
            <a:headEnd/>
            <a:tailEnd/>
          </a:ln>
          <a:effectLst/>
        </p:spPr>
        <p:txBody>
          <a:bodyPr wrap="none">
            <a:spAutoFit/>
          </a:bodyPr>
          <a:lstStyle/>
          <a:p>
            <a:pPr eaLnBrk="0" hangingPunct="0"/>
            <a:r>
              <a:rPr lang="en-US" altLang="ja-JP" sz="1400" b="0">
                <a:latin typeface="Tahoma" pitchFamily="34" charset="0"/>
              </a:rPr>
              <a:t>Δ</a:t>
            </a:r>
            <a:r>
              <a:rPr lang="ja-JP" altLang="en-US" sz="1400" b="0">
                <a:latin typeface="Tahoma" pitchFamily="34" charset="0"/>
              </a:rPr>
              <a:t>ｔ</a:t>
            </a:r>
          </a:p>
        </p:txBody>
      </p:sp>
      <p:sp>
        <p:nvSpPr>
          <p:cNvPr id="122939" name="Text Box 43"/>
          <p:cNvSpPr txBox="1">
            <a:spLocks noChangeArrowheads="1"/>
          </p:cNvSpPr>
          <p:nvPr/>
        </p:nvSpPr>
        <p:spPr bwMode="auto">
          <a:xfrm>
            <a:off x="4284663" y="939800"/>
            <a:ext cx="1076325" cy="581025"/>
          </a:xfrm>
          <a:prstGeom prst="rect">
            <a:avLst/>
          </a:prstGeom>
          <a:noFill/>
          <a:ln w="19050" algn="ctr">
            <a:noFill/>
            <a:miter lim="800000"/>
            <a:headEnd/>
            <a:tailEnd/>
          </a:ln>
          <a:effectLst/>
        </p:spPr>
        <p:txBody>
          <a:bodyPr wrap="none">
            <a:spAutoFit/>
          </a:bodyPr>
          <a:lstStyle/>
          <a:p>
            <a:pPr eaLnBrk="0" hangingPunct="0"/>
            <a:r>
              <a:rPr lang="en-US" altLang="ja-JP" sz="1600" b="0">
                <a:latin typeface="Tahoma" pitchFamily="34" charset="0"/>
              </a:rPr>
              <a:t>Projection</a:t>
            </a:r>
          </a:p>
          <a:p>
            <a:pPr eaLnBrk="0" hangingPunct="0"/>
            <a:r>
              <a:rPr lang="en-US" altLang="ja-JP" sz="1600" b="0">
                <a:latin typeface="Tahoma" pitchFamily="34" charset="0"/>
              </a:rPr>
              <a:t>Light</a:t>
            </a:r>
          </a:p>
        </p:txBody>
      </p:sp>
      <p:sp>
        <p:nvSpPr>
          <p:cNvPr id="122940" name="Text Box 44"/>
          <p:cNvSpPr txBox="1">
            <a:spLocks noChangeArrowheads="1"/>
          </p:cNvSpPr>
          <p:nvPr/>
        </p:nvSpPr>
        <p:spPr bwMode="auto">
          <a:xfrm>
            <a:off x="4284663" y="1936750"/>
            <a:ext cx="1065212" cy="581025"/>
          </a:xfrm>
          <a:prstGeom prst="rect">
            <a:avLst/>
          </a:prstGeom>
          <a:noFill/>
          <a:ln w="19050" algn="ctr">
            <a:noFill/>
            <a:miter lim="800000"/>
            <a:headEnd/>
            <a:tailEnd/>
          </a:ln>
          <a:effectLst/>
        </p:spPr>
        <p:txBody>
          <a:bodyPr wrap="none">
            <a:spAutoFit/>
          </a:bodyPr>
          <a:lstStyle/>
          <a:p>
            <a:pPr eaLnBrk="0" hangingPunct="0"/>
            <a:r>
              <a:rPr lang="en-US" altLang="ja-JP" sz="1600" b="0">
                <a:latin typeface="Tahoma" pitchFamily="34" charset="0"/>
              </a:rPr>
              <a:t>Reflection</a:t>
            </a:r>
          </a:p>
          <a:p>
            <a:pPr eaLnBrk="0" hangingPunct="0"/>
            <a:r>
              <a:rPr lang="en-US" altLang="ja-JP" sz="1600" b="0">
                <a:latin typeface="Tahoma" pitchFamily="34" charset="0"/>
              </a:rPr>
              <a:t>Light</a:t>
            </a:r>
          </a:p>
        </p:txBody>
      </p:sp>
      <p:sp>
        <p:nvSpPr>
          <p:cNvPr id="122945" name="Line 51"/>
          <p:cNvSpPr>
            <a:spLocks noChangeShapeType="1"/>
          </p:cNvSpPr>
          <p:nvPr/>
        </p:nvSpPr>
        <p:spPr bwMode="auto">
          <a:xfrm flipV="1">
            <a:off x="6705600" y="1089025"/>
            <a:ext cx="0" cy="538163"/>
          </a:xfrm>
          <a:prstGeom prst="line">
            <a:avLst/>
          </a:prstGeom>
          <a:noFill/>
          <a:ln w="19050">
            <a:solidFill>
              <a:schemeClr val="tx1"/>
            </a:solidFill>
            <a:round/>
            <a:headEnd/>
            <a:tailEnd/>
          </a:ln>
          <a:effectLst/>
        </p:spPr>
        <p:txBody>
          <a:bodyPr/>
          <a:lstStyle/>
          <a:p>
            <a:endParaRPr lang="ja-JP" altLang="en-US"/>
          </a:p>
        </p:txBody>
      </p:sp>
      <p:sp>
        <p:nvSpPr>
          <p:cNvPr id="122946" name="Line 52"/>
          <p:cNvSpPr>
            <a:spLocks noChangeShapeType="1"/>
          </p:cNvSpPr>
          <p:nvPr/>
        </p:nvSpPr>
        <p:spPr bwMode="auto">
          <a:xfrm>
            <a:off x="6705600" y="1089025"/>
            <a:ext cx="439738" cy="0"/>
          </a:xfrm>
          <a:prstGeom prst="line">
            <a:avLst/>
          </a:prstGeom>
          <a:noFill/>
          <a:ln w="19050">
            <a:solidFill>
              <a:schemeClr val="tx1"/>
            </a:solidFill>
            <a:round/>
            <a:headEnd/>
            <a:tailEnd/>
          </a:ln>
          <a:effectLst/>
        </p:spPr>
        <p:txBody>
          <a:bodyPr/>
          <a:lstStyle/>
          <a:p>
            <a:endParaRPr lang="ja-JP" altLang="en-US"/>
          </a:p>
        </p:txBody>
      </p:sp>
      <p:sp>
        <p:nvSpPr>
          <p:cNvPr id="122947" name="Line 53"/>
          <p:cNvSpPr>
            <a:spLocks noChangeShapeType="1"/>
          </p:cNvSpPr>
          <p:nvPr/>
        </p:nvSpPr>
        <p:spPr bwMode="auto">
          <a:xfrm>
            <a:off x="7145338" y="1089025"/>
            <a:ext cx="0" cy="538163"/>
          </a:xfrm>
          <a:prstGeom prst="line">
            <a:avLst/>
          </a:prstGeom>
          <a:noFill/>
          <a:ln w="19050">
            <a:solidFill>
              <a:schemeClr val="tx1"/>
            </a:solidFill>
            <a:round/>
            <a:headEnd/>
            <a:tailEnd/>
          </a:ln>
          <a:effectLst/>
        </p:spPr>
        <p:txBody>
          <a:bodyPr/>
          <a:lstStyle/>
          <a:p>
            <a:endParaRPr lang="ja-JP" altLang="en-US"/>
          </a:p>
        </p:txBody>
      </p:sp>
      <p:sp>
        <p:nvSpPr>
          <p:cNvPr id="122949" name="Rectangle 55" descr="25%"/>
          <p:cNvSpPr>
            <a:spLocks noChangeArrowheads="1"/>
          </p:cNvSpPr>
          <p:nvPr/>
        </p:nvSpPr>
        <p:spPr bwMode="auto">
          <a:xfrm>
            <a:off x="7159625" y="2033588"/>
            <a:ext cx="169863" cy="263525"/>
          </a:xfrm>
          <a:prstGeom prst="rect">
            <a:avLst/>
          </a:prstGeom>
          <a:pattFill prst="pct25">
            <a:fgClr>
              <a:srgbClr val="FF0000"/>
            </a:fgClr>
            <a:bgClr>
              <a:schemeClr val="bg1"/>
            </a:bgClr>
          </a:pattFill>
          <a:ln w="19050" algn="ctr">
            <a:noFill/>
            <a:miter lim="800000"/>
            <a:headEnd/>
            <a:tailEnd/>
          </a:ln>
          <a:effectLst/>
        </p:spPr>
        <p:txBody>
          <a:bodyPr wrap="none" anchor="ctr"/>
          <a:lstStyle/>
          <a:p>
            <a:pPr algn="ctr" eaLnBrk="0" hangingPunct="0"/>
            <a:r>
              <a:rPr lang="en-US" altLang="ja-JP" sz="1400" b="0">
                <a:solidFill>
                  <a:srgbClr val="0000FF"/>
                </a:solidFill>
                <a:latin typeface="Tahoma" pitchFamily="34" charset="0"/>
              </a:rPr>
              <a:t>S1</a:t>
            </a:r>
          </a:p>
        </p:txBody>
      </p:sp>
      <p:sp>
        <p:nvSpPr>
          <p:cNvPr id="122953" name="Line 130"/>
          <p:cNvSpPr>
            <a:spLocks noChangeShapeType="1"/>
          </p:cNvSpPr>
          <p:nvPr/>
        </p:nvSpPr>
        <p:spPr bwMode="auto">
          <a:xfrm>
            <a:off x="7131050" y="1865313"/>
            <a:ext cx="219075" cy="0"/>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122954" name="Text Box 131"/>
          <p:cNvSpPr txBox="1">
            <a:spLocks noChangeArrowheads="1"/>
          </p:cNvSpPr>
          <p:nvPr/>
        </p:nvSpPr>
        <p:spPr bwMode="auto">
          <a:xfrm>
            <a:off x="6770688" y="1697038"/>
            <a:ext cx="422275" cy="304800"/>
          </a:xfrm>
          <a:prstGeom prst="rect">
            <a:avLst/>
          </a:prstGeom>
          <a:noFill/>
          <a:ln w="19050" algn="ctr">
            <a:noFill/>
            <a:miter lim="800000"/>
            <a:headEnd/>
            <a:tailEnd/>
          </a:ln>
          <a:effectLst/>
        </p:spPr>
        <p:txBody>
          <a:bodyPr wrap="none">
            <a:spAutoFit/>
          </a:bodyPr>
          <a:lstStyle/>
          <a:p>
            <a:pPr eaLnBrk="0" hangingPunct="0"/>
            <a:r>
              <a:rPr lang="en-US" altLang="ja-JP" sz="1400" b="0">
                <a:latin typeface="Tahoma" pitchFamily="34" charset="0"/>
              </a:rPr>
              <a:t>Δ</a:t>
            </a:r>
            <a:r>
              <a:rPr lang="ja-JP" altLang="en-US" sz="1400" b="0">
                <a:latin typeface="Tahoma" pitchFamily="34" charset="0"/>
              </a:rPr>
              <a:t>ｔ</a:t>
            </a:r>
          </a:p>
        </p:txBody>
      </p:sp>
      <p:sp>
        <p:nvSpPr>
          <p:cNvPr id="122955" name="Line 132"/>
          <p:cNvSpPr>
            <a:spLocks noChangeShapeType="1"/>
          </p:cNvSpPr>
          <p:nvPr/>
        </p:nvSpPr>
        <p:spPr bwMode="auto">
          <a:xfrm>
            <a:off x="7334250" y="1722438"/>
            <a:ext cx="0" cy="295275"/>
          </a:xfrm>
          <a:prstGeom prst="line">
            <a:avLst/>
          </a:prstGeom>
          <a:noFill/>
          <a:ln w="19050">
            <a:solidFill>
              <a:schemeClr val="tx1"/>
            </a:solidFill>
            <a:prstDash val="dash"/>
            <a:round/>
            <a:headEnd/>
            <a:tailEnd/>
          </a:ln>
          <a:effectLst/>
        </p:spPr>
        <p:txBody>
          <a:bodyPr/>
          <a:lstStyle/>
          <a:p>
            <a:endParaRPr lang="ja-JP" altLang="en-US"/>
          </a:p>
        </p:txBody>
      </p:sp>
      <p:sp>
        <p:nvSpPr>
          <p:cNvPr id="122957" name="Line 153"/>
          <p:cNvSpPr>
            <a:spLocks noChangeShapeType="1"/>
          </p:cNvSpPr>
          <p:nvPr/>
        </p:nvSpPr>
        <p:spPr bwMode="auto">
          <a:xfrm>
            <a:off x="6707188" y="1293813"/>
            <a:ext cx="439737" cy="0"/>
          </a:xfrm>
          <a:prstGeom prst="line">
            <a:avLst/>
          </a:prstGeom>
          <a:noFill/>
          <a:ln w="19050">
            <a:solidFill>
              <a:schemeClr val="tx1"/>
            </a:solidFill>
            <a:round/>
            <a:headEnd type="triangle" w="med" len="med"/>
            <a:tailEnd type="triangle" w="med" len="med"/>
          </a:ln>
          <a:effectLst/>
        </p:spPr>
        <p:txBody>
          <a:bodyPr/>
          <a:lstStyle/>
          <a:p>
            <a:endParaRPr lang="ja-JP" altLang="en-US"/>
          </a:p>
        </p:txBody>
      </p:sp>
      <p:sp>
        <p:nvSpPr>
          <p:cNvPr id="122958" name="Text Box 154"/>
          <p:cNvSpPr txBox="1">
            <a:spLocks noChangeArrowheads="1"/>
          </p:cNvSpPr>
          <p:nvPr/>
        </p:nvSpPr>
        <p:spPr bwMode="auto">
          <a:xfrm>
            <a:off x="6804025" y="1282700"/>
            <a:ext cx="385763" cy="304800"/>
          </a:xfrm>
          <a:prstGeom prst="rect">
            <a:avLst/>
          </a:prstGeom>
          <a:noFill/>
          <a:ln w="19050" algn="ctr">
            <a:noFill/>
            <a:miter lim="800000"/>
            <a:headEnd/>
            <a:tailEnd/>
          </a:ln>
          <a:effectLst/>
        </p:spPr>
        <p:txBody>
          <a:bodyPr wrap="none">
            <a:spAutoFit/>
          </a:bodyPr>
          <a:lstStyle/>
          <a:p>
            <a:pPr eaLnBrk="0" hangingPunct="0"/>
            <a:r>
              <a:rPr lang="en-US" altLang="ja-JP" sz="1400" b="0">
                <a:latin typeface="Tahoma" pitchFamily="34" charset="0"/>
              </a:rPr>
              <a:t>Tp</a:t>
            </a:r>
          </a:p>
        </p:txBody>
      </p:sp>
      <p:sp>
        <p:nvSpPr>
          <p:cNvPr id="122959" name="Rectangle 156" descr="25%"/>
          <p:cNvSpPr>
            <a:spLocks noChangeArrowheads="1"/>
          </p:cNvSpPr>
          <p:nvPr/>
        </p:nvSpPr>
        <p:spPr bwMode="auto">
          <a:xfrm>
            <a:off x="5632450" y="2033588"/>
            <a:ext cx="439738" cy="271462"/>
          </a:xfrm>
          <a:prstGeom prst="rect">
            <a:avLst/>
          </a:prstGeom>
          <a:pattFill prst="pct25">
            <a:fgClr>
              <a:srgbClr val="FF0000"/>
            </a:fgClr>
            <a:bgClr>
              <a:schemeClr val="bg1"/>
            </a:bgClr>
          </a:pattFill>
          <a:ln w="19050" algn="ctr">
            <a:noFill/>
            <a:miter lim="800000"/>
            <a:headEnd/>
            <a:tailEnd/>
          </a:ln>
          <a:effectLst/>
        </p:spPr>
        <p:txBody>
          <a:bodyPr wrap="none" anchor="ctr"/>
          <a:lstStyle/>
          <a:p>
            <a:pPr algn="ctr" eaLnBrk="0" hangingPunct="0"/>
            <a:r>
              <a:rPr lang="en-US" altLang="ja-JP" sz="1400" b="0">
                <a:solidFill>
                  <a:srgbClr val="0000FF"/>
                </a:solidFill>
                <a:latin typeface="Tahoma" pitchFamily="34" charset="0"/>
              </a:rPr>
              <a:t>S0</a:t>
            </a:r>
          </a:p>
        </p:txBody>
      </p:sp>
      <p:sp>
        <p:nvSpPr>
          <p:cNvPr id="122960" name="Rectangle 159"/>
          <p:cNvSpPr>
            <a:spLocks noChangeArrowheads="1"/>
          </p:cNvSpPr>
          <p:nvPr/>
        </p:nvSpPr>
        <p:spPr bwMode="auto">
          <a:xfrm>
            <a:off x="8094663" y="1368425"/>
            <a:ext cx="433387" cy="504825"/>
          </a:xfrm>
          <a:prstGeom prst="rect">
            <a:avLst/>
          </a:prstGeom>
          <a:noFill/>
          <a:ln w="9525">
            <a:noFill/>
            <a:miter lim="800000"/>
            <a:headEnd/>
            <a:tailEnd/>
          </a:ln>
          <a:effectLst/>
        </p:spPr>
        <p:txBody>
          <a:bodyPr wrap="none" anchor="ctr"/>
          <a:lstStyle/>
          <a:p>
            <a:r>
              <a:rPr lang="en-US" altLang="ja-JP" sz="2400" b="0" i="1">
                <a:latin typeface="Tahoma" pitchFamily="34" charset="0"/>
              </a:rPr>
              <a:t>t</a:t>
            </a:r>
          </a:p>
        </p:txBody>
      </p:sp>
      <p:sp>
        <p:nvSpPr>
          <p:cNvPr id="122961" name="Rectangle 160"/>
          <p:cNvSpPr>
            <a:spLocks noChangeArrowheads="1"/>
          </p:cNvSpPr>
          <p:nvPr/>
        </p:nvSpPr>
        <p:spPr bwMode="auto">
          <a:xfrm>
            <a:off x="8080375" y="2273300"/>
            <a:ext cx="433388" cy="504825"/>
          </a:xfrm>
          <a:prstGeom prst="rect">
            <a:avLst/>
          </a:prstGeom>
          <a:noFill/>
          <a:ln w="9525">
            <a:noFill/>
            <a:miter lim="800000"/>
            <a:headEnd/>
            <a:tailEnd/>
          </a:ln>
          <a:effectLst/>
        </p:spPr>
        <p:txBody>
          <a:bodyPr wrap="none" anchor="ctr"/>
          <a:lstStyle/>
          <a:p>
            <a:r>
              <a:rPr lang="en-US" altLang="ja-JP" sz="2400" b="0" i="1">
                <a:latin typeface="Tahoma" pitchFamily="34" charset="0"/>
              </a:rPr>
              <a:t>t</a:t>
            </a:r>
          </a:p>
        </p:txBody>
      </p:sp>
      <p:sp>
        <p:nvSpPr>
          <p:cNvPr id="122925" name="Line 29"/>
          <p:cNvSpPr>
            <a:spLocks noChangeShapeType="1"/>
          </p:cNvSpPr>
          <p:nvPr/>
        </p:nvSpPr>
        <p:spPr bwMode="auto">
          <a:xfrm flipV="1">
            <a:off x="5638800" y="2025650"/>
            <a:ext cx="0" cy="271463"/>
          </a:xfrm>
          <a:prstGeom prst="line">
            <a:avLst/>
          </a:prstGeom>
          <a:noFill/>
          <a:ln w="19050">
            <a:solidFill>
              <a:schemeClr val="tx1"/>
            </a:solidFill>
            <a:round/>
            <a:headEnd/>
            <a:tailEnd/>
          </a:ln>
          <a:effectLst/>
        </p:spPr>
        <p:txBody>
          <a:bodyPr/>
          <a:lstStyle/>
          <a:p>
            <a:endParaRPr lang="ja-JP" altLang="en-US"/>
          </a:p>
        </p:txBody>
      </p:sp>
      <p:sp>
        <p:nvSpPr>
          <p:cNvPr id="122926" name="Line 30"/>
          <p:cNvSpPr>
            <a:spLocks noChangeShapeType="1"/>
          </p:cNvSpPr>
          <p:nvPr/>
        </p:nvSpPr>
        <p:spPr bwMode="auto">
          <a:xfrm>
            <a:off x="5638800" y="2025650"/>
            <a:ext cx="439738" cy="0"/>
          </a:xfrm>
          <a:prstGeom prst="line">
            <a:avLst/>
          </a:prstGeom>
          <a:noFill/>
          <a:ln w="19050">
            <a:solidFill>
              <a:schemeClr val="tx1"/>
            </a:solidFill>
            <a:round/>
            <a:headEnd/>
            <a:tailEnd/>
          </a:ln>
          <a:effectLst/>
        </p:spPr>
        <p:txBody>
          <a:bodyPr/>
          <a:lstStyle/>
          <a:p>
            <a:endParaRPr lang="ja-JP" altLang="en-US"/>
          </a:p>
        </p:txBody>
      </p:sp>
      <p:sp>
        <p:nvSpPr>
          <p:cNvPr id="122927" name="Line 31"/>
          <p:cNvSpPr>
            <a:spLocks noChangeShapeType="1"/>
          </p:cNvSpPr>
          <p:nvPr/>
        </p:nvSpPr>
        <p:spPr bwMode="auto">
          <a:xfrm>
            <a:off x="6078538" y="2025650"/>
            <a:ext cx="0" cy="271463"/>
          </a:xfrm>
          <a:prstGeom prst="line">
            <a:avLst/>
          </a:prstGeom>
          <a:noFill/>
          <a:ln w="19050">
            <a:solidFill>
              <a:schemeClr val="tx1"/>
            </a:solidFill>
            <a:round/>
            <a:headEnd/>
            <a:tailEnd/>
          </a:ln>
          <a:effectLst/>
        </p:spPr>
        <p:txBody>
          <a:bodyPr/>
          <a:lstStyle/>
          <a:p>
            <a:endParaRPr lang="ja-JP" altLang="en-US"/>
          </a:p>
        </p:txBody>
      </p:sp>
      <p:sp>
        <p:nvSpPr>
          <p:cNvPr id="122964" name="Line 29"/>
          <p:cNvSpPr>
            <a:spLocks noChangeShapeType="1"/>
          </p:cNvSpPr>
          <p:nvPr/>
        </p:nvSpPr>
        <p:spPr bwMode="auto">
          <a:xfrm flipV="1">
            <a:off x="6892925" y="2025650"/>
            <a:ext cx="0" cy="271463"/>
          </a:xfrm>
          <a:prstGeom prst="line">
            <a:avLst/>
          </a:prstGeom>
          <a:noFill/>
          <a:ln w="19050">
            <a:solidFill>
              <a:schemeClr val="tx1"/>
            </a:solidFill>
            <a:round/>
            <a:headEnd/>
            <a:tailEnd/>
          </a:ln>
          <a:effectLst/>
        </p:spPr>
        <p:txBody>
          <a:bodyPr/>
          <a:lstStyle/>
          <a:p>
            <a:endParaRPr lang="ja-JP" altLang="en-US"/>
          </a:p>
        </p:txBody>
      </p:sp>
      <p:sp>
        <p:nvSpPr>
          <p:cNvPr id="122965" name="Line 30"/>
          <p:cNvSpPr>
            <a:spLocks noChangeShapeType="1"/>
          </p:cNvSpPr>
          <p:nvPr/>
        </p:nvSpPr>
        <p:spPr bwMode="auto">
          <a:xfrm>
            <a:off x="6892925" y="2025650"/>
            <a:ext cx="439738" cy="0"/>
          </a:xfrm>
          <a:prstGeom prst="line">
            <a:avLst/>
          </a:prstGeom>
          <a:noFill/>
          <a:ln w="19050">
            <a:solidFill>
              <a:schemeClr val="tx1"/>
            </a:solidFill>
            <a:round/>
            <a:headEnd/>
            <a:tailEnd/>
          </a:ln>
          <a:effectLst/>
        </p:spPr>
        <p:txBody>
          <a:bodyPr/>
          <a:lstStyle/>
          <a:p>
            <a:endParaRPr lang="ja-JP" altLang="en-US"/>
          </a:p>
        </p:txBody>
      </p:sp>
      <p:sp>
        <p:nvSpPr>
          <p:cNvPr id="122966" name="Line 31"/>
          <p:cNvSpPr>
            <a:spLocks noChangeShapeType="1"/>
          </p:cNvSpPr>
          <p:nvPr/>
        </p:nvSpPr>
        <p:spPr bwMode="auto">
          <a:xfrm>
            <a:off x="7332663" y="2025650"/>
            <a:ext cx="0" cy="271463"/>
          </a:xfrm>
          <a:prstGeom prst="line">
            <a:avLst/>
          </a:prstGeom>
          <a:noFill/>
          <a:ln w="19050">
            <a:solidFill>
              <a:schemeClr val="tx1"/>
            </a:solidFill>
            <a:round/>
            <a:headEnd/>
            <a:tailEnd/>
          </a:ln>
          <a:effectLst/>
        </p:spPr>
        <p:txBody>
          <a:bodyPr/>
          <a:lstStyle/>
          <a:p>
            <a:endParaRPr lang="ja-JP" altLang="en-US"/>
          </a:p>
        </p:txBody>
      </p:sp>
      <p:sp>
        <p:nvSpPr>
          <p:cNvPr id="122924" name="Line 28"/>
          <p:cNvSpPr>
            <a:spLocks noChangeShapeType="1"/>
          </p:cNvSpPr>
          <p:nvPr/>
        </p:nvSpPr>
        <p:spPr bwMode="auto">
          <a:xfrm>
            <a:off x="5222875" y="2297113"/>
            <a:ext cx="415925" cy="0"/>
          </a:xfrm>
          <a:prstGeom prst="line">
            <a:avLst/>
          </a:prstGeom>
          <a:noFill/>
          <a:ln w="19050">
            <a:solidFill>
              <a:schemeClr val="tx1"/>
            </a:solidFill>
            <a:round/>
            <a:headEnd/>
            <a:tailEnd/>
          </a:ln>
          <a:effectLst/>
        </p:spPr>
        <p:txBody>
          <a:bodyPr/>
          <a:lstStyle/>
          <a:p>
            <a:endParaRPr lang="ja-JP" altLang="en-US"/>
          </a:p>
        </p:txBody>
      </p:sp>
      <p:sp>
        <p:nvSpPr>
          <p:cNvPr id="122941" name="Line 47"/>
          <p:cNvSpPr>
            <a:spLocks noChangeShapeType="1"/>
          </p:cNvSpPr>
          <p:nvPr/>
        </p:nvSpPr>
        <p:spPr bwMode="auto">
          <a:xfrm flipV="1">
            <a:off x="7343775" y="2295525"/>
            <a:ext cx="700088" cy="0"/>
          </a:xfrm>
          <a:prstGeom prst="line">
            <a:avLst/>
          </a:prstGeom>
          <a:noFill/>
          <a:ln w="19050">
            <a:solidFill>
              <a:schemeClr val="tx1"/>
            </a:solidFill>
            <a:round/>
            <a:headEnd/>
            <a:tailEnd/>
          </a:ln>
          <a:effectLst/>
        </p:spPr>
        <p:txBody>
          <a:bodyPr/>
          <a:lstStyle/>
          <a:p>
            <a:endParaRPr lang="ja-JP" altLang="en-US"/>
          </a:p>
        </p:txBody>
      </p:sp>
      <p:sp>
        <p:nvSpPr>
          <p:cNvPr id="122967" name="Line 47"/>
          <p:cNvSpPr>
            <a:spLocks noChangeShapeType="1"/>
          </p:cNvSpPr>
          <p:nvPr/>
        </p:nvSpPr>
        <p:spPr bwMode="auto">
          <a:xfrm flipV="1">
            <a:off x="6065838" y="2295525"/>
            <a:ext cx="838200" cy="0"/>
          </a:xfrm>
          <a:prstGeom prst="line">
            <a:avLst/>
          </a:prstGeom>
          <a:noFill/>
          <a:ln w="19050">
            <a:solidFill>
              <a:schemeClr val="tx1"/>
            </a:solidFill>
            <a:round/>
            <a:headEnd/>
            <a:tailEnd/>
          </a:ln>
          <a:effectLst/>
        </p:spPr>
        <p:txBody>
          <a:bodyPr/>
          <a:lstStyle/>
          <a:p>
            <a:endParaRPr lang="ja-JP" altLang="en-US"/>
          </a:p>
        </p:txBody>
      </p:sp>
      <p:sp>
        <p:nvSpPr>
          <p:cNvPr id="122968" name="Rectangle 126"/>
          <p:cNvSpPr>
            <a:spLocks noChangeArrowheads="1"/>
          </p:cNvSpPr>
          <p:nvPr/>
        </p:nvSpPr>
        <p:spPr bwMode="auto">
          <a:xfrm>
            <a:off x="539750" y="4097338"/>
            <a:ext cx="4691063" cy="396875"/>
          </a:xfrm>
          <a:prstGeom prst="rect">
            <a:avLst/>
          </a:prstGeom>
          <a:noFill/>
          <a:ln w="9525">
            <a:noFill/>
            <a:miter lim="800000"/>
            <a:headEnd/>
            <a:tailEnd/>
          </a:ln>
          <a:effectLst/>
        </p:spPr>
        <p:txBody>
          <a:bodyPr wrap="none" anchor="ctr">
            <a:spAutoFit/>
          </a:bodyPr>
          <a:lstStyle/>
          <a:p>
            <a:r>
              <a:rPr lang="en-US" altLang="ja-JP" sz="2000" u="sng">
                <a:latin typeface="Tahoma" pitchFamily="34" charset="0"/>
              </a:rPr>
              <a:t>Requirements for Pulsed ToF Pixels</a:t>
            </a:r>
          </a:p>
        </p:txBody>
      </p:sp>
      <p:sp>
        <p:nvSpPr>
          <p:cNvPr id="122950" name="Rectangle 60"/>
          <p:cNvSpPr>
            <a:spLocks noChangeArrowheads="1"/>
          </p:cNvSpPr>
          <p:nvPr/>
        </p:nvSpPr>
        <p:spPr bwMode="auto">
          <a:xfrm>
            <a:off x="5413375" y="868363"/>
            <a:ext cx="744538" cy="1897062"/>
          </a:xfrm>
          <a:prstGeom prst="rect">
            <a:avLst/>
          </a:prstGeom>
          <a:noFill/>
          <a:ln w="19050" algn="ctr">
            <a:solidFill>
              <a:srgbClr val="FF0000"/>
            </a:solidFill>
            <a:miter lim="800000"/>
            <a:headEnd/>
            <a:tailEnd/>
          </a:ln>
          <a:effectLst/>
        </p:spPr>
        <p:txBody>
          <a:bodyPr wrap="none" anchor="ctr"/>
          <a:lstStyle/>
          <a:p>
            <a:endParaRPr lang="ja-JP" altLang="en-US" b="0">
              <a:latin typeface="Tahoma" pitchFamily="34" charset="0"/>
            </a:endParaRPr>
          </a:p>
        </p:txBody>
      </p:sp>
      <p:sp>
        <p:nvSpPr>
          <p:cNvPr id="122951" name="Rectangle 61"/>
          <p:cNvSpPr>
            <a:spLocks noChangeArrowheads="1"/>
          </p:cNvSpPr>
          <p:nvPr/>
        </p:nvSpPr>
        <p:spPr bwMode="auto">
          <a:xfrm>
            <a:off x="7142163" y="893763"/>
            <a:ext cx="746125" cy="1895475"/>
          </a:xfrm>
          <a:prstGeom prst="rect">
            <a:avLst/>
          </a:prstGeom>
          <a:noFill/>
          <a:ln w="19050" algn="ctr">
            <a:solidFill>
              <a:srgbClr val="FF0000"/>
            </a:solidFill>
            <a:miter lim="800000"/>
            <a:headEnd/>
            <a:tailEnd/>
          </a:ln>
          <a:effectLst/>
        </p:spPr>
        <p:txBody>
          <a:bodyPr wrap="none" anchor="ctr"/>
          <a:lstStyle/>
          <a:p>
            <a:endParaRPr lang="ja-JP" altLang="en-US" b="0">
              <a:latin typeface="Tahoma" pitchFamily="34" charset="0"/>
            </a:endParaRPr>
          </a:p>
        </p:txBody>
      </p:sp>
      <p:sp>
        <p:nvSpPr>
          <p:cNvPr id="122969" name="Rectangle 89"/>
          <p:cNvSpPr>
            <a:spLocks noChangeArrowheads="1"/>
          </p:cNvSpPr>
          <p:nvPr/>
        </p:nvSpPr>
        <p:spPr bwMode="auto">
          <a:xfrm>
            <a:off x="6372225" y="928688"/>
            <a:ext cx="144463" cy="1871662"/>
          </a:xfrm>
          <a:prstGeom prst="rect">
            <a:avLst/>
          </a:prstGeom>
          <a:solidFill>
            <a:schemeClr val="bg1"/>
          </a:solidFill>
          <a:ln w="9525">
            <a:noFill/>
            <a:miter lim="800000"/>
            <a:headEnd/>
            <a:tailEnd/>
          </a:ln>
          <a:effectLst/>
        </p:spPr>
        <p:txBody>
          <a:bodyPr wrap="none" anchor="ctr"/>
          <a:lstStyle/>
          <a:p>
            <a:endParaRPr lang="ja-JP" altLang="en-US"/>
          </a:p>
        </p:txBody>
      </p:sp>
      <p:sp>
        <p:nvSpPr>
          <p:cNvPr id="122971" name="テキスト ボックス 8"/>
          <p:cNvSpPr txBox="1">
            <a:spLocks noChangeArrowheads="1"/>
          </p:cNvSpPr>
          <p:nvPr/>
        </p:nvSpPr>
        <p:spPr bwMode="auto">
          <a:xfrm>
            <a:off x="546100" y="6032500"/>
            <a:ext cx="8083550" cy="457200"/>
          </a:xfrm>
          <a:prstGeom prst="rect">
            <a:avLst/>
          </a:prstGeom>
          <a:solidFill>
            <a:srgbClr val="FFFF99"/>
          </a:solidFill>
          <a:ln w="9525">
            <a:noFill/>
            <a:miter lim="800000"/>
            <a:headEnd/>
            <a:tailEnd/>
          </a:ln>
        </p:spPr>
        <p:txBody>
          <a:bodyPr wrap="none" lIns="90000" tIns="46800" rIns="90000" bIns="46800" anchor="ctr">
            <a:spAutoFit/>
          </a:bodyPr>
          <a:lstStyle/>
          <a:p>
            <a:pPr algn="ctr"/>
            <a:r>
              <a:rPr lang="en-US" altLang="ja-JP" sz="2400" b="0">
                <a:latin typeface="Tahoma" pitchFamily="34" charset="0"/>
              </a:rPr>
              <a:t>Revolutionized IT-CCD pixel will satisfy these requirements</a:t>
            </a:r>
          </a:p>
        </p:txBody>
      </p:sp>
      <p:sp>
        <p:nvSpPr>
          <p:cNvPr id="122972" name="AutoShape 92"/>
          <p:cNvSpPr>
            <a:spLocks noChangeArrowheads="1"/>
          </p:cNvSpPr>
          <p:nvPr/>
        </p:nvSpPr>
        <p:spPr bwMode="auto">
          <a:xfrm>
            <a:off x="3851275" y="5373688"/>
            <a:ext cx="1403350" cy="503237"/>
          </a:xfrm>
          <a:prstGeom prst="downArrow">
            <a:avLst>
              <a:gd name="adj1" fmla="val 50000"/>
              <a:gd name="adj2" fmla="val 25000"/>
            </a:avLst>
          </a:prstGeom>
          <a:solidFill>
            <a:srgbClr val="000080"/>
          </a:solidFill>
          <a:ln w="9525">
            <a:noFill/>
            <a:miter lim="800000"/>
            <a:headEnd/>
            <a:tailEnd/>
          </a:ln>
          <a:effectLst/>
        </p:spPr>
        <p:txBody>
          <a:bodyPr vert="eaVert" wrap="none" anchor="ctr"/>
          <a:lstStyle/>
          <a:p>
            <a:endParaRPr lang="ja-JP" altLang="en-US"/>
          </a:p>
        </p:txBody>
      </p:sp>
      <p:sp>
        <p:nvSpPr>
          <p:cNvPr id="122974" name="Line 24"/>
          <p:cNvSpPr>
            <a:spLocks noChangeShapeType="1"/>
          </p:cNvSpPr>
          <p:nvPr/>
        </p:nvSpPr>
        <p:spPr bwMode="auto">
          <a:xfrm>
            <a:off x="7154863" y="1612900"/>
            <a:ext cx="889000" cy="0"/>
          </a:xfrm>
          <a:prstGeom prst="line">
            <a:avLst/>
          </a:prstGeom>
          <a:noFill/>
          <a:ln w="19050">
            <a:solidFill>
              <a:schemeClr val="tx1"/>
            </a:solidFill>
            <a:round/>
            <a:headEnd/>
            <a:tailEnd/>
          </a:ln>
          <a:effectLst/>
        </p:spPr>
        <p:txBody>
          <a:bodyPr/>
          <a:lstStyle/>
          <a:p>
            <a:endParaRPr lang="ja-JP" altLang="en-US"/>
          </a:p>
        </p:txBody>
      </p:sp>
      <p:sp>
        <p:nvSpPr>
          <p:cNvPr id="122970" name="Rectangle 90"/>
          <p:cNvSpPr>
            <a:spLocks noChangeArrowheads="1"/>
          </p:cNvSpPr>
          <p:nvPr/>
        </p:nvSpPr>
        <p:spPr bwMode="auto">
          <a:xfrm>
            <a:off x="8027988" y="928688"/>
            <a:ext cx="144462" cy="1871662"/>
          </a:xfrm>
          <a:prstGeom prst="rect">
            <a:avLst/>
          </a:prstGeom>
          <a:solidFill>
            <a:schemeClr val="bg1"/>
          </a:solidFill>
          <a:ln w="9525">
            <a:noFill/>
            <a:miter lim="800000"/>
            <a:headEnd/>
            <a:tailEnd/>
          </a:ln>
          <a:effectLst/>
        </p:spPr>
        <p:txBody>
          <a:bodyPr wrap="none" anchor="ctr"/>
          <a:lstStyle/>
          <a:p>
            <a:endParaRPr lang="ja-JP" altLang="en-US"/>
          </a:p>
        </p:txBody>
      </p:sp>
      <p:grpSp>
        <p:nvGrpSpPr>
          <p:cNvPr id="122997" name="Group 117"/>
          <p:cNvGrpSpPr>
            <a:grpSpLocks/>
          </p:cNvGrpSpPr>
          <p:nvPr/>
        </p:nvGrpSpPr>
        <p:grpSpPr bwMode="auto">
          <a:xfrm>
            <a:off x="1449388" y="3213100"/>
            <a:ext cx="6254750" cy="915988"/>
            <a:chOff x="632" y="2024"/>
            <a:chExt cx="3940" cy="577"/>
          </a:xfrm>
        </p:grpSpPr>
        <p:graphicFrame>
          <p:nvGraphicFramePr>
            <p:cNvPr id="122899" name="Object 65"/>
            <p:cNvGraphicFramePr>
              <a:graphicFrameLocks noChangeAspect="1"/>
            </p:cNvGraphicFramePr>
            <p:nvPr/>
          </p:nvGraphicFramePr>
          <p:xfrm>
            <a:off x="632" y="2038"/>
            <a:ext cx="2248" cy="550"/>
          </p:xfrm>
          <a:graphic>
            <a:graphicData uri="http://schemas.openxmlformats.org/presentationml/2006/ole">
              <p:oleObj spid="_x0000_s122899" name="数式" r:id="rId4" imgW="1752600" imgH="431800" progId="Equation.3">
                <p:embed/>
              </p:oleObj>
            </a:graphicData>
          </a:graphic>
        </p:graphicFrame>
        <p:sp>
          <p:nvSpPr>
            <p:cNvPr id="122977" name="TextBox 183"/>
            <p:cNvSpPr txBox="1">
              <a:spLocks noChangeArrowheads="1"/>
            </p:cNvSpPr>
            <p:nvPr/>
          </p:nvSpPr>
          <p:spPr bwMode="auto">
            <a:xfrm>
              <a:off x="3175" y="2024"/>
              <a:ext cx="308" cy="577"/>
            </a:xfrm>
            <a:prstGeom prst="rect">
              <a:avLst/>
            </a:prstGeom>
            <a:noFill/>
            <a:ln w="9525">
              <a:noFill/>
              <a:miter lim="800000"/>
              <a:headEnd/>
              <a:tailEnd/>
            </a:ln>
          </p:spPr>
          <p:txBody>
            <a:bodyPr wrap="none">
              <a:spAutoFit/>
            </a:bodyPr>
            <a:lstStyle/>
            <a:p>
              <a:pPr algn="r"/>
              <a:r>
                <a:rPr kumimoji="0" lang="en-US" altLang="ja-JP" b="0">
                  <a:latin typeface="Tahoma" pitchFamily="34" charset="0"/>
                </a:rPr>
                <a:t>Δt</a:t>
              </a:r>
            </a:p>
            <a:p>
              <a:pPr algn="r"/>
              <a:r>
                <a:rPr kumimoji="0" lang="en-US" altLang="ja-JP" b="0">
                  <a:latin typeface="Tahoma" pitchFamily="34" charset="0"/>
                </a:rPr>
                <a:t>C</a:t>
              </a:r>
            </a:p>
            <a:p>
              <a:pPr algn="r"/>
              <a:r>
                <a:rPr kumimoji="0" lang="en-US" altLang="ja-JP" b="0">
                  <a:latin typeface="Tahoma" pitchFamily="34" charset="0"/>
                </a:rPr>
                <a:t>T</a:t>
              </a:r>
              <a:r>
                <a:rPr kumimoji="0" lang="en-US" altLang="ja-JP" b="0" baseline="-25000">
                  <a:latin typeface="Tahoma" pitchFamily="34" charset="0"/>
                </a:rPr>
                <a:t>P</a:t>
              </a:r>
            </a:p>
          </p:txBody>
        </p:sp>
        <p:sp>
          <p:nvSpPr>
            <p:cNvPr id="122978" name="TextBox 183"/>
            <p:cNvSpPr txBox="1">
              <a:spLocks noChangeArrowheads="1"/>
            </p:cNvSpPr>
            <p:nvPr/>
          </p:nvSpPr>
          <p:spPr bwMode="auto">
            <a:xfrm>
              <a:off x="3447" y="2024"/>
              <a:ext cx="1125" cy="577"/>
            </a:xfrm>
            <a:prstGeom prst="rect">
              <a:avLst/>
            </a:prstGeom>
            <a:noFill/>
            <a:ln w="9525">
              <a:noFill/>
              <a:miter lim="800000"/>
              <a:headEnd/>
              <a:tailEnd/>
            </a:ln>
          </p:spPr>
          <p:txBody>
            <a:bodyPr wrap="none">
              <a:spAutoFit/>
            </a:bodyPr>
            <a:lstStyle/>
            <a:p>
              <a:r>
                <a:rPr kumimoji="0" lang="en-US" altLang="ja-JP" b="0">
                  <a:latin typeface="Tahoma" pitchFamily="34" charset="0"/>
                </a:rPr>
                <a:t>: Time of Flight</a:t>
              </a:r>
            </a:p>
            <a:p>
              <a:r>
                <a:rPr kumimoji="0" lang="en-US" altLang="ja-JP" b="0">
                  <a:latin typeface="Tahoma" pitchFamily="34" charset="0"/>
                </a:rPr>
                <a:t>: Light Speed</a:t>
              </a:r>
            </a:p>
            <a:p>
              <a:r>
                <a:rPr kumimoji="0" lang="en-US" altLang="ja-JP" b="0">
                  <a:latin typeface="Tahoma" pitchFamily="34" charset="0"/>
                </a:rPr>
                <a:t>: IR Pulse width</a:t>
              </a:r>
            </a:p>
          </p:txBody>
        </p:sp>
      </p:grpSp>
      <p:sp>
        <p:nvSpPr>
          <p:cNvPr id="122995" name="Rectangle 126"/>
          <p:cNvSpPr>
            <a:spLocks noChangeArrowheads="1"/>
          </p:cNvSpPr>
          <p:nvPr/>
        </p:nvSpPr>
        <p:spPr bwMode="auto">
          <a:xfrm>
            <a:off x="611188" y="1500188"/>
            <a:ext cx="584200" cy="488950"/>
          </a:xfrm>
          <a:prstGeom prst="rect">
            <a:avLst/>
          </a:prstGeom>
          <a:noFill/>
          <a:ln w="9525">
            <a:noFill/>
            <a:miter lim="800000"/>
            <a:headEnd/>
            <a:tailEnd/>
          </a:ln>
          <a:effectLst/>
        </p:spPr>
        <p:txBody>
          <a:bodyPr wrap="none" lIns="0" tIns="0" rIns="0" bIns="0" anchor="ctr">
            <a:spAutoFit/>
          </a:bodyPr>
          <a:lstStyle/>
          <a:p>
            <a:pPr algn="ctr"/>
            <a:r>
              <a:rPr lang="en-US" altLang="ja-JP" sz="1600" b="0">
                <a:latin typeface="Tahoma" pitchFamily="34" charset="0"/>
              </a:rPr>
              <a:t>TOF</a:t>
            </a:r>
          </a:p>
          <a:p>
            <a:pPr algn="ctr"/>
            <a:r>
              <a:rPr lang="en-US" altLang="ja-JP" sz="1600" b="0">
                <a:latin typeface="Tahoma" pitchFamily="34" charset="0"/>
              </a:rPr>
              <a:t>sensor</a:t>
            </a:r>
          </a:p>
        </p:txBody>
      </p:sp>
      <p:sp>
        <p:nvSpPr>
          <p:cNvPr id="122996" name="Rectangle 126"/>
          <p:cNvSpPr>
            <a:spLocks noChangeArrowheads="1"/>
          </p:cNvSpPr>
          <p:nvPr/>
        </p:nvSpPr>
        <p:spPr bwMode="auto">
          <a:xfrm>
            <a:off x="730250" y="815975"/>
            <a:ext cx="385763" cy="488950"/>
          </a:xfrm>
          <a:prstGeom prst="rect">
            <a:avLst/>
          </a:prstGeom>
          <a:noFill/>
          <a:ln w="9525">
            <a:noFill/>
            <a:miter lim="800000"/>
            <a:headEnd/>
            <a:tailEnd/>
          </a:ln>
          <a:effectLst/>
        </p:spPr>
        <p:txBody>
          <a:bodyPr wrap="none" lIns="0" tIns="0" rIns="0" bIns="0" anchor="ctr">
            <a:spAutoFit/>
          </a:bodyPr>
          <a:lstStyle/>
          <a:p>
            <a:pPr algn="ctr"/>
            <a:r>
              <a:rPr lang="en-US" altLang="ja-JP" sz="1600" b="0">
                <a:latin typeface="Tahoma" pitchFamily="34" charset="0"/>
              </a:rPr>
              <a:t>IR</a:t>
            </a:r>
          </a:p>
          <a:p>
            <a:pPr algn="ctr"/>
            <a:r>
              <a:rPr lang="en-US" altLang="ja-JP" sz="1600" b="0">
                <a:latin typeface="Tahoma" pitchFamily="34" charset="0"/>
              </a:rPr>
              <a:t>light</a:t>
            </a:r>
          </a:p>
        </p:txBody>
      </p:sp>
      <p:sp>
        <p:nvSpPr>
          <p:cNvPr id="122931" name="Line 35"/>
          <p:cNvSpPr>
            <a:spLocks noChangeShapeType="1"/>
          </p:cNvSpPr>
          <p:nvPr/>
        </p:nvSpPr>
        <p:spPr bwMode="auto">
          <a:xfrm flipV="1">
            <a:off x="5002213" y="1670050"/>
            <a:ext cx="3149600" cy="4763"/>
          </a:xfrm>
          <a:prstGeom prst="line">
            <a:avLst/>
          </a:prstGeom>
          <a:noFill/>
          <a:ln w="19050">
            <a:solidFill>
              <a:schemeClr val="tx1"/>
            </a:solidFill>
            <a:round/>
            <a:headEnd/>
            <a:tailEnd type="triangle" w="med" len="med"/>
          </a:ln>
          <a:effectLst/>
        </p:spPr>
        <p:txBody>
          <a:bodyPr/>
          <a:lstStyle/>
          <a:p>
            <a:endParaRPr lang="ja-JP" altLang="en-US"/>
          </a:p>
        </p:txBody>
      </p:sp>
      <p:sp>
        <p:nvSpPr>
          <p:cNvPr id="122932" name="Line 36"/>
          <p:cNvSpPr>
            <a:spLocks noChangeShapeType="1"/>
          </p:cNvSpPr>
          <p:nvPr/>
        </p:nvSpPr>
        <p:spPr bwMode="auto">
          <a:xfrm flipV="1">
            <a:off x="5040313" y="2584450"/>
            <a:ext cx="3111500" cy="0"/>
          </a:xfrm>
          <a:prstGeom prst="line">
            <a:avLst/>
          </a:prstGeom>
          <a:noFill/>
          <a:ln w="19050">
            <a:solidFill>
              <a:schemeClr val="tx1"/>
            </a:solidFill>
            <a:round/>
            <a:headEnd/>
            <a:tailEnd type="triangle" w="med" len="med"/>
          </a:ln>
          <a:effectLst/>
        </p:spPr>
        <p:txBody>
          <a:bodyPr/>
          <a:lstStyle/>
          <a:p>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
          <p:cNvSpPr>
            <a:spLocks noGrp="1" noChangeArrowheads="1"/>
          </p:cNvSpPr>
          <p:nvPr>
            <p:ph type="sldNum" sz="quarter" idx="10"/>
          </p:nvPr>
        </p:nvSpPr>
        <p:spPr/>
        <p:txBody>
          <a:bodyPr/>
          <a:lstStyle/>
          <a:p>
            <a:fld id="{189602F9-CE49-49E9-98B5-7B8619FA7E2F}" type="slidenum">
              <a:rPr lang="ja-JP" altLang="en-US"/>
              <a:pPr/>
              <a:t>5</a:t>
            </a:fld>
            <a:endParaRPr lang="en-US" altLang="ja-JP"/>
          </a:p>
        </p:txBody>
      </p:sp>
      <p:sp>
        <p:nvSpPr>
          <p:cNvPr id="289794" name="Rectangle 11"/>
          <p:cNvSpPr txBox="1">
            <a:spLocks noGrp="1" noChangeArrowheads="1"/>
          </p:cNvSpPr>
          <p:nvPr/>
        </p:nvSpPr>
        <p:spPr bwMode="auto">
          <a:xfrm>
            <a:off x="117475" y="6645275"/>
            <a:ext cx="96838" cy="212725"/>
          </a:xfrm>
          <a:prstGeom prst="rect">
            <a:avLst/>
          </a:prstGeom>
          <a:noFill/>
          <a:ln w="9525">
            <a:noFill/>
            <a:miter lim="800000"/>
            <a:headEnd/>
            <a:tailEnd/>
          </a:ln>
        </p:spPr>
        <p:txBody>
          <a:bodyPr wrap="none" lIns="0" tIns="0" rIns="0" bIns="0" anchor="ctr" anchorCtr="1">
            <a:spAutoFit/>
          </a:bodyPr>
          <a:lstStyle/>
          <a:p>
            <a:pPr eaLnBrk="0" hangingPunct="0"/>
            <a:fld id="{1EB2208C-0860-42DB-BDF4-72C846B63E63}" type="slidenum">
              <a:rPr lang="ja-JP" altLang="en-US" sz="1400" b="0">
                <a:latin typeface="Tahoma" pitchFamily="34" charset="0"/>
              </a:rPr>
              <a:pPr eaLnBrk="0" hangingPunct="0"/>
              <a:t>5</a:t>
            </a:fld>
            <a:endParaRPr lang="en-US" altLang="ja-JP" sz="1400" b="0">
              <a:latin typeface="Tahoma" pitchFamily="34" charset="0"/>
            </a:endParaRPr>
          </a:p>
        </p:txBody>
      </p:sp>
      <p:graphicFrame>
        <p:nvGraphicFramePr>
          <p:cNvPr id="152889" name="Group 313"/>
          <p:cNvGraphicFramePr>
            <a:graphicFrameLocks noGrp="1"/>
          </p:cNvGraphicFramePr>
          <p:nvPr/>
        </p:nvGraphicFramePr>
        <p:xfrm>
          <a:off x="85725" y="1035050"/>
          <a:ext cx="8985250" cy="5526088"/>
        </p:xfrm>
        <a:graphic>
          <a:graphicData uri="http://schemas.openxmlformats.org/drawingml/2006/table">
            <a:tbl>
              <a:tblPr/>
              <a:tblGrid>
                <a:gridCol w="2247900"/>
                <a:gridCol w="3417888"/>
                <a:gridCol w="3319462"/>
              </a:tblGrid>
              <a:tr h="593725">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1" lang="ja-JP" altLang="en-US" sz="1400" b="1" i="0" u="none" strike="noStrike" cap="none" normalizeH="0" baseline="0" smtClean="0">
                        <a:ln>
                          <a:noFill/>
                        </a:ln>
                        <a:solidFill>
                          <a:schemeClr val="tx1"/>
                        </a:solidFill>
                        <a:effectLst/>
                        <a:latin typeface="Tahoma" pitchFamily="34" charset="0"/>
                        <a:ea typeface="ＭＳ Ｐゴシック" pitchFamily="50" charset="-128"/>
                      </a:endParaRP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400" b="1" i="0" u="none" strike="noStrike" cap="none" normalizeH="0" baseline="0" smtClean="0">
                          <a:ln>
                            <a:noFill/>
                          </a:ln>
                          <a:solidFill>
                            <a:schemeClr val="tx1"/>
                          </a:solidFill>
                          <a:effectLst/>
                          <a:latin typeface="Tahoma" pitchFamily="34" charset="0"/>
                          <a:ea typeface="ＭＳ Ｐゴシック" pitchFamily="50" charset="-128"/>
                        </a:rPr>
                        <a:t>GS-CIS (5-Tr. type*)</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400" b="1" i="0" u="none" strike="noStrike" cap="none" normalizeH="0" baseline="0" smtClean="0">
                          <a:ln>
                            <a:noFill/>
                          </a:ln>
                          <a:solidFill>
                            <a:schemeClr val="tx1"/>
                          </a:solidFill>
                          <a:effectLst/>
                          <a:latin typeface="Tahoma" pitchFamily="34" charset="0"/>
                          <a:ea typeface="ＭＳ Ｐゴシック" pitchFamily="50" charset="-128"/>
                        </a:rPr>
                        <a:t>1/3" WVGA (752x480) 6.0um</a:t>
                      </a:r>
                      <a:r>
                        <a:rPr kumimoji="1" lang="ja-JP" altLang="en-US" sz="1400" b="1" i="0" u="none" strike="noStrike" cap="none" normalizeH="0" baseline="0" smtClean="0">
                          <a:ln>
                            <a:noFill/>
                          </a:ln>
                          <a:solidFill>
                            <a:schemeClr val="tx1"/>
                          </a:solidFill>
                          <a:effectLst/>
                          <a:latin typeface="Tahoma" pitchFamily="34" charset="0"/>
                          <a:ea typeface="ＭＳ Ｐゴシック" pitchFamily="50" charset="-128"/>
                        </a:rPr>
                        <a:t>□</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400" b="1" i="0" u="none" strike="noStrike" cap="none" normalizeH="0" baseline="0" smtClean="0">
                          <a:ln>
                            <a:noFill/>
                          </a:ln>
                          <a:solidFill>
                            <a:schemeClr val="tx1"/>
                          </a:solidFill>
                          <a:effectLst/>
                          <a:latin typeface="Tahoma" pitchFamily="34" charset="0"/>
                          <a:ea typeface="ＭＳ Ｐゴシック" pitchFamily="50" charset="-128"/>
                        </a:rPr>
                        <a:t>Panasonic IT-CCD (MN39784)</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400" b="1" i="0" u="none" strike="noStrike" cap="none" normalizeH="0" baseline="0" smtClean="0">
                          <a:ln>
                            <a:noFill/>
                          </a:ln>
                          <a:solidFill>
                            <a:schemeClr val="tx1"/>
                          </a:solidFill>
                          <a:effectLst/>
                          <a:latin typeface="Tahoma" pitchFamily="34" charset="0"/>
                          <a:ea typeface="ＭＳ Ｐゴシック" pitchFamily="50" charset="-128"/>
                        </a:rPr>
                        <a:t>1/3" qHD (960x540) 5.4um</a:t>
                      </a:r>
                      <a:r>
                        <a:rPr kumimoji="1" lang="ja-JP" altLang="en-US" sz="1400" b="1" i="0" u="none" strike="noStrike" cap="none" normalizeH="0" baseline="0" smtClean="0">
                          <a:ln>
                            <a:noFill/>
                          </a:ln>
                          <a:solidFill>
                            <a:schemeClr val="tx1"/>
                          </a:solidFill>
                          <a:effectLst/>
                          <a:latin typeface="Tahoma" pitchFamily="34" charset="0"/>
                          <a:ea typeface="ＭＳ Ｐゴシック" pitchFamily="50" charset="-128"/>
                        </a:rPr>
                        <a:t>□</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2327275">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Pixel Architecture</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1" lang="ja-JP" altLang="en-US" sz="1600" b="0" i="0" u="none" strike="noStrike" cap="none" normalizeH="0" baseline="0" smtClean="0">
                        <a:ln>
                          <a:noFill/>
                        </a:ln>
                        <a:solidFill>
                          <a:schemeClr val="tx1"/>
                        </a:solidFill>
                        <a:effectLst/>
                        <a:latin typeface="Tahoma" pitchFamily="34" charset="0"/>
                        <a:ea typeface="ＭＳ Ｐゴシック" pitchFamily="50" charset="-128"/>
                      </a:endParaRP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1" lang="ja-JP" altLang="en-US" sz="1800" b="0" i="0" u="none" strike="noStrike" cap="none" normalizeH="0" baseline="0" smtClean="0">
                        <a:ln>
                          <a:noFill/>
                        </a:ln>
                        <a:solidFill>
                          <a:schemeClr val="tx1"/>
                        </a:solidFill>
                        <a:effectLst/>
                        <a:latin typeface="Tahoma" pitchFamily="34" charset="0"/>
                        <a:ea typeface="ＭＳ Ｐゴシック" pitchFamily="50" charset="-128"/>
                      </a:endParaRP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1" lang="ja-JP" altLang="en-US" sz="1800" b="0" i="0" u="none" strike="noStrike" cap="none" normalizeH="0" baseline="0" smtClean="0">
                        <a:ln>
                          <a:noFill/>
                        </a:ln>
                        <a:solidFill>
                          <a:schemeClr val="tx1"/>
                        </a:solidFill>
                        <a:effectLst/>
                        <a:latin typeface="Tahoma" pitchFamily="34" charset="0"/>
                        <a:ea typeface="ＭＳ Ｐゴシック" pitchFamily="50" charset="-128"/>
                      </a:endParaRP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Signal Storage Region</a:t>
                      </a: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C</a:t>
                      </a:r>
                      <a:r>
                        <a:rPr kumimoji="1" lang="en-US" altLang="ja-JP" sz="1600" b="0" i="0" u="none" strike="noStrike" cap="none" normalizeH="0" baseline="-25000" smtClean="0">
                          <a:ln>
                            <a:noFill/>
                          </a:ln>
                          <a:solidFill>
                            <a:schemeClr val="tx1"/>
                          </a:solidFill>
                          <a:effectLst/>
                          <a:latin typeface="Tahoma" pitchFamily="34" charset="0"/>
                          <a:ea typeface="ＭＳ Ｐゴシック" pitchFamily="50" charset="-128"/>
                        </a:rPr>
                        <a:t>FD</a:t>
                      </a: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 (Floating Diffusion Capacitance)</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VCCD (Vertical CCD)</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6275">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Overflow Control</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/Electronic Shutter</a:t>
                      </a: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LOD (Lateral Overflow Drain)</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VOD (Vertical Overflow Drain)</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Sensitivity (@550nm)</a:t>
                      </a: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rPr>
                        <a:t>4.8V/lux</a:t>
                      </a:r>
                      <a:r>
                        <a:rPr kumimoji="1" lang="ja-JP" altLang="en-US" sz="1600" b="1" i="0" u="none" strike="noStrike" cap="none" normalizeH="0" baseline="0" smtClean="0">
                          <a:ln>
                            <a:noFill/>
                          </a:ln>
                          <a:solidFill>
                            <a:srgbClr val="FF0000"/>
                          </a:solidFill>
                          <a:effectLst/>
                          <a:latin typeface="Tahoma" pitchFamily="34" charset="0"/>
                          <a:ea typeface="ＭＳ Ｐゴシック" pitchFamily="50" charset="-128"/>
                        </a:rPr>
                        <a:t>･</a:t>
                      </a:r>
                      <a:r>
                        <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rPr>
                        <a:t>s </a:t>
                      </a:r>
                      <a:r>
                        <a:rPr kumimoji="1" lang="en-US" altLang="ja-JP" sz="1600" b="1" i="0" u="none" strike="noStrike" cap="none" normalizeH="0" baseline="30000" smtClean="0">
                          <a:ln>
                            <a:noFill/>
                          </a:ln>
                          <a:solidFill>
                            <a:srgbClr val="FF0000"/>
                          </a:solidFill>
                          <a:effectLst/>
                          <a:latin typeface="Tahoma" pitchFamily="34" charset="0"/>
                          <a:ea typeface="ＭＳ Ｐゴシック" pitchFamily="50" charset="-128"/>
                        </a:rPr>
                        <a:t>(1)</a:t>
                      </a:r>
                      <a:endPar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endParaRP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0000FF"/>
                          </a:solidFill>
                          <a:effectLst/>
                          <a:latin typeface="Tahoma" pitchFamily="34" charset="0"/>
                          <a:ea typeface="ＭＳ Ｐゴシック" pitchFamily="50" charset="-128"/>
                        </a:rPr>
                        <a:t>6.3V/lux</a:t>
                      </a:r>
                      <a:r>
                        <a:rPr kumimoji="1" lang="ja-JP" altLang="en-US" sz="1600" b="1" i="0" u="none" strike="noStrike" cap="none" normalizeH="0" baseline="0" smtClean="0">
                          <a:ln>
                            <a:noFill/>
                          </a:ln>
                          <a:solidFill>
                            <a:srgbClr val="0000FF"/>
                          </a:solidFill>
                          <a:effectLst/>
                          <a:latin typeface="Tahoma" pitchFamily="34" charset="0"/>
                          <a:ea typeface="ＭＳ Ｐゴシック" pitchFamily="50" charset="-128"/>
                        </a:rPr>
                        <a:t>･</a:t>
                      </a:r>
                      <a:r>
                        <a:rPr kumimoji="1" lang="en-US" altLang="ja-JP" sz="1600" b="1" i="0" u="none" strike="noStrike" cap="none" normalizeH="0" baseline="0" smtClean="0">
                          <a:ln>
                            <a:noFill/>
                          </a:ln>
                          <a:solidFill>
                            <a:srgbClr val="0000FF"/>
                          </a:solidFill>
                          <a:effectLst/>
                          <a:latin typeface="Tahoma" pitchFamily="34" charset="0"/>
                          <a:ea typeface="ＭＳ Ｐゴシック" pitchFamily="50" charset="-128"/>
                        </a:rPr>
                        <a:t>s</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1595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Parasitic Sensitivity /Smear</a:t>
                      </a: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rPr>
                        <a:t>0.5% / -46dB </a:t>
                      </a:r>
                      <a:r>
                        <a:rPr kumimoji="1" lang="en-US" altLang="ja-JP" sz="1600" b="1" i="0" u="none" strike="noStrike" cap="none" normalizeH="0" baseline="30000" smtClean="0">
                          <a:ln>
                            <a:noFill/>
                          </a:ln>
                          <a:solidFill>
                            <a:srgbClr val="FF0000"/>
                          </a:solidFill>
                          <a:effectLst/>
                          <a:latin typeface="Tahoma" pitchFamily="34" charset="0"/>
                          <a:ea typeface="ＭＳ Ｐゴシック" pitchFamily="50" charset="-128"/>
                        </a:rPr>
                        <a:t>(2)</a:t>
                      </a:r>
                      <a:endPar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endParaRP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0000FF"/>
                          </a:solidFill>
                          <a:effectLst/>
                          <a:latin typeface="Tahoma" pitchFamily="34" charset="0"/>
                          <a:ea typeface="ＭＳ Ｐゴシック" pitchFamily="50" charset="-128"/>
                        </a:rPr>
                        <a:t>0.0003% / -130dB</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286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Dark Current (@25℃)</a:t>
                      </a: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rPr>
                        <a:t>14mV/s </a:t>
                      </a:r>
                      <a:r>
                        <a:rPr kumimoji="1" lang="en-US" altLang="ja-JP" sz="1600" b="1" i="0" u="none" strike="noStrike" cap="none" normalizeH="0" baseline="30000" smtClean="0">
                          <a:ln>
                            <a:noFill/>
                          </a:ln>
                          <a:solidFill>
                            <a:srgbClr val="FF0000"/>
                          </a:solidFill>
                          <a:effectLst/>
                          <a:latin typeface="Tahoma" pitchFamily="34" charset="0"/>
                          <a:ea typeface="ＭＳ Ｐゴシック" pitchFamily="50" charset="-128"/>
                        </a:rPr>
                        <a:t>(1)</a:t>
                      </a:r>
                      <a:endPar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endParaRP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0000FF"/>
                          </a:solidFill>
                          <a:effectLst/>
                          <a:latin typeface="Tahoma" pitchFamily="34" charset="0"/>
                          <a:ea typeface="ＭＳ Ｐゴシック" pitchFamily="50" charset="-128"/>
                        </a:rPr>
                        <a:t>0.5mV/s</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286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0" i="0" u="none" strike="noStrike" cap="none" normalizeH="0" baseline="0" smtClean="0">
                          <a:ln>
                            <a:noFill/>
                          </a:ln>
                          <a:solidFill>
                            <a:schemeClr val="tx1"/>
                          </a:solidFill>
                          <a:effectLst/>
                          <a:latin typeface="Tahoma" pitchFamily="34" charset="0"/>
                          <a:ea typeface="ＭＳ Ｐゴシック" pitchFamily="50" charset="-128"/>
                        </a:rPr>
                        <a:t>Crosstalk (IR Light)</a:t>
                      </a: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rPr>
                        <a:t>Several pixels ( p</a:t>
                      </a:r>
                      <a:r>
                        <a:rPr kumimoji="1" lang="en-US" altLang="ja-JP" sz="1600" b="1" i="0" u="none" strike="noStrike" cap="none" normalizeH="0" baseline="30000" smtClean="0">
                          <a:ln>
                            <a:noFill/>
                          </a:ln>
                          <a:solidFill>
                            <a:srgbClr val="FF0000"/>
                          </a:solidFill>
                          <a:effectLst/>
                          <a:latin typeface="Tahoma" pitchFamily="34" charset="0"/>
                          <a:ea typeface="ＭＳ Ｐゴシック" pitchFamily="50" charset="-128"/>
                        </a:rPr>
                        <a:t>-</a:t>
                      </a:r>
                      <a:r>
                        <a:rPr kumimoji="1" lang="en-US" altLang="ja-JP" sz="1600" b="1" i="0" u="none" strike="noStrike" cap="none" normalizeH="0" baseline="0" smtClean="0">
                          <a:ln>
                            <a:noFill/>
                          </a:ln>
                          <a:solidFill>
                            <a:srgbClr val="FF0000"/>
                          </a:solidFill>
                          <a:effectLst/>
                          <a:latin typeface="Tahoma" pitchFamily="34" charset="0"/>
                          <a:ea typeface="ＭＳ Ｐゴシック" pitchFamily="50" charset="-128"/>
                        </a:rPr>
                        <a:t>-sub.)</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1" lang="en-US" altLang="ja-JP" sz="1600" b="1" i="0" u="none" strike="noStrike" cap="none" normalizeH="0" baseline="0" smtClean="0">
                          <a:ln>
                            <a:noFill/>
                          </a:ln>
                          <a:solidFill>
                            <a:srgbClr val="0000FF"/>
                          </a:solidFill>
                          <a:effectLst/>
                          <a:latin typeface="Tahoma" pitchFamily="34" charset="0"/>
                          <a:ea typeface="ＭＳ Ｐゴシック" pitchFamily="50" charset="-128"/>
                        </a:rPr>
                        <a:t>Within one pixel ( n</a:t>
                      </a:r>
                      <a:r>
                        <a:rPr kumimoji="1" lang="en-US" altLang="ja-JP" sz="1600" b="1" i="0" u="none" strike="noStrike" cap="none" normalizeH="0" baseline="30000" smtClean="0">
                          <a:ln>
                            <a:noFill/>
                          </a:ln>
                          <a:solidFill>
                            <a:srgbClr val="0000FF"/>
                          </a:solidFill>
                          <a:effectLst/>
                          <a:latin typeface="Tahoma" pitchFamily="34" charset="0"/>
                          <a:ea typeface="ＭＳ Ｐゴシック" pitchFamily="50" charset="-128"/>
                        </a:rPr>
                        <a:t>-</a:t>
                      </a:r>
                      <a:r>
                        <a:rPr kumimoji="1" lang="en-US" altLang="ja-JP" sz="1600" b="1" i="0" u="none" strike="noStrike" cap="none" normalizeH="0" baseline="0" smtClean="0">
                          <a:ln>
                            <a:noFill/>
                          </a:ln>
                          <a:solidFill>
                            <a:srgbClr val="0000FF"/>
                          </a:solidFill>
                          <a:effectLst/>
                          <a:latin typeface="Tahoma" pitchFamily="34" charset="0"/>
                          <a:ea typeface="ＭＳ Ｐゴシック" pitchFamily="50" charset="-128"/>
                        </a:rPr>
                        <a:t>-sub.)</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289833" name="Rectangle 49"/>
          <p:cNvSpPr>
            <a:spLocks noChangeArrowheads="1"/>
          </p:cNvSpPr>
          <p:nvPr/>
        </p:nvSpPr>
        <p:spPr bwMode="auto">
          <a:xfrm>
            <a:off x="2513013" y="2711450"/>
            <a:ext cx="1747837" cy="792163"/>
          </a:xfrm>
          <a:prstGeom prst="rect">
            <a:avLst/>
          </a:prstGeom>
          <a:solidFill>
            <a:srgbClr val="CCECFF"/>
          </a:solidFill>
          <a:ln w="12700">
            <a:solidFill>
              <a:schemeClr val="tx1"/>
            </a:solidFill>
            <a:miter lim="800000"/>
            <a:headEnd/>
            <a:tailEnd/>
          </a:ln>
        </p:spPr>
        <p:txBody>
          <a:bodyPr wrap="none" anchor="ctr"/>
          <a:lstStyle/>
          <a:p>
            <a:pPr algn="ctr"/>
            <a:endParaRPr lang="ja-JP" altLang="en-US" b="0" u="sng">
              <a:latin typeface="Arial" charset="0"/>
            </a:endParaRPr>
          </a:p>
        </p:txBody>
      </p:sp>
      <p:sp>
        <p:nvSpPr>
          <p:cNvPr id="289834" name="Rectangle 50"/>
          <p:cNvSpPr>
            <a:spLocks noChangeArrowheads="1"/>
          </p:cNvSpPr>
          <p:nvPr/>
        </p:nvSpPr>
        <p:spPr bwMode="auto">
          <a:xfrm>
            <a:off x="3262313" y="2711450"/>
            <a:ext cx="706437" cy="431800"/>
          </a:xfrm>
          <a:prstGeom prst="rect">
            <a:avLst/>
          </a:prstGeom>
          <a:solidFill>
            <a:srgbClr val="FFFFCC"/>
          </a:solidFill>
          <a:ln w="19050">
            <a:solidFill>
              <a:srgbClr val="FF0000"/>
            </a:solidFill>
            <a:miter lim="800000"/>
            <a:headEnd/>
            <a:tailEnd/>
          </a:ln>
        </p:spPr>
        <p:txBody>
          <a:bodyPr wrap="none" anchor="ctr"/>
          <a:lstStyle/>
          <a:p>
            <a:r>
              <a:rPr lang="en-US" altLang="ja-JP" sz="1600">
                <a:latin typeface="Tahoma" pitchFamily="34" charset="0"/>
              </a:rPr>
              <a:t>PD</a:t>
            </a:r>
          </a:p>
        </p:txBody>
      </p:sp>
      <p:sp>
        <p:nvSpPr>
          <p:cNvPr id="289835" name="AutoShape 51"/>
          <p:cNvSpPr>
            <a:spLocks noChangeArrowheads="1"/>
          </p:cNvSpPr>
          <p:nvPr/>
        </p:nvSpPr>
        <p:spPr bwMode="auto">
          <a:xfrm flipV="1">
            <a:off x="2651125" y="2497138"/>
            <a:ext cx="142875" cy="77787"/>
          </a:xfrm>
          <a:prstGeom prst="triangle">
            <a:avLst>
              <a:gd name="adj" fmla="val 50000"/>
            </a:avLst>
          </a:prstGeom>
          <a:solidFill>
            <a:schemeClr val="bg1"/>
          </a:solidFill>
          <a:ln w="12700">
            <a:solidFill>
              <a:schemeClr val="tx1"/>
            </a:solidFill>
            <a:miter lim="800000"/>
            <a:headEnd/>
            <a:tailEnd/>
          </a:ln>
        </p:spPr>
        <p:txBody>
          <a:bodyPr rot="10800000" wrap="none" anchor="ctr"/>
          <a:lstStyle/>
          <a:p>
            <a:pPr algn="ctr"/>
            <a:endParaRPr lang="ja-JP" altLang="en-US" b="0" u="sng">
              <a:latin typeface="Arial" charset="0"/>
            </a:endParaRPr>
          </a:p>
        </p:txBody>
      </p:sp>
      <p:sp>
        <p:nvSpPr>
          <p:cNvPr id="289836" name="Freeform 52"/>
          <p:cNvSpPr>
            <a:spLocks/>
          </p:cNvSpPr>
          <p:nvPr/>
        </p:nvSpPr>
        <p:spPr bwMode="auto">
          <a:xfrm>
            <a:off x="2579688" y="2568575"/>
            <a:ext cx="287337" cy="935038"/>
          </a:xfrm>
          <a:custGeom>
            <a:avLst/>
            <a:gdLst>
              <a:gd name="T0" fmla="*/ 245609652 w 181"/>
              <a:gd name="T1" fmla="*/ 0 h 589"/>
              <a:gd name="T2" fmla="*/ 245609652 w 181"/>
              <a:gd name="T3" fmla="*/ 342741390 h 589"/>
              <a:gd name="T4" fmla="*/ 493949797 w 181"/>
              <a:gd name="T5" fmla="*/ 342741390 h 589"/>
              <a:gd name="T6" fmla="*/ 493949797 w 181"/>
              <a:gd name="T7" fmla="*/ 685482781 h 589"/>
              <a:gd name="T8" fmla="*/ 245609652 w 181"/>
              <a:gd name="T9" fmla="*/ 685482781 h 589"/>
              <a:gd name="T10" fmla="*/ 245609652 w 181"/>
              <a:gd name="T11" fmla="*/ 798890619 h 589"/>
              <a:gd name="T12" fmla="*/ 0 w 181"/>
              <a:gd name="T13" fmla="*/ 798890619 h 589"/>
              <a:gd name="T14" fmla="*/ 0 w 181"/>
              <a:gd name="T15" fmla="*/ 1484373400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12700">
            <a:solidFill>
              <a:schemeClr val="tx1"/>
            </a:solidFill>
            <a:round/>
            <a:headEnd/>
            <a:tailEnd/>
          </a:ln>
        </p:spPr>
        <p:txBody>
          <a:bodyPr/>
          <a:lstStyle/>
          <a:p>
            <a:endParaRPr lang="ja-JP" altLang="en-US"/>
          </a:p>
        </p:txBody>
      </p:sp>
      <p:sp>
        <p:nvSpPr>
          <p:cNvPr id="289837" name="Freeform 53"/>
          <p:cNvSpPr>
            <a:spLocks/>
          </p:cNvSpPr>
          <p:nvPr/>
        </p:nvSpPr>
        <p:spPr bwMode="auto">
          <a:xfrm>
            <a:off x="2651125" y="3132138"/>
            <a:ext cx="142875" cy="155575"/>
          </a:xfrm>
          <a:custGeom>
            <a:avLst/>
            <a:gdLst>
              <a:gd name="T0" fmla="*/ 119556553 w 91"/>
              <a:gd name="T1" fmla="*/ 0 h 144"/>
              <a:gd name="T2" fmla="*/ 241769638 w 91"/>
              <a:gd name="T3" fmla="*/ 14007150 h 144"/>
              <a:gd name="T4" fmla="*/ 0 w 91"/>
              <a:gd name="T5" fmla="*/ 42020374 h 144"/>
              <a:gd name="T6" fmla="*/ 241769638 w 91"/>
              <a:gd name="T7" fmla="*/ 70033586 h 144"/>
              <a:gd name="T8" fmla="*/ 0 w 91"/>
              <a:gd name="T9" fmla="*/ 98046814 h 144"/>
              <a:gd name="T10" fmla="*/ 241769638 w 91"/>
              <a:gd name="T11" fmla="*/ 126060026 h 144"/>
              <a:gd name="T12" fmla="*/ 0 w 91"/>
              <a:gd name="T13" fmla="*/ 154073271 h 144"/>
              <a:gd name="T14" fmla="*/ 119556553 w 91"/>
              <a:gd name="T15" fmla="*/ 168080417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12700">
            <a:solidFill>
              <a:schemeClr val="tx1"/>
            </a:solidFill>
            <a:round/>
            <a:headEnd/>
            <a:tailEnd/>
          </a:ln>
        </p:spPr>
        <p:txBody>
          <a:bodyPr/>
          <a:lstStyle/>
          <a:p>
            <a:endParaRPr lang="ja-JP" altLang="en-US"/>
          </a:p>
        </p:txBody>
      </p:sp>
      <p:sp>
        <p:nvSpPr>
          <p:cNvPr id="289838" name="Line 54"/>
          <p:cNvSpPr>
            <a:spLocks noChangeShapeType="1"/>
          </p:cNvSpPr>
          <p:nvPr/>
        </p:nvSpPr>
        <p:spPr bwMode="auto">
          <a:xfrm>
            <a:off x="2722563" y="3287713"/>
            <a:ext cx="0" cy="73025"/>
          </a:xfrm>
          <a:prstGeom prst="line">
            <a:avLst/>
          </a:prstGeom>
          <a:noFill/>
          <a:ln w="12700">
            <a:solidFill>
              <a:schemeClr val="tx1"/>
            </a:solidFill>
            <a:round/>
            <a:headEnd/>
            <a:tailEnd/>
          </a:ln>
        </p:spPr>
        <p:txBody>
          <a:bodyPr/>
          <a:lstStyle/>
          <a:p>
            <a:endParaRPr lang="ja-JP" altLang="en-US"/>
          </a:p>
        </p:txBody>
      </p:sp>
      <p:sp>
        <p:nvSpPr>
          <p:cNvPr id="289839" name="Line 55"/>
          <p:cNvSpPr>
            <a:spLocks noChangeShapeType="1"/>
          </p:cNvSpPr>
          <p:nvPr/>
        </p:nvSpPr>
        <p:spPr bwMode="auto">
          <a:xfrm>
            <a:off x="2579688" y="3071813"/>
            <a:ext cx="0" cy="571500"/>
          </a:xfrm>
          <a:prstGeom prst="line">
            <a:avLst/>
          </a:prstGeom>
          <a:noFill/>
          <a:ln w="12700">
            <a:solidFill>
              <a:schemeClr val="tx1"/>
            </a:solidFill>
            <a:round/>
            <a:headEnd/>
            <a:tailEnd type="triangle" w="med" len="med"/>
          </a:ln>
        </p:spPr>
        <p:txBody>
          <a:bodyPr/>
          <a:lstStyle/>
          <a:p>
            <a:endParaRPr lang="ja-JP" altLang="en-US"/>
          </a:p>
        </p:txBody>
      </p:sp>
      <p:sp>
        <p:nvSpPr>
          <p:cNvPr id="289840" name="Line 56"/>
          <p:cNvSpPr>
            <a:spLocks noChangeShapeType="1"/>
          </p:cNvSpPr>
          <p:nvPr/>
        </p:nvSpPr>
        <p:spPr bwMode="auto">
          <a:xfrm>
            <a:off x="2901950" y="2784475"/>
            <a:ext cx="0" cy="215900"/>
          </a:xfrm>
          <a:prstGeom prst="line">
            <a:avLst/>
          </a:prstGeom>
          <a:noFill/>
          <a:ln w="12700">
            <a:solidFill>
              <a:schemeClr val="tx1"/>
            </a:solidFill>
            <a:round/>
            <a:headEnd/>
            <a:tailEnd/>
          </a:ln>
        </p:spPr>
        <p:txBody>
          <a:bodyPr/>
          <a:lstStyle/>
          <a:p>
            <a:endParaRPr lang="ja-JP" altLang="en-US"/>
          </a:p>
        </p:txBody>
      </p:sp>
      <p:sp>
        <p:nvSpPr>
          <p:cNvPr id="289841" name="Line 57"/>
          <p:cNvSpPr>
            <a:spLocks noChangeShapeType="1"/>
          </p:cNvSpPr>
          <p:nvPr/>
        </p:nvSpPr>
        <p:spPr bwMode="auto">
          <a:xfrm>
            <a:off x="2901950" y="2892425"/>
            <a:ext cx="142875" cy="0"/>
          </a:xfrm>
          <a:prstGeom prst="line">
            <a:avLst/>
          </a:prstGeom>
          <a:noFill/>
          <a:ln w="12700">
            <a:solidFill>
              <a:schemeClr val="tx1"/>
            </a:solidFill>
            <a:round/>
            <a:headEnd/>
            <a:tailEnd/>
          </a:ln>
        </p:spPr>
        <p:txBody>
          <a:bodyPr/>
          <a:lstStyle/>
          <a:p>
            <a:endParaRPr lang="ja-JP" altLang="en-US"/>
          </a:p>
        </p:txBody>
      </p:sp>
      <p:sp>
        <p:nvSpPr>
          <p:cNvPr id="289842" name="Text Box 58"/>
          <p:cNvSpPr txBox="1">
            <a:spLocks noChangeArrowheads="1"/>
          </p:cNvSpPr>
          <p:nvPr/>
        </p:nvSpPr>
        <p:spPr bwMode="auto">
          <a:xfrm>
            <a:off x="2376488" y="2770188"/>
            <a:ext cx="454025" cy="244475"/>
          </a:xfrm>
          <a:prstGeom prst="rect">
            <a:avLst/>
          </a:prstGeom>
          <a:noFill/>
          <a:ln w="12700">
            <a:noFill/>
            <a:miter lim="800000"/>
            <a:headEnd/>
            <a:tailEnd/>
          </a:ln>
        </p:spPr>
        <p:txBody>
          <a:bodyPr wrap="none" lIns="0" tIns="0" rIns="0" bIns="0">
            <a:spAutoFit/>
          </a:bodyPr>
          <a:lstStyle/>
          <a:p>
            <a:r>
              <a:rPr lang="en-US" altLang="ja-JP" sz="1600">
                <a:latin typeface="Tahoma" pitchFamily="34" charset="0"/>
              </a:rPr>
              <a:t>AMP</a:t>
            </a:r>
          </a:p>
        </p:txBody>
      </p:sp>
      <p:grpSp>
        <p:nvGrpSpPr>
          <p:cNvPr id="289843" name="Group 59"/>
          <p:cNvGrpSpPr>
            <a:grpSpLocks/>
          </p:cNvGrpSpPr>
          <p:nvPr/>
        </p:nvGrpSpPr>
        <p:grpSpPr bwMode="auto">
          <a:xfrm>
            <a:off x="2649538" y="3354388"/>
            <a:ext cx="142875" cy="71437"/>
            <a:chOff x="1170" y="3113"/>
            <a:chExt cx="136" cy="90"/>
          </a:xfrm>
        </p:grpSpPr>
        <p:sp>
          <p:nvSpPr>
            <p:cNvPr id="289844" name="Line 60"/>
            <p:cNvSpPr>
              <a:spLocks noChangeShapeType="1"/>
            </p:cNvSpPr>
            <p:nvPr/>
          </p:nvSpPr>
          <p:spPr bwMode="auto">
            <a:xfrm>
              <a:off x="1170" y="3113"/>
              <a:ext cx="136" cy="0"/>
            </a:xfrm>
            <a:prstGeom prst="line">
              <a:avLst/>
            </a:prstGeom>
            <a:noFill/>
            <a:ln w="12700">
              <a:solidFill>
                <a:schemeClr val="tx1"/>
              </a:solidFill>
              <a:round/>
              <a:headEnd/>
              <a:tailEnd/>
            </a:ln>
          </p:spPr>
          <p:txBody>
            <a:bodyPr/>
            <a:lstStyle/>
            <a:p>
              <a:endParaRPr lang="ja-JP" altLang="en-US"/>
            </a:p>
          </p:txBody>
        </p:sp>
        <p:sp>
          <p:nvSpPr>
            <p:cNvPr id="289845" name="Line 61"/>
            <p:cNvSpPr>
              <a:spLocks noChangeShapeType="1"/>
            </p:cNvSpPr>
            <p:nvPr/>
          </p:nvSpPr>
          <p:spPr bwMode="auto">
            <a:xfrm>
              <a:off x="1193" y="3158"/>
              <a:ext cx="91" cy="0"/>
            </a:xfrm>
            <a:prstGeom prst="line">
              <a:avLst/>
            </a:prstGeom>
            <a:noFill/>
            <a:ln w="12700">
              <a:solidFill>
                <a:schemeClr val="tx1"/>
              </a:solidFill>
              <a:round/>
              <a:headEnd/>
              <a:tailEnd/>
            </a:ln>
          </p:spPr>
          <p:txBody>
            <a:bodyPr/>
            <a:lstStyle/>
            <a:p>
              <a:endParaRPr lang="ja-JP" altLang="en-US"/>
            </a:p>
          </p:txBody>
        </p:sp>
        <p:sp>
          <p:nvSpPr>
            <p:cNvPr id="289846" name="Line 62"/>
            <p:cNvSpPr>
              <a:spLocks noChangeShapeType="1"/>
            </p:cNvSpPr>
            <p:nvPr/>
          </p:nvSpPr>
          <p:spPr bwMode="auto">
            <a:xfrm>
              <a:off x="1215" y="3203"/>
              <a:ext cx="46" cy="0"/>
            </a:xfrm>
            <a:prstGeom prst="line">
              <a:avLst/>
            </a:prstGeom>
            <a:noFill/>
            <a:ln w="12700">
              <a:solidFill>
                <a:schemeClr val="tx1"/>
              </a:solidFill>
              <a:round/>
              <a:headEnd/>
              <a:tailEnd/>
            </a:ln>
          </p:spPr>
          <p:txBody>
            <a:bodyPr/>
            <a:lstStyle/>
            <a:p>
              <a:endParaRPr lang="ja-JP" altLang="en-US"/>
            </a:p>
          </p:txBody>
        </p:sp>
      </p:grpSp>
      <p:sp>
        <p:nvSpPr>
          <p:cNvPr id="289847" name="Line 75"/>
          <p:cNvSpPr>
            <a:spLocks noChangeShapeType="1"/>
          </p:cNvSpPr>
          <p:nvPr/>
        </p:nvSpPr>
        <p:spPr bwMode="auto">
          <a:xfrm>
            <a:off x="3538538" y="3503613"/>
            <a:ext cx="0" cy="73025"/>
          </a:xfrm>
          <a:prstGeom prst="line">
            <a:avLst/>
          </a:prstGeom>
          <a:noFill/>
          <a:ln w="12700">
            <a:solidFill>
              <a:schemeClr val="tx1"/>
            </a:solidFill>
            <a:round/>
            <a:headEnd/>
            <a:tailEnd/>
          </a:ln>
        </p:spPr>
        <p:txBody>
          <a:bodyPr/>
          <a:lstStyle/>
          <a:p>
            <a:endParaRPr lang="ja-JP" altLang="en-US"/>
          </a:p>
        </p:txBody>
      </p:sp>
      <p:grpSp>
        <p:nvGrpSpPr>
          <p:cNvPr id="289848" name="Group 76"/>
          <p:cNvGrpSpPr>
            <a:grpSpLocks/>
          </p:cNvGrpSpPr>
          <p:nvPr/>
        </p:nvGrpSpPr>
        <p:grpSpPr bwMode="auto">
          <a:xfrm>
            <a:off x="3465513" y="3570288"/>
            <a:ext cx="144462" cy="71437"/>
            <a:chOff x="1170" y="3113"/>
            <a:chExt cx="136" cy="90"/>
          </a:xfrm>
        </p:grpSpPr>
        <p:sp>
          <p:nvSpPr>
            <p:cNvPr id="289849" name="Line 77"/>
            <p:cNvSpPr>
              <a:spLocks noChangeShapeType="1"/>
            </p:cNvSpPr>
            <p:nvPr/>
          </p:nvSpPr>
          <p:spPr bwMode="auto">
            <a:xfrm>
              <a:off x="1170" y="3113"/>
              <a:ext cx="136" cy="0"/>
            </a:xfrm>
            <a:prstGeom prst="line">
              <a:avLst/>
            </a:prstGeom>
            <a:noFill/>
            <a:ln w="12700">
              <a:solidFill>
                <a:schemeClr val="tx1"/>
              </a:solidFill>
              <a:round/>
              <a:headEnd/>
              <a:tailEnd/>
            </a:ln>
          </p:spPr>
          <p:txBody>
            <a:bodyPr/>
            <a:lstStyle/>
            <a:p>
              <a:endParaRPr lang="ja-JP" altLang="en-US"/>
            </a:p>
          </p:txBody>
        </p:sp>
        <p:sp>
          <p:nvSpPr>
            <p:cNvPr id="289850" name="Line 78"/>
            <p:cNvSpPr>
              <a:spLocks noChangeShapeType="1"/>
            </p:cNvSpPr>
            <p:nvPr/>
          </p:nvSpPr>
          <p:spPr bwMode="auto">
            <a:xfrm>
              <a:off x="1193" y="3158"/>
              <a:ext cx="91" cy="0"/>
            </a:xfrm>
            <a:prstGeom prst="line">
              <a:avLst/>
            </a:prstGeom>
            <a:noFill/>
            <a:ln w="12700">
              <a:solidFill>
                <a:schemeClr val="tx1"/>
              </a:solidFill>
              <a:round/>
              <a:headEnd/>
              <a:tailEnd/>
            </a:ln>
          </p:spPr>
          <p:txBody>
            <a:bodyPr/>
            <a:lstStyle/>
            <a:p>
              <a:endParaRPr lang="ja-JP" altLang="en-US"/>
            </a:p>
          </p:txBody>
        </p:sp>
        <p:sp>
          <p:nvSpPr>
            <p:cNvPr id="289851" name="Line 79"/>
            <p:cNvSpPr>
              <a:spLocks noChangeShapeType="1"/>
            </p:cNvSpPr>
            <p:nvPr/>
          </p:nvSpPr>
          <p:spPr bwMode="auto">
            <a:xfrm>
              <a:off x="1215" y="3203"/>
              <a:ext cx="46" cy="0"/>
            </a:xfrm>
            <a:prstGeom prst="line">
              <a:avLst/>
            </a:prstGeom>
            <a:noFill/>
            <a:ln w="12700">
              <a:solidFill>
                <a:schemeClr val="tx1"/>
              </a:solidFill>
              <a:round/>
              <a:headEnd/>
              <a:tailEnd/>
            </a:ln>
          </p:spPr>
          <p:txBody>
            <a:bodyPr/>
            <a:lstStyle/>
            <a:p>
              <a:endParaRPr lang="ja-JP" altLang="en-US"/>
            </a:p>
          </p:txBody>
        </p:sp>
      </p:grpSp>
      <p:sp>
        <p:nvSpPr>
          <p:cNvPr id="289852" name="Text Box 80"/>
          <p:cNvSpPr txBox="1">
            <a:spLocks noChangeArrowheads="1"/>
          </p:cNvSpPr>
          <p:nvPr/>
        </p:nvSpPr>
        <p:spPr bwMode="auto">
          <a:xfrm>
            <a:off x="3730625" y="3159125"/>
            <a:ext cx="1635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p</a:t>
            </a:r>
            <a:r>
              <a:rPr lang="en-US" altLang="ja-JP" sz="1600" b="0" baseline="30000">
                <a:latin typeface="Tahoma" pitchFamily="34" charset="0"/>
              </a:rPr>
              <a:t>-</a:t>
            </a:r>
          </a:p>
        </p:txBody>
      </p:sp>
      <p:sp>
        <p:nvSpPr>
          <p:cNvPr id="289853" name="Text Box 82"/>
          <p:cNvSpPr txBox="1">
            <a:spLocks noChangeArrowheads="1"/>
          </p:cNvSpPr>
          <p:nvPr/>
        </p:nvSpPr>
        <p:spPr bwMode="auto">
          <a:xfrm>
            <a:off x="2566988" y="3151188"/>
            <a:ext cx="1249362" cy="700087"/>
          </a:xfrm>
          <a:prstGeom prst="rect">
            <a:avLst/>
          </a:prstGeom>
          <a:noFill/>
          <a:ln w="12700">
            <a:noFill/>
            <a:miter lim="800000"/>
            <a:headEnd/>
            <a:tailEnd/>
          </a:ln>
        </p:spPr>
        <p:txBody>
          <a:bodyPr lIns="0" tIns="0" rIns="0" bIns="0">
            <a:spAutoFit/>
          </a:bodyPr>
          <a:lstStyle/>
          <a:p>
            <a:pPr algn="ctr">
              <a:lnSpc>
                <a:spcPct val="110000"/>
              </a:lnSpc>
            </a:pPr>
            <a:r>
              <a:rPr lang="en-US" altLang="ja-JP" sz="1400">
                <a:solidFill>
                  <a:srgbClr val="FF0000"/>
                </a:solidFill>
                <a:latin typeface="Tahoma" pitchFamily="34" charset="0"/>
              </a:rPr>
              <a:t>C</a:t>
            </a:r>
            <a:r>
              <a:rPr lang="en-US" altLang="ja-JP" sz="1400" baseline="-25000">
                <a:solidFill>
                  <a:srgbClr val="FF0000"/>
                </a:solidFill>
                <a:latin typeface="Tahoma" pitchFamily="34" charset="0"/>
              </a:rPr>
              <a:t>FD</a:t>
            </a:r>
          </a:p>
          <a:p>
            <a:pPr algn="ctr">
              <a:lnSpc>
                <a:spcPct val="110000"/>
              </a:lnSpc>
            </a:pPr>
            <a:r>
              <a:rPr lang="ja-JP" altLang="en-US" sz="1400">
                <a:solidFill>
                  <a:srgbClr val="FF0000"/>
                </a:solidFill>
                <a:latin typeface="Tahoma" pitchFamily="34" charset="0"/>
              </a:rPr>
              <a:t>↑</a:t>
            </a:r>
          </a:p>
          <a:p>
            <a:pPr algn="ctr">
              <a:lnSpc>
                <a:spcPct val="110000"/>
              </a:lnSpc>
            </a:pPr>
            <a:r>
              <a:rPr lang="en-US" altLang="ja-JP" sz="1400">
                <a:solidFill>
                  <a:srgbClr val="FF0000"/>
                </a:solidFill>
                <a:latin typeface="Tahoma" pitchFamily="34" charset="0"/>
              </a:rPr>
              <a:t>Many Defects</a:t>
            </a:r>
          </a:p>
        </p:txBody>
      </p:sp>
      <p:sp>
        <p:nvSpPr>
          <p:cNvPr id="289854" name="Rectangle 83"/>
          <p:cNvSpPr>
            <a:spLocks noChangeArrowheads="1"/>
          </p:cNvSpPr>
          <p:nvPr/>
        </p:nvSpPr>
        <p:spPr bwMode="auto">
          <a:xfrm>
            <a:off x="3117850" y="2589213"/>
            <a:ext cx="166688" cy="88900"/>
          </a:xfrm>
          <a:prstGeom prst="rect">
            <a:avLst/>
          </a:prstGeom>
          <a:solidFill>
            <a:srgbClr val="66FF99"/>
          </a:solidFill>
          <a:ln w="12700">
            <a:noFill/>
            <a:miter lim="800000"/>
            <a:headEnd/>
            <a:tailEnd/>
          </a:ln>
        </p:spPr>
        <p:txBody>
          <a:bodyPr wrap="none" anchor="ctr"/>
          <a:lstStyle/>
          <a:p>
            <a:pPr algn="ctr"/>
            <a:endParaRPr lang="ja-JP" altLang="en-US" b="0" u="sng">
              <a:latin typeface="Arial" charset="0"/>
            </a:endParaRPr>
          </a:p>
        </p:txBody>
      </p:sp>
      <p:sp>
        <p:nvSpPr>
          <p:cNvPr id="289855" name="Text Box 84"/>
          <p:cNvSpPr txBox="1">
            <a:spLocks noChangeArrowheads="1"/>
          </p:cNvSpPr>
          <p:nvPr/>
        </p:nvSpPr>
        <p:spPr bwMode="auto">
          <a:xfrm>
            <a:off x="3292475" y="2519363"/>
            <a:ext cx="222250" cy="212725"/>
          </a:xfrm>
          <a:prstGeom prst="rect">
            <a:avLst/>
          </a:prstGeom>
          <a:noFill/>
          <a:ln w="12700">
            <a:noFill/>
            <a:miter lim="800000"/>
            <a:headEnd/>
            <a:tailEnd/>
          </a:ln>
        </p:spPr>
        <p:txBody>
          <a:bodyPr wrap="none" lIns="0" tIns="0" rIns="0" bIns="0">
            <a:spAutoFit/>
          </a:bodyPr>
          <a:lstStyle/>
          <a:p>
            <a:r>
              <a:rPr lang="en-US" altLang="ja-JP" sz="1400" b="0">
                <a:latin typeface="Tahoma" pitchFamily="34" charset="0"/>
              </a:rPr>
              <a:t>TG</a:t>
            </a:r>
          </a:p>
        </p:txBody>
      </p:sp>
      <p:grpSp>
        <p:nvGrpSpPr>
          <p:cNvPr id="289856" name="Group 85"/>
          <p:cNvGrpSpPr>
            <a:grpSpLocks/>
          </p:cNvGrpSpPr>
          <p:nvPr/>
        </p:nvGrpSpPr>
        <p:grpSpPr bwMode="auto">
          <a:xfrm>
            <a:off x="5818188" y="2711450"/>
            <a:ext cx="1762125" cy="792163"/>
            <a:chOff x="4703" y="1197"/>
            <a:chExt cx="1131" cy="499"/>
          </a:xfrm>
        </p:grpSpPr>
        <p:sp>
          <p:nvSpPr>
            <p:cNvPr id="289857" name="Rectangle 86"/>
            <p:cNvSpPr>
              <a:spLocks noChangeArrowheads="1"/>
            </p:cNvSpPr>
            <p:nvPr/>
          </p:nvSpPr>
          <p:spPr bwMode="auto">
            <a:xfrm>
              <a:off x="4703" y="1197"/>
              <a:ext cx="1131" cy="499"/>
            </a:xfrm>
            <a:prstGeom prst="rect">
              <a:avLst/>
            </a:prstGeom>
            <a:solidFill>
              <a:srgbClr val="CCECFF"/>
            </a:solidFill>
            <a:ln w="12700">
              <a:solidFill>
                <a:schemeClr val="tx1"/>
              </a:solidFill>
              <a:miter lim="800000"/>
              <a:headEnd/>
              <a:tailEnd/>
            </a:ln>
          </p:spPr>
          <p:txBody>
            <a:bodyPr wrap="none" anchor="ctr"/>
            <a:lstStyle/>
            <a:p>
              <a:pPr algn="ctr" eaLnBrk="0" hangingPunct="0"/>
              <a:endParaRPr lang="ja-JP" altLang="en-US" sz="1400" b="0">
                <a:latin typeface="Tahoma" pitchFamily="34" charset="0"/>
              </a:endParaRPr>
            </a:p>
          </p:txBody>
        </p:sp>
        <p:sp>
          <p:nvSpPr>
            <p:cNvPr id="289858" name="Rectangle 87"/>
            <p:cNvSpPr>
              <a:spLocks noChangeArrowheads="1"/>
            </p:cNvSpPr>
            <p:nvPr/>
          </p:nvSpPr>
          <p:spPr bwMode="auto">
            <a:xfrm>
              <a:off x="4703" y="1606"/>
              <a:ext cx="1131" cy="90"/>
            </a:xfrm>
            <a:prstGeom prst="rect">
              <a:avLst/>
            </a:prstGeom>
            <a:solidFill>
              <a:srgbClr val="FFCC99"/>
            </a:solidFill>
            <a:ln w="12700">
              <a:solidFill>
                <a:schemeClr val="tx1"/>
              </a:solidFill>
              <a:miter lim="800000"/>
              <a:headEnd/>
              <a:tailEnd/>
            </a:ln>
          </p:spPr>
          <p:txBody>
            <a:bodyPr wrap="none" anchor="ctr"/>
            <a:lstStyle/>
            <a:p>
              <a:pPr algn="ctr"/>
              <a:endParaRPr lang="ja-JP" altLang="en-US" b="0" u="sng">
                <a:latin typeface="Arial" charset="0"/>
              </a:endParaRPr>
            </a:p>
          </p:txBody>
        </p:sp>
      </p:grpSp>
      <p:sp>
        <p:nvSpPr>
          <p:cNvPr id="289859" name="Rectangle 88"/>
          <p:cNvSpPr>
            <a:spLocks noChangeArrowheads="1"/>
          </p:cNvSpPr>
          <p:nvPr/>
        </p:nvSpPr>
        <p:spPr bwMode="auto">
          <a:xfrm>
            <a:off x="6421438" y="2711450"/>
            <a:ext cx="1076325" cy="431800"/>
          </a:xfrm>
          <a:prstGeom prst="rect">
            <a:avLst/>
          </a:prstGeom>
          <a:solidFill>
            <a:srgbClr val="FFFFCC"/>
          </a:solidFill>
          <a:ln w="19050">
            <a:solidFill>
              <a:srgbClr val="0000FF"/>
            </a:solidFill>
            <a:miter lim="800000"/>
            <a:headEnd/>
            <a:tailEnd/>
          </a:ln>
        </p:spPr>
        <p:txBody>
          <a:bodyPr wrap="none" anchor="ctr"/>
          <a:lstStyle/>
          <a:p>
            <a:r>
              <a:rPr lang="en-US" altLang="ja-JP" sz="1600">
                <a:latin typeface="Tahoma" pitchFamily="34" charset="0"/>
              </a:rPr>
              <a:t> PD</a:t>
            </a:r>
          </a:p>
        </p:txBody>
      </p:sp>
      <p:sp>
        <p:nvSpPr>
          <p:cNvPr id="289860" name="AutoShape 89"/>
          <p:cNvSpPr>
            <a:spLocks noChangeArrowheads="1"/>
          </p:cNvSpPr>
          <p:nvPr/>
        </p:nvSpPr>
        <p:spPr bwMode="auto">
          <a:xfrm>
            <a:off x="6650038" y="2049463"/>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61" name="AutoShape 90"/>
          <p:cNvSpPr>
            <a:spLocks noChangeArrowheads="1"/>
          </p:cNvSpPr>
          <p:nvPr/>
        </p:nvSpPr>
        <p:spPr bwMode="auto">
          <a:xfrm>
            <a:off x="6864350" y="2049463"/>
            <a:ext cx="146050" cy="217487"/>
          </a:xfrm>
          <a:prstGeom prst="downArrow">
            <a:avLst>
              <a:gd name="adj1" fmla="val 50000"/>
              <a:gd name="adj2" fmla="val 3722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62" name="AutoShape 91"/>
          <p:cNvSpPr>
            <a:spLocks noChangeArrowheads="1"/>
          </p:cNvSpPr>
          <p:nvPr/>
        </p:nvSpPr>
        <p:spPr bwMode="auto">
          <a:xfrm>
            <a:off x="7083425" y="2049463"/>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63" name="AutoShape 92"/>
          <p:cNvSpPr>
            <a:spLocks noChangeArrowheads="1"/>
          </p:cNvSpPr>
          <p:nvPr/>
        </p:nvSpPr>
        <p:spPr bwMode="auto">
          <a:xfrm>
            <a:off x="7297738" y="2049463"/>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64" name="Rectangle 93"/>
          <p:cNvSpPr>
            <a:spLocks noChangeArrowheads="1"/>
          </p:cNvSpPr>
          <p:nvPr/>
        </p:nvSpPr>
        <p:spPr bwMode="auto">
          <a:xfrm>
            <a:off x="5980113" y="2713038"/>
            <a:ext cx="352425" cy="441325"/>
          </a:xfrm>
          <a:prstGeom prst="rect">
            <a:avLst/>
          </a:prstGeom>
          <a:solidFill>
            <a:srgbClr val="FFFFCC"/>
          </a:solidFill>
          <a:ln w="12700">
            <a:solidFill>
              <a:srgbClr val="000000"/>
            </a:solidFill>
            <a:miter lim="800000"/>
            <a:headEnd/>
            <a:tailEnd/>
          </a:ln>
        </p:spPr>
        <p:txBody>
          <a:bodyPr wrap="none" anchor="ctr"/>
          <a:lstStyle/>
          <a:p>
            <a:pPr algn="ctr"/>
            <a:endParaRPr lang="ja-JP" altLang="en-US" sz="1600" b="0">
              <a:latin typeface="Tahoma" pitchFamily="34" charset="0"/>
            </a:endParaRPr>
          </a:p>
        </p:txBody>
      </p:sp>
      <p:sp>
        <p:nvSpPr>
          <p:cNvPr id="289865" name="Line 94"/>
          <p:cNvSpPr>
            <a:spLocks noChangeShapeType="1"/>
          </p:cNvSpPr>
          <p:nvPr/>
        </p:nvSpPr>
        <p:spPr bwMode="auto">
          <a:xfrm>
            <a:off x="6264275" y="2878138"/>
            <a:ext cx="215900" cy="0"/>
          </a:xfrm>
          <a:prstGeom prst="line">
            <a:avLst/>
          </a:prstGeom>
          <a:noFill/>
          <a:ln w="19050">
            <a:solidFill>
              <a:schemeClr val="tx1"/>
            </a:solidFill>
            <a:round/>
            <a:headEnd type="triangle" w="lg" len="lg"/>
            <a:tailEnd/>
          </a:ln>
        </p:spPr>
        <p:txBody>
          <a:bodyPr/>
          <a:lstStyle/>
          <a:p>
            <a:endParaRPr lang="ja-JP" altLang="en-US"/>
          </a:p>
        </p:txBody>
      </p:sp>
      <p:sp>
        <p:nvSpPr>
          <p:cNvPr id="289866" name="Line 119"/>
          <p:cNvSpPr>
            <a:spLocks noChangeShapeType="1"/>
          </p:cNvSpPr>
          <p:nvPr/>
        </p:nvSpPr>
        <p:spPr bwMode="auto">
          <a:xfrm>
            <a:off x="7064375" y="3498850"/>
            <a:ext cx="0" cy="73025"/>
          </a:xfrm>
          <a:prstGeom prst="line">
            <a:avLst/>
          </a:prstGeom>
          <a:noFill/>
          <a:ln w="12700">
            <a:solidFill>
              <a:schemeClr val="tx1"/>
            </a:solidFill>
            <a:round/>
            <a:headEnd/>
            <a:tailEnd/>
          </a:ln>
        </p:spPr>
        <p:txBody>
          <a:bodyPr/>
          <a:lstStyle/>
          <a:p>
            <a:endParaRPr lang="ja-JP" altLang="en-US"/>
          </a:p>
        </p:txBody>
      </p:sp>
      <p:sp>
        <p:nvSpPr>
          <p:cNvPr id="289867" name="Oval 120"/>
          <p:cNvSpPr>
            <a:spLocks noChangeArrowheads="1"/>
          </p:cNvSpPr>
          <p:nvPr/>
        </p:nvSpPr>
        <p:spPr bwMode="auto">
          <a:xfrm>
            <a:off x="6991350" y="3571875"/>
            <a:ext cx="144463" cy="144463"/>
          </a:xfrm>
          <a:prstGeom prst="ellipse">
            <a:avLst/>
          </a:prstGeom>
          <a:noFill/>
          <a:ln w="12700" algn="ctr">
            <a:solidFill>
              <a:schemeClr val="tx1"/>
            </a:solidFill>
            <a:round/>
            <a:headEnd/>
            <a:tailEnd/>
          </a:ln>
        </p:spPr>
        <p:txBody>
          <a:bodyPr wrap="none" anchor="ctr"/>
          <a:lstStyle/>
          <a:p>
            <a:pPr algn="ctr"/>
            <a:endParaRPr lang="ja-JP" altLang="en-US" b="0" u="sng">
              <a:latin typeface="Arial" charset="0"/>
            </a:endParaRPr>
          </a:p>
        </p:txBody>
      </p:sp>
      <p:sp>
        <p:nvSpPr>
          <p:cNvPr id="289868" name="Freeform 121"/>
          <p:cNvSpPr>
            <a:spLocks/>
          </p:cNvSpPr>
          <p:nvPr/>
        </p:nvSpPr>
        <p:spPr bwMode="auto">
          <a:xfrm>
            <a:off x="7010400" y="3606800"/>
            <a:ext cx="106363" cy="73025"/>
          </a:xfrm>
          <a:custGeom>
            <a:avLst/>
            <a:gdLst>
              <a:gd name="T0" fmla="*/ 0 w 68"/>
              <a:gd name="T1" fmla="*/ 118503358 h 45"/>
              <a:gd name="T2" fmla="*/ 61310446 w 68"/>
              <a:gd name="T3" fmla="*/ 118503358 h 45"/>
              <a:gd name="T4" fmla="*/ 61310446 w 68"/>
              <a:gd name="T5" fmla="*/ 0 h 45"/>
              <a:gd name="T6" fmla="*/ 119955561 w 68"/>
              <a:gd name="T7" fmla="*/ 0 h 45"/>
              <a:gd name="T8" fmla="*/ 119955561 w 68"/>
              <a:gd name="T9" fmla="*/ 118503358 h 45"/>
              <a:gd name="T10" fmla="*/ 181265982 w 68"/>
              <a:gd name="T11" fmla="*/ 118503358 h 45"/>
              <a:gd name="T12" fmla="*/ 0 60000 65536"/>
              <a:gd name="T13" fmla="*/ 0 60000 65536"/>
              <a:gd name="T14" fmla="*/ 0 60000 65536"/>
              <a:gd name="T15" fmla="*/ 0 60000 65536"/>
              <a:gd name="T16" fmla="*/ 0 60000 65536"/>
              <a:gd name="T17" fmla="*/ 0 60000 65536"/>
              <a:gd name="T18" fmla="*/ 0 w 68"/>
              <a:gd name="T19" fmla="*/ 0 h 45"/>
              <a:gd name="T20" fmla="*/ 68 w 6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68" h="45">
                <a:moveTo>
                  <a:pt x="0" y="45"/>
                </a:moveTo>
                <a:lnTo>
                  <a:pt x="23" y="45"/>
                </a:lnTo>
                <a:lnTo>
                  <a:pt x="23" y="0"/>
                </a:lnTo>
                <a:lnTo>
                  <a:pt x="45" y="0"/>
                </a:lnTo>
                <a:lnTo>
                  <a:pt x="45" y="45"/>
                </a:lnTo>
                <a:lnTo>
                  <a:pt x="68" y="45"/>
                </a:lnTo>
              </a:path>
            </a:pathLst>
          </a:custGeom>
          <a:noFill/>
          <a:ln w="12700" cap="flat" cmpd="sng">
            <a:solidFill>
              <a:schemeClr val="tx1"/>
            </a:solidFill>
            <a:prstDash val="solid"/>
            <a:round/>
            <a:headEnd type="none" w="med" len="med"/>
            <a:tailEnd type="none" w="med" len="med"/>
          </a:ln>
        </p:spPr>
        <p:txBody>
          <a:bodyPr/>
          <a:lstStyle/>
          <a:p>
            <a:endParaRPr lang="ja-JP" altLang="en-US"/>
          </a:p>
        </p:txBody>
      </p:sp>
      <p:sp>
        <p:nvSpPr>
          <p:cNvPr id="289869" name="Line 122"/>
          <p:cNvSpPr>
            <a:spLocks noChangeShapeType="1"/>
          </p:cNvSpPr>
          <p:nvPr/>
        </p:nvSpPr>
        <p:spPr bwMode="auto">
          <a:xfrm>
            <a:off x="7064375" y="3721100"/>
            <a:ext cx="0" cy="73025"/>
          </a:xfrm>
          <a:prstGeom prst="line">
            <a:avLst/>
          </a:prstGeom>
          <a:noFill/>
          <a:ln w="12700">
            <a:solidFill>
              <a:schemeClr val="tx1"/>
            </a:solidFill>
            <a:round/>
            <a:headEnd/>
            <a:tailEnd/>
          </a:ln>
        </p:spPr>
        <p:txBody>
          <a:bodyPr/>
          <a:lstStyle/>
          <a:p>
            <a:endParaRPr lang="ja-JP" altLang="en-US"/>
          </a:p>
        </p:txBody>
      </p:sp>
      <p:grpSp>
        <p:nvGrpSpPr>
          <p:cNvPr id="289870" name="Group 123"/>
          <p:cNvGrpSpPr>
            <a:grpSpLocks/>
          </p:cNvGrpSpPr>
          <p:nvPr/>
        </p:nvGrpSpPr>
        <p:grpSpPr bwMode="auto">
          <a:xfrm>
            <a:off x="6991350" y="3787775"/>
            <a:ext cx="144463" cy="71438"/>
            <a:chOff x="1170" y="3113"/>
            <a:chExt cx="136" cy="90"/>
          </a:xfrm>
        </p:grpSpPr>
        <p:sp>
          <p:nvSpPr>
            <p:cNvPr id="289871" name="Line 124"/>
            <p:cNvSpPr>
              <a:spLocks noChangeShapeType="1"/>
            </p:cNvSpPr>
            <p:nvPr/>
          </p:nvSpPr>
          <p:spPr bwMode="auto">
            <a:xfrm>
              <a:off x="1170" y="3113"/>
              <a:ext cx="136" cy="0"/>
            </a:xfrm>
            <a:prstGeom prst="line">
              <a:avLst/>
            </a:prstGeom>
            <a:noFill/>
            <a:ln w="12700">
              <a:solidFill>
                <a:schemeClr val="tx1"/>
              </a:solidFill>
              <a:round/>
              <a:headEnd/>
              <a:tailEnd/>
            </a:ln>
          </p:spPr>
          <p:txBody>
            <a:bodyPr/>
            <a:lstStyle/>
            <a:p>
              <a:endParaRPr lang="ja-JP" altLang="en-US"/>
            </a:p>
          </p:txBody>
        </p:sp>
        <p:sp>
          <p:nvSpPr>
            <p:cNvPr id="289872" name="Line 125"/>
            <p:cNvSpPr>
              <a:spLocks noChangeShapeType="1"/>
            </p:cNvSpPr>
            <p:nvPr/>
          </p:nvSpPr>
          <p:spPr bwMode="auto">
            <a:xfrm>
              <a:off x="1193" y="3158"/>
              <a:ext cx="91" cy="0"/>
            </a:xfrm>
            <a:prstGeom prst="line">
              <a:avLst/>
            </a:prstGeom>
            <a:noFill/>
            <a:ln w="12700">
              <a:solidFill>
                <a:schemeClr val="tx1"/>
              </a:solidFill>
              <a:round/>
              <a:headEnd/>
              <a:tailEnd/>
            </a:ln>
          </p:spPr>
          <p:txBody>
            <a:bodyPr/>
            <a:lstStyle/>
            <a:p>
              <a:endParaRPr lang="ja-JP" altLang="en-US"/>
            </a:p>
          </p:txBody>
        </p:sp>
        <p:sp>
          <p:nvSpPr>
            <p:cNvPr id="289873" name="Line 126"/>
            <p:cNvSpPr>
              <a:spLocks noChangeShapeType="1"/>
            </p:cNvSpPr>
            <p:nvPr/>
          </p:nvSpPr>
          <p:spPr bwMode="auto">
            <a:xfrm>
              <a:off x="1215" y="3203"/>
              <a:ext cx="46" cy="0"/>
            </a:xfrm>
            <a:prstGeom prst="line">
              <a:avLst/>
            </a:prstGeom>
            <a:noFill/>
            <a:ln w="12700">
              <a:solidFill>
                <a:schemeClr val="tx1"/>
              </a:solidFill>
              <a:round/>
              <a:headEnd/>
              <a:tailEnd/>
            </a:ln>
          </p:spPr>
          <p:txBody>
            <a:bodyPr/>
            <a:lstStyle/>
            <a:p>
              <a:endParaRPr lang="ja-JP" altLang="en-US"/>
            </a:p>
          </p:txBody>
        </p:sp>
      </p:grpSp>
      <p:sp>
        <p:nvSpPr>
          <p:cNvPr id="289874" name="Text Box 127"/>
          <p:cNvSpPr txBox="1">
            <a:spLocks noChangeArrowheads="1"/>
          </p:cNvSpPr>
          <p:nvPr/>
        </p:nvSpPr>
        <p:spPr bwMode="auto">
          <a:xfrm>
            <a:off x="7000875" y="3074988"/>
            <a:ext cx="1635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p</a:t>
            </a:r>
            <a:r>
              <a:rPr lang="en-US" altLang="ja-JP" sz="1600" b="0" baseline="30000">
                <a:latin typeface="Tahoma" pitchFamily="34" charset="0"/>
              </a:rPr>
              <a:t>-</a:t>
            </a:r>
          </a:p>
        </p:txBody>
      </p:sp>
      <p:sp>
        <p:nvSpPr>
          <p:cNvPr id="289875" name="Text Box 128"/>
          <p:cNvSpPr txBox="1">
            <a:spLocks noChangeArrowheads="1"/>
          </p:cNvSpPr>
          <p:nvPr/>
        </p:nvSpPr>
        <p:spPr bwMode="auto">
          <a:xfrm>
            <a:off x="7000875" y="3290888"/>
            <a:ext cx="1635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r>
              <a:rPr lang="en-US" altLang="ja-JP" sz="1600" b="0" baseline="30000">
                <a:latin typeface="Tahoma" pitchFamily="34" charset="0"/>
              </a:rPr>
              <a:t>-</a:t>
            </a:r>
          </a:p>
        </p:txBody>
      </p:sp>
      <p:sp>
        <p:nvSpPr>
          <p:cNvPr id="289876" name="Rectangle 129"/>
          <p:cNvSpPr>
            <a:spLocks noChangeArrowheads="1"/>
          </p:cNvSpPr>
          <p:nvPr/>
        </p:nvSpPr>
        <p:spPr bwMode="auto">
          <a:xfrm>
            <a:off x="5946775" y="2573338"/>
            <a:ext cx="485775" cy="100012"/>
          </a:xfrm>
          <a:prstGeom prst="rect">
            <a:avLst/>
          </a:prstGeom>
          <a:solidFill>
            <a:srgbClr val="66FF99"/>
          </a:solidFill>
          <a:ln w="12700">
            <a:noFill/>
            <a:miter lim="800000"/>
            <a:headEnd/>
            <a:tailEnd/>
          </a:ln>
        </p:spPr>
        <p:txBody>
          <a:bodyPr wrap="none" anchor="ctr"/>
          <a:lstStyle/>
          <a:p>
            <a:pPr algn="ctr"/>
            <a:endParaRPr lang="ja-JP" altLang="en-US" b="0" u="sng">
              <a:latin typeface="Arial" charset="0"/>
            </a:endParaRPr>
          </a:p>
        </p:txBody>
      </p:sp>
      <p:sp>
        <p:nvSpPr>
          <p:cNvPr id="289877" name="Rectangle 131"/>
          <p:cNvSpPr>
            <a:spLocks noChangeArrowheads="1"/>
          </p:cNvSpPr>
          <p:nvPr/>
        </p:nvSpPr>
        <p:spPr bwMode="auto">
          <a:xfrm flipV="1">
            <a:off x="5884863" y="2438400"/>
            <a:ext cx="609600" cy="87313"/>
          </a:xfrm>
          <a:prstGeom prst="rect">
            <a:avLst/>
          </a:prstGeom>
          <a:solidFill>
            <a:srgbClr val="969696"/>
          </a:solidFill>
          <a:ln w="12700">
            <a:noFill/>
            <a:miter lim="800000"/>
            <a:headEnd/>
            <a:tailEnd/>
          </a:ln>
        </p:spPr>
        <p:txBody>
          <a:bodyPr rot="10800000" wrap="none" anchor="ctr"/>
          <a:lstStyle/>
          <a:p>
            <a:pPr algn="ctr"/>
            <a:endParaRPr lang="ja-JP" altLang="en-US" b="0" u="sng">
              <a:latin typeface="Arial" charset="0"/>
            </a:endParaRPr>
          </a:p>
        </p:txBody>
      </p:sp>
      <p:sp>
        <p:nvSpPr>
          <p:cNvPr id="289878" name="Text Box 133"/>
          <p:cNvSpPr txBox="1">
            <a:spLocks noChangeArrowheads="1"/>
          </p:cNvSpPr>
          <p:nvPr/>
        </p:nvSpPr>
        <p:spPr bwMode="auto">
          <a:xfrm>
            <a:off x="5867400" y="3130550"/>
            <a:ext cx="1019175" cy="700088"/>
          </a:xfrm>
          <a:prstGeom prst="rect">
            <a:avLst/>
          </a:prstGeom>
          <a:noFill/>
          <a:ln w="12700">
            <a:noFill/>
            <a:miter lim="800000"/>
            <a:headEnd/>
            <a:tailEnd/>
          </a:ln>
        </p:spPr>
        <p:txBody>
          <a:bodyPr wrap="none" lIns="0" tIns="0" rIns="0" bIns="0">
            <a:spAutoFit/>
          </a:bodyPr>
          <a:lstStyle/>
          <a:p>
            <a:pPr>
              <a:lnSpc>
                <a:spcPct val="110000"/>
              </a:lnSpc>
            </a:pPr>
            <a:r>
              <a:rPr lang="en-US" altLang="ja-JP" sz="1400">
                <a:solidFill>
                  <a:srgbClr val="0000FF"/>
                </a:solidFill>
                <a:latin typeface="Tahoma" pitchFamily="34" charset="0"/>
              </a:rPr>
              <a:t> VCCD</a:t>
            </a:r>
          </a:p>
          <a:p>
            <a:pPr>
              <a:lnSpc>
                <a:spcPct val="110000"/>
              </a:lnSpc>
            </a:pPr>
            <a:r>
              <a:rPr lang="ja-JP" altLang="en-US" sz="1400">
                <a:solidFill>
                  <a:srgbClr val="0000FF"/>
                </a:solidFill>
                <a:latin typeface="Tahoma" pitchFamily="34" charset="0"/>
              </a:rPr>
              <a:t>    ↑</a:t>
            </a:r>
          </a:p>
          <a:p>
            <a:pPr>
              <a:lnSpc>
                <a:spcPct val="110000"/>
              </a:lnSpc>
            </a:pPr>
            <a:r>
              <a:rPr lang="en-US" altLang="ja-JP" sz="1400">
                <a:solidFill>
                  <a:srgbClr val="0000FF"/>
                </a:solidFill>
                <a:latin typeface="Tahoma" pitchFamily="34" charset="0"/>
              </a:rPr>
              <a:t>Defect-free</a:t>
            </a:r>
          </a:p>
        </p:txBody>
      </p:sp>
      <p:sp>
        <p:nvSpPr>
          <p:cNvPr id="289879" name="AutoShape 134"/>
          <p:cNvSpPr>
            <a:spLocks noChangeArrowheads="1"/>
          </p:cNvSpPr>
          <p:nvPr/>
        </p:nvSpPr>
        <p:spPr bwMode="auto">
          <a:xfrm>
            <a:off x="6005513" y="2049463"/>
            <a:ext cx="144462"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80" name="AutoShape 135"/>
          <p:cNvSpPr>
            <a:spLocks noChangeArrowheads="1"/>
          </p:cNvSpPr>
          <p:nvPr/>
        </p:nvSpPr>
        <p:spPr bwMode="auto">
          <a:xfrm>
            <a:off x="6219825" y="2049463"/>
            <a:ext cx="146050" cy="217487"/>
          </a:xfrm>
          <a:prstGeom prst="downArrow">
            <a:avLst>
              <a:gd name="adj1" fmla="val 50000"/>
              <a:gd name="adj2" fmla="val 3722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81" name="AutoShape 136"/>
          <p:cNvSpPr>
            <a:spLocks noChangeArrowheads="1"/>
          </p:cNvSpPr>
          <p:nvPr/>
        </p:nvSpPr>
        <p:spPr bwMode="auto">
          <a:xfrm>
            <a:off x="6438900" y="2049463"/>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82" name="Text Box 137"/>
          <p:cNvSpPr txBox="1">
            <a:spLocks noChangeArrowheads="1"/>
          </p:cNvSpPr>
          <p:nvPr/>
        </p:nvSpPr>
        <p:spPr bwMode="auto">
          <a:xfrm>
            <a:off x="6624638" y="2378075"/>
            <a:ext cx="1154112"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Photo-Shield</a:t>
            </a:r>
          </a:p>
        </p:txBody>
      </p:sp>
      <p:sp>
        <p:nvSpPr>
          <p:cNvPr id="289883" name="Text Box 138"/>
          <p:cNvSpPr txBox="1">
            <a:spLocks noChangeArrowheads="1"/>
          </p:cNvSpPr>
          <p:nvPr/>
        </p:nvSpPr>
        <p:spPr bwMode="auto">
          <a:xfrm>
            <a:off x="6048375" y="2519363"/>
            <a:ext cx="222250" cy="212725"/>
          </a:xfrm>
          <a:prstGeom prst="rect">
            <a:avLst/>
          </a:prstGeom>
          <a:noFill/>
          <a:ln w="12700">
            <a:noFill/>
            <a:miter lim="800000"/>
            <a:headEnd/>
            <a:tailEnd/>
          </a:ln>
        </p:spPr>
        <p:txBody>
          <a:bodyPr wrap="none" lIns="0" tIns="0" rIns="0" bIns="0">
            <a:spAutoFit/>
          </a:bodyPr>
          <a:lstStyle/>
          <a:p>
            <a:r>
              <a:rPr lang="en-US" altLang="ja-JP" sz="1400" b="0">
                <a:latin typeface="Tahoma" pitchFamily="34" charset="0"/>
              </a:rPr>
              <a:t>TG</a:t>
            </a:r>
          </a:p>
        </p:txBody>
      </p:sp>
      <p:sp>
        <p:nvSpPr>
          <p:cNvPr id="289884" name="Text Box 139"/>
          <p:cNvSpPr txBox="1">
            <a:spLocks noChangeArrowheads="1"/>
          </p:cNvSpPr>
          <p:nvPr/>
        </p:nvSpPr>
        <p:spPr bwMode="auto">
          <a:xfrm>
            <a:off x="1008063" y="6575425"/>
            <a:ext cx="2806700" cy="274638"/>
          </a:xfrm>
          <a:prstGeom prst="rect">
            <a:avLst/>
          </a:prstGeom>
          <a:noFill/>
          <a:ln w="9525">
            <a:noFill/>
            <a:miter lim="800000"/>
            <a:headEnd/>
            <a:tailEnd/>
          </a:ln>
        </p:spPr>
        <p:txBody>
          <a:bodyPr wrap="none">
            <a:spAutoFit/>
          </a:bodyPr>
          <a:lstStyle/>
          <a:p>
            <a:r>
              <a:rPr lang="en-US" altLang="ja-JP" sz="1200" b="0">
                <a:latin typeface="Tahoma" pitchFamily="34" charset="0"/>
              </a:rPr>
              <a:t>Reference :(1)Data sheet (2)IIWS2005</a:t>
            </a:r>
          </a:p>
        </p:txBody>
      </p:sp>
      <p:sp>
        <p:nvSpPr>
          <p:cNvPr id="289885" name="Line 140"/>
          <p:cNvSpPr>
            <a:spLocks noChangeShapeType="1"/>
          </p:cNvSpPr>
          <p:nvPr/>
        </p:nvSpPr>
        <p:spPr bwMode="auto">
          <a:xfrm>
            <a:off x="2724150" y="3067050"/>
            <a:ext cx="0" cy="57150"/>
          </a:xfrm>
          <a:prstGeom prst="line">
            <a:avLst/>
          </a:prstGeom>
          <a:noFill/>
          <a:ln w="12700">
            <a:solidFill>
              <a:schemeClr val="tx1"/>
            </a:solidFill>
            <a:round/>
            <a:headEnd/>
            <a:tailEnd/>
          </a:ln>
        </p:spPr>
        <p:txBody>
          <a:bodyPr/>
          <a:lstStyle/>
          <a:p>
            <a:endParaRPr lang="ja-JP" altLang="en-US"/>
          </a:p>
        </p:txBody>
      </p:sp>
      <p:sp>
        <p:nvSpPr>
          <p:cNvPr id="289886" name="Rectangle 149"/>
          <p:cNvSpPr>
            <a:spLocks noChangeArrowheads="1"/>
          </p:cNvSpPr>
          <p:nvPr/>
        </p:nvSpPr>
        <p:spPr bwMode="auto">
          <a:xfrm flipV="1">
            <a:off x="2901950" y="2420938"/>
            <a:ext cx="396875" cy="87312"/>
          </a:xfrm>
          <a:prstGeom prst="rect">
            <a:avLst/>
          </a:prstGeom>
          <a:solidFill>
            <a:srgbClr val="969696"/>
          </a:solidFill>
          <a:ln w="12700">
            <a:noFill/>
            <a:miter lim="800000"/>
            <a:headEnd/>
            <a:tailEnd/>
          </a:ln>
        </p:spPr>
        <p:txBody>
          <a:bodyPr rot="10800000" wrap="none" anchor="ctr"/>
          <a:lstStyle/>
          <a:p>
            <a:pPr algn="ctr"/>
            <a:endParaRPr lang="ja-JP" altLang="en-US" b="0" u="sng">
              <a:latin typeface="Arial" charset="0"/>
            </a:endParaRPr>
          </a:p>
        </p:txBody>
      </p:sp>
      <p:sp>
        <p:nvSpPr>
          <p:cNvPr id="289887" name="Text Box 150"/>
          <p:cNvSpPr txBox="1">
            <a:spLocks noChangeArrowheads="1"/>
          </p:cNvSpPr>
          <p:nvPr/>
        </p:nvSpPr>
        <p:spPr bwMode="auto">
          <a:xfrm>
            <a:off x="3375025" y="2338388"/>
            <a:ext cx="1154113"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Photo-Shield</a:t>
            </a:r>
          </a:p>
        </p:txBody>
      </p:sp>
      <p:sp>
        <p:nvSpPr>
          <p:cNvPr id="289888" name="AutoShape 151"/>
          <p:cNvSpPr>
            <a:spLocks noChangeArrowheads="1"/>
          </p:cNvSpPr>
          <p:nvPr/>
        </p:nvSpPr>
        <p:spPr bwMode="auto">
          <a:xfrm>
            <a:off x="3340100" y="2049463"/>
            <a:ext cx="144463"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89" name="AutoShape 152"/>
          <p:cNvSpPr>
            <a:spLocks noChangeArrowheads="1"/>
          </p:cNvSpPr>
          <p:nvPr/>
        </p:nvSpPr>
        <p:spPr bwMode="auto">
          <a:xfrm>
            <a:off x="3556000" y="2049463"/>
            <a:ext cx="144463"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90" name="AutoShape 153"/>
          <p:cNvSpPr>
            <a:spLocks noChangeArrowheads="1"/>
          </p:cNvSpPr>
          <p:nvPr/>
        </p:nvSpPr>
        <p:spPr bwMode="auto">
          <a:xfrm>
            <a:off x="3773488" y="2049463"/>
            <a:ext cx="144462"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91" name="AutoShape 154"/>
          <p:cNvSpPr>
            <a:spLocks noChangeArrowheads="1"/>
          </p:cNvSpPr>
          <p:nvPr/>
        </p:nvSpPr>
        <p:spPr bwMode="auto">
          <a:xfrm>
            <a:off x="3987800" y="2049463"/>
            <a:ext cx="144463"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92" name="AutoShape 155"/>
          <p:cNvSpPr>
            <a:spLocks noChangeArrowheads="1"/>
          </p:cNvSpPr>
          <p:nvPr/>
        </p:nvSpPr>
        <p:spPr bwMode="auto">
          <a:xfrm>
            <a:off x="2695575" y="2049463"/>
            <a:ext cx="144463"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93" name="AutoShape 156"/>
          <p:cNvSpPr>
            <a:spLocks noChangeArrowheads="1"/>
          </p:cNvSpPr>
          <p:nvPr/>
        </p:nvSpPr>
        <p:spPr bwMode="auto">
          <a:xfrm>
            <a:off x="2911475" y="2049463"/>
            <a:ext cx="144463"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94" name="AutoShape 157"/>
          <p:cNvSpPr>
            <a:spLocks noChangeArrowheads="1"/>
          </p:cNvSpPr>
          <p:nvPr/>
        </p:nvSpPr>
        <p:spPr bwMode="auto">
          <a:xfrm>
            <a:off x="3128963" y="2049463"/>
            <a:ext cx="144462"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89895" name="Rectangle 159"/>
          <p:cNvSpPr>
            <a:spLocks noChangeArrowheads="1"/>
          </p:cNvSpPr>
          <p:nvPr/>
        </p:nvSpPr>
        <p:spPr bwMode="auto">
          <a:xfrm>
            <a:off x="4089400" y="2713038"/>
            <a:ext cx="169863" cy="273050"/>
          </a:xfrm>
          <a:prstGeom prst="rect">
            <a:avLst/>
          </a:prstGeom>
          <a:solidFill>
            <a:srgbClr val="FFCCCC"/>
          </a:solidFill>
          <a:ln w="12700">
            <a:solidFill>
              <a:schemeClr val="tx1"/>
            </a:solidFill>
            <a:miter lim="800000"/>
            <a:headEnd/>
            <a:tailEnd/>
          </a:ln>
        </p:spPr>
        <p:txBody>
          <a:bodyPr wrap="none" anchor="ctr"/>
          <a:lstStyle/>
          <a:p>
            <a:pPr algn="ctr"/>
            <a:endParaRPr lang="ja-JP" altLang="en-US" sz="1400" b="0">
              <a:solidFill>
                <a:srgbClr val="FF0000"/>
              </a:solidFill>
              <a:latin typeface="Tahoma" pitchFamily="34" charset="0"/>
            </a:endParaRPr>
          </a:p>
        </p:txBody>
      </p:sp>
      <p:sp>
        <p:nvSpPr>
          <p:cNvPr id="289896" name="Text Box 160"/>
          <p:cNvSpPr txBox="1">
            <a:spLocks noChangeArrowheads="1"/>
          </p:cNvSpPr>
          <p:nvPr/>
        </p:nvSpPr>
        <p:spPr bwMode="auto">
          <a:xfrm>
            <a:off x="4111625" y="3098800"/>
            <a:ext cx="373063"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LOD</a:t>
            </a:r>
          </a:p>
        </p:txBody>
      </p:sp>
      <p:sp>
        <p:nvSpPr>
          <p:cNvPr id="289897" name="Text Box 161"/>
          <p:cNvSpPr txBox="1">
            <a:spLocks noChangeArrowheads="1"/>
          </p:cNvSpPr>
          <p:nvPr/>
        </p:nvSpPr>
        <p:spPr bwMode="auto">
          <a:xfrm>
            <a:off x="4149725" y="2514600"/>
            <a:ext cx="336550" cy="212725"/>
          </a:xfrm>
          <a:prstGeom prst="rect">
            <a:avLst/>
          </a:prstGeom>
          <a:noFill/>
          <a:ln w="12700">
            <a:noFill/>
            <a:miter lim="800000"/>
            <a:headEnd/>
            <a:tailEnd/>
          </a:ln>
        </p:spPr>
        <p:txBody>
          <a:bodyPr wrap="none" lIns="0" tIns="0" rIns="0" bIns="0">
            <a:spAutoFit/>
          </a:bodyPr>
          <a:lstStyle/>
          <a:p>
            <a:r>
              <a:rPr lang="en-US" altLang="ja-JP" sz="1400" b="0">
                <a:latin typeface="Tahoma" pitchFamily="34" charset="0"/>
              </a:rPr>
              <a:t>OFG</a:t>
            </a:r>
          </a:p>
        </p:txBody>
      </p:sp>
      <p:sp>
        <p:nvSpPr>
          <p:cNvPr id="289898" name="Text Box 205"/>
          <p:cNvSpPr txBox="1">
            <a:spLocks noChangeArrowheads="1"/>
          </p:cNvSpPr>
          <p:nvPr/>
        </p:nvSpPr>
        <p:spPr bwMode="auto">
          <a:xfrm>
            <a:off x="7459663" y="3167063"/>
            <a:ext cx="392112"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VOD</a:t>
            </a:r>
          </a:p>
        </p:txBody>
      </p:sp>
      <p:sp>
        <p:nvSpPr>
          <p:cNvPr id="289899" name="Line 206"/>
          <p:cNvSpPr>
            <a:spLocks noChangeShapeType="1"/>
          </p:cNvSpPr>
          <p:nvPr/>
        </p:nvSpPr>
        <p:spPr bwMode="auto">
          <a:xfrm>
            <a:off x="3968750" y="3059113"/>
            <a:ext cx="298450" cy="0"/>
          </a:xfrm>
          <a:prstGeom prst="line">
            <a:avLst/>
          </a:prstGeom>
          <a:noFill/>
          <a:ln w="12700">
            <a:solidFill>
              <a:schemeClr val="tx1"/>
            </a:solidFill>
            <a:round/>
            <a:headEnd type="triangle" w="med" len="med"/>
            <a:tailEnd type="triangle" w="med" len="med"/>
          </a:ln>
        </p:spPr>
        <p:txBody>
          <a:bodyPr/>
          <a:lstStyle/>
          <a:p>
            <a:endParaRPr lang="ja-JP" altLang="en-US"/>
          </a:p>
        </p:txBody>
      </p:sp>
      <p:sp>
        <p:nvSpPr>
          <p:cNvPr id="289900" name="Line 207"/>
          <p:cNvSpPr>
            <a:spLocks noChangeShapeType="1"/>
          </p:cNvSpPr>
          <p:nvPr/>
        </p:nvSpPr>
        <p:spPr bwMode="auto">
          <a:xfrm rot="-5400000">
            <a:off x="7254875" y="3305175"/>
            <a:ext cx="323850" cy="0"/>
          </a:xfrm>
          <a:prstGeom prst="line">
            <a:avLst/>
          </a:prstGeom>
          <a:noFill/>
          <a:ln w="12700">
            <a:solidFill>
              <a:schemeClr val="tx1"/>
            </a:solidFill>
            <a:round/>
            <a:headEnd type="triangle" w="med" len="med"/>
            <a:tailEnd type="triangle" w="med" len="med"/>
          </a:ln>
        </p:spPr>
        <p:txBody>
          <a:bodyPr/>
          <a:lstStyle/>
          <a:p>
            <a:endParaRPr lang="ja-JP" altLang="en-US"/>
          </a:p>
        </p:txBody>
      </p:sp>
      <p:sp>
        <p:nvSpPr>
          <p:cNvPr id="289901" name="Text Box 288"/>
          <p:cNvSpPr txBox="1">
            <a:spLocks noChangeArrowheads="1"/>
          </p:cNvSpPr>
          <p:nvPr/>
        </p:nvSpPr>
        <p:spPr bwMode="auto">
          <a:xfrm>
            <a:off x="142875" y="3597275"/>
            <a:ext cx="2154238" cy="336550"/>
          </a:xfrm>
          <a:prstGeom prst="rect">
            <a:avLst/>
          </a:prstGeom>
          <a:noFill/>
          <a:ln w="9525">
            <a:noFill/>
            <a:miter lim="800000"/>
            <a:headEnd/>
            <a:tailEnd/>
          </a:ln>
        </p:spPr>
        <p:txBody>
          <a:bodyPr wrap="none">
            <a:spAutoFit/>
          </a:bodyPr>
          <a:lstStyle/>
          <a:p>
            <a:r>
              <a:rPr lang="en-US" altLang="ja-JP" sz="1600">
                <a:latin typeface="Tahoma" pitchFamily="34" charset="0"/>
              </a:rPr>
              <a:t>Pixel performances</a:t>
            </a:r>
          </a:p>
        </p:txBody>
      </p:sp>
      <p:sp>
        <p:nvSpPr>
          <p:cNvPr id="17465" name="Rectangle 57"/>
          <p:cNvSpPr>
            <a:spLocks noChangeArrowheads="1"/>
          </p:cNvSpPr>
          <p:nvPr/>
        </p:nvSpPr>
        <p:spPr bwMode="auto">
          <a:xfrm>
            <a:off x="647700" y="0"/>
            <a:ext cx="7843838" cy="512763"/>
          </a:xfrm>
          <a:prstGeom prst="rect">
            <a:avLst/>
          </a:prstGeom>
          <a:noFill/>
          <a:ln>
            <a:noFill/>
          </a:ln>
          <a:effectLst/>
          <a:extLst>
            <a:ext uri="{909E8E84-426E-40DD-AFC4-6F175D3DCCD1}"/>
            <a:ext uri="{91240B29-F687-4F45-9708-019B960494DF}"/>
            <a:ext uri="{AF507438-7753-43E0-B8FC-AC1667EBCBE1}"/>
          </a:extLst>
        </p:spPr>
        <p:txBody>
          <a:bodyPr lIns="0" tIns="0" rIns="0" bIns="0" anchor="ct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Global Shutter Pixels – GS-CIS vs. IT-CCD</a:t>
            </a:r>
          </a:p>
        </p:txBody>
      </p:sp>
      <p:sp>
        <p:nvSpPr>
          <p:cNvPr id="289903" name="Text Box 54"/>
          <p:cNvSpPr txBox="1">
            <a:spLocks noChangeArrowheads="1"/>
          </p:cNvSpPr>
          <p:nvPr/>
        </p:nvSpPr>
        <p:spPr bwMode="auto">
          <a:xfrm>
            <a:off x="7885113" y="2378075"/>
            <a:ext cx="493712" cy="212725"/>
          </a:xfrm>
          <a:prstGeom prst="rect">
            <a:avLst/>
          </a:prstGeom>
          <a:noFill/>
          <a:ln w="12700">
            <a:noFill/>
            <a:miter lim="800000"/>
            <a:headEnd/>
            <a:tailEnd/>
          </a:ln>
        </p:spPr>
        <p:txBody>
          <a:bodyPr wrap="none" lIns="0" tIns="0" rIns="0" bIns="0">
            <a:spAutoFit/>
          </a:bodyPr>
          <a:lstStyle/>
          <a:p>
            <a:pPr algn="ctr"/>
            <a:r>
              <a:rPr lang="en-US" altLang="ja-JP" sz="1400">
                <a:latin typeface="Tahoma" pitchFamily="34" charset="0"/>
              </a:rPr>
              <a:t>VCCD</a:t>
            </a:r>
          </a:p>
        </p:txBody>
      </p:sp>
      <p:sp>
        <p:nvSpPr>
          <p:cNvPr id="289904" name="Rectangle 218"/>
          <p:cNvSpPr>
            <a:spLocks noChangeArrowheads="1"/>
          </p:cNvSpPr>
          <p:nvPr/>
        </p:nvSpPr>
        <p:spPr bwMode="auto">
          <a:xfrm>
            <a:off x="8140700" y="2708275"/>
            <a:ext cx="706438" cy="782638"/>
          </a:xfrm>
          <a:prstGeom prst="rect">
            <a:avLst/>
          </a:prstGeom>
          <a:solidFill>
            <a:srgbClr val="CCECFF"/>
          </a:solidFill>
          <a:ln w="12700" algn="ctr">
            <a:solidFill>
              <a:schemeClr val="tx1"/>
            </a:solidFill>
            <a:miter lim="800000"/>
            <a:headEnd/>
            <a:tailEnd/>
          </a:ln>
        </p:spPr>
        <p:txBody>
          <a:bodyPr wrap="none" lIns="0" tIns="0" rIns="0" bIns="0" anchor="ctr"/>
          <a:lstStyle/>
          <a:p>
            <a:endParaRPr lang="ja-JP" altLang="en-US" sz="2400" b="0">
              <a:latin typeface="Tahoma" pitchFamily="34" charset="0"/>
            </a:endParaRPr>
          </a:p>
        </p:txBody>
      </p:sp>
      <p:sp>
        <p:nvSpPr>
          <p:cNvPr id="289905" name="Rectangle 220"/>
          <p:cNvSpPr>
            <a:spLocks noChangeArrowheads="1"/>
          </p:cNvSpPr>
          <p:nvPr/>
        </p:nvSpPr>
        <p:spPr bwMode="auto">
          <a:xfrm>
            <a:off x="8388350" y="2792413"/>
            <a:ext cx="385763" cy="615950"/>
          </a:xfrm>
          <a:prstGeom prst="rect">
            <a:avLst/>
          </a:prstGeom>
          <a:solidFill>
            <a:srgbClr val="FFFFCC"/>
          </a:solidFill>
          <a:ln w="19050" algn="ctr">
            <a:solidFill>
              <a:srgbClr val="0000FF"/>
            </a:solidFill>
            <a:miter lim="800000"/>
            <a:headEnd/>
            <a:tailEnd/>
          </a:ln>
        </p:spPr>
        <p:txBody>
          <a:bodyPr wrap="none" lIns="0" tIns="0" rIns="0" bIns="0" anchor="ctr"/>
          <a:lstStyle/>
          <a:p>
            <a:endParaRPr lang="ja-JP" altLang="en-US" sz="2400" b="0">
              <a:latin typeface="Tahoma" pitchFamily="34" charset="0"/>
            </a:endParaRPr>
          </a:p>
        </p:txBody>
      </p:sp>
      <p:sp>
        <p:nvSpPr>
          <p:cNvPr id="289906" name="AutoShape 223"/>
          <p:cNvSpPr>
            <a:spLocks noChangeArrowheads="1"/>
          </p:cNvSpPr>
          <p:nvPr/>
        </p:nvSpPr>
        <p:spPr bwMode="auto">
          <a:xfrm rot="10800000">
            <a:off x="8116888" y="3636963"/>
            <a:ext cx="301625" cy="260350"/>
          </a:xfrm>
          <a:prstGeom prst="triangle">
            <a:avLst>
              <a:gd name="adj" fmla="val 50000"/>
            </a:avLst>
          </a:prstGeom>
          <a:solidFill>
            <a:schemeClr val="bg1"/>
          </a:solidFill>
          <a:ln w="12700">
            <a:solidFill>
              <a:srgbClr val="000000"/>
            </a:solidFill>
            <a:miter lim="800000"/>
            <a:headEnd/>
            <a:tailEnd/>
          </a:ln>
        </p:spPr>
        <p:txBody>
          <a:bodyPr rot="10800000" wrap="none" anchor="ctr"/>
          <a:lstStyle/>
          <a:p>
            <a:pPr algn="ctr"/>
            <a:endParaRPr lang="ja-JP" altLang="en-US" b="0" u="sng">
              <a:latin typeface="Tahoma" pitchFamily="34" charset="0"/>
            </a:endParaRPr>
          </a:p>
        </p:txBody>
      </p:sp>
      <p:cxnSp>
        <p:nvCxnSpPr>
          <p:cNvPr id="289907" name="AutoShape 224"/>
          <p:cNvCxnSpPr>
            <a:cxnSpLocks noChangeShapeType="1"/>
            <a:stCxn id="289906" idx="3"/>
            <a:endCxn id="289908" idx="2"/>
          </p:cNvCxnSpPr>
          <p:nvPr/>
        </p:nvCxnSpPr>
        <p:spPr bwMode="auto">
          <a:xfrm flipH="1" flipV="1">
            <a:off x="8266113" y="3490913"/>
            <a:ext cx="1587" cy="146050"/>
          </a:xfrm>
          <a:prstGeom prst="straightConnector1">
            <a:avLst/>
          </a:prstGeom>
          <a:noFill/>
          <a:ln w="12700">
            <a:solidFill>
              <a:schemeClr val="tx1"/>
            </a:solidFill>
            <a:round/>
            <a:headEnd/>
            <a:tailEnd/>
          </a:ln>
        </p:spPr>
      </p:cxnSp>
      <p:sp>
        <p:nvSpPr>
          <p:cNvPr id="289908" name="Rectangle 218"/>
          <p:cNvSpPr>
            <a:spLocks noChangeArrowheads="1"/>
          </p:cNvSpPr>
          <p:nvPr/>
        </p:nvSpPr>
        <p:spPr bwMode="auto">
          <a:xfrm>
            <a:off x="8212138" y="2708275"/>
            <a:ext cx="106362" cy="782638"/>
          </a:xfrm>
          <a:prstGeom prst="rect">
            <a:avLst/>
          </a:prstGeom>
          <a:solidFill>
            <a:srgbClr val="C0C0C0"/>
          </a:solidFill>
          <a:ln w="12700" algn="ctr">
            <a:solidFill>
              <a:schemeClr val="tx1"/>
            </a:solidFill>
            <a:miter lim="800000"/>
            <a:headEnd/>
            <a:tailEnd/>
          </a:ln>
        </p:spPr>
        <p:txBody>
          <a:bodyPr wrap="none" lIns="0" tIns="0" rIns="0" bIns="0" anchor="ctr"/>
          <a:lstStyle/>
          <a:p>
            <a:endParaRPr lang="ja-JP" altLang="en-US" sz="2400" b="0">
              <a:latin typeface="Tahoma" pitchFamily="34" charset="0"/>
            </a:endParaRPr>
          </a:p>
        </p:txBody>
      </p:sp>
      <p:sp>
        <p:nvSpPr>
          <p:cNvPr id="289909" name="Rectangle 221"/>
          <p:cNvSpPr>
            <a:spLocks noChangeArrowheads="1"/>
          </p:cNvSpPr>
          <p:nvPr/>
        </p:nvSpPr>
        <p:spPr bwMode="auto">
          <a:xfrm>
            <a:off x="8212138" y="2898775"/>
            <a:ext cx="104775" cy="403225"/>
          </a:xfrm>
          <a:prstGeom prst="rect">
            <a:avLst/>
          </a:prstGeom>
          <a:solidFill>
            <a:srgbClr val="FFFFCC"/>
          </a:solidFill>
          <a:ln w="12700" algn="ctr">
            <a:solidFill>
              <a:schemeClr val="tx1"/>
            </a:solidFill>
            <a:miter lim="800000"/>
            <a:headEnd/>
            <a:tailEnd/>
          </a:ln>
        </p:spPr>
        <p:txBody>
          <a:bodyPr wrap="none" lIns="0" tIns="0" rIns="0" bIns="0" anchor="ctr"/>
          <a:lstStyle/>
          <a:p>
            <a:endParaRPr lang="ja-JP" altLang="en-US" sz="2400" b="0">
              <a:latin typeface="Tahoma" pitchFamily="34" charset="0"/>
            </a:endParaRPr>
          </a:p>
        </p:txBody>
      </p:sp>
      <p:sp>
        <p:nvSpPr>
          <p:cNvPr id="289910" name="Line 224"/>
          <p:cNvSpPr>
            <a:spLocks noChangeShapeType="1"/>
          </p:cNvSpPr>
          <p:nvPr/>
        </p:nvSpPr>
        <p:spPr bwMode="auto">
          <a:xfrm flipH="1">
            <a:off x="8234363" y="3098800"/>
            <a:ext cx="325437" cy="0"/>
          </a:xfrm>
          <a:prstGeom prst="line">
            <a:avLst/>
          </a:prstGeom>
          <a:noFill/>
          <a:ln w="19050">
            <a:solidFill>
              <a:schemeClr val="tx1"/>
            </a:solidFill>
            <a:round/>
            <a:headEnd/>
            <a:tailEnd type="triangle" w="lg" len="lg"/>
          </a:ln>
        </p:spPr>
        <p:txBody>
          <a:bodyPr lIns="0" tIns="0" rIns="0" bIns="0"/>
          <a:lstStyle/>
          <a:p>
            <a:endParaRPr lang="ja-JP" altLang="en-US"/>
          </a:p>
        </p:txBody>
      </p:sp>
      <p:cxnSp>
        <p:nvCxnSpPr>
          <p:cNvPr id="289911" name="AutoShape 231"/>
          <p:cNvCxnSpPr>
            <a:cxnSpLocks noChangeShapeType="1"/>
            <a:stCxn id="289903" idx="2"/>
            <a:endCxn id="289909" idx="0"/>
          </p:cNvCxnSpPr>
          <p:nvPr/>
        </p:nvCxnSpPr>
        <p:spPr bwMode="auto">
          <a:xfrm rot="16200000" flipH="1">
            <a:off x="8044656" y="2678907"/>
            <a:ext cx="307975" cy="131762"/>
          </a:xfrm>
          <a:prstGeom prst="curvedConnector3">
            <a:avLst>
              <a:gd name="adj1" fmla="val 50000"/>
            </a:avLst>
          </a:prstGeom>
          <a:noFill/>
          <a:ln w="12700">
            <a:solidFill>
              <a:srgbClr val="000080"/>
            </a:solidFill>
            <a:round/>
            <a:headEnd/>
            <a:tailEnd/>
          </a:ln>
        </p:spPr>
      </p:cxnSp>
      <p:sp>
        <p:nvSpPr>
          <p:cNvPr id="289912" name="Rectangle 218"/>
          <p:cNvSpPr>
            <a:spLocks noChangeArrowheads="1"/>
          </p:cNvSpPr>
          <p:nvPr/>
        </p:nvSpPr>
        <p:spPr bwMode="auto">
          <a:xfrm>
            <a:off x="4784725" y="2706688"/>
            <a:ext cx="719138" cy="793750"/>
          </a:xfrm>
          <a:prstGeom prst="rect">
            <a:avLst/>
          </a:prstGeom>
          <a:solidFill>
            <a:srgbClr val="CCECFF"/>
          </a:solidFill>
          <a:ln w="12700" algn="ctr">
            <a:solidFill>
              <a:schemeClr val="tx1"/>
            </a:solidFill>
            <a:miter lim="800000"/>
            <a:headEnd/>
            <a:tailEnd/>
          </a:ln>
        </p:spPr>
        <p:txBody>
          <a:bodyPr wrap="none" lIns="0" tIns="0" rIns="0" bIns="0" anchor="ctr"/>
          <a:lstStyle/>
          <a:p>
            <a:endParaRPr lang="ja-JP" altLang="en-US" sz="2400" b="0">
              <a:latin typeface="Arial" charset="0"/>
            </a:endParaRPr>
          </a:p>
        </p:txBody>
      </p:sp>
      <p:sp>
        <p:nvSpPr>
          <p:cNvPr id="289913" name="AutoShape 260"/>
          <p:cNvSpPr>
            <a:spLocks noChangeArrowheads="1"/>
          </p:cNvSpPr>
          <p:nvPr/>
        </p:nvSpPr>
        <p:spPr bwMode="auto">
          <a:xfrm rot="-5400000">
            <a:off x="4643438" y="2974975"/>
            <a:ext cx="306388" cy="261937"/>
          </a:xfrm>
          <a:prstGeom prst="triangle">
            <a:avLst>
              <a:gd name="adj" fmla="val 50000"/>
            </a:avLst>
          </a:prstGeom>
          <a:solidFill>
            <a:schemeClr val="bg1"/>
          </a:solidFill>
          <a:ln w="12700">
            <a:solidFill>
              <a:srgbClr val="000000"/>
            </a:solidFill>
            <a:miter lim="800000"/>
            <a:headEnd/>
            <a:tailEnd/>
          </a:ln>
        </p:spPr>
        <p:txBody>
          <a:bodyPr vert="eaVert" wrap="none" anchor="ctr"/>
          <a:lstStyle/>
          <a:p>
            <a:pPr algn="ctr"/>
            <a:endParaRPr lang="ja-JP" altLang="en-US" b="0" u="sng">
              <a:latin typeface="Arial" charset="0"/>
            </a:endParaRPr>
          </a:p>
        </p:txBody>
      </p:sp>
      <p:cxnSp>
        <p:nvCxnSpPr>
          <p:cNvPr id="289914" name="AutoShape 261"/>
          <p:cNvCxnSpPr>
            <a:cxnSpLocks noChangeShapeType="1"/>
            <a:stCxn id="289913" idx="3"/>
            <a:endCxn id="289916" idx="1"/>
          </p:cNvCxnSpPr>
          <p:nvPr/>
        </p:nvCxnSpPr>
        <p:spPr bwMode="auto">
          <a:xfrm>
            <a:off x="4927600" y="3105150"/>
            <a:ext cx="495300" cy="0"/>
          </a:xfrm>
          <a:prstGeom prst="straightConnector1">
            <a:avLst/>
          </a:prstGeom>
          <a:noFill/>
          <a:ln w="12700">
            <a:solidFill>
              <a:schemeClr val="tx1"/>
            </a:solidFill>
            <a:round/>
            <a:headEnd/>
            <a:tailEnd/>
          </a:ln>
        </p:spPr>
      </p:cxnSp>
      <p:sp>
        <p:nvSpPr>
          <p:cNvPr id="289915" name="Rectangle 221"/>
          <p:cNvSpPr>
            <a:spLocks noChangeArrowheads="1"/>
          </p:cNvSpPr>
          <p:nvPr/>
        </p:nvSpPr>
        <p:spPr bwMode="auto">
          <a:xfrm>
            <a:off x="4984750" y="2820988"/>
            <a:ext cx="93663" cy="555625"/>
          </a:xfrm>
          <a:prstGeom prst="rect">
            <a:avLst/>
          </a:prstGeom>
          <a:solidFill>
            <a:srgbClr val="FFCCCC"/>
          </a:solidFill>
          <a:ln w="12700" algn="ctr">
            <a:solidFill>
              <a:schemeClr val="tx1"/>
            </a:solidFill>
            <a:miter lim="800000"/>
            <a:headEnd/>
            <a:tailEnd/>
          </a:ln>
        </p:spPr>
        <p:txBody>
          <a:bodyPr wrap="none" lIns="0" tIns="0" rIns="0" bIns="0" anchor="ctr"/>
          <a:lstStyle/>
          <a:p>
            <a:endParaRPr lang="ja-JP" altLang="en-US" sz="2400" b="0">
              <a:latin typeface="Arial" charset="0"/>
            </a:endParaRPr>
          </a:p>
        </p:txBody>
      </p:sp>
      <p:sp>
        <p:nvSpPr>
          <p:cNvPr id="289916" name="Rectangle 220"/>
          <p:cNvSpPr>
            <a:spLocks noChangeArrowheads="1"/>
          </p:cNvSpPr>
          <p:nvPr/>
        </p:nvSpPr>
        <p:spPr bwMode="auto">
          <a:xfrm>
            <a:off x="5422900" y="2792413"/>
            <a:ext cx="80963" cy="623887"/>
          </a:xfrm>
          <a:prstGeom prst="rect">
            <a:avLst/>
          </a:prstGeom>
          <a:solidFill>
            <a:srgbClr val="FFCCCC"/>
          </a:solidFill>
          <a:ln w="12700" algn="ctr">
            <a:solidFill>
              <a:schemeClr val="tx1"/>
            </a:solidFill>
            <a:miter lim="800000"/>
            <a:headEnd/>
            <a:tailEnd/>
          </a:ln>
        </p:spPr>
        <p:txBody>
          <a:bodyPr wrap="none" lIns="0" tIns="0" rIns="0" bIns="0" anchor="ctr"/>
          <a:lstStyle/>
          <a:p>
            <a:endParaRPr lang="ja-JP" altLang="en-US" sz="2400" b="0">
              <a:latin typeface="Arial" charset="0"/>
            </a:endParaRPr>
          </a:p>
        </p:txBody>
      </p:sp>
      <p:sp>
        <p:nvSpPr>
          <p:cNvPr id="289917" name="Text Box 47"/>
          <p:cNvSpPr txBox="1">
            <a:spLocks noChangeArrowheads="1"/>
          </p:cNvSpPr>
          <p:nvPr/>
        </p:nvSpPr>
        <p:spPr bwMode="auto">
          <a:xfrm>
            <a:off x="5229225" y="3598863"/>
            <a:ext cx="373063"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LOD</a:t>
            </a:r>
          </a:p>
        </p:txBody>
      </p:sp>
      <p:sp>
        <p:nvSpPr>
          <p:cNvPr id="289918" name="Text Box 47"/>
          <p:cNvSpPr txBox="1">
            <a:spLocks noChangeArrowheads="1"/>
          </p:cNvSpPr>
          <p:nvPr/>
        </p:nvSpPr>
        <p:spPr bwMode="auto">
          <a:xfrm>
            <a:off x="4810125" y="2378075"/>
            <a:ext cx="273050"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C</a:t>
            </a:r>
            <a:r>
              <a:rPr lang="en-US" altLang="ja-JP" sz="1400" baseline="-25000">
                <a:latin typeface="Tahoma" pitchFamily="34" charset="0"/>
              </a:rPr>
              <a:t>FD</a:t>
            </a:r>
          </a:p>
        </p:txBody>
      </p:sp>
      <p:cxnSp>
        <p:nvCxnSpPr>
          <p:cNvPr id="289919" name="AutoShape 234"/>
          <p:cNvCxnSpPr>
            <a:cxnSpLocks noChangeShapeType="1"/>
            <a:stCxn id="289918" idx="2"/>
            <a:endCxn id="289915" idx="0"/>
          </p:cNvCxnSpPr>
          <p:nvPr/>
        </p:nvCxnSpPr>
        <p:spPr bwMode="auto">
          <a:xfrm rot="16200000" flipH="1">
            <a:off x="4874419" y="2663031"/>
            <a:ext cx="230188" cy="85725"/>
          </a:xfrm>
          <a:prstGeom prst="curvedConnector3">
            <a:avLst>
              <a:gd name="adj1" fmla="val 49657"/>
            </a:avLst>
          </a:prstGeom>
          <a:noFill/>
          <a:ln w="12700">
            <a:solidFill>
              <a:schemeClr val="tx1"/>
            </a:solidFill>
            <a:round/>
            <a:headEnd/>
            <a:tailEnd/>
          </a:ln>
        </p:spPr>
      </p:cxnSp>
      <p:cxnSp>
        <p:nvCxnSpPr>
          <p:cNvPr id="289920" name="AutoShape 235"/>
          <p:cNvCxnSpPr>
            <a:cxnSpLocks noChangeShapeType="1"/>
            <a:stCxn id="289917" idx="0"/>
            <a:endCxn id="289916" idx="2"/>
          </p:cNvCxnSpPr>
          <p:nvPr/>
        </p:nvCxnSpPr>
        <p:spPr bwMode="auto">
          <a:xfrm rot="-5400000">
            <a:off x="5349081" y="3483769"/>
            <a:ext cx="182563" cy="47625"/>
          </a:xfrm>
          <a:prstGeom prst="curvedConnector3">
            <a:avLst>
              <a:gd name="adj1" fmla="val 50435"/>
            </a:avLst>
          </a:prstGeom>
          <a:noFill/>
          <a:ln w="12700">
            <a:solidFill>
              <a:schemeClr val="tx1"/>
            </a:solidFill>
            <a:round/>
            <a:headEnd/>
            <a:tailEnd/>
          </a:ln>
        </p:spPr>
      </p:cxnSp>
      <p:sp>
        <p:nvSpPr>
          <p:cNvPr id="289921" name="Arc 130"/>
          <p:cNvSpPr>
            <a:spLocks/>
          </p:cNvSpPr>
          <p:nvPr/>
        </p:nvSpPr>
        <p:spPr bwMode="auto">
          <a:xfrm flipH="1">
            <a:off x="5802313" y="2439988"/>
            <a:ext cx="101600" cy="242887"/>
          </a:xfrm>
          <a:custGeom>
            <a:avLst/>
            <a:gdLst>
              <a:gd name="T0" fmla="*/ 36421 w 21600"/>
              <a:gd name="T1" fmla="*/ 0 h 21646"/>
              <a:gd name="T2" fmla="*/ 522699 w 21600"/>
              <a:gd name="T3" fmla="*/ 2725404 h 21646"/>
              <a:gd name="T4" fmla="*/ 0 w 21600"/>
              <a:gd name="T5" fmla="*/ 2712937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12700">
            <a:noFill/>
            <a:round/>
            <a:headEnd/>
            <a:tailEnd/>
          </a:ln>
        </p:spPr>
        <p:txBody>
          <a:bodyPr/>
          <a:lstStyle/>
          <a:p>
            <a:endParaRPr lang="ja-JP" altLang="en-US"/>
          </a:p>
        </p:txBody>
      </p:sp>
      <p:sp>
        <p:nvSpPr>
          <p:cNvPr id="289922" name="Text Box 47"/>
          <p:cNvSpPr txBox="1">
            <a:spLocks noChangeArrowheads="1"/>
          </p:cNvSpPr>
          <p:nvPr/>
        </p:nvSpPr>
        <p:spPr bwMode="auto">
          <a:xfrm>
            <a:off x="4503738" y="2806700"/>
            <a:ext cx="398462"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AMP</a:t>
            </a:r>
          </a:p>
        </p:txBody>
      </p:sp>
      <p:sp>
        <p:nvSpPr>
          <p:cNvPr id="289923" name="Rectangle 220"/>
          <p:cNvSpPr>
            <a:spLocks noChangeArrowheads="1"/>
          </p:cNvSpPr>
          <p:nvPr/>
        </p:nvSpPr>
        <p:spPr bwMode="auto">
          <a:xfrm>
            <a:off x="5146675" y="2792413"/>
            <a:ext cx="204788" cy="623887"/>
          </a:xfrm>
          <a:prstGeom prst="rect">
            <a:avLst/>
          </a:prstGeom>
          <a:solidFill>
            <a:srgbClr val="FFFFCC"/>
          </a:solidFill>
          <a:ln w="19050" algn="ctr">
            <a:solidFill>
              <a:srgbClr val="FF0000"/>
            </a:solidFill>
            <a:miter lim="800000"/>
            <a:headEnd/>
            <a:tailEnd/>
          </a:ln>
        </p:spPr>
        <p:txBody>
          <a:bodyPr wrap="none" lIns="0" tIns="0" rIns="0" bIns="0" anchor="ctr"/>
          <a:lstStyle/>
          <a:p>
            <a:endParaRPr lang="ja-JP" altLang="en-US" sz="2400" b="0">
              <a:latin typeface="Arial" charset="0"/>
            </a:endParaRPr>
          </a:p>
        </p:txBody>
      </p:sp>
      <p:sp>
        <p:nvSpPr>
          <p:cNvPr id="289924" name="Line 224"/>
          <p:cNvSpPr>
            <a:spLocks noChangeShapeType="1"/>
          </p:cNvSpPr>
          <p:nvPr/>
        </p:nvSpPr>
        <p:spPr bwMode="auto">
          <a:xfrm flipH="1">
            <a:off x="5008563" y="3105150"/>
            <a:ext cx="238125" cy="0"/>
          </a:xfrm>
          <a:prstGeom prst="line">
            <a:avLst/>
          </a:prstGeom>
          <a:noFill/>
          <a:ln w="19050">
            <a:solidFill>
              <a:schemeClr val="tx1"/>
            </a:solidFill>
            <a:round/>
            <a:headEnd/>
            <a:tailEnd type="triangle" w="lg" len="lg"/>
          </a:ln>
        </p:spPr>
        <p:txBody>
          <a:bodyPr lIns="0" tIns="0" rIns="0" bIns="0"/>
          <a:lstStyle/>
          <a:p>
            <a:endParaRPr lang="ja-JP" altLang="en-US"/>
          </a:p>
        </p:txBody>
      </p:sp>
      <p:sp>
        <p:nvSpPr>
          <p:cNvPr id="289925" name="Text Box 47"/>
          <p:cNvSpPr txBox="1">
            <a:spLocks noChangeArrowheads="1"/>
          </p:cNvSpPr>
          <p:nvPr/>
        </p:nvSpPr>
        <p:spPr bwMode="auto">
          <a:xfrm>
            <a:off x="5121275" y="2852738"/>
            <a:ext cx="252413"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PD</a:t>
            </a:r>
          </a:p>
        </p:txBody>
      </p:sp>
      <p:sp>
        <p:nvSpPr>
          <p:cNvPr id="289926" name="Text Box 47"/>
          <p:cNvSpPr txBox="1">
            <a:spLocks noChangeArrowheads="1"/>
          </p:cNvSpPr>
          <p:nvPr/>
        </p:nvSpPr>
        <p:spPr bwMode="auto">
          <a:xfrm>
            <a:off x="8478838" y="2835275"/>
            <a:ext cx="252412"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PD</a:t>
            </a:r>
          </a:p>
        </p:txBody>
      </p:sp>
      <p:sp>
        <p:nvSpPr>
          <p:cNvPr id="289927" name="Text Box 47"/>
          <p:cNvSpPr txBox="1">
            <a:spLocks noChangeArrowheads="1"/>
          </p:cNvSpPr>
          <p:nvPr/>
        </p:nvSpPr>
        <p:spPr bwMode="auto">
          <a:xfrm>
            <a:off x="8388350" y="3684588"/>
            <a:ext cx="398463"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AMP</a:t>
            </a:r>
          </a:p>
        </p:txBody>
      </p:sp>
      <p:sp>
        <p:nvSpPr>
          <p:cNvPr id="289928" name="テキスト ボックス 8"/>
          <p:cNvSpPr txBox="1">
            <a:spLocks noChangeArrowheads="1"/>
          </p:cNvSpPr>
          <p:nvPr/>
        </p:nvSpPr>
        <p:spPr bwMode="auto">
          <a:xfrm>
            <a:off x="0" y="549275"/>
            <a:ext cx="9144000" cy="420688"/>
          </a:xfrm>
          <a:prstGeom prst="rect">
            <a:avLst/>
          </a:prstGeom>
          <a:solidFill>
            <a:srgbClr val="FFFF99"/>
          </a:solidFill>
          <a:ln w="9525">
            <a:noFill/>
            <a:miter lim="800000"/>
            <a:headEnd/>
            <a:tailEnd/>
          </a:ln>
        </p:spPr>
        <p:txBody>
          <a:bodyPr wrap="none" lIns="90000" tIns="46800" rIns="90000" bIns="46800" anchor="ctr"/>
          <a:lstStyle/>
          <a:p>
            <a:pPr algn="ctr"/>
            <a:r>
              <a:rPr lang="en-US" altLang="ja-JP" b="0">
                <a:latin typeface="Tahoma" pitchFamily="34" charset="0"/>
              </a:rPr>
              <a:t>IT-CCD provides better performance in Sensitivity, Smear, Dark Current and Crosstalk.</a:t>
            </a:r>
          </a:p>
        </p:txBody>
      </p:sp>
      <p:sp>
        <p:nvSpPr>
          <p:cNvPr id="289929" name="Text Box 47"/>
          <p:cNvSpPr txBox="1">
            <a:spLocks noChangeArrowheads="1"/>
          </p:cNvSpPr>
          <p:nvPr/>
        </p:nvSpPr>
        <p:spPr bwMode="auto">
          <a:xfrm>
            <a:off x="2414588" y="1736725"/>
            <a:ext cx="2446337" cy="212725"/>
          </a:xfrm>
          <a:prstGeom prst="rect">
            <a:avLst/>
          </a:prstGeom>
          <a:noFill/>
          <a:ln w="12700">
            <a:noFill/>
            <a:miter lim="800000"/>
            <a:headEnd/>
            <a:tailEnd/>
          </a:ln>
        </p:spPr>
        <p:txBody>
          <a:bodyPr wrap="none" lIns="0" tIns="0" rIns="0" bIns="0">
            <a:spAutoFit/>
          </a:bodyPr>
          <a:lstStyle/>
          <a:p>
            <a:r>
              <a:rPr lang="en-US" altLang="ja-JP" sz="1400" b="0">
                <a:latin typeface="Tahoma" pitchFamily="34" charset="0"/>
              </a:rPr>
              <a:t>*RST-Tr, SEL-Tr are not shown</a:t>
            </a:r>
          </a:p>
        </p:txBody>
      </p:sp>
      <p:sp>
        <p:nvSpPr>
          <p:cNvPr id="289930" name="Text Box 128"/>
          <p:cNvSpPr txBox="1">
            <a:spLocks noChangeArrowheads="1"/>
          </p:cNvSpPr>
          <p:nvPr/>
        </p:nvSpPr>
        <p:spPr bwMode="auto">
          <a:xfrm>
            <a:off x="6100763" y="2806700"/>
            <a:ext cx="112712"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endParaRPr lang="en-US" altLang="ja-JP" sz="1600" b="0" baseline="30000">
              <a:latin typeface="Tahoma" pitchFamily="34" charset="0"/>
            </a:endParaRPr>
          </a:p>
        </p:txBody>
      </p:sp>
      <p:sp>
        <p:nvSpPr>
          <p:cNvPr id="289931" name="Text Box 80"/>
          <p:cNvSpPr txBox="1">
            <a:spLocks noChangeArrowheads="1"/>
          </p:cNvSpPr>
          <p:nvPr/>
        </p:nvSpPr>
        <p:spPr bwMode="auto">
          <a:xfrm>
            <a:off x="3730625" y="2805113"/>
            <a:ext cx="1127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endParaRPr lang="en-US" altLang="ja-JP" sz="1600" b="0" baseline="30000">
              <a:latin typeface="Tahoma" pitchFamily="34" charset="0"/>
            </a:endParaRPr>
          </a:p>
        </p:txBody>
      </p:sp>
      <p:sp>
        <p:nvSpPr>
          <p:cNvPr id="289932" name="Text Box 127"/>
          <p:cNvSpPr txBox="1">
            <a:spLocks noChangeArrowheads="1"/>
          </p:cNvSpPr>
          <p:nvPr/>
        </p:nvSpPr>
        <p:spPr bwMode="auto">
          <a:xfrm>
            <a:off x="7000875" y="2805113"/>
            <a:ext cx="1127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endParaRPr lang="en-US" altLang="ja-JP" sz="1600" b="0" baseline="30000">
              <a:latin typeface="Tahoma" pitchFamily="34" charset="0"/>
            </a:endParaRPr>
          </a:p>
        </p:txBody>
      </p:sp>
      <p:sp>
        <p:nvSpPr>
          <p:cNvPr id="289933" name="AutoShape 158"/>
          <p:cNvSpPr>
            <a:spLocks noChangeArrowheads="1"/>
          </p:cNvSpPr>
          <p:nvPr/>
        </p:nvSpPr>
        <p:spPr bwMode="auto">
          <a:xfrm rot="17100000" flipH="1">
            <a:off x="6120607" y="2516981"/>
            <a:ext cx="541338" cy="111125"/>
          </a:xfrm>
          <a:prstGeom prst="rightArrow">
            <a:avLst>
              <a:gd name="adj1" fmla="val 50000"/>
              <a:gd name="adj2" fmla="val 121786"/>
            </a:avLst>
          </a:prstGeom>
          <a:solidFill>
            <a:srgbClr val="FFFF99"/>
          </a:solidFill>
          <a:ln w="12700">
            <a:solidFill>
              <a:schemeClr val="tx1"/>
            </a:solidFill>
            <a:prstDash val="sysDot"/>
            <a:miter lim="800000"/>
            <a:headEnd/>
            <a:tailEnd/>
          </a:ln>
        </p:spPr>
        <p:txBody>
          <a:bodyPr vert="eaVert" wrap="none" anchor="ctr"/>
          <a:lstStyle/>
          <a:p>
            <a:pPr algn="ctr"/>
            <a:endParaRPr lang="ja-JP" altLang="en-US" b="0" u="sng">
              <a:latin typeface="Arial" charset="0"/>
            </a:endParaRPr>
          </a:p>
        </p:txBody>
      </p:sp>
      <p:sp>
        <p:nvSpPr>
          <p:cNvPr id="289934" name="Rectangle 50"/>
          <p:cNvSpPr>
            <a:spLocks noChangeArrowheads="1"/>
          </p:cNvSpPr>
          <p:nvPr/>
        </p:nvSpPr>
        <p:spPr bwMode="auto">
          <a:xfrm>
            <a:off x="2973388" y="2711450"/>
            <a:ext cx="166687" cy="274638"/>
          </a:xfrm>
          <a:prstGeom prst="rect">
            <a:avLst/>
          </a:prstGeom>
          <a:solidFill>
            <a:srgbClr val="FFCCCC"/>
          </a:solidFill>
          <a:ln w="12700">
            <a:solidFill>
              <a:schemeClr val="tx1"/>
            </a:solidFill>
            <a:miter lim="800000"/>
            <a:headEnd/>
            <a:tailEnd/>
          </a:ln>
        </p:spPr>
        <p:txBody>
          <a:bodyPr wrap="none" anchor="ctr"/>
          <a:lstStyle/>
          <a:p>
            <a:endParaRPr lang="en-US" altLang="ja-JP" sz="1600">
              <a:latin typeface="Tahoma" pitchFamily="34" charset="0"/>
            </a:endParaRPr>
          </a:p>
        </p:txBody>
      </p:sp>
      <p:sp>
        <p:nvSpPr>
          <p:cNvPr id="289935" name="AutoShape 158"/>
          <p:cNvSpPr>
            <a:spLocks noChangeArrowheads="1"/>
          </p:cNvSpPr>
          <p:nvPr/>
        </p:nvSpPr>
        <p:spPr bwMode="auto">
          <a:xfrm rot="4500000">
            <a:off x="2626519" y="2550319"/>
            <a:ext cx="541337" cy="111125"/>
          </a:xfrm>
          <a:prstGeom prst="rightArrow">
            <a:avLst>
              <a:gd name="adj1" fmla="val 50000"/>
              <a:gd name="adj2" fmla="val 121786"/>
            </a:avLst>
          </a:prstGeom>
          <a:solidFill>
            <a:srgbClr val="FFFF00"/>
          </a:solidFill>
          <a:ln w="12700">
            <a:solidFill>
              <a:schemeClr val="tx1"/>
            </a:solidFill>
            <a:miter lim="800000"/>
            <a:headEnd/>
            <a:tailEnd/>
          </a:ln>
        </p:spPr>
        <p:txBody>
          <a:bodyPr rot="10800000" vert="eaVert" wrap="none" anchor="ctr"/>
          <a:lstStyle/>
          <a:p>
            <a:pPr algn="ctr"/>
            <a:endParaRPr lang="ja-JP" altLang="en-US" b="0" u="sng">
              <a:latin typeface="Arial" charset="0"/>
            </a:endParaRPr>
          </a:p>
        </p:txBody>
      </p:sp>
      <p:cxnSp>
        <p:nvCxnSpPr>
          <p:cNvPr id="289936" name="AutoShape 279"/>
          <p:cNvCxnSpPr>
            <a:cxnSpLocks noChangeShapeType="1"/>
            <a:stCxn id="289934" idx="2"/>
            <a:endCxn id="289853" idx="0"/>
          </p:cNvCxnSpPr>
          <p:nvPr/>
        </p:nvCxnSpPr>
        <p:spPr bwMode="auto">
          <a:xfrm rot="16200000" flipH="1">
            <a:off x="3042444" y="3001169"/>
            <a:ext cx="165100" cy="134938"/>
          </a:xfrm>
          <a:prstGeom prst="curvedConnector3">
            <a:avLst>
              <a:gd name="adj1" fmla="val 49037"/>
            </a:avLst>
          </a:prstGeom>
          <a:noFill/>
          <a:ln w="12700">
            <a:solidFill>
              <a:schemeClr val="tx1"/>
            </a:solidFill>
            <a:round/>
            <a:headEnd/>
            <a:tailEnd/>
          </a:ln>
        </p:spPr>
      </p:cxnSp>
      <p:cxnSp>
        <p:nvCxnSpPr>
          <p:cNvPr id="289937" name="AutoShape 280"/>
          <p:cNvCxnSpPr>
            <a:cxnSpLocks noChangeShapeType="1"/>
            <a:stCxn id="289886" idx="3"/>
            <a:endCxn id="289887" idx="1"/>
          </p:cNvCxnSpPr>
          <p:nvPr/>
        </p:nvCxnSpPr>
        <p:spPr bwMode="auto">
          <a:xfrm flipV="1">
            <a:off x="3298825" y="2444750"/>
            <a:ext cx="76200" cy="20638"/>
          </a:xfrm>
          <a:prstGeom prst="curvedConnector3">
            <a:avLst>
              <a:gd name="adj1" fmla="val 50000"/>
            </a:avLst>
          </a:prstGeom>
          <a:noFill/>
          <a:ln w="12700">
            <a:solidFill>
              <a:schemeClr val="tx1"/>
            </a:solidFill>
            <a:round/>
            <a:headEnd/>
            <a:tailEnd/>
          </a:ln>
        </p:spPr>
      </p:cxnSp>
      <p:sp>
        <p:nvSpPr>
          <p:cNvPr id="289938" name="Arc 130"/>
          <p:cNvSpPr>
            <a:spLocks/>
          </p:cNvSpPr>
          <p:nvPr/>
        </p:nvSpPr>
        <p:spPr bwMode="auto">
          <a:xfrm>
            <a:off x="6477000" y="2439988"/>
            <a:ext cx="101600" cy="242887"/>
          </a:xfrm>
          <a:custGeom>
            <a:avLst/>
            <a:gdLst>
              <a:gd name="T0" fmla="*/ 36421 w 21600"/>
              <a:gd name="T1" fmla="*/ 0 h 21646"/>
              <a:gd name="T2" fmla="*/ 522699 w 21600"/>
              <a:gd name="T3" fmla="*/ 2725404 h 21646"/>
              <a:gd name="T4" fmla="*/ 0 w 21600"/>
              <a:gd name="T5" fmla="*/ 2712937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12700">
            <a:noFill/>
            <a:round/>
            <a:headEnd/>
            <a:tailEnd/>
          </a:ln>
        </p:spPr>
        <p:txBody>
          <a:bodyPr/>
          <a:lstStyle/>
          <a:p>
            <a:endParaRPr lang="ja-JP" altLang="en-US"/>
          </a:p>
        </p:txBody>
      </p:sp>
      <p:cxnSp>
        <p:nvCxnSpPr>
          <p:cNvPr id="289939" name="AutoShape 281"/>
          <p:cNvCxnSpPr>
            <a:cxnSpLocks noChangeShapeType="1"/>
            <a:endCxn id="289882" idx="1"/>
          </p:cNvCxnSpPr>
          <p:nvPr/>
        </p:nvCxnSpPr>
        <p:spPr bwMode="auto">
          <a:xfrm flipV="1">
            <a:off x="6530975" y="2484438"/>
            <a:ext cx="93663" cy="77787"/>
          </a:xfrm>
          <a:prstGeom prst="curvedConnector3">
            <a:avLst>
              <a:gd name="adj1" fmla="val 49153"/>
            </a:avLst>
          </a:prstGeom>
          <a:noFill/>
          <a:ln w="12700">
            <a:solidFill>
              <a:schemeClr val="tx1"/>
            </a:solidFill>
            <a:round/>
            <a:headEnd/>
            <a:tailEnd/>
          </a:ln>
        </p:spPr>
      </p:cxnSp>
      <p:sp>
        <p:nvSpPr>
          <p:cNvPr id="289940" name="Line 94"/>
          <p:cNvSpPr>
            <a:spLocks noChangeShapeType="1"/>
          </p:cNvSpPr>
          <p:nvPr/>
        </p:nvSpPr>
        <p:spPr bwMode="auto">
          <a:xfrm>
            <a:off x="3081338" y="2878138"/>
            <a:ext cx="215900" cy="0"/>
          </a:xfrm>
          <a:prstGeom prst="line">
            <a:avLst/>
          </a:prstGeom>
          <a:noFill/>
          <a:ln w="19050">
            <a:solidFill>
              <a:schemeClr val="tx1"/>
            </a:solidFill>
            <a:round/>
            <a:headEnd type="triangle" w="lg" len="lg"/>
            <a:tailEnd/>
          </a:ln>
        </p:spPr>
        <p:txBody>
          <a:bodyPr/>
          <a:lstStyle/>
          <a:p>
            <a:endParaRPr lang="ja-JP" altLang="en-US"/>
          </a:p>
        </p:txBody>
      </p:sp>
      <p:sp>
        <p:nvSpPr>
          <p:cNvPr id="289941" name="Line 94"/>
          <p:cNvSpPr>
            <a:spLocks noChangeShapeType="1"/>
          </p:cNvSpPr>
          <p:nvPr/>
        </p:nvSpPr>
        <p:spPr bwMode="auto">
          <a:xfrm rot="-5400000">
            <a:off x="6659562" y="3238501"/>
            <a:ext cx="288925" cy="0"/>
          </a:xfrm>
          <a:prstGeom prst="line">
            <a:avLst/>
          </a:prstGeom>
          <a:noFill/>
          <a:ln w="19050">
            <a:solidFill>
              <a:schemeClr val="tx1"/>
            </a:solidFill>
            <a:round/>
            <a:headEnd type="triangle" w="lg" len="lg"/>
            <a:tailEnd/>
          </a:ln>
        </p:spPr>
        <p:txBody>
          <a:bodyPr/>
          <a:lstStyle/>
          <a:p>
            <a:endParaRPr lang="ja-JP" altLang="en-US"/>
          </a:p>
        </p:txBody>
      </p:sp>
      <p:sp>
        <p:nvSpPr>
          <p:cNvPr id="289942" name="Rectangle 83"/>
          <p:cNvSpPr>
            <a:spLocks noChangeArrowheads="1"/>
          </p:cNvSpPr>
          <p:nvPr/>
        </p:nvSpPr>
        <p:spPr bwMode="auto">
          <a:xfrm>
            <a:off x="3946525" y="2589213"/>
            <a:ext cx="166688" cy="88900"/>
          </a:xfrm>
          <a:prstGeom prst="rect">
            <a:avLst/>
          </a:prstGeom>
          <a:solidFill>
            <a:srgbClr val="66FF99"/>
          </a:solidFill>
          <a:ln w="12700">
            <a:noFill/>
            <a:miter lim="800000"/>
            <a:headEnd/>
            <a:tailEnd/>
          </a:ln>
        </p:spPr>
        <p:txBody>
          <a:bodyPr wrap="none" anchor="ctr"/>
          <a:lstStyle/>
          <a:p>
            <a:pPr algn="ctr"/>
            <a:endParaRPr lang="ja-JP" altLang="en-US" b="0" u="sng">
              <a:latin typeface="Arial" charset="0"/>
            </a:endParaRPr>
          </a:p>
        </p:txBody>
      </p:sp>
      <p:sp>
        <p:nvSpPr>
          <p:cNvPr id="289943" name="Line 94"/>
          <p:cNvSpPr>
            <a:spLocks noChangeShapeType="1"/>
          </p:cNvSpPr>
          <p:nvPr/>
        </p:nvSpPr>
        <p:spPr bwMode="auto">
          <a:xfrm flipH="1">
            <a:off x="3910013" y="2878138"/>
            <a:ext cx="215900" cy="0"/>
          </a:xfrm>
          <a:prstGeom prst="line">
            <a:avLst/>
          </a:prstGeom>
          <a:noFill/>
          <a:ln w="19050">
            <a:solidFill>
              <a:schemeClr val="tx1"/>
            </a:solidFill>
            <a:round/>
            <a:headEnd type="triangle" w="lg" len="lg"/>
            <a:tailEnd/>
          </a:ln>
        </p:spPr>
        <p:txBody>
          <a:bodyPr/>
          <a:lstStyle/>
          <a:p>
            <a:endParaRPr lang="ja-JP" altLang="en-US"/>
          </a:p>
        </p:txBody>
      </p:sp>
      <p:sp>
        <p:nvSpPr>
          <p:cNvPr id="289944" name="Text Box 150"/>
          <p:cNvSpPr txBox="1">
            <a:spLocks noChangeArrowheads="1"/>
          </p:cNvSpPr>
          <p:nvPr/>
        </p:nvSpPr>
        <p:spPr bwMode="auto">
          <a:xfrm>
            <a:off x="4449763" y="2100263"/>
            <a:ext cx="1266825" cy="212725"/>
          </a:xfrm>
          <a:prstGeom prst="rect">
            <a:avLst/>
          </a:prstGeom>
          <a:noFill/>
          <a:ln w="12700">
            <a:noFill/>
            <a:miter lim="800000"/>
            <a:headEnd/>
            <a:tailEnd/>
          </a:ln>
        </p:spPr>
        <p:txBody>
          <a:bodyPr wrap="none" lIns="0" tIns="0" rIns="0" bIns="0">
            <a:spAutoFit/>
          </a:bodyPr>
          <a:lstStyle/>
          <a:p>
            <a:pPr algn="ctr"/>
            <a:r>
              <a:rPr lang="en-US" altLang="ja-JP" sz="1400">
                <a:solidFill>
                  <a:srgbClr val="FF0000"/>
                </a:solidFill>
                <a:latin typeface="Tahoma" pitchFamily="34" charset="0"/>
              </a:rPr>
              <a:t>Small PD Area</a:t>
            </a:r>
          </a:p>
        </p:txBody>
      </p:sp>
      <p:cxnSp>
        <p:nvCxnSpPr>
          <p:cNvPr id="289945" name="AutoShape 288"/>
          <p:cNvCxnSpPr>
            <a:cxnSpLocks noChangeShapeType="1"/>
            <a:stCxn id="289923" idx="0"/>
            <a:endCxn id="289944" idx="2"/>
          </p:cNvCxnSpPr>
          <p:nvPr/>
        </p:nvCxnSpPr>
        <p:spPr bwMode="auto">
          <a:xfrm rot="5400000" flipH="1">
            <a:off x="4931569" y="2464594"/>
            <a:ext cx="469900" cy="166688"/>
          </a:xfrm>
          <a:prstGeom prst="curvedConnector3">
            <a:avLst>
              <a:gd name="adj1" fmla="val 48986"/>
            </a:avLst>
          </a:prstGeom>
          <a:noFill/>
          <a:ln w="12700">
            <a:solidFill>
              <a:srgbClr val="FF0000"/>
            </a:solidFill>
            <a:round/>
            <a:headEnd/>
            <a:tailEnd/>
          </a:ln>
        </p:spPr>
      </p:cxnSp>
      <p:sp>
        <p:nvSpPr>
          <p:cNvPr id="289946" name="Text Box 150"/>
          <p:cNvSpPr txBox="1">
            <a:spLocks noChangeArrowheads="1"/>
          </p:cNvSpPr>
          <p:nvPr/>
        </p:nvSpPr>
        <p:spPr bwMode="auto">
          <a:xfrm>
            <a:off x="7762875" y="2100263"/>
            <a:ext cx="1273175" cy="212725"/>
          </a:xfrm>
          <a:prstGeom prst="rect">
            <a:avLst/>
          </a:prstGeom>
          <a:noFill/>
          <a:ln w="12700">
            <a:noFill/>
            <a:miter lim="800000"/>
            <a:headEnd/>
            <a:tailEnd/>
          </a:ln>
        </p:spPr>
        <p:txBody>
          <a:bodyPr wrap="none" lIns="0" tIns="0" rIns="0" bIns="0">
            <a:spAutoFit/>
          </a:bodyPr>
          <a:lstStyle/>
          <a:p>
            <a:pPr algn="ctr"/>
            <a:r>
              <a:rPr lang="en-US" altLang="ja-JP" sz="1400">
                <a:solidFill>
                  <a:srgbClr val="0000FF"/>
                </a:solidFill>
                <a:latin typeface="Tahoma" pitchFamily="34" charset="0"/>
              </a:rPr>
              <a:t>Large PD Area</a:t>
            </a:r>
          </a:p>
        </p:txBody>
      </p:sp>
      <p:cxnSp>
        <p:nvCxnSpPr>
          <p:cNvPr id="289947" name="AutoShape 291"/>
          <p:cNvCxnSpPr>
            <a:cxnSpLocks noChangeShapeType="1"/>
            <a:stCxn id="289905" idx="0"/>
            <a:endCxn id="289946" idx="2"/>
          </p:cNvCxnSpPr>
          <p:nvPr/>
        </p:nvCxnSpPr>
        <p:spPr bwMode="auto">
          <a:xfrm rot="5400000" flipH="1">
            <a:off x="8255794" y="2456657"/>
            <a:ext cx="469900" cy="182562"/>
          </a:xfrm>
          <a:prstGeom prst="curvedConnector3">
            <a:avLst>
              <a:gd name="adj1" fmla="val 48986"/>
            </a:avLst>
          </a:prstGeom>
          <a:noFill/>
          <a:ln w="12700">
            <a:solidFill>
              <a:srgbClr val="0000FF"/>
            </a:solidFill>
            <a:round/>
            <a:headEnd/>
            <a:tailEnd/>
          </a:ln>
        </p:spPr>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1"/>
          <p:cNvSpPr>
            <a:spLocks noGrp="1" noChangeArrowheads="1"/>
          </p:cNvSpPr>
          <p:nvPr>
            <p:ph type="sldNum" sz="quarter" idx="10"/>
          </p:nvPr>
        </p:nvSpPr>
        <p:spPr/>
        <p:txBody>
          <a:bodyPr/>
          <a:lstStyle/>
          <a:p>
            <a:fld id="{7BAF20DB-F823-4025-9CC5-DC287EB6F19E}" type="slidenum">
              <a:rPr lang="ja-JP" altLang="en-US"/>
              <a:pPr/>
              <a:t>6</a:t>
            </a:fld>
            <a:endParaRPr lang="en-US" altLang="ja-JP"/>
          </a:p>
        </p:txBody>
      </p:sp>
      <p:sp>
        <p:nvSpPr>
          <p:cNvPr id="291842" name="Rectangle 11"/>
          <p:cNvSpPr txBox="1">
            <a:spLocks noGrp="1" noChangeArrowheads="1"/>
          </p:cNvSpPr>
          <p:nvPr/>
        </p:nvSpPr>
        <p:spPr bwMode="auto">
          <a:xfrm>
            <a:off x="117475" y="6645275"/>
            <a:ext cx="96838" cy="212725"/>
          </a:xfrm>
          <a:prstGeom prst="rect">
            <a:avLst/>
          </a:prstGeom>
          <a:noFill/>
          <a:ln w="9525">
            <a:noFill/>
            <a:miter lim="800000"/>
            <a:headEnd/>
            <a:tailEnd/>
          </a:ln>
        </p:spPr>
        <p:txBody>
          <a:bodyPr wrap="none" lIns="0" tIns="0" rIns="0" bIns="0" anchor="ctr" anchorCtr="1">
            <a:spAutoFit/>
          </a:bodyPr>
          <a:lstStyle/>
          <a:p>
            <a:pPr eaLnBrk="0" hangingPunct="0"/>
            <a:fld id="{63029F21-69F3-4BF1-A90F-FBEAB4A889E4}" type="slidenum">
              <a:rPr lang="ja-JP" altLang="en-US" sz="1400" b="0">
                <a:latin typeface="Tahoma" pitchFamily="34" charset="0"/>
              </a:rPr>
              <a:pPr eaLnBrk="0" hangingPunct="0"/>
              <a:t>6</a:t>
            </a:fld>
            <a:endParaRPr lang="en-US" altLang="ja-JP" sz="1400" b="0">
              <a:latin typeface="Tahoma" pitchFamily="34" charset="0"/>
            </a:endParaRPr>
          </a:p>
        </p:txBody>
      </p:sp>
      <p:sp>
        <p:nvSpPr>
          <p:cNvPr id="291843" name="AutoShape 2"/>
          <p:cNvSpPr>
            <a:spLocks noChangeArrowheads="1"/>
          </p:cNvSpPr>
          <p:nvPr/>
        </p:nvSpPr>
        <p:spPr bwMode="auto">
          <a:xfrm flipV="1">
            <a:off x="5537200" y="3736975"/>
            <a:ext cx="1062038" cy="576263"/>
          </a:xfrm>
          <a:custGeom>
            <a:avLst/>
            <a:gdLst>
              <a:gd name="T0" fmla="*/ 49516041 w 21600"/>
              <a:gd name="T1" fmla="*/ 7687002 h 21600"/>
              <a:gd name="T2" fmla="*/ 28294907 w 21600"/>
              <a:gd name="T3" fmla="*/ 15374004 h 21600"/>
              <a:gd name="T4" fmla="*/ 7073714 w 21600"/>
              <a:gd name="T5" fmla="*/ 7687002 h 21600"/>
              <a:gd name="T6" fmla="*/ 2829490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tx1"/>
            </a:solidFill>
            <a:miter lim="800000"/>
            <a:headEnd/>
            <a:tailEnd/>
          </a:ln>
        </p:spPr>
        <p:txBody>
          <a:bodyPr wrap="none" anchor="ctr"/>
          <a:lstStyle/>
          <a:p>
            <a:endParaRPr lang="ja-JP" altLang="en-US"/>
          </a:p>
        </p:txBody>
      </p:sp>
      <p:sp>
        <p:nvSpPr>
          <p:cNvPr id="291844" name="Oval 3"/>
          <p:cNvSpPr>
            <a:spLocks noChangeArrowheads="1"/>
          </p:cNvSpPr>
          <p:nvPr/>
        </p:nvSpPr>
        <p:spPr bwMode="auto">
          <a:xfrm>
            <a:off x="5322888" y="2189163"/>
            <a:ext cx="1463675" cy="1584325"/>
          </a:xfrm>
          <a:prstGeom prst="ellipse">
            <a:avLst/>
          </a:prstGeom>
          <a:solidFill>
            <a:schemeClr val="bg1"/>
          </a:solidFill>
          <a:ln w="9525">
            <a:solidFill>
              <a:schemeClr val="tx1"/>
            </a:solidFill>
            <a:round/>
            <a:headEnd/>
            <a:tailEnd/>
          </a:ln>
        </p:spPr>
        <p:txBody>
          <a:bodyPr wrap="none" anchor="ctr"/>
          <a:lstStyle/>
          <a:p>
            <a:pPr algn="ctr"/>
            <a:endParaRPr lang="ja-JP" altLang="en-US" b="0" u="sng">
              <a:latin typeface="Tahoma" pitchFamily="34" charset="0"/>
            </a:endParaRPr>
          </a:p>
        </p:txBody>
      </p:sp>
      <p:sp>
        <p:nvSpPr>
          <p:cNvPr id="291845" name="Text Box 4"/>
          <p:cNvSpPr txBox="1">
            <a:spLocks noChangeArrowheads="1"/>
          </p:cNvSpPr>
          <p:nvPr/>
        </p:nvSpPr>
        <p:spPr bwMode="auto">
          <a:xfrm>
            <a:off x="76200" y="617538"/>
            <a:ext cx="3200400" cy="650875"/>
          </a:xfrm>
          <a:prstGeom prst="rect">
            <a:avLst/>
          </a:prstGeom>
          <a:solidFill>
            <a:srgbClr val="EAEAEA"/>
          </a:solidFill>
          <a:ln w="9525">
            <a:solidFill>
              <a:srgbClr val="969696"/>
            </a:solidFill>
            <a:miter lim="800000"/>
            <a:headEnd/>
            <a:tailEnd/>
          </a:ln>
        </p:spPr>
        <p:txBody>
          <a:bodyPr wrap="none">
            <a:spAutoFit/>
          </a:bodyPr>
          <a:lstStyle/>
          <a:p>
            <a:r>
              <a:rPr lang="en-US" altLang="ja-JP" b="0">
                <a:latin typeface="Tahoma" pitchFamily="34" charset="0"/>
              </a:rPr>
              <a:t>Panasonic IT-CCD (MN39784)</a:t>
            </a:r>
          </a:p>
          <a:p>
            <a:r>
              <a:rPr lang="en-US" altLang="ja-JP" b="0">
                <a:latin typeface="Tahoma" pitchFamily="34" charset="0"/>
              </a:rPr>
              <a:t>1/3" qHD (960x540) 5.4um</a:t>
            </a:r>
            <a:r>
              <a:rPr lang="ja-JP" altLang="en-US" b="0">
                <a:latin typeface="Tahoma" pitchFamily="34" charset="0"/>
              </a:rPr>
              <a:t>□</a:t>
            </a:r>
          </a:p>
        </p:txBody>
      </p:sp>
      <p:sp>
        <p:nvSpPr>
          <p:cNvPr id="291846" name="Text Box 5"/>
          <p:cNvSpPr txBox="1">
            <a:spLocks noChangeArrowheads="1"/>
          </p:cNvSpPr>
          <p:nvPr/>
        </p:nvSpPr>
        <p:spPr bwMode="auto">
          <a:xfrm>
            <a:off x="100013" y="3648075"/>
            <a:ext cx="2173287" cy="650875"/>
          </a:xfrm>
          <a:prstGeom prst="rect">
            <a:avLst/>
          </a:prstGeom>
          <a:solidFill>
            <a:srgbClr val="EAEAEA"/>
          </a:solidFill>
          <a:ln w="9525">
            <a:solidFill>
              <a:srgbClr val="969696"/>
            </a:solidFill>
            <a:miter lim="800000"/>
            <a:headEnd/>
            <a:tailEnd/>
          </a:ln>
        </p:spPr>
        <p:txBody>
          <a:bodyPr wrap="none">
            <a:spAutoFit/>
          </a:bodyPr>
          <a:lstStyle/>
          <a:p>
            <a:r>
              <a:rPr lang="en-US" altLang="ja-JP" b="0">
                <a:latin typeface="Tahoma" pitchFamily="34" charset="0"/>
              </a:rPr>
              <a:t>GS-CIS 1/3" WVGA</a:t>
            </a:r>
          </a:p>
          <a:p>
            <a:r>
              <a:rPr lang="en-US" altLang="ja-JP" b="0">
                <a:latin typeface="Tahoma" pitchFamily="34" charset="0"/>
              </a:rPr>
              <a:t>(752x480) 6.0um</a:t>
            </a:r>
            <a:r>
              <a:rPr lang="ja-JP" altLang="en-US" b="0">
                <a:latin typeface="Tahoma" pitchFamily="34" charset="0"/>
              </a:rPr>
              <a:t>□</a:t>
            </a:r>
            <a:endParaRPr lang="en-US" altLang="ja-JP" b="0">
              <a:latin typeface="Tahoma" pitchFamily="34" charset="0"/>
            </a:endParaRPr>
          </a:p>
        </p:txBody>
      </p:sp>
      <p:sp>
        <p:nvSpPr>
          <p:cNvPr id="291847" name="AutoShape 11"/>
          <p:cNvSpPr>
            <a:spLocks noChangeArrowheads="1"/>
          </p:cNvSpPr>
          <p:nvPr/>
        </p:nvSpPr>
        <p:spPr bwMode="auto">
          <a:xfrm>
            <a:off x="5788025" y="2333625"/>
            <a:ext cx="498475" cy="612775"/>
          </a:xfrm>
          <a:custGeom>
            <a:avLst/>
            <a:gdLst>
              <a:gd name="T0" fmla="*/ 10899086 w 21600"/>
              <a:gd name="T1" fmla="*/ 8691987 h 21600"/>
              <a:gd name="T2" fmla="*/ 6228053 w 21600"/>
              <a:gd name="T3" fmla="*/ 17383945 h 21600"/>
              <a:gd name="T4" fmla="*/ 1557019 w 21600"/>
              <a:gd name="T5" fmla="*/ 8691987 h 21600"/>
              <a:gd name="T6" fmla="*/ 622805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291848" name="AutoShape 12"/>
          <p:cNvSpPr>
            <a:spLocks noChangeArrowheads="1"/>
          </p:cNvSpPr>
          <p:nvPr/>
        </p:nvSpPr>
        <p:spPr bwMode="auto">
          <a:xfrm rot="6796870">
            <a:off x="6067425" y="2860675"/>
            <a:ext cx="539750" cy="565150"/>
          </a:xfrm>
          <a:custGeom>
            <a:avLst/>
            <a:gdLst>
              <a:gd name="T0" fmla="*/ 11801558 w 21600"/>
              <a:gd name="T1" fmla="*/ 8016444 h 21600"/>
              <a:gd name="T2" fmla="*/ 6743752 w 21600"/>
              <a:gd name="T3" fmla="*/ 16032861 h 21600"/>
              <a:gd name="T4" fmla="*/ 1685944 w 21600"/>
              <a:gd name="T5" fmla="*/ 8016444 h 21600"/>
              <a:gd name="T6" fmla="*/ 67437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291849" name="AutoShape 13"/>
          <p:cNvSpPr>
            <a:spLocks noChangeArrowheads="1"/>
          </p:cNvSpPr>
          <p:nvPr/>
        </p:nvSpPr>
        <p:spPr bwMode="auto">
          <a:xfrm rot="-7814345">
            <a:off x="5535613" y="2932113"/>
            <a:ext cx="539750" cy="565150"/>
          </a:xfrm>
          <a:custGeom>
            <a:avLst/>
            <a:gdLst>
              <a:gd name="T0" fmla="*/ 11801558 w 21600"/>
              <a:gd name="T1" fmla="*/ 8016444 h 21600"/>
              <a:gd name="T2" fmla="*/ 6743752 w 21600"/>
              <a:gd name="T3" fmla="*/ 16032861 h 21600"/>
              <a:gd name="T4" fmla="*/ 1685944 w 21600"/>
              <a:gd name="T5" fmla="*/ 8016444 h 21600"/>
              <a:gd name="T6" fmla="*/ 674375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291850" name="Oval 14"/>
          <p:cNvSpPr>
            <a:spLocks noChangeArrowheads="1"/>
          </p:cNvSpPr>
          <p:nvPr/>
        </p:nvSpPr>
        <p:spPr bwMode="auto">
          <a:xfrm>
            <a:off x="5821363" y="2763838"/>
            <a:ext cx="466725" cy="504825"/>
          </a:xfrm>
          <a:prstGeom prst="ellipse">
            <a:avLst/>
          </a:prstGeom>
          <a:solidFill>
            <a:schemeClr val="accent1"/>
          </a:solidFill>
          <a:ln w="9525">
            <a:solidFill>
              <a:schemeClr val="tx1"/>
            </a:solidFill>
            <a:round/>
            <a:headEnd/>
            <a:tailEnd/>
          </a:ln>
        </p:spPr>
        <p:txBody>
          <a:bodyPr wrap="none" anchor="ctr"/>
          <a:lstStyle/>
          <a:p>
            <a:pPr algn="ctr"/>
            <a:endParaRPr lang="ja-JP" altLang="en-US" b="0" u="sng">
              <a:latin typeface="Tahoma" pitchFamily="34" charset="0"/>
            </a:endParaRPr>
          </a:p>
        </p:txBody>
      </p:sp>
      <p:sp>
        <p:nvSpPr>
          <p:cNvPr id="291851" name="Line 15"/>
          <p:cNvSpPr>
            <a:spLocks noChangeShapeType="1"/>
          </p:cNvSpPr>
          <p:nvPr/>
        </p:nvSpPr>
        <p:spPr bwMode="auto">
          <a:xfrm>
            <a:off x="6419850" y="2620963"/>
            <a:ext cx="166688" cy="180975"/>
          </a:xfrm>
          <a:prstGeom prst="line">
            <a:avLst/>
          </a:prstGeom>
          <a:noFill/>
          <a:ln w="9525">
            <a:solidFill>
              <a:schemeClr val="tx1"/>
            </a:solidFill>
            <a:round/>
            <a:headEnd type="triangle" w="med" len="med"/>
            <a:tailEnd/>
          </a:ln>
        </p:spPr>
        <p:txBody>
          <a:bodyPr/>
          <a:lstStyle/>
          <a:p>
            <a:endParaRPr lang="ja-JP" altLang="en-US"/>
          </a:p>
        </p:txBody>
      </p:sp>
      <p:sp>
        <p:nvSpPr>
          <p:cNvPr id="291852" name="Line 16"/>
          <p:cNvSpPr>
            <a:spLocks noChangeShapeType="1"/>
          </p:cNvSpPr>
          <p:nvPr/>
        </p:nvSpPr>
        <p:spPr bwMode="auto">
          <a:xfrm flipH="1">
            <a:off x="6021388" y="3484563"/>
            <a:ext cx="198437" cy="36512"/>
          </a:xfrm>
          <a:prstGeom prst="line">
            <a:avLst/>
          </a:prstGeom>
          <a:noFill/>
          <a:ln w="9525">
            <a:solidFill>
              <a:schemeClr val="tx1"/>
            </a:solidFill>
            <a:round/>
            <a:headEnd type="triangle" w="med" len="med"/>
            <a:tailEnd/>
          </a:ln>
        </p:spPr>
        <p:txBody>
          <a:bodyPr/>
          <a:lstStyle/>
          <a:p>
            <a:endParaRPr lang="ja-JP" altLang="en-US"/>
          </a:p>
        </p:txBody>
      </p:sp>
      <p:sp>
        <p:nvSpPr>
          <p:cNvPr id="291853" name="Line 17"/>
          <p:cNvSpPr>
            <a:spLocks noChangeShapeType="1"/>
          </p:cNvSpPr>
          <p:nvPr/>
        </p:nvSpPr>
        <p:spPr bwMode="auto">
          <a:xfrm flipV="1">
            <a:off x="5622925" y="2584450"/>
            <a:ext cx="31750" cy="360363"/>
          </a:xfrm>
          <a:prstGeom prst="line">
            <a:avLst/>
          </a:prstGeom>
          <a:noFill/>
          <a:ln w="9525">
            <a:solidFill>
              <a:schemeClr val="tx1"/>
            </a:solidFill>
            <a:round/>
            <a:headEnd type="triangle" w="med" len="med"/>
            <a:tailEnd/>
          </a:ln>
        </p:spPr>
        <p:txBody>
          <a:bodyPr/>
          <a:lstStyle/>
          <a:p>
            <a:endParaRPr lang="ja-JP" altLang="en-US"/>
          </a:p>
        </p:txBody>
      </p:sp>
      <p:sp>
        <p:nvSpPr>
          <p:cNvPr id="291854" name="Text Box 18"/>
          <p:cNvSpPr txBox="1">
            <a:spLocks noChangeArrowheads="1"/>
          </p:cNvSpPr>
          <p:nvPr/>
        </p:nvSpPr>
        <p:spPr bwMode="auto">
          <a:xfrm>
            <a:off x="6719888" y="1730375"/>
            <a:ext cx="1089025" cy="366713"/>
          </a:xfrm>
          <a:prstGeom prst="rect">
            <a:avLst/>
          </a:prstGeom>
          <a:noFill/>
          <a:ln w="9525">
            <a:noFill/>
            <a:miter lim="800000"/>
            <a:headEnd/>
            <a:tailEnd/>
          </a:ln>
        </p:spPr>
        <p:txBody>
          <a:bodyPr wrap="none">
            <a:spAutoFit/>
          </a:bodyPr>
          <a:lstStyle/>
          <a:p>
            <a:pPr algn="ctr"/>
            <a:r>
              <a:rPr lang="en-US" altLang="ja-JP" b="0">
                <a:latin typeface="Tahoma" pitchFamily="34" charset="0"/>
              </a:rPr>
              <a:t>LED light</a:t>
            </a:r>
          </a:p>
        </p:txBody>
      </p:sp>
      <p:sp>
        <p:nvSpPr>
          <p:cNvPr id="291855" name="Freeform 19"/>
          <p:cNvSpPr>
            <a:spLocks/>
          </p:cNvSpPr>
          <p:nvPr/>
        </p:nvSpPr>
        <p:spPr bwMode="auto">
          <a:xfrm>
            <a:off x="6154738" y="2044700"/>
            <a:ext cx="962025" cy="468313"/>
          </a:xfrm>
          <a:custGeom>
            <a:avLst/>
            <a:gdLst>
              <a:gd name="T0" fmla="*/ 0 w 612"/>
              <a:gd name="T1" fmla="*/ 743445985 h 295"/>
              <a:gd name="T2" fmla="*/ 728670966 w 612"/>
              <a:gd name="T3" fmla="*/ 229333674 h 295"/>
              <a:gd name="T4" fmla="*/ 972454802 w 612"/>
              <a:gd name="T5" fmla="*/ 572075247 h 295"/>
              <a:gd name="T6" fmla="*/ 1639510410 w 612"/>
              <a:gd name="T7" fmla="*/ 0 h 295"/>
              <a:gd name="T8" fmla="*/ 0 60000 65536"/>
              <a:gd name="T9" fmla="*/ 0 60000 65536"/>
              <a:gd name="T10" fmla="*/ 0 60000 65536"/>
              <a:gd name="T11" fmla="*/ 0 60000 65536"/>
              <a:gd name="T12" fmla="*/ 0 w 612"/>
              <a:gd name="T13" fmla="*/ 0 h 295"/>
              <a:gd name="T14" fmla="*/ 612 w 612"/>
              <a:gd name="T15" fmla="*/ 295 h 295"/>
            </a:gdLst>
            <a:ahLst/>
            <a:cxnLst>
              <a:cxn ang="T8">
                <a:pos x="T0" y="T1"/>
              </a:cxn>
              <a:cxn ang="T9">
                <a:pos x="T2" y="T3"/>
              </a:cxn>
              <a:cxn ang="T10">
                <a:pos x="T4" y="T5"/>
              </a:cxn>
              <a:cxn ang="T11">
                <a:pos x="T6" y="T7"/>
              </a:cxn>
            </a:cxnLst>
            <a:rect l="T12" t="T13" r="T14" b="T15"/>
            <a:pathLst>
              <a:path w="612" h="295">
                <a:moveTo>
                  <a:pt x="0" y="295"/>
                </a:moveTo>
                <a:cubicBezTo>
                  <a:pt x="106" y="198"/>
                  <a:pt x="212" y="102"/>
                  <a:pt x="272" y="91"/>
                </a:cubicBezTo>
                <a:cubicBezTo>
                  <a:pt x="332" y="80"/>
                  <a:pt x="306" y="242"/>
                  <a:pt x="363" y="227"/>
                </a:cubicBezTo>
                <a:cubicBezTo>
                  <a:pt x="420" y="212"/>
                  <a:pt x="516" y="106"/>
                  <a:pt x="612" y="0"/>
                </a:cubicBezTo>
              </a:path>
            </a:pathLst>
          </a:custGeom>
          <a:noFill/>
          <a:ln w="9525">
            <a:solidFill>
              <a:schemeClr val="tx1"/>
            </a:solidFill>
            <a:round/>
            <a:headEnd type="triangle" w="med" len="med"/>
            <a:tailEnd type="none" w="med" len="med"/>
          </a:ln>
        </p:spPr>
        <p:txBody>
          <a:bodyPr/>
          <a:lstStyle/>
          <a:p>
            <a:endParaRPr lang="ja-JP" altLang="en-US"/>
          </a:p>
        </p:txBody>
      </p:sp>
      <p:sp>
        <p:nvSpPr>
          <p:cNvPr id="291856" name="Text Box 20"/>
          <p:cNvSpPr txBox="1">
            <a:spLocks noChangeArrowheads="1"/>
          </p:cNvSpPr>
          <p:nvPr/>
        </p:nvSpPr>
        <p:spPr bwMode="auto">
          <a:xfrm>
            <a:off x="4751388" y="1808163"/>
            <a:ext cx="1917700" cy="366712"/>
          </a:xfrm>
          <a:prstGeom prst="rect">
            <a:avLst/>
          </a:prstGeom>
          <a:noFill/>
          <a:ln w="9525">
            <a:noFill/>
            <a:miter lim="800000"/>
            <a:headEnd/>
            <a:tailEnd/>
          </a:ln>
        </p:spPr>
        <p:txBody>
          <a:bodyPr wrap="none">
            <a:spAutoFit/>
          </a:bodyPr>
          <a:lstStyle/>
          <a:p>
            <a:pPr algn="ctr"/>
            <a:r>
              <a:rPr lang="ja-JP" altLang="ja-JP" b="0">
                <a:latin typeface="Tahoma" pitchFamily="34" charset="0"/>
              </a:rPr>
              <a:t>Electric fan</a:t>
            </a:r>
            <a:r>
              <a:rPr lang="ja-JP" altLang="en-US" b="0">
                <a:latin typeface="Tahoma" pitchFamily="34" charset="0"/>
              </a:rPr>
              <a:t> </a:t>
            </a:r>
            <a:r>
              <a:rPr lang="en-US" altLang="ja-JP" b="0">
                <a:latin typeface="Tahoma" pitchFamily="34" charset="0"/>
              </a:rPr>
              <a:t>blade</a:t>
            </a:r>
          </a:p>
        </p:txBody>
      </p:sp>
      <p:grpSp>
        <p:nvGrpSpPr>
          <p:cNvPr id="291857" name="Group 22"/>
          <p:cNvGrpSpPr>
            <a:grpSpLocks/>
          </p:cNvGrpSpPr>
          <p:nvPr/>
        </p:nvGrpSpPr>
        <p:grpSpPr bwMode="auto">
          <a:xfrm flipH="1">
            <a:off x="8064500" y="2586038"/>
            <a:ext cx="579438" cy="917575"/>
            <a:chOff x="490" y="2920"/>
            <a:chExt cx="181" cy="249"/>
          </a:xfrm>
        </p:grpSpPr>
        <p:sp>
          <p:nvSpPr>
            <p:cNvPr id="291858" name="Rectangle 23"/>
            <p:cNvSpPr>
              <a:spLocks noChangeArrowheads="1"/>
            </p:cNvSpPr>
            <p:nvPr/>
          </p:nvSpPr>
          <p:spPr bwMode="auto">
            <a:xfrm>
              <a:off x="490" y="2920"/>
              <a:ext cx="136" cy="249"/>
            </a:xfrm>
            <a:prstGeom prst="rect">
              <a:avLst/>
            </a:prstGeom>
            <a:solidFill>
              <a:srgbClr val="DDDDDD"/>
            </a:solidFill>
            <a:ln w="19050" algn="ctr">
              <a:solidFill>
                <a:schemeClr val="tx1"/>
              </a:solidFill>
              <a:miter lim="800000"/>
              <a:headEnd/>
              <a:tailEnd/>
            </a:ln>
          </p:spPr>
          <p:txBody>
            <a:bodyPr wrap="none" anchor="ctr"/>
            <a:lstStyle/>
            <a:p>
              <a:pPr algn="ctr"/>
              <a:endParaRPr lang="ja-JP" altLang="en-US" b="0" u="sng">
                <a:latin typeface="Tahoma" pitchFamily="34" charset="0"/>
              </a:endParaRPr>
            </a:p>
          </p:txBody>
        </p:sp>
        <p:sp>
          <p:nvSpPr>
            <p:cNvPr id="291859" name="Rectangle 24"/>
            <p:cNvSpPr>
              <a:spLocks noChangeArrowheads="1"/>
            </p:cNvSpPr>
            <p:nvPr/>
          </p:nvSpPr>
          <p:spPr bwMode="auto">
            <a:xfrm>
              <a:off x="626" y="2988"/>
              <a:ext cx="45" cy="114"/>
            </a:xfrm>
            <a:prstGeom prst="rect">
              <a:avLst/>
            </a:prstGeom>
            <a:solidFill>
              <a:srgbClr val="DDDDDD"/>
            </a:solidFill>
            <a:ln w="19050" algn="ctr">
              <a:solidFill>
                <a:schemeClr val="tx1"/>
              </a:solidFill>
              <a:miter lim="800000"/>
              <a:headEnd/>
              <a:tailEnd/>
            </a:ln>
          </p:spPr>
          <p:txBody>
            <a:bodyPr wrap="none" anchor="ctr"/>
            <a:lstStyle/>
            <a:p>
              <a:pPr algn="ctr"/>
              <a:endParaRPr lang="ja-JP" altLang="en-US" b="0" u="sng">
                <a:latin typeface="Tahoma" pitchFamily="34" charset="0"/>
              </a:endParaRPr>
            </a:p>
          </p:txBody>
        </p:sp>
      </p:grpSp>
      <p:sp>
        <p:nvSpPr>
          <p:cNvPr id="291860" name="Text Box 25"/>
          <p:cNvSpPr txBox="1">
            <a:spLocks noChangeArrowheads="1"/>
          </p:cNvSpPr>
          <p:nvPr/>
        </p:nvSpPr>
        <p:spPr bwMode="auto">
          <a:xfrm>
            <a:off x="8035925" y="3563938"/>
            <a:ext cx="784225" cy="304800"/>
          </a:xfrm>
          <a:prstGeom prst="rect">
            <a:avLst/>
          </a:prstGeom>
          <a:noFill/>
          <a:ln w="19050" algn="ctr">
            <a:noFill/>
            <a:miter lim="800000"/>
            <a:headEnd/>
            <a:tailEnd/>
          </a:ln>
        </p:spPr>
        <p:txBody>
          <a:bodyPr wrap="none">
            <a:spAutoFit/>
          </a:bodyPr>
          <a:lstStyle/>
          <a:p>
            <a:pPr eaLnBrk="0" hangingPunct="0"/>
            <a:r>
              <a:rPr lang="en-US" altLang="ja-JP" sz="1400" b="0">
                <a:latin typeface="Tahoma" pitchFamily="34" charset="0"/>
              </a:rPr>
              <a:t>Camera</a:t>
            </a:r>
          </a:p>
        </p:txBody>
      </p:sp>
      <p:sp>
        <p:nvSpPr>
          <p:cNvPr id="291861" name="Line 26"/>
          <p:cNvSpPr>
            <a:spLocks noChangeShapeType="1"/>
          </p:cNvSpPr>
          <p:nvPr/>
        </p:nvSpPr>
        <p:spPr bwMode="auto">
          <a:xfrm flipH="1" flipV="1">
            <a:off x="6859588" y="2549525"/>
            <a:ext cx="1163637" cy="287338"/>
          </a:xfrm>
          <a:prstGeom prst="line">
            <a:avLst/>
          </a:prstGeom>
          <a:noFill/>
          <a:ln w="9525">
            <a:solidFill>
              <a:schemeClr val="tx1"/>
            </a:solidFill>
            <a:prstDash val="dash"/>
            <a:round/>
            <a:headEnd/>
            <a:tailEnd/>
          </a:ln>
        </p:spPr>
        <p:txBody>
          <a:bodyPr/>
          <a:lstStyle/>
          <a:p>
            <a:endParaRPr lang="ja-JP" altLang="en-US"/>
          </a:p>
        </p:txBody>
      </p:sp>
      <p:sp>
        <p:nvSpPr>
          <p:cNvPr id="291862" name="Line 27"/>
          <p:cNvSpPr>
            <a:spLocks noChangeShapeType="1"/>
          </p:cNvSpPr>
          <p:nvPr/>
        </p:nvSpPr>
        <p:spPr bwMode="auto">
          <a:xfrm flipH="1">
            <a:off x="6792913" y="3197225"/>
            <a:ext cx="1230312" cy="215900"/>
          </a:xfrm>
          <a:prstGeom prst="line">
            <a:avLst/>
          </a:prstGeom>
          <a:noFill/>
          <a:ln w="9525">
            <a:solidFill>
              <a:schemeClr val="tx1"/>
            </a:solidFill>
            <a:prstDash val="dash"/>
            <a:round/>
            <a:headEnd/>
            <a:tailEnd/>
          </a:ln>
        </p:spPr>
        <p:txBody>
          <a:bodyPr/>
          <a:lstStyle/>
          <a:p>
            <a:endParaRPr lang="ja-JP" altLang="en-US"/>
          </a:p>
        </p:txBody>
      </p:sp>
      <p:pic>
        <p:nvPicPr>
          <p:cNvPr id="291863" name="Picture 28"/>
          <p:cNvPicPr>
            <a:picLocks noChangeArrowheads="1"/>
          </p:cNvPicPr>
          <p:nvPr/>
        </p:nvPicPr>
        <p:blipFill>
          <a:blip r:embed="rId3">
            <a:lum bright="20000" contrast="20000"/>
          </a:blip>
          <a:srcRect/>
          <a:stretch>
            <a:fillRect/>
          </a:stretch>
        </p:blipFill>
        <p:spPr bwMode="auto">
          <a:xfrm>
            <a:off x="368300" y="4657725"/>
            <a:ext cx="2009775" cy="1939925"/>
          </a:xfrm>
          <a:prstGeom prst="rect">
            <a:avLst/>
          </a:prstGeom>
          <a:noFill/>
          <a:ln w="9525">
            <a:noFill/>
            <a:miter lim="800000"/>
            <a:headEnd/>
            <a:tailEnd/>
          </a:ln>
        </p:spPr>
      </p:pic>
      <p:pic>
        <p:nvPicPr>
          <p:cNvPr id="291864" name="Picture 29"/>
          <p:cNvPicPr>
            <a:picLocks noChangeArrowheads="1"/>
          </p:cNvPicPr>
          <p:nvPr/>
        </p:nvPicPr>
        <p:blipFill>
          <a:blip r:embed="rId4">
            <a:lum bright="20000" contrast="20000"/>
          </a:blip>
          <a:srcRect/>
          <a:stretch>
            <a:fillRect/>
          </a:stretch>
        </p:blipFill>
        <p:spPr bwMode="auto">
          <a:xfrm>
            <a:off x="2484438" y="4657725"/>
            <a:ext cx="1976437" cy="1939925"/>
          </a:xfrm>
          <a:prstGeom prst="rect">
            <a:avLst/>
          </a:prstGeom>
          <a:noFill/>
          <a:ln w="9525">
            <a:noFill/>
            <a:miter lim="800000"/>
            <a:headEnd/>
            <a:tailEnd/>
          </a:ln>
        </p:spPr>
      </p:pic>
      <p:pic>
        <p:nvPicPr>
          <p:cNvPr id="291865" name="Picture 30"/>
          <p:cNvPicPr>
            <a:picLocks noChangeArrowheads="1"/>
          </p:cNvPicPr>
          <p:nvPr/>
        </p:nvPicPr>
        <p:blipFill>
          <a:blip r:embed="rId5">
            <a:lum bright="20000" contrast="20000"/>
          </a:blip>
          <a:srcRect/>
          <a:stretch>
            <a:fillRect/>
          </a:stretch>
        </p:blipFill>
        <p:spPr bwMode="auto">
          <a:xfrm>
            <a:off x="4579938" y="4657725"/>
            <a:ext cx="2127250" cy="1939925"/>
          </a:xfrm>
          <a:prstGeom prst="rect">
            <a:avLst/>
          </a:prstGeom>
          <a:noFill/>
          <a:ln w="9525">
            <a:noFill/>
            <a:miter lim="800000"/>
            <a:headEnd/>
            <a:tailEnd/>
          </a:ln>
        </p:spPr>
      </p:pic>
      <p:pic>
        <p:nvPicPr>
          <p:cNvPr id="291866" name="Picture 31"/>
          <p:cNvPicPr>
            <a:picLocks noChangeArrowheads="1"/>
          </p:cNvPicPr>
          <p:nvPr/>
        </p:nvPicPr>
        <p:blipFill>
          <a:blip r:embed="rId6">
            <a:lum bright="20000" contrast="20000"/>
          </a:blip>
          <a:srcRect/>
          <a:stretch>
            <a:fillRect/>
          </a:stretch>
        </p:blipFill>
        <p:spPr bwMode="auto">
          <a:xfrm>
            <a:off x="6826250" y="4657725"/>
            <a:ext cx="1993900" cy="1939925"/>
          </a:xfrm>
          <a:prstGeom prst="rect">
            <a:avLst/>
          </a:prstGeom>
          <a:noFill/>
          <a:ln w="9525">
            <a:noFill/>
            <a:miter lim="800000"/>
            <a:headEnd/>
            <a:tailEnd/>
          </a:ln>
        </p:spPr>
      </p:pic>
      <p:pic>
        <p:nvPicPr>
          <p:cNvPr id="291867" name="Picture 32"/>
          <p:cNvPicPr>
            <a:picLocks noChangeAspect="1" noChangeArrowheads="1"/>
          </p:cNvPicPr>
          <p:nvPr/>
        </p:nvPicPr>
        <p:blipFill>
          <a:blip r:embed="rId7">
            <a:lum bright="20000" contrast="20000"/>
          </a:blip>
          <a:srcRect/>
          <a:stretch>
            <a:fillRect/>
          </a:stretch>
        </p:blipFill>
        <p:spPr bwMode="auto">
          <a:xfrm>
            <a:off x="71438" y="1376363"/>
            <a:ext cx="1995487" cy="1939925"/>
          </a:xfrm>
          <a:prstGeom prst="rect">
            <a:avLst/>
          </a:prstGeom>
          <a:noFill/>
          <a:ln w="9525">
            <a:noFill/>
            <a:miter lim="800000"/>
            <a:headEnd/>
            <a:tailEnd/>
          </a:ln>
        </p:spPr>
      </p:pic>
      <p:sp>
        <p:nvSpPr>
          <p:cNvPr id="291868" name="Text Box 33"/>
          <p:cNvSpPr txBox="1">
            <a:spLocks noChangeArrowheads="1"/>
          </p:cNvSpPr>
          <p:nvPr/>
        </p:nvSpPr>
        <p:spPr bwMode="auto">
          <a:xfrm>
            <a:off x="7335838" y="2162175"/>
            <a:ext cx="1808162" cy="366713"/>
          </a:xfrm>
          <a:prstGeom prst="rect">
            <a:avLst/>
          </a:prstGeom>
          <a:noFill/>
          <a:ln w="9525">
            <a:noFill/>
            <a:miter lim="800000"/>
            <a:headEnd/>
            <a:tailEnd/>
          </a:ln>
        </p:spPr>
        <p:txBody>
          <a:bodyPr wrap="none">
            <a:spAutoFit/>
          </a:bodyPr>
          <a:lstStyle/>
          <a:p>
            <a:pPr algn="ctr"/>
            <a:r>
              <a:rPr lang="en-US" altLang="ja-JP" b="0">
                <a:latin typeface="Tahoma" pitchFamily="34" charset="0"/>
              </a:rPr>
              <a:t>Shutter 1/2000s</a:t>
            </a:r>
          </a:p>
        </p:txBody>
      </p:sp>
      <p:sp>
        <p:nvSpPr>
          <p:cNvPr id="291869" name="AutoShape 34"/>
          <p:cNvSpPr>
            <a:spLocks noChangeArrowheads="1"/>
          </p:cNvSpPr>
          <p:nvPr/>
        </p:nvSpPr>
        <p:spPr bwMode="auto">
          <a:xfrm>
            <a:off x="5921375" y="2441575"/>
            <a:ext cx="265113" cy="287338"/>
          </a:xfrm>
          <a:prstGeom prst="star16">
            <a:avLst>
              <a:gd name="adj" fmla="val 37500"/>
            </a:avLst>
          </a:prstGeom>
          <a:solidFill>
            <a:srgbClr val="FFFF00"/>
          </a:solidFill>
          <a:ln w="9525">
            <a:solidFill>
              <a:schemeClr val="tx1"/>
            </a:solidFill>
            <a:miter lim="800000"/>
            <a:headEnd/>
            <a:tailEnd/>
          </a:ln>
        </p:spPr>
        <p:txBody>
          <a:bodyPr wrap="none" anchor="ctr"/>
          <a:lstStyle/>
          <a:p>
            <a:pPr algn="ctr"/>
            <a:endParaRPr lang="ja-JP" altLang="en-US" b="0" u="sng">
              <a:latin typeface="Tahoma" pitchFamily="34" charset="0"/>
            </a:endParaRPr>
          </a:p>
        </p:txBody>
      </p:sp>
      <p:sp>
        <p:nvSpPr>
          <p:cNvPr id="291870" name="Text Box 35"/>
          <p:cNvSpPr txBox="1">
            <a:spLocks noChangeArrowheads="1"/>
          </p:cNvSpPr>
          <p:nvPr/>
        </p:nvSpPr>
        <p:spPr bwMode="auto">
          <a:xfrm>
            <a:off x="792163" y="1592263"/>
            <a:ext cx="1336675" cy="701675"/>
          </a:xfrm>
          <a:prstGeom prst="rect">
            <a:avLst/>
          </a:prstGeom>
          <a:noFill/>
          <a:ln w="9525">
            <a:noFill/>
            <a:miter lim="800000"/>
            <a:headEnd/>
            <a:tailEnd/>
          </a:ln>
        </p:spPr>
        <p:txBody>
          <a:bodyPr wrap="none">
            <a:spAutoFit/>
          </a:bodyPr>
          <a:lstStyle/>
          <a:p>
            <a:r>
              <a:rPr lang="en-US" altLang="ja-JP" sz="2000" b="0">
                <a:solidFill>
                  <a:srgbClr val="FFFFFF"/>
                </a:solidFill>
                <a:latin typeface="Tahoma" pitchFamily="34" charset="0"/>
              </a:rPr>
              <a:t>0.00003%</a:t>
            </a:r>
          </a:p>
          <a:p>
            <a:r>
              <a:rPr lang="en-US" altLang="ja-JP" sz="2000" b="0">
                <a:solidFill>
                  <a:srgbClr val="FFFFFF"/>
                </a:solidFill>
                <a:latin typeface="Tahoma" pitchFamily="34" charset="0"/>
              </a:rPr>
              <a:t>(-130dB)</a:t>
            </a:r>
          </a:p>
        </p:txBody>
      </p:sp>
      <p:sp>
        <p:nvSpPr>
          <p:cNvPr id="291871" name="Text Box 36"/>
          <p:cNvSpPr txBox="1">
            <a:spLocks noChangeArrowheads="1"/>
          </p:cNvSpPr>
          <p:nvPr/>
        </p:nvSpPr>
        <p:spPr bwMode="auto">
          <a:xfrm>
            <a:off x="750888" y="5192713"/>
            <a:ext cx="1635125" cy="396875"/>
          </a:xfrm>
          <a:prstGeom prst="rect">
            <a:avLst/>
          </a:prstGeom>
          <a:noFill/>
          <a:ln w="9525">
            <a:noFill/>
            <a:miter lim="800000"/>
            <a:headEnd/>
            <a:tailEnd/>
          </a:ln>
        </p:spPr>
        <p:txBody>
          <a:bodyPr wrap="none">
            <a:spAutoFit/>
          </a:bodyPr>
          <a:lstStyle/>
          <a:p>
            <a:r>
              <a:rPr lang="en-US" altLang="ja-JP" sz="2000" b="0">
                <a:solidFill>
                  <a:srgbClr val="FFFFFF"/>
                </a:solidFill>
                <a:latin typeface="Tahoma" pitchFamily="34" charset="0"/>
              </a:rPr>
              <a:t>0.5%(-46dB)</a:t>
            </a:r>
          </a:p>
        </p:txBody>
      </p:sp>
      <p:sp>
        <p:nvSpPr>
          <p:cNvPr id="291872" name="Text Box 38"/>
          <p:cNvSpPr txBox="1">
            <a:spLocks noChangeArrowheads="1"/>
          </p:cNvSpPr>
          <p:nvPr/>
        </p:nvSpPr>
        <p:spPr bwMode="auto">
          <a:xfrm>
            <a:off x="3995738" y="577850"/>
            <a:ext cx="5075237" cy="915988"/>
          </a:xfrm>
          <a:prstGeom prst="rect">
            <a:avLst/>
          </a:prstGeom>
          <a:solidFill>
            <a:srgbClr val="FFFF99"/>
          </a:solidFill>
          <a:ln w="9525">
            <a:noFill/>
            <a:miter lim="800000"/>
            <a:headEnd/>
            <a:tailEnd/>
          </a:ln>
        </p:spPr>
        <p:txBody>
          <a:bodyPr lIns="90000" rIns="0">
            <a:spAutoFit/>
          </a:bodyPr>
          <a:lstStyle/>
          <a:p>
            <a:r>
              <a:rPr lang="en-US" altLang="ja-JP" b="0">
                <a:latin typeface="Tahoma" pitchFamily="34" charset="0"/>
              </a:rPr>
              <a:t>Good photo-shield of IT-CCD reduces parasitic sensitivity in VCCD; no image artifact caused by LED light can be seen.</a:t>
            </a:r>
          </a:p>
        </p:txBody>
      </p:sp>
      <p:sp>
        <p:nvSpPr>
          <p:cNvPr id="17465" name="Rectangle 57"/>
          <p:cNvSpPr>
            <a:spLocks noChangeArrowheads="1"/>
          </p:cNvSpPr>
          <p:nvPr/>
        </p:nvSpPr>
        <p:spPr bwMode="auto">
          <a:xfrm>
            <a:off x="168275" y="42863"/>
            <a:ext cx="8813800" cy="427037"/>
          </a:xfrm>
          <a:prstGeom prst="rect">
            <a:avLst/>
          </a:prstGeom>
          <a:noFill/>
          <a:ln w="9525">
            <a:noFill/>
            <a:miter lim="800000"/>
            <a:headEnd/>
            <a:tailEnd/>
          </a:ln>
          <a:effectLst/>
        </p:spPr>
        <p:txBody>
          <a:bodyPr wrap="none" lIns="0" tIns="0" rIns="0" bIns="0" anchor="ctr">
            <a:spAutoFit/>
          </a:bodyP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Smear (Parasitic Sensitivity) – GS-CIS vs. IT-CCD</a:t>
            </a:r>
          </a:p>
        </p:txBody>
      </p:sp>
      <p:grpSp>
        <p:nvGrpSpPr>
          <p:cNvPr id="291875" name="Group 85"/>
          <p:cNvGrpSpPr>
            <a:grpSpLocks/>
          </p:cNvGrpSpPr>
          <p:nvPr/>
        </p:nvGrpSpPr>
        <p:grpSpPr bwMode="auto">
          <a:xfrm>
            <a:off x="2192338" y="2038350"/>
            <a:ext cx="1762125" cy="792163"/>
            <a:chOff x="4703" y="1197"/>
            <a:chExt cx="1131" cy="499"/>
          </a:xfrm>
        </p:grpSpPr>
        <p:sp>
          <p:nvSpPr>
            <p:cNvPr id="291876" name="Rectangle 86"/>
            <p:cNvSpPr>
              <a:spLocks noChangeArrowheads="1"/>
            </p:cNvSpPr>
            <p:nvPr/>
          </p:nvSpPr>
          <p:spPr bwMode="auto">
            <a:xfrm>
              <a:off x="4703" y="1197"/>
              <a:ext cx="1131" cy="499"/>
            </a:xfrm>
            <a:prstGeom prst="rect">
              <a:avLst/>
            </a:prstGeom>
            <a:solidFill>
              <a:srgbClr val="CCECFF"/>
            </a:solidFill>
            <a:ln w="12700">
              <a:solidFill>
                <a:schemeClr val="tx1"/>
              </a:solidFill>
              <a:miter lim="800000"/>
              <a:headEnd/>
              <a:tailEnd/>
            </a:ln>
          </p:spPr>
          <p:txBody>
            <a:bodyPr wrap="none" anchor="ctr"/>
            <a:lstStyle/>
            <a:p>
              <a:pPr algn="ctr" eaLnBrk="0" hangingPunct="0"/>
              <a:endParaRPr lang="ja-JP" altLang="en-US" sz="1400" b="0">
                <a:latin typeface="Tahoma" pitchFamily="34" charset="0"/>
              </a:endParaRPr>
            </a:p>
          </p:txBody>
        </p:sp>
        <p:sp>
          <p:nvSpPr>
            <p:cNvPr id="291877" name="Rectangle 87"/>
            <p:cNvSpPr>
              <a:spLocks noChangeArrowheads="1"/>
            </p:cNvSpPr>
            <p:nvPr/>
          </p:nvSpPr>
          <p:spPr bwMode="auto">
            <a:xfrm>
              <a:off x="4703" y="1606"/>
              <a:ext cx="1131" cy="90"/>
            </a:xfrm>
            <a:prstGeom prst="rect">
              <a:avLst/>
            </a:prstGeom>
            <a:solidFill>
              <a:srgbClr val="FFCC99"/>
            </a:solidFill>
            <a:ln w="12700">
              <a:solidFill>
                <a:schemeClr val="tx1"/>
              </a:solidFill>
              <a:miter lim="800000"/>
              <a:headEnd/>
              <a:tailEnd/>
            </a:ln>
          </p:spPr>
          <p:txBody>
            <a:bodyPr wrap="none" anchor="ctr"/>
            <a:lstStyle/>
            <a:p>
              <a:pPr algn="ctr"/>
              <a:endParaRPr lang="ja-JP" altLang="en-US" b="0" u="sng">
                <a:latin typeface="Arial" charset="0"/>
              </a:endParaRPr>
            </a:p>
          </p:txBody>
        </p:sp>
      </p:grpSp>
      <p:sp>
        <p:nvSpPr>
          <p:cNvPr id="291878" name="Rectangle 88"/>
          <p:cNvSpPr>
            <a:spLocks noChangeArrowheads="1"/>
          </p:cNvSpPr>
          <p:nvPr/>
        </p:nvSpPr>
        <p:spPr bwMode="auto">
          <a:xfrm>
            <a:off x="2795588" y="2038350"/>
            <a:ext cx="1076325" cy="431800"/>
          </a:xfrm>
          <a:prstGeom prst="rect">
            <a:avLst/>
          </a:prstGeom>
          <a:solidFill>
            <a:srgbClr val="FFFFCC"/>
          </a:solidFill>
          <a:ln w="12700">
            <a:solidFill>
              <a:schemeClr val="tx1"/>
            </a:solidFill>
            <a:miter lim="800000"/>
            <a:headEnd/>
            <a:tailEnd/>
          </a:ln>
        </p:spPr>
        <p:txBody>
          <a:bodyPr wrap="none" anchor="ctr"/>
          <a:lstStyle/>
          <a:p>
            <a:r>
              <a:rPr lang="en-US" altLang="ja-JP" sz="1600">
                <a:latin typeface="Tahoma" pitchFamily="34" charset="0"/>
              </a:rPr>
              <a:t> PD</a:t>
            </a:r>
            <a:r>
              <a:rPr lang="en-US" altLang="ja-JP" sz="1600" b="0">
                <a:latin typeface="Tahoma" pitchFamily="34" charset="0"/>
              </a:rPr>
              <a:t>  n</a:t>
            </a:r>
          </a:p>
        </p:txBody>
      </p:sp>
      <p:sp>
        <p:nvSpPr>
          <p:cNvPr id="291879" name="AutoShape 89"/>
          <p:cNvSpPr>
            <a:spLocks noChangeArrowheads="1"/>
          </p:cNvSpPr>
          <p:nvPr/>
        </p:nvSpPr>
        <p:spPr bwMode="auto">
          <a:xfrm>
            <a:off x="3024188" y="1449388"/>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80" name="AutoShape 90"/>
          <p:cNvSpPr>
            <a:spLocks noChangeArrowheads="1"/>
          </p:cNvSpPr>
          <p:nvPr/>
        </p:nvSpPr>
        <p:spPr bwMode="auto">
          <a:xfrm>
            <a:off x="3238500" y="1449388"/>
            <a:ext cx="146050" cy="217487"/>
          </a:xfrm>
          <a:prstGeom prst="downArrow">
            <a:avLst>
              <a:gd name="adj1" fmla="val 50000"/>
              <a:gd name="adj2" fmla="val 3722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81" name="AutoShape 91"/>
          <p:cNvSpPr>
            <a:spLocks noChangeArrowheads="1"/>
          </p:cNvSpPr>
          <p:nvPr/>
        </p:nvSpPr>
        <p:spPr bwMode="auto">
          <a:xfrm>
            <a:off x="3457575" y="1449388"/>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82" name="AutoShape 92"/>
          <p:cNvSpPr>
            <a:spLocks noChangeArrowheads="1"/>
          </p:cNvSpPr>
          <p:nvPr/>
        </p:nvSpPr>
        <p:spPr bwMode="auto">
          <a:xfrm>
            <a:off x="3671888" y="1449388"/>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83" name="Rectangle 93"/>
          <p:cNvSpPr>
            <a:spLocks noChangeArrowheads="1"/>
          </p:cNvSpPr>
          <p:nvPr/>
        </p:nvSpPr>
        <p:spPr bwMode="auto">
          <a:xfrm>
            <a:off x="2354263" y="2039938"/>
            <a:ext cx="352425" cy="441325"/>
          </a:xfrm>
          <a:prstGeom prst="rect">
            <a:avLst/>
          </a:prstGeom>
          <a:solidFill>
            <a:srgbClr val="FFFFCC"/>
          </a:solidFill>
          <a:ln w="12700">
            <a:solidFill>
              <a:srgbClr val="000000"/>
            </a:solidFill>
            <a:miter lim="800000"/>
            <a:headEnd/>
            <a:tailEnd/>
          </a:ln>
        </p:spPr>
        <p:txBody>
          <a:bodyPr wrap="none" anchor="ctr"/>
          <a:lstStyle/>
          <a:p>
            <a:pPr algn="ctr"/>
            <a:endParaRPr lang="ja-JP" altLang="en-US" sz="1600" b="0">
              <a:latin typeface="Tahoma" pitchFamily="34" charset="0"/>
            </a:endParaRPr>
          </a:p>
        </p:txBody>
      </p:sp>
      <p:sp>
        <p:nvSpPr>
          <p:cNvPr id="291884" name="Text Box 127"/>
          <p:cNvSpPr txBox="1">
            <a:spLocks noChangeArrowheads="1"/>
          </p:cNvSpPr>
          <p:nvPr/>
        </p:nvSpPr>
        <p:spPr bwMode="auto">
          <a:xfrm>
            <a:off x="3375025" y="2401888"/>
            <a:ext cx="1635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p</a:t>
            </a:r>
            <a:r>
              <a:rPr lang="en-US" altLang="ja-JP" sz="1600" b="0" baseline="30000">
                <a:latin typeface="Tahoma" pitchFamily="34" charset="0"/>
              </a:rPr>
              <a:t>-</a:t>
            </a:r>
          </a:p>
        </p:txBody>
      </p:sp>
      <p:sp>
        <p:nvSpPr>
          <p:cNvPr id="291885" name="Text Box 128"/>
          <p:cNvSpPr txBox="1">
            <a:spLocks noChangeArrowheads="1"/>
          </p:cNvSpPr>
          <p:nvPr/>
        </p:nvSpPr>
        <p:spPr bwMode="auto">
          <a:xfrm>
            <a:off x="3375025" y="2617788"/>
            <a:ext cx="1635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r>
              <a:rPr lang="en-US" altLang="ja-JP" sz="1600" b="0" baseline="30000">
                <a:latin typeface="Tahoma" pitchFamily="34" charset="0"/>
              </a:rPr>
              <a:t>-</a:t>
            </a:r>
          </a:p>
        </p:txBody>
      </p:sp>
      <p:sp>
        <p:nvSpPr>
          <p:cNvPr id="291886" name="Rectangle 129"/>
          <p:cNvSpPr>
            <a:spLocks noChangeArrowheads="1"/>
          </p:cNvSpPr>
          <p:nvPr/>
        </p:nvSpPr>
        <p:spPr bwMode="auto">
          <a:xfrm>
            <a:off x="2320925" y="1900238"/>
            <a:ext cx="485775" cy="100012"/>
          </a:xfrm>
          <a:prstGeom prst="rect">
            <a:avLst/>
          </a:prstGeom>
          <a:solidFill>
            <a:srgbClr val="66FF99"/>
          </a:solidFill>
          <a:ln w="12700">
            <a:noFill/>
            <a:miter lim="800000"/>
            <a:headEnd/>
            <a:tailEnd/>
          </a:ln>
        </p:spPr>
        <p:txBody>
          <a:bodyPr wrap="none" anchor="ctr"/>
          <a:lstStyle/>
          <a:p>
            <a:pPr algn="ctr"/>
            <a:endParaRPr lang="ja-JP" altLang="en-US" b="0" u="sng">
              <a:latin typeface="Arial" charset="0"/>
            </a:endParaRPr>
          </a:p>
        </p:txBody>
      </p:sp>
      <p:sp>
        <p:nvSpPr>
          <p:cNvPr id="291887" name="Arc 130"/>
          <p:cNvSpPr>
            <a:spLocks/>
          </p:cNvSpPr>
          <p:nvPr/>
        </p:nvSpPr>
        <p:spPr bwMode="auto">
          <a:xfrm>
            <a:off x="2851150" y="1766888"/>
            <a:ext cx="101600" cy="242887"/>
          </a:xfrm>
          <a:custGeom>
            <a:avLst/>
            <a:gdLst>
              <a:gd name="T0" fmla="*/ 36421 w 21600"/>
              <a:gd name="T1" fmla="*/ 0 h 21646"/>
              <a:gd name="T2" fmla="*/ 522699 w 21600"/>
              <a:gd name="T3" fmla="*/ 2725404 h 21646"/>
              <a:gd name="T4" fmla="*/ 0 w 21600"/>
              <a:gd name="T5" fmla="*/ 2712937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12700">
            <a:noFill/>
            <a:round/>
            <a:headEnd/>
            <a:tailEnd/>
          </a:ln>
        </p:spPr>
        <p:txBody>
          <a:bodyPr/>
          <a:lstStyle/>
          <a:p>
            <a:endParaRPr lang="ja-JP" altLang="en-US"/>
          </a:p>
        </p:txBody>
      </p:sp>
      <p:sp>
        <p:nvSpPr>
          <p:cNvPr id="291888" name="Rectangle 131"/>
          <p:cNvSpPr>
            <a:spLocks noChangeArrowheads="1"/>
          </p:cNvSpPr>
          <p:nvPr/>
        </p:nvSpPr>
        <p:spPr bwMode="auto">
          <a:xfrm flipV="1">
            <a:off x="2259013" y="1765300"/>
            <a:ext cx="609600" cy="87313"/>
          </a:xfrm>
          <a:prstGeom prst="rect">
            <a:avLst/>
          </a:prstGeom>
          <a:solidFill>
            <a:srgbClr val="969696"/>
          </a:solidFill>
          <a:ln w="12700">
            <a:noFill/>
            <a:miter lim="800000"/>
            <a:headEnd/>
            <a:tailEnd/>
          </a:ln>
        </p:spPr>
        <p:txBody>
          <a:bodyPr rot="10800000" wrap="none" anchor="ctr"/>
          <a:lstStyle/>
          <a:p>
            <a:pPr algn="ctr"/>
            <a:endParaRPr lang="ja-JP" altLang="en-US" b="0" u="sng">
              <a:latin typeface="Arial" charset="0"/>
            </a:endParaRPr>
          </a:p>
        </p:txBody>
      </p:sp>
      <p:sp>
        <p:nvSpPr>
          <p:cNvPr id="291889" name="Text Box 133"/>
          <p:cNvSpPr txBox="1">
            <a:spLocks noChangeArrowheads="1"/>
          </p:cNvSpPr>
          <p:nvPr/>
        </p:nvSpPr>
        <p:spPr bwMode="auto">
          <a:xfrm>
            <a:off x="2284413" y="2457450"/>
            <a:ext cx="493712" cy="233363"/>
          </a:xfrm>
          <a:prstGeom prst="rect">
            <a:avLst/>
          </a:prstGeom>
          <a:noFill/>
          <a:ln w="12700">
            <a:noFill/>
            <a:miter lim="800000"/>
            <a:headEnd/>
            <a:tailEnd/>
          </a:ln>
        </p:spPr>
        <p:txBody>
          <a:bodyPr wrap="none" lIns="0" tIns="0" rIns="0" bIns="0">
            <a:spAutoFit/>
          </a:bodyPr>
          <a:lstStyle/>
          <a:p>
            <a:pPr>
              <a:lnSpc>
                <a:spcPct val="110000"/>
              </a:lnSpc>
            </a:pPr>
            <a:r>
              <a:rPr lang="en-US" altLang="ja-JP" sz="1400">
                <a:solidFill>
                  <a:srgbClr val="0000FF"/>
                </a:solidFill>
                <a:latin typeface="Tahoma" pitchFamily="34" charset="0"/>
              </a:rPr>
              <a:t>VCCD</a:t>
            </a:r>
          </a:p>
        </p:txBody>
      </p:sp>
      <p:sp>
        <p:nvSpPr>
          <p:cNvPr id="291890" name="AutoShape 134"/>
          <p:cNvSpPr>
            <a:spLocks noChangeArrowheads="1"/>
          </p:cNvSpPr>
          <p:nvPr/>
        </p:nvSpPr>
        <p:spPr bwMode="auto">
          <a:xfrm>
            <a:off x="2379663" y="1449388"/>
            <a:ext cx="144462" cy="217487"/>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91" name="AutoShape 135"/>
          <p:cNvSpPr>
            <a:spLocks noChangeArrowheads="1"/>
          </p:cNvSpPr>
          <p:nvPr/>
        </p:nvSpPr>
        <p:spPr bwMode="auto">
          <a:xfrm>
            <a:off x="2593975" y="1449388"/>
            <a:ext cx="146050" cy="217487"/>
          </a:xfrm>
          <a:prstGeom prst="downArrow">
            <a:avLst>
              <a:gd name="adj1" fmla="val 50000"/>
              <a:gd name="adj2" fmla="val 3722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92" name="AutoShape 136"/>
          <p:cNvSpPr>
            <a:spLocks noChangeArrowheads="1"/>
          </p:cNvSpPr>
          <p:nvPr/>
        </p:nvSpPr>
        <p:spPr bwMode="auto">
          <a:xfrm>
            <a:off x="2813050" y="1449388"/>
            <a:ext cx="142875" cy="217487"/>
          </a:xfrm>
          <a:prstGeom prst="downArrow">
            <a:avLst>
              <a:gd name="adj1" fmla="val 50000"/>
              <a:gd name="adj2" fmla="val 38055"/>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893" name="Text Box 137"/>
          <p:cNvSpPr txBox="1">
            <a:spLocks noChangeArrowheads="1"/>
          </p:cNvSpPr>
          <p:nvPr/>
        </p:nvSpPr>
        <p:spPr bwMode="auto">
          <a:xfrm>
            <a:off x="3059113" y="1752600"/>
            <a:ext cx="1354137" cy="212725"/>
          </a:xfrm>
          <a:prstGeom prst="rect">
            <a:avLst/>
          </a:prstGeom>
          <a:noFill/>
          <a:ln w="12700">
            <a:noFill/>
            <a:miter lim="800000"/>
            <a:headEnd/>
            <a:tailEnd/>
          </a:ln>
        </p:spPr>
        <p:txBody>
          <a:bodyPr wrap="none" lIns="0" tIns="0" rIns="0" bIns="0">
            <a:spAutoFit/>
          </a:bodyPr>
          <a:lstStyle/>
          <a:p>
            <a:r>
              <a:rPr lang="en-US" altLang="ja-JP" sz="1400">
                <a:solidFill>
                  <a:srgbClr val="0000FF"/>
                </a:solidFill>
                <a:latin typeface="Tahoma" pitchFamily="34" charset="0"/>
              </a:rPr>
              <a:t>Good Coverage</a:t>
            </a:r>
          </a:p>
        </p:txBody>
      </p:sp>
      <p:sp>
        <p:nvSpPr>
          <p:cNvPr id="291894" name="Text Box 138"/>
          <p:cNvSpPr txBox="1">
            <a:spLocks noChangeArrowheads="1"/>
          </p:cNvSpPr>
          <p:nvPr/>
        </p:nvSpPr>
        <p:spPr bwMode="auto">
          <a:xfrm>
            <a:off x="2408238" y="1846263"/>
            <a:ext cx="241300"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TG</a:t>
            </a:r>
          </a:p>
        </p:txBody>
      </p:sp>
      <p:sp>
        <p:nvSpPr>
          <p:cNvPr id="291895" name="Arc 130"/>
          <p:cNvSpPr>
            <a:spLocks/>
          </p:cNvSpPr>
          <p:nvPr/>
        </p:nvSpPr>
        <p:spPr bwMode="auto">
          <a:xfrm flipH="1">
            <a:off x="2176463" y="1766888"/>
            <a:ext cx="101600" cy="242887"/>
          </a:xfrm>
          <a:custGeom>
            <a:avLst/>
            <a:gdLst>
              <a:gd name="T0" fmla="*/ 36421 w 21600"/>
              <a:gd name="T1" fmla="*/ 0 h 21646"/>
              <a:gd name="T2" fmla="*/ 522699 w 21600"/>
              <a:gd name="T3" fmla="*/ 2725404 h 21646"/>
              <a:gd name="T4" fmla="*/ 0 w 21600"/>
              <a:gd name="T5" fmla="*/ 2712937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12700">
            <a:noFill/>
            <a:round/>
            <a:headEnd/>
            <a:tailEnd/>
          </a:ln>
        </p:spPr>
        <p:txBody>
          <a:bodyPr/>
          <a:lstStyle/>
          <a:p>
            <a:endParaRPr lang="ja-JP" altLang="en-US"/>
          </a:p>
        </p:txBody>
      </p:sp>
      <p:sp>
        <p:nvSpPr>
          <p:cNvPr id="291896" name="AutoShape 158"/>
          <p:cNvSpPr>
            <a:spLocks noChangeArrowheads="1"/>
          </p:cNvSpPr>
          <p:nvPr/>
        </p:nvSpPr>
        <p:spPr bwMode="auto">
          <a:xfrm rot="17100000" flipH="1">
            <a:off x="2501107" y="1915319"/>
            <a:ext cx="541337" cy="111125"/>
          </a:xfrm>
          <a:prstGeom prst="rightArrow">
            <a:avLst>
              <a:gd name="adj1" fmla="val 50000"/>
              <a:gd name="adj2" fmla="val 121786"/>
            </a:avLst>
          </a:prstGeom>
          <a:solidFill>
            <a:srgbClr val="FFFF99"/>
          </a:solidFill>
          <a:ln w="12700">
            <a:solidFill>
              <a:schemeClr val="tx1"/>
            </a:solidFill>
            <a:prstDash val="sysDot"/>
            <a:miter lim="800000"/>
            <a:headEnd/>
            <a:tailEnd/>
          </a:ln>
        </p:spPr>
        <p:txBody>
          <a:bodyPr vert="eaVert" wrap="none" anchor="ctr"/>
          <a:lstStyle/>
          <a:p>
            <a:pPr algn="ctr"/>
            <a:endParaRPr lang="ja-JP" altLang="en-US" b="0" u="sng">
              <a:latin typeface="Arial" charset="0"/>
            </a:endParaRPr>
          </a:p>
        </p:txBody>
      </p:sp>
      <p:sp>
        <p:nvSpPr>
          <p:cNvPr id="291897" name="Text Box 128"/>
          <p:cNvSpPr txBox="1">
            <a:spLocks noChangeArrowheads="1"/>
          </p:cNvSpPr>
          <p:nvPr/>
        </p:nvSpPr>
        <p:spPr bwMode="auto">
          <a:xfrm>
            <a:off x="2476500" y="2133600"/>
            <a:ext cx="1127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endParaRPr lang="en-US" altLang="ja-JP" sz="1600" b="0" baseline="30000">
              <a:latin typeface="Tahoma" pitchFamily="34" charset="0"/>
            </a:endParaRPr>
          </a:p>
        </p:txBody>
      </p:sp>
      <p:sp>
        <p:nvSpPr>
          <p:cNvPr id="291898" name="Rectangle 49"/>
          <p:cNvSpPr>
            <a:spLocks noChangeArrowheads="1"/>
          </p:cNvSpPr>
          <p:nvPr/>
        </p:nvSpPr>
        <p:spPr bwMode="auto">
          <a:xfrm>
            <a:off x="2944813" y="3684588"/>
            <a:ext cx="1747837" cy="792162"/>
          </a:xfrm>
          <a:prstGeom prst="rect">
            <a:avLst/>
          </a:prstGeom>
          <a:solidFill>
            <a:srgbClr val="CCECFF"/>
          </a:solidFill>
          <a:ln w="12700">
            <a:solidFill>
              <a:schemeClr val="tx1"/>
            </a:solidFill>
            <a:miter lim="800000"/>
            <a:headEnd/>
            <a:tailEnd/>
          </a:ln>
        </p:spPr>
        <p:txBody>
          <a:bodyPr wrap="none" anchor="ctr"/>
          <a:lstStyle/>
          <a:p>
            <a:pPr algn="ctr"/>
            <a:endParaRPr lang="ja-JP" altLang="en-US" b="0" u="sng">
              <a:latin typeface="Arial" charset="0"/>
            </a:endParaRPr>
          </a:p>
        </p:txBody>
      </p:sp>
      <p:sp>
        <p:nvSpPr>
          <p:cNvPr id="291899" name="Rectangle 50"/>
          <p:cNvSpPr>
            <a:spLocks noChangeArrowheads="1"/>
          </p:cNvSpPr>
          <p:nvPr/>
        </p:nvSpPr>
        <p:spPr bwMode="auto">
          <a:xfrm>
            <a:off x="3694113" y="3684588"/>
            <a:ext cx="706437" cy="431800"/>
          </a:xfrm>
          <a:prstGeom prst="rect">
            <a:avLst/>
          </a:prstGeom>
          <a:solidFill>
            <a:srgbClr val="FFFFCC"/>
          </a:solidFill>
          <a:ln w="9525">
            <a:solidFill>
              <a:schemeClr val="tx1"/>
            </a:solidFill>
            <a:miter lim="800000"/>
            <a:headEnd/>
            <a:tailEnd/>
          </a:ln>
        </p:spPr>
        <p:txBody>
          <a:bodyPr wrap="none" anchor="ctr"/>
          <a:lstStyle/>
          <a:p>
            <a:r>
              <a:rPr lang="en-US" altLang="ja-JP" sz="1600">
                <a:latin typeface="Tahoma" pitchFamily="34" charset="0"/>
              </a:rPr>
              <a:t>PD</a:t>
            </a:r>
          </a:p>
        </p:txBody>
      </p:sp>
      <p:sp>
        <p:nvSpPr>
          <p:cNvPr id="291900" name="AutoShape 51"/>
          <p:cNvSpPr>
            <a:spLocks noChangeArrowheads="1"/>
          </p:cNvSpPr>
          <p:nvPr/>
        </p:nvSpPr>
        <p:spPr bwMode="auto">
          <a:xfrm flipV="1">
            <a:off x="3082925" y="3470275"/>
            <a:ext cx="142875" cy="77788"/>
          </a:xfrm>
          <a:prstGeom prst="triangle">
            <a:avLst>
              <a:gd name="adj" fmla="val 50000"/>
            </a:avLst>
          </a:prstGeom>
          <a:solidFill>
            <a:schemeClr val="bg1"/>
          </a:solidFill>
          <a:ln w="12700">
            <a:solidFill>
              <a:schemeClr val="tx1"/>
            </a:solidFill>
            <a:miter lim="800000"/>
            <a:headEnd/>
            <a:tailEnd/>
          </a:ln>
        </p:spPr>
        <p:txBody>
          <a:bodyPr rot="10800000" wrap="none" anchor="ctr"/>
          <a:lstStyle/>
          <a:p>
            <a:pPr algn="ctr"/>
            <a:endParaRPr lang="ja-JP" altLang="en-US" b="0" u="sng">
              <a:latin typeface="Arial" charset="0"/>
            </a:endParaRPr>
          </a:p>
        </p:txBody>
      </p:sp>
      <p:sp>
        <p:nvSpPr>
          <p:cNvPr id="291901" name="Freeform 52"/>
          <p:cNvSpPr>
            <a:spLocks/>
          </p:cNvSpPr>
          <p:nvPr/>
        </p:nvSpPr>
        <p:spPr bwMode="auto">
          <a:xfrm>
            <a:off x="3011488" y="3541713"/>
            <a:ext cx="287337" cy="935037"/>
          </a:xfrm>
          <a:custGeom>
            <a:avLst/>
            <a:gdLst>
              <a:gd name="T0" fmla="*/ 245609652 w 181"/>
              <a:gd name="T1" fmla="*/ 0 h 589"/>
              <a:gd name="T2" fmla="*/ 245609652 w 181"/>
              <a:gd name="T3" fmla="*/ 342741024 h 589"/>
              <a:gd name="T4" fmla="*/ 493949797 w 181"/>
              <a:gd name="T5" fmla="*/ 342741024 h 589"/>
              <a:gd name="T6" fmla="*/ 493949797 w 181"/>
              <a:gd name="T7" fmla="*/ 685482048 h 589"/>
              <a:gd name="T8" fmla="*/ 245609652 w 181"/>
              <a:gd name="T9" fmla="*/ 685482048 h 589"/>
              <a:gd name="T10" fmla="*/ 245609652 w 181"/>
              <a:gd name="T11" fmla="*/ 798889765 h 589"/>
              <a:gd name="T12" fmla="*/ 0 w 181"/>
              <a:gd name="T13" fmla="*/ 798889765 h 589"/>
              <a:gd name="T14" fmla="*/ 0 w 181"/>
              <a:gd name="T15" fmla="*/ 1484371813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12700">
            <a:solidFill>
              <a:schemeClr val="tx1"/>
            </a:solidFill>
            <a:round/>
            <a:headEnd/>
            <a:tailEnd/>
          </a:ln>
        </p:spPr>
        <p:txBody>
          <a:bodyPr/>
          <a:lstStyle/>
          <a:p>
            <a:endParaRPr lang="ja-JP" altLang="en-US"/>
          </a:p>
        </p:txBody>
      </p:sp>
      <p:sp>
        <p:nvSpPr>
          <p:cNvPr id="291902" name="Freeform 53"/>
          <p:cNvSpPr>
            <a:spLocks/>
          </p:cNvSpPr>
          <p:nvPr/>
        </p:nvSpPr>
        <p:spPr bwMode="auto">
          <a:xfrm>
            <a:off x="3082925" y="4105275"/>
            <a:ext cx="142875" cy="155575"/>
          </a:xfrm>
          <a:custGeom>
            <a:avLst/>
            <a:gdLst>
              <a:gd name="T0" fmla="*/ 119556553 w 91"/>
              <a:gd name="T1" fmla="*/ 0 h 144"/>
              <a:gd name="T2" fmla="*/ 241769638 w 91"/>
              <a:gd name="T3" fmla="*/ 14007150 h 144"/>
              <a:gd name="T4" fmla="*/ 0 w 91"/>
              <a:gd name="T5" fmla="*/ 42020374 h 144"/>
              <a:gd name="T6" fmla="*/ 241769638 w 91"/>
              <a:gd name="T7" fmla="*/ 70033586 h 144"/>
              <a:gd name="T8" fmla="*/ 0 w 91"/>
              <a:gd name="T9" fmla="*/ 98046814 h 144"/>
              <a:gd name="T10" fmla="*/ 241769638 w 91"/>
              <a:gd name="T11" fmla="*/ 126060026 h 144"/>
              <a:gd name="T12" fmla="*/ 0 w 91"/>
              <a:gd name="T13" fmla="*/ 154073271 h 144"/>
              <a:gd name="T14" fmla="*/ 119556553 w 91"/>
              <a:gd name="T15" fmla="*/ 168080417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12700">
            <a:solidFill>
              <a:schemeClr val="tx1"/>
            </a:solidFill>
            <a:round/>
            <a:headEnd/>
            <a:tailEnd/>
          </a:ln>
        </p:spPr>
        <p:txBody>
          <a:bodyPr/>
          <a:lstStyle/>
          <a:p>
            <a:endParaRPr lang="ja-JP" altLang="en-US"/>
          </a:p>
        </p:txBody>
      </p:sp>
      <p:sp>
        <p:nvSpPr>
          <p:cNvPr id="291903" name="Line 54"/>
          <p:cNvSpPr>
            <a:spLocks noChangeShapeType="1"/>
          </p:cNvSpPr>
          <p:nvPr/>
        </p:nvSpPr>
        <p:spPr bwMode="auto">
          <a:xfrm>
            <a:off x="3154363" y="4260850"/>
            <a:ext cx="0" cy="73025"/>
          </a:xfrm>
          <a:prstGeom prst="line">
            <a:avLst/>
          </a:prstGeom>
          <a:noFill/>
          <a:ln w="12700">
            <a:solidFill>
              <a:schemeClr val="tx1"/>
            </a:solidFill>
            <a:round/>
            <a:headEnd/>
            <a:tailEnd/>
          </a:ln>
        </p:spPr>
        <p:txBody>
          <a:bodyPr/>
          <a:lstStyle/>
          <a:p>
            <a:endParaRPr lang="ja-JP" altLang="en-US"/>
          </a:p>
        </p:txBody>
      </p:sp>
      <p:sp>
        <p:nvSpPr>
          <p:cNvPr id="291904" name="Line 55"/>
          <p:cNvSpPr>
            <a:spLocks noChangeShapeType="1"/>
          </p:cNvSpPr>
          <p:nvPr/>
        </p:nvSpPr>
        <p:spPr bwMode="auto">
          <a:xfrm>
            <a:off x="3011488" y="4044950"/>
            <a:ext cx="0" cy="571500"/>
          </a:xfrm>
          <a:prstGeom prst="line">
            <a:avLst/>
          </a:prstGeom>
          <a:noFill/>
          <a:ln w="12700">
            <a:solidFill>
              <a:schemeClr val="tx1"/>
            </a:solidFill>
            <a:round/>
            <a:headEnd/>
            <a:tailEnd type="triangle" w="med" len="med"/>
          </a:ln>
        </p:spPr>
        <p:txBody>
          <a:bodyPr/>
          <a:lstStyle/>
          <a:p>
            <a:endParaRPr lang="ja-JP" altLang="en-US"/>
          </a:p>
        </p:txBody>
      </p:sp>
      <p:sp>
        <p:nvSpPr>
          <p:cNvPr id="291905" name="Line 56"/>
          <p:cNvSpPr>
            <a:spLocks noChangeShapeType="1"/>
          </p:cNvSpPr>
          <p:nvPr/>
        </p:nvSpPr>
        <p:spPr bwMode="auto">
          <a:xfrm>
            <a:off x="3333750" y="3757613"/>
            <a:ext cx="0" cy="215900"/>
          </a:xfrm>
          <a:prstGeom prst="line">
            <a:avLst/>
          </a:prstGeom>
          <a:noFill/>
          <a:ln w="12700">
            <a:solidFill>
              <a:schemeClr val="tx1"/>
            </a:solidFill>
            <a:round/>
            <a:headEnd/>
            <a:tailEnd/>
          </a:ln>
        </p:spPr>
        <p:txBody>
          <a:bodyPr/>
          <a:lstStyle/>
          <a:p>
            <a:endParaRPr lang="ja-JP" altLang="en-US"/>
          </a:p>
        </p:txBody>
      </p:sp>
      <p:sp>
        <p:nvSpPr>
          <p:cNvPr id="291906" name="Line 57"/>
          <p:cNvSpPr>
            <a:spLocks noChangeShapeType="1"/>
          </p:cNvSpPr>
          <p:nvPr/>
        </p:nvSpPr>
        <p:spPr bwMode="auto">
          <a:xfrm>
            <a:off x="3333750" y="3865563"/>
            <a:ext cx="142875" cy="0"/>
          </a:xfrm>
          <a:prstGeom prst="line">
            <a:avLst/>
          </a:prstGeom>
          <a:noFill/>
          <a:ln w="12700">
            <a:solidFill>
              <a:schemeClr val="tx1"/>
            </a:solidFill>
            <a:round/>
            <a:headEnd/>
            <a:tailEnd/>
          </a:ln>
        </p:spPr>
        <p:txBody>
          <a:bodyPr/>
          <a:lstStyle/>
          <a:p>
            <a:endParaRPr lang="ja-JP" altLang="en-US"/>
          </a:p>
        </p:txBody>
      </p:sp>
      <p:sp>
        <p:nvSpPr>
          <p:cNvPr id="291907" name="Text Box 58"/>
          <p:cNvSpPr txBox="1">
            <a:spLocks noChangeArrowheads="1"/>
          </p:cNvSpPr>
          <p:nvPr/>
        </p:nvSpPr>
        <p:spPr bwMode="auto">
          <a:xfrm>
            <a:off x="2808288" y="3743325"/>
            <a:ext cx="454025" cy="244475"/>
          </a:xfrm>
          <a:prstGeom prst="rect">
            <a:avLst/>
          </a:prstGeom>
          <a:noFill/>
          <a:ln w="12700">
            <a:noFill/>
            <a:miter lim="800000"/>
            <a:headEnd/>
            <a:tailEnd/>
          </a:ln>
        </p:spPr>
        <p:txBody>
          <a:bodyPr wrap="none" lIns="0" tIns="0" rIns="0" bIns="0">
            <a:spAutoFit/>
          </a:bodyPr>
          <a:lstStyle/>
          <a:p>
            <a:r>
              <a:rPr lang="en-US" altLang="ja-JP" sz="1600">
                <a:latin typeface="Tahoma" pitchFamily="34" charset="0"/>
              </a:rPr>
              <a:t>AMP</a:t>
            </a:r>
          </a:p>
        </p:txBody>
      </p:sp>
      <p:grpSp>
        <p:nvGrpSpPr>
          <p:cNvPr id="291908" name="Group 59"/>
          <p:cNvGrpSpPr>
            <a:grpSpLocks/>
          </p:cNvGrpSpPr>
          <p:nvPr/>
        </p:nvGrpSpPr>
        <p:grpSpPr bwMode="auto">
          <a:xfrm>
            <a:off x="3081338" y="4327525"/>
            <a:ext cx="142875" cy="71438"/>
            <a:chOff x="1170" y="3113"/>
            <a:chExt cx="136" cy="90"/>
          </a:xfrm>
        </p:grpSpPr>
        <p:sp>
          <p:nvSpPr>
            <p:cNvPr id="291909" name="Line 60"/>
            <p:cNvSpPr>
              <a:spLocks noChangeShapeType="1"/>
            </p:cNvSpPr>
            <p:nvPr/>
          </p:nvSpPr>
          <p:spPr bwMode="auto">
            <a:xfrm>
              <a:off x="1170" y="3113"/>
              <a:ext cx="136" cy="0"/>
            </a:xfrm>
            <a:prstGeom prst="line">
              <a:avLst/>
            </a:prstGeom>
            <a:noFill/>
            <a:ln w="12700">
              <a:solidFill>
                <a:schemeClr val="tx1"/>
              </a:solidFill>
              <a:round/>
              <a:headEnd/>
              <a:tailEnd/>
            </a:ln>
          </p:spPr>
          <p:txBody>
            <a:bodyPr/>
            <a:lstStyle/>
            <a:p>
              <a:endParaRPr lang="ja-JP" altLang="en-US"/>
            </a:p>
          </p:txBody>
        </p:sp>
        <p:sp>
          <p:nvSpPr>
            <p:cNvPr id="291910" name="Line 61"/>
            <p:cNvSpPr>
              <a:spLocks noChangeShapeType="1"/>
            </p:cNvSpPr>
            <p:nvPr/>
          </p:nvSpPr>
          <p:spPr bwMode="auto">
            <a:xfrm>
              <a:off x="1193" y="3158"/>
              <a:ext cx="91" cy="0"/>
            </a:xfrm>
            <a:prstGeom prst="line">
              <a:avLst/>
            </a:prstGeom>
            <a:noFill/>
            <a:ln w="12700">
              <a:solidFill>
                <a:schemeClr val="tx1"/>
              </a:solidFill>
              <a:round/>
              <a:headEnd/>
              <a:tailEnd/>
            </a:ln>
          </p:spPr>
          <p:txBody>
            <a:bodyPr/>
            <a:lstStyle/>
            <a:p>
              <a:endParaRPr lang="ja-JP" altLang="en-US"/>
            </a:p>
          </p:txBody>
        </p:sp>
        <p:sp>
          <p:nvSpPr>
            <p:cNvPr id="291911" name="Line 62"/>
            <p:cNvSpPr>
              <a:spLocks noChangeShapeType="1"/>
            </p:cNvSpPr>
            <p:nvPr/>
          </p:nvSpPr>
          <p:spPr bwMode="auto">
            <a:xfrm>
              <a:off x="1215" y="3203"/>
              <a:ext cx="46" cy="0"/>
            </a:xfrm>
            <a:prstGeom prst="line">
              <a:avLst/>
            </a:prstGeom>
            <a:noFill/>
            <a:ln w="12700">
              <a:solidFill>
                <a:schemeClr val="tx1"/>
              </a:solidFill>
              <a:round/>
              <a:headEnd/>
              <a:tailEnd/>
            </a:ln>
          </p:spPr>
          <p:txBody>
            <a:bodyPr/>
            <a:lstStyle/>
            <a:p>
              <a:endParaRPr lang="ja-JP" altLang="en-US"/>
            </a:p>
          </p:txBody>
        </p:sp>
      </p:grpSp>
      <p:sp>
        <p:nvSpPr>
          <p:cNvPr id="291912" name="Text Box 80"/>
          <p:cNvSpPr txBox="1">
            <a:spLocks noChangeArrowheads="1"/>
          </p:cNvSpPr>
          <p:nvPr/>
        </p:nvSpPr>
        <p:spPr bwMode="auto">
          <a:xfrm>
            <a:off x="4162425" y="4132263"/>
            <a:ext cx="1635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p</a:t>
            </a:r>
            <a:r>
              <a:rPr lang="en-US" altLang="ja-JP" sz="1600" b="0" baseline="30000">
                <a:latin typeface="Tahoma" pitchFamily="34" charset="0"/>
              </a:rPr>
              <a:t>-</a:t>
            </a:r>
          </a:p>
        </p:txBody>
      </p:sp>
      <p:sp>
        <p:nvSpPr>
          <p:cNvPr id="291913" name="Text Box 82"/>
          <p:cNvSpPr txBox="1">
            <a:spLocks noChangeArrowheads="1"/>
          </p:cNvSpPr>
          <p:nvPr/>
        </p:nvSpPr>
        <p:spPr bwMode="auto">
          <a:xfrm>
            <a:off x="3421063" y="4124325"/>
            <a:ext cx="273050" cy="233363"/>
          </a:xfrm>
          <a:prstGeom prst="rect">
            <a:avLst/>
          </a:prstGeom>
          <a:noFill/>
          <a:ln w="12700">
            <a:noFill/>
            <a:miter lim="800000"/>
            <a:headEnd/>
            <a:tailEnd/>
          </a:ln>
        </p:spPr>
        <p:txBody>
          <a:bodyPr wrap="none" lIns="0" tIns="0" rIns="0" bIns="0">
            <a:spAutoFit/>
          </a:bodyPr>
          <a:lstStyle/>
          <a:p>
            <a:pPr algn="ctr">
              <a:lnSpc>
                <a:spcPct val="110000"/>
              </a:lnSpc>
            </a:pPr>
            <a:r>
              <a:rPr lang="en-US" altLang="ja-JP" sz="1400">
                <a:solidFill>
                  <a:srgbClr val="FF0000"/>
                </a:solidFill>
                <a:latin typeface="Tahoma" pitchFamily="34" charset="0"/>
              </a:rPr>
              <a:t>C</a:t>
            </a:r>
            <a:r>
              <a:rPr lang="en-US" altLang="ja-JP" sz="1400" baseline="-25000">
                <a:solidFill>
                  <a:srgbClr val="FF0000"/>
                </a:solidFill>
                <a:latin typeface="Tahoma" pitchFamily="34" charset="0"/>
              </a:rPr>
              <a:t>FD</a:t>
            </a:r>
          </a:p>
        </p:txBody>
      </p:sp>
      <p:sp>
        <p:nvSpPr>
          <p:cNvPr id="291914" name="Rectangle 83"/>
          <p:cNvSpPr>
            <a:spLocks noChangeArrowheads="1"/>
          </p:cNvSpPr>
          <p:nvPr/>
        </p:nvSpPr>
        <p:spPr bwMode="auto">
          <a:xfrm>
            <a:off x="3549650" y="3562350"/>
            <a:ext cx="166688" cy="88900"/>
          </a:xfrm>
          <a:prstGeom prst="rect">
            <a:avLst/>
          </a:prstGeom>
          <a:solidFill>
            <a:srgbClr val="66FF99"/>
          </a:solidFill>
          <a:ln w="12700">
            <a:noFill/>
            <a:miter lim="800000"/>
            <a:headEnd/>
            <a:tailEnd/>
          </a:ln>
        </p:spPr>
        <p:txBody>
          <a:bodyPr wrap="none" anchor="ctr"/>
          <a:lstStyle/>
          <a:p>
            <a:pPr algn="ctr"/>
            <a:endParaRPr lang="ja-JP" altLang="en-US" b="0" u="sng">
              <a:latin typeface="Arial" charset="0"/>
            </a:endParaRPr>
          </a:p>
        </p:txBody>
      </p:sp>
      <p:sp>
        <p:nvSpPr>
          <p:cNvPr id="291915" name="Text Box 84"/>
          <p:cNvSpPr txBox="1">
            <a:spLocks noChangeArrowheads="1"/>
          </p:cNvSpPr>
          <p:nvPr/>
        </p:nvSpPr>
        <p:spPr bwMode="auto">
          <a:xfrm>
            <a:off x="3724275" y="3492500"/>
            <a:ext cx="222250" cy="212725"/>
          </a:xfrm>
          <a:prstGeom prst="rect">
            <a:avLst/>
          </a:prstGeom>
          <a:noFill/>
          <a:ln w="12700">
            <a:noFill/>
            <a:miter lim="800000"/>
            <a:headEnd/>
            <a:tailEnd/>
          </a:ln>
        </p:spPr>
        <p:txBody>
          <a:bodyPr wrap="none" lIns="0" tIns="0" rIns="0" bIns="0">
            <a:spAutoFit/>
          </a:bodyPr>
          <a:lstStyle/>
          <a:p>
            <a:r>
              <a:rPr lang="en-US" altLang="ja-JP" sz="1400" b="0">
                <a:latin typeface="Tahoma" pitchFamily="34" charset="0"/>
              </a:rPr>
              <a:t>TG</a:t>
            </a:r>
          </a:p>
        </p:txBody>
      </p:sp>
      <p:sp>
        <p:nvSpPr>
          <p:cNvPr id="291916" name="Line 140"/>
          <p:cNvSpPr>
            <a:spLocks noChangeShapeType="1"/>
          </p:cNvSpPr>
          <p:nvPr/>
        </p:nvSpPr>
        <p:spPr bwMode="auto">
          <a:xfrm>
            <a:off x="3155950" y="4040188"/>
            <a:ext cx="0" cy="57150"/>
          </a:xfrm>
          <a:prstGeom prst="line">
            <a:avLst/>
          </a:prstGeom>
          <a:noFill/>
          <a:ln w="12700">
            <a:solidFill>
              <a:schemeClr val="tx1"/>
            </a:solidFill>
            <a:round/>
            <a:headEnd/>
            <a:tailEnd/>
          </a:ln>
        </p:spPr>
        <p:txBody>
          <a:bodyPr/>
          <a:lstStyle/>
          <a:p>
            <a:endParaRPr lang="ja-JP" altLang="en-US"/>
          </a:p>
        </p:txBody>
      </p:sp>
      <p:sp>
        <p:nvSpPr>
          <p:cNvPr id="291917" name="Rectangle 149"/>
          <p:cNvSpPr>
            <a:spLocks noChangeArrowheads="1"/>
          </p:cNvSpPr>
          <p:nvPr/>
        </p:nvSpPr>
        <p:spPr bwMode="auto">
          <a:xfrm flipV="1">
            <a:off x="3333750" y="3394075"/>
            <a:ext cx="396875" cy="87313"/>
          </a:xfrm>
          <a:prstGeom prst="rect">
            <a:avLst/>
          </a:prstGeom>
          <a:solidFill>
            <a:srgbClr val="969696"/>
          </a:solidFill>
          <a:ln w="12700">
            <a:noFill/>
            <a:miter lim="800000"/>
            <a:headEnd/>
            <a:tailEnd/>
          </a:ln>
        </p:spPr>
        <p:txBody>
          <a:bodyPr rot="10800000" wrap="none" anchor="ctr"/>
          <a:lstStyle/>
          <a:p>
            <a:pPr algn="ctr"/>
            <a:endParaRPr lang="ja-JP" altLang="en-US" b="0" u="sng">
              <a:latin typeface="Arial" charset="0"/>
            </a:endParaRPr>
          </a:p>
        </p:txBody>
      </p:sp>
      <p:sp>
        <p:nvSpPr>
          <p:cNvPr id="291918" name="Text Box 150"/>
          <p:cNvSpPr txBox="1">
            <a:spLocks noChangeArrowheads="1"/>
          </p:cNvSpPr>
          <p:nvPr/>
        </p:nvSpPr>
        <p:spPr bwMode="auto">
          <a:xfrm>
            <a:off x="3806825" y="3311525"/>
            <a:ext cx="1306513" cy="212725"/>
          </a:xfrm>
          <a:prstGeom prst="rect">
            <a:avLst/>
          </a:prstGeom>
          <a:noFill/>
          <a:ln w="12700">
            <a:noFill/>
            <a:miter lim="800000"/>
            <a:headEnd/>
            <a:tailEnd/>
          </a:ln>
        </p:spPr>
        <p:txBody>
          <a:bodyPr wrap="none" lIns="0" tIns="0" rIns="0" bIns="0">
            <a:spAutoFit/>
          </a:bodyPr>
          <a:lstStyle/>
          <a:p>
            <a:r>
              <a:rPr lang="en-US" altLang="ja-JP" sz="1400">
                <a:solidFill>
                  <a:srgbClr val="FF0000"/>
                </a:solidFill>
                <a:latin typeface="Tahoma" pitchFamily="34" charset="0"/>
              </a:rPr>
              <a:t>Poor Coverage</a:t>
            </a:r>
          </a:p>
        </p:txBody>
      </p:sp>
      <p:sp>
        <p:nvSpPr>
          <p:cNvPr id="291919" name="AutoShape 151"/>
          <p:cNvSpPr>
            <a:spLocks noChangeArrowheads="1"/>
          </p:cNvSpPr>
          <p:nvPr/>
        </p:nvSpPr>
        <p:spPr bwMode="auto">
          <a:xfrm>
            <a:off x="3771900" y="3095625"/>
            <a:ext cx="144463" cy="217488"/>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0" name="AutoShape 152"/>
          <p:cNvSpPr>
            <a:spLocks noChangeArrowheads="1"/>
          </p:cNvSpPr>
          <p:nvPr/>
        </p:nvSpPr>
        <p:spPr bwMode="auto">
          <a:xfrm>
            <a:off x="3987800" y="3095625"/>
            <a:ext cx="144463" cy="217488"/>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1" name="AutoShape 153"/>
          <p:cNvSpPr>
            <a:spLocks noChangeArrowheads="1"/>
          </p:cNvSpPr>
          <p:nvPr/>
        </p:nvSpPr>
        <p:spPr bwMode="auto">
          <a:xfrm>
            <a:off x="4205288" y="3095625"/>
            <a:ext cx="144462" cy="217488"/>
          </a:xfrm>
          <a:prstGeom prst="downArrow">
            <a:avLst>
              <a:gd name="adj1" fmla="val 50000"/>
              <a:gd name="adj2" fmla="val 3763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2" name="AutoShape 154"/>
          <p:cNvSpPr>
            <a:spLocks noChangeArrowheads="1"/>
          </p:cNvSpPr>
          <p:nvPr/>
        </p:nvSpPr>
        <p:spPr bwMode="auto">
          <a:xfrm>
            <a:off x="4419600" y="3095625"/>
            <a:ext cx="144463" cy="217488"/>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3" name="AutoShape 155"/>
          <p:cNvSpPr>
            <a:spLocks noChangeArrowheads="1"/>
          </p:cNvSpPr>
          <p:nvPr/>
        </p:nvSpPr>
        <p:spPr bwMode="auto">
          <a:xfrm>
            <a:off x="3127375" y="3095625"/>
            <a:ext cx="144463" cy="217488"/>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4" name="AutoShape 156"/>
          <p:cNvSpPr>
            <a:spLocks noChangeArrowheads="1"/>
          </p:cNvSpPr>
          <p:nvPr/>
        </p:nvSpPr>
        <p:spPr bwMode="auto">
          <a:xfrm>
            <a:off x="3343275" y="3095625"/>
            <a:ext cx="144463" cy="217488"/>
          </a:xfrm>
          <a:prstGeom prst="downArrow">
            <a:avLst>
              <a:gd name="adj1" fmla="val 50000"/>
              <a:gd name="adj2" fmla="val 37637"/>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5" name="AutoShape 157"/>
          <p:cNvSpPr>
            <a:spLocks noChangeArrowheads="1"/>
          </p:cNvSpPr>
          <p:nvPr/>
        </p:nvSpPr>
        <p:spPr bwMode="auto">
          <a:xfrm>
            <a:off x="3560763" y="3095625"/>
            <a:ext cx="144462" cy="217488"/>
          </a:xfrm>
          <a:prstGeom prst="downArrow">
            <a:avLst>
              <a:gd name="adj1" fmla="val 50000"/>
              <a:gd name="adj2" fmla="val 37638"/>
            </a:avLst>
          </a:prstGeom>
          <a:solidFill>
            <a:srgbClr val="FFFF00"/>
          </a:solidFill>
          <a:ln w="12700">
            <a:solidFill>
              <a:schemeClr val="tx1"/>
            </a:solidFill>
            <a:miter lim="800000"/>
            <a:headEnd/>
            <a:tailEnd/>
          </a:ln>
        </p:spPr>
        <p:txBody>
          <a:bodyPr vert="eaVert" wrap="none" anchor="ctr"/>
          <a:lstStyle/>
          <a:p>
            <a:pPr algn="ctr"/>
            <a:endParaRPr lang="ja-JP" altLang="en-US" b="0" u="sng">
              <a:latin typeface="Arial" charset="0"/>
            </a:endParaRPr>
          </a:p>
        </p:txBody>
      </p:sp>
      <p:sp>
        <p:nvSpPr>
          <p:cNvPr id="291926" name="Rectangle 159"/>
          <p:cNvSpPr>
            <a:spLocks noChangeArrowheads="1"/>
          </p:cNvSpPr>
          <p:nvPr/>
        </p:nvSpPr>
        <p:spPr bwMode="auto">
          <a:xfrm>
            <a:off x="4521200" y="3686175"/>
            <a:ext cx="169863" cy="273050"/>
          </a:xfrm>
          <a:prstGeom prst="rect">
            <a:avLst/>
          </a:prstGeom>
          <a:solidFill>
            <a:srgbClr val="FFCCCC"/>
          </a:solidFill>
          <a:ln w="12700">
            <a:solidFill>
              <a:schemeClr val="tx1"/>
            </a:solidFill>
            <a:miter lim="800000"/>
            <a:headEnd/>
            <a:tailEnd/>
          </a:ln>
        </p:spPr>
        <p:txBody>
          <a:bodyPr wrap="none" anchor="ctr"/>
          <a:lstStyle/>
          <a:p>
            <a:pPr algn="ctr"/>
            <a:endParaRPr lang="ja-JP" altLang="en-US" sz="1400" b="0">
              <a:solidFill>
                <a:srgbClr val="FF0000"/>
              </a:solidFill>
              <a:latin typeface="Tahoma" pitchFamily="34" charset="0"/>
            </a:endParaRPr>
          </a:p>
        </p:txBody>
      </p:sp>
      <p:sp>
        <p:nvSpPr>
          <p:cNvPr id="291927" name="Text Box 160"/>
          <p:cNvSpPr txBox="1">
            <a:spLocks noChangeArrowheads="1"/>
          </p:cNvSpPr>
          <p:nvPr/>
        </p:nvSpPr>
        <p:spPr bwMode="auto">
          <a:xfrm>
            <a:off x="4543425" y="4071938"/>
            <a:ext cx="373063" cy="212725"/>
          </a:xfrm>
          <a:prstGeom prst="rect">
            <a:avLst/>
          </a:prstGeom>
          <a:noFill/>
          <a:ln w="12700">
            <a:noFill/>
            <a:miter lim="800000"/>
            <a:headEnd/>
            <a:tailEnd/>
          </a:ln>
        </p:spPr>
        <p:txBody>
          <a:bodyPr wrap="none" lIns="0" tIns="0" rIns="0" bIns="0">
            <a:spAutoFit/>
          </a:bodyPr>
          <a:lstStyle/>
          <a:p>
            <a:r>
              <a:rPr lang="en-US" altLang="ja-JP" sz="1400">
                <a:latin typeface="Tahoma" pitchFamily="34" charset="0"/>
              </a:rPr>
              <a:t>LOD</a:t>
            </a:r>
          </a:p>
        </p:txBody>
      </p:sp>
      <p:sp>
        <p:nvSpPr>
          <p:cNvPr id="291928" name="Text Box 161"/>
          <p:cNvSpPr txBox="1">
            <a:spLocks noChangeArrowheads="1"/>
          </p:cNvSpPr>
          <p:nvPr/>
        </p:nvSpPr>
        <p:spPr bwMode="auto">
          <a:xfrm>
            <a:off x="4581525" y="3487738"/>
            <a:ext cx="336550" cy="212725"/>
          </a:xfrm>
          <a:prstGeom prst="rect">
            <a:avLst/>
          </a:prstGeom>
          <a:noFill/>
          <a:ln w="12700">
            <a:noFill/>
            <a:miter lim="800000"/>
            <a:headEnd/>
            <a:tailEnd/>
          </a:ln>
        </p:spPr>
        <p:txBody>
          <a:bodyPr wrap="none" lIns="0" tIns="0" rIns="0" bIns="0">
            <a:spAutoFit/>
          </a:bodyPr>
          <a:lstStyle/>
          <a:p>
            <a:r>
              <a:rPr lang="en-US" altLang="ja-JP" sz="1400" b="0">
                <a:latin typeface="Tahoma" pitchFamily="34" charset="0"/>
              </a:rPr>
              <a:t>OFG</a:t>
            </a:r>
          </a:p>
        </p:txBody>
      </p:sp>
      <p:sp>
        <p:nvSpPr>
          <p:cNvPr id="291929" name="Line 206"/>
          <p:cNvSpPr>
            <a:spLocks noChangeShapeType="1"/>
          </p:cNvSpPr>
          <p:nvPr/>
        </p:nvSpPr>
        <p:spPr bwMode="auto">
          <a:xfrm>
            <a:off x="4400550" y="4032250"/>
            <a:ext cx="298450" cy="0"/>
          </a:xfrm>
          <a:prstGeom prst="line">
            <a:avLst/>
          </a:prstGeom>
          <a:noFill/>
          <a:ln w="12700">
            <a:solidFill>
              <a:schemeClr val="tx1"/>
            </a:solidFill>
            <a:round/>
            <a:headEnd type="triangle" w="med" len="med"/>
            <a:tailEnd type="triangle" w="med" len="med"/>
          </a:ln>
        </p:spPr>
        <p:txBody>
          <a:bodyPr/>
          <a:lstStyle/>
          <a:p>
            <a:endParaRPr lang="ja-JP" altLang="en-US"/>
          </a:p>
        </p:txBody>
      </p:sp>
      <p:sp>
        <p:nvSpPr>
          <p:cNvPr id="291930" name="Text Box 80"/>
          <p:cNvSpPr txBox="1">
            <a:spLocks noChangeArrowheads="1"/>
          </p:cNvSpPr>
          <p:nvPr/>
        </p:nvSpPr>
        <p:spPr bwMode="auto">
          <a:xfrm>
            <a:off x="4162425" y="3778250"/>
            <a:ext cx="112713" cy="244475"/>
          </a:xfrm>
          <a:prstGeom prst="rect">
            <a:avLst/>
          </a:prstGeom>
          <a:noFill/>
          <a:ln w="12700">
            <a:noFill/>
            <a:miter lim="800000"/>
            <a:headEnd/>
            <a:tailEnd/>
          </a:ln>
        </p:spPr>
        <p:txBody>
          <a:bodyPr wrap="none" lIns="0" tIns="0" rIns="0" bIns="0">
            <a:spAutoFit/>
          </a:bodyPr>
          <a:lstStyle/>
          <a:p>
            <a:r>
              <a:rPr lang="en-US" altLang="ja-JP" sz="1600" b="0">
                <a:latin typeface="Tahoma" pitchFamily="34" charset="0"/>
              </a:rPr>
              <a:t>n</a:t>
            </a:r>
            <a:endParaRPr lang="en-US" altLang="ja-JP" sz="1600" b="0" baseline="30000">
              <a:latin typeface="Tahoma" pitchFamily="34" charset="0"/>
            </a:endParaRPr>
          </a:p>
        </p:txBody>
      </p:sp>
      <p:sp>
        <p:nvSpPr>
          <p:cNvPr id="291931" name="Rectangle 50"/>
          <p:cNvSpPr>
            <a:spLocks noChangeArrowheads="1"/>
          </p:cNvSpPr>
          <p:nvPr/>
        </p:nvSpPr>
        <p:spPr bwMode="auto">
          <a:xfrm>
            <a:off x="3405188" y="3684588"/>
            <a:ext cx="166687" cy="274637"/>
          </a:xfrm>
          <a:prstGeom prst="rect">
            <a:avLst/>
          </a:prstGeom>
          <a:solidFill>
            <a:srgbClr val="FFCCCC"/>
          </a:solidFill>
          <a:ln w="12700">
            <a:solidFill>
              <a:schemeClr val="tx1"/>
            </a:solidFill>
            <a:miter lim="800000"/>
            <a:headEnd/>
            <a:tailEnd/>
          </a:ln>
        </p:spPr>
        <p:txBody>
          <a:bodyPr wrap="none" anchor="ctr"/>
          <a:lstStyle/>
          <a:p>
            <a:endParaRPr lang="en-US" altLang="ja-JP" sz="1600">
              <a:latin typeface="Tahoma" pitchFamily="34" charset="0"/>
            </a:endParaRPr>
          </a:p>
        </p:txBody>
      </p:sp>
      <p:sp>
        <p:nvSpPr>
          <p:cNvPr id="291932" name="AutoShape 158"/>
          <p:cNvSpPr>
            <a:spLocks noChangeArrowheads="1"/>
          </p:cNvSpPr>
          <p:nvPr/>
        </p:nvSpPr>
        <p:spPr bwMode="auto">
          <a:xfrm rot="4500000">
            <a:off x="3058319" y="3523456"/>
            <a:ext cx="541338" cy="111125"/>
          </a:xfrm>
          <a:prstGeom prst="rightArrow">
            <a:avLst>
              <a:gd name="adj1" fmla="val 50000"/>
              <a:gd name="adj2" fmla="val 121786"/>
            </a:avLst>
          </a:prstGeom>
          <a:solidFill>
            <a:srgbClr val="FFFF00"/>
          </a:solidFill>
          <a:ln w="12700">
            <a:solidFill>
              <a:schemeClr val="tx1"/>
            </a:solidFill>
            <a:miter lim="800000"/>
            <a:headEnd/>
            <a:tailEnd/>
          </a:ln>
        </p:spPr>
        <p:txBody>
          <a:bodyPr rot="10800000" vert="eaVert" wrap="none" anchor="ctr"/>
          <a:lstStyle/>
          <a:p>
            <a:pPr algn="ctr"/>
            <a:endParaRPr lang="ja-JP" altLang="en-US" b="0" u="sng">
              <a:latin typeface="Arial" charset="0"/>
            </a:endParaRPr>
          </a:p>
        </p:txBody>
      </p:sp>
      <p:cxnSp>
        <p:nvCxnSpPr>
          <p:cNvPr id="291933" name="AutoShape 193"/>
          <p:cNvCxnSpPr>
            <a:cxnSpLocks noChangeShapeType="1"/>
            <a:stCxn id="291931" idx="2"/>
            <a:endCxn id="291913" idx="0"/>
          </p:cNvCxnSpPr>
          <p:nvPr/>
        </p:nvCxnSpPr>
        <p:spPr bwMode="auto">
          <a:xfrm rot="16200000" flipH="1">
            <a:off x="3440907" y="4007643"/>
            <a:ext cx="165100" cy="68263"/>
          </a:xfrm>
          <a:prstGeom prst="curvedConnector3">
            <a:avLst>
              <a:gd name="adj1" fmla="val 49037"/>
            </a:avLst>
          </a:prstGeom>
          <a:noFill/>
          <a:ln w="12700">
            <a:solidFill>
              <a:srgbClr val="FF0000"/>
            </a:solidFill>
            <a:round/>
            <a:headEnd/>
            <a:tailEnd/>
          </a:ln>
        </p:spPr>
      </p:cxnSp>
      <p:cxnSp>
        <p:nvCxnSpPr>
          <p:cNvPr id="291934" name="AutoShape 194"/>
          <p:cNvCxnSpPr>
            <a:cxnSpLocks noChangeShapeType="1"/>
            <a:stCxn id="291917" idx="3"/>
            <a:endCxn id="291918" idx="1"/>
          </p:cNvCxnSpPr>
          <p:nvPr/>
        </p:nvCxnSpPr>
        <p:spPr bwMode="auto">
          <a:xfrm flipV="1">
            <a:off x="3730625" y="3417888"/>
            <a:ext cx="76200" cy="20637"/>
          </a:xfrm>
          <a:prstGeom prst="curvedConnector3">
            <a:avLst>
              <a:gd name="adj1" fmla="val 50000"/>
            </a:avLst>
          </a:prstGeom>
          <a:noFill/>
          <a:ln w="12700">
            <a:solidFill>
              <a:srgbClr val="FF0000"/>
            </a:solidFill>
            <a:round/>
            <a:headEnd/>
            <a:tailEnd/>
          </a:ln>
        </p:spPr>
      </p:cxnSp>
      <p:sp>
        <p:nvSpPr>
          <p:cNvPr id="291935" name="Line 94"/>
          <p:cNvSpPr>
            <a:spLocks noChangeShapeType="1"/>
          </p:cNvSpPr>
          <p:nvPr/>
        </p:nvSpPr>
        <p:spPr bwMode="auto">
          <a:xfrm>
            <a:off x="3513138" y="3851275"/>
            <a:ext cx="215900" cy="0"/>
          </a:xfrm>
          <a:prstGeom prst="line">
            <a:avLst/>
          </a:prstGeom>
          <a:noFill/>
          <a:ln w="19050">
            <a:solidFill>
              <a:schemeClr val="tx1"/>
            </a:solidFill>
            <a:round/>
            <a:headEnd type="triangle" w="lg" len="lg"/>
            <a:tailEnd/>
          </a:ln>
        </p:spPr>
        <p:txBody>
          <a:bodyPr/>
          <a:lstStyle/>
          <a:p>
            <a:endParaRPr lang="ja-JP" altLang="en-US"/>
          </a:p>
        </p:txBody>
      </p:sp>
      <p:sp>
        <p:nvSpPr>
          <p:cNvPr id="291936" name="Rectangle 83"/>
          <p:cNvSpPr>
            <a:spLocks noChangeArrowheads="1"/>
          </p:cNvSpPr>
          <p:nvPr/>
        </p:nvSpPr>
        <p:spPr bwMode="auto">
          <a:xfrm>
            <a:off x="4378325" y="3562350"/>
            <a:ext cx="166688" cy="88900"/>
          </a:xfrm>
          <a:prstGeom prst="rect">
            <a:avLst/>
          </a:prstGeom>
          <a:solidFill>
            <a:srgbClr val="66FF99"/>
          </a:solidFill>
          <a:ln w="12700">
            <a:noFill/>
            <a:miter lim="800000"/>
            <a:headEnd/>
            <a:tailEnd/>
          </a:ln>
        </p:spPr>
        <p:txBody>
          <a:bodyPr wrap="none" anchor="ctr"/>
          <a:lstStyle/>
          <a:p>
            <a:pPr algn="ctr"/>
            <a:endParaRPr lang="ja-JP" altLang="en-US" b="0" u="sng">
              <a:latin typeface="Arial" charset="0"/>
            </a:endParaRPr>
          </a:p>
        </p:txBody>
      </p:sp>
      <p:sp>
        <p:nvSpPr>
          <p:cNvPr id="291937" name="Line 94"/>
          <p:cNvSpPr>
            <a:spLocks noChangeShapeType="1"/>
          </p:cNvSpPr>
          <p:nvPr/>
        </p:nvSpPr>
        <p:spPr bwMode="auto">
          <a:xfrm flipH="1">
            <a:off x="4341813" y="3851275"/>
            <a:ext cx="215900" cy="0"/>
          </a:xfrm>
          <a:prstGeom prst="line">
            <a:avLst/>
          </a:prstGeom>
          <a:noFill/>
          <a:ln w="19050">
            <a:solidFill>
              <a:schemeClr val="tx1"/>
            </a:solidFill>
            <a:round/>
            <a:headEnd type="triangle" w="lg" len="lg"/>
            <a:tailEnd/>
          </a:ln>
        </p:spPr>
        <p:txBody>
          <a:bodyPr/>
          <a:lstStyle/>
          <a:p>
            <a:endParaRPr lang="ja-JP" altLang="en-US"/>
          </a:p>
        </p:txBody>
      </p:sp>
      <p:sp>
        <p:nvSpPr>
          <p:cNvPr id="291938" name="Text Box 7"/>
          <p:cNvSpPr txBox="1">
            <a:spLocks noChangeArrowheads="1"/>
          </p:cNvSpPr>
          <p:nvPr/>
        </p:nvSpPr>
        <p:spPr bwMode="auto">
          <a:xfrm>
            <a:off x="2555875" y="4702175"/>
            <a:ext cx="641350" cy="274638"/>
          </a:xfrm>
          <a:prstGeom prst="rect">
            <a:avLst/>
          </a:prstGeom>
          <a:noFill/>
          <a:ln w="9525">
            <a:noFill/>
            <a:miter lim="800000"/>
            <a:headEnd/>
            <a:tailEnd/>
          </a:ln>
        </p:spPr>
        <p:txBody>
          <a:bodyPr wrap="none" lIns="0" tIns="0" rIns="0" bIns="0" anchor="ctr" anchorCtr="1">
            <a:spAutoFit/>
          </a:bodyPr>
          <a:lstStyle/>
          <a:p>
            <a:pPr algn="ctr"/>
            <a:r>
              <a:rPr lang="en-US" altLang="ja-JP">
                <a:solidFill>
                  <a:schemeClr val="bg1"/>
                </a:solidFill>
                <a:latin typeface="Tahoma" pitchFamily="34" charset="0"/>
              </a:rPr>
              <a:t>30fps</a:t>
            </a:r>
          </a:p>
        </p:txBody>
      </p:sp>
      <p:sp>
        <p:nvSpPr>
          <p:cNvPr id="291939" name="Text Box 8"/>
          <p:cNvSpPr txBox="1">
            <a:spLocks noChangeArrowheads="1"/>
          </p:cNvSpPr>
          <p:nvPr/>
        </p:nvSpPr>
        <p:spPr bwMode="auto">
          <a:xfrm>
            <a:off x="4679950" y="4702175"/>
            <a:ext cx="641350" cy="274638"/>
          </a:xfrm>
          <a:prstGeom prst="rect">
            <a:avLst/>
          </a:prstGeom>
          <a:noFill/>
          <a:ln w="9525">
            <a:noFill/>
            <a:miter lim="800000"/>
            <a:headEnd/>
            <a:tailEnd/>
          </a:ln>
        </p:spPr>
        <p:txBody>
          <a:bodyPr wrap="none" lIns="0" tIns="0" rIns="0" bIns="0" anchor="ctr" anchorCtr="1">
            <a:spAutoFit/>
          </a:bodyPr>
          <a:lstStyle/>
          <a:p>
            <a:pPr algn="ctr"/>
            <a:r>
              <a:rPr lang="en-US" altLang="ja-JP">
                <a:solidFill>
                  <a:schemeClr val="bg1"/>
                </a:solidFill>
                <a:latin typeface="Tahoma" pitchFamily="34" charset="0"/>
              </a:rPr>
              <a:t>15fps</a:t>
            </a:r>
          </a:p>
        </p:txBody>
      </p:sp>
      <p:sp>
        <p:nvSpPr>
          <p:cNvPr id="291940" name="Text Box 9"/>
          <p:cNvSpPr txBox="1">
            <a:spLocks noChangeArrowheads="1"/>
          </p:cNvSpPr>
          <p:nvPr/>
        </p:nvSpPr>
        <p:spPr bwMode="auto">
          <a:xfrm>
            <a:off x="6911975" y="4702175"/>
            <a:ext cx="712788" cy="274638"/>
          </a:xfrm>
          <a:prstGeom prst="rect">
            <a:avLst/>
          </a:prstGeom>
          <a:noFill/>
          <a:ln w="9525">
            <a:noFill/>
            <a:miter lim="800000"/>
            <a:headEnd/>
            <a:tailEnd/>
          </a:ln>
        </p:spPr>
        <p:txBody>
          <a:bodyPr wrap="none" lIns="0" tIns="0" rIns="0" bIns="0" anchor="ctr" anchorCtr="1">
            <a:spAutoFit/>
          </a:bodyPr>
          <a:lstStyle/>
          <a:p>
            <a:pPr algn="ctr"/>
            <a:r>
              <a:rPr lang="en-US" altLang="ja-JP">
                <a:solidFill>
                  <a:schemeClr val="bg1"/>
                </a:solidFill>
                <a:latin typeface="Tahoma" pitchFamily="34" charset="0"/>
              </a:rPr>
              <a:t>7.5fps</a:t>
            </a:r>
          </a:p>
        </p:txBody>
      </p:sp>
      <p:sp>
        <p:nvSpPr>
          <p:cNvPr id="291941" name="Text Box 21"/>
          <p:cNvSpPr txBox="1">
            <a:spLocks noChangeArrowheads="1"/>
          </p:cNvSpPr>
          <p:nvPr/>
        </p:nvSpPr>
        <p:spPr bwMode="auto">
          <a:xfrm>
            <a:off x="468313" y="4702175"/>
            <a:ext cx="641350" cy="274638"/>
          </a:xfrm>
          <a:prstGeom prst="rect">
            <a:avLst/>
          </a:prstGeom>
          <a:noFill/>
          <a:ln w="9525">
            <a:noFill/>
            <a:miter lim="800000"/>
            <a:headEnd/>
            <a:tailEnd/>
          </a:ln>
        </p:spPr>
        <p:txBody>
          <a:bodyPr wrap="none" lIns="0" tIns="0" rIns="0" bIns="0" anchor="ctr" anchorCtr="1">
            <a:spAutoFit/>
          </a:bodyPr>
          <a:lstStyle/>
          <a:p>
            <a:r>
              <a:rPr lang="en-US" altLang="ja-JP">
                <a:solidFill>
                  <a:schemeClr val="bg1"/>
                </a:solidFill>
                <a:latin typeface="Tahoma" pitchFamily="34" charset="0"/>
              </a:rPr>
              <a:t>60fps</a:t>
            </a:r>
          </a:p>
        </p:txBody>
      </p:sp>
      <p:sp>
        <p:nvSpPr>
          <p:cNvPr id="291942" name="Text Box 21"/>
          <p:cNvSpPr txBox="1">
            <a:spLocks noChangeArrowheads="1"/>
          </p:cNvSpPr>
          <p:nvPr/>
        </p:nvSpPr>
        <p:spPr bwMode="auto">
          <a:xfrm>
            <a:off x="142875" y="1425575"/>
            <a:ext cx="641350" cy="274638"/>
          </a:xfrm>
          <a:prstGeom prst="rect">
            <a:avLst/>
          </a:prstGeom>
          <a:noFill/>
          <a:ln w="9525">
            <a:noFill/>
            <a:miter lim="800000"/>
            <a:headEnd/>
            <a:tailEnd/>
          </a:ln>
        </p:spPr>
        <p:txBody>
          <a:bodyPr wrap="none" lIns="0" tIns="0" rIns="0" bIns="0" anchor="ctr" anchorCtr="1">
            <a:spAutoFit/>
          </a:bodyPr>
          <a:lstStyle/>
          <a:p>
            <a:pPr algn="ctr"/>
            <a:r>
              <a:rPr lang="en-US" altLang="ja-JP">
                <a:solidFill>
                  <a:schemeClr val="bg1"/>
                </a:solidFill>
                <a:latin typeface="Tahoma" pitchFamily="34" charset="0"/>
              </a:rPr>
              <a:t>60fps</a:t>
            </a:r>
          </a:p>
        </p:txBody>
      </p:sp>
      <p:cxnSp>
        <p:nvCxnSpPr>
          <p:cNvPr id="291943" name="AutoShape 198"/>
          <p:cNvCxnSpPr>
            <a:cxnSpLocks noChangeShapeType="1"/>
            <a:endCxn id="291893" idx="1"/>
          </p:cNvCxnSpPr>
          <p:nvPr/>
        </p:nvCxnSpPr>
        <p:spPr bwMode="auto">
          <a:xfrm flipV="1">
            <a:off x="2928938" y="1858963"/>
            <a:ext cx="130175" cy="65087"/>
          </a:xfrm>
          <a:prstGeom prst="curvedConnector3">
            <a:avLst>
              <a:gd name="adj1" fmla="val 50000"/>
            </a:avLst>
          </a:prstGeom>
          <a:noFill/>
          <a:ln w="12700">
            <a:solidFill>
              <a:srgbClr val="0000FF"/>
            </a:solidFill>
            <a:round/>
            <a:headEnd/>
            <a:tailEnd/>
          </a:ln>
        </p:spPr>
      </p:cxnSp>
      <p:sp>
        <p:nvSpPr>
          <p:cNvPr id="291944" name="AutoShape 104"/>
          <p:cNvSpPr>
            <a:spLocks noChangeArrowheads="1"/>
          </p:cNvSpPr>
          <p:nvPr/>
        </p:nvSpPr>
        <p:spPr bwMode="auto">
          <a:xfrm>
            <a:off x="3311525" y="733425"/>
            <a:ext cx="647700" cy="395288"/>
          </a:xfrm>
          <a:prstGeom prst="rightArrow">
            <a:avLst>
              <a:gd name="adj1" fmla="val 50000"/>
              <a:gd name="adj2" fmla="val 40964"/>
            </a:avLst>
          </a:prstGeom>
          <a:solidFill>
            <a:srgbClr val="000080"/>
          </a:solidFill>
          <a:ln w="9525" algn="ctr">
            <a:noFill/>
            <a:miter lim="800000"/>
            <a:headEnd/>
            <a:tailEnd/>
          </a:ln>
          <a:effectLst/>
        </p:spPr>
        <p:txBody>
          <a:bodyPr wrap="none" anchor="ctr"/>
          <a:lstStyle/>
          <a:p>
            <a:endParaRPr lang="ja-JP"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11"/>
          <p:cNvSpPr>
            <a:spLocks noGrp="1" noChangeArrowheads="1"/>
          </p:cNvSpPr>
          <p:nvPr>
            <p:ph type="sldNum" sz="quarter" idx="10"/>
          </p:nvPr>
        </p:nvSpPr>
        <p:spPr/>
        <p:txBody>
          <a:bodyPr/>
          <a:lstStyle/>
          <a:p>
            <a:fld id="{B3B5D2DD-CF64-4F8F-A0B7-1E3303C6CC8F}" type="slidenum">
              <a:rPr lang="ja-JP" altLang="en-US"/>
              <a:pPr/>
              <a:t>7</a:t>
            </a:fld>
            <a:endParaRPr lang="en-US" altLang="ja-JP"/>
          </a:p>
        </p:txBody>
      </p:sp>
      <p:sp>
        <p:nvSpPr>
          <p:cNvPr id="293890" name="Rectangle 11"/>
          <p:cNvSpPr txBox="1">
            <a:spLocks noGrp="1" noChangeArrowheads="1"/>
          </p:cNvSpPr>
          <p:nvPr/>
        </p:nvSpPr>
        <p:spPr bwMode="auto">
          <a:xfrm>
            <a:off x="117475" y="6645275"/>
            <a:ext cx="96838" cy="212725"/>
          </a:xfrm>
          <a:prstGeom prst="rect">
            <a:avLst/>
          </a:prstGeom>
          <a:noFill/>
          <a:ln w="9525">
            <a:noFill/>
            <a:miter lim="800000"/>
            <a:headEnd/>
            <a:tailEnd/>
          </a:ln>
        </p:spPr>
        <p:txBody>
          <a:bodyPr wrap="none" lIns="0" tIns="0" rIns="0" bIns="0" anchor="ctr" anchorCtr="1">
            <a:spAutoFit/>
          </a:bodyPr>
          <a:lstStyle/>
          <a:p>
            <a:pPr eaLnBrk="0" hangingPunct="0"/>
            <a:fld id="{BC478853-59DF-462A-BE84-44DE261F0024}" type="slidenum">
              <a:rPr lang="ja-JP" altLang="en-US" sz="1400" b="0">
                <a:latin typeface="Tahoma" pitchFamily="34" charset="0"/>
              </a:rPr>
              <a:pPr eaLnBrk="0" hangingPunct="0"/>
              <a:t>7</a:t>
            </a:fld>
            <a:endParaRPr lang="en-US" altLang="ja-JP" sz="1400" b="0">
              <a:latin typeface="Tahoma" pitchFamily="34" charset="0"/>
            </a:endParaRPr>
          </a:p>
        </p:txBody>
      </p:sp>
      <p:pic>
        <p:nvPicPr>
          <p:cNvPr id="293891" name="Picture 2"/>
          <p:cNvPicPr>
            <a:picLocks noChangeAspect="1" noChangeArrowheads="1"/>
          </p:cNvPicPr>
          <p:nvPr/>
        </p:nvPicPr>
        <p:blipFill>
          <a:blip r:embed="rId3">
            <a:lum bright="20000" contrast="20000"/>
          </a:blip>
          <a:srcRect/>
          <a:stretch>
            <a:fillRect/>
          </a:stretch>
        </p:blipFill>
        <p:spPr bwMode="auto">
          <a:xfrm>
            <a:off x="1258888" y="1147763"/>
            <a:ext cx="5494337" cy="5521325"/>
          </a:xfrm>
          <a:prstGeom prst="rect">
            <a:avLst/>
          </a:prstGeom>
          <a:noFill/>
          <a:ln w="9525">
            <a:noFill/>
            <a:miter lim="800000"/>
            <a:headEnd/>
            <a:tailEnd/>
          </a:ln>
        </p:spPr>
      </p:pic>
      <p:sp>
        <p:nvSpPr>
          <p:cNvPr id="293892" name="Text Box 3"/>
          <p:cNvSpPr txBox="1">
            <a:spLocks noChangeArrowheads="1"/>
          </p:cNvSpPr>
          <p:nvPr/>
        </p:nvSpPr>
        <p:spPr bwMode="auto">
          <a:xfrm>
            <a:off x="138113" y="1792288"/>
            <a:ext cx="1025525" cy="708025"/>
          </a:xfrm>
          <a:prstGeom prst="rect">
            <a:avLst/>
          </a:prstGeom>
          <a:noFill/>
          <a:ln w="9525">
            <a:noFill/>
            <a:miter lim="800000"/>
            <a:headEnd/>
            <a:tailEnd/>
          </a:ln>
        </p:spPr>
        <p:txBody>
          <a:bodyPr wrap="none">
            <a:spAutoFit/>
          </a:bodyPr>
          <a:lstStyle/>
          <a:p>
            <a:pPr algn="ctr"/>
            <a:r>
              <a:rPr lang="en-US" altLang="ja-JP" sz="2000" b="0">
                <a:latin typeface="Arial" charset="0"/>
              </a:rPr>
              <a:t>16.7ms</a:t>
            </a:r>
          </a:p>
          <a:p>
            <a:pPr algn="ctr"/>
            <a:r>
              <a:rPr lang="en-US" altLang="ja-JP" sz="2000" b="0">
                <a:latin typeface="Arial" charset="0"/>
              </a:rPr>
              <a:t>(60fps)</a:t>
            </a:r>
          </a:p>
        </p:txBody>
      </p:sp>
      <p:sp>
        <p:nvSpPr>
          <p:cNvPr id="293893" name="Text Box 4"/>
          <p:cNvSpPr txBox="1">
            <a:spLocks noChangeArrowheads="1"/>
          </p:cNvSpPr>
          <p:nvPr/>
        </p:nvSpPr>
        <p:spPr bwMode="auto">
          <a:xfrm>
            <a:off x="163513" y="3592513"/>
            <a:ext cx="973137" cy="701675"/>
          </a:xfrm>
          <a:prstGeom prst="rect">
            <a:avLst/>
          </a:prstGeom>
          <a:noFill/>
          <a:ln w="9525">
            <a:noFill/>
            <a:miter lim="800000"/>
            <a:headEnd/>
            <a:tailEnd/>
          </a:ln>
        </p:spPr>
        <p:txBody>
          <a:bodyPr wrap="none">
            <a:spAutoFit/>
          </a:bodyPr>
          <a:lstStyle/>
          <a:p>
            <a:pPr algn="ctr"/>
            <a:r>
              <a:rPr lang="en-US" altLang="ja-JP" sz="2000" b="0">
                <a:latin typeface="Arial" charset="0"/>
              </a:rPr>
              <a:t>33ms</a:t>
            </a:r>
          </a:p>
          <a:p>
            <a:pPr algn="ctr"/>
            <a:r>
              <a:rPr lang="en-US" altLang="ja-JP" sz="2000" b="0">
                <a:latin typeface="Arial" charset="0"/>
              </a:rPr>
              <a:t>(30fps)</a:t>
            </a:r>
            <a:endParaRPr lang="ja-JP" altLang="en-US" sz="2000" b="0">
              <a:latin typeface="Arial" charset="0"/>
            </a:endParaRPr>
          </a:p>
        </p:txBody>
      </p:sp>
      <p:sp>
        <p:nvSpPr>
          <p:cNvPr id="293894" name="Text Box 5"/>
          <p:cNvSpPr txBox="1">
            <a:spLocks noChangeArrowheads="1"/>
          </p:cNvSpPr>
          <p:nvPr/>
        </p:nvSpPr>
        <p:spPr bwMode="auto">
          <a:xfrm>
            <a:off x="138113" y="5356225"/>
            <a:ext cx="1025525" cy="708025"/>
          </a:xfrm>
          <a:prstGeom prst="rect">
            <a:avLst/>
          </a:prstGeom>
          <a:noFill/>
          <a:ln w="9525">
            <a:noFill/>
            <a:miter lim="800000"/>
            <a:headEnd/>
            <a:tailEnd/>
          </a:ln>
        </p:spPr>
        <p:txBody>
          <a:bodyPr wrap="none">
            <a:spAutoFit/>
          </a:bodyPr>
          <a:lstStyle/>
          <a:p>
            <a:pPr algn="ctr"/>
            <a:r>
              <a:rPr lang="en-US" altLang="ja-JP" sz="2000" b="0">
                <a:latin typeface="Arial" charset="0"/>
              </a:rPr>
              <a:t>66.7ms</a:t>
            </a:r>
          </a:p>
          <a:p>
            <a:pPr algn="ctr"/>
            <a:r>
              <a:rPr lang="en-US" altLang="ja-JP" sz="2000" b="0">
                <a:latin typeface="Arial" charset="0"/>
              </a:rPr>
              <a:t>(15fps)</a:t>
            </a:r>
          </a:p>
        </p:txBody>
      </p:sp>
      <p:sp>
        <p:nvSpPr>
          <p:cNvPr id="293895" name="Rectangle 6"/>
          <p:cNvSpPr>
            <a:spLocks noChangeArrowheads="1"/>
          </p:cNvSpPr>
          <p:nvPr/>
        </p:nvSpPr>
        <p:spPr bwMode="auto">
          <a:xfrm>
            <a:off x="77788" y="1008063"/>
            <a:ext cx="6483350" cy="5597525"/>
          </a:xfrm>
          <a:prstGeom prst="rect">
            <a:avLst/>
          </a:prstGeom>
          <a:noFill/>
          <a:ln w="57150">
            <a:solidFill>
              <a:schemeClr val="tx1"/>
            </a:solidFill>
            <a:miter lim="800000"/>
            <a:headEnd/>
            <a:tailEnd/>
          </a:ln>
        </p:spPr>
        <p:txBody>
          <a:bodyPr wrap="none" anchor="ctr"/>
          <a:lstStyle/>
          <a:p>
            <a:pPr algn="ctr"/>
            <a:endParaRPr lang="ja-JP" altLang="en-US" b="0" u="sng">
              <a:latin typeface="Arial" charset="0"/>
            </a:endParaRPr>
          </a:p>
        </p:txBody>
      </p:sp>
      <p:sp>
        <p:nvSpPr>
          <p:cNvPr id="293896" name="Line 7"/>
          <p:cNvSpPr>
            <a:spLocks noChangeShapeType="1"/>
          </p:cNvSpPr>
          <p:nvPr/>
        </p:nvSpPr>
        <p:spPr bwMode="auto">
          <a:xfrm>
            <a:off x="92075" y="1303338"/>
            <a:ext cx="6469063" cy="0"/>
          </a:xfrm>
          <a:prstGeom prst="line">
            <a:avLst/>
          </a:prstGeom>
          <a:noFill/>
          <a:ln w="38100">
            <a:solidFill>
              <a:schemeClr val="tx1"/>
            </a:solidFill>
            <a:round/>
            <a:headEnd/>
            <a:tailEnd/>
          </a:ln>
        </p:spPr>
        <p:txBody>
          <a:bodyPr/>
          <a:lstStyle/>
          <a:p>
            <a:endParaRPr lang="ja-JP" altLang="en-US"/>
          </a:p>
        </p:txBody>
      </p:sp>
      <p:sp>
        <p:nvSpPr>
          <p:cNvPr id="293897" name="Line 8"/>
          <p:cNvSpPr>
            <a:spLocks noChangeShapeType="1"/>
          </p:cNvSpPr>
          <p:nvPr/>
        </p:nvSpPr>
        <p:spPr bwMode="auto">
          <a:xfrm>
            <a:off x="1268413" y="995363"/>
            <a:ext cx="0" cy="5607050"/>
          </a:xfrm>
          <a:prstGeom prst="line">
            <a:avLst/>
          </a:prstGeom>
          <a:noFill/>
          <a:ln w="57150">
            <a:solidFill>
              <a:schemeClr val="tx1"/>
            </a:solidFill>
            <a:round/>
            <a:headEnd/>
            <a:tailEnd/>
          </a:ln>
        </p:spPr>
        <p:txBody>
          <a:bodyPr/>
          <a:lstStyle/>
          <a:p>
            <a:endParaRPr lang="ja-JP" altLang="en-US"/>
          </a:p>
        </p:txBody>
      </p:sp>
      <p:sp>
        <p:nvSpPr>
          <p:cNvPr id="293898" name="Line 9"/>
          <p:cNvSpPr>
            <a:spLocks noChangeShapeType="1"/>
          </p:cNvSpPr>
          <p:nvPr/>
        </p:nvSpPr>
        <p:spPr bwMode="auto">
          <a:xfrm>
            <a:off x="4005263" y="1006475"/>
            <a:ext cx="0" cy="300038"/>
          </a:xfrm>
          <a:prstGeom prst="line">
            <a:avLst/>
          </a:prstGeom>
          <a:noFill/>
          <a:ln w="57150">
            <a:solidFill>
              <a:schemeClr val="tx1"/>
            </a:solidFill>
            <a:round/>
            <a:headEnd/>
            <a:tailEnd/>
          </a:ln>
        </p:spPr>
        <p:txBody>
          <a:bodyPr/>
          <a:lstStyle/>
          <a:p>
            <a:endParaRPr lang="ja-JP" altLang="en-US"/>
          </a:p>
        </p:txBody>
      </p:sp>
      <p:sp>
        <p:nvSpPr>
          <p:cNvPr id="293899" name="Line 10"/>
          <p:cNvSpPr>
            <a:spLocks noChangeShapeType="1"/>
          </p:cNvSpPr>
          <p:nvPr/>
        </p:nvSpPr>
        <p:spPr bwMode="auto">
          <a:xfrm>
            <a:off x="4005263" y="1303338"/>
            <a:ext cx="0" cy="5365750"/>
          </a:xfrm>
          <a:prstGeom prst="line">
            <a:avLst/>
          </a:prstGeom>
          <a:noFill/>
          <a:ln w="57150">
            <a:solidFill>
              <a:schemeClr val="bg1"/>
            </a:solidFill>
            <a:round/>
            <a:headEnd/>
            <a:tailEnd/>
          </a:ln>
        </p:spPr>
        <p:txBody>
          <a:bodyPr/>
          <a:lstStyle/>
          <a:p>
            <a:endParaRPr lang="ja-JP" altLang="en-US"/>
          </a:p>
        </p:txBody>
      </p:sp>
      <p:sp>
        <p:nvSpPr>
          <p:cNvPr id="293900" name="Line 11"/>
          <p:cNvSpPr>
            <a:spLocks noChangeShapeType="1"/>
          </p:cNvSpPr>
          <p:nvPr/>
        </p:nvSpPr>
        <p:spPr bwMode="auto">
          <a:xfrm>
            <a:off x="1274763" y="3060700"/>
            <a:ext cx="5286375" cy="0"/>
          </a:xfrm>
          <a:prstGeom prst="line">
            <a:avLst/>
          </a:prstGeom>
          <a:noFill/>
          <a:ln w="38100">
            <a:solidFill>
              <a:schemeClr val="bg1"/>
            </a:solidFill>
            <a:round/>
            <a:headEnd/>
            <a:tailEnd/>
          </a:ln>
        </p:spPr>
        <p:txBody>
          <a:bodyPr/>
          <a:lstStyle/>
          <a:p>
            <a:endParaRPr lang="ja-JP" altLang="en-US"/>
          </a:p>
        </p:txBody>
      </p:sp>
      <p:sp>
        <p:nvSpPr>
          <p:cNvPr id="293901" name="Line 12"/>
          <p:cNvSpPr>
            <a:spLocks noChangeShapeType="1"/>
          </p:cNvSpPr>
          <p:nvPr/>
        </p:nvSpPr>
        <p:spPr bwMode="auto">
          <a:xfrm>
            <a:off x="1274763" y="4830763"/>
            <a:ext cx="5286375" cy="0"/>
          </a:xfrm>
          <a:prstGeom prst="line">
            <a:avLst/>
          </a:prstGeom>
          <a:noFill/>
          <a:ln w="38100">
            <a:solidFill>
              <a:schemeClr val="bg1"/>
            </a:solidFill>
            <a:round/>
            <a:headEnd/>
            <a:tailEnd/>
          </a:ln>
        </p:spPr>
        <p:txBody>
          <a:bodyPr/>
          <a:lstStyle/>
          <a:p>
            <a:endParaRPr lang="ja-JP" altLang="en-US"/>
          </a:p>
        </p:txBody>
      </p:sp>
      <p:sp>
        <p:nvSpPr>
          <p:cNvPr id="293902" name="Line 13"/>
          <p:cNvSpPr>
            <a:spLocks noChangeShapeType="1"/>
          </p:cNvSpPr>
          <p:nvPr/>
        </p:nvSpPr>
        <p:spPr bwMode="auto">
          <a:xfrm>
            <a:off x="71438" y="3060700"/>
            <a:ext cx="1173162" cy="0"/>
          </a:xfrm>
          <a:prstGeom prst="line">
            <a:avLst/>
          </a:prstGeom>
          <a:noFill/>
          <a:ln w="38100">
            <a:solidFill>
              <a:schemeClr val="tx1"/>
            </a:solidFill>
            <a:round/>
            <a:headEnd/>
            <a:tailEnd/>
          </a:ln>
        </p:spPr>
        <p:txBody>
          <a:bodyPr/>
          <a:lstStyle/>
          <a:p>
            <a:endParaRPr lang="ja-JP" altLang="en-US"/>
          </a:p>
        </p:txBody>
      </p:sp>
      <p:sp>
        <p:nvSpPr>
          <p:cNvPr id="293903" name="Line 14"/>
          <p:cNvSpPr>
            <a:spLocks noChangeShapeType="1"/>
          </p:cNvSpPr>
          <p:nvPr/>
        </p:nvSpPr>
        <p:spPr bwMode="auto">
          <a:xfrm>
            <a:off x="71438" y="4830763"/>
            <a:ext cx="1173162" cy="0"/>
          </a:xfrm>
          <a:prstGeom prst="line">
            <a:avLst/>
          </a:prstGeom>
          <a:noFill/>
          <a:ln w="38100">
            <a:solidFill>
              <a:schemeClr val="tx1"/>
            </a:solidFill>
            <a:round/>
            <a:headEnd/>
            <a:tailEnd/>
          </a:ln>
        </p:spPr>
        <p:txBody>
          <a:bodyPr/>
          <a:lstStyle/>
          <a:p>
            <a:endParaRPr lang="ja-JP" altLang="en-US"/>
          </a:p>
        </p:txBody>
      </p:sp>
      <p:sp>
        <p:nvSpPr>
          <p:cNvPr id="293904" name="AutoShape 15"/>
          <p:cNvSpPr>
            <a:spLocks noChangeArrowheads="1"/>
          </p:cNvSpPr>
          <p:nvPr/>
        </p:nvSpPr>
        <p:spPr bwMode="auto">
          <a:xfrm flipH="1">
            <a:off x="2465388" y="4640263"/>
            <a:ext cx="349250" cy="393700"/>
          </a:xfrm>
          <a:prstGeom prst="downArrow">
            <a:avLst>
              <a:gd name="adj1" fmla="val 50000"/>
              <a:gd name="adj2" fmla="val 28182"/>
            </a:avLst>
          </a:prstGeom>
          <a:solidFill>
            <a:srgbClr val="FF0000"/>
          </a:solidFill>
          <a:ln w="9525">
            <a:noFill/>
            <a:miter lim="800000"/>
            <a:headEnd/>
            <a:tailEnd/>
          </a:ln>
        </p:spPr>
        <p:txBody>
          <a:bodyPr vert="eaVert" wrap="none" anchor="ctr"/>
          <a:lstStyle/>
          <a:p>
            <a:pPr algn="ctr"/>
            <a:endParaRPr lang="ja-JP" altLang="en-US" b="0" u="sng">
              <a:latin typeface="Arial" charset="0"/>
            </a:endParaRPr>
          </a:p>
        </p:txBody>
      </p:sp>
      <p:sp>
        <p:nvSpPr>
          <p:cNvPr id="293905" name="AutoShape 17"/>
          <p:cNvSpPr>
            <a:spLocks noChangeArrowheads="1"/>
          </p:cNvSpPr>
          <p:nvPr/>
        </p:nvSpPr>
        <p:spPr bwMode="auto">
          <a:xfrm flipH="1">
            <a:off x="2465388" y="2843213"/>
            <a:ext cx="349250" cy="392112"/>
          </a:xfrm>
          <a:prstGeom prst="downArrow">
            <a:avLst>
              <a:gd name="adj1" fmla="val 50000"/>
              <a:gd name="adj2" fmla="val 28068"/>
            </a:avLst>
          </a:prstGeom>
          <a:solidFill>
            <a:srgbClr val="FF0000"/>
          </a:solidFill>
          <a:ln w="9525">
            <a:noFill/>
            <a:miter lim="800000"/>
            <a:headEnd/>
            <a:tailEnd/>
          </a:ln>
        </p:spPr>
        <p:txBody>
          <a:bodyPr vert="eaVert" wrap="none" anchor="ctr"/>
          <a:lstStyle/>
          <a:p>
            <a:pPr algn="ctr"/>
            <a:endParaRPr lang="ja-JP" altLang="en-US" b="0" u="sng">
              <a:latin typeface="Arial" charset="0"/>
            </a:endParaRPr>
          </a:p>
        </p:txBody>
      </p:sp>
      <p:sp>
        <p:nvSpPr>
          <p:cNvPr id="293906" name="AutoShape 18"/>
          <p:cNvSpPr>
            <a:spLocks noChangeArrowheads="1"/>
          </p:cNvSpPr>
          <p:nvPr/>
        </p:nvSpPr>
        <p:spPr bwMode="auto">
          <a:xfrm flipH="1">
            <a:off x="5080000" y="4640263"/>
            <a:ext cx="346075" cy="393700"/>
          </a:xfrm>
          <a:prstGeom prst="downArrow">
            <a:avLst>
              <a:gd name="adj1" fmla="val 50000"/>
              <a:gd name="adj2" fmla="val 28440"/>
            </a:avLst>
          </a:prstGeom>
          <a:solidFill>
            <a:srgbClr val="0000FF"/>
          </a:solidFill>
          <a:ln w="9525">
            <a:noFill/>
            <a:miter lim="800000"/>
            <a:headEnd/>
            <a:tailEnd/>
          </a:ln>
        </p:spPr>
        <p:txBody>
          <a:bodyPr vert="eaVert" wrap="none" anchor="ctr"/>
          <a:lstStyle/>
          <a:p>
            <a:pPr algn="ctr"/>
            <a:endParaRPr lang="ja-JP" altLang="en-US" b="0" u="sng">
              <a:latin typeface="Arial" charset="0"/>
            </a:endParaRPr>
          </a:p>
        </p:txBody>
      </p:sp>
      <p:sp>
        <p:nvSpPr>
          <p:cNvPr id="293907" name="AutoShape 19"/>
          <p:cNvSpPr>
            <a:spLocks noChangeArrowheads="1"/>
          </p:cNvSpPr>
          <p:nvPr/>
        </p:nvSpPr>
        <p:spPr bwMode="auto">
          <a:xfrm flipH="1">
            <a:off x="5080000" y="2843213"/>
            <a:ext cx="346075" cy="392112"/>
          </a:xfrm>
          <a:prstGeom prst="downArrow">
            <a:avLst>
              <a:gd name="adj1" fmla="val 50000"/>
              <a:gd name="adj2" fmla="val 28326"/>
            </a:avLst>
          </a:prstGeom>
          <a:solidFill>
            <a:srgbClr val="0000FF"/>
          </a:solidFill>
          <a:ln w="9525">
            <a:noFill/>
            <a:miter lim="800000"/>
            <a:headEnd/>
            <a:tailEnd/>
          </a:ln>
        </p:spPr>
        <p:txBody>
          <a:bodyPr vert="eaVert" wrap="none" anchor="ctr"/>
          <a:lstStyle/>
          <a:p>
            <a:pPr algn="ctr"/>
            <a:endParaRPr lang="ja-JP" altLang="en-US" b="0" u="sng">
              <a:latin typeface="Arial" charset="0"/>
            </a:endParaRPr>
          </a:p>
        </p:txBody>
      </p:sp>
      <p:sp>
        <p:nvSpPr>
          <p:cNvPr id="293908" name="Text Box 20"/>
          <p:cNvSpPr txBox="1">
            <a:spLocks noChangeArrowheads="1"/>
          </p:cNvSpPr>
          <p:nvPr/>
        </p:nvSpPr>
        <p:spPr bwMode="auto">
          <a:xfrm>
            <a:off x="4176713" y="981075"/>
            <a:ext cx="2165350" cy="366713"/>
          </a:xfrm>
          <a:prstGeom prst="rect">
            <a:avLst/>
          </a:prstGeom>
          <a:noFill/>
          <a:ln w="9525">
            <a:noFill/>
            <a:miter lim="800000"/>
            <a:headEnd/>
            <a:tailEnd/>
          </a:ln>
        </p:spPr>
        <p:txBody>
          <a:bodyPr wrap="none">
            <a:spAutoFit/>
          </a:bodyPr>
          <a:lstStyle/>
          <a:p>
            <a:r>
              <a:rPr lang="en-US" altLang="ja-JP" b="0">
                <a:latin typeface="Arial" charset="0"/>
              </a:rPr>
              <a:t>IT-CCD (MN39784)</a:t>
            </a:r>
          </a:p>
        </p:txBody>
      </p:sp>
      <p:sp>
        <p:nvSpPr>
          <p:cNvPr id="293909" name="Text Box 21"/>
          <p:cNvSpPr txBox="1">
            <a:spLocks noChangeArrowheads="1"/>
          </p:cNvSpPr>
          <p:nvPr/>
        </p:nvSpPr>
        <p:spPr bwMode="auto">
          <a:xfrm>
            <a:off x="2052638" y="981075"/>
            <a:ext cx="971550" cy="366713"/>
          </a:xfrm>
          <a:prstGeom prst="rect">
            <a:avLst/>
          </a:prstGeom>
          <a:noFill/>
          <a:ln w="9525">
            <a:noFill/>
            <a:miter lim="800000"/>
            <a:headEnd/>
            <a:tailEnd/>
          </a:ln>
        </p:spPr>
        <p:txBody>
          <a:bodyPr wrap="none">
            <a:spAutoFit/>
          </a:bodyPr>
          <a:lstStyle/>
          <a:p>
            <a:pPr algn="ctr"/>
            <a:r>
              <a:rPr lang="en-US" altLang="ja-JP" b="0">
                <a:latin typeface="Arial" charset="0"/>
              </a:rPr>
              <a:t>GS-CIS</a:t>
            </a:r>
          </a:p>
        </p:txBody>
      </p:sp>
      <p:sp>
        <p:nvSpPr>
          <p:cNvPr id="293910" name="Text Box 22"/>
          <p:cNvSpPr txBox="1">
            <a:spLocks noChangeArrowheads="1"/>
          </p:cNvSpPr>
          <p:nvPr/>
        </p:nvSpPr>
        <p:spPr bwMode="auto">
          <a:xfrm>
            <a:off x="34925" y="1014413"/>
            <a:ext cx="1238250" cy="304800"/>
          </a:xfrm>
          <a:prstGeom prst="rect">
            <a:avLst/>
          </a:prstGeom>
          <a:noFill/>
          <a:ln w="9525">
            <a:noFill/>
            <a:miter lim="800000"/>
            <a:headEnd/>
            <a:tailEnd/>
          </a:ln>
        </p:spPr>
        <p:txBody>
          <a:bodyPr wrap="none">
            <a:spAutoFit/>
          </a:bodyPr>
          <a:lstStyle/>
          <a:p>
            <a:pPr algn="ctr"/>
            <a:r>
              <a:rPr lang="en-US" altLang="ja-JP" sz="1400" b="0">
                <a:latin typeface="Arial" charset="0"/>
              </a:rPr>
              <a:t>Readout time</a:t>
            </a:r>
          </a:p>
        </p:txBody>
      </p:sp>
      <p:sp>
        <p:nvSpPr>
          <p:cNvPr id="293911" name="Text Box 24"/>
          <p:cNvSpPr txBox="1">
            <a:spLocks noChangeArrowheads="1"/>
          </p:cNvSpPr>
          <p:nvPr/>
        </p:nvSpPr>
        <p:spPr bwMode="auto">
          <a:xfrm>
            <a:off x="377825" y="614363"/>
            <a:ext cx="5975350" cy="366712"/>
          </a:xfrm>
          <a:prstGeom prst="rect">
            <a:avLst/>
          </a:prstGeom>
          <a:noFill/>
          <a:ln w="9525">
            <a:noFill/>
            <a:miter lim="800000"/>
            <a:headEnd/>
            <a:tailEnd/>
          </a:ln>
        </p:spPr>
        <p:txBody>
          <a:bodyPr wrap="none">
            <a:spAutoFit/>
          </a:bodyPr>
          <a:lstStyle/>
          <a:p>
            <a:r>
              <a:rPr lang="en-US" altLang="ja-JP" b="0">
                <a:latin typeface="Arial" charset="0"/>
              </a:rPr>
              <a:t>Sensor temperature 80 degrees; exposure time 1/10000s</a:t>
            </a:r>
          </a:p>
        </p:txBody>
      </p:sp>
      <p:sp>
        <p:nvSpPr>
          <p:cNvPr id="17465" name="Rectangle 57"/>
          <p:cNvSpPr>
            <a:spLocks noChangeArrowheads="1"/>
          </p:cNvSpPr>
          <p:nvPr/>
        </p:nvSpPr>
        <p:spPr bwMode="auto">
          <a:xfrm>
            <a:off x="1560513" y="44450"/>
            <a:ext cx="6029325" cy="427038"/>
          </a:xfrm>
          <a:prstGeom prst="rect">
            <a:avLst/>
          </a:prstGeom>
          <a:noFill/>
          <a:ln w="9525">
            <a:noFill/>
            <a:miter lim="800000"/>
            <a:headEnd/>
            <a:tailEnd/>
          </a:ln>
          <a:effectLst/>
        </p:spPr>
        <p:txBody>
          <a:bodyPr wrap="none" lIns="0" tIns="0" rIns="0" bIns="0" anchor="ctr">
            <a:spAutoFit/>
          </a:bodyP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Dark Current – GS-CIS vs. IT-CCD</a:t>
            </a:r>
          </a:p>
        </p:txBody>
      </p:sp>
      <p:sp>
        <p:nvSpPr>
          <p:cNvPr id="293913" name="Rectangle 49"/>
          <p:cNvSpPr>
            <a:spLocks noChangeArrowheads="1"/>
          </p:cNvSpPr>
          <p:nvPr/>
        </p:nvSpPr>
        <p:spPr bwMode="auto">
          <a:xfrm>
            <a:off x="6732588" y="1706563"/>
            <a:ext cx="2052637" cy="792162"/>
          </a:xfrm>
          <a:prstGeom prst="rect">
            <a:avLst/>
          </a:prstGeom>
          <a:solidFill>
            <a:srgbClr val="CCECFF"/>
          </a:solidFill>
          <a:ln w="9525">
            <a:solidFill>
              <a:schemeClr val="tx1"/>
            </a:solidFill>
            <a:miter lim="800000"/>
            <a:headEnd/>
            <a:tailEnd/>
          </a:ln>
        </p:spPr>
        <p:txBody>
          <a:bodyPr wrap="none" anchor="ctr"/>
          <a:lstStyle/>
          <a:p>
            <a:pPr algn="ctr"/>
            <a:endParaRPr lang="ja-JP" altLang="en-US" b="0" u="sng">
              <a:latin typeface="Arial" charset="0"/>
            </a:endParaRPr>
          </a:p>
        </p:txBody>
      </p:sp>
      <p:sp>
        <p:nvSpPr>
          <p:cNvPr id="293914" name="Rectangle 50"/>
          <p:cNvSpPr>
            <a:spLocks noChangeArrowheads="1"/>
          </p:cNvSpPr>
          <p:nvPr/>
        </p:nvSpPr>
        <p:spPr bwMode="auto">
          <a:xfrm>
            <a:off x="7740650" y="1778000"/>
            <a:ext cx="1044575" cy="360363"/>
          </a:xfrm>
          <a:prstGeom prst="rect">
            <a:avLst/>
          </a:prstGeom>
          <a:solidFill>
            <a:srgbClr val="FFFFCC"/>
          </a:solidFill>
          <a:ln w="9525">
            <a:solidFill>
              <a:schemeClr val="tx1"/>
            </a:solidFill>
            <a:miter lim="800000"/>
            <a:headEnd/>
            <a:tailEnd/>
          </a:ln>
        </p:spPr>
        <p:txBody>
          <a:bodyPr wrap="none" anchor="ctr"/>
          <a:lstStyle/>
          <a:p>
            <a:pPr algn="ctr"/>
            <a:r>
              <a:rPr lang="en-US" altLang="ja-JP" sz="1600">
                <a:latin typeface="Tahoma" pitchFamily="34" charset="0"/>
              </a:rPr>
              <a:t>n</a:t>
            </a:r>
          </a:p>
        </p:txBody>
      </p:sp>
      <p:sp>
        <p:nvSpPr>
          <p:cNvPr id="293915" name="Rectangle 50"/>
          <p:cNvSpPr>
            <a:spLocks noChangeArrowheads="1"/>
          </p:cNvSpPr>
          <p:nvPr/>
        </p:nvSpPr>
        <p:spPr bwMode="auto">
          <a:xfrm>
            <a:off x="6877050" y="1706563"/>
            <a:ext cx="574675" cy="431800"/>
          </a:xfrm>
          <a:prstGeom prst="rect">
            <a:avLst/>
          </a:prstGeom>
          <a:solidFill>
            <a:srgbClr val="FFCCCC"/>
          </a:solidFill>
          <a:ln w="9525">
            <a:solidFill>
              <a:schemeClr val="tx1"/>
            </a:solidFill>
            <a:miter lim="800000"/>
            <a:headEnd/>
            <a:tailEnd/>
          </a:ln>
        </p:spPr>
        <p:txBody>
          <a:bodyPr wrap="none" anchor="ctr"/>
          <a:lstStyle/>
          <a:p>
            <a:pPr algn="ctr"/>
            <a:r>
              <a:rPr lang="en-US" altLang="ja-JP" sz="1600">
                <a:latin typeface="Tahoma" pitchFamily="34" charset="0"/>
              </a:rPr>
              <a:t>n</a:t>
            </a:r>
            <a:r>
              <a:rPr lang="en-US" altLang="ja-JP" sz="1600" baseline="30000">
                <a:latin typeface="Tahoma" pitchFamily="34" charset="0"/>
              </a:rPr>
              <a:t>++</a:t>
            </a:r>
            <a:endParaRPr lang="en-US" altLang="ja-JP" sz="1600">
              <a:latin typeface="Tahoma" pitchFamily="34" charset="0"/>
            </a:endParaRPr>
          </a:p>
        </p:txBody>
      </p:sp>
      <p:sp>
        <p:nvSpPr>
          <p:cNvPr id="293916" name="Rectangle 83"/>
          <p:cNvSpPr>
            <a:spLocks noChangeArrowheads="1"/>
          </p:cNvSpPr>
          <p:nvPr/>
        </p:nvSpPr>
        <p:spPr bwMode="auto">
          <a:xfrm>
            <a:off x="7451725" y="1454150"/>
            <a:ext cx="288925" cy="196850"/>
          </a:xfrm>
          <a:prstGeom prst="rect">
            <a:avLst/>
          </a:prstGeom>
          <a:solidFill>
            <a:srgbClr val="66FF99"/>
          </a:solidFill>
          <a:ln w="9525">
            <a:noFill/>
            <a:miter lim="800000"/>
            <a:headEnd/>
            <a:tailEnd/>
          </a:ln>
        </p:spPr>
        <p:txBody>
          <a:bodyPr wrap="none" anchor="ctr"/>
          <a:lstStyle/>
          <a:p>
            <a:pPr algn="ctr"/>
            <a:endParaRPr lang="ja-JP" altLang="en-US" b="0" u="sng">
              <a:latin typeface="Arial" charset="0"/>
            </a:endParaRPr>
          </a:p>
        </p:txBody>
      </p:sp>
      <p:sp>
        <p:nvSpPr>
          <p:cNvPr id="293917" name="AutoShape 223"/>
          <p:cNvSpPr>
            <a:spLocks noChangeArrowheads="1"/>
          </p:cNvSpPr>
          <p:nvPr/>
        </p:nvSpPr>
        <p:spPr bwMode="auto">
          <a:xfrm rot="-5400000">
            <a:off x="6675437" y="1296988"/>
            <a:ext cx="333375" cy="285750"/>
          </a:xfrm>
          <a:prstGeom prst="triangle">
            <a:avLst>
              <a:gd name="adj" fmla="val 50000"/>
            </a:avLst>
          </a:prstGeom>
          <a:solidFill>
            <a:schemeClr val="bg1"/>
          </a:solidFill>
          <a:ln w="19050">
            <a:solidFill>
              <a:srgbClr val="000000"/>
            </a:solidFill>
            <a:miter lim="800000"/>
            <a:headEnd/>
            <a:tailEnd/>
          </a:ln>
        </p:spPr>
        <p:txBody>
          <a:bodyPr rot="10800000" wrap="none" anchor="ctr"/>
          <a:lstStyle/>
          <a:p>
            <a:pPr algn="ctr"/>
            <a:endParaRPr lang="ja-JP" altLang="en-US" b="0" u="sng">
              <a:latin typeface="Tahoma" pitchFamily="34" charset="0"/>
            </a:endParaRPr>
          </a:p>
        </p:txBody>
      </p:sp>
      <p:cxnSp>
        <p:nvCxnSpPr>
          <p:cNvPr id="293918" name="AutoShape 93"/>
          <p:cNvCxnSpPr>
            <a:cxnSpLocks noChangeShapeType="1"/>
            <a:stCxn id="293915" idx="0"/>
            <a:endCxn id="293917" idx="3"/>
          </p:cNvCxnSpPr>
          <p:nvPr/>
        </p:nvCxnSpPr>
        <p:spPr bwMode="auto">
          <a:xfrm rot="5400000" flipH="1">
            <a:off x="6946107" y="1488281"/>
            <a:ext cx="266700" cy="169863"/>
          </a:xfrm>
          <a:prstGeom prst="bentConnector2">
            <a:avLst/>
          </a:prstGeom>
          <a:noFill/>
          <a:ln w="114300">
            <a:solidFill>
              <a:srgbClr val="969696"/>
            </a:solidFill>
            <a:miter lim="800000"/>
            <a:headEnd/>
            <a:tailEnd/>
          </a:ln>
        </p:spPr>
      </p:cxnSp>
      <p:sp>
        <p:nvSpPr>
          <p:cNvPr id="293919" name="Text Box 160"/>
          <p:cNvSpPr txBox="1">
            <a:spLocks noChangeArrowheads="1"/>
          </p:cNvSpPr>
          <p:nvPr/>
        </p:nvSpPr>
        <p:spPr bwMode="auto">
          <a:xfrm>
            <a:off x="6985000" y="2246313"/>
            <a:ext cx="273050"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C</a:t>
            </a:r>
            <a:r>
              <a:rPr lang="en-US" altLang="ja-JP" sz="1400" baseline="-25000">
                <a:latin typeface="Tahoma" pitchFamily="34" charset="0"/>
              </a:rPr>
              <a:t>FD</a:t>
            </a:r>
          </a:p>
        </p:txBody>
      </p:sp>
      <p:sp>
        <p:nvSpPr>
          <p:cNvPr id="293920" name="Text Box 160"/>
          <p:cNvSpPr txBox="1">
            <a:spLocks noChangeArrowheads="1"/>
          </p:cNvSpPr>
          <p:nvPr/>
        </p:nvSpPr>
        <p:spPr bwMode="auto">
          <a:xfrm>
            <a:off x="8172450" y="2246313"/>
            <a:ext cx="252413"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PD</a:t>
            </a:r>
          </a:p>
        </p:txBody>
      </p:sp>
      <p:cxnSp>
        <p:nvCxnSpPr>
          <p:cNvPr id="293921" name="AutoShape 97"/>
          <p:cNvCxnSpPr>
            <a:cxnSpLocks noChangeShapeType="1"/>
            <a:stCxn id="293915" idx="2"/>
            <a:endCxn id="293919" idx="0"/>
          </p:cNvCxnSpPr>
          <p:nvPr/>
        </p:nvCxnSpPr>
        <p:spPr bwMode="auto">
          <a:xfrm rot="5400000">
            <a:off x="7088982" y="2170906"/>
            <a:ext cx="107950" cy="42863"/>
          </a:xfrm>
          <a:prstGeom prst="curvedConnector3">
            <a:avLst>
              <a:gd name="adj1" fmla="val 50000"/>
            </a:avLst>
          </a:prstGeom>
          <a:noFill/>
          <a:ln w="9525">
            <a:solidFill>
              <a:schemeClr val="tx1"/>
            </a:solidFill>
            <a:round/>
            <a:headEnd/>
            <a:tailEnd/>
          </a:ln>
        </p:spPr>
      </p:cxnSp>
      <p:cxnSp>
        <p:nvCxnSpPr>
          <p:cNvPr id="293922" name="AutoShape 98"/>
          <p:cNvCxnSpPr>
            <a:cxnSpLocks noChangeShapeType="1"/>
            <a:stCxn id="293914" idx="2"/>
            <a:endCxn id="293920" idx="0"/>
          </p:cNvCxnSpPr>
          <p:nvPr/>
        </p:nvCxnSpPr>
        <p:spPr bwMode="auto">
          <a:xfrm rot="16200000" flipH="1">
            <a:off x="8227219" y="2174082"/>
            <a:ext cx="107950" cy="36512"/>
          </a:xfrm>
          <a:prstGeom prst="curvedConnector3">
            <a:avLst>
              <a:gd name="adj1" fmla="val 48528"/>
            </a:avLst>
          </a:prstGeom>
          <a:noFill/>
          <a:ln w="9525">
            <a:solidFill>
              <a:schemeClr val="tx1"/>
            </a:solidFill>
            <a:round/>
            <a:headEnd/>
            <a:tailEnd/>
          </a:ln>
        </p:spPr>
      </p:cxnSp>
      <p:sp>
        <p:nvSpPr>
          <p:cNvPr id="293923" name="Text Box 160"/>
          <p:cNvSpPr txBox="1">
            <a:spLocks noChangeArrowheads="1"/>
          </p:cNvSpPr>
          <p:nvPr/>
        </p:nvSpPr>
        <p:spPr bwMode="auto">
          <a:xfrm>
            <a:off x="7462838" y="1444625"/>
            <a:ext cx="241300"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TG</a:t>
            </a:r>
          </a:p>
        </p:txBody>
      </p:sp>
      <p:sp>
        <p:nvSpPr>
          <p:cNvPr id="293924" name="Text Box 160"/>
          <p:cNvSpPr txBox="1">
            <a:spLocks noChangeArrowheads="1"/>
          </p:cNvSpPr>
          <p:nvPr/>
        </p:nvSpPr>
        <p:spPr bwMode="auto">
          <a:xfrm>
            <a:off x="6624638" y="1022350"/>
            <a:ext cx="398462"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AMP</a:t>
            </a:r>
          </a:p>
        </p:txBody>
      </p:sp>
      <p:grpSp>
        <p:nvGrpSpPr>
          <p:cNvPr id="293925" name="Group 106"/>
          <p:cNvGrpSpPr>
            <a:grpSpLocks/>
          </p:cNvGrpSpPr>
          <p:nvPr/>
        </p:nvGrpSpPr>
        <p:grpSpPr bwMode="auto">
          <a:xfrm>
            <a:off x="7308850" y="2030413"/>
            <a:ext cx="73025" cy="73025"/>
            <a:chOff x="5125" y="1253"/>
            <a:chExt cx="455" cy="454"/>
          </a:xfrm>
        </p:grpSpPr>
        <p:sp>
          <p:nvSpPr>
            <p:cNvPr id="293926" name="Line 103"/>
            <p:cNvSpPr>
              <a:spLocks noChangeShapeType="1"/>
            </p:cNvSpPr>
            <p:nvPr/>
          </p:nvSpPr>
          <p:spPr bwMode="auto">
            <a:xfrm>
              <a:off x="5126" y="1253"/>
              <a:ext cx="454" cy="454"/>
            </a:xfrm>
            <a:prstGeom prst="line">
              <a:avLst/>
            </a:prstGeom>
            <a:noFill/>
            <a:ln w="19050">
              <a:solidFill>
                <a:srgbClr val="FF0000"/>
              </a:solidFill>
              <a:round/>
              <a:headEnd/>
              <a:tailEnd/>
            </a:ln>
          </p:spPr>
          <p:txBody>
            <a:bodyPr/>
            <a:lstStyle/>
            <a:p>
              <a:endParaRPr lang="ja-JP" altLang="en-US"/>
            </a:p>
          </p:txBody>
        </p:sp>
        <p:sp>
          <p:nvSpPr>
            <p:cNvPr id="293927" name="Line 105"/>
            <p:cNvSpPr>
              <a:spLocks noChangeShapeType="1"/>
            </p:cNvSpPr>
            <p:nvPr/>
          </p:nvSpPr>
          <p:spPr bwMode="auto">
            <a:xfrm flipH="1">
              <a:off x="5125" y="1253"/>
              <a:ext cx="454" cy="454"/>
            </a:xfrm>
            <a:prstGeom prst="line">
              <a:avLst/>
            </a:prstGeom>
            <a:noFill/>
            <a:ln w="19050">
              <a:solidFill>
                <a:srgbClr val="FF0000"/>
              </a:solidFill>
              <a:round/>
              <a:headEnd/>
              <a:tailEnd/>
            </a:ln>
          </p:spPr>
          <p:txBody>
            <a:bodyPr/>
            <a:lstStyle/>
            <a:p>
              <a:endParaRPr lang="ja-JP" altLang="en-US"/>
            </a:p>
          </p:txBody>
        </p:sp>
      </p:grpSp>
      <p:grpSp>
        <p:nvGrpSpPr>
          <p:cNvPr id="293928" name="Group 118"/>
          <p:cNvGrpSpPr>
            <a:grpSpLocks/>
          </p:cNvGrpSpPr>
          <p:nvPr/>
        </p:nvGrpSpPr>
        <p:grpSpPr bwMode="auto">
          <a:xfrm>
            <a:off x="7080250" y="1670050"/>
            <a:ext cx="180975" cy="73025"/>
            <a:chOff x="4505" y="2092"/>
            <a:chExt cx="114" cy="46"/>
          </a:xfrm>
        </p:grpSpPr>
        <p:grpSp>
          <p:nvGrpSpPr>
            <p:cNvPr id="293929" name="Group 107"/>
            <p:cNvGrpSpPr>
              <a:grpSpLocks/>
            </p:cNvGrpSpPr>
            <p:nvPr/>
          </p:nvGrpSpPr>
          <p:grpSpPr bwMode="auto">
            <a:xfrm>
              <a:off x="4505" y="2092"/>
              <a:ext cx="46" cy="46"/>
              <a:chOff x="5125" y="1253"/>
              <a:chExt cx="455" cy="454"/>
            </a:xfrm>
          </p:grpSpPr>
          <p:sp>
            <p:nvSpPr>
              <p:cNvPr id="293930" name="Line 108"/>
              <p:cNvSpPr>
                <a:spLocks noChangeShapeType="1"/>
              </p:cNvSpPr>
              <p:nvPr/>
            </p:nvSpPr>
            <p:spPr bwMode="auto">
              <a:xfrm>
                <a:off x="5126" y="1253"/>
                <a:ext cx="454" cy="454"/>
              </a:xfrm>
              <a:prstGeom prst="line">
                <a:avLst/>
              </a:prstGeom>
              <a:noFill/>
              <a:ln w="19050">
                <a:solidFill>
                  <a:srgbClr val="FF0000"/>
                </a:solidFill>
                <a:round/>
                <a:headEnd/>
                <a:tailEnd/>
              </a:ln>
            </p:spPr>
            <p:txBody>
              <a:bodyPr/>
              <a:lstStyle/>
              <a:p>
                <a:endParaRPr lang="ja-JP" altLang="en-US"/>
              </a:p>
            </p:txBody>
          </p:sp>
          <p:sp>
            <p:nvSpPr>
              <p:cNvPr id="293931" name="Line 109"/>
              <p:cNvSpPr>
                <a:spLocks noChangeShapeType="1"/>
              </p:cNvSpPr>
              <p:nvPr/>
            </p:nvSpPr>
            <p:spPr bwMode="auto">
              <a:xfrm flipH="1">
                <a:off x="5125" y="1253"/>
                <a:ext cx="454" cy="454"/>
              </a:xfrm>
              <a:prstGeom prst="line">
                <a:avLst/>
              </a:prstGeom>
              <a:noFill/>
              <a:ln w="19050">
                <a:solidFill>
                  <a:srgbClr val="FF0000"/>
                </a:solidFill>
                <a:round/>
                <a:headEnd/>
                <a:tailEnd/>
              </a:ln>
            </p:spPr>
            <p:txBody>
              <a:bodyPr/>
              <a:lstStyle/>
              <a:p>
                <a:endParaRPr lang="ja-JP" altLang="en-US"/>
              </a:p>
            </p:txBody>
          </p:sp>
        </p:grpSp>
        <p:grpSp>
          <p:nvGrpSpPr>
            <p:cNvPr id="293932" name="Group 110"/>
            <p:cNvGrpSpPr>
              <a:grpSpLocks/>
            </p:cNvGrpSpPr>
            <p:nvPr/>
          </p:nvGrpSpPr>
          <p:grpSpPr bwMode="auto">
            <a:xfrm>
              <a:off x="4573" y="2092"/>
              <a:ext cx="46" cy="46"/>
              <a:chOff x="5125" y="1253"/>
              <a:chExt cx="455" cy="454"/>
            </a:xfrm>
          </p:grpSpPr>
          <p:sp>
            <p:nvSpPr>
              <p:cNvPr id="293933" name="Line 111"/>
              <p:cNvSpPr>
                <a:spLocks noChangeShapeType="1"/>
              </p:cNvSpPr>
              <p:nvPr/>
            </p:nvSpPr>
            <p:spPr bwMode="auto">
              <a:xfrm>
                <a:off x="5126" y="1253"/>
                <a:ext cx="454" cy="454"/>
              </a:xfrm>
              <a:prstGeom prst="line">
                <a:avLst/>
              </a:prstGeom>
              <a:noFill/>
              <a:ln w="19050">
                <a:solidFill>
                  <a:srgbClr val="FF0000"/>
                </a:solidFill>
                <a:round/>
                <a:headEnd/>
                <a:tailEnd/>
              </a:ln>
            </p:spPr>
            <p:txBody>
              <a:bodyPr/>
              <a:lstStyle/>
              <a:p>
                <a:endParaRPr lang="ja-JP" altLang="en-US"/>
              </a:p>
            </p:txBody>
          </p:sp>
          <p:sp>
            <p:nvSpPr>
              <p:cNvPr id="293934" name="Line 112"/>
              <p:cNvSpPr>
                <a:spLocks noChangeShapeType="1"/>
              </p:cNvSpPr>
              <p:nvPr/>
            </p:nvSpPr>
            <p:spPr bwMode="auto">
              <a:xfrm flipH="1">
                <a:off x="5125" y="1253"/>
                <a:ext cx="454" cy="454"/>
              </a:xfrm>
              <a:prstGeom prst="line">
                <a:avLst/>
              </a:prstGeom>
              <a:noFill/>
              <a:ln w="19050">
                <a:solidFill>
                  <a:srgbClr val="FF0000"/>
                </a:solidFill>
                <a:round/>
                <a:headEnd/>
                <a:tailEnd/>
              </a:ln>
            </p:spPr>
            <p:txBody>
              <a:bodyPr/>
              <a:lstStyle/>
              <a:p>
                <a:endParaRPr lang="ja-JP" altLang="en-US"/>
              </a:p>
            </p:txBody>
          </p:sp>
        </p:grpSp>
      </p:grpSp>
      <p:grpSp>
        <p:nvGrpSpPr>
          <p:cNvPr id="293935" name="Group 113"/>
          <p:cNvGrpSpPr>
            <a:grpSpLocks/>
          </p:cNvGrpSpPr>
          <p:nvPr/>
        </p:nvGrpSpPr>
        <p:grpSpPr bwMode="auto">
          <a:xfrm>
            <a:off x="6913563" y="1778000"/>
            <a:ext cx="73025" cy="73025"/>
            <a:chOff x="5125" y="1253"/>
            <a:chExt cx="455" cy="454"/>
          </a:xfrm>
        </p:grpSpPr>
        <p:sp>
          <p:nvSpPr>
            <p:cNvPr id="293936" name="Line 114"/>
            <p:cNvSpPr>
              <a:spLocks noChangeShapeType="1"/>
            </p:cNvSpPr>
            <p:nvPr/>
          </p:nvSpPr>
          <p:spPr bwMode="auto">
            <a:xfrm>
              <a:off x="5126" y="1253"/>
              <a:ext cx="454" cy="454"/>
            </a:xfrm>
            <a:prstGeom prst="line">
              <a:avLst/>
            </a:prstGeom>
            <a:noFill/>
            <a:ln w="19050">
              <a:solidFill>
                <a:srgbClr val="FF0000"/>
              </a:solidFill>
              <a:round/>
              <a:headEnd/>
              <a:tailEnd/>
            </a:ln>
          </p:spPr>
          <p:txBody>
            <a:bodyPr/>
            <a:lstStyle/>
            <a:p>
              <a:endParaRPr lang="ja-JP" altLang="en-US"/>
            </a:p>
          </p:txBody>
        </p:sp>
        <p:sp>
          <p:nvSpPr>
            <p:cNvPr id="293937" name="Line 115"/>
            <p:cNvSpPr>
              <a:spLocks noChangeShapeType="1"/>
            </p:cNvSpPr>
            <p:nvPr/>
          </p:nvSpPr>
          <p:spPr bwMode="auto">
            <a:xfrm flipH="1">
              <a:off x="5125" y="1253"/>
              <a:ext cx="454" cy="454"/>
            </a:xfrm>
            <a:prstGeom prst="line">
              <a:avLst/>
            </a:prstGeom>
            <a:noFill/>
            <a:ln w="19050">
              <a:solidFill>
                <a:srgbClr val="FF0000"/>
              </a:solidFill>
              <a:round/>
              <a:headEnd/>
              <a:tailEnd/>
            </a:ln>
          </p:spPr>
          <p:txBody>
            <a:bodyPr/>
            <a:lstStyle/>
            <a:p>
              <a:endParaRPr lang="ja-JP" altLang="en-US"/>
            </a:p>
          </p:txBody>
        </p:sp>
      </p:grpSp>
      <p:sp>
        <p:nvSpPr>
          <p:cNvPr id="293938" name="Text Box 82"/>
          <p:cNvSpPr txBox="1">
            <a:spLocks noChangeArrowheads="1"/>
          </p:cNvSpPr>
          <p:nvPr/>
        </p:nvSpPr>
        <p:spPr bwMode="auto">
          <a:xfrm>
            <a:off x="6681788" y="808038"/>
            <a:ext cx="1400175" cy="212725"/>
          </a:xfrm>
          <a:prstGeom prst="rect">
            <a:avLst/>
          </a:prstGeom>
          <a:noFill/>
          <a:ln w="9525">
            <a:noFill/>
            <a:miter lim="800000"/>
            <a:headEnd/>
            <a:tailEnd/>
          </a:ln>
        </p:spPr>
        <p:txBody>
          <a:bodyPr wrap="none" lIns="0" tIns="0" rIns="0" bIns="0">
            <a:spAutoFit/>
          </a:bodyPr>
          <a:lstStyle/>
          <a:p>
            <a:pPr algn="ctr"/>
            <a:r>
              <a:rPr lang="en-US" altLang="ja-JP" sz="1400">
                <a:solidFill>
                  <a:srgbClr val="FF0000"/>
                </a:solidFill>
                <a:latin typeface="Tahoma" pitchFamily="34" charset="0"/>
              </a:rPr>
              <a:t>Junction Defect</a:t>
            </a:r>
          </a:p>
        </p:txBody>
      </p:sp>
      <p:cxnSp>
        <p:nvCxnSpPr>
          <p:cNvPr id="293939" name="AutoShape 117"/>
          <p:cNvCxnSpPr>
            <a:cxnSpLocks noChangeShapeType="1"/>
            <a:stCxn id="293938" idx="2"/>
            <a:endCxn id="293915" idx="0"/>
          </p:cNvCxnSpPr>
          <p:nvPr/>
        </p:nvCxnSpPr>
        <p:spPr bwMode="auto">
          <a:xfrm rot="5400000">
            <a:off x="6930232" y="1254919"/>
            <a:ext cx="685800" cy="217487"/>
          </a:xfrm>
          <a:prstGeom prst="curvedConnector3">
            <a:avLst>
              <a:gd name="adj1" fmla="val 50000"/>
            </a:avLst>
          </a:prstGeom>
          <a:noFill/>
          <a:ln w="9525">
            <a:solidFill>
              <a:srgbClr val="FF0000"/>
            </a:solidFill>
            <a:round/>
            <a:headEnd/>
            <a:tailEnd/>
          </a:ln>
        </p:spPr>
      </p:cxnSp>
      <p:sp>
        <p:nvSpPr>
          <p:cNvPr id="293940" name="Text Box 82"/>
          <p:cNvSpPr txBox="1">
            <a:spLocks noChangeArrowheads="1"/>
          </p:cNvSpPr>
          <p:nvPr/>
        </p:nvSpPr>
        <p:spPr bwMode="auto">
          <a:xfrm>
            <a:off x="6911975" y="2568575"/>
            <a:ext cx="1033463" cy="212725"/>
          </a:xfrm>
          <a:prstGeom prst="rect">
            <a:avLst/>
          </a:prstGeom>
          <a:noFill/>
          <a:ln w="9525">
            <a:noFill/>
            <a:miter lim="800000"/>
            <a:headEnd/>
            <a:tailEnd/>
          </a:ln>
        </p:spPr>
        <p:txBody>
          <a:bodyPr wrap="none" lIns="0" tIns="0" rIns="0" bIns="0">
            <a:spAutoFit/>
          </a:bodyPr>
          <a:lstStyle/>
          <a:p>
            <a:pPr algn="ctr"/>
            <a:r>
              <a:rPr lang="en-US" altLang="ja-JP" sz="1400">
                <a:solidFill>
                  <a:srgbClr val="FF0000"/>
                </a:solidFill>
                <a:latin typeface="Tahoma" pitchFamily="34" charset="0"/>
              </a:rPr>
              <a:t>Bulk Defect</a:t>
            </a:r>
          </a:p>
        </p:txBody>
      </p:sp>
      <p:cxnSp>
        <p:nvCxnSpPr>
          <p:cNvPr id="293941" name="AutoShape 120"/>
          <p:cNvCxnSpPr>
            <a:cxnSpLocks noChangeShapeType="1"/>
            <a:stCxn id="293940" idx="0"/>
            <a:endCxn id="293927" idx="1"/>
          </p:cNvCxnSpPr>
          <p:nvPr/>
        </p:nvCxnSpPr>
        <p:spPr bwMode="auto">
          <a:xfrm rot="5400000" flipH="1">
            <a:off x="7141369" y="2280444"/>
            <a:ext cx="455612" cy="120650"/>
          </a:xfrm>
          <a:prstGeom prst="curvedConnector3">
            <a:avLst>
              <a:gd name="adj1" fmla="val 50870"/>
            </a:avLst>
          </a:prstGeom>
          <a:noFill/>
          <a:ln w="9525">
            <a:solidFill>
              <a:srgbClr val="FF0000"/>
            </a:solidFill>
            <a:round/>
            <a:headEnd/>
            <a:tailEnd/>
          </a:ln>
        </p:spPr>
      </p:cxnSp>
      <p:sp>
        <p:nvSpPr>
          <p:cNvPr id="293942" name="Rectangle 50"/>
          <p:cNvSpPr>
            <a:spLocks noChangeArrowheads="1"/>
          </p:cNvSpPr>
          <p:nvPr/>
        </p:nvSpPr>
        <p:spPr bwMode="auto">
          <a:xfrm>
            <a:off x="7740650" y="1709738"/>
            <a:ext cx="1044575" cy="71437"/>
          </a:xfrm>
          <a:prstGeom prst="rect">
            <a:avLst/>
          </a:prstGeom>
          <a:solidFill>
            <a:srgbClr val="3366FF"/>
          </a:solidFill>
          <a:ln w="9525">
            <a:solidFill>
              <a:schemeClr val="tx1"/>
            </a:solidFill>
            <a:miter lim="800000"/>
            <a:headEnd/>
            <a:tailEnd/>
          </a:ln>
        </p:spPr>
        <p:txBody>
          <a:bodyPr wrap="none" anchor="ctr"/>
          <a:lstStyle/>
          <a:p>
            <a:pPr algn="ctr"/>
            <a:r>
              <a:rPr lang="en-US" altLang="ja-JP" sz="1200">
                <a:latin typeface="Tahoma" pitchFamily="34" charset="0"/>
              </a:rPr>
              <a:t>p</a:t>
            </a:r>
            <a:r>
              <a:rPr lang="en-US" altLang="ja-JP" sz="1200" baseline="30000">
                <a:latin typeface="Tahoma" pitchFamily="34" charset="0"/>
              </a:rPr>
              <a:t>++</a:t>
            </a:r>
          </a:p>
        </p:txBody>
      </p:sp>
      <p:sp>
        <p:nvSpPr>
          <p:cNvPr id="293943" name="Rectangle 49"/>
          <p:cNvSpPr>
            <a:spLocks noChangeArrowheads="1"/>
          </p:cNvSpPr>
          <p:nvPr/>
        </p:nvSpPr>
        <p:spPr bwMode="auto">
          <a:xfrm>
            <a:off x="6732588" y="3514725"/>
            <a:ext cx="2052637" cy="792163"/>
          </a:xfrm>
          <a:prstGeom prst="rect">
            <a:avLst/>
          </a:prstGeom>
          <a:solidFill>
            <a:srgbClr val="CCECFF"/>
          </a:solidFill>
          <a:ln w="9525">
            <a:solidFill>
              <a:schemeClr val="tx1"/>
            </a:solidFill>
            <a:miter lim="800000"/>
            <a:headEnd/>
            <a:tailEnd/>
          </a:ln>
        </p:spPr>
        <p:txBody>
          <a:bodyPr wrap="none" anchor="ctr"/>
          <a:lstStyle/>
          <a:p>
            <a:pPr algn="ctr"/>
            <a:endParaRPr lang="ja-JP" altLang="en-US" b="0" u="sng">
              <a:latin typeface="Arial" charset="0"/>
            </a:endParaRPr>
          </a:p>
        </p:txBody>
      </p:sp>
      <p:sp>
        <p:nvSpPr>
          <p:cNvPr id="293944" name="Rectangle 50"/>
          <p:cNvSpPr>
            <a:spLocks noChangeArrowheads="1"/>
          </p:cNvSpPr>
          <p:nvPr/>
        </p:nvSpPr>
        <p:spPr bwMode="auto">
          <a:xfrm>
            <a:off x="7740650" y="3586163"/>
            <a:ext cx="1044575" cy="360362"/>
          </a:xfrm>
          <a:prstGeom prst="rect">
            <a:avLst/>
          </a:prstGeom>
          <a:solidFill>
            <a:srgbClr val="FFFFCC"/>
          </a:solidFill>
          <a:ln w="9525">
            <a:solidFill>
              <a:schemeClr val="tx1"/>
            </a:solidFill>
            <a:miter lim="800000"/>
            <a:headEnd/>
            <a:tailEnd/>
          </a:ln>
        </p:spPr>
        <p:txBody>
          <a:bodyPr wrap="none" anchor="ctr"/>
          <a:lstStyle/>
          <a:p>
            <a:pPr algn="ctr"/>
            <a:r>
              <a:rPr lang="en-US" altLang="ja-JP" sz="1600">
                <a:latin typeface="Tahoma" pitchFamily="34" charset="0"/>
              </a:rPr>
              <a:t>n</a:t>
            </a:r>
          </a:p>
        </p:txBody>
      </p:sp>
      <p:sp>
        <p:nvSpPr>
          <p:cNvPr id="293945" name="Rectangle 50"/>
          <p:cNvSpPr>
            <a:spLocks noChangeArrowheads="1"/>
          </p:cNvSpPr>
          <p:nvPr/>
        </p:nvSpPr>
        <p:spPr bwMode="auto">
          <a:xfrm>
            <a:off x="6877050" y="3514725"/>
            <a:ext cx="574675" cy="431800"/>
          </a:xfrm>
          <a:prstGeom prst="rect">
            <a:avLst/>
          </a:prstGeom>
          <a:solidFill>
            <a:srgbClr val="FFFFCC"/>
          </a:solidFill>
          <a:ln w="9525">
            <a:solidFill>
              <a:schemeClr val="tx1"/>
            </a:solidFill>
            <a:miter lim="800000"/>
            <a:headEnd/>
            <a:tailEnd/>
          </a:ln>
        </p:spPr>
        <p:txBody>
          <a:bodyPr wrap="none" anchor="ctr"/>
          <a:lstStyle/>
          <a:p>
            <a:pPr algn="ctr"/>
            <a:r>
              <a:rPr lang="en-US" altLang="ja-JP" sz="1600">
                <a:latin typeface="Tahoma" pitchFamily="34" charset="0"/>
              </a:rPr>
              <a:t>n</a:t>
            </a:r>
          </a:p>
        </p:txBody>
      </p:sp>
      <p:sp>
        <p:nvSpPr>
          <p:cNvPr id="293946" name="Text Box 160"/>
          <p:cNvSpPr txBox="1">
            <a:spLocks noChangeArrowheads="1"/>
          </p:cNvSpPr>
          <p:nvPr/>
        </p:nvSpPr>
        <p:spPr bwMode="auto">
          <a:xfrm>
            <a:off x="6850063" y="4022725"/>
            <a:ext cx="493712"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VCCD</a:t>
            </a:r>
            <a:endParaRPr lang="en-US" altLang="ja-JP" sz="1400" baseline="-25000">
              <a:latin typeface="Tahoma" pitchFamily="34" charset="0"/>
            </a:endParaRPr>
          </a:p>
        </p:txBody>
      </p:sp>
      <p:sp>
        <p:nvSpPr>
          <p:cNvPr id="293947" name="Text Box 160"/>
          <p:cNvSpPr txBox="1">
            <a:spLocks noChangeArrowheads="1"/>
          </p:cNvSpPr>
          <p:nvPr/>
        </p:nvSpPr>
        <p:spPr bwMode="auto">
          <a:xfrm>
            <a:off x="8172450" y="4022725"/>
            <a:ext cx="252413"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PD</a:t>
            </a:r>
          </a:p>
        </p:txBody>
      </p:sp>
      <p:sp>
        <p:nvSpPr>
          <p:cNvPr id="293948" name="Text Box 160"/>
          <p:cNvSpPr txBox="1">
            <a:spLocks noChangeArrowheads="1"/>
          </p:cNvSpPr>
          <p:nvPr/>
        </p:nvSpPr>
        <p:spPr bwMode="auto">
          <a:xfrm>
            <a:off x="7845425" y="4013200"/>
            <a:ext cx="160338"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p</a:t>
            </a:r>
            <a:r>
              <a:rPr lang="en-US" altLang="ja-JP" sz="1400" baseline="30000">
                <a:latin typeface="Tahoma" pitchFamily="34" charset="0"/>
              </a:rPr>
              <a:t>-</a:t>
            </a:r>
          </a:p>
        </p:txBody>
      </p:sp>
      <p:cxnSp>
        <p:nvCxnSpPr>
          <p:cNvPr id="293949" name="AutoShape 132"/>
          <p:cNvCxnSpPr>
            <a:cxnSpLocks noChangeShapeType="1"/>
            <a:stCxn id="293945" idx="2"/>
            <a:endCxn id="293946" idx="0"/>
          </p:cNvCxnSpPr>
          <p:nvPr/>
        </p:nvCxnSpPr>
        <p:spPr bwMode="auto">
          <a:xfrm rot="5400000">
            <a:off x="7092951" y="3951287"/>
            <a:ext cx="76200" cy="66675"/>
          </a:xfrm>
          <a:prstGeom prst="curvedConnector3">
            <a:avLst>
              <a:gd name="adj1" fmla="val 50000"/>
            </a:avLst>
          </a:prstGeom>
          <a:noFill/>
          <a:ln w="9525">
            <a:solidFill>
              <a:schemeClr val="tx1"/>
            </a:solidFill>
            <a:round/>
            <a:headEnd/>
            <a:tailEnd/>
          </a:ln>
        </p:spPr>
      </p:cxnSp>
      <p:cxnSp>
        <p:nvCxnSpPr>
          <p:cNvPr id="293950" name="AutoShape 133"/>
          <p:cNvCxnSpPr>
            <a:cxnSpLocks noChangeShapeType="1"/>
            <a:stCxn id="293944" idx="2"/>
            <a:endCxn id="293947" idx="0"/>
          </p:cNvCxnSpPr>
          <p:nvPr/>
        </p:nvCxnSpPr>
        <p:spPr bwMode="auto">
          <a:xfrm rot="16200000" flipH="1">
            <a:off x="8243094" y="3966369"/>
            <a:ext cx="76200" cy="36512"/>
          </a:xfrm>
          <a:prstGeom prst="curvedConnector3">
            <a:avLst>
              <a:gd name="adj1" fmla="val 47917"/>
            </a:avLst>
          </a:prstGeom>
          <a:noFill/>
          <a:ln w="9525">
            <a:solidFill>
              <a:schemeClr val="tx1"/>
            </a:solidFill>
            <a:round/>
            <a:headEnd/>
            <a:tailEnd/>
          </a:ln>
        </p:spPr>
      </p:cxnSp>
      <p:sp>
        <p:nvSpPr>
          <p:cNvPr id="293951" name="Text Box 82"/>
          <p:cNvSpPr txBox="1">
            <a:spLocks noChangeArrowheads="1"/>
          </p:cNvSpPr>
          <p:nvPr/>
        </p:nvSpPr>
        <p:spPr bwMode="auto">
          <a:xfrm>
            <a:off x="7215188" y="4548188"/>
            <a:ext cx="1019175" cy="212725"/>
          </a:xfrm>
          <a:prstGeom prst="rect">
            <a:avLst/>
          </a:prstGeom>
          <a:noFill/>
          <a:ln w="9525">
            <a:noFill/>
            <a:miter lim="800000"/>
            <a:headEnd/>
            <a:tailEnd/>
          </a:ln>
        </p:spPr>
        <p:txBody>
          <a:bodyPr wrap="none" lIns="0" tIns="0" rIns="0" bIns="0">
            <a:spAutoFit/>
          </a:bodyPr>
          <a:lstStyle/>
          <a:p>
            <a:pPr algn="ctr"/>
            <a:r>
              <a:rPr lang="en-US" altLang="ja-JP" sz="1400">
                <a:solidFill>
                  <a:schemeClr val="hlink"/>
                </a:solidFill>
                <a:latin typeface="Tahoma" pitchFamily="34" charset="0"/>
              </a:rPr>
              <a:t>Defect-free</a:t>
            </a:r>
          </a:p>
        </p:txBody>
      </p:sp>
      <p:sp>
        <p:nvSpPr>
          <p:cNvPr id="293952" name="Rectangle 50"/>
          <p:cNvSpPr>
            <a:spLocks noChangeArrowheads="1"/>
          </p:cNvSpPr>
          <p:nvPr/>
        </p:nvSpPr>
        <p:spPr bwMode="auto">
          <a:xfrm>
            <a:off x="7740650" y="3517900"/>
            <a:ext cx="1044575" cy="71438"/>
          </a:xfrm>
          <a:prstGeom prst="rect">
            <a:avLst/>
          </a:prstGeom>
          <a:solidFill>
            <a:srgbClr val="3366FF"/>
          </a:solidFill>
          <a:ln w="9525">
            <a:solidFill>
              <a:schemeClr val="tx1"/>
            </a:solidFill>
            <a:miter lim="800000"/>
            <a:headEnd/>
            <a:tailEnd/>
          </a:ln>
        </p:spPr>
        <p:txBody>
          <a:bodyPr wrap="none" anchor="ctr"/>
          <a:lstStyle/>
          <a:p>
            <a:pPr algn="ctr"/>
            <a:r>
              <a:rPr lang="en-US" altLang="ja-JP" sz="1200">
                <a:latin typeface="Tahoma" pitchFamily="34" charset="0"/>
              </a:rPr>
              <a:t>p</a:t>
            </a:r>
            <a:r>
              <a:rPr lang="en-US" altLang="ja-JP" sz="1200" baseline="30000">
                <a:latin typeface="Tahoma" pitchFamily="34" charset="0"/>
              </a:rPr>
              <a:t>++</a:t>
            </a:r>
          </a:p>
        </p:txBody>
      </p:sp>
      <p:sp>
        <p:nvSpPr>
          <p:cNvPr id="293953" name="Rectangle 49"/>
          <p:cNvSpPr>
            <a:spLocks noChangeArrowheads="1"/>
          </p:cNvSpPr>
          <p:nvPr/>
        </p:nvSpPr>
        <p:spPr bwMode="auto">
          <a:xfrm>
            <a:off x="6732588" y="4306888"/>
            <a:ext cx="2052637" cy="133350"/>
          </a:xfrm>
          <a:prstGeom prst="rect">
            <a:avLst/>
          </a:prstGeom>
          <a:solidFill>
            <a:srgbClr val="FFCC99"/>
          </a:solidFill>
          <a:ln w="9525">
            <a:solidFill>
              <a:schemeClr val="tx1"/>
            </a:solidFill>
            <a:miter lim="800000"/>
            <a:headEnd/>
            <a:tailEnd/>
          </a:ln>
        </p:spPr>
        <p:txBody>
          <a:bodyPr wrap="none" anchor="ctr"/>
          <a:lstStyle/>
          <a:p>
            <a:pPr algn="ctr"/>
            <a:endParaRPr lang="ja-JP" altLang="en-US" b="0" u="sng">
              <a:latin typeface="Arial" charset="0"/>
            </a:endParaRPr>
          </a:p>
        </p:txBody>
      </p:sp>
      <p:cxnSp>
        <p:nvCxnSpPr>
          <p:cNvPr id="293954" name="AutoShape 148"/>
          <p:cNvCxnSpPr>
            <a:cxnSpLocks noChangeShapeType="1"/>
            <a:stCxn id="293951" idx="0"/>
          </p:cNvCxnSpPr>
          <p:nvPr/>
        </p:nvCxnSpPr>
        <p:spPr bwMode="auto">
          <a:xfrm rot="16200000" flipV="1">
            <a:off x="7185818" y="4009232"/>
            <a:ext cx="722313" cy="355600"/>
          </a:xfrm>
          <a:prstGeom prst="curvedConnector3">
            <a:avLst>
              <a:gd name="adj1" fmla="val 50000"/>
            </a:avLst>
          </a:prstGeom>
          <a:noFill/>
          <a:ln w="9525">
            <a:solidFill>
              <a:srgbClr val="0000FF"/>
            </a:solidFill>
            <a:round/>
            <a:headEnd/>
            <a:tailEnd/>
          </a:ln>
        </p:spPr>
      </p:cxnSp>
      <p:sp>
        <p:nvSpPr>
          <p:cNvPr id="293955" name="Rectangle 83"/>
          <p:cNvSpPr>
            <a:spLocks noChangeArrowheads="1"/>
          </p:cNvSpPr>
          <p:nvPr/>
        </p:nvSpPr>
        <p:spPr bwMode="auto">
          <a:xfrm>
            <a:off x="6877050" y="3262313"/>
            <a:ext cx="863600" cy="196850"/>
          </a:xfrm>
          <a:prstGeom prst="rect">
            <a:avLst/>
          </a:prstGeom>
          <a:solidFill>
            <a:srgbClr val="66FF99"/>
          </a:solidFill>
          <a:ln w="9525">
            <a:noFill/>
            <a:miter lim="800000"/>
            <a:headEnd/>
            <a:tailEnd/>
          </a:ln>
        </p:spPr>
        <p:txBody>
          <a:bodyPr wrap="none" anchor="ctr"/>
          <a:lstStyle/>
          <a:p>
            <a:pPr algn="ctr"/>
            <a:endParaRPr lang="ja-JP" altLang="en-US" b="0" u="sng">
              <a:latin typeface="Arial" charset="0"/>
            </a:endParaRPr>
          </a:p>
        </p:txBody>
      </p:sp>
      <p:sp>
        <p:nvSpPr>
          <p:cNvPr id="293956" name="Text Box 24"/>
          <p:cNvSpPr txBox="1">
            <a:spLocks noChangeArrowheads="1"/>
          </p:cNvSpPr>
          <p:nvPr/>
        </p:nvSpPr>
        <p:spPr bwMode="auto">
          <a:xfrm>
            <a:off x="8113713" y="2890838"/>
            <a:ext cx="968375" cy="376237"/>
          </a:xfrm>
          <a:prstGeom prst="rect">
            <a:avLst/>
          </a:prstGeom>
          <a:solidFill>
            <a:srgbClr val="EAEAEA"/>
          </a:solidFill>
          <a:ln w="9525">
            <a:solidFill>
              <a:srgbClr val="969696"/>
            </a:solidFill>
            <a:miter lim="800000"/>
            <a:headEnd/>
            <a:tailEnd/>
          </a:ln>
        </p:spPr>
        <p:txBody>
          <a:bodyPr wrap="none">
            <a:spAutoFit/>
          </a:bodyPr>
          <a:lstStyle/>
          <a:p>
            <a:r>
              <a:rPr lang="en-US" altLang="ja-JP" b="0">
                <a:latin typeface="Arial" charset="0"/>
              </a:rPr>
              <a:t>IT-CCD</a:t>
            </a:r>
          </a:p>
        </p:txBody>
      </p:sp>
      <p:sp>
        <p:nvSpPr>
          <p:cNvPr id="293957" name="Text Box 24"/>
          <p:cNvSpPr txBox="1">
            <a:spLocks noChangeArrowheads="1"/>
          </p:cNvSpPr>
          <p:nvPr/>
        </p:nvSpPr>
        <p:spPr bwMode="auto">
          <a:xfrm>
            <a:off x="8101013" y="1073150"/>
            <a:ext cx="981075" cy="376238"/>
          </a:xfrm>
          <a:prstGeom prst="rect">
            <a:avLst/>
          </a:prstGeom>
          <a:solidFill>
            <a:srgbClr val="EAEAEA"/>
          </a:solidFill>
          <a:ln w="9525">
            <a:solidFill>
              <a:srgbClr val="969696"/>
            </a:solidFill>
            <a:miter lim="800000"/>
            <a:headEnd/>
            <a:tailEnd/>
          </a:ln>
        </p:spPr>
        <p:txBody>
          <a:bodyPr wrap="none">
            <a:spAutoFit/>
          </a:bodyPr>
          <a:lstStyle/>
          <a:p>
            <a:r>
              <a:rPr lang="en-US" altLang="ja-JP" b="0">
                <a:latin typeface="Arial" charset="0"/>
              </a:rPr>
              <a:t>GS-CIS</a:t>
            </a:r>
          </a:p>
        </p:txBody>
      </p:sp>
      <p:sp>
        <p:nvSpPr>
          <p:cNvPr id="293958" name="Text Box 160"/>
          <p:cNvSpPr txBox="1">
            <a:spLocks noChangeArrowheads="1"/>
          </p:cNvSpPr>
          <p:nvPr/>
        </p:nvSpPr>
        <p:spPr bwMode="auto">
          <a:xfrm>
            <a:off x="7188200" y="3260725"/>
            <a:ext cx="241300"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TG</a:t>
            </a:r>
          </a:p>
        </p:txBody>
      </p:sp>
      <p:sp>
        <p:nvSpPr>
          <p:cNvPr id="293959" name="Text Box 26"/>
          <p:cNvSpPr txBox="1">
            <a:spLocks noChangeArrowheads="1"/>
          </p:cNvSpPr>
          <p:nvPr/>
        </p:nvSpPr>
        <p:spPr bwMode="auto">
          <a:xfrm>
            <a:off x="6624638" y="4833938"/>
            <a:ext cx="2484437" cy="1720850"/>
          </a:xfrm>
          <a:prstGeom prst="rect">
            <a:avLst/>
          </a:prstGeom>
          <a:solidFill>
            <a:srgbClr val="FFFF99"/>
          </a:solidFill>
          <a:ln w="9525">
            <a:noFill/>
            <a:miter lim="800000"/>
            <a:headEnd/>
            <a:tailEnd/>
          </a:ln>
        </p:spPr>
        <p:txBody>
          <a:bodyPr lIns="36000" tIns="36000" rIns="36000" bIns="36000">
            <a:spAutoFit/>
          </a:bodyPr>
          <a:lstStyle/>
          <a:p>
            <a:r>
              <a:rPr lang="en-US" altLang="ja-JP" b="0">
                <a:latin typeface="Arial" charset="0"/>
              </a:rPr>
              <a:t>VCCD of IT-CCD has low doped channel and  no metal junction; this can reduce surface and bulk defects, resulting in low dark current.</a:t>
            </a:r>
          </a:p>
        </p:txBody>
      </p:sp>
      <p:sp>
        <p:nvSpPr>
          <p:cNvPr id="293960" name="Text Box 160"/>
          <p:cNvSpPr txBox="1">
            <a:spLocks noChangeArrowheads="1"/>
          </p:cNvSpPr>
          <p:nvPr/>
        </p:nvSpPr>
        <p:spPr bwMode="auto">
          <a:xfrm>
            <a:off x="7845425" y="4259263"/>
            <a:ext cx="163513"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n</a:t>
            </a:r>
            <a:r>
              <a:rPr lang="en-US" altLang="ja-JP" sz="1400" baseline="30000">
                <a:latin typeface="Tahoma" pitchFamily="34" charset="0"/>
              </a:rPr>
              <a:t>-</a:t>
            </a:r>
          </a:p>
        </p:txBody>
      </p:sp>
      <p:sp>
        <p:nvSpPr>
          <p:cNvPr id="293961" name="Text Box 160"/>
          <p:cNvSpPr txBox="1">
            <a:spLocks noChangeArrowheads="1"/>
          </p:cNvSpPr>
          <p:nvPr/>
        </p:nvSpPr>
        <p:spPr bwMode="auto">
          <a:xfrm>
            <a:off x="7845425" y="2174875"/>
            <a:ext cx="160338" cy="212725"/>
          </a:xfrm>
          <a:prstGeom prst="rect">
            <a:avLst/>
          </a:prstGeom>
          <a:noFill/>
          <a:ln w="9525">
            <a:noFill/>
            <a:miter lim="800000"/>
            <a:headEnd/>
            <a:tailEnd/>
          </a:ln>
        </p:spPr>
        <p:txBody>
          <a:bodyPr wrap="none" lIns="0" tIns="0" rIns="0" bIns="0">
            <a:spAutoFit/>
          </a:bodyPr>
          <a:lstStyle/>
          <a:p>
            <a:r>
              <a:rPr lang="en-US" altLang="ja-JP" sz="1400">
                <a:latin typeface="Tahoma" pitchFamily="34" charset="0"/>
              </a:rPr>
              <a:t>p</a:t>
            </a:r>
            <a:r>
              <a:rPr lang="en-US" altLang="ja-JP" sz="1400" baseline="30000">
                <a:latin typeface="Tahoma" pitchFamily="34" charset="0"/>
              </a:rPr>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Rectangle 11"/>
          <p:cNvSpPr>
            <a:spLocks noGrp="1" noChangeArrowheads="1"/>
          </p:cNvSpPr>
          <p:nvPr>
            <p:ph type="sldNum" sz="quarter" idx="10"/>
          </p:nvPr>
        </p:nvSpPr>
        <p:spPr/>
        <p:txBody>
          <a:bodyPr/>
          <a:lstStyle/>
          <a:p>
            <a:fld id="{E069573C-E1F8-4AF0-8368-AB30E75FD6C3}" type="slidenum">
              <a:rPr lang="ja-JP" altLang="en-US"/>
              <a:pPr/>
              <a:t>8</a:t>
            </a:fld>
            <a:endParaRPr lang="en-US" altLang="ja-JP"/>
          </a:p>
        </p:txBody>
      </p:sp>
      <p:sp>
        <p:nvSpPr>
          <p:cNvPr id="295938" name="Rectangle 11"/>
          <p:cNvSpPr txBox="1">
            <a:spLocks noGrp="1" noChangeArrowheads="1"/>
          </p:cNvSpPr>
          <p:nvPr/>
        </p:nvSpPr>
        <p:spPr bwMode="auto">
          <a:xfrm>
            <a:off x="117475" y="6645275"/>
            <a:ext cx="96838" cy="212725"/>
          </a:xfrm>
          <a:prstGeom prst="rect">
            <a:avLst/>
          </a:prstGeom>
          <a:noFill/>
          <a:ln w="9525">
            <a:noFill/>
            <a:miter lim="800000"/>
            <a:headEnd/>
            <a:tailEnd/>
          </a:ln>
        </p:spPr>
        <p:txBody>
          <a:bodyPr wrap="none" lIns="0" tIns="0" rIns="0" bIns="0" anchor="ctr" anchorCtr="1">
            <a:spAutoFit/>
          </a:bodyPr>
          <a:lstStyle/>
          <a:p>
            <a:pPr eaLnBrk="0" hangingPunct="0"/>
            <a:fld id="{ACC0F97E-4B17-402F-B9ED-09AF9FB305B0}" type="slidenum">
              <a:rPr lang="ja-JP" altLang="en-US" sz="1400" b="0">
                <a:latin typeface="Tahoma" pitchFamily="34" charset="0"/>
              </a:rPr>
              <a:pPr eaLnBrk="0" hangingPunct="0"/>
              <a:t>8</a:t>
            </a:fld>
            <a:endParaRPr lang="en-US" altLang="ja-JP" sz="1400" b="0">
              <a:latin typeface="Tahoma" pitchFamily="34" charset="0"/>
            </a:endParaRPr>
          </a:p>
        </p:txBody>
      </p:sp>
      <p:sp>
        <p:nvSpPr>
          <p:cNvPr id="295939" name="Rectangle 436"/>
          <p:cNvSpPr>
            <a:spLocks noChangeArrowheads="1"/>
          </p:cNvSpPr>
          <p:nvPr/>
        </p:nvSpPr>
        <p:spPr bwMode="auto">
          <a:xfrm>
            <a:off x="4608513" y="4149725"/>
            <a:ext cx="4535487" cy="2708275"/>
          </a:xfrm>
          <a:prstGeom prst="rect">
            <a:avLst/>
          </a:prstGeom>
          <a:solidFill>
            <a:srgbClr val="DDDDDD"/>
          </a:solidFill>
          <a:ln w="9525" algn="ctr">
            <a:noFill/>
            <a:miter lim="800000"/>
            <a:headEnd/>
            <a:tailEnd/>
          </a:ln>
        </p:spPr>
        <p:txBody>
          <a:bodyPr wrap="none" anchor="ctr"/>
          <a:lstStyle/>
          <a:p>
            <a:endParaRPr lang="ja-JP" altLang="en-US" b="0"/>
          </a:p>
        </p:txBody>
      </p:sp>
      <p:sp>
        <p:nvSpPr>
          <p:cNvPr id="295940" name="Rectangle 435"/>
          <p:cNvSpPr>
            <a:spLocks noChangeArrowheads="1"/>
          </p:cNvSpPr>
          <p:nvPr/>
        </p:nvSpPr>
        <p:spPr bwMode="auto">
          <a:xfrm>
            <a:off x="0" y="4149725"/>
            <a:ext cx="4535488" cy="2708275"/>
          </a:xfrm>
          <a:prstGeom prst="rect">
            <a:avLst/>
          </a:prstGeom>
          <a:solidFill>
            <a:srgbClr val="DDDDDD"/>
          </a:solidFill>
          <a:ln w="9525" algn="ctr">
            <a:noFill/>
            <a:miter lim="800000"/>
            <a:headEnd/>
            <a:tailEnd/>
          </a:ln>
        </p:spPr>
        <p:txBody>
          <a:bodyPr wrap="none" anchor="ctr"/>
          <a:lstStyle/>
          <a:p>
            <a:endParaRPr lang="ja-JP" altLang="en-US" b="0"/>
          </a:p>
        </p:txBody>
      </p:sp>
      <p:graphicFrame>
        <p:nvGraphicFramePr>
          <p:cNvPr id="295941" name="Object 5"/>
          <p:cNvGraphicFramePr>
            <a:graphicFrameLocks noGrp="1" noChangeAspect="1"/>
          </p:cNvGraphicFramePr>
          <p:nvPr>
            <p:ph sz="quarter" idx="4294967295"/>
          </p:nvPr>
        </p:nvGraphicFramePr>
        <p:xfrm>
          <a:off x="4746625" y="4533900"/>
          <a:ext cx="1949450" cy="2135188"/>
        </p:xfrm>
        <a:graphic>
          <a:graphicData uri="http://schemas.openxmlformats.org/presentationml/2006/ole">
            <p:oleObj spid="_x0000_s295941" name="Image" r:id="rId4" imgW="2260317" imgH="2285714" progId="">
              <p:embed/>
            </p:oleObj>
          </a:graphicData>
        </a:graphic>
      </p:graphicFrame>
      <p:graphicFrame>
        <p:nvGraphicFramePr>
          <p:cNvPr id="295942" name="Object 6"/>
          <p:cNvGraphicFramePr>
            <a:graphicFrameLocks noGrp="1" noChangeAspect="1"/>
          </p:cNvGraphicFramePr>
          <p:nvPr>
            <p:ph sz="quarter" idx="4294967295"/>
          </p:nvPr>
        </p:nvGraphicFramePr>
        <p:xfrm>
          <a:off x="2411413" y="4551363"/>
          <a:ext cx="2016125" cy="2136775"/>
        </p:xfrm>
        <a:graphic>
          <a:graphicData uri="http://schemas.openxmlformats.org/presentationml/2006/ole">
            <p:oleObj spid="_x0000_s295942" name="Image" r:id="rId5" imgW="2349206" imgH="2298413" progId="">
              <p:embed/>
            </p:oleObj>
          </a:graphicData>
        </a:graphic>
      </p:graphicFrame>
      <p:sp>
        <p:nvSpPr>
          <p:cNvPr id="295943" name="Line 22"/>
          <p:cNvSpPr>
            <a:spLocks noChangeShapeType="1"/>
          </p:cNvSpPr>
          <p:nvPr/>
        </p:nvSpPr>
        <p:spPr bwMode="auto">
          <a:xfrm>
            <a:off x="3421063" y="1562100"/>
            <a:ext cx="2879725" cy="0"/>
          </a:xfrm>
          <a:prstGeom prst="line">
            <a:avLst/>
          </a:prstGeom>
          <a:noFill/>
          <a:ln w="9525">
            <a:solidFill>
              <a:schemeClr val="hlink"/>
            </a:solidFill>
            <a:round/>
            <a:headEnd type="triangle" w="med" len="med"/>
            <a:tailEnd type="triangle" w="med" len="med"/>
          </a:ln>
        </p:spPr>
        <p:txBody>
          <a:bodyPr/>
          <a:lstStyle/>
          <a:p>
            <a:endParaRPr lang="ja-JP" altLang="en-US"/>
          </a:p>
        </p:txBody>
      </p:sp>
      <p:sp>
        <p:nvSpPr>
          <p:cNvPr id="295944" name="Text Box 23"/>
          <p:cNvSpPr txBox="1">
            <a:spLocks noChangeArrowheads="1"/>
          </p:cNvSpPr>
          <p:nvPr/>
        </p:nvSpPr>
        <p:spPr bwMode="auto">
          <a:xfrm>
            <a:off x="4248150" y="1376363"/>
            <a:ext cx="1235075" cy="336550"/>
          </a:xfrm>
          <a:prstGeom prst="rect">
            <a:avLst/>
          </a:prstGeom>
          <a:solidFill>
            <a:schemeClr val="bg1"/>
          </a:solidFill>
          <a:ln w="9525">
            <a:noFill/>
            <a:miter lim="800000"/>
            <a:headEnd/>
            <a:tailEnd/>
          </a:ln>
        </p:spPr>
        <p:txBody>
          <a:bodyPr wrap="none" anchor="ctr">
            <a:spAutoFit/>
          </a:bodyPr>
          <a:lstStyle/>
          <a:p>
            <a:pPr algn="ctr"/>
            <a:r>
              <a:rPr lang="en-US" altLang="ja-JP" sz="1600">
                <a:solidFill>
                  <a:srgbClr val="0000FF"/>
                </a:solidFill>
                <a:latin typeface="Tahoma" pitchFamily="34" charset="0"/>
              </a:rPr>
              <a:t>960 pixels</a:t>
            </a:r>
          </a:p>
        </p:txBody>
      </p:sp>
      <p:sp>
        <p:nvSpPr>
          <p:cNvPr id="295945" name="Line 24"/>
          <p:cNvSpPr>
            <a:spLocks noChangeShapeType="1"/>
          </p:cNvSpPr>
          <p:nvPr/>
        </p:nvSpPr>
        <p:spPr bwMode="auto">
          <a:xfrm>
            <a:off x="6470650" y="1700213"/>
            <a:ext cx="0" cy="1800225"/>
          </a:xfrm>
          <a:prstGeom prst="line">
            <a:avLst/>
          </a:prstGeom>
          <a:noFill/>
          <a:ln w="9525">
            <a:solidFill>
              <a:schemeClr val="hlink"/>
            </a:solidFill>
            <a:round/>
            <a:headEnd type="triangle" w="med" len="med"/>
            <a:tailEnd type="triangle" w="med" len="med"/>
          </a:ln>
        </p:spPr>
        <p:txBody>
          <a:bodyPr/>
          <a:lstStyle/>
          <a:p>
            <a:endParaRPr lang="ja-JP" altLang="en-US"/>
          </a:p>
        </p:txBody>
      </p:sp>
      <p:sp>
        <p:nvSpPr>
          <p:cNvPr id="295946" name="Text Box 25"/>
          <p:cNvSpPr txBox="1">
            <a:spLocks noChangeArrowheads="1"/>
          </p:cNvSpPr>
          <p:nvPr/>
        </p:nvSpPr>
        <p:spPr bwMode="auto">
          <a:xfrm>
            <a:off x="6289675" y="2384425"/>
            <a:ext cx="1085850" cy="336550"/>
          </a:xfrm>
          <a:prstGeom prst="rect">
            <a:avLst/>
          </a:prstGeom>
          <a:solidFill>
            <a:schemeClr val="bg1"/>
          </a:solidFill>
          <a:ln w="9525">
            <a:noFill/>
            <a:miter lim="800000"/>
            <a:headEnd/>
            <a:tailEnd/>
          </a:ln>
        </p:spPr>
        <p:txBody>
          <a:bodyPr wrap="none" lIns="18000" rIns="18000" anchor="ctr">
            <a:spAutoFit/>
          </a:bodyPr>
          <a:lstStyle/>
          <a:p>
            <a:pPr algn="ctr"/>
            <a:r>
              <a:rPr lang="en-US" altLang="ja-JP" sz="1600">
                <a:solidFill>
                  <a:srgbClr val="0000FF"/>
                </a:solidFill>
                <a:latin typeface="Tahoma" pitchFamily="34" charset="0"/>
              </a:rPr>
              <a:t>540 pixels</a:t>
            </a:r>
          </a:p>
        </p:txBody>
      </p:sp>
      <p:sp>
        <p:nvSpPr>
          <p:cNvPr id="295947" name="Text Box 35"/>
          <p:cNvSpPr txBox="1">
            <a:spLocks noChangeArrowheads="1"/>
          </p:cNvSpPr>
          <p:nvPr/>
        </p:nvSpPr>
        <p:spPr bwMode="auto">
          <a:xfrm>
            <a:off x="71438" y="603250"/>
            <a:ext cx="9020175" cy="701675"/>
          </a:xfrm>
          <a:prstGeom prst="rect">
            <a:avLst/>
          </a:prstGeom>
          <a:solidFill>
            <a:srgbClr val="FFFF99"/>
          </a:solidFill>
          <a:ln w="9525">
            <a:noFill/>
            <a:miter lim="800000"/>
            <a:headEnd/>
            <a:tailEnd/>
          </a:ln>
        </p:spPr>
        <p:txBody>
          <a:bodyPr wrap="none" anchor="ctr">
            <a:spAutoFit/>
          </a:bodyPr>
          <a:lstStyle/>
          <a:p>
            <a:r>
              <a:rPr lang="en-US" altLang="ja-JP" sz="2000" b="0">
                <a:latin typeface="Tahoma" pitchFamily="34" charset="0"/>
              </a:rPr>
              <a:t>Resolution chart of IT-CCD taken by IR light has Good Resolution.</a:t>
            </a:r>
          </a:p>
          <a:p>
            <a:r>
              <a:rPr lang="en-US" altLang="ja-JP" sz="2000" b="0">
                <a:latin typeface="Tahoma" pitchFamily="34" charset="0"/>
              </a:rPr>
              <a:t>VOD structure can suppress Bulk Crosstalk by Drift transfer of Photo-electrons.</a:t>
            </a:r>
          </a:p>
        </p:txBody>
      </p:sp>
      <p:sp>
        <p:nvSpPr>
          <p:cNvPr id="295948" name="Text Box 36"/>
          <p:cNvSpPr txBox="1">
            <a:spLocks noChangeArrowheads="1"/>
          </p:cNvSpPr>
          <p:nvPr/>
        </p:nvSpPr>
        <p:spPr bwMode="auto">
          <a:xfrm>
            <a:off x="4781550" y="4184650"/>
            <a:ext cx="1866900" cy="336550"/>
          </a:xfrm>
          <a:prstGeom prst="rect">
            <a:avLst/>
          </a:prstGeom>
          <a:noFill/>
          <a:ln w="9525">
            <a:noFill/>
            <a:miter lim="800000"/>
            <a:headEnd/>
            <a:tailEnd/>
          </a:ln>
        </p:spPr>
        <p:txBody>
          <a:bodyPr wrap="none">
            <a:spAutoFit/>
          </a:bodyPr>
          <a:lstStyle/>
          <a:p>
            <a:pPr algn="ctr"/>
            <a:r>
              <a:rPr lang="en-US" altLang="ja-JP" sz="1600">
                <a:latin typeface="Tahoma" pitchFamily="34" charset="0"/>
              </a:rPr>
              <a:t>Good Resolution</a:t>
            </a:r>
          </a:p>
        </p:txBody>
      </p:sp>
      <p:sp>
        <p:nvSpPr>
          <p:cNvPr id="295949" name="Text Box 41"/>
          <p:cNvSpPr txBox="1">
            <a:spLocks noChangeArrowheads="1"/>
          </p:cNvSpPr>
          <p:nvPr/>
        </p:nvSpPr>
        <p:spPr bwMode="auto">
          <a:xfrm>
            <a:off x="352425" y="1730375"/>
            <a:ext cx="2173288" cy="366713"/>
          </a:xfrm>
          <a:prstGeom prst="rect">
            <a:avLst/>
          </a:prstGeom>
          <a:solidFill>
            <a:srgbClr val="FFCCFF"/>
          </a:solidFill>
          <a:ln w="9525">
            <a:noFill/>
            <a:miter lim="800000"/>
            <a:headEnd/>
            <a:tailEnd/>
          </a:ln>
        </p:spPr>
        <p:txBody>
          <a:bodyPr wrap="none">
            <a:spAutoFit/>
          </a:bodyPr>
          <a:lstStyle/>
          <a:p>
            <a:r>
              <a:rPr lang="en-US" altLang="ja-JP">
                <a:latin typeface="Tahoma" pitchFamily="34" charset="0"/>
              </a:rPr>
              <a:t>IR light = 850nm</a:t>
            </a:r>
          </a:p>
        </p:txBody>
      </p:sp>
      <p:sp>
        <p:nvSpPr>
          <p:cNvPr id="17465" name="Rectangle 57"/>
          <p:cNvSpPr>
            <a:spLocks noChangeArrowheads="1"/>
          </p:cNvSpPr>
          <p:nvPr/>
        </p:nvSpPr>
        <p:spPr bwMode="auto">
          <a:xfrm>
            <a:off x="652463" y="42863"/>
            <a:ext cx="7843837" cy="427037"/>
          </a:xfrm>
          <a:prstGeom prst="rect">
            <a:avLst/>
          </a:prstGeom>
          <a:noFill/>
          <a:ln w="9525">
            <a:noFill/>
            <a:miter lim="800000"/>
            <a:headEnd/>
            <a:tailEnd/>
          </a:ln>
          <a:effectLst/>
        </p:spPr>
        <p:txBody>
          <a:bodyPr lIns="0" tIns="0" rIns="0" bIns="0" anchor="ctr">
            <a:spAutoFit/>
          </a:bodyP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IR Image Resolution – GS-CIS vs. IT-CCD</a:t>
            </a:r>
          </a:p>
        </p:txBody>
      </p:sp>
      <p:sp>
        <p:nvSpPr>
          <p:cNvPr id="295951" name="AutoShape 36"/>
          <p:cNvSpPr>
            <a:spLocks noChangeAspect="1" noChangeArrowheads="1" noTextEdit="1"/>
          </p:cNvSpPr>
          <p:nvPr/>
        </p:nvSpPr>
        <p:spPr bwMode="auto">
          <a:xfrm>
            <a:off x="3890963" y="1898650"/>
            <a:ext cx="2541587" cy="1125538"/>
          </a:xfrm>
          <a:prstGeom prst="rect">
            <a:avLst/>
          </a:prstGeom>
          <a:noFill/>
          <a:ln w="9525">
            <a:noFill/>
            <a:miter lim="800000"/>
            <a:headEnd/>
            <a:tailEnd/>
          </a:ln>
        </p:spPr>
        <p:txBody>
          <a:bodyPr/>
          <a:lstStyle/>
          <a:p>
            <a:endParaRPr lang="ja-JP" altLang="en-US"/>
          </a:p>
        </p:txBody>
      </p:sp>
      <p:pic>
        <p:nvPicPr>
          <p:cNvPr id="295952" name="Picture 38"/>
          <p:cNvPicPr>
            <a:picLocks noChangeAspect="1" noChangeArrowheads="1"/>
          </p:cNvPicPr>
          <p:nvPr/>
        </p:nvPicPr>
        <p:blipFill>
          <a:blip r:embed="rId6"/>
          <a:srcRect/>
          <a:stretch>
            <a:fillRect/>
          </a:stretch>
        </p:blipFill>
        <p:spPr bwMode="auto">
          <a:xfrm>
            <a:off x="3421063" y="1690688"/>
            <a:ext cx="2871787" cy="1820862"/>
          </a:xfrm>
          <a:prstGeom prst="rect">
            <a:avLst/>
          </a:prstGeom>
          <a:noFill/>
          <a:ln w="9525">
            <a:noFill/>
            <a:miter lim="800000"/>
            <a:headEnd/>
            <a:tailEnd/>
          </a:ln>
        </p:spPr>
      </p:pic>
      <p:sp>
        <p:nvSpPr>
          <p:cNvPr id="295953" name="Rectangle 39"/>
          <p:cNvSpPr>
            <a:spLocks noChangeArrowheads="1"/>
          </p:cNvSpPr>
          <p:nvPr/>
        </p:nvSpPr>
        <p:spPr bwMode="auto">
          <a:xfrm>
            <a:off x="4716463" y="2420938"/>
            <a:ext cx="655637" cy="628650"/>
          </a:xfrm>
          <a:prstGeom prst="rect">
            <a:avLst/>
          </a:prstGeom>
          <a:noFill/>
          <a:ln w="14351" cap="rnd">
            <a:solidFill>
              <a:srgbClr val="FFFF00"/>
            </a:solidFill>
            <a:miter lim="800000"/>
            <a:headEnd/>
            <a:tailEnd/>
          </a:ln>
        </p:spPr>
        <p:txBody>
          <a:bodyPr/>
          <a:lstStyle/>
          <a:p>
            <a:endParaRPr lang="ja-JP" altLang="en-US" b="0"/>
          </a:p>
        </p:txBody>
      </p:sp>
      <p:sp>
        <p:nvSpPr>
          <p:cNvPr id="295954" name="Rectangle 31"/>
          <p:cNvSpPr>
            <a:spLocks noChangeArrowheads="1"/>
          </p:cNvSpPr>
          <p:nvPr/>
        </p:nvSpPr>
        <p:spPr bwMode="auto">
          <a:xfrm>
            <a:off x="3735388" y="1785938"/>
            <a:ext cx="2251075" cy="1603375"/>
          </a:xfrm>
          <a:prstGeom prst="rect">
            <a:avLst/>
          </a:prstGeom>
          <a:noFill/>
          <a:ln w="38100">
            <a:solidFill>
              <a:srgbClr val="FF0000"/>
            </a:solidFill>
            <a:miter lim="800000"/>
            <a:headEnd/>
            <a:tailEnd/>
          </a:ln>
        </p:spPr>
        <p:txBody>
          <a:bodyPr wrap="none" anchor="ctr"/>
          <a:lstStyle/>
          <a:p>
            <a:pPr algn="ctr"/>
            <a:endParaRPr lang="ja-JP" altLang="en-US" b="0" u="sng">
              <a:latin typeface="Tahoma" pitchFamily="34" charset="0"/>
            </a:endParaRPr>
          </a:p>
        </p:txBody>
      </p:sp>
      <p:sp>
        <p:nvSpPr>
          <p:cNvPr id="295955" name="Rectangle 20"/>
          <p:cNvSpPr>
            <a:spLocks noChangeArrowheads="1"/>
          </p:cNvSpPr>
          <p:nvPr/>
        </p:nvSpPr>
        <p:spPr bwMode="auto">
          <a:xfrm>
            <a:off x="3421063" y="1685925"/>
            <a:ext cx="2876550" cy="1804988"/>
          </a:xfrm>
          <a:prstGeom prst="rect">
            <a:avLst/>
          </a:prstGeom>
          <a:noFill/>
          <a:ln w="38100">
            <a:solidFill>
              <a:srgbClr val="0000FF"/>
            </a:solidFill>
            <a:miter lim="800000"/>
            <a:headEnd/>
            <a:tailEnd/>
          </a:ln>
        </p:spPr>
        <p:txBody>
          <a:bodyPr wrap="none" anchor="ctr"/>
          <a:lstStyle/>
          <a:p>
            <a:pPr algn="ctr"/>
            <a:endParaRPr lang="ja-JP" altLang="en-US" b="0" u="sng">
              <a:latin typeface="Tahoma" pitchFamily="34" charset="0"/>
            </a:endParaRPr>
          </a:p>
        </p:txBody>
      </p:sp>
      <p:sp>
        <p:nvSpPr>
          <p:cNvPr id="295956" name="Text Box 36"/>
          <p:cNvSpPr txBox="1">
            <a:spLocks noChangeArrowheads="1"/>
          </p:cNvSpPr>
          <p:nvPr/>
        </p:nvSpPr>
        <p:spPr bwMode="auto">
          <a:xfrm>
            <a:off x="2573338" y="4184650"/>
            <a:ext cx="1666875" cy="336550"/>
          </a:xfrm>
          <a:prstGeom prst="rect">
            <a:avLst/>
          </a:prstGeom>
          <a:noFill/>
          <a:ln w="9525">
            <a:noFill/>
            <a:miter lim="800000"/>
            <a:headEnd/>
            <a:tailEnd/>
          </a:ln>
        </p:spPr>
        <p:txBody>
          <a:bodyPr wrap="none">
            <a:spAutoFit/>
          </a:bodyPr>
          <a:lstStyle/>
          <a:p>
            <a:pPr algn="ctr"/>
            <a:r>
              <a:rPr lang="en-US" altLang="ja-JP" sz="1600">
                <a:latin typeface="Tahoma" pitchFamily="34" charset="0"/>
              </a:rPr>
              <a:t>Blurred Image</a:t>
            </a:r>
          </a:p>
        </p:txBody>
      </p:sp>
      <p:sp>
        <p:nvSpPr>
          <p:cNvPr id="295957" name="Line 22"/>
          <p:cNvSpPr>
            <a:spLocks noChangeShapeType="1"/>
          </p:cNvSpPr>
          <p:nvPr/>
        </p:nvSpPr>
        <p:spPr bwMode="auto">
          <a:xfrm>
            <a:off x="3744913" y="3722688"/>
            <a:ext cx="2232025" cy="0"/>
          </a:xfrm>
          <a:prstGeom prst="line">
            <a:avLst/>
          </a:prstGeom>
          <a:noFill/>
          <a:ln w="9525">
            <a:solidFill>
              <a:srgbClr val="FF0000"/>
            </a:solidFill>
            <a:round/>
            <a:headEnd type="triangle" w="med" len="med"/>
            <a:tailEnd type="triangle" w="med" len="med"/>
          </a:ln>
        </p:spPr>
        <p:txBody>
          <a:bodyPr/>
          <a:lstStyle/>
          <a:p>
            <a:endParaRPr lang="ja-JP" altLang="en-US"/>
          </a:p>
        </p:txBody>
      </p:sp>
      <p:sp>
        <p:nvSpPr>
          <p:cNvPr id="295958" name="Text Box 23"/>
          <p:cNvSpPr txBox="1">
            <a:spLocks noChangeArrowheads="1"/>
          </p:cNvSpPr>
          <p:nvPr/>
        </p:nvSpPr>
        <p:spPr bwMode="auto">
          <a:xfrm>
            <a:off x="4243388" y="3536950"/>
            <a:ext cx="1235075" cy="336550"/>
          </a:xfrm>
          <a:prstGeom prst="rect">
            <a:avLst/>
          </a:prstGeom>
          <a:solidFill>
            <a:schemeClr val="bg1"/>
          </a:solidFill>
          <a:ln w="9525">
            <a:noFill/>
            <a:miter lim="800000"/>
            <a:headEnd/>
            <a:tailEnd/>
          </a:ln>
        </p:spPr>
        <p:txBody>
          <a:bodyPr wrap="none" anchor="ctr">
            <a:spAutoFit/>
          </a:bodyPr>
          <a:lstStyle/>
          <a:p>
            <a:pPr algn="ctr"/>
            <a:r>
              <a:rPr lang="en-US" altLang="ja-JP" sz="1600">
                <a:solidFill>
                  <a:srgbClr val="FF0000"/>
                </a:solidFill>
                <a:latin typeface="Tahoma" pitchFamily="34" charset="0"/>
              </a:rPr>
              <a:t>752 pixels</a:t>
            </a:r>
          </a:p>
        </p:txBody>
      </p:sp>
      <p:sp>
        <p:nvSpPr>
          <p:cNvPr id="295959" name="Line 24"/>
          <p:cNvSpPr>
            <a:spLocks noChangeShapeType="1"/>
          </p:cNvSpPr>
          <p:nvPr/>
        </p:nvSpPr>
        <p:spPr bwMode="auto">
          <a:xfrm>
            <a:off x="3205163" y="1808163"/>
            <a:ext cx="0" cy="1584325"/>
          </a:xfrm>
          <a:prstGeom prst="line">
            <a:avLst/>
          </a:prstGeom>
          <a:noFill/>
          <a:ln w="9525">
            <a:solidFill>
              <a:srgbClr val="FF0000"/>
            </a:solidFill>
            <a:round/>
            <a:headEnd type="triangle" w="med" len="med"/>
            <a:tailEnd type="triangle" w="med" len="med"/>
          </a:ln>
        </p:spPr>
        <p:txBody>
          <a:bodyPr/>
          <a:lstStyle/>
          <a:p>
            <a:endParaRPr lang="ja-JP" altLang="en-US"/>
          </a:p>
        </p:txBody>
      </p:sp>
      <p:sp>
        <p:nvSpPr>
          <p:cNvPr id="295960" name="Text Box 25"/>
          <p:cNvSpPr txBox="1">
            <a:spLocks noChangeArrowheads="1"/>
          </p:cNvSpPr>
          <p:nvPr/>
        </p:nvSpPr>
        <p:spPr bwMode="auto">
          <a:xfrm>
            <a:off x="2309813" y="2384425"/>
            <a:ext cx="1085850" cy="336550"/>
          </a:xfrm>
          <a:prstGeom prst="rect">
            <a:avLst/>
          </a:prstGeom>
          <a:solidFill>
            <a:schemeClr val="bg1"/>
          </a:solidFill>
          <a:ln w="9525">
            <a:noFill/>
            <a:miter lim="800000"/>
            <a:headEnd/>
            <a:tailEnd/>
          </a:ln>
        </p:spPr>
        <p:txBody>
          <a:bodyPr wrap="none" lIns="18000" rIns="18000" anchor="ctr">
            <a:spAutoFit/>
          </a:bodyPr>
          <a:lstStyle/>
          <a:p>
            <a:pPr algn="ctr"/>
            <a:r>
              <a:rPr lang="en-US" altLang="ja-JP" sz="1600">
                <a:solidFill>
                  <a:srgbClr val="FF0000"/>
                </a:solidFill>
                <a:latin typeface="Tahoma" pitchFamily="34" charset="0"/>
              </a:rPr>
              <a:t>540 pixels</a:t>
            </a:r>
          </a:p>
        </p:txBody>
      </p:sp>
      <p:sp>
        <p:nvSpPr>
          <p:cNvPr id="295961" name="Text Box 11"/>
          <p:cNvSpPr txBox="1">
            <a:spLocks noChangeArrowheads="1"/>
          </p:cNvSpPr>
          <p:nvPr/>
        </p:nvSpPr>
        <p:spPr bwMode="auto">
          <a:xfrm>
            <a:off x="6589713" y="2779713"/>
            <a:ext cx="2405062" cy="650875"/>
          </a:xfrm>
          <a:prstGeom prst="rect">
            <a:avLst/>
          </a:prstGeom>
          <a:solidFill>
            <a:srgbClr val="EAEAEA"/>
          </a:solidFill>
          <a:ln w="9525">
            <a:solidFill>
              <a:srgbClr val="969696"/>
            </a:solidFill>
            <a:miter lim="800000"/>
            <a:headEnd/>
            <a:tailEnd/>
          </a:ln>
        </p:spPr>
        <p:txBody>
          <a:bodyPr wrap="none">
            <a:spAutoFit/>
          </a:bodyPr>
          <a:lstStyle/>
          <a:p>
            <a:r>
              <a:rPr lang="en-US" altLang="ja-JP">
                <a:solidFill>
                  <a:srgbClr val="0000FF"/>
                </a:solidFill>
                <a:latin typeface="Tahoma" pitchFamily="34" charset="0"/>
              </a:rPr>
              <a:t>IT-CCD (MN39784)</a:t>
            </a:r>
          </a:p>
          <a:p>
            <a:r>
              <a:rPr lang="en-US" altLang="ja-JP">
                <a:solidFill>
                  <a:srgbClr val="0000FF"/>
                </a:solidFill>
                <a:latin typeface="Tahoma" pitchFamily="34" charset="0"/>
              </a:rPr>
              <a:t>5.4um</a:t>
            </a:r>
            <a:r>
              <a:rPr lang="ja-JP" altLang="en-US">
                <a:solidFill>
                  <a:srgbClr val="0000FF"/>
                </a:solidFill>
                <a:latin typeface="Tahoma" pitchFamily="34" charset="0"/>
              </a:rPr>
              <a:t>□</a:t>
            </a:r>
          </a:p>
        </p:txBody>
      </p:sp>
      <p:sp>
        <p:nvSpPr>
          <p:cNvPr id="295962" name="Text Box 11"/>
          <p:cNvSpPr txBox="1">
            <a:spLocks noChangeArrowheads="1"/>
          </p:cNvSpPr>
          <p:nvPr/>
        </p:nvSpPr>
        <p:spPr bwMode="auto">
          <a:xfrm>
            <a:off x="1943100" y="2779713"/>
            <a:ext cx="1150938" cy="646112"/>
          </a:xfrm>
          <a:prstGeom prst="rect">
            <a:avLst/>
          </a:prstGeom>
          <a:solidFill>
            <a:srgbClr val="EAEAEA"/>
          </a:solidFill>
          <a:ln w="9525">
            <a:solidFill>
              <a:srgbClr val="969696"/>
            </a:solidFill>
            <a:miter lim="800000"/>
            <a:headEnd/>
            <a:tailEnd/>
          </a:ln>
        </p:spPr>
        <p:txBody>
          <a:bodyPr wrap="none">
            <a:spAutoFit/>
          </a:bodyPr>
          <a:lstStyle/>
          <a:p>
            <a:r>
              <a:rPr lang="en-US" altLang="ja-JP">
                <a:solidFill>
                  <a:srgbClr val="FF0000"/>
                </a:solidFill>
                <a:latin typeface="Tahoma" pitchFamily="34" charset="0"/>
              </a:rPr>
              <a:t>GS-CIS</a:t>
            </a:r>
          </a:p>
          <a:p>
            <a:r>
              <a:rPr lang="en-US" altLang="ja-JP">
                <a:solidFill>
                  <a:srgbClr val="FF0000"/>
                </a:solidFill>
                <a:latin typeface="Tahoma" pitchFamily="34" charset="0"/>
              </a:rPr>
              <a:t>6.0um</a:t>
            </a:r>
            <a:r>
              <a:rPr lang="ja-JP" altLang="en-US">
                <a:solidFill>
                  <a:srgbClr val="FF0000"/>
                </a:solidFill>
                <a:latin typeface="Tahoma" pitchFamily="34" charset="0"/>
              </a:rPr>
              <a:t>□</a:t>
            </a:r>
          </a:p>
        </p:txBody>
      </p:sp>
      <p:sp>
        <p:nvSpPr>
          <p:cNvPr id="295963" name="Text Box 23"/>
          <p:cNvSpPr txBox="1">
            <a:spLocks noChangeArrowheads="1"/>
          </p:cNvSpPr>
          <p:nvPr/>
        </p:nvSpPr>
        <p:spPr bwMode="auto">
          <a:xfrm>
            <a:off x="4427538" y="2097088"/>
            <a:ext cx="1235075" cy="336550"/>
          </a:xfrm>
          <a:prstGeom prst="rect">
            <a:avLst/>
          </a:prstGeom>
          <a:noFill/>
          <a:ln w="9525">
            <a:noFill/>
            <a:miter lim="800000"/>
            <a:headEnd/>
            <a:tailEnd/>
          </a:ln>
        </p:spPr>
        <p:txBody>
          <a:bodyPr wrap="none" anchor="ctr">
            <a:spAutoFit/>
          </a:bodyPr>
          <a:lstStyle/>
          <a:p>
            <a:pPr algn="ctr"/>
            <a:r>
              <a:rPr lang="en-US" altLang="ja-JP" sz="1600">
                <a:solidFill>
                  <a:srgbClr val="FFFF00"/>
                </a:solidFill>
                <a:latin typeface="Tahoma" pitchFamily="34" charset="0"/>
              </a:rPr>
              <a:t>200 pixels</a:t>
            </a:r>
          </a:p>
        </p:txBody>
      </p:sp>
      <p:sp>
        <p:nvSpPr>
          <p:cNvPr id="295964" name="Text Box 23"/>
          <p:cNvSpPr txBox="1">
            <a:spLocks noChangeArrowheads="1"/>
          </p:cNvSpPr>
          <p:nvPr/>
        </p:nvSpPr>
        <p:spPr bwMode="auto">
          <a:xfrm>
            <a:off x="3584575" y="2565400"/>
            <a:ext cx="1235075" cy="336550"/>
          </a:xfrm>
          <a:prstGeom prst="rect">
            <a:avLst/>
          </a:prstGeom>
          <a:noFill/>
          <a:ln w="9525">
            <a:noFill/>
            <a:miter lim="800000"/>
            <a:headEnd/>
            <a:tailEnd/>
          </a:ln>
        </p:spPr>
        <p:txBody>
          <a:bodyPr wrap="none" anchor="ctr">
            <a:spAutoFit/>
          </a:bodyPr>
          <a:lstStyle/>
          <a:p>
            <a:pPr algn="ctr"/>
            <a:r>
              <a:rPr lang="en-US" altLang="ja-JP" sz="1600">
                <a:solidFill>
                  <a:srgbClr val="FFFF00"/>
                </a:solidFill>
                <a:latin typeface="Tahoma" pitchFamily="34" charset="0"/>
              </a:rPr>
              <a:t>200 pixels</a:t>
            </a:r>
          </a:p>
        </p:txBody>
      </p:sp>
      <p:sp>
        <p:nvSpPr>
          <p:cNvPr id="295965" name="AutoShape 181"/>
          <p:cNvSpPr>
            <a:spLocks noChangeArrowheads="1"/>
          </p:cNvSpPr>
          <p:nvPr/>
        </p:nvSpPr>
        <p:spPr bwMode="auto">
          <a:xfrm>
            <a:off x="2230438" y="3500438"/>
            <a:ext cx="576262" cy="576262"/>
          </a:xfrm>
          <a:prstGeom prst="downArrow">
            <a:avLst>
              <a:gd name="adj1" fmla="val 50000"/>
              <a:gd name="adj2" fmla="val 25000"/>
            </a:avLst>
          </a:prstGeom>
          <a:solidFill>
            <a:srgbClr val="FF0000"/>
          </a:solidFill>
          <a:ln w="9525">
            <a:noFill/>
            <a:miter lim="800000"/>
            <a:headEnd/>
            <a:tailEnd/>
          </a:ln>
        </p:spPr>
        <p:txBody>
          <a:bodyPr vert="eaVert" wrap="none" anchor="ctr"/>
          <a:lstStyle/>
          <a:p>
            <a:endParaRPr lang="ja-JP" altLang="en-US" b="0"/>
          </a:p>
        </p:txBody>
      </p:sp>
      <p:sp>
        <p:nvSpPr>
          <p:cNvPr id="295966" name="AutoShape 182"/>
          <p:cNvSpPr>
            <a:spLocks noChangeArrowheads="1"/>
          </p:cNvSpPr>
          <p:nvPr/>
        </p:nvSpPr>
        <p:spPr bwMode="auto">
          <a:xfrm>
            <a:off x="6948488" y="3500438"/>
            <a:ext cx="576262" cy="576262"/>
          </a:xfrm>
          <a:prstGeom prst="downArrow">
            <a:avLst>
              <a:gd name="adj1" fmla="val 50000"/>
              <a:gd name="adj2" fmla="val 25000"/>
            </a:avLst>
          </a:prstGeom>
          <a:solidFill>
            <a:srgbClr val="0000FF"/>
          </a:solidFill>
          <a:ln w="9525">
            <a:noFill/>
            <a:miter lim="800000"/>
            <a:headEnd/>
            <a:tailEnd/>
          </a:ln>
        </p:spPr>
        <p:txBody>
          <a:bodyPr vert="eaVert" wrap="none" anchor="ctr"/>
          <a:lstStyle/>
          <a:p>
            <a:endParaRPr lang="ja-JP" altLang="en-US" b="0"/>
          </a:p>
        </p:txBody>
      </p:sp>
      <p:sp>
        <p:nvSpPr>
          <p:cNvPr id="295967" name="Rectangle 3"/>
          <p:cNvSpPr>
            <a:spLocks noChangeArrowheads="1"/>
          </p:cNvSpPr>
          <p:nvPr/>
        </p:nvSpPr>
        <p:spPr bwMode="auto">
          <a:xfrm>
            <a:off x="71438" y="4894263"/>
            <a:ext cx="2238375" cy="1333500"/>
          </a:xfrm>
          <a:prstGeom prst="rect">
            <a:avLst/>
          </a:prstGeom>
          <a:solidFill>
            <a:srgbClr val="CCFFFF"/>
          </a:solidFill>
          <a:ln w="9525">
            <a:solidFill>
              <a:schemeClr val="tx1"/>
            </a:solidFill>
            <a:miter lim="800000"/>
            <a:headEnd/>
            <a:tailEnd/>
          </a:ln>
        </p:spPr>
        <p:txBody>
          <a:bodyPr wrap="none" anchor="ctr"/>
          <a:lstStyle/>
          <a:p>
            <a:pPr algn="ctr"/>
            <a:endParaRPr lang="ja-JP" altLang="en-US" sz="1600" b="0">
              <a:latin typeface="Tahoma" pitchFamily="34" charset="0"/>
            </a:endParaRPr>
          </a:p>
        </p:txBody>
      </p:sp>
      <p:sp>
        <p:nvSpPr>
          <p:cNvPr id="295968" name="Text Box 6"/>
          <p:cNvSpPr txBox="1">
            <a:spLocks noChangeArrowheads="1"/>
          </p:cNvSpPr>
          <p:nvPr/>
        </p:nvSpPr>
        <p:spPr bwMode="auto">
          <a:xfrm>
            <a:off x="1331913" y="5867400"/>
            <a:ext cx="1036637" cy="336550"/>
          </a:xfrm>
          <a:prstGeom prst="rect">
            <a:avLst/>
          </a:prstGeom>
          <a:noFill/>
          <a:ln w="9525">
            <a:noFill/>
            <a:miter lim="800000"/>
            <a:headEnd/>
            <a:tailEnd/>
          </a:ln>
        </p:spPr>
        <p:txBody>
          <a:bodyPr wrap="none">
            <a:spAutoFit/>
          </a:bodyPr>
          <a:lstStyle/>
          <a:p>
            <a:r>
              <a:rPr lang="en-US" altLang="ja-JP" sz="1600">
                <a:solidFill>
                  <a:srgbClr val="FF0000"/>
                </a:solidFill>
                <a:latin typeface="Tahoma" pitchFamily="34" charset="0"/>
              </a:rPr>
              <a:t>SUB (p</a:t>
            </a:r>
            <a:r>
              <a:rPr lang="en-US" altLang="ja-JP" sz="1600" baseline="30000">
                <a:solidFill>
                  <a:srgbClr val="FF0000"/>
                </a:solidFill>
                <a:latin typeface="Tahoma" pitchFamily="34" charset="0"/>
              </a:rPr>
              <a:t>-</a:t>
            </a:r>
            <a:r>
              <a:rPr lang="en-US" altLang="ja-JP" sz="1600">
                <a:solidFill>
                  <a:srgbClr val="FF0000"/>
                </a:solidFill>
                <a:latin typeface="Tahoma" pitchFamily="34" charset="0"/>
              </a:rPr>
              <a:t>)</a:t>
            </a:r>
          </a:p>
        </p:txBody>
      </p:sp>
      <p:grpSp>
        <p:nvGrpSpPr>
          <p:cNvPr id="295969" name="Group 8"/>
          <p:cNvGrpSpPr>
            <a:grpSpLocks/>
          </p:cNvGrpSpPr>
          <p:nvPr/>
        </p:nvGrpSpPr>
        <p:grpSpPr bwMode="auto">
          <a:xfrm>
            <a:off x="1189038" y="5907088"/>
            <a:ext cx="107950" cy="109537"/>
            <a:chOff x="1030" y="1918"/>
            <a:chExt cx="56" cy="56"/>
          </a:xfrm>
        </p:grpSpPr>
        <p:sp>
          <p:nvSpPr>
            <p:cNvPr id="295970" name="Oval 9"/>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sz="1600" b="0" u="sng">
                <a:latin typeface="Arial" charset="0"/>
              </a:endParaRPr>
            </a:p>
          </p:txBody>
        </p:sp>
        <p:sp>
          <p:nvSpPr>
            <p:cNvPr id="295971" name="Line 10"/>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sp>
        <p:nvSpPr>
          <p:cNvPr id="295972" name="Rectangle 45"/>
          <p:cNvSpPr>
            <a:spLocks noChangeArrowheads="1"/>
          </p:cNvSpPr>
          <p:nvPr/>
        </p:nvSpPr>
        <p:spPr bwMode="auto">
          <a:xfrm>
            <a:off x="277813" y="4894263"/>
            <a:ext cx="241300" cy="263525"/>
          </a:xfrm>
          <a:prstGeom prst="rect">
            <a:avLst/>
          </a:prstGeom>
          <a:solidFill>
            <a:srgbClr val="FFFFCC"/>
          </a:solidFill>
          <a:ln w="9525">
            <a:solidFill>
              <a:schemeClr val="tx1"/>
            </a:solidFill>
            <a:miter lim="800000"/>
            <a:headEnd/>
            <a:tailEnd/>
          </a:ln>
        </p:spPr>
        <p:txBody>
          <a:bodyPr wrap="none" anchor="ctr"/>
          <a:lstStyle/>
          <a:p>
            <a:pPr algn="ctr"/>
            <a:r>
              <a:rPr lang="en-US" altLang="ja-JP" sz="1200">
                <a:latin typeface="Tahoma" pitchFamily="34" charset="0"/>
              </a:rPr>
              <a:t>PD</a:t>
            </a:r>
          </a:p>
        </p:txBody>
      </p:sp>
      <p:sp>
        <p:nvSpPr>
          <p:cNvPr id="295973" name="AutoShape 46"/>
          <p:cNvSpPr>
            <a:spLocks noChangeArrowheads="1"/>
          </p:cNvSpPr>
          <p:nvPr/>
        </p:nvSpPr>
        <p:spPr bwMode="auto">
          <a:xfrm flipV="1">
            <a:off x="134938" y="4837113"/>
            <a:ext cx="47625" cy="20637"/>
          </a:xfrm>
          <a:prstGeom prst="triangle">
            <a:avLst>
              <a:gd name="adj" fmla="val 50000"/>
            </a:avLst>
          </a:prstGeom>
          <a:solidFill>
            <a:schemeClr val="bg1"/>
          </a:solidFill>
          <a:ln w="9525">
            <a:solidFill>
              <a:schemeClr val="tx1"/>
            </a:solidFill>
            <a:miter lim="800000"/>
            <a:headEnd/>
            <a:tailEnd/>
          </a:ln>
        </p:spPr>
        <p:txBody>
          <a:bodyPr rot="10800000" wrap="none" anchor="ctr"/>
          <a:lstStyle/>
          <a:p>
            <a:pPr algn="ctr"/>
            <a:endParaRPr lang="ja-JP" altLang="en-US" sz="1600" b="0" u="sng">
              <a:latin typeface="Arial" charset="0"/>
            </a:endParaRPr>
          </a:p>
        </p:txBody>
      </p:sp>
      <p:sp>
        <p:nvSpPr>
          <p:cNvPr id="295974" name="Freeform 47"/>
          <p:cNvSpPr>
            <a:spLocks/>
          </p:cNvSpPr>
          <p:nvPr/>
        </p:nvSpPr>
        <p:spPr bwMode="auto">
          <a:xfrm>
            <a:off x="111125" y="4856163"/>
            <a:ext cx="95250" cy="246062"/>
          </a:xfrm>
          <a:custGeom>
            <a:avLst/>
            <a:gdLst>
              <a:gd name="T0" fmla="*/ 47362 w 181"/>
              <a:gd name="T1" fmla="*/ 0 h 589"/>
              <a:gd name="T2" fmla="*/ 47362 w 181"/>
              <a:gd name="T3" fmla="*/ 56816 h 589"/>
              <a:gd name="T4" fmla="*/ 95250 w 181"/>
              <a:gd name="T5" fmla="*/ 56816 h 589"/>
              <a:gd name="T6" fmla="*/ 95250 w 181"/>
              <a:gd name="T7" fmla="*/ 113631 h 589"/>
              <a:gd name="T8" fmla="*/ 47362 w 181"/>
              <a:gd name="T9" fmla="*/ 113631 h 589"/>
              <a:gd name="T10" fmla="*/ 47362 w 181"/>
              <a:gd name="T11" fmla="*/ 132431 h 589"/>
              <a:gd name="T12" fmla="*/ 0 w 181"/>
              <a:gd name="T13" fmla="*/ 132431 h 589"/>
              <a:gd name="T14" fmla="*/ 0 w 181"/>
              <a:gd name="T15" fmla="*/ 246062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9525">
            <a:solidFill>
              <a:schemeClr val="tx1"/>
            </a:solidFill>
            <a:round/>
            <a:headEnd/>
            <a:tailEnd/>
          </a:ln>
        </p:spPr>
        <p:txBody>
          <a:bodyPr/>
          <a:lstStyle/>
          <a:p>
            <a:endParaRPr lang="ja-JP" altLang="en-US"/>
          </a:p>
        </p:txBody>
      </p:sp>
      <p:sp>
        <p:nvSpPr>
          <p:cNvPr id="295975" name="Freeform 48"/>
          <p:cNvSpPr>
            <a:spLocks/>
          </p:cNvSpPr>
          <p:nvPr/>
        </p:nvSpPr>
        <p:spPr bwMode="auto">
          <a:xfrm>
            <a:off x="134938" y="5003800"/>
            <a:ext cx="47625" cy="41275"/>
          </a:xfrm>
          <a:custGeom>
            <a:avLst/>
            <a:gdLst>
              <a:gd name="T0" fmla="*/ 23551 w 91"/>
              <a:gd name="T1" fmla="*/ 0 h 144"/>
              <a:gd name="T2" fmla="*/ 47102 w 91"/>
              <a:gd name="T3" fmla="*/ 2293 h 144"/>
              <a:gd name="T4" fmla="*/ 0 w 91"/>
              <a:gd name="T5" fmla="*/ 7166 h 144"/>
              <a:gd name="T6" fmla="*/ 47102 w 91"/>
              <a:gd name="T7" fmla="*/ 11752 h 144"/>
              <a:gd name="T8" fmla="*/ 0 w 91"/>
              <a:gd name="T9" fmla="*/ 16338 h 144"/>
              <a:gd name="T10" fmla="*/ 47102 w 91"/>
              <a:gd name="T11" fmla="*/ 21211 h 144"/>
              <a:gd name="T12" fmla="*/ 0 w 91"/>
              <a:gd name="T13" fmla="*/ 25797 h 144"/>
              <a:gd name="T14" fmla="*/ 23551 w 91"/>
              <a:gd name="T15" fmla="*/ 28090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9525">
            <a:solidFill>
              <a:schemeClr val="tx1"/>
            </a:solidFill>
            <a:round/>
            <a:headEnd/>
            <a:tailEnd/>
          </a:ln>
        </p:spPr>
        <p:txBody>
          <a:bodyPr/>
          <a:lstStyle/>
          <a:p>
            <a:endParaRPr lang="ja-JP" altLang="en-US"/>
          </a:p>
        </p:txBody>
      </p:sp>
      <p:sp>
        <p:nvSpPr>
          <p:cNvPr id="295976" name="Line 49"/>
          <p:cNvSpPr>
            <a:spLocks noChangeShapeType="1"/>
          </p:cNvSpPr>
          <p:nvPr/>
        </p:nvSpPr>
        <p:spPr bwMode="auto">
          <a:xfrm>
            <a:off x="158750" y="5045075"/>
            <a:ext cx="0" cy="19050"/>
          </a:xfrm>
          <a:prstGeom prst="line">
            <a:avLst/>
          </a:prstGeom>
          <a:noFill/>
          <a:ln w="9525">
            <a:solidFill>
              <a:schemeClr val="tx1"/>
            </a:solidFill>
            <a:round/>
            <a:headEnd/>
            <a:tailEnd/>
          </a:ln>
        </p:spPr>
        <p:txBody>
          <a:bodyPr/>
          <a:lstStyle/>
          <a:p>
            <a:endParaRPr lang="ja-JP" altLang="en-US"/>
          </a:p>
        </p:txBody>
      </p:sp>
      <p:sp>
        <p:nvSpPr>
          <p:cNvPr id="295977" name="Line 50"/>
          <p:cNvSpPr>
            <a:spLocks noChangeShapeType="1"/>
          </p:cNvSpPr>
          <p:nvPr/>
        </p:nvSpPr>
        <p:spPr bwMode="auto">
          <a:xfrm>
            <a:off x="111125" y="4987925"/>
            <a:ext cx="0" cy="150813"/>
          </a:xfrm>
          <a:prstGeom prst="line">
            <a:avLst/>
          </a:prstGeom>
          <a:noFill/>
          <a:ln w="9525">
            <a:solidFill>
              <a:schemeClr val="tx1"/>
            </a:solidFill>
            <a:round/>
            <a:headEnd/>
            <a:tailEnd type="triangle" w="med" len="med"/>
          </a:ln>
        </p:spPr>
        <p:txBody>
          <a:bodyPr/>
          <a:lstStyle/>
          <a:p>
            <a:endParaRPr lang="ja-JP" altLang="en-US"/>
          </a:p>
        </p:txBody>
      </p:sp>
      <p:sp>
        <p:nvSpPr>
          <p:cNvPr id="295978" name="Line 51"/>
          <p:cNvSpPr>
            <a:spLocks noChangeShapeType="1"/>
          </p:cNvSpPr>
          <p:nvPr/>
        </p:nvSpPr>
        <p:spPr bwMode="auto">
          <a:xfrm>
            <a:off x="230188" y="4913313"/>
            <a:ext cx="0" cy="55562"/>
          </a:xfrm>
          <a:prstGeom prst="line">
            <a:avLst/>
          </a:prstGeom>
          <a:noFill/>
          <a:ln w="9525">
            <a:solidFill>
              <a:schemeClr val="tx1"/>
            </a:solidFill>
            <a:round/>
            <a:headEnd/>
            <a:tailEnd/>
          </a:ln>
        </p:spPr>
        <p:txBody>
          <a:bodyPr/>
          <a:lstStyle/>
          <a:p>
            <a:endParaRPr lang="ja-JP" altLang="en-US"/>
          </a:p>
        </p:txBody>
      </p:sp>
      <p:sp>
        <p:nvSpPr>
          <p:cNvPr id="295979" name="Line 52"/>
          <p:cNvSpPr>
            <a:spLocks noChangeShapeType="1"/>
          </p:cNvSpPr>
          <p:nvPr/>
        </p:nvSpPr>
        <p:spPr bwMode="auto">
          <a:xfrm>
            <a:off x="230188" y="4941888"/>
            <a:ext cx="47625" cy="0"/>
          </a:xfrm>
          <a:prstGeom prst="line">
            <a:avLst/>
          </a:prstGeom>
          <a:noFill/>
          <a:ln w="9525">
            <a:solidFill>
              <a:schemeClr val="tx1"/>
            </a:solidFill>
            <a:round/>
            <a:headEnd/>
            <a:tailEnd/>
          </a:ln>
        </p:spPr>
        <p:txBody>
          <a:bodyPr/>
          <a:lstStyle/>
          <a:p>
            <a:endParaRPr lang="ja-JP" altLang="en-US"/>
          </a:p>
        </p:txBody>
      </p:sp>
      <p:grpSp>
        <p:nvGrpSpPr>
          <p:cNvPr id="295980" name="Group 53"/>
          <p:cNvGrpSpPr>
            <a:grpSpLocks/>
          </p:cNvGrpSpPr>
          <p:nvPr/>
        </p:nvGrpSpPr>
        <p:grpSpPr bwMode="auto">
          <a:xfrm>
            <a:off x="134938" y="5062538"/>
            <a:ext cx="47625" cy="19050"/>
            <a:chOff x="1170" y="3113"/>
            <a:chExt cx="136" cy="90"/>
          </a:xfrm>
        </p:grpSpPr>
        <p:sp>
          <p:nvSpPr>
            <p:cNvPr id="295981" name="Line 54"/>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5982" name="Line 55"/>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5983" name="Line 56"/>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5984" name="Oval 57"/>
          <p:cNvSpPr>
            <a:spLocks noChangeArrowheads="1"/>
          </p:cNvSpPr>
          <p:nvPr/>
        </p:nvSpPr>
        <p:spPr bwMode="auto">
          <a:xfrm>
            <a:off x="242888" y="4930775"/>
            <a:ext cx="25400" cy="22225"/>
          </a:xfrm>
          <a:prstGeom prst="ellipse">
            <a:avLst/>
          </a:prstGeom>
          <a:solidFill>
            <a:srgbClr val="000000"/>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5985" name="Rectangle 58"/>
          <p:cNvSpPr>
            <a:spLocks noChangeArrowheads="1"/>
          </p:cNvSpPr>
          <p:nvPr/>
        </p:nvSpPr>
        <p:spPr bwMode="auto">
          <a:xfrm>
            <a:off x="234950" y="4860925"/>
            <a:ext cx="55563" cy="23813"/>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5986" name="Line 59"/>
          <p:cNvSpPr>
            <a:spLocks noChangeShapeType="1"/>
          </p:cNvSpPr>
          <p:nvPr/>
        </p:nvSpPr>
        <p:spPr bwMode="auto">
          <a:xfrm>
            <a:off x="158750" y="4986338"/>
            <a:ext cx="0" cy="15875"/>
          </a:xfrm>
          <a:prstGeom prst="line">
            <a:avLst/>
          </a:prstGeom>
          <a:noFill/>
          <a:ln w="9525">
            <a:solidFill>
              <a:schemeClr val="tx1"/>
            </a:solidFill>
            <a:round/>
            <a:headEnd/>
            <a:tailEnd/>
          </a:ln>
        </p:spPr>
        <p:txBody>
          <a:bodyPr/>
          <a:lstStyle/>
          <a:p>
            <a:endParaRPr lang="ja-JP" altLang="en-US"/>
          </a:p>
        </p:txBody>
      </p:sp>
      <p:sp>
        <p:nvSpPr>
          <p:cNvPr id="295987" name="Line 60"/>
          <p:cNvSpPr>
            <a:spLocks noChangeShapeType="1"/>
          </p:cNvSpPr>
          <p:nvPr/>
        </p:nvSpPr>
        <p:spPr bwMode="auto">
          <a:xfrm>
            <a:off x="230188" y="4999038"/>
            <a:ext cx="46037" cy="0"/>
          </a:xfrm>
          <a:prstGeom prst="line">
            <a:avLst/>
          </a:prstGeom>
          <a:noFill/>
          <a:ln w="9525">
            <a:solidFill>
              <a:schemeClr val="tx1"/>
            </a:solidFill>
            <a:round/>
            <a:headEnd/>
            <a:tailEnd/>
          </a:ln>
        </p:spPr>
        <p:txBody>
          <a:bodyPr/>
          <a:lstStyle/>
          <a:p>
            <a:endParaRPr lang="ja-JP" altLang="en-US"/>
          </a:p>
        </p:txBody>
      </p:sp>
      <p:sp>
        <p:nvSpPr>
          <p:cNvPr id="295988" name="Line 61"/>
          <p:cNvSpPr>
            <a:spLocks noChangeShapeType="1"/>
          </p:cNvSpPr>
          <p:nvPr/>
        </p:nvSpPr>
        <p:spPr bwMode="auto">
          <a:xfrm>
            <a:off x="254000" y="4946650"/>
            <a:ext cx="0" cy="52388"/>
          </a:xfrm>
          <a:prstGeom prst="line">
            <a:avLst/>
          </a:prstGeom>
          <a:noFill/>
          <a:ln w="9525">
            <a:solidFill>
              <a:schemeClr val="tx1"/>
            </a:solidFill>
            <a:round/>
            <a:headEnd/>
            <a:tailEnd/>
          </a:ln>
        </p:spPr>
        <p:txBody>
          <a:bodyPr/>
          <a:lstStyle/>
          <a:p>
            <a:endParaRPr lang="ja-JP" altLang="en-US"/>
          </a:p>
        </p:txBody>
      </p:sp>
      <p:sp>
        <p:nvSpPr>
          <p:cNvPr id="295989" name="Line 62"/>
          <p:cNvSpPr>
            <a:spLocks noChangeShapeType="1"/>
          </p:cNvSpPr>
          <p:nvPr/>
        </p:nvSpPr>
        <p:spPr bwMode="auto">
          <a:xfrm>
            <a:off x="228600" y="5016500"/>
            <a:ext cx="47625" cy="0"/>
          </a:xfrm>
          <a:prstGeom prst="line">
            <a:avLst/>
          </a:prstGeom>
          <a:noFill/>
          <a:ln w="9525">
            <a:solidFill>
              <a:schemeClr val="tx1"/>
            </a:solidFill>
            <a:round/>
            <a:headEnd/>
            <a:tailEnd/>
          </a:ln>
        </p:spPr>
        <p:txBody>
          <a:bodyPr/>
          <a:lstStyle/>
          <a:p>
            <a:endParaRPr lang="ja-JP" altLang="en-US"/>
          </a:p>
        </p:txBody>
      </p:sp>
      <p:sp>
        <p:nvSpPr>
          <p:cNvPr id="295990" name="Line 63"/>
          <p:cNvSpPr>
            <a:spLocks noChangeShapeType="1"/>
          </p:cNvSpPr>
          <p:nvPr/>
        </p:nvSpPr>
        <p:spPr bwMode="auto">
          <a:xfrm>
            <a:off x="254000" y="5016500"/>
            <a:ext cx="0" cy="23813"/>
          </a:xfrm>
          <a:prstGeom prst="line">
            <a:avLst/>
          </a:prstGeom>
          <a:noFill/>
          <a:ln w="9525">
            <a:solidFill>
              <a:schemeClr val="tx1"/>
            </a:solidFill>
            <a:round/>
            <a:headEnd/>
            <a:tailEnd/>
          </a:ln>
        </p:spPr>
        <p:txBody>
          <a:bodyPr/>
          <a:lstStyle/>
          <a:p>
            <a:endParaRPr lang="ja-JP" altLang="en-US"/>
          </a:p>
        </p:txBody>
      </p:sp>
      <p:grpSp>
        <p:nvGrpSpPr>
          <p:cNvPr id="295991" name="Group 64"/>
          <p:cNvGrpSpPr>
            <a:grpSpLocks/>
          </p:cNvGrpSpPr>
          <p:nvPr/>
        </p:nvGrpSpPr>
        <p:grpSpPr bwMode="auto">
          <a:xfrm>
            <a:off x="231775" y="5043488"/>
            <a:ext cx="47625" cy="19050"/>
            <a:chOff x="1170" y="3113"/>
            <a:chExt cx="136" cy="90"/>
          </a:xfrm>
        </p:grpSpPr>
        <p:sp>
          <p:nvSpPr>
            <p:cNvPr id="295992" name="Line 65"/>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5993" name="Line 66"/>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5994" name="Line 67"/>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5995" name="Rectangle 69"/>
          <p:cNvSpPr>
            <a:spLocks noChangeArrowheads="1"/>
          </p:cNvSpPr>
          <p:nvPr/>
        </p:nvSpPr>
        <p:spPr bwMode="auto">
          <a:xfrm>
            <a:off x="733425" y="4894263"/>
            <a:ext cx="241300" cy="26352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latin typeface="Tahoma" pitchFamily="34" charset="0"/>
            </a:endParaRPr>
          </a:p>
        </p:txBody>
      </p:sp>
      <p:sp>
        <p:nvSpPr>
          <p:cNvPr id="295996" name="AutoShape 70"/>
          <p:cNvSpPr>
            <a:spLocks noChangeArrowheads="1"/>
          </p:cNvSpPr>
          <p:nvPr/>
        </p:nvSpPr>
        <p:spPr bwMode="auto">
          <a:xfrm flipV="1">
            <a:off x="590550" y="4837113"/>
            <a:ext cx="47625" cy="20637"/>
          </a:xfrm>
          <a:prstGeom prst="triangle">
            <a:avLst>
              <a:gd name="adj" fmla="val 50000"/>
            </a:avLst>
          </a:prstGeom>
          <a:solidFill>
            <a:schemeClr val="bg1"/>
          </a:solidFill>
          <a:ln w="9525">
            <a:solidFill>
              <a:schemeClr val="tx1"/>
            </a:solidFill>
            <a:miter lim="800000"/>
            <a:headEnd/>
            <a:tailEnd/>
          </a:ln>
        </p:spPr>
        <p:txBody>
          <a:bodyPr rot="10800000" wrap="none" anchor="ctr"/>
          <a:lstStyle/>
          <a:p>
            <a:pPr algn="ctr"/>
            <a:endParaRPr lang="ja-JP" altLang="en-US" sz="1600" b="0" u="sng">
              <a:latin typeface="Arial" charset="0"/>
            </a:endParaRPr>
          </a:p>
        </p:txBody>
      </p:sp>
      <p:sp>
        <p:nvSpPr>
          <p:cNvPr id="295997" name="Freeform 71"/>
          <p:cNvSpPr>
            <a:spLocks/>
          </p:cNvSpPr>
          <p:nvPr/>
        </p:nvSpPr>
        <p:spPr bwMode="auto">
          <a:xfrm>
            <a:off x="566738" y="4856163"/>
            <a:ext cx="95250" cy="246062"/>
          </a:xfrm>
          <a:custGeom>
            <a:avLst/>
            <a:gdLst>
              <a:gd name="T0" fmla="*/ 47362 w 181"/>
              <a:gd name="T1" fmla="*/ 0 h 589"/>
              <a:gd name="T2" fmla="*/ 47362 w 181"/>
              <a:gd name="T3" fmla="*/ 56816 h 589"/>
              <a:gd name="T4" fmla="*/ 95250 w 181"/>
              <a:gd name="T5" fmla="*/ 56816 h 589"/>
              <a:gd name="T6" fmla="*/ 95250 w 181"/>
              <a:gd name="T7" fmla="*/ 113631 h 589"/>
              <a:gd name="T8" fmla="*/ 47362 w 181"/>
              <a:gd name="T9" fmla="*/ 113631 h 589"/>
              <a:gd name="T10" fmla="*/ 47362 w 181"/>
              <a:gd name="T11" fmla="*/ 132431 h 589"/>
              <a:gd name="T12" fmla="*/ 0 w 181"/>
              <a:gd name="T13" fmla="*/ 132431 h 589"/>
              <a:gd name="T14" fmla="*/ 0 w 181"/>
              <a:gd name="T15" fmla="*/ 246062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9525">
            <a:solidFill>
              <a:schemeClr val="tx1"/>
            </a:solidFill>
            <a:round/>
            <a:headEnd/>
            <a:tailEnd/>
          </a:ln>
        </p:spPr>
        <p:txBody>
          <a:bodyPr/>
          <a:lstStyle/>
          <a:p>
            <a:endParaRPr lang="ja-JP" altLang="en-US"/>
          </a:p>
        </p:txBody>
      </p:sp>
      <p:sp>
        <p:nvSpPr>
          <p:cNvPr id="295998" name="Freeform 72"/>
          <p:cNvSpPr>
            <a:spLocks/>
          </p:cNvSpPr>
          <p:nvPr/>
        </p:nvSpPr>
        <p:spPr bwMode="auto">
          <a:xfrm>
            <a:off x="590550" y="5003800"/>
            <a:ext cx="47625" cy="41275"/>
          </a:xfrm>
          <a:custGeom>
            <a:avLst/>
            <a:gdLst>
              <a:gd name="T0" fmla="*/ 23551 w 91"/>
              <a:gd name="T1" fmla="*/ 0 h 144"/>
              <a:gd name="T2" fmla="*/ 47102 w 91"/>
              <a:gd name="T3" fmla="*/ 2293 h 144"/>
              <a:gd name="T4" fmla="*/ 0 w 91"/>
              <a:gd name="T5" fmla="*/ 7166 h 144"/>
              <a:gd name="T6" fmla="*/ 47102 w 91"/>
              <a:gd name="T7" fmla="*/ 11752 h 144"/>
              <a:gd name="T8" fmla="*/ 0 w 91"/>
              <a:gd name="T9" fmla="*/ 16338 h 144"/>
              <a:gd name="T10" fmla="*/ 47102 w 91"/>
              <a:gd name="T11" fmla="*/ 21211 h 144"/>
              <a:gd name="T12" fmla="*/ 0 w 91"/>
              <a:gd name="T13" fmla="*/ 25797 h 144"/>
              <a:gd name="T14" fmla="*/ 23551 w 91"/>
              <a:gd name="T15" fmla="*/ 28090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9525">
            <a:solidFill>
              <a:schemeClr val="tx1"/>
            </a:solidFill>
            <a:round/>
            <a:headEnd/>
            <a:tailEnd/>
          </a:ln>
        </p:spPr>
        <p:txBody>
          <a:bodyPr/>
          <a:lstStyle/>
          <a:p>
            <a:endParaRPr lang="ja-JP" altLang="en-US"/>
          </a:p>
        </p:txBody>
      </p:sp>
      <p:sp>
        <p:nvSpPr>
          <p:cNvPr id="295999" name="Line 73"/>
          <p:cNvSpPr>
            <a:spLocks noChangeShapeType="1"/>
          </p:cNvSpPr>
          <p:nvPr/>
        </p:nvSpPr>
        <p:spPr bwMode="auto">
          <a:xfrm>
            <a:off x="614363" y="5045075"/>
            <a:ext cx="0" cy="19050"/>
          </a:xfrm>
          <a:prstGeom prst="line">
            <a:avLst/>
          </a:prstGeom>
          <a:noFill/>
          <a:ln w="9525">
            <a:solidFill>
              <a:schemeClr val="tx1"/>
            </a:solidFill>
            <a:round/>
            <a:headEnd/>
            <a:tailEnd/>
          </a:ln>
        </p:spPr>
        <p:txBody>
          <a:bodyPr/>
          <a:lstStyle/>
          <a:p>
            <a:endParaRPr lang="ja-JP" altLang="en-US"/>
          </a:p>
        </p:txBody>
      </p:sp>
      <p:sp>
        <p:nvSpPr>
          <p:cNvPr id="296000" name="Line 74"/>
          <p:cNvSpPr>
            <a:spLocks noChangeShapeType="1"/>
          </p:cNvSpPr>
          <p:nvPr/>
        </p:nvSpPr>
        <p:spPr bwMode="auto">
          <a:xfrm>
            <a:off x="566738" y="4987925"/>
            <a:ext cx="0" cy="150813"/>
          </a:xfrm>
          <a:prstGeom prst="line">
            <a:avLst/>
          </a:prstGeom>
          <a:noFill/>
          <a:ln w="9525">
            <a:solidFill>
              <a:schemeClr val="tx1"/>
            </a:solidFill>
            <a:round/>
            <a:headEnd/>
            <a:tailEnd type="triangle" w="med" len="med"/>
          </a:ln>
        </p:spPr>
        <p:txBody>
          <a:bodyPr/>
          <a:lstStyle/>
          <a:p>
            <a:endParaRPr lang="ja-JP" altLang="en-US"/>
          </a:p>
        </p:txBody>
      </p:sp>
      <p:sp>
        <p:nvSpPr>
          <p:cNvPr id="296001" name="Line 75"/>
          <p:cNvSpPr>
            <a:spLocks noChangeShapeType="1"/>
          </p:cNvSpPr>
          <p:nvPr/>
        </p:nvSpPr>
        <p:spPr bwMode="auto">
          <a:xfrm>
            <a:off x="685800" y="4913313"/>
            <a:ext cx="0" cy="55562"/>
          </a:xfrm>
          <a:prstGeom prst="line">
            <a:avLst/>
          </a:prstGeom>
          <a:noFill/>
          <a:ln w="9525">
            <a:solidFill>
              <a:schemeClr val="tx1"/>
            </a:solidFill>
            <a:round/>
            <a:headEnd/>
            <a:tailEnd/>
          </a:ln>
        </p:spPr>
        <p:txBody>
          <a:bodyPr/>
          <a:lstStyle/>
          <a:p>
            <a:endParaRPr lang="ja-JP" altLang="en-US"/>
          </a:p>
        </p:txBody>
      </p:sp>
      <p:sp>
        <p:nvSpPr>
          <p:cNvPr id="296002" name="Line 76"/>
          <p:cNvSpPr>
            <a:spLocks noChangeShapeType="1"/>
          </p:cNvSpPr>
          <p:nvPr/>
        </p:nvSpPr>
        <p:spPr bwMode="auto">
          <a:xfrm>
            <a:off x="685800" y="4941888"/>
            <a:ext cx="47625" cy="0"/>
          </a:xfrm>
          <a:prstGeom prst="line">
            <a:avLst/>
          </a:prstGeom>
          <a:noFill/>
          <a:ln w="9525">
            <a:solidFill>
              <a:schemeClr val="tx1"/>
            </a:solidFill>
            <a:round/>
            <a:headEnd/>
            <a:tailEnd/>
          </a:ln>
        </p:spPr>
        <p:txBody>
          <a:bodyPr/>
          <a:lstStyle/>
          <a:p>
            <a:endParaRPr lang="ja-JP" altLang="en-US"/>
          </a:p>
        </p:txBody>
      </p:sp>
      <p:grpSp>
        <p:nvGrpSpPr>
          <p:cNvPr id="296003" name="Group 77"/>
          <p:cNvGrpSpPr>
            <a:grpSpLocks/>
          </p:cNvGrpSpPr>
          <p:nvPr/>
        </p:nvGrpSpPr>
        <p:grpSpPr bwMode="auto">
          <a:xfrm>
            <a:off x="590550" y="5062538"/>
            <a:ext cx="47625" cy="19050"/>
            <a:chOff x="1170" y="3113"/>
            <a:chExt cx="136" cy="90"/>
          </a:xfrm>
        </p:grpSpPr>
        <p:sp>
          <p:nvSpPr>
            <p:cNvPr id="296004" name="Line 78"/>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05" name="Line 79"/>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06" name="Line 80"/>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07" name="Oval 81"/>
          <p:cNvSpPr>
            <a:spLocks noChangeArrowheads="1"/>
          </p:cNvSpPr>
          <p:nvPr/>
        </p:nvSpPr>
        <p:spPr bwMode="auto">
          <a:xfrm>
            <a:off x="698500" y="4930775"/>
            <a:ext cx="25400" cy="22225"/>
          </a:xfrm>
          <a:prstGeom prst="ellipse">
            <a:avLst/>
          </a:prstGeom>
          <a:solidFill>
            <a:srgbClr val="000000"/>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008" name="Rectangle 82"/>
          <p:cNvSpPr>
            <a:spLocks noChangeArrowheads="1"/>
          </p:cNvSpPr>
          <p:nvPr/>
        </p:nvSpPr>
        <p:spPr bwMode="auto">
          <a:xfrm>
            <a:off x="690563" y="4860925"/>
            <a:ext cx="55562" cy="23813"/>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009" name="Line 83"/>
          <p:cNvSpPr>
            <a:spLocks noChangeShapeType="1"/>
          </p:cNvSpPr>
          <p:nvPr/>
        </p:nvSpPr>
        <p:spPr bwMode="auto">
          <a:xfrm>
            <a:off x="614363" y="4986338"/>
            <a:ext cx="0" cy="15875"/>
          </a:xfrm>
          <a:prstGeom prst="line">
            <a:avLst/>
          </a:prstGeom>
          <a:noFill/>
          <a:ln w="9525">
            <a:solidFill>
              <a:schemeClr val="tx1"/>
            </a:solidFill>
            <a:round/>
            <a:headEnd/>
            <a:tailEnd/>
          </a:ln>
        </p:spPr>
        <p:txBody>
          <a:bodyPr/>
          <a:lstStyle/>
          <a:p>
            <a:endParaRPr lang="ja-JP" altLang="en-US"/>
          </a:p>
        </p:txBody>
      </p:sp>
      <p:sp>
        <p:nvSpPr>
          <p:cNvPr id="296010" name="Line 84"/>
          <p:cNvSpPr>
            <a:spLocks noChangeShapeType="1"/>
          </p:cNvSpPr>
          <p:nvPr/>
        </p:nvSpPr>
        <p:spPr bwMode="auto">
          <a:xfrm>
            <a:off x="685800" y="4999038"/>
            <a:ext cx="46038" cy="0"/>
          </a:xfrm>
          <a:prstGeom prst="line">
            <a:avLst/>
          </a:prstGeom>
          <a:noFill/>
          <a:ln w="9525">
            <a:solidFill>
              <a:schemeClr val="tx1"/>
            </a:solidFill>
            <a:round/>
            <a:headEnd/>
            <a:tailEnd/>
          </a:ln>
        </p:spPr>
        <p:txBody>
          <a:bodyPr/>
          <a:lstStyle/>
          <a:p>
            <a:endParaRPr lang="ja-JP" altLang="en-US"/>
          </a:p>
        </p:txBody>
      </p:sp>
      <p:sp>
        <p:nvSpPr>
          <p:cNvPr id="296011" name="Line 85"/>
          <p:cNvSpPr>
            <a:spLocks noChangeShapeType="1"/>
          </p:cNvSpPr>
          <p:nvPr/>
        </p:nvSpPr>
        <p:spPr bwMode="auto">
          <a:xfrm>
            <a:off x="709613" y="4946650"/>
            <a:ext cx="0" cy="52388"/>
          </a:xfrm>
          <a:prstGeom prst="line">
            <a:avLst/>
          </a:prstGeom>
          <a:noFill/>
          <a:ln w="9525">
            <a:solidFill>
              <a:schemeClr val="tx1"/>
            </a:solidFill>
            <a:round/>
            <a:headEnd/>
            <a:tailEnd/>
          </a:ln>
        </p:spPr>
        <p:txBody>
          <a:bodyPr/>
          <a:lstStyle/>
          <a:p>
            <a:endParaRPr lang="ja-JP" altLang="en-US"/>
          </a:p>
        </p:txBody>
      </p:sp>
      <p:sp>
        <p:nvSpPr>
          <p:cNvPr id="296012" name="Line 86"/>
          <p:cNvSpPr>
            <a:spLocks noChangeShapeType="1"/>
          </p:cNvSpPr>
          <p:nvPr/>
        </p:nvSpPr>
        <p:spPr bwMode="auto">
          <a:xfrm>
            <a:off x="684213" y="5016500"/>
            <a:ext cx="47625" cy="0"/>
          </a:xfrm>
          <a:prstGeom prst="line">
            <a:avLst/>
          </a:prstGeom>
          <a:noFill/>
          <a:ln w="9525">
            <a:solidFill>
              <a:schemeClr val="tx1"/>
            </a:solidFill>
            <a:round/>
            <a:headEnd/>
            <a:tailEnd/>
          </a:ln>
        </p:spPr>
        <p:txBody>
          <a:bodyPr/>
          <a:lstStyle/>
          <a:p>
            <a:endParaRPr lang="ja-JP" altLang="en-US"/>
          </a:p>
        </p:txBody>
      </p:sp>
      <p:sp>
        <p:nvSpPr>
          <p:cNvPr id="296013" name="Line 87"/>
          <p:cNvSpPr>
            <a:spLocks noChangeShapeType="1"/>
          </p:cNvSpPr>
          <p:nvPr/>
        </p:nvSpPr>
        <p:spPr bwMode="auto">
          <a:xfrm>
            <a:off x="709613" y="5016500"/>
            <a:ext cx="0" cy="23813"/>
          </a:xfrm>
          <a:prstGeom prst="line">
            <a:avLst/>
          </a:prstGeom>
          <a:noFill/>
          <a:ln w="9525">
            <a:solidFill>
              <a:schemeClr val="tx1"/>
            </a:solidFill>
            <a:round/>
            <a:headEnd/>
            <a:tailEnd/>
          </a:ln>
        </p:spPr>
        <p:txBody>
          <a:bodyPr/>
          <a:lstStyle/>
          <a:p>
            <a:endParaRPr lang="ja-JP" altLang="en-US"/>
          </a:p>
        </p:txBody>
      </p:sp>
      <p:grpSp>
        <p:nvGrpSpPr>
          <p:cNvPr id="296014" name="Group 88"/>
          <p:cNvGrpSpPr>
            <a:grpSpLocks/>
          </p:cNvGrpSpPr>
          <p:nvPr/>
        </p:nvGrpSpPr>
        <p:grpSpPr bwMode="auto">
          <a:xfrm>
            <a:off x="687388" y="5043488"/>
            <a:ext cx="47625" cy="19050"/>
            <a:chOff x="1170" y="3113"/>
            <a:chExt cx="136" cy="90"/>
          </a:xfrm>
        </p:grpSpPr>
        <p:sp>
          <p:nvSpPr>
            <p:cNvPr id="296015" name="Line 89"/>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16" name="Line 90"/>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17" name="Line 91"/>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18" name="Rectangle 93"/>
          <p:cNvSpPr>
            <a:spLocks noChangeArrowheads="1"/>
          </p:cNvSpPr>
          <p:nvPr/>
        </p:nvSpPr>
        <p:spPr bwMode="auto">
          <a:xfrm>
            <a:off x="1173163" y="4894263"/>
            <a:ext cx="241300" cy="26352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latin typeface="Tahoma" pitchFamily="34" charset="0"/>
            </a:endParaRPr>
          </a:p>
        </p:txBody>
      </p:sp>
      <p:sp>
        <p:nvSpPr>
          <p:cNvPr id="296019" name="AutoShape 94"/>
          <p:cNvSpPr>
            <a:spLocks noChangeArrowheads="1"/>
          </p:cNvSpPr>
          <p:nvPr/>
        </p:nvSpPr>
        <p:spPr bwMode="auto">
          <a:xfrm flipV="1">
            <a:off x="1030288" y="4837113"/>
            <a:ext cx="47625" cy="20637"/>
          </a:xfrm>
          <a:prstGeom prst="triangle">
            <a:avLst>
              <a:gd name="adj" fmla="val 50000"/>
            </a:avLst>
          </a:prstGeom>
          <a:solidFill>
            <a:schemeClr val="bg1"/>
          </a:solidFill>
          <a:ln w="9525">
            <a:solidFill>
              <a:schemeClr val="tx1"/>
            </a:solidFill>
            <a:miter lim="800000"/>
            <a:headEnd/>
            <a:tailEnd/>
          </a:ln>
        </p:spPr>
        <p:txBody>
          <a:bodyPr rot="10800000" wrap="none" anchor="ctr"/>
          <a:lstStyle/>
          <a:p>
            <a:pPr algn="ctr"/>
            <a:endParaRPr lang="ja-JP" altLang="en-US" sz="1600" b="0" u="sng">
              <a:latin typeface="Arial" charset="0"/>
            </a:endParaRPr>
          </a:p>
        </p:txBody>
      </p:sp>
      <p:sp>
        <p:nvSpPr>
          <p:cNvPr id="296020" name="Freeform 95"/>
          <p:cNvSpPr>
            <a:spLocks/>
          </p:cNvSpPr>
          <p:nvPr/>
        </p:nvSpPr>
        <p:spPr bwMode="auto">
          <a:xfrm>
            <a:off x="1006475" y="4856163"/>
            <a:ext cx="95250" cy="246062"/>
          </a:xfrm>
          <a:custGeom>
            <a:avLst/>
            <a:gdLst>
              <a:gd name="T0" fmla="*/ 47362 w 181"/>
              <a:gd name="T1" fmla="*/ 0 h 589"/>
              <a:gd name="T2" fmla="*/ 47362 w 181"/>
              <a:gd name="T3" fmla="*/ 56816 h 589"/>
              <a:gd name="T4" fmla="*/ 95250 w 181"/>
              <a:gd name="T5" fmla="*/ 56816 h 589"/>
              <a:gd name="T6" fmla="*/ 95250 w 181"/>
              <a:gd name="T7" fmla="*/ 113631 h 589"/>
              <a:gd name="T8" fmla="*/ 47362 w 181"/>
              <a:gd name="T9" fmla="*/ 113631 h 589"/>
              <a:gd name="T10" fmla="*/ 47362 w 181"/>
              <a:gd name="T11" fmla="*/ 132431 h 589"/>
              <a:gd name="T12" fmla="*/ 0 w 181"/>
              <a:gd name="T13" fmla="*/ 132431 h 589"/>
              <a:gd name="T14" fmla="*/ 0 w 181"/>
              <a:gd name="T15" fmla="*/ 246062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9525">
            <a:solidFill>
              <a:schemeClr val="tx1"/>
            </a:solidFill>
            <a:round/>
            <a:headEnd/>
            <a:tailEnd/>
          </a:ln>
        </p:spPr>
        <p:txBody>
          <a:bodyPr/>
          <a:lstStyle/>
          <a:p>
            <a:endParaRPr lang="ja-JP" altLang="en-US"/>
          </a:p>
        </p:txBody>
      </p:sp>
      <p:sp>
        <p:nvSpPr>
          <p:cNvPr id="296021" name="Freeform 96"/>
          <p:cNvSpPr>
            <a:spLocks/>
          </p:cNvSpPr>
          <p:nvPr/>
        </p:nvSpPr>
        <p:spPr bwMode="auto">
          <a:xfrm>
            <a:off x="1030288" y="5003800"/>
            <a:ext cx="47625" cy="41275"/>
          </a:xfrm>
          <a:custGeom>
            <a:avLst/>
            <a:gdLst>
              <a:gd name="T0" fmla="*/ 23551 w 91"/>
              <a:gd name="T1" fmla="*/ 0 h 144"/>
              <a:gd name="T2" fmla="*/ 47102 w 91"/>
              <a:gd name="T3" fmla="*/ 2293 h 144"/>
              <a:gd name="T4" fmla="*/ 0 w 91"/>
              <a:gd name="T5" fmla="*/ 7166 h 144"/>
              <a:gd name="T6" fmla="*/ 47102 w 91"/>
              <a:gd name="T7" fmla="*/ 11752 h 144"/>
              <a:gd name="T8" fmla="*/ 0 w 91"/>
              <a:gd name="T9" fmla="*/ 16338 h 144"/>
              <a:gd name="T10" fmla="*/ 47102 w 91"/>
              <a:gd name="T11" fmla="*/ 21211 h 144"/>
              <a:gd name="T12" fmla="*/ 0 w 91"/>
              <a:gd name="T13" fmla="*/ 25797 h 144"/>
              <a:gd name="T14" fmla="*/ 23551 w 91"/>
              <a:gd name="T15" fmla="*/ 28090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9525">
            <a:solidFill>
              <a:schemeClr val="tx1"/>
            </a:solidFill>
            <a:round/>
            <a:headEnd/>
            <a:tailEnd/>
          </a:ln>
        </p:spPr>
        <p:txBody>
          <a:bodyPr/>
          <a:lstStyle/>
          <a:p>
            <a:endParaRPr lang="ja-JP" altLang="en-US"/>
          </a:p>
        </p:txBody>
      </p:sp>
      <p:sp>
        <p:nvSpPr>
          <p:cNvPr id="296022" name="Line 97"/>
          <p:cNvSpPr>
            <a:spLocks noChangeShapeType="1"/>
          </p:cNvSpPr>
          <p:nvPr/>
        </p:nvSpPr>
        <p:spPr bwMode="auto">
          <a:xfrm>
            <a:off x="1054100" y="5045075"/>
            <a:ext cx="0" cy="19050"/>
          </a:xfrm>
          <a:prstGeom prst="line">
            <a:avLst/>
          </a:prstGeom>
          <a:noFill/>
          <a:ln w="9525">
            <a:solidFill>
              <a:schemeClr val="tx1"/>
            </a:solidFill>
            <a:round/>
            <a:headEnd/>
            <a:tailEnd/>
          </a:ln>
        </p:spPr>
        <p:txBody>
          <a:bodyPr/>
          <a:lstStyle/>
          <a:p>
            <a:endParaRPr lang="ja-JP" altLang="en-US"/>
          </a:p>
        </p:txBody>
      </p:sp>
      <p:sp>
        <p:nvSpPr>
          <p:cNvPr id="296023" name="Line 98"/>
          <p:cNvSpPr>
            <a:spLocks noChangeShapeType="1"/>
          </p:cNvSpPr>
          <p:nvPr/>
        </p:nvSpPr>
        <p:spPr bwMode="auto">
          <a:xfrm>
            <a:off x="1006475" y="4987925"/>
            <a:ext cx="0" cy="150813"/>
          </a:xfrm>
          <a:prstGeom prst="line">
            <a:avLst/>
          </a:prstGeom>
          <a:noFill/>
          <a:ln w="9525">
            <a:solidFill>
              <a:schemeClr val="tx1"/>
            </a:solidFill>
            <a:round/>
            <a:headEnd/>
            <a:tailEnd type="triangle" w="med" len="med"/>
          </a:ln>
        </p:spPr>
        <p:txBody>
          <a:bodyPr/>
          <a:lstStyle/>
          <a:p>
            <a:endParaRPr lang="ja-JP" altLang="en-US"/>
          </a:p>
        </p:txBody>
      </p:sp>
      <p:sp>
        <p:nvSpPr>
          <p:cNvPr id="296024" name="Line 99"/>
          <p:cNvSpPr>
            <a:spLocks noChangeShapeType="1"/>
          </p:cNvSpPr>
          <p:nvPr/>
        </p:nvSpPr>
        <p:spPr bwMode="auto">
          <a:xfrm>
            <a:off x="1125538" y="4913313"/>
            <a:ext cx="0" cy="55562"/>
          </a:xfrm>
          <a:prstGeom prst="line">
            <a:avLst/>
          </a:prstGeom>
          <a:noFill/>
          <a:ln w="9525">
            <a:solidFill>
              <a:schemeClr val="tx1"/>
            </a:solidFill>
            <a:round/>
            <a:headEnd/>
            <a:tailEnd/>
          </a:ln>
        </p:spPr>
        <p:txBody>
          <a:bodyPr/>
          <a:lstStyle/>
          <a:p>
            <a:endParaRPr lang="ja-JP" altLang="en-US"/>
          </a:p>
        </p:txBody>
      </p:sp>
      <p:sp>
        <p:nvSpPr>
          <p:cNvPr id="296025" name="Line 100"/>
          <p:cNvSpPr>
            <a:spLocks noChangeShapeType="1"/>
          </p:cNvSpPr>
          <p:nvPr/>
        </p:nvSpPr>
        <p:spPr bwMode="auto">
          <a:xfrm>
            <a:off x="1125538" y="4941888"/>
            <a:ext cx="47625" cy="0"/>
          </a:xfrm>
          <a:prstGeom prst="line">
            <a:avLst/>
          </a:prstGeom>
          <a:noFill/>
          <a:ln w="9525">
            <a:solidFill>
              <a:schemeClr val="tx1"/>
            </a:solidFill>
            <a:round/>
            <a:headEnd/>
            <a:tailEnd/>
          </a:ln>
        </p:spPr>
        <p:txBody>
          <a:bodyPr/>
          <a:lstStyle/>
          <a:p>
            <a:endParaRPr lang="ja-JP" altLang="en-US"/>
          </a:p>
        </p:txBody>
      </p:sp>
      <p:grpSp>
        <p:nvGrpSpPr>
          <p:cNvPr id="296026" name="Group 101"/>
          <p:cNvGrpSpPr>
            <a:grpSpLocks/>
          </p:cNvGrpSpPr>
          <p:nvPr/>
        </p:nvGrpSpPr>
        <p:grpSpPr bwMode="auto">
          <a:xfrm>
            <a:off x="1030288" y="5062538"/>
            <a:ext cx="47625" cy="19050"/>
            <a:chOff x="1170" y="3113"/>
            <a:chExt cx="136" cy="90"/>
          </a:xfrm>
        </p:grpSpPr>
        <p:sp>
          <p:nvSpPr>
            <p:cNvPr id="296027" name="Line 102"/>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28" name="Line 103"/>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29" name="Line 104"/>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30" name="Oval 105"/>
          <p:cNvSpPr>
            <a:spLocks noChangeArrowheads="1"/>
          </p:cNvSpPr>
          <p:nvPr/>
        </p:nvSpPr>
        <p:spPr bwMode="auto">
          <a:xfrm>
            <a:off x="1138238" y="4930775"/>
            <a:ext cx="25400" cy="22225"/>
          </a:xfrm>
          <a:prstGeom prst="ellipse">
            <a:avLst/>
          </a:prstGeom>
          <a:solidFill>
            <a:srgbClr val="000000"/>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031" name="Rectangle 106"/>
          <p:cNvSpPr>
            <a:spLocks noChangeArrowheads="1"/>
          </p:cNvSpPr>
          <p:nvPr/>
        </p:nvSpPr>
        <p:spPr bwMode="auto">
          <a:xfrm>
            <a:off x="1130300" y="4860925"/>
            <a:ext cx="55563" cy="23813"/>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032" name="Line 107"/>
          <p:cNvSpPr>
            <a:spLocks noChangeShapeType="1"/>
          </p:cNvSpPr>
          <p:nvPr/>
        </p:nvSpPr>
        <p:spPr bwMode="auto">
          <a:xfrm>
            <a:off x="1054100" y="4986338"/>
            <a:ext cx="0" cy="15875"/>
          </a:xfrm>
          <a:prstGeom prst="line">
            <a:avLst/>
          </a:prstGeom>
          <a:noFill/>
          <a:ln w="9525">
            <a:solidFill>
              <a:schemeClr val="tx1"/>
            </a:solidFill>
            <a:round/>
            <a:headEnd/>
            <a:tailEnd/>
          </a:ln>
        </p:spPr>
        <p:txBody>
          <a:bodyPr/>
          <a:lstStyle/>
          <a:p>
            <a:endParaRPr lang="ja-JP" altLang="en-US"/>
          </a:p>
        </p:txBody>
      </p:sp>
      <p:sp>
        <p:nvSpPr>
          <p:cNvPr id="296033" name="Line 108"/>
          <p:cNvSpPr>
            <a:spLocks noChangeShapeType="1"/>
          </p:cNvSpPr>
          <p:nvPr/>
        </p:nvSpPr>
        <p:spPr bwMode="auto">
          <a:xfrm>
            <a:off x="1125538" y="4999038"/>
            <a:ext cx="46037" cy="0"/>
          </a:xfrm>
          <a:prstGeom prst="line">
            <a:avLst/>
          </a:prstGeom>
          <a:noFill/>
          <a:ln w="9525">
            <a:solidFill>
              <a:schemeClr val="tx1"/>
            </a:solidFill>
            <a:round/>
            <a:headEnd/>
            <a:tailEnd/>
          </a:ln>
        </p:spPr>
        <p:txBody>
          <a:bodyPr/>
          <a:lstStyle/>
          <a:p>
            <a:endParaRPr lang="ja-JP" altLang="en-US"/>
          </a:p>
        </p:txBody>
      </p:sp>
      <p:sp>
        <p:nvSpPr>
          <p:cNvPr id="296034" name="Line 109"/>
          <p:cNvSpPr>
            <a:spLocks noChangeShapeType="1"/>
          </p:cNvSpPr>
          <p:nvPr/>
        </p:nvSpPr>
        <p:spPr bwMode="auto">
          <a:xfrm>
            <a:off x="1149350" y="4946650"/>
            <a:ext cx="0" cy="52388"/>
          </a:xfrm>
          <a:prstGeom prst="line">
            <a:avLst/>
          </a:prstGeom>
          <a:noFill/>
          <a:ln w="9525">
            <a:solidFill>
              <a:schemeClr val="tx1"/>
            </a:solidFill>
            <a:round/>
            <a:headEnd/>
            <a:tailEnd/>
          </a:ln>
        </p:spPr>
        <p:txBody>
          <a:bodyPr/>
          <a:lstStyle/>
          <a:p>
            <a:endParaRPr lang="ja-JP" altLang="en-US"/>
          </a:p>
        </p:txBody>
      </p:sp>
      <p:sp>
        <p:nvSpPr>
          <p:cNvPr id="296035" name="Line 110"/>
          <p:cNvSpPr>
            <a:spLocks noChangeShapeType="1"/>
          </p:cNvSpPr>
          <p:nvPr/>
        </p:nvSpPr>
        <p:spPr bwMode="auto">
          <a:xfrm>
            <a:off x="1123950" y="5016500"/>
            <a:ext cx="47625" cy="0"/>
          </a:xfrm>
          <a:prstGeom prst="line">
            <a:avLst/>
          </a:prstGeom>
          <a:noFill/>
          <a:ln w="9525">
            <a:solidFill>
              <a:schemeClr val="tx1"/>
            </a:solidFill>
            <a:round/>
            <a:headEnd/>
            <a:tailEnd/>
          </a:ln>
        </p:spPr>
        <p:txBody>
          <a:bodyPr/>
          <a:lstStyle/>
          <a:p>
            <a:endParaRPr lang="ja-JP" altLang="en-US"/>
          </a:p>
        </p:txBody>
      </p:sp>
      <p:sp>
        <p:nvSpPr>
          <p:cNvPr id="296036" name="Line 111"/>
          <p:cNvSpPr>
            <a:spLocks noChangeShapeType="1"/>
          </p:cNvSpPr>
          <p:nvPr/>
        </p:nvSpPr>
        <p:spPr bwMode="auto">
          <a:xfrm>
            <a:off x="1149350" y="5016500"/>
            <a:ext cx="0" cy="23813"/>
          </a:xfrm>
          <a:prstGeom prst="line">
            <a:avLst/>
          </a:prstGeom>
          <a:noFill/>
          <a:ln w="9525">
            <a:solidFill>
              <a:schemeClr val="tx1"/>
            </a:solidFill>
            <a:round/>
            <a:headEnd/>
            <a:tailEnd/>
          </a:ln>
        </p:spPr>
        <p:txBody>
          <a:bodyPr/>
          <a:lstStyle/>
          <a:p>
            <a:endParaRPr lang="ja-JP" altLang="en-US"/>
          </a:p>
        </p:txBody>
      </p:sp>
      <p:grpSp>
        <p:nvGrpSpPr>
          <p:cNvPr id="296037" name="Group 112"/>
          <p:cNvGrpSpPr>
            <a:grpSpLocks/>
          </p:cNvGrpSpPr>
          <p:nvPr/>
        </p:nvGrpSpPr>
        <p:grpSpPr bwMode="auto">
          <a:xfrm>
            <a:off x="1127125" y="5043488"/>
            <a:ext cx="47625" cy="19050"/>
            <a:chOff x="1170" y="3113"/>
            <a:chExt cx="136" cy="90"/>
          </a:xfrm>
        </p:grpSpPr>
        <p:sp>
          <p:nvSpPr>
            <p:cNvPr id="296038" name="Line 113"/>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39" name="Line 114"/>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40" name="Line 115"/>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41" name="Rectangle 117"/>
          <p:cNvSpPr>
            <a:spLocks noChangeArrowheads="1"/>
          </p:cNvSpPr>
          <p:nvPr/>
        </p:nvSpPr>
        <p:spPr bwMode="auto">
          <a:xfrm>
            <a:off x="1617663" y="4894263"/>
            <a:ext cx="241300" cy="26352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latin typeface="Tahoma" pitchFamily="34" charset="0"/>
            </a:endParaRPr>
          </a:p>
        </p:txBody>
      </p:sp>
      <p:sp>
        <p:nvSpPr>
          <p:cNvPr id="296042" name="AutoShape 118"/>
          <p:cNvSpPr>
            <a:spLocks noChangeArrowheads="1"/>
          </p:cNvSpPr>
          <p:nvPr/>
        </p:nvSpPr>
        <p:spPr bwMode="auto">
          <a:xfrm flipV="1">
            <a:off x="1474788" y="4837113"/>
            <a:ext cx="47625" cy="20637"/>
          </a:xfrm>
          <a:prstGeom prst="triangle">
            <a:avLst>
              <a:gd name="adj" fmla="val 50000"/>
            </a:avLst>
          </a:prstGeom>
          <a:solidFill>
            <a:schemeClr val="bg1"/>
          </a:solidFill>
          <a:ln w="9525">
            <a:solidFill>
              <a:schemeClr val="tx1"/>
            </a:solidFill>
            <a:miter lim="800000"/>
            <a:headEnd/>
            <a:tailEnd/>
          </a:ln>
        </p:spPr>
        <p:txBody>
          <a:bodyPr rot="10800000" wrap="none" anchor="ctr"/>
          <a:lstStyle/>
          <a:p>
            <a:pPr algn="ctr"/>
            <a:endParaRPr lang="ja-JP" altLang="en-US" sz="1600" b="0" u="sng">
              <a:latin typeface="Arial" charset="0"/>
            </a:endParaRPr>
          </a:p>
        </p:txBody>
      </p:sp>
      <p:sp>
        <p:nvSpPr>
          <p:cNvPr id="296043" name="Freeform 119"/>
          <p:cNvSpPr>
            <a:spLocks/>
          </p:cNvSpPr>
          <p:nvPr/>
        </p:nvSpPr>
        <p:spPr bwMode="auto">
          <a:xfrm>
            <a:off x="1450975" y="4856163"/>
            <a:ext cx="95250" cy="246062"/>
          </a:xfrm>
          <a:custGeom>
            <a:avLst/>
            <a:gdLst>
              <a:gd name="T0" fmla="*/ 47362 w 181"/>
              <a:gd name="T1" fmla="*/ 0 h 589"/>
              <a:gd name="T2" fmla="*/ 47362 w 181"/>
              <a:gd name="T3" fmla="*/ 56816 h 589"/>
              <a:gd name="T4" fmla="*/ 95250 w 181"/>
              <a:gd name="T5" fmla="*/ 56816 h 589"/>
              <a:gd name="T6" fmla="*/ 95250 w 181"/>
              <a:gd name="T7" fmla="*/ 113631 h 589"/>
              <a:gd name="T8" fmla="*/ 47362 w 181"/>
              <a:gd name="T9" fmla="*/ 113631 h 589"/>
              <a:gd name="T10" fmla="*/ 47362 w 181"/>
              <a:gd name="T11" fmla="*/ 132431 h 589"/>
              <a:gd name="T12" fmla="*/ 0 w 181"/>
              <a:gd name="T13" fmla="*/ 132431 h 589"/>
              <a:gd name="T14" fmla="*/ 0 w 181"/>
              <a:gd name="T15" fmla="*/ 246062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9525">
            <a:solidFill>
              <a:schemeClr val="tx1"/>
            </a:solidFill>
            <a:round/>
            <a:headEnd/>
            <a:tailEnd/>
          </a:ln>
        </p:spPr>
        <p:txBody>
          <a:bodyPr/>
          <a:lstStyle/>
          <a:p>
            <a:endParaRPr lang="ja-JP" altLang="en-US"/>
          </a:p>
        </p:txBody>
      </p:sp>
      <p:sp>
        <p:nvSpPr>
          <p:cNvPr id="296044" name="Freeform 120"/>
          <p:cNvSpPr>
            <a:spLocks/>
          </p:cNvSpPr>
          <p:nvPr/>
        </p:nvSpPr>
        <p:spPr bwMode="auto">
          <a:xfrm>
            <a:off x="1474788" y="5003800"/>
            <a:ext cx="47625" cy="41275"/>
          </a:xfrm>
          <a:custGeom>
            <a:avLst/>
            <a:gdLst>
              <a:gd name="T0" fmla="*/ 23551 w 91"/>
              <a:gd name="T1" fmla="*/ 0 h 144"/>
              <a:gd name="T2" fmla="*/ 47102 w 91"/>
              <a:gd name="T3" fmla="*/ 2293 h 144"/>
              <a:gd name="T4" fmla="*/ 0 w 91"/>
              <a:gd name="T5" fmla="*/ 7166 h 144"/>
              <a:gd name="T6" fmla="*/ 47102 w 91"/>
              <a:gd name="T7" fmla="*/ 11752 h 144"/>
              <a:gd name="T8" fmla="*/ 0 w 91"/>
              <a:gd name="T9" fmla="*/ 16338 h 144"/>
              <a:gd name="T10" fmla="*/ 47102 w 91"/>
              <a:gd name="T11" fmla="*/ 21211 h 144"/>
              <a:gd name="T12" fmla="*/ 0 w 91"/>
              <a:gd name="T13" fmla="*/ 25797 h 144"/>
              <a:gd name="T14" fmla="*/ 23551 w 91"/>
              <a:gd name="T15" fmla="*/ 28090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9525">
            <a:solidFill>
              <a:schemeClr val="tx1"/>
            </a:solidFill>
            <a:round/>
            <a:headEnd/>
            <a:tailEnd/>
          </a:ln>
        </p:spPr>
        <p:txBody>
          <a:bodyPr/>
          <a:lstStyle/>
          <a:p>
            <a:endParaRPr lang="ja-JP" altLang="en-US"/>
          </a:p>
        </p:txBody>
      </p:sp>
      <p:sp>
        <p:nvSpPr>
          <p:cNvPr id="296045" name="Line 121"/>
          <p:cNvSpPr>
            <a:spLocks noChangeShapeType="1"/>
          </p:cNvSpPr>
          <p:nvPr/>
        </p:nvSpPr>
        <p:spPr bwMode="auto">
          <a:xfrm>
            <a:off x="1498600" y="5045075"/>
            <a:ext cx="0" cy="19050"/>
          </a:xfrm>
          <a:prstGeom prst="line">
            <a:avLst/>
          </a:prstGeom>
          <a:noFill/>
          <a:ln w="9525">
            <a:solidFill>
              <a:schemeClr val="tx1"/>
            </a:solidFill>
            <a:round/>
            <a:headEnd/>
            <a:tailEnd/>
          </a:ln>
        </p:spPr>
        <p:txBody>
          <a:bodyPr/>
          <a:lstStyle/>
          <a:p>
            <a:endParaRPr lang="ja-JP" altLang="en-US"/>
          </a:p>
        </p:txBody>
      </p:sp>
      <p:sp>
        <p:nvSpPr>
          <p:cNvPr id="296046" name="Line 122"/>
          <p:cNvSpPr>
            <a:spLocks noChangeShapeType="1"/>
          </p:cNvSpPr>
          <p:nvPr/>
        </p:nvSpPr>
        <p:spPr bwMode="auto">
          <a:xfrm>
            <a:off x="1450975" y="4987925"/>
            <a:ext cx="0" cy="150813"/>
          </a:xfrm>
          <a:prstGeom prst="line">
            <a:avLst/>
          </a:prstGeom>
          <a:noFill/>
          <a:ln w="9525">
            <a:solidFill>
              <a:schemeClr val="tx1"/>
            </a:solidFill>
            <a:round/>
            <a:headEnd/>
            <a:tailEnd type="triangle" w="med" len="med"/>
          </a:ln>
        </p:spPr>
        <p:txBody>
          <a:bodyPr/>
          <a:lstStyle/>
          <a:p>
            <a:endParaRPr lang="ja-JP" altLang="en-US"/>
          </a:p>
        </p:txBody>
      </p:sp>
      <p:sp>
        <p:nvSpPr>
          <p:cNvPr id="296047" name="Line 123"/>
          <p:cNvSpPr>
            <a:spLocks noChangeShapeType="1"/>
          </p:cNvSpPr>
          <p:nvPr/>
        </p:nvSpPr>
        <p:spPr bwMode="auto">
          <a:xfrm>
            <a:off x="1570038" y="4913313"/>
            <a:ext cx="0" cy="55562"/>
          </a:xfrm>
          <a:prstGeom prst="line">
            <a:avLst/>
          </a:prstGeom>
          <a:noFill/>
          <a:ln w="9525">
            <a:solidFill>
              <a:schemeClr val="tx1"/>
            </a:solidFill>
            <a:round/>
            <a:headEnd/>
            <a:tailEnd/>
          </a:ln>
        </p:spPr>
        <p:txBody>
          <a:bodyPr/>
          <a:lstStyle/>
          <a:p>
            <a:endParaRPr lang="ja-JP" altLang="en-US"/>
          </a:p>
        </p:txBody>
      </p:sp>
      <p:sp>
        <p:nvSpPr>
          <p:cNvPr id="296048" name="Line 124"/>
          <p:cNvSpPr>
            <a:spLocks noChangeShapeType="1"/>
          </p:cNvSpPr>
          <p:nvPr/>
        </p:nvSpPr>
        <p:spPr bwMode="auto">
          <a:xfrm>
            <a:off x="1570038" y="4941888"/>
            <a:ext cx="47625" cy="0"/>
          </a:xfrm>
          <a:prstGeom prst="line">
            <a:avLst/>
          </a:prstGeom>
          <a:noFill/>
          <a:ln w="9525">
            <a:solidFill>
              <a:schemeClr val="tx1"/>
            </a:solidFill>
            <a:round/>
            <a:headEnd/>
            <a:tailEnd/>
          </a:ln>
        </p:spPr>
        <p:txBody>
          <a:bodyPr/>
          <a:lstStyle/>
          <a:p>
            <a:endParaRPr lang="ja-JP" altLang="en-US"/>
          </a:p>
        </p:txBody>
      </p:sp>
      <p:grpSp>
        <p:nvGrpSpPr>
          <p:cNvPr id="296049" name="Group 125"/>
          <p:cNvGrpSpPr>
            <a:grpSpLocks/>
          </p:cNvGrpSpPr>
          <p:nvPr/>
        </p:nvGrpSpPr>
        <p:grpSpPr bwMode="auto">
          <a:xfrm>
            <a:off x="1474788" y="5062538"/>
            <a:ext cx="47625" cy="19050"/>
            <a:chOff x="1170" y="3113"/>
            <a:chExt cx="136" cy="90"/>
          </a:xfrm>
        </p:grpSpPr>
        <p:sp>
          <p:nvSpPr>
            <p:cNvPr id="296050" name="Line 126"/>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51" name="Line 127"/>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52" name="Line 128"/>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53" name="Oval 129"/>
          <p:cNvSpPr>
            <a:spLocks noChangeArrowheads="1"/>
          </p:cNvSpPr>
          <p:nvPr/>
        </p:nvSpPr>
        <p:spPr bwMode="auto">
          <a:xfrm>
            <a:off x="1582738" y="4930775"/>
            <a:ext cx="25400" cy="22225"/>
          </a:xfrm>
          <a:prstGeom prst="ellipse">
            <a:avLst/>
          </a:prstGeom>
          <a:solidFill>
            <a:srgbClr val="000000"/>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054" name="Rectangle 130"/>
          <p:cNvSpPr>
            <a:spLocks noChangeArrowheads="1"/>
          </p:cNvSpPr>
          <p:nvPr/>
        </p:nvSpPr>
        <p:spPr bwMode="auto">
          <a:xfrm>
            <a:off x="1574800" y="4860925"/>
            <a:ext cx="55563" cy="23813"/>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055" name="Line 131"/>
          <p:cNvSpPr>
            <a:spLocks noChangeShapeType="1"/>
          </p:cNvSpPr>
          <p:nvPr/>
        </p:nvSpPr>
        <p:spPr bwMode="auto">
          <a:xfrm>
            <a:off x="1498600" y="4986338"/>
            <a:ext cx="0" cy="15875"/>
          </a:xfrm>
          <a:prstGeom prst="line">
            <a:avLst/>
          </a:prstGeom>
          <a:noFill/>
          <a:ln w="9525">
            <a:solidFill>
              <a:schemeClr val="tx1"/>
            </a:solidFill>
            <a:round/>
            <a:headEnd/>
            <a:tailEnd/>
          </a:ln>
        </p:spPr>
        <p:txBody>
          <a:bodyPr/>
          <a:lstStyle/>
          <a:p>
            <a:endParaRPr lang="ja-JP" altLang="en-US"/>
          </a:p>
        </p:txBody>
      </p:sp>
      <p:sp>
        <p:nvSpPr>
          <p:cNvPr id="296056" name="Line 132"/>
          <p:cNvSpPr>
            <a:spLocks noChangeShapeType="1"/>
          </p:cNvSpPr>
          <p:nvPr/>
        </p:nvSpPr>
        <p:spPr bwMode="auto">
          <a:xfrm>
            <a:off x="1570038" y="4999038"/>
            <a:ext cx="46037" cy="0"/>
          </a:xfrm>
          <a:prstGeom prst="line">
            <a:avLst/>
          </a:prstGeom>
          <a:noFill/>
          <a:ln w="9525">
            <a:solidFill>
              <a:schemeClr val="tx1"/>
            </a:solidFill>
            <a:round/>
            <a:headEnd/>
            <a:tailEnd/>
          </a:ln>
        </p:spPr>
        <p:txBody>
          <a:bodyPr/>
          <a:lstStyle/>
          <a:p>
            <a:endParaRPr lang="ja-JP" altLang="en-US"/>
          </a:p>
        </p:txBody>
      </p:sp>
      <p:sp>
        <p:nvSpPr>
          <p:cNvPr id="296057" name="Line 133"/>
          <p:cNvSpPr>
            <a:spLocks noChangeShapeType="1"/>
          </p:cNvSpPr>
          <p:nvPr/>
        </p:nvSpPr>
        <p:spPr bwMode="auto">
          <a:xfrm>
            <a:off x="1593850" y="4946650"/>
            <a:ext cx="0" cy="52388"/>
          </a:xfrm>
          <a:prstGeom prst="line">
            <a:avLst/>
          </a:prstGeom>
          <a:noFill/>
          <a:ln w="9525">
            <a:solidFill>
              <a:schemeClr val="tx1"/>
            </a:solidFill>
            <a:round/>
            <a:headEnd/>
            <a:tailEnd/>
          </a:ln>
        </p:spPr>
        <p:txBody>
          <a:bodyPr/>
          <a:lstStyle/>
          <a:p>
            <a:endParaRPr lang="ja-JP" altLang="en-US"/>
          </a:p>
        </p:txBody>
      </p:sp>
      <p:sp>
        <p:nvSpPr>
          <p:cNvPr id="296058" name="Line 134"/>
          <p:cNvSpPr>
            <a:spLocks noChangeShapeType="1"/>
          </p:cNvSpPr>
          <p:nvPr/>
        </p:nvSpPr>
        <p:spPr bwMode="auto">
          <a:xfrm>
            <a:off x="1568450" y="5016500"/>
            <a:ext cx="47625" cy="0"/>
          </a:xfrm>
          <a:prstGeom prst="line">
            <a:avLst/>
          </a:prstGeom>
          <a:noFill/>
          <a:ln w="9525">
            <a:solidFill>
              <a:schemeClr val="tx1"/>
            </a:solidFill>
            <a:round/>
            <a:headEnd/>
            <a:tailEnd/>
          </a:ln>
        </p:spPr>
        <p:txBody>
          <a:bodyPr/>
          <a:lstStyle/>
          <a:p>
            <a:endParaRPr lang="ja-JP" altLang="en-US"/>
          </a:p>
        </p:txBody>
      </p:sp>
      <p:sp>
        <p:nvSpPr>
          <p:cNvPr id="296059" name="Line 135"/>
          <p:cNvSpPr>
            <a:spLocks noChangeShapeType="1"/>
          </p:cNvSpPr>
          <p:nvPr/>
        </p:nvSpPr>
        <p:spPr bwMode="auto">
          <a:xfrm>
            <a:off x="1593850" y="5016500"/>
            <a:ext cx="0" cy="23813"/>
          </a:xfrm>
          <a:prstGeom prst="line">
            <a:avLst/>
          </a:prstGeom>
          <a:noFill/>
          <a:ln w="9525">
            <a:solidFill>
              <a:schemeClr val="tx1"/>
            </a:solidFill>
            <a:round/>
            <a:headEnd/>
            <a:tailEnd/>
          </a:ln>
        </p:spPr>
        <p:txBody>
          <a:bodyPr/>
          <a:lstStyle/>
          <a:p>
            <a:endParaRPr lang="ja-JP" altLang="en-US"/>
          </a:p>
        </p:txBody>
      </p:sp>
      <p:grpSp>
        <p:nvGrpSpPr>
          <p:cNvPr id="296060" name="Group 136"/>
          <p:cNvGrpSpPr>
            <a:grpSpLocks/>
          </p:cNvGrpSpPr>
          <p:nvPr/>
        </p:nvGrpSpPr>
        <p:grpSpPr bwMode="auto">
          <a:xfrm>
            <a:off x="1571625" y="5043488"/>
            <a:ext cx="47625" cy="19050"/>
            <a:chOff x="1170" y="3113"/>
            <a:chExt cx="136" cy="90"/>
          </a:xfrm>
        </p:grpSpPr>
        <p:sp>
          <p:nvSpPr>
            <p:cNvPr id="296061" name="Line 137"/>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62" name="Line 138"/>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63" name="Line 139"/>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64" name="Rectangle 141"/>
          <p:cNvSpPr>
            <a:spLocks noChangeArrowheads="1"/>
          </p:cNvSpPr>
          <p:nvPr/>
        </p:nvSpPr>
        <p:spPr bwMode="auto">
          <a:xfrm>
            <a:off x="2068513" y="4894263"/>
            <a:ext cx="241300" cy="26352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latin typeface="Tahoma" pitchFamily="34" charset="0"/>
            </a:endParaRPr>
          </a:p>
        </p:txBody>
      </p:sp>
      <p:sp>
        <p:nvSpPr>
          <p:cNvPr id="296065" name="AutoShape 142"/>
          <p:cNvSpPr>
            <a:spLocks noChangeArrowheads="1"/>
          </p:cNvSpPr>
          <p:nvPr/>
        </p:nvSpPr>
        <p:spPr bwMode="auto">
          <a:xfrm flipV="1">
            <a:off x="1925638" y="4837113"/>
            <a:ext cx="47625" cy="20637"/>
          </a:xfrm>
          <a:prstGeom prst="triangle">
            <a:avLst>
              <a:gd name="adj" fmla="val 50000"/>
            </a:avLst>
          </a:prstGeom>
          <a:solidFill>
            <a:schemeClr val="bg1"/>
          </a:solidFill>
          <a:ln w="9525">
            <a:solidFill>
              <a:schemeClr val="tx1"/>
            </a:solidFill>
            <a:miter lim="800000"/>
            <a:headEnd/>
            <a:tailEnd/>
          </a:ln>
        </p:spPr>
        <p:txBody>
          <a:bodyPr rot="10800000" wrap="none" anchor="ctr"/>
          <a:lstStyle/>
          <a:p>
            <a:pPr algn="ctr"/>
            <a:endParaRPr lang="ja-JP" altLang="en-US" sz="1600" b="0" u="sng">
              <a:latin typeface="Arial" charset="0"/>
            </a:endParaRPr>
          </a:p>
        </p:txBody>
      </p:sp>
      <p:sp>
        <p:nvSpPr>
          <p:cNvPr id="296066" name="Freeform 143"/>
          <p:cNvSpPr>
            <a:spLocks/>
          </p:cNvSpPr>
          <p:nvPr/>
        </p:nvSpPr>
        <p:spPr bwMode="auto">
          <a:xfrm>
            <a:off x="1901825" y="4856163"/>
            <a:ext cx="95250" cy="246062"/>
          </a:xfrm>
          <a:custGeom>
            <a:avLst/>
            <a:gdLst>
              <a:gd name="T0" fmla="*/ 47362 w 181"/>
              <a:gd name="T1" fmla="*/ 0 h 589"/>
              <a:gd name="T2" fmla="*/ 47362 w 181"/>
              <a:gd name="T3" fmla="*/ 56816 h 589"/>
              <a:gd name="T4" fmla="*/ 95250 w 181"/>
              <a:gd name="T5" fmla="*/ 56816 h 589"/>
              <a:gd name="T6" fmla="*/ 95250 w 181"/>
              <a:gd name="T7" fmla="*/ 113631 h 589"/>
              <a:gd name="T8" fmla="*/ 47362 w 181"/>
              <a:gd name="T9" fmla="*/ 113631 h 589"/>
              <a:gd name="T10" fmla="*/ 47362 w 181"/>
              <a:gd name="T11" fmla="*/ 132431 h 589"/>
              <a:gd name="T12" fmla="*/ 0 w 181"/>
              <a:gd name="T13" fmla="*/ 132431 h 589"/>
              <a:gd name="T14" fmla="*/ 0 w 181"/>
              <a:gd name="T15" fmla="*/ 246062 h 589"/>
              <a:gd name="T16" fmla="*/ 0 60000 65536"/>
              <a:gd name="T17" fmla="*/ 0 60000 65536"/>
              <a:gd name="T18" fmla="*/ 0 60000 65536"/>
              <a:gd name="T19" fmla="*/ 0 60000 65536"/>
              <a:gd name="T20" fmla="*/ 0 60000 65536"/>
              <a:gd name="T21" fmla="*/ 0 60000 65536"/>
              <a:gd name="T22" fmla="*/ 0 60000 65536"/>
              <a:gd name="T23" fmla="*/ 0 60000 65536"/>
              <a:gd name="T24" fmla="*/ 0 w 181"/>
              <a:gd name="T25" fmla="*/ 0 h 589"/>
              <a:gd name="T26" fmla="*/ 181 w 181"/>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 h="589">
                <a:moveTo>
                  <a:pt x="90" y="0"/>
                </a:moveTo>
                <a:lnTo>
                  <a:pt x="90" y="136"/>
                </a:lnTo>
                <a:lnTo>
                  <a:pt x="181" y="136"/>
                </a:lnTo>
                <a:lnTo>
                  <a:pt x="181" y="272"/>
                </a:lnTo>
                <a:lnTo>
                  <a:pt x="90" y="272"/>
                </a:lnTo>
                <a:lnTo>
                  <a:pt x="90" y="317"/>
                </a:lnTo>
                <a:lnTo>
                  <a:pt x="0" y="317"/>
                </a:lnTo>
                <a:lnTo>
                  <a:pt x="0" y="589"/>
                </a:lnTo>
              </a:path>
            </a:pathLst>
          </a:custGeom>
          <a:noFill/>
          <a:ln w="9525">
            <a:solidFill>
              <a:schemeClr val="tx1"/>
            </a:solidFill>
            <a:round/>
            <a:headEnd/>
            <a:tailEnd/>
          </a:ln>
        </p:spPr>
        <p:txBody>
          <a:bodyPr/>
          <a:lstStyle/>
          <a:p>
            <a:endParaRPr lang="ja-JP" altLang="en-US"/>
          </a:p>
        </p:txBody>
      </p:sp>
      <p:sp>
        <p:nvSpPr>
          <p:cNvPr id="296067" name="Freeform 144"/>
          <p:cNvSpPr>
            <a:spLocks/>
          </p:cNvSpPr>
          <p:nvPr/>
        </p:nvSpPr>
        <p:spPr bwMode="auto">
          <a:xfrm>
            <a:off x="1925638" y="5003800"/>
            <a:ext cx="47625" cy="41275"/>
          </a:xfrm>
          <a:custGeom>
            <a:avLst/>
            <a:gdLst>
              <a:gd name="T0" fmla="*/ 23551 w 91"/>
              <a:gd name="T1" fmla="*/ 0 h 144"/>
              <a:gd name="T2" fmla="*/ 47102 w 91"/>
              <a:gd name="T3" fmla="*/ 2293 h 144"/>
              <a:gd name="T4" fmla="*/ 0 w 91"/>
              <a:gd name="T5" fmla="*/ 7166 h 144"/>
              <a:gd name="T6" fmla="*/ 47102 w 91"/>
              <a:gd name="T7" fmla="*/ 11752 h 144"/>
              <a:gd name="T8" fmla="*/ 0 w 91"/>
              <a:gd name="T9" fmla="*/ 16338 h 144"/>
              <a:gd name="T10" fmla="*/ 47102 w 91"/>
              <a:gd name="T11" fmla="*/ 21211 h 144"/>
              <a:gd name="T12" fmla="*/ 0 w 91"/>
              <a:gd name="T13" fmla="*/ 25797 h 144"/>
              <a:gd name="T14" fmla="*/ 23551 w 91"/>
              <a:gd name="T15" fmla="*/ 28090 h 14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144"/>
              <a:gd name="T26" fmla="*/ 91 w 91"/>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144">
                <a:moveTo>
                  <a:pt x="45" y="0"/>
                </a:moveTo>
                <a:lnTo>
                  <a:pt x="91" y="12"/>
                </a:lnTo>
                <a:lnTo>
                  <a:pt x="0" y="36"/>
                </a:lnTo>
                <a:lnTo>
                  <a:pt x="91" y="60"/>
                </a:lnTo>
                <a:lnTo>
                  <a:pt x="0" y="84"/>
                </a:lnTo>
                <a:lnTo>
                  <a:pt x="91" y="108"/>
                </a:lnTo>
                <a:lnTo>
                  <a:pt x="0" y="132"/>
                </a:lnTo>
                <a:lnTo>
                  <a:pt x="45" y="144"/>
                </a:lnTo>
              </a:path>
            </a:pathLst>
          </a:custGeom>
          <a:noFill/>
          <a:ln w="9525">
            <a:solidFill>
              <a:schemeClr val="tx1"/>
            </a:solidFill>
            <a:round/>
            <a:headEnd/>
            <a:tailEnd/>
          </a:ln>
        </p:spPr>
        <p:txBody>
          <a:bodyPr/>
          <a:lstStyle/>
          <a:p>
            <a:endParaRPr lang="ja-JP" altLang="en-US"/>
          </a:p>
        </p:txBody>
      </p:sp>
      <p:sp>
        <p:nvSpPr>
          <p:cNvPr id="296068" name="Line 145"/>
          <p:cNvSpPr>
            <a:spLocks noChangeShapeType="1"/>
          </p:cNvSpPr>
          <p:nvPr/>
        </p:nvSpPr>
        <p:spPr bwMode="auto">
          <a:xfrm>
            <a:off x="1949450" y="5045075"/>
            <a:ext cx="0" cy="19050"/>
          </a:xfrm>
          <a:prstGeom prst="line">
            <a:avLst/>
          </a:prstGeom>
          <a:noFill/>
          <a:ln w="9525">
            <a:solidFill>
              <a:schemeClr val="tx1"/>
            </a:solidFill>
            <a:round/>
            <a:headEnd/>
            <a:tailEnd/>
          </a:ln>
        </p:spPr>
        <p:txBody>
          <a:bodyPr/>
          <a:lstStyle/>
          <a:p>
            <a:endParaRPr lang="ja-JP" altLang="en-US"/>
          </a:p>
        </p:txBody>
      </p:sp>
      <p:sp>
        <p:nvSpPr>
          <p:cNvPr id="296069" name="Line 146"/>
          <p:cNvSpPr>
            <a:spLocks noChangeShapeType="1"/>
          </p:cNvSpPr>
          <p:nvPr/>
        </p:nvSpPr>
        <p:spPr bwMode="auto">
          <a:xfrm>
            <a:off x="1901825" y="4987925"/>
            <a:ext cx="0" cy="150813"/>
          </a:xfrm>
          <a:prstGeom prst="line">
            <a:avLst/>
          </a:prstGeom>
          <a:noFill/>
          <a:ln w="9525">
            <a:solidFill>
              <a:schemeClr val="tx1"/>
            </a:solidFill>
            <a:round/>
            <a:headEnd/>
            <a:tailEnd type="triangle" w="med" len="med"/>
          </a:ln>
        </p:spPr>
        <p:txBody>
          <a:bodyPr/>
          <a:lstStyle/>
          <a:p>
            <a:endParaRPr lang="ja-JP" altLang="en-US"/>
          </a:p>
        </p:txBody>
      </p:sp>
      <p:sp>
        <p:nvSpPr>
          <p:cNvPr id="296070" name="Line 147"/>
          <p:cNvSpPr>
            <a:spLocks noChangeShapeType="1"/>
          </p:cNvSpPr>
          <p:nvPr/>
        </p:nvSpPr>
        <p:spPr bwMode="auto">
          <a:xfrm>
            <a:off x="2020888" y="4913313"/>
            <a:ext cx="0" cy="55562"/>
          </a:xfrm>
          <a:prstGeom prst="line">
            <a:avLst/>
          </a:prstGeom>
          <a:noFill/>
          <a:ln w="9525">
            <a:solidFill>
              <a:schemeClr val="tx1"/>
            </a:solidFill>
            <a:round/>
            <a:headEnd/>
            <a:tailEnd/>
          </a:ln>
        </p:spPr>
        <p:txBody>
          <a:bodyPr/>
          <a:lstStyle/>
          <a:p>
            <a:endParaRPr lang="ja-JP" altLang="en-US"/>
          </a:p>
        </p:txBody>
      </p:sp>
      <p:sp>
        <p:nvSpPr>
          <p:cNvPr id="296071" name="Line 148"/>
          <p:cNvSpPr>
            <a:spLocks noChangeShapeType="1"/>
          </p:cNvSpPr>
          <p:nvPr/>
        </p:nvSpPr>
        <p:spPr bwMode="auto">
          <a:xfrm>
            <a:off x="2020888" y="4941888"/>
            <a:ext cx="47625" cy="0"/>
          </a:xfrm>
          <a:prstGeom prst="line">
            <a:avLst/>
          </a:prstGeom>
          <a:noFill/>
          <a:ln w="9525">
            <a:solidFill>
              <a:schemeClr val="tx1"/>
            </a:solidFill>
            <a:round/>
            <a:headEnd/>
            <a:tailEnd/>
          </a:ln>
        </p:spPr>
        <p:txBody>
          <a:bodyPr/>
          <a:lstStyle/>
          <a:p>
            <a:endParaRPr lang="ja-JP" altLang="en-US"/>
          </a:p>
        </p:txBody>
      </p:sp>
      <p:grpSp>
        <p:nvGrpSpPr>
          <p:cNvPr id="296072" name="Group 149"/>
          <p:cNvGrpSpPr>
            <a:grpSpLocks/>
          </p:cNvGrpSpPr>
          <p:nvPr/>
        </p:nvGrpSpPr>
        <p:grpSpPr bwMode="auto">
          <a:xfrm>
            <a:off x="1925638" y="5062538"/>
            <a:ext cx="47625" cy="19050"/>
            <a:chOff x="1170" y="3113"/>
            <a:chExt cx="136" cy="90"/>
          </a:xfrm>
        </p:grpSpPr>
        <p:sp>
          <p:nvSpPr>
            <p:cNvPr id="296073" name="Line 150"/>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74" name="Line 151"/>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75" name="Line 152"/>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76" name="Oval 153"/>
          <p:cNvSpPr>
            <a:spLocks noChangeArrowheads="1"/>
          </p:cNvSpPr>
          <p:nvPr/>
        </p:nvSpPr>
        <p:spPr bwMode="auto">
          <a:xfrm>
            <a:off x="2033588" y="4930775"/>
            <a:ext cx="25400" cy="22225"/>
          </a:xfrm>
          <a:prstGeom prst="ellipse">
            <a:avLst/>
          </a:prstGeom>
          <a:solidFill>
            <a:srgbClr val="000000"/>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077" name="Rectangle 154"/>
          <p:cNvSpPr>
            <a:spLocks noChangeArrowheads="1"/>
          </p:cNvSpPr>
          <p:nvPr/>
        </p:nvSpPr>
        <p:spPr bwMode="auto">
          <a:xfrm>
            <a:off x="2025650" y="4860925"/>
            <a:ext cx="55563" cy="23813"/>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078" name="Line 155"/>
          <p:cNvSpPr>
            <a:spLocks noChangeShapeType="1"/>
          </p:cNvSpPr>
          <p:nvPr/>
        </p:nvSpPr>
        <p:spPr bwMode="auto">
          <a:xfrm>
            <a:off x="1949450" y="4986338"/>
            <a:ext cx="0" cy="15875"/>
          </a:xfrm>
          <a:prstGeom prst="line">
            <a:avLst/>
          </a:prstGeom>
          <a:noFill/>
          <a:ln w="9525">
            <a:solidFill>
              <a:schemeClr val="tx1"/>
            </a:solidFill>
            <a:round/>
            <a:headEnd/>
            <a:tailEnd/>
          </a:ln>
        </p:spPr>
        <p:txBody>
          <a:bodyPr/>
          <a:lstStyle/>
          <a:p>
            <a:endParaRPr lang="ja-JP" altLang="en-US"/>
          </a:p>
        </p:txBody>
      </p:sp>
      <p:sp>
        <p:nvSpPr>
          <p:cNvPr id="296079" name="Line 156"/>
          <p:cNvSpPr>
            <a:spLocks noChangeShapeType="1"/>
          </p:cNvSpPr>
          <p:nvPr/>
        </p:nvSpPr>
        <p:spPr bwMode="auto">
          <a:xfrm>
            <a:off x="2020888" y="4999038"/>
            <a:ext cx="46037" cy="0"/>
          </a:xfrm>
          <a:prstGeom prst="line">
            <a:avLst/>
          </a:prstGeom>
          <a:noFill/>
          <a:ln w="9525">
            <a:solidFill>
              <a:schemeClr val="tx1"/>
            </a:solidFill>
            <a:round/>
            <a:headEnd/>
            <a:tailEnd/>
          </a:ln>
        </p:spPr>
        <p:txBody>
          <a:bodyPr/>
          <a:lstStyle/>
          <a:p>
            <a:endParaRPr lang="ja-JP" altLang="en-US"/>
          </a:p>
        </p:txBody>
      </p:sp>
      <p:sp>
        <p:nvSpPr>
          <p:cNvPr id="296080" name="Line 157"/>
          <p:cNvSpPr>
            <a:spLocks noChangeShapeType="1"/>
          </p:cNvSpPr>
          <p:nvPr/>
        </p:nvSpPr>
        <p:spPr bwMode="auto">
          <a:xfrm>
            <a:off x="2044700" y="4946650"/>
            <a:ext cx="0" cy="52388"/>
          </a:xfrm>
          <a:prstGeom prst="line">
            <a:avLst/>
          </a:prstGeom>
          <a:noFill/>
          <a:ln w="9525">
            <a:solidFill>
              <a:schemeClr val="tx1"/>
            </a:solidFill>
            <a:round/>
            <a:headEnd/>
            <a:tailEnd/>
          </a:ln>
        </p:spPr>
        <p:txBody>
          <a:bodyPr/>
          <a:lstStyle/>
          <a:p>
            <a:endParaRPr lang="ja-JP" altLang="en-US"/>
          </a:p>
        </p:txBody>
      </p:sp>
      <p:sp>
        <p:nvSpPr>
          <p:cNvPr id="296081" name="Line 158"/>
          <p:cNvSpPr>
            <a:spLocks noChangeShapeType="1"/>
          </p:cNvSpPr>
          <p:nvPr/>
        </p:nvSpPr>
        <p:spPr bwMode="auto">
          <a:xfrm>
            <a:off x="2019300" y="5016500"/>
            <a:ext cx="47625" cy="0"/>
          </a:xfrm>
          <a:prstGeom prst="line">
            <a:avLst/>
          </a:prstGeom>
          <a:noFill/>
          <a:ln w="9525">
            <a:solidFill>
              <a:schemeClr val="tx1"/>
            </a:solidFill>
            <a:round/>
            <a:headEnd/>
            <a:tailEnd/>
          </a:ln>
        </p:spPr>
        <p:txBody>
          <a:bodyPr/>
          <a:lstStyle/>
          <a:p>
            <a:endParaRPr lang="ja-JP" altLang="en-US"/>
          </a:p>
        </p:txBody>
      </p:sp>
      <p:sp>
        <p:nvSpPr>
          <p:cNvPr id="296082" name="Line 159"/>
          <p:cNvSpPr>
            <a:spLocks noChangeShapeType="1"/>
          </p:cNvSpPr>
          <p:nvPr/>
        </p:nvSpPr>
        <p:spPr bwMode="auto">
          <a:xfrm>
            <a:off x="2044700" y="5016500"/>
            <a:ext cx="0" cy="23813"/>
          </a:xfrm>
          <a:prstGeom prst="line">
            <a:avLst/>
          </a:prstGeom>
          <a:noFill/>
          <a:ln w="9525">
            <a:solidFill>
              <a:schemeClr val="tx1"/>
            </a:solidFill>
            <a:round/>
            <a:headEnd/>
            <a:tailEnd/>
          </a:ln>
        </p:spPr>
        <p:txBody>
          <a:bodyPr/>
          <a:lstStyle/>
          <a:p>
            <a:endParaRPr lang="ja-JP" altLang="en-US"/>
          </a:p>
        </p:txBody>
      </p:sp>
      <p:grpSp>
        <p:nvGrpSpPr>
          <p:cNvPr id="296083" name="Group 160"/>
          <p:cNvGrpSpPr>
            <a:grpSpLocks/>
          </p:cNvGrpSpPr>
          <p:nvPr/>
        </p:nvGrpSpPr>
        <p:grpSpPr bwMode="auto">
          <a:xfrm>
            <a:off x="2022475" y="5043488"/>
            <a:ext cx="47625" cy="19050"/>
            <a:chOff x="1170" y="3113"/>
            <a:chExt cx="136" cy="90"/>
          </a:xfrm>
        </p:grpSpPr>
        <p:sp>
          <p:nvSpPr>
            <p:cNvPr id="296084" name="Line 161"/>
            <p:cNvSpPr>
              <a:spLocks noChangeShapeType="1"/>
            </p:cNvSpPr>
            <p:nvPr/>
          </p:nvSpPr>
          <p:spPr bwMode="auto">
            <a:xfrm>
              <a:off x="1170" y="3113"/>
              <a:ext cx="136" cy="0"/>
            </a:xfrm>
            <a:prstGeom prst="line">
              <a:avLst/>
            </a:prstGeom>
            <a:noFill/>
            <a:ln w="9525">
              <a:solidFill>
                <a:schemeClr val="tx1"/>
              </a:solidFill>
              <a:round/>
              <a:headEnd/>
              <a:tailEnd/>
            </a:ln>
          </p:spPr>
          <p:txBody>
            <a:bodyPr/>
            <a:lstStyle/>
            <a:p>
              <a:endParaRPr lang="ja-JP" altLang="en-US"/>
            </a:p>
          </p:txBody>
        </p:sp>
        <p:sp>
          <p:nvSpPr>
            <p:cNvPr id="296085" name="Line 162"/>
            <p:cNvSpPr>
              <a:spLocks noChangeShapeType="1"/>
            </p:cNvSpPr>
            <p:nvPr/>
          </p:nvSpPr>
          <p:spPr bwMode="auto">
            <a:xfrm>
              <a:off x="1193" y="3158"/>
              <a:ext cx="91" cy="0"/>
            </a:xfrm>
            <a:prstGeom prst="line">
              <a:avLst/>
            </a:prstGeom>
            <a:noFill/>
            <a:ln w="9525">
              <a:solidFill>
                <a:schemeClr val="tx1"/>
              </a:solidFill>
              <a:round/>
              <a:headEnd/>
              <a:tailEnd/>
            </a:ln>
          </p:spPr>
          <p:txBody>
            <a:bodyPr/>
            <a:lstStyle/>
            <a:p>
              <a:endParaRPr lang="ja-JP" altLang="en-US"/>
            </a:p>
          </p:txBody>
        </p:sp>
        <p:sp>
          <p:nvSpPr>
            <p:cNvPr id="296086" name="Line 163"/>
            <p:cNvSpPr>
              <a:spLocks noChangeShapeType="1"/>
            </p:cNvSpPr>
            <p:nvPr/>
          </p:nvSpPr>
          <p:spPr bwMode="auto">
            <a:xfrm>
              <a:off x="1215" y="3203"/>
              <a:ext cx="46" cy="0"/>
            </a:xfrm>
            <a:prstGeom prst="line">
              <a:avLst/>
            </a:prstGeom>
            <a:noFill/>
            <a:ln w="9525">
              <a:solidFill>
                <a:schemeClr val="tx1"/>
              </a:solidFill>
              <a:round/>
              <a:headEnd/>
              <a:tailEnd/>
            </a:ln>
          </p:spPr>
          <p:txBody>
            <a:bodyPr/>
            <a:lstStyle/>
            <a:p>
              <a:endParaRPr lang="ja-JP" altLang="en-US"/>
            </a:p>
          </p:txBody>
        </p:sp>
      </p:grpSp>
      <p:sp>
        <p:nvSpPr>
          <p:cNvPr id="296087" name="Line 164"/>
          <p:cNvSpPr>
            <a:spLocks noChangeShapeType="1"/>
          </p:cNvSpPr>
          <p:nvPr/>
        </p:nvSpPr>
        <p:spPr bwMode="auto">
          <a:xfrm>
            <a:off x="1306513" y="4545013"/>
            <a:ext cx="0" cy="1323975"/>
          </a:xfrm>
          <a:prstGeom prst="line">
            <a:avLst/>
          </a:prstGeom>
          <a:noFill/>
          <a:ln w="38100">
            <a:solidFill>
              <a:srgbClr val="808080"/>
            </a:solidFill>
            <a:round/>
            <a:headEnd/>
            <a:tailEnd type="triangle" w="med" len="med"/>
          </a:ln>
        </p:spPr>
        <p:txBody>
          <a:bodyPr/>
          <a:lstStyle/>
          <a:p>
            <a:endParaRPr lang="ja-JP" altLang="en-US"/>
          </a:p>
        </p:txBody>
      </p:sp>
      <p:sp>
        <p:nvSpPr>
          <p:cNvPr id="296088" name="Line 165"/>
          <p:cNvSpPr>
            <a:spLocks noChangeShapeType="1"/>
          </p:cNvSpPr>
          <p:nvPr/>
        </p:nvSpPr>
        <p:spPr bwMode="auto">
          <a:xfrm>
            <a:off x="1931988" y="5602288"/>
            <a:ext cx="0" cy="0"/>
          </a:xfrm>
          <a:prstGeom prst="line">
            <a:avLst/>
          </a:prstGeom>
          <a:noFill/>
          <a:ln w="9525">
            <a:solidFill>
              <a:schemeClr val="tx1"/>
            </a:solidFill>
            <a:round/>
            <a:headEnd/>
            <a:tailEnd type="triangle" w="med" len="med"/>
          </a:ln>
        </p:spPr>
        <p:txBody>
          <a:bodyPr/>
          <a:lstStyle/>
          <a:p>
            <a:endParaRPr lang="ja-JP" altLang="en-US"/>
          </a:p>
        </p:txBody>
      </p:sp>
      <p:sp>
        <p:nvSpPr>
          <p:cNvPr id="296089" name="Line 166"/>
          <p:cNvSpPr>
            <a:spLocks noChangeShapeType="1"/>
          </p:cNvSpPr>
          <p:nvPr/>
        </p:nvSpPr>
        <p:spPr bwMode="auto">
          <a:xfrm flipH="1" flipV="1">
            <a:off x="784225" y="5713413"/>
            <a:ext cx="398463" cy="211137"/>
          </a:xfrm>
          <a:prstGeom prst="line">
            <a:avLst/>
          </a:prstGeom>
          <a:noFill/>
          <a:ln w="9525">
            <a:solidFill>
              <a:srgbClr val="FF0000"/>
            </a:solidFill>
            <a:round/>
            <a:headEnd/>
            <a:tailEnd/>
          </a:ln>
        </p:spPr>
        <p:txBody>
          <a:bodyPr/>
          <a:lstStyle/>
          <a:p>
            <a:endParaRPr lang="ja-JP" altLang="en-US"/>
          </a:p>
        </p:txBody>
      </p:sp>
      <p:sp>
        <p:nvSpPr>
          <p:cNvPr id="296090" name="Line 167"/>
          <p:cNvSpPr>
            <a:spLocks noChangeShapeType="1"/>
          </p:cNvSpPr>
          <p:nvPr/>
        </p:nvSpPr>
        <p:spPr bwMode="auto">
          <a:xfrm flipV="1">
            <a:off x="790575" y="5567363"/>
            <a:ext cx="187325" cy="146050"/>
          </a:xfrm>
          <a:prstGeom prst="line">
            <a:avLst/>
          </a:prstGeom>
          <a:noFill/>
          <a:ln w="9525">
            <a:solidFill>
              <a:srgbClr val="FF0000"/>
            </a:solidFill>
            <a:round/>
            <a:headEnd/>
            <a:tailEnd/>
          </a:ln>
        </p:spPr>
        <p:txBody>
          <a:bodyPr/>
          <a:lstStyle/>
          <a:p>
            <a:endParaRPr lang="ja-JP" altLang="en-US"/>
          </a:p>
        </p:txBody>
      </p:sp>
      <p:sp>
        <p:nvSpPr>
          <p:cNvPr id="296091" name="Line 168"/>
          <p:cNvSpPr>
            <a:spLocks noChangeShapeType="1"/>
          </p:cNvSpPr>
          <p:nvPr/>
        </p:nvSpPr>
        <p:spPr bwMode="auto">
          <a:xfrm flipH="1" flipV="1">
            <a:off x="720725" y="5397500"/>
            <a:ext cx="246063" cy="163513"/>
          </a:xfrm>
          <a:prstGeom prst="line">
            <a:avLst/>
          </a:prstGeom>
          <a:noFill/>
          <a:ln w="9525">
            <a:solidFill>
              <a:srgbClr val="FF0000"/>
            </a:solidFill>
            <a:round/>
            <a:headEnd/>
            <a:tailEnd/>
          </a:ln>
        </p:spPr>
        <p:txBody>
          <a:bodyPr/>
          <a:lstStyle/>
          <a:p>
            <a:endParaRPr lang="ja-JP" altLang="en-US"/>
          </a:p>
        </p:txBody>
      </p:sp>
      <p:sp>
        <p:nvSpPr>
          <p:cNvPr id="296092" name="Line 169"/>
          <p:cNvSpPr>
            <a:spLocks noChangeShapeType="1"/>
          </p:cNvSpPr>
          <p:nvPr/>
        </p:nvSpPr>
        <p:spPr bwMode="auto">
          <a:xfrm flipV="1">
            <a:off x="720725" y="5018088"/>
            <a:ext cx="117475" cy="368300"/>
          </a:xfrm>
          <a:prstGeom prst="line">
            <a:avLst/>
          </a:prstGeom>
          <a:noFill/>
          <a:ln w="9525">
            <a:solidFill>
              <a:srgbClr val="FF0000"/>
            </a:solidFill>
            <a:round/>
            <a:headEnd/>
            <a:tailEnd type="triangle" w="med" len="med"/>
          </a:ln>
        </p:spPr>
        <p:txBody>
          <a:bodyPr/>
          <a:lstStyle/>
          <a:p>
            <a:endParaRPr lang="ja-JP" altLang="en-US"/>
          </a:p>
        </p:txBody>
      </p:sp>
      <p:sp>
        <p:nvSpPr>
          <p:cNvPr id="296093" name="Line 170"/>
          <p:cNvSpPr>
            <a:spLocks noChangeShapeType="1"/>
          </p:cNvSpPr>
          <p:nvPr/>
        </p:nvSpPr>
        <p:spPr bwMode="auto">
          <a:xfrm flipV="1">
            <a:off x="1733550" y="5473700"/>
            <a:ext cx="303213" cy="169863"/>
          </a:xfrm>
          <a:prstGeom prst="line">
            <a:avLst/>
          </a:prstGeom>
          <a:noFill/>
          <a:ln w="9525">
            <a:solidFill>
              <a:srgbClr val="FF0000"/>
            </a:solidFill>
            <a:round/>
            <a:headEnd/>
            <a:tailEnd/>
          </a:ln>
        </p:spPr>
        <p:txBody>
          <a:bodyPr/>
          <a:lstStyle/>
          <a:p>
            <a:endParaRPr lang="ja-JP" altLang="en-US"/>
          </a:p>
        </p:txBody>
      </p:sp>
      <p:sp>
        <p:nvSpPr>
          <p:cNvPr id="296094" name="Line 171"/>
          <p:cNvSpPr>
            <a:spLocks noChangeShapeType="1"/>
          </p:cNvSpPr>
          <p:nvPr/>
        </p:nvSpPr>
        <p:spPr bwMode="auto">
          <a:xfrm flipH="1" flipV="1">
            <a:off x="1803400" y="5321300"/>
            <a:ext cx="239713" cy="141288"/>
          </a:xfrm>
          <a:prstGeom prst="line">
            <a:avLst/>
          </a:prstGeom>
          <a:noFill/>
          <a:ln w="9525">
            <a:solidFill>
              <a:srgbClr val="FF0000"/>
            </a:solidFill>
            <a:round/>
            <a:headEnd/>
            <a:tailEnd/>
          </a:ln>
        </p:spPr>
        <p:txBody>
          <a:bodyPr/>
          <a:lstStyle/>
          <a:p>
            <a:endParaRPr lang="ja-JP" altLang="en-US"/>
          </a:p>
        </p:txBody>
      </p:sp>
      <p:sp>
        <p:nvSpPr>
          <p:cNvPr id="296095" name="Line 172"/>
          <p:cNvSpPr>
            <a:spLocks noChangeShapeType="1"/>
          </p:cNvSpPr>
          <p:nvPr/>
        </p:nvSpPr>
        <p:spPr bwMode="auto">
          <a:xfrm flipV="1">
            <a:off x="1820863" y="4976813"/>
            <a:ext cx="374650" cy="333375"/>
          </a:xfrm>
          <a:prstGeom prst="line">
            <a:avLst/>
          </a:prstGeom>
          <a:noFill/>
          <a:ln w="9525">
            <a:solidFill>
              <a:srgbClr val="FF0000"/>
            </a:solidFill>
            <a:round/>
            <a:headEnd/>
            <a:tailEnd type="triangle" w="med" len="med"/>
          </a:ln>
        </p:spPr>
        <p:txBody>
          <a:bodyPr/>
          <a:lstStyle/>
          <a:p>
            <a:endParaRPr lang="ja-JP" altLang="en-US"/>
          </a:p>
        </p:txBody>
      </p:sp>
      <p:sp>
        <p:nvSpPr>
          <p:cNvPr id="296096" name="Text Box 186"/>
          <p:cNvSpPr txBox="1">
            <a:spLocks noChangeArrowheads="1"/>
          </p:cNvSpPr>
          <p:nvPr/>
        </p:nvSpPr>
        <p:spPr bwMode="auto">
          <a:xfrm>
            <a:off x="808038" y="4244975"/>
            <a:ext cx="1011237" cy="336550"/>
          </a:xfrm>
          <a:prstGeom prst="rect">
            <a:avLst/>
          </a:prstGeom>
          <a:noFill/>
          <a:ln w="9525">
            <a:noFill/>
            <a:miter lim="800000"/>
            <a:headEnd/>
            <a:tailEnd/>
          </a:ln>
        </p:spPr>
        <p:txBody>
          <a:bodyPr wrap="none">
            <a:spAutoFit/>
          </a:bodyPr>
          <a:lstStyle/>
          <a:p>
            <a:r>
              <a:rPr lang="en-US" altLang="ja-JP" sz="1600">
                <a:solidFill>
                  <a:srgbClr val="4D4D4D"/>
                </a:solidFill>
                <a:latin typeface="Tahoma" pitchFamily="34" charset="0"/>
              </a:rPr>
              <a:t>IR Light</a:t>
            </a:r>
          </a:p>
        </p:txBody>
      </p:sp>
      <p:sp>
        <p:nvSpPr>
          <p:cNvPr id="296097" name="Line 188"/>
          <p:cNvSpPr>
            <a:spLocks noChangeShapeType="1"/>
          </p:cNvSpPr>
          <p:nvPr/>
        </p:nvSpPr>
        <p:spPr bwMode="auto">
          <a:xfrm>
            <a:off x="1198563" y="6227763"/>
            <a:ext cx="0" cy="117475"/>
          </a:xfrm>
          <a:prstGeom prst="line">
            <a:avLst/>
          </a:prstGeom>
          <a:noFill/>
          <a:ln w="9525">
            <a:solidFill>
              <a:schemeClr val="tx1"/>
            </a:solidFill>
            <a:round/>
            <a:headEnd/>
            <a:tailEnd/>
          </a:ln>
        </p:spPr>
        <p:txBody>
          <a:bodyPr/>
          <a:lstStyle/>
          <a:p>
            <a:endParaRPr lang="ja-JP" altLang="en-US"/>
          </a:p>
        </p:txBody>
      </p:sp>
      <p:sp>
        <p:nvSpPr>
          <p:cNvPr id="296098" name="Line 189"/>
          <p:cNvSpPr>
            <a:spLocks noChangeShapeType="1"/>
          </p:cNvSpPr>
          <p:nvPr/>
        </p:nvSpPr>
        <p:spPr bwMode="auto">
          <a:xfrm>
            <a:off x="1135063" y="6357938"/>
            <a:ext cx="122237" cy="0"/>
          </a:xfrm>
          <a:prstGeom prst="line">
            <a:avLst/>
          </a:prstGeom>
          <a:noFill/>
          <a:ln w="9525">
            <a:solidFill>
              <a:schemeClr val="tx1"/>
            </a:solidFill>
            <a:round/>
            <a:headEnd/>
            <a:tailEnd/>
          </a:ln>
        </p:spPr>
        <p:txBody>
          <a:bodyPr/>
          <a:lstStyle/>
          <a:p>
            <a:endParaRPr lang="ja-JP" altLang="en-US"/>
          </a:p>
        </p:txBody>
      </p:sp>
      <p:sp>
        <p:nvSpPr>
          <p:cNvPr id="296099" name="Line 190"/>
          <p:cNvSpPr>
            <a:spLocks noChangeShapeType="1"/>
          </p:cNvSpPr>
          <p:nvPr/>
        </p:nvSpPr>
        <p:spPr bwMode="auto">
          <a:xfrm flipH="1">
            <a:off x="1141413" y="6357938"/>
            <a:ext cx="28575" cy="63500"/>
          </a:xfrm>
          <a:prstGeom prst="line">
            <a:avLst/>
          </a:prstGeom>
          <a:noFill/>
          <a:ln w="9525">
            <a:solidFill>
              <a:schemeClr val="tx1"/>
            </a:solidFill>
            <a:round/>
            <a:headEnd/>
            <a:tailEnd/>
          </a:ln>
        </p:spPr>
        <p:txBody>
          <a:bodyPr/>
          <a:lstStyle/>
          <a:p>
            <a:endParaRPr lang="ja-JP" altLang="en-US"/>
          </a:p>
        </p:txBody>
      </p:sp>
      <p:sp>
        <p:nvSpPr>
          <p:cNvPr id="296100" name="Line 191"/>
          <p:cNvSpPr>
            <a:spLocks noChangeShapeType="1"/>
          </p:cNvSpPr>
          <p:nvPr/>
        </p:nvSpPr>
        <p:spPr bwMode="auto">
          <a:xfrm flipH="1">
            <a:off x="1176338" y="6356350"/>
            <a:ext cx="28575" cy="63500"/>
          </a:xfrm>
          <a:prstGeom prst="line">
            <a:avLst/>
          </a:prstGeom>
          <a:noFill/>
          <a:ln w="9525">
            <a:solidFill>
              <a:schemeClr val="tx1"/>
            </a:solidFill>
            <a:round/>
            <a:headEnd/>
            <a:tailEnd/>
          </a:ln>
        </p:spPr>
        <p:txBody>
          <a:bodyPr/>
          <a:lstStyle/>
          <a:p>
            <a:endParaRPr lang="ja-JP" altLang="en-US"/>
          </a:p>
        </p:txBody>
      </p:sp>
      <p:sp>
        <p:nvSpPr>
          <p:cNvPr id="296101" name="Line 192"/>
          <p:cNvSpPr>
            <a:spLocks noChangeShapeType="1"/>
          </p:cNvSpPr>
          <p:nvPr/>
        </p:nvSpPr>
        <p:spPr bwMode="auto">
          <a:xfrm flipH="1">
            <a:off x="1211263" y="6362700"/>
            <a:ext cx="28575" cy="63500"/>
          </a:xfrm>
          <a:prstGeom prst="line">
            <a:avLst/>
          </a:prstGeom>
          <a:noFill/>
          <a:ln w="9525">
            <a:solidFill>
              <a:schemeClr val="tx1"/>
            </a:solidFill>
            <a:round/>
            <a:headEnd/>
            <a:tailEnd/>
          </a:ln>
        </p:spPr>
        <p:txBody>
          <a:bodyPr/>
          <a:lstStyle/>
          <a:p>
            <a:endParaRPr lang="ja-JP" altLang="en-US"/>
          </a:p>
        </p:txBody>
      </p:sp>
      <p:sp>
        <p:nvSpPr>
          <p:cNvPr id="296102" name="Rectangle 196"/>
          <p:cNvSpPr>
            <a:spLocks noChangeArrowheads="1"/>
          </p:cNvSpPr>
          <p:nvPr/>
        </p:nvSpPr>
        <p:spPr bwMode="auto">
          <a:xfrm flipV="1">
            <a:off x="2008188" y="4808538"/>
            <a:ext cx="80962" cy="26987"/>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03" name="Rectangle 197"/>
          <p:cNvSpPr>
            <a:spLocks noChangeArrowheads="1"/>
          </p:cNvSpPr>
          <p:nvPr/>
        </p:nvSpPr>
        <p:spPr bwMode="auto">
          <a:xfrm flipV="1">
            <a:off x="1562100" y="4808538"/>
            <a:ext cx="80963" cy="26987"/>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04" name="Rectangle 198"/>
          <p:cNvSpPr>
            <a:spLocks noChangeArrowheads="1"/>
          </p:cNvSpPr>
          <p:nvPr/>
        </p:nvSpPr>
        <p:spPr bwMode="auto">
          <a:xfrm flipV="1">
            <a:off x="1119188" y="4808538"/>
            <a:ext cx="80962" cy="26987"/>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05" name="Rectangle 199"/>
          <p:cNvSpPr>
            <a:spLocks noChangeArrowheads="1"/>
          </p:cNvSpPr>
          <p:nvPr/>
        </p:nvSpPr>
        <p:spPr bwMode="auto">
          <a:xfrm flipV="1">
            <a:off x="676275" y="4808538"/>
            <a:ext cx="80963" cy="26987"/>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06" name="Rectangle 200"/>
          <p:cNvSpPr>
            <a:spLocks noChangeArrowheads="1"/>
          </p:cNvSpPr>
          <p:nvPr/>
        </p:nvSpPr>
        <p:spPr bwMode="auto">
          <a:xfrm flipV="1">
            <a:off x="222250" y="4808538"/>
            <a:ext cx="80963" cy="26987"/>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07" name="Line 201"/>
          <p:cNvSpPr>
            <a:spLocks noChangeShapeType="1"/>
          </p:cNvSpPr>
          <p:nvPr/>
        </p:nvSpPr>
        <p:spPr bwMode="auto">
          <a:xfrm flipH="1" flipV="1">
            <a:off x="1220788" y="5353050"/>
            <a:ext cx="184150" cy="220663"/>
          </a:xfrm>
          <a:prstGeom prst="line">
            <a:avLst/>
          </a:prstGeom>
          <a:noFill/>
          <a:ln w="9525">
            <a:solidFill>
              <a:schemeClr val="tx1"/>
            </a:solidFill>
            <a:round/>
            <a:headEnd/>
            <a:tailEnd/>
          </a:ln>
        </p:spPr>
        <p:txBody>
          <a:bodyPr/>
          <a:lstStyle/>
          <a:p>
            <a:endParaRPr lang="ja-JP" altLang="en-US"/>
          </a:p>
        </p:txBody>
      </p:sp>
      <p:sp>
        <p:nvSpPr>
          <p:cNvPr id="296108" name="Line 202"/>
          <p:cNvSpPr>
            <a:spLocks noChangeShapeType="1"/>
          </p:cNvSpPr>
          <p:nvPr/>
        </p:nvSpPr>
        <p:spPr bwMode="auto">
          <a:xfrm flipV="1">
            <a:off x="1204913" y="5029200"/>
            <a:ext cx="73025" cy="312738"/>
          </a:xfrm>
          <a:prstGeom prst="line">
            <a:avLst/>
          </a:prstGeom>
          <a:noFill/>
          <a:ln w="9525">
            <a:solidFill>
              <a:schemeClr val="tx1"/>
            </a:solidFill>
            <a:round/>
            <a:headEnd/>
            <a:tailEnd type="triangle" w="med" len="med"/>
          </a:ln>
        </p:spPr>
        <p:txBody>
          <a:bodyPr/>
          <a:lstStyle/>
          <a:p>
            <a:endParaRPr lang="ja-JP" altLang="en-US"/>
          </a:p>
        </p:txBody>
      </p:sp>
      <p:grpSp>
        <p:nvGrpSpPr>
          <p:cNvPr id="296109" name="Group 216"/>
          <p:cNvGrpSpPr>
            <a:grpSpLocks/>
          </p:cNvGrpSpPr>
          <p:nvPr/>
        </p:nvGrpSpPr>
        <p:grpSpPr bwMode="auto">
          <a:xfrm>
            <a:off x="1597025" y="5322888"/>
            <a:ext cx="107950" cy="107950"/>
            <a:chOff x="1030" y="1918"/>
            <a:chExt cx="56" cy="56"/>
          </a:xfrm>
        </p:grpSpPr>
        <p:sp>
          <p:nvSpPr>
            <p:cNvPr id="296110" name="Oval 217"/>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11" name="Line 218"/>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grpSp>
        <p:nvGrpSpPr>
          <p:cNvPr id="296112" name="Group 219"/>
          <p:cNvGrpSpPr>
            <a:grpSpLocks/>
          </p:cNvGrpSpPr>
          <p:nvPr/>
        </p:nvGrpSpPr>
        <p:grpSpPr bwMode="auto">
          <a:xfrm>
            <a:off x="1404938" y="5278438"/>
            <a:ext cx="107950" cy="107950"/>
            <a:chOff x="1030" y="1918"/>
            <a:chExt cx="56" cy="56"/>
          </a:xfrm>
        </p:grpSpPr>
        <p:sp>
          <p:nvSpPr>
            <p:cNvPr id="296113" name="Oval 220"/>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sz="1600" b="0" u="sng">
                <a:latin typeface="Arial" charset="0"/>
              </a:endParaRPr>
            </a:p>
          </p:txBody>
        </p:sp>
        <p:sp>
          <p:nvSpPr>
            <p:cNvPr id="296114" name="Line 221"/>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grpSp>
        <p:nvGrpSpPr>
          <p:cNvPr id="296115" name="Group 222"/>
          <p:cNvGrpSpPr>
            <a:grpSpLocks/>
          </p:cNvGrpSpPr>
          <p:nvPr/>
        </p:nvGrpSpPr>
        <p:grpSpPr bwMode="auto">
          <a:xfrm>
            <a:off x="860425" y="5283200"/>
            <a:ext cx="106363" cy="107950"/>
            <a:chOff x="1030" y="1918"/>
            <a:chExt cx="56" cy="56"/>
          </a:xfrm>
        </p:grpSpPr>
        <p:sp>
          <p:nvSpPr>
            <p:cNvPr id="296116" name="Oval 223"/>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17" name="Line 224"/>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sp>
        <p:nvSpPr>
          <p:cNvPr id="296118" name="Line 225"/>
          <p:cNvSpPr>
            <a:spLocks noChangeShapeType="1"/>
          </p:cNvSpPr>
          <p:nvPr/>
        </p:nvSpPr>
        <p:spPr bwMode="auto">
          <a:xfrm flipV="1">
            <a:off x="1657350" y="4997450"/>
            <a:ext cx="120650" cy="322263"/>
          </a:xfrm>
          <a:prstGeom prst="line">
            <a:avLst/>
          </a:prstGeom>
          <a:noFill/>
          <a:ln w="9525">
            <a:solidFill>
              <a:schemeClr val="tx1"/>
            </a:solidFill>
            <a:round/>
            <a:headEnd/>
            <a:tailEnd type="triangle" w="med" len="med"/>
          </a:ln>
        </p:spPr>
        <p:txBody>
          <a:bodyPr/>
          <a:lstStyle/>
          <a:p>
            <a:endParaRPr lang="ja-JP" altLang="en-US"/>
          </a:p>
        </p:txBody>
      </p:sp>
      <p:sp>
        <p:nvSpPr>
          <p:cNvPr id="296119" name="Line 226"/>
          <p:cNvSpPr>
            <a:spLocks noChangeShapeType="1"/>
          </p:cNvSpPr>
          <p:nvPr/>
        </p:nvSpPr>
        <p:spPr bwMode="auto">
          <a:xfrm flipH="1" flipV="1">
            <a:off x="868363" y="4992688"/>
            <a:ext cx="46037" cy="300037"/>
          </a:xfrm>
          <a:prstGeom prst="line">
            <a:avLst/>
          </a:prstGeom>
          <a:noFill/>
          <a:ln w="9525">
            <a:solidFill>
              <a:schemeClr val="tx1"/>
            </a:solidFill>
            <a:round/>
            <a:headEnd/>
            <a:tailEnd type="triangle" w="med" len="med"/>
          </a:ln>
        </p:spPr>
        <p:txBody>
          <a:bodyPr/>
          <a:lstStyle/>
          <a:p>
            <a:endParaRPr lang="ja-JP" altLang="en-US"/>
          </a:p>
        </p:txBody>
      </p:sp>
      <p:sp>
        <p:nvSpPr>
          <p:cNvPr id="296120" name="Line 227"/>
          <p:cNvSpPr>
            <a:spLocks noChangeShapeType="1"/>
          </p:cNvSpPr>
          <p:nvPr/>
        </p:nvSpPr>
        <p:spPr bwMode="auto">
          <a:xfrm flipV="1">
            <a:off x="1490663" y="4975225"/>
            <a:ext cx="201612" cy="288925"/>
          </a:xfrm>
          <a:prstGeom prst="line">
            <a:avLst/>
          </a:prstGeom>
          <a:noFill/>
          <a:ln w="9525">
            <a:solidFill>
              <a:srgbClr val="FF0000"/>
            </a:solidFill>
            <a:round/>
            <a:headEnd/>
            <a:tailEnd type="triangle" w="med" len="med"/>
          </a:ln>
        </p:spPr>
        <p:txBody>
          <a:bodyPr/>
          <a:lstStyle/>
          <a:p>
            <a:endParaRPr lang="ja-JP" altLang="en-US"/>
          </a:p>
        </p:txBody>
      </p:sp>
      <p:sp>
        <p:nvSpPr>
          <p:cNvPr id="296121" name="Text Box 229"/>
          <p:cNvSpPr txBox="1">
            <a:spLocks noChangeArrowheads="1"/>
          </p:cNvSpPr>
          <p:nvPr/>
        </p:nvSpPr>
        <p:spPr bwMode="auto">
          <a:xfrm>
            <a:off x="2193925" y="4949825"/>
            <a:ext cx="71438" cy="152400"/>
          </a:xfrm>
          <a:prstGeom prst="rect">
            <a:avLst/>
          </a:prstGeom>
          <a:noFill/>
          <a:ln w="9525">
            <a:noFill/>
            <a:miter lim="800000"/>
            <a:headEnd/>
            <a:tailEnd/>
          </a:ln>
        </p:spPr>
        <p:txBody>
          <a:bodyPr wrap="none" lIns="0" tIns="0" rIns="0" bIns="0" anchor="ctr" anchorCtr="1">
            <a:spAutoFit/>
          </a:bodyPr>
          <a:lstStyle/>
          <a:p>
            <a:r>
              <a:rPr lang="en-US" altLang="ja-JP" sz="1000" b="0">
                <a:latin typeface="Tahoma" pitchFamily="34" charset="0"/>
              </a:rPr>
              <a:t>n</a:t>
            </a:r>
          </a:p>
        </p:txBody>
      </p:sp>
      <p:grpSp>
        <p:nvGrpSpPr>
          <p:cNvPr id="296122" name="Group 230"/>
          <p:cNvGrpSpPr>
            <a:grpSpLocks/>
          </p:cNvGrpSpPr>
          <p:nvPr/>
        </p:nvGrpSpPr>
        <p:grpSpPr bwMode="auto">
          <a:xfrm>
            <a:off x="1624013" y="5608638"/>
            <a:ext cx="107950" cy="107950"/>
            <a:chOff x="1030" y="1918"/>
            <a:chExt cx="56" cy="56"/>
          </a:xfrm>
        </p:grpSpPr>
        <p:sp>
          <p:nvSpPr>
            <p:cNvPr id="296123" name="Oval 231"/>
            <p:cNvSpPr>
              <a:spLocks noChangeArrowheads="1"/>
            </p:cNvSpPr>
            <p:nvPr/>
          </p:nvSpPr>
          <p:spPr bwMode="auto">
            <a:xfrm>
              <a:off x="1030" y="1918"/>
              <a:ext cx="56" cy="56"/>
            </a:xfrm>
            <a:prstGeom prst="ellipse">
              <a:avLst/>
            </a:prstGeom>
            <a:solidFill>
              <a:schemeClr val="bg1"/>
            </a:solidFill>
            <a:ln w="9525">
              <a:solidFill>
                <a:srgbClr val="FF0000"/>
              </a:solidFill>
              <a:round/>
              <a:headEnd/>
              <a:tailEnd/>
            </a:ln>
          </p:spPr>
          <p:txBody>
            <a:bodyPr wrap="none" anchor="ctr"/>
            <a:lstStyle/>
            <a:p>
              <a:pPr algn="ctr"/>
              <a:endParaRPr lang="ja-JP" altLang="en-US" sz="1600" b="0" u="sng">
                <a:latin typeface="Arial" charset="0"/>
              </a:endParaRPr>
            </a:p>
          </p:txBody>
        </p:sp>
        <p:sp>
          <p:nvSpPr>
            <p:cNvPr id="296124" name="Line 232"/>
            <p:cNvSpPr>
              <a:spLocks noChangeShapeType="1"/>
            </p:cNvSpPr>
            <p:nvPr/>
          </p:nvSpPr>
          <p:spPr bwMode="auto">
            <a:xfrm>
              <a:off x="1036" y="1946"/>
              <a:ext cx="44" cy="0"/>
            </a:xfrm>
            <a:prstGeom prst="line">
              <a:avLst/>
            </a:prstGeom>
            <a:noFill/>
            <a:ln w="19050">
              <a:solidFill>
                <a:srgbClr val="FF0000"/>
              </a:solidFill>
              <a:round/>
              <a:headEnd/>
              <a:tailEnd/>
            </a:ln>
          </p:spPr>
          <p:txBody>
            <a:bodyPr/>
            <a:lstStyle/>
            <a:p>
              <a:endParaRPr lang="ja-JP" altLang="en-US"/>
            </a:p>
          </p:txBody>
        </p:sp>
      </p:grpSp>
      <p:grpSp>
        <p:nvGrpSpPr>
          <p:cNvPr id="296125" name="Group 233"/>
          <p:cNvGrpSpPr>
            <a:grpSpLocks/>
          </p:cNvGrpSpPr>
          <p:nvPr/>
        </p:nvGrpSpPr>
        <p:grpSpPr bwMode="auto">
          <a:xfrm>
            <a:off x="1376363" y="5570538"/>
            <a:ext cx="107950" cy="107950"/>
            <a:chOff x="1030" y="1918"/>
            <a:chExt cx="56" cy="56"/>
          </a:xfrm>
        </p:grpSpPr>
        <p:sp>
          <p:nvSpPr>
            <p:cNvPr id="296126" name="Oval 234"/>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27" name="Line 235"/>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sp>
        <p:nvSpPr>
          <p:cNvPr id="296128" name="Rectangle 4"/>
          <p:cNvSpPr>
            <a:spLocks noChangeArrowheads="1"/>
          </p:cNvSpPr>
          <p:nvPr/>
        </p:nvSpPr>
        <p:spPr bwMode="auto">
          <a:xfrm>
            <a:off x="6824663" y="4910138"/>
            <a:ext cx="2239962" cy="1349375"/>
          </a:xfrm>
          <a:prstGeom prst="rect">
            <a:avLst/>
          </a:prstGeom>
          <a:solidFill>
            <a:srgbClr val="FFCC99"/>
          </a:solidFill>
          <a:ln w="9525">
            <a:solidFill>
              <a:schemeClr val="tx1"/>
            </a:solidFill>
            <a:miter lim="800000"/>
            <a:headEnd/>
            <a:tailEnd/>
          </a:ln>
        </p:spPr>
        <p:txBody>
          <a:bodyPr wrap="none" anchor="ctr"/>
          <a:lstStyle/>
          <a:p>
            <a:pPr algn="ctr"/>
            <a:endParaRPr lang="ja-JP" altLang="en-US" sz="1600" b="0" u="sng">
              <a:latin typeface="Arial" charset="0"/>
            </a:endParaRPr>
          </a:p>
        </p:txBody>
      </p:sp>
      <p:sp>
        <p:nvSpPr>
          <p:cNvPr id="296129" name="Text Box 11"/>
          <p:cNvSpPr txBox="1">
            <a:spLocks noChangeArrowheads="1"/>
          </p:cNvSpPr>
          <p:nvPr/>
        </p:nvSpPr>
        <p:spPr bwMode="auto">
          <a:xfrm>
            <a:off x="8208963" y="5991225"/>
            <a:ext cx="854075" cy="244475"/>
          </a:xfrm>
          <a:prstGeom prst="rect">
            <a:avLst/>
          </a:prstGeom>
          <a:noFill/>
          <a:ln w="9525">
            <a:noFill/>
            <a:miter lim="800000"/>
            <a:headEnd/>
            <a:tailEnd/>
          </a:ln>
        </p:spPr>
        <p:txBody>
          <a:bodyPr wrap="none" lIns="0" tIns="0" rIns="0" bIns="0">
            <a:spAutoFit/>
          </a:bodyPr>
          <a:lstStyle/>
          <a:p>
            <a:r>
              <a:rPr lang="en-US" altLang="ja-JP" sz="1600">
                <a:solidFill>
                  <a:srgbClr val="0000FF"/>
                </a:solidFill>
                <a:latin typeface="Tahoma" pitchFamily="34" charset="0"/>
              </a:rPr>
              <a:t>SUB (n</a:t>
            </a:r>
            <a:r>
              <a:rPr lang="en-US" altLang="ja-JP" sz="1600" baseline="30000">
                <a:solidFill>
                  <a:srgbClr val="0000FF"/>
                </a:solidFill>
                <a:latin typeface="Tahoma" pitchFamily="34" charset="0"/>
              </a:rPr>
              <a:t>-</a:t>
            </a:r>
            <a:r>
              <a:rPr lang="en-US" altLang="ja-JP" sz="1600">
                <a:solidFill>
                  <a:srgbClr val="0000FF"/>
                </a:solidFill>
                <a:latin typeface="Tahoma" pitchFamily="34" charset="0"/>
              </a:rPr>
              <a:t>)</a:t>
            </a:r>
          </a:p>
        </p:txBody>
      </p:sp>
      <p:sp>
        <p:nvSpPr>
          <p:cNvPr id="296130" name="Rectangle 12"/>
          <p:cNvSpPr>
            <a:spLocks noChangeArrowheads="1"/>
          </p:cNvSpPr>
          <p:nvPr/>
        </p:nvSpPr>
        <p:spPr bwMode="auto">
          <a:xfrm>
            <a:off x="6824663" y="4910138"/>
            <a:ext cx="2239962" cy="584200"/>
          </a:xfrm>
          <a:prstGeom prst="rect">
            <a:avLst/>
          </a:prstGeom>
          <a:solidFill>
            <a:srgbClr val="CCFFFF"/>
          </a:solidFill>
          <a:ln w="9525">
            <a:solidFill>
              <a:schemeClr val="tx1"/>
            </a:solidFill>
            <a:miter lim="800000"/>
            <a:headEnd/>
            <a:tailEnd/>
          </a:ln>
        </p:spPr>
        <p:txBody>
          <a:bodyPr wrap="none" anchor="ctr"/>
          <a:lstStyle/>
          <a:p>
            <a:pPr algn="ctr"/>
            <a:endParaRPr lang="ja-JP" altLang="en-US" sz="1600" b="0" u="sng">
              <a:latin typeface="Arial" charset="0"/>
            </a:endParaRPr>
          </a:p>
        </p:txBody>
      </p:sp>
      <p:sp>
        <p:nvSpPr>
          <p:cNvPr id="296131" name="Rectangle 13"/>
          <p:cNvSpPr>
            <a:spLocks noChangeArrowheads="1"/>
          </p:cNvSpPr>
          <p:nvPr/>
        </p:nvSpPr>
        <p:spPr bwMode="auto">
          <a:xfrm>
            <a:off x="7024688" y="4910138"/>
            <a:ext cx="236537" cy="333375"/>
          </a:xfrm>
          <a:prstGeom prst="rect">
            <a:avLst/>
          </a:prstGeom>
          <a:solidFill>
            <a:srgbClr val="FFFFCC"/>
          </a:solidFill>
          <a:ln w="9525">
            <a:solidFill>
              <a:schemeClr val="tx1"/>
            </a:solidFill>
            <a:miter lim="800000"/>
            <a:headEnd/>
            <a:tailEnd/>
          </a:ln>
        </p:spPr>
        <p:txBody>
          <a:bodyPr wrap="none" anchor="ctr"/>
          <a:lstStyle/>
          <a:p>
            <a:pPr algn="ctr"/>
            <a:r>
              <a:rPr lang="en-US" altLang="ja-JP" sz="1200">
                <a:latin typeface="Tahoma" pitchFamily="34" charset="0"/>
              </a:rPr>
              <a:t>PD</a:t>
            </a:r>
          </a:p>
        </p:txBody>
      </p:sp>
      <p:sp>
        <p:nvSpPr>
          <p:cNvPr id="296132" name="Rectangle 14"/>
          <p:cNvSpPr>
            <a:spLocks noChangeArrowheads="1"/>
          </p:cNvSpPr>
          <p:nvPr/>
        </p:nvSpPr>
        <p:spPr bwMode="auto">
          <a:xfrm>
            <a:off x="6878638" y="4910138"/>
            <a:ext cx="117475" cy="63500"/>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b="0">
              <a:latin typeface="Tahoma" pitchFamily="34" charset="0"/>
            </a:endParaRPr>
          </a:p>
        </p:txBody>
      </p:sp>
      <p:sp>
        <p:nvSpPr>
          <p:cNvPr id="296133" name="Rectangle 15"/>
          <p:cNvSpPr>
            <a:spLocks noChangeArrowheads="1"/>
          </p:cNvSpPr>
          <p:nvPr/>
        </p:nvSpPr>
        <p:spPr bwMode="auto">
          <a:xfrm>
            <a:off x="6865938" y="4857750"/>
            <a:ext cx="163512" cy="34925"/>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134" name="Arc 16"/>
          <p:cNvSpPr>
            <a:spLocks/>
          </p:cNvSpPr>
          <p:nvPr/>
        </p:nvSpPr>
        <p:spPr bwMode="auto">
          <a:xfrm>
            <a:off x="7043738" y="4811713"/>
            <a:ext cx="34925" cy="82550"/>
          </a:xfrm>
          <a:custGeom>
            <a:avLst/>
            <a:gdLst>
              <a:gd name="T0" fmla="*/ 6796 w 21600"/>
              <a:gd name="T1" fmla="*/ 0 h 21646"/>
              <a:gd name="T2" fmla="*/ 97539 w 21600"/>
              <a:gd name="T3" fmla="*/ 508549 h 21646"/>
              <a:gd name="T4" fmla="*/ 0 w 21600"/>
              <a:gd name="T5" fmla="*/ 506222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35" name="Rectangle 17"/>
          <p:cNvSpPr>
            <a:spLocks noChangeArrowheads="1"/>
          </p:cNvSpPr>
          <p:nvPr/>
        </p:nvSpPr>
        <p:spPr bwMode="auto">
          <a:xfrm flipV="1">
            <a:off x="6845300" y="4811713"/>
            <a:ext cx="204788" cy="28575"/>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36" name="Arc 18"/>
          <p:cNvSpPr>
            <a:spLocks/>
          </p:cNvSpPr>
          <p:nvPr/>
        </p:nvSpPr>
        <p:spPr bwMode="auto">
          <a:xfrm flipH="1">
            <a:off x="6819900" y="4811713"/>
            <a:ext cx="34925" cy="80962"/>
          </a:xfrm>
          <a:custGeom>
            <a:avLst/>
            <a:gdLst>
              <a:gd name="T0" fmla="*/ 6796 w 21600"/>
              <a:gd name="T1" fmla="*/ 0 h 21646"/>
              <a:gd name="T2" fmla="*/ 97539 w 21600"/>
              <a:gd name="T3" fmla="*/ 486890 h 21646"/>
              <a:gd name="T4" fmla="*/ 0 w 21600"/>
              <a:gd name="T5" fmla="*/ 484665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37" name="Rectangle 19"/>
          <p:cNvSpPr>
            <a:spLocks noChangeArrowheads="1"/>
          </p:cNvSpPr>
          <p:nvPr/>
        </p:nvSpPr>
        <p:spPr bwMode="auto">
          <a:xfrm>
            <a:off x="7472363" y="4910138"/>
            <a:ext cx="236537" cy="333375"/>
          </a:xfrm>
          <a:prstGeom prst="rect">
            <a:avLst/>
          </a:prstGeom>
          <a:solidFill>
            <a:srgbClr val="FFFFCC"/>
          </a:solidFill>
          <a:ln w="9525">
            <a:solidFill>
              <a:schemeClr val="tx1"/>
            </a:solidFill>
            <a:miter lim="800000"/>
            <a:headEnd/>
            <a:tailEnd/>
          </a:ln>
        </p:spPr>
        <p:txBody>
          <a:bodyPr wrap="none" anchor="ctr"/>
          <a:lstStyle/>
          <a:p>
            <a:pPr algn="ctr"/>
            <a:endParaRPr lang="ja-JP" altLang="en-US" sz="1000">
              <a:latin typeface="Tahoma" pitchFamily="34" charset="0"/>
            </a:endParaRPr>
          </a:p>
        </p:txBody>
      </p:sp>
      <p:sp>
        <p:nvSpPr>
          <p:cNvPr id="296138" name="Rectangle 20"/>
          <p:cNvSpPr>
            <a:spLocks noChangeArrowheads="1"/>
          </p:cNvSpPr>
          <p:nvPr/>
        </p:nvSpPr>
        <p:spPr bwMode="auto">
          <a:xfrm>
            <a:off x="7326313" y="4910138"/>
            <a:ext cx="115887" cy="63500"/>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b="0">
              <a:latin typeface="Tahoma" pitchFamily="34" charset="0"/>
            </a:endParaRPr>
          </a:p>
        </p:txBody>
      </p:sp>
      <p:sp>
        <p:nvSpPr>
          <p:cNvPr id="296139" name="Rectangle 21"/>
          <p:cNvSpPr>
            <a:spLocks noChangeArrowheads="1"/>
          </p:cNvSpPr>
          <p:nvPr/>
        </p:nvSpPr>
        <p:spPr bwMode="auto">
          <a:xfrm>
            <a:off x="7313613" y="4860925"/>
            <a:ext cx="163512" cy="34925"/>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140" name="Arc 22"/>
          <p:cNvSpPr>
            <a:spLocks/>
          </p:cNvSpPr>
          <p:nvPr/>
        </p:nvSpPr>
        <p:spPr bwMode="auto">
          <a:xfrm>
            <a:off x="7491413" y="4816475"/>
            <a:ext cx="34925" cy="82550"/>
          </a:xfrm>
          <a:custGeom>
            <a:avLst/>
            <a:gdLst>
              <a:gd name="T0" fmla="*/ 6796 w 21600"/>
              <a:gd name="T1" fmla="*/ 0 h 21646"/>
              <a:gd name="T2" fmla="*/ 97539 w 21600"/>
              <a:gd name="T3" fmla="*/ 508549 h 21646"/>
              <a:gd name="T4" fmla="*/ 0 w 21600"/>
              <a:gd name="T5" fmla="*/ 506222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41" name="Rectangle 23"/>
          <p:cNvSpPr>
            <a:spLocks noChangeArrowheads="1"/>
          </p:cNvSpPr>
          <p:nvPr/>
        </p:nvSpPr>
        <p:spPr bwMode="auto">
          <a:xfrm flipV="1">
            <a:off x="7292975" y="4814888"/>
            <a:ext cx="204788" cy="30162"/>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42" name="Arc 24"/>
          <p:cNvSpPr>
            <a:spLocks/>
          </p:cNvSpPr>
          <p:nvPr/>
        </p:nvSpPr>
        <p:spPr bwMode="auto">
          <a:xfrm flipH="1">
            <a:off x="7267575" y="4816475"/>
            <a:ext cx="34925" cy="80963"/>
          </a:xfrm>
          <a:custGeom>
            <a:avLst/>
            <a:gdLst>
              <a:gd name="T0" fmla="*/ 6796 w 21600"/>
              <a:gd name="T1" fmla="*/ 0 h 21646"/>
              <a:gd name="T2" fmla="*/ 97539 w 21600"/>
              <a:gd name="T3" fmla="*/ 486896 h 21646"/>
              <a:gd name="T4" fmla="*/ 0 w 21600"/>
              <a:gd name="T5" fmla="*/ 484671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43" name="Rectangle 25"/>
          <p:cNvSpPr>
            <a:spLocks noChangeArrowheads="1"/>
          </p:cNvSpPr>
          <p:nvPr/>
        </p:nvSpPr>
        <p:spPr bwMode="auto">
          <a:xfrm>
            <a:off x="7913688" y="4910138"/>
            <a:ext cx="236537" cy="33337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solidFill>
                <a:srgbClr val="FF0000"/>
              </a:solidFill>
              <a:latin typeface="Tahoma" pitchFamily="34" charset="0"/>
            </a:endParaRPr>
          </a:p>
        </p:txBody>
      </p:sp>
      <p:sp>
        <p:nvSpPr>
          <p:cNvPr id="296144" name="Rectangle 26"/>
          <p:cNvSpPr>
            <a:spLocks noChangeArrowheads="1"/>
          </p:cNvSpPr>
          <p:nvPr/>
        </p:nvSpPr>
        <p:spPr bwMode="auto">
          <a:xfrm>
            <a:off x="7767638" y="4910138"/>
            <a:ext cx="117475" cy="63500"/>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b="0">
              <a:latin typeface="Tahoma" pitchFamily="34" charset="0"/>
            </a:endParaRPr>
          </a:p>
        </p:txBody>
      </p:sp>
      <p:sp>
        <p:nvSpPr>
          <p:cNvPr id="296145" name="Rectangle 27"/>
          <p:cNvSpPr>
            <a:spLocks noChangeArrowheads="1"/>
          </p:cNvSpPr>
          <p:nvPr/>
        </p:nvSpPr>
        <p:spPr bwMode="auto">
          <a:xfrm>
            <a:off x="7754938" y="4859338"/>
            <a:ext cx="163512" cy="34925"/>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146" name="Arc 28"/>
          <p:cNvSpPr>
            <a:spLocks/>
          </p:cNvSpPr>
          <p:nvPr/>
        </p:nvSpPr>
        <p:spPr bwMode="auto">
          <a:xfrm>
            <a:off x="7932738" y="4813300"/>
            <a:ext cx="34925" cy="84138"/>
          </a:xfrm>
          <a:custGeom>
            <a:avLst/>
            <a:gdLst>
              <a:gd name="T0" fmla="*/ 6796 w 21600"/>
              <a:gd name="T1" fmla="*/ 0 h 21646"/>
              <a:gd name="T2" fmla="*/ 97539 w 21600"/>
              <a:gd name="T3" fmla="*/ 518331 h 21646"/>
              <a:gd name="T4" fmla="*/ 0 w 21600"/>
              <a:gd name="T5" fmla="*/ 515960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47" name="Rectangle 29"/>
          <p:cNvSpPr>
            <a:spLocks noChangeArrowheads="1"/>
          </p:cNvSpPr>
          <p:nvPr/>
        </p:nvSpPr>
        <p:spPr bwMode="auto">
          <a:xfrm flipV="1">
            <a:off x="7734300" y="4813300"/>
            <a:ext cx="204788" cy="28575"/>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48" name="Arc 30"/>
          <p:cNvSpPr>
            <a:spLocks/>
          </p:cNvSpPr>
          <p:nvPr/>
        </p:nvSpPr>
        <p:spPr bwMode="auto">
          <a:xfrm flipH="1">
            <a:off x="7708900" y="4813300"/>
            <a:ext cx="34925" cy="80963"/>
          </a:xfrm>
          <a:custGeom>
            <a:avLst/>
            <a:gdLst>
              <a:gd name="T0" fmla="*/ 6796 w 21600"/>
              <a:gd name="T1" fmla="*/ 0 h 21646"/>
              <a:gd name="T2" fmla="*/ 97539 w 21600"/>
              <a:gd name="T3" fmla="*/ 486896 h 21646"/>
              <a:gd name="T4" fmla="*/ 0 w 21600"/>
              <a:gd name="T5" fmla="*/ 484671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49" name="Rectangle 31"/>
          <p:cNvSpPr>
            <a:spLocks noChangeArrowheads="1"/>
          </p:cNvSpPr>
          <p:nvPr/>
        </p:nvSpPr>
        <p:spPr bwMode="auto">
          <a:xfrm>
            <a:off x="8374063" y="4910138"/>
            <a:ext cx="236537" cy="33337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solidFill>
                <a:srgbClr val="FF0000"/>
              </a:solidFill>
              <a:latin typeface="Tahoma" pitchFamily="34" charset="0"/>
            </a:endParaRPr>
          </a:p>
        </p:txBody>
      </p:sp>
      <p:sp>
        <p:nvSpPr>
          <p:cNvPr id="296150" name="Rectangle 32"/>
          <p:cNvSpPr>
            <a:spLocks noChangeArrowheads="1"/>
          </p:cNvSpPr>
          <p:nvPr/>
        </p:nvSpPr>
        <p:spPr bwMode="auto">
          <a:xfrm>
            <a:off x="8226425" y="4910138"/>
            <a:ext cx="117475" cy="63500"/>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b="0">
              <a:latin typeface="Tahoma" pitchFamily="34" charset="0"/>
            </a:endParaRPr>
          </a:p>
        </p:txBody>
      </p:sp>
      <p:sp>
        <p:nvSpPr>
          <p:cNvPr id="296151" name="Rectangle 33"/>
          <p:cNvSpPr>
            <a:spLocks noChangeArrowheads="1"/>
          </p:cNvSpPr>
          <p:nvPr/>
        </p:nvSpPr>
        <p:spPr bwMode="auto">
          <a:xfrm>
            <a:off x="8215313" y="4857750"/>
            <a:ext cx="161925" cy="34925"/>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152" name="Arc 34"/>
          <p:cNvSpPr>
            <a:spLocks/>
          </p:cNvSpPr>
          <p:nvPr/>
        </p:nvSpPr>
        <p:spPr bwMode="auto">
          <a:xfrm>
            <a:off x="8391525" y="4811713"/>
            <a:ext cx="34925" cy="82550"/>
          </a:xfrm>
          <a:custGeom>
            <a:avLst/>
            <a:gdLst>
              <a:gd name="T0" fmla="*/ 6796 w 21600"/>
              <a:gd name="T1" fmla="*/ 0 h 21646"/>
              <a:gd name="T2" fmla="*/ 97539 w 21600"/>
              <a:gd name="T3" fmla="*/ 508549 h 21646"/>
              <a:gd name="T4" fmla="*/ 0 w 21600"/>
              <a:gd name="T5" fmla="*/ 506222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53" name="Rectangle 35"/>
          <p:cNvSpPr>
            <a:spLocks noChangeArrowheads="1"/>
          </p:cNvSpPr>
          <p:nvPr/>
        </p:nvSpPr>
        <p:spPr bwMode="auto">
          <a:xfrm flipV="1">
            <a:off x="8194675" y="4811713"/>
            <a:ext cx="203200" cy="28575"/>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54" name="Arc 36"/>
          <p:cNvSpPr>
            <a:spLocks/>
          </p:cNvSpPr>
          <p:nvPr/>
        </p:nvSpPr>
        <p:spPr bwMode="auto">
          <a:xfrm flipH="1">
            <a:off x="8167688" y="4811713"/>
            <a:ext cx="34925" cy="80962"/>
          </a:xfrm>
          <a:custGeom>
            <a:avLst/>
            <a:gdLst>
              <a:gd name="T0" fmla="*/ 6796 w 21600"/>
              <a:gd name="T1" fmla="*/ 0 h 21646"/>
              <a:gd name="T2" fmla="*/ 97539 w 21600"/>
              <a:gd name="T3" fmla="*/ 486890 h 21646"/>
              <a:gd name="T4" fmla="*/ 0 w 21600"/>
              <a:gd name="T5" fmla="*/ 484665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55" name="Rectangle 37"/>
          <p:cNvSpPr>
            <a:spLocks noChangeArrowheads="1"/>
          </p:cNvSpPr>
          <p:nvPr/>
        </p:nvSpPr>
        <p:spPr bwMode="auto">
          <a:xfrm>
            <a:off x="8828088" y="4910138"/>
            <a:ext cx="236537" cy="333375"/>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a:solidFill>
                <a:srgbClr val="FF0000"/>
              </a:solidFill>
              <a:latin typeface="Tahoma" pitchFamily="34" charset="0"/>
            </a:endParaRPr>
          </a:p>
        </p:txBody>
      </p:sp>
      <p:sp>
        <p:nvSpPr>
          <p:cNvPr id="296156" name="Rectangle 38"/>
          <p:cNvSpPr>
            <a:spLocks noChangeArrowheads="1"/>
          </p:cNvSpPr>
          <p:nvPr/>
        </p:nvSpPr>
        <p:spPr bwMode="auto">
          <a:xfrm>
            <a:off x="8674100" y="4910138"/>
            <a:ext cx="117475" cy="63500"/>
          </a:xfrm>
          <a:prstGeom prst="rect">
            <a:avLst/>
          </a:prstGeom>
          <a:solidFill>
            <a:srgbClr val="FFFFCC"/>
          </a:solidFill>
          <a:ln w="9525">
            <a:solidFill>
              <a:schemeClr val="tx1"/>
            </a:solidFill>
            <a:miter lim="800000"/>
            <a:headEnd/>
            <a:tailEnd/>
          </a:ln>
        </p:spPr>
        <p:txBody>
          <a:bodyPr wrap="none" anchor="ctr"/>
          <a:lstStyle/>
          <a:p>
            <a:pPr algn="ctr"/>
            <a:endParaRPr lang="ja-JP" altLang="en-US" sz="1400" b="0">
              <a:latin typeface="Tahoma" pitchFamily="34" charset="0"/>
            </a:endParaRPr>
          </a:p>
        </p:txBody>
      </p:sp>
      <p:sp>
        <p:nvSpPr>
          <p:cNvPr id="296157" name="Rectangle 39"/>
          <p:cNvSpPr>
            <a:spLocks noChangeArrowheads="1"/>
          </p:cNvSpPr>
          <p:nvPr/>
        </p:nvSpPr>
        <p:spPr bwMode="auto">
          <a:xfrm>
            <a:off x="8662988" y="4860925"/>
            <a:ext cx="161925" cy="34925"/>
          </a:xfrm>
          <a:prstGeom prst="rect">
            <a:avLst/>
          </a:prstGeom>
          <a:solidFill>
            <a:srgbClr val="66FF99"/>
          </a:solidFill>
          <a:ln w="9525">
            <a:noFill/>
            <a:miter lim="800000"/>
            <a:headEnd/>
            <a:tailEnd/>
          </a:ln>
        </p:spPr>
        <p:txBody>
          <a:bodyPr wrap="none" anchor="ctr"/>
          <a:lstStyle/>
          <a:p>
            <a:pPr algn="ctr"/>
            <a:endParaRPr lang="ja-JP" altLang="en-US" sz="1600" b="0" u="sng">
              <a:latin typeface="Arial" charset="0"/>
            </a:endParaRPr>
          </a:p>
        </p:txBody>
      </p:sp>
      <p:sp>
        <p:nvSpPr>
          <p:cNvPr id="296158" name="Arc 40"/>
          <p:cNvSpPr>
            <a:spLocks/>
          </p:cNvSpPr>
          <p:nvPr/>
        </p:nvSpPr>
        <p:spPr bwMode="auto">
          <a:xfrm>
            <a:off x="8839200" y="4816475"/>
            <a:ext cx="34925" cy="82550"/>
          </a:xfrm>
          <a:custGeom>
            <a:avLst/>
            <a:gdLst>
              <a:gd name="T0" fmla="*/ 6796 w 21600"/>
              <a:gd name="T1" fmla="*/ 0 h 21646"/>
              <a:gd name="T2" fmla="*/ 97539 w 21600"/>
              <a:gd name="T3" fmla="*/ 508549 h 21646"/>
              <a:gd name="T4" fmla="*/ 0 w 21600"/>
              <a:gd name="T5" fmla="*/ 506222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59" name="Rectangle 41"/>
          <p:cNvSpPr>
            <a:spLocks noChangeArrowheads="1"/>
          </p:cNvSpPr>
          <p:nvPr/>
        </p:nvSpPr>
        <p:spPr bwMode="auto">
          <a:xfrm flipV="1">
            <a:off x="8642350" y="4814888"/>
            <a:ext cx="203200" cy="30162"/>
          </a:xfrm>
          <a:prstGeom prst="rect">
            <a:avLst/>
          </a:prstGeom>
          <a:solidFill>
            <a:srgbClr val="969696"/>
          </a:solidFill>
          <a:ln w="9525">
            <a:noFill/>
            <a:miter lim="800000"/>
            <a:headEnd/>
            <a:tailEnd/>
          </a:ln>
        </p:spPr>
        <p:txBody>
          <a:bodyPr rot="10800000" wrap="none" anchor="ctr"/>
          <a:lstStyle/>
          <a:p>
            <a:pPr algn="ctr"/>
            <a:endParaRPr lang="ja-JP" altLang="en-US" sz="1600" b="0" u="sng">
              <a:latin typeface="Arial" charset="0"/>
            </a:endParaRPr>
          </a:p>
        </p:txBody>
      </p:sp>
      <p:sp>
        <p:nvSpPr>
          <p:cNvPr id="296160" name="Arc 42"/>
          <p:cNvSpPr>
            <a:spLocks/>
          </p:cNvSpPr>
          <p:nvPr/>
        </p:nvSpPr>
        <p:spPr bwMode="auto">
          <a:xfrm flipH="1">
            <a:off x="8615363" y="4816475"/>
            <a:ext cx="34925" cy="80963"/>
          </a:xfrm>
          <a:custGeom>
            <a:avLst/>
            <a:gdLst>
              <a:gd name="T0" fmla="*/ 6796 w 21600"/>
              <a:gd name="T1" fmla="*/ 0 h 21646"/>
              <a:gd name="T2" fmla="*/ 97539 w 21600"/>
              <a:gd name="T3" fmla="*/ 486896 h 21646"/>
              <a:gd name="T4" fmla="*/ 0 w 21600"/>
              <a:gd name="T5" fmla="*/ 484671 h 21646"/>
              <a:gd name="T6" fmla="*/ 0 60000 65536"/>
              <a:gd name="T7" fmla="*/ 0 60000 65536"/>
              <a:gd name="T8" fmla="*/ 0 60000 65536"/>
              <a:gd name="T9" fmla="*/ 0 w 21600"/>
              <a:gd name="T10" fmla="*/ 0 h 21646"/>
              <a:gd name="T11" fmla="*/ 21600 w 21600"/>
              <a:gd name="T12" fmla="*/ 21646 h 21646"/>
            </a:gdLst>
            <a:ahLst/>
            <a:cxnLst>
              <a:cxn ang="T6">
                <a:pos x="T0" y="T1"/>
              </a:cxn>
              <a:cxn ang="T7">
                <a:pos x="T2" y="T3"/>
              </a:cxn>
              <a:cxn ang="T8">
                <a:pos x="T4" y="T5"/>
              </a:cxn>
            </a:cxnLst>
            <a:rect l="T9" t="T10" r="T11" b="T12"/>
            <a:pathLst>
              <a:path w="21600" h="21646" fill="none" extrusionOk="0">
                <a:moveTo>
                  <a:pt x="1505" y="-1"/>
                </a:moveTo>
                <a:cubicBezTo>
                  <a:pt x="12822" y="790"/>
                  <a:pt x="21600" y="10201"/>
                  <a:pt x="21600" y="21547"/>
                </a:cubicBezTo>
                <a:cubicBezTo>
                  <a:pt x="21600" y="21579"/>
                  <a:pt x="21599" y="21612"/>
                  <a:pt x="21599" y="21645"/>
                </a:cubicBezTo>
              </a:path>
              <a:path w="21600" h="21646" stroke="0" extrusionOk="0">
                <a:moveTo>
                  <a:pt x="1505" y="-1"/>
                </a:moveTo>
                <a:cubicBezTo>
                  <a:pt x="12822" y="790"/>
                  <a:pt x="21600" y="10201"/>
                  <a:pt x="21600" y="21547"/>
                </a:cubicBezTo>
                <a:cubicBezTo>
                  <a:pt x="21600" y="21579"/>
                  <a:pt x="21599" y="21612"/>
                  <a:pt x="21599" y="21645"/>
                </a:cubicBezTo>
                <a:lnTo>
                  <a:pt x="0" y="21547"/>
                </a:lnTo>
                <a:lnTo>
                  <a:pt x="1505" y="-1"/>
                </a:lnTo>
                <a:close/>
              </a:path>
            </a:pathLst>
          </a:custGeom>
          <a:solidFill>
            <a:srgbClr val="969696"/>
          </a:solidFill>
          <a:ln w="28575">
            <a:noFill/>
            <a:round/>
            <a:headEnd/>
            <a:tailEnd/>
          </a:ln>
        </p:spPr>
        <p:txBody>
          <a:bodyPr/>
          <a:lstStyle/>
          <a:p>
            <a:endParaRPr lang="ja-JP" altLang="en-US"/>
          </a:p>
        </p:txBody>
      </p:sp>
      <p:sp>
        <p:nvSpPr>
          <p:cNvPr id="296161" name="Text Box 43"/>
          <p:cNvSpPr txBox="1">
            <a:spLocks noChangeArrowheads="1"/>
          </p:cNvSpPr>
          <p:nvPr/>
        </p:nvSpPr>
        <p:spPr bwMode="auto">
          <a:xfrm>
            <a:off x="8770938" y="5251450"/>
            <a:ext cx="98425" cy="212725"/>
          </a:xfrm>
          <a:prstGeom prst="rect">
            <a:avLst/>
          </a:prstGeom>
          <a:noFill/>
          <a:ln w="9525">
            <a:noFill/>
            <a:miter lim="800000"/>
            <a:headEnd/>
            <a:tailEnd/>
          </a:ln>
        </p:spPr>
        <p:txBody>
          <a:bodyPr wrap="none" lIns="0" tIns="0" rIns="0" bIns="0">
            <a:spAutoFit/>
          </a:bodyPr>
          <a:lstStyle/>
          <a:p>
            <a:r>
              <a:rPr lang="en-US" altLang="ja-JP" sz="1400" b="0">
                <a:latin typeface="Tahoma" pitchFamily="34" charset="0"/>
              </a:rPr>
              <a:t>p</a:t>
            </a:r>
          </a:p>
        </p:txBody>
      </p:sp>
      <p:sp>
        <p:nvSpPr>
          <p:cNvPr id="296162" name="Line 173"/>
          <p:cNvSpPr>
            <a:spLocks noChangeShapeType="1"/>
          </p:cNvSpPr>
          <p:nvPr/>
        </p:nvSpPr>
        <p:spPr bwMode="auto">
          <a:xfrm>
            <a:off x="8015288" y="4525963"/>
            <a:ext cx="0" cy="1176337"/>
          </a:xfrm>
          <a:prstGeom prst="line">
            <a:avLst/>
          </a:prstGeom>
          <a:noFill/>
          <a:ln w="38100">
            <a:solidFill>
              <a:srgbClr val="808080"/>
            </a:solidFill>
            <a:round/>
            <a:headEnd/>
            <a:tailEnd type="triangle" w="med" len="med"/>
          </a:ln>
        </p:spPr>
        <p:txBody>
          <a:bodyPr/>
          <a:lstStyle/>
          <a:p>
            <a:endParaRPr lang="ja-JP" altLang="en-US"/>
          </a:p>
        </p:txBody>
      </p:sp>
      <p:sp>
        <p:nvSpPr>
          <p:cNvPr id="296163" name="Line 174"/>
          <p:cNvSpPr>
            <a:spLocks noChangeShapeType="1"/>
          </p:cNvSpPr>
          <p:nvPr/>
        </p:nvSpPr>
        <p:spPr bwMode="auto">
          <a:xfrm>
            <a:off x="7905750" y="5846763"/>
            <a:ext cx="0" cy="377825"/>
          </a:xfrm>
          <a:prstGeom prst="line">
            <a:avLst/>
          </a:prstGeom>
          <a:noFill/>
          <a:ln w="9525">
            <a:solidFill>
              <a:schemeClr val="tx1"/>
            </a:solidFill>
            <a:round/>
            <a:headEnd/>
            <a:tailEnd type="triangle" w="med" len="med"/>
          </a:ln>
        </p:spPr>
        <p:txBody>
          <a:bodyPr/>
          <a:lstStyle/>
          <a:p>
            <a:endParaRPr lang="ja-JP" altLang="en-US"/>
          </a:p>
        </p:txBody>
      </p:sp>
      <p:grpSp>
        <p:nvGrpSpPr>
          <p:cNvPr id="296164" name="Group 392"/>
          <p:cNvGrpSpPr>
            <a:grpSpLocks/>
          </p:cNvGrpSpPr>
          <p:nvPr/>
        </p:nvGrpSpPr>
        <p:grpSpPr bwMode="auto">
          <a:xfrm>
            <a:off x="7861300" y="6672263"/>
            <a:ext cx="122238" cy="69850"/>
            <a:chOff x="4239" y="4157"/>
            <a:chExt cx="125" cy="71"/>
          </a:xfrm>
        </p:grpSpPr>
        <p:sp>
          <p:nvSpPr>
            <p:cNvPr id="296165" name="Line 181"/>
            <p:cNvSpPr>
              <a:spLocks noChangeShapeType="1"/>
            </p:cNvSpPr>
            <p:nvPr/>
          </p:nvSpPr>
          <p:spPr bwMode="auto">
            <a:xfrm>
              <a:off x="4239" y="4158"/>
              <a:ext cx="125" cy="0"/>
            </a:xfrm>
            <a:prstGeom prst="line">
              <a:avLst/>
            </a:prstGeom>
            <a:noFill/>
            <a:ln w="9525">
              <a:solidFill>
                <a:schemeClr val="tx1"/>
              </a:solidFill>
              <a:round/>
              <a:headEnd/>
              <a:tailEnd/>
            </a:ln>
          </p:spPr>
          <p:txBody>
            <a:bodyPr/>
            <a:lstStyle/>
            <a:p>
              <a:endParaRPr lang="ja-JP" altLang="en-US"/>
            </a:p>
          </p:txBody>
        </p:sp>
        <p:sp>
          <p:nvSpPr>
            <p:cNvPr id="296166" name="Line 182"/>
            <p:cNvSpPr>
              <a:spLocks noChangeShapeType="1"/>
            </p:cNvSpPr>
            <p:nvPr/>
          </p:nvSpPr>
          <p:spPr bwMode="auto">
            <a:xfrm flipH="1">
              <a:off x="4245" y="4158"/>
              <a:ext cx="30" cy="65"/>
            </a:xfrm>
            <a:prstGeom prst="line">
              <a:avLst/>
            </a:prstGeom>
            <a:noFill/>
            <a:ln w="9525">
              <a:solidFill>
                <a:schemeClr val="tx1"/>
              </a:solidFill>
              <a:round/>
              <a:headEnd/>
              <a:tailEnd/>
            </a:ln>
          </p:spPr>
          <p:txBody>
            <a:bodyPr/>
            <a:lstStyle/>
            <a:p>
              <a:endParaRPr lang="ja-JP" altLang="en-US"/>
            </a:p>
          </p:txBody>
        </p:sp>
        <p:sp>
          <p:nvSpPr>
            <p:cNvPr id="296167" name="Line 183"/>
            <p:cNvSpPr>
              <a:spLocks noChangeShapeType="1"/>
            </p:cNvSpPr>
            <p:nvPr/>
          </p:nvSpPr>
          <p:spPr bwMode="auto">
            <a:xfrm flipH="1">
              <a:off x="4281" y="4157"/>
              <a:ext cx="30" cy="65"/>
            </a:xfrm>
            <a:prstGeom prst="line">
              <a:avLst/>
            </a:prstGeom>
            <a:noFill/>
            <a:ln w="9525">
              <a:solidFill>
                <a:schemeClr val="tx1"/>
              </a:solidFill>
              <a:round/>
              <a:headEnd/>
              <a:tailEnd/>
            </a:ln>
          </p:spPr>
          <p:txBody>
            <a:bodyPr/>
            <a:lstStyle/>
            <a:p>
              <a:endParaRPr lang="ja-JP" altLang="en-US"/>
            </a:p>
          </p:txBody>
        </p:sp>
        <p:sp>
          <p:nvSpPr>
            <p:cNvPr id="296168" name="Line 184"/>
            <p:cNvSpPr>
              <a:spLocks noChangeShapeType="1"/>
            </p:cNvSpPr>
            <p:nvPr/>
          </p:nvSpPr>
          <p:spPr bwMode="auto">
            <a:xfrm flipH="1">
              <a:off x="4316" y="4163"/>
              <a:ext cx="30" cy="65"/>
            </a:xfrm>
            <a:prstGeom prst="line">
              <a:avLst/>
            </a:prstGeom>
            <a:noFill/>
            <a:ln w="9525">
              <a:solidFill>
                <a:schemeClr val="tx1"/>
              </a:solidFill>
              <a:round/>
              <a:headEnd/>
              <a:tailEnd/>
            </a:ln>
          </p:spPr>
          <p:txBody>
            <a:bodyPr/>
            <a:lstStyle/>
            <a:p>
              <a:endParaRPr lang="ja-JP" altLang="en-US"/>
            </a:p>
          </p:txBody>
        </p:sp>
      </p:grpSp>
      <p:sp>
        <p:nvSpPr>
          <p:cNvPr id="296169" name="Text Box 187"/>
          <p:cNvSpPr txBox="1">
            <a:spLocks noChangeArrowheads="1"/>
          </p:cNvSpPr>
          <p:nvPr/>
        </p:nvSpPr>
        <p:spPr bwMode="auto">
          <a:xfrm>
            <a:off x="7521575" y="4244975"/>
            <a:ext cx="1011238" cy="336550"/>
          </a:xfrm>
          <a:prstGeom prst="rect">
            <a:avLst/>
          </a:prstGeom>
          <a:noFill/>
          <a:ln w="9525">
            <a:noFill/>
            <a:miter lim="800000"/>
            <a:headEnd/>
            <a:tailEnd/>
          </a:ln>
        </p:spPr>
        <p:txBody>
          <a:bodyPr wrap="none">
            <a:spAutoFit/>
          </a:bodyPr>
          <a:lstStyle/>
          <a:p>
            <a:r>
              <a:rPr lang="en-US" altLang="ja-JP" sz="1600">
                <a:solidFill>
                  <a:srgbClr val="4D4D4D"/>
                </a:solidFill>
                <a:latin typeface="Tahoma" pitchFamily="34" charset="0"/>
              </a:rPr>
              <a:t>IR Light</a:t>
            </a:r>
          </a:p>
        </p:txBody>
      </p:sp>
      <p:grpSp>
        <p:nvGrpSpPr>
          <p:cNvPr id="296170" name="Group 203"/>
          <p:cNvGrpSpPr>
            <a:grpSpLocks/>
          </p:cNvGrpSpPr>
          <p:nvPr/>
        </p:nvGrpSpPr>
        <p:grpSpPr bwMode="auto">
          <a:xfrm>
            <a:off x="7435850" y="5362575"/>
            <a:ext cx="107950" cy="109538"/>
            <a:chOff x="1030" y="1918"/>
            <a:chExt cx="56" cy="56"/>
          </a:xfrm>
        </p:grpSpPr>
        <p:sp>
          <p:nvSpPr>
            <p:cNvPr id="296171" name="Oval 204"/>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72" name="Line 205"/>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grpSp>
        <p:nvGrpSpPr>
          <p:cNvPr id="296173" name="Group 206"/>
          <p:cNvGrpSpPr>
            <a:grpSpLocks/>
          </p:cNvGrpSpPr>
          <p:nvPr/>
        </p:nvGrpSpPr>
        <p:grpSpPr bwMode="auto">
          <a:xfrm>
            <a:off x="8570913" y="5318125"/>
            <a:ext cx="106362" cy="109538"/>
            <a:chOff x="1030" y="1918"/>
            <a:chExt cx="56" cy="56"/>
          </a:xfrm>
        </p:grpSpPr>
        <p:sp>
          <p:nvSpPr>
            <p:cNvPr id="296174" name="Oval 207"/>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75" name="Line 208"/>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grpSp>
        <p:nvGrpSpPr>
          <p:cNvPr id="296176" name="Group 209"/>
          <p:cNvGrpSpPr>
            <a:grpSpLocks/>
          </p:cNvGrpSpPr>
          <p:nvPr/>
        </p:nvGrpSpPr>
        <p:grpSpPr bwMode="auto">
          <a:xfrm>
            <a:off x="7867650" y="5322888"/>
            <a:ext cx="107950" cy="109537"/>
            <a:chOff x="1030" y="1918"/>
            <a:chExt cx="56" cy="56"/>
          </a:xfrm>
        </p:grpSpPr>
        <p:sp>
          <p:nvSpPr>
            <p:cNvPr id="296177" name="Oval 210"/>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78" name="Line 211"/>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sp>
        <p:nvSpPr>
          <p:cNvPr id="296179" name="Line 212"/>
          <p:cNvSpPr>
            <a:spLocks noChangeShapeType="1"/>
          </p:cNvSpPr>
          <p:nvPr/>
        </p:nvSpPr>
        <p:spPr bwMode="auto">
          <a:xfrm flipV="1">
            <a:off x="7496175" y="5038725"/>
            <a:ext cx="120650" cy="322263"/>
          </a:xfrm>
          <a:prstGeom prst="line">
            <a:avLst/>
          </a:prstGeom>
          <a:noFill/>
          <a:ln w="9525">
            <a:solidFill>
              <a:schemeClr val="tx1"/>
            </a:solidFill>
            <a:round/>
            <a:headEnd/>
            <a:tailEnd type="triangle" w="med" len="med"/>
          </a:ln>
        </p:spPr>
        <p:txBody>
          <a:bodyPr/>
          <a:lstStyle/>
          <a:p>
            <a:endParaRPr lang="ja-JP" altLang="en-US"/>
          </a:p>
        </p:txBody>
      </p:sp>
      <p:sp>
        <p:nvSpPr>
          <p:cNvPr id="296180" name="Line 213"/>
          <p:cNvSpPr>
            <a:spLocks noChangeShapeType="1"/>
          </p:cNvSpPr>
          <p:nvPr/>
        </p:nvSpPr>
        <p:spPr bwMode="auto">
          <a:xfrm flipV="1">
            <a:off x="7905750" y="5154613"/>
            <a:ext cx="53975" cy="160337"/>
          </a:xfrm>
          <a:prstGeom prst="line">
            <a:avLst/>
          </a:prstGeom>
          <a:noFill/>
          <a:ln w="9525">
            <a:solidFill>
              <a:schemeClr val="tx1"/>
            </a:solidFill>
            <a:round/>
            <a:headEnd/>
            <a:tailEnd type="triangle" w="med" len="med"/>
          </a:ln>
        </p:spPr>
        <p:txBody>
          <a:bodyPr/>
          <a:lstStyle/>
          <a:p>
            <a:endParaRPr lang="ja-JP" altLang="en-US"/>
          </a:p>
        </p:txBody>
      </p:sp>
      <p:sp>
        <p:nvSpPr>
          <p:cNvPr id="296181" name="Line 214"/>
          <p:cNvSpPr>
            <a:spLocks noChangeShapeType="1"/>
          </p:cNvSpPr>
          <p:nvPr/>
        </p:nvSpPr>
        <p:spPr bwMode="auto">
          <a:xfrm flipH="1" flipV="1">
            <a:off x="8497888" y="5154613"/>
            <a:ext cx="100012" cy="177800"/>
          </a:xfrm>
          <a:prstGeom prst="line">
            <a:avLst/>
          </a:prstGeom>
          <a:noFill/>
          <a:ln w="9525">
            <a:solidFill>
              <a:schemeClr val="tx1"/>
            </a:solidFill>
            <a:round/>
            <a:headEnd/>
            <a:tailEnd type="triangle" w="med" len="med"/>
          </a:ln>
        </p:spPr>
        <p:txBody>
          <a:bodyPr/>
          <a:lstStyle/>
          <a:p>
            <a:endParaRPr lang="ja-JP" altLang="en-US"/>
          </a:p>
        </p:txBody>
      </p:sp>
      <p:sp>
        <p:nvSpPr>
          <p:cNvPr id="296182" name="Text Box 228"/>
          <p:cNvSpPr txBox="1">
            <a:spLocks noChangeArrowheads="1"/>
          </p:cNvSpPr>
          <p:nvPr/>
        </p:nvSpPr>
        <p:spPr bwMode="auto">
          <a:xfrm>
            <a:off x="8364538" y="4945063"/>
            <a:ext cx="255587" cy="244475"/>
          </a:xfrm>
          <a:prstGeom prst="rect">
            <a:avLst/>
          </a:prstGeom>
          <a:noFill/>
          <a:ln w="9525">
            <a:noFill/>
            <a:miter lim="800000"/>
            <a:headEnd/>
            <a:tailEnd/>
          </a:ln>
        </p:spPr>
        <p:txBody>
          <a:bodyPr wrap="none">
            <a:spAutoFit/>
          </a:bodyPr>
          <a:lstStyle/>
          <a:p>
            <a:r>
              <a:rPr lang="en-US" altLang="ja-JP" sz="1000" b="0">
                <a:latin typeface="Tahoma" pitchFamily="34" charset="0"/>
              </a:rPr>
              <a:t>n</a:t>
            </a:r>
          </a:p>
        </p:txBody>
      </p:sp>
      <p:grpSp>
        <p:nvGrpSpPr>
          <p:cNvPr id="296183" name="Group 236"/>
          <p:cNvGrpSpPr>
            <a:grpSpLocks/>
          </p:cNvGrpSpPr>
          <p:nvPr/>
        </p:nvGrpSpPr>
        <p:grpSpPr bwMode="auto">
          <a:xfrm>
            <a:off x="7666038" y="5972175"/>
            <a:ext cx="106362" cy="107950"/>
            <a:chOff x="1030" y="1918"/>
            <a:chExt cx="56" cy="56"/>
          </a:xfrm>
        </p:grpSpPr>
        <p:sp>
          <p:nvSpPr>
            <p:cNvPr id="296184" name="Oval 237"/>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85" name="Line 238"/>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grpSp>
        <p:nvGrpSpPr>
          <p:cNvPr id="296186" name="Group 239"/>
          <p:cNvGrpSpPr>
            <a:grpSpLocks/>
          </p:cNvGrpSpPr>
          <p:nvPr/>
        </p:nvGrpSpPr>
        <p:grpSpPr bwMode="auto">
          <a:xfrm>
            <a:off x="8101013" y="5762625"/>
            <a:ext cx="107950" cy="107950"/>
            <a:chOff x="1030" y="1918"/>
            <a:chExt cx="56" cy="56"/>
          </a:xfrm>
        </p:grpSpPr>
        <p:sp>
          <p:nvSpPr>
            <p:cNvPr id="296187" name="Oval 240"/>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88" name="Line 241"/>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grpSp>
        <p:nvGrpSpPr>
          <p:cNvPr id="296189" name="Group 242"/>
          <p:cNvGrpSpPr>
            <a:grpSpLocks/>
          </p:cNvGrpSpPr>
          <p:nvPr/>
        </p:nvGrpSpPr>
        <p:grpSpPr bwMode="auto">
          <a:xfrm>
            <a:off x="7853363" y="5803900"/>
            <a:ext cx="107950" cy="109538"/>
            <a:chOff x="1030" y="1918"/>
            <a:chExt cx="56" cy="56"/>
          </a:xfrm>
        </p:grpSpPr>
        <p:sp>
          <p:nvSpPr>
            <p:cNvPr id="296190" name="Oval 243"/>
            <p:cNvSpPr>
              <a:spLocks noChangeArrowheads="1"/>
            </p:cNvSpPr>
            <p:nvPr/>
          </p:nvSpPr>
          <p:spPr bwMode="auto">
            <a:xfrm>
              <a:off x="1030" y="1918"/>
              <a:ext cx="56" cy="56"/>
            </a:xfrm>
            <a:prstGeom prst="ellipse">
              <a:avLst/>
            </a:prstGeom>
            <a:solidFill>
              <a:schemeClr val="bg1"/>
            </a:solidFill>
            <a:ln w="9525">
              <a:solidFill>
                <a:schemeClr val="tx1"/>
              </a:solidFill>
              <a:round/>
              <a:headEnd/>
              <a:tailEnd/>
            </a:ln>
          </p:spPr>
          <p:txBody>
            <a:bodyPr wrap="none" anchor="ctr"/>
            <a:lstStyle/>
            <a:p>
              <a:pPr algn="ctr"/>
              <a:endParaRPr lang="ja-JP" altLang="en-US" sz="1600" b="0" u="sng">
                <a:latin typeface="Arial" charset="0"/>
              </a:endParaRPr>
            </a:p>
          </p:txBody>
        </p:sp>
        <p:sp>
          <p:nvSpPr>
            <p:cNvPr id="296191" name="Line 244"/>
            <p:cNvSpPr>
              <a:spLocks noChangeShapeType="1"/>
            </p:cNvSpPr>
            <p:nvPr/>
          </p:nvSpPr>
          <p:spPr bwMode="auto">
            <a:xfrm>
              <a:off x="1036" y="1946"/>
              <a:ext cx="44" cy="0"/>
            </a:xfrm>
            <a:prstGeom prst="line">
              <a:avLst/>
            </a:prstGeom>
            <a:noFill/>
            <a:ln w="19050">
              <a:solidFill>
                <a:schemeClr val="tx1"/>
              </a:solidFill>
              <a:round/>
              <a:headEnd/>
              <a:tailEnd/>
            </a:ln>
          </p:spPr>
          <p:txBody>
            <a:bodyPr/>
            <a:lstStyle/>
            <a:p>
              <a:endParaRPr lang="ja-JP" altLang="en-US"/>
            </a:p>
          </p:txBody>
        </p:sp>
      </p:grpSp>
      <p:sp>
        <p:nvSpPr>
          <p:cNvPr id="296192" name="Line 245"/>
          <p:cNvSpPr>
            <a:spLocks noChangeShapeType="1"/>
          </p:cNvSpPr>
          <p:nvPr/>
        </p:nvSpPr>
        <p:spPr bwMode="auto">
          <a:xfrm>
            <a:off x="7720013" y="6107113"/>
            <a:ext cx="0" cy="117475"/>
          </a:xfrm>
          <a:prstGeom prst="line">
            <a:avLst/>
          </a:prstGeom>
          <a:noFill/>
          <a:ln w="9525">
            <a:solidFill>
              <a:schemeClr val="tx1"/>
            </a:solidFill>
            <a:round/>
            <a:headEnd/>
            <a:tailEnd type="triangle" w="med" len="med"/>
          </a:ln>
        </p:spPr>
        <p:txBody>
          <a:bodyPr/>
          <a:lstStyle/>
          <a:p>
            <a:endParaRPr lang="ja-JP" altLang="en-US"/>
          </a:p>
        </p:txBody>
      </p:sp>
      <p:sp>
        <p:nvSpPr>
          <p:cNvPr id="296193" name="Line 246"/>
          <p:cNvSpPr>
            <a:spLocks noChangeShapeType="1"/>
          </p:cNvSpPr>
          <p:nvPr/>
        </p:nvSpPr>
        <p:spPr bwMode="auto">
          <a:xfrm>
            <a:off x="8162925" y="5873750"/>
            <a:ext cx="0" cy="350838"/>
          </a:xfrm>
          <a:prstGeom prst="line">
            <a:avLst/>
          </a:prstGeom>
          <a:noFill/>
          <a:ln w="9525">
            <a:solidFill>
              <a:schemeClr val="tx1"/>
            </a:solidFill>
            <a:round/>
            <a:headEnd/>
            <a:tailEnd type="triangle" w="med" len="med"/>
          </a:ln>
        </p:spPr>
        <p:txBody>
          <a:bodyPr/>
          <a:lstStyle/>
          <a:p>
            <a:endParaRPr lang="ja-JP" altLang="en-US"/>
          </a:p>
        </p:txBody>
      </p:sp>
      <p:sp>
        <p:nvSpPr>
          <p:cNvPr id="296194" name="Line 293"/>
          <p:cNvSpPr>
            <a:spLocks noChangeShapeType="1"/>
          </p:cNvSpPr>
          <p:nvPr/>
        </p:nvSpPr>
        <p:spPr bwMode="auto">
          <a:xfrm>
            <a:off x="7920038" y="6259513"/>
            <a:ext cx="0" cy="104775"/>
          </a:xfrm>
          <a:prstGeom prst="line">
            <a:avLst/>
          </a:prstGeom>
          <a:noFill/>
          <a:ln w="9525">
            <a:solidFill>
              <a:schemeClr val="tx1"/>
            </a:solidFill>
            <a:round/>
            <a:headEnd/>
            <a:tailEnd/>
          </a:ln>
        </p:spPr>
        <p:txBody>
          <a:bodyPr/>
          <a:lstStyle/>
          <a:p>
            <a:endParaRPr lang="ja-JP" altLang="en-US"/>
          </a:p>
        </p:txBody>
      </p:sp>
      <p:sp>
        <p:nvSpPr>
          <p:cNvPr id="296195" name="Oval 294"/>
          <p:cNvSpPr>
            <a:spLocks noChangeArrowheads="1"/>
          </p:cNvSpPr>
          <p:nvPr/>
        </p:nvSpPr>
        <p:spPr bwMode="auto">
          <a:xfrm>
            <a:off x="7820025" y="6364288"/>
            <a:ext cx="204788" cy="203200"/>
          </a:xfrm>
          <a:prstGeom prst="ellipse">
            <a:avLst/>
          </a:prstGeom>
          <a:noFill/>
          <a:ln w="9525" algn="ctr">
            <a:solidFill>
              <a:schemeClr val="tx1"/>
            </a:solidFill>
            <a:round/>
            <a:headEnd/>
            <a:tailEnd/>
          </a:ln>
        </p:spPr>
        <p:txBody>
          <a:bodyPr wrap="none" anchor="ctr"/>
          <a:lstStyle/>
          <a:p>
            <a:endParaRPr lang="ja-JP" altLang="en-US" sz="2000">
              <a:latin typeface="Arial" charset="0"/>
            </a:endParaRPr>
          </a:p>
        </p:txBody>
      </p:sp>
      <p:sp>
        <p:nvSpPr>
          <p:cNvPr id="296196" name="Freeform 295"/>
          <p:cNvSpPr>
            <a:spLocks/>
          </p:cNvSpPr>
          <p:nvPr/>
        </p:nvSpPr>
        <p:spPr bwMode="auto">
          <a:xfrm>
            <a:off x="7847013" y="6413500"/>
            <a:ext cx="150812" cy="101600"/>
          </a:xfrm>
          <a:custGeom>
            <a:avLst/>
            <a:gdLst>
              <a:gd name="T0" fmla="*/ 0 w 68"/>
              <a:gd name="T1" fmla="*/ 2147483647 h 45"/>
              <a:gd name="T2" fmla="*/ 2147483647 w 68"/>
              <a:gd name="T3" fmla="*/ 2147483647 h 45"/>
              <a:gd name="T4" fmla="*/ 2147483647 w 68"/>
              <a:gd name="T5" fmla="*/ 0 h 45"/>
              <a:gd name="T6" fmla="*/ 2147483647 w 68"/>
              <a:gd name="T7" fmla="*/ 0 h 45"/>
              <a:gd name="T8" fmla="*/ 2147483647 w 68"/>
              <a:gd name="T9" fmla="*/ 2147483647 h 45"/>
              <a:gd name="T10" fmla="*/ 2147483647 w 68"/>
              <a:gd name="T11" fmla="*/ 2147483647 h 45"/>
              <a:gd name="T12" fmla="*/ 0 60000 65536"/>
              <a:gd name="T13" fmla="*/ 0 60000 65536"/>
              <a:gd name="T14" fmla="*/ 0 60000 65536"/>
              <a:gd name="T15" fmla="*/ 0 60000 65536"/>
              <a:gd name="T16" fmla="*/ 0 60000 65536"/>
              <a:gd name="T17" fmla="*/ 0 60000 65536"/>
              <a:gd name="T18" fmla="*/ 0 w 68"/>
              <a:gd name="T19" fmla="*/ 0 h 45"/>
              <a:gd name="T20" fmla="*/ 68 w 68"/>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68" h="45">
                <a:moveTo>
                  <a:pt x="0" y="45"/>
                </a:moveTo>
                <a:lnTo>
                  <a:pt x="23" y="45"/>
                </a:lnTo>
                <a:lnTo>
                  <a:pt x="23" y="0"/>
                </a:lnTo>
                <a:lnTo>
                  <a:pt x="45" y="0"/>
                </a:lnTo>
                <a:lnTo>
                  <a:pt x="45" y="45"/>
                </a:lnTo>
                <a:lnTo>
                  <a:pt x="68" y="45"/>
                </a:lnTo>
              </a:path>
            </a:pathLst>
          </a:custGeom>
          <a:noFill/>
          <a:ln w="9525" cap="flat" cmpd="sng">
            <a:solidFill>
              <a:schemeClr val="tx1"/>
            </a:solidFill>
            <a:prstDash val="solid"/>
            <a:round/>
            <a:headEnd type="none" w="med" len="med"/>
            <a:tailEnd type="none" w="med" len="med"/>
          </a:ln>
        </p:spPr>
        <p:txBody>
          <a:bodyPr/>
          <a:lstStyle/>
          <a:p>
            <a:endParaRPr lang="ja-JP" altLang="en-US"/>
          </a:p>
        </p:txBody>
      </p:sp>
      <p:sp>
        <p:nvSpPr>
          <p:cNvPr id="296197" name="Line 296"/>
          <p:cNvSpPr>
            <a:spLocks noChangeShapeType="1"/>
          </p:cNvSpPr>
          <p:nvPr/>
        </p:nvSpPr>
        <p:spPr bwMode="auto">
          <a:xfrm>
            <a:off x="7923213" y="6573838"/>
            <a:ext cx="0" cy="103187"/>
          </a:xfrm>
          <a:prstGeom prst="line">
            <a:avLst/>
          </a:prstGeom>
          <a:noFill/>
          <a:ln w="9525">
            <a:solidFill>
              <a:schemeClr val="tx1"/>
            </a:solidFill>
            <a:round/>
            <a:headEnd/>
            <a:tailEnd/>
          </a:ln>
        </p:spPr>
        <p:txBody>
          <a:bodyPr/>
          <a:lstStyle/>
          <a:p>
            <a:endParaRPr lang="ja-JP" altLang="en-US"/>
          </a:p>
        </p:txBody>
      </p:sp>
      <p:sp>
        <p:nvSpPr>
          <p:cNvPr id="296198" name="Text Box 205"/>
          <p:cNvSpPr txBox="1">
            <a:spLocks noChangeArrowheads="1"/>
          </p:cNvSpPr>
          <p:nvPr/>
        </p:nvSpPr>
        <p:spPr bwMode="auto">
          <a:xfrm>
            <a:off x="6737350" y="5553075"/>
            <a:ext cx="1219200" cy="244475"/>
          </a:xfrm>
          <a:prstGeom prst="rect">
            <a:avLst/>
          </a:prstGeom>
          <a:noFill/>
          <a:ln w="9525">
            <a:noFill/>
            <a:miter lim="800000"/>
            <a:headEnd/>
            <a:tailEnd/>
          </a:ln>
        </p:spPr>
        <p:txBody>
          <a:bodyPr wrap="none" lIns="0" tIns="0" rIns="0" bIns="0" anchor="ctr">
            <a:spAutoFit/>
          </a:bodyPr>
          <a:lstStyle/>
          <a:p>
            <a:pPr algn="ctr"/>
            <a:r>
              <a:rPr lang="en-US" altLang="ja-JP" sz="1600">
                <a:latin typeface="Tahoma" pitchFamily="34" charset="0"/>
              </a:rPr>
              <a:t>VOD Barrier</a:t>
            </a:r>
          </a:p>
        </p:txBody>
      </p:sp>
      <p:sp>
        <p:nvSpPr>
          <p:cNvPr id="296199" name="Text Box 36"/>
          <p:cNvSpPr txBox="1">
            <a:spLocks noChangeArrowheads="1"/>
          </p:cNvSpPr>
          <p:nvPr/>
        </p:nvSpPr>
        <p:spPr bwMode="auto">
          <a:xfrm>
            <a:off x="131763" y="5367338"/>
            <a:ext cx="1108075" cy="336550"/>
          </a:xfrm>
          <a:prstGeom prst="rect">
            <a:avLst/>
          </a:prstGeom>
          <a:noFill/>
          <a:ln w="9525">
            <a:noFill/>
            <a:miter lim="800000"/>
            <a:headEnd/>
            <a:tailEnd/>
          </a:ln>
        </p:spPr>
        <p:txBody>
          <a:bodyPr wrap="none">
            <a:spAutoFit/>
          </a:bodyPr>
          <a:lstStyle/>
          <a:p>
            <a:pPr algn="ctr"/>
            <a:r>
              <a:rPr lang="en-US" altLang="ja-JP" sz="1600">
                <a:latin typeface="Tahoma" pitchFamily="34" charset="0"/>
              </a:rPr>
              <a:t>Diffusion</a:t>
            </a:r>
          </a:p>
        </p:txBody>
      </p:sp>
      <p:sp>
        <p:nvSpPr>
          <p:cNvPr id="296200" name="Text Box 36"/>
          <p:cNvSpPr txBox="1">
            <a:spLocks noChangeArrowheads="1"/>
          </p:cNvSpPr>
          <p:nvPr/>
        </p:nvSpPr>
        <p:spPr bwMode="auto">
          <a:xfrm>
            <a:off x="7964488" y="5186363"/>
            <a:ext cx="650875" cy="336550"/>
          </a:xfrm>
          <a:prstGeom prst="rect">
            <a:avLst/>
          </a:prstGeom>
          <a:noFill/>
          <a:ln w="9525">
            <a:noFill/>
            <a:miter lim="800000"/>
            <a:headEnd/>
            <a:tailEnd/>
          </a:ln>
        </p:spPr>
        <p:txBody>
          <a:bodyPr wrap="none">
            <a:spAutoFit/>
          </a:bodyPr>
          <a:lstStyle/>
          <a:p>
            <a:pPr algn="ctr"/>
            <a:r>
              <a:rPr lang="en-US" altLang="ja-JP" sz="1600">
                <a:latin typeface="Tahoma" pitchFamily="34" charset="0"/>
              </a:rPr>
              <a:t>Drift</a:t>
            </a:r>
          </a:p>
        </p:txBody>
      </p:sp>
      <p:sp>
        <p:nvSpPr>
          <p:cNvPr id="296201" name="Text Box 36"/>
          <p:cNvSpPr txBox="1">
            <a:spLocks noChangeArrowheads="1"/>
          </p:cNvSpPr>
          <p:nvPr/>
        </p:nvSpPr>
        <p:spPr bwMode="auto">
          <a:xfrm>
            <a:off x="8169275" y="5624513"/>
            <a:ext cx="650875" cy="336550"/>
          </a:xfrm>
          <a:prstGeom prst="rect">
            <a:avLst/>
          </a:prstGeom>
          <a:noFill/>
          <a:ln w="9525">
            <a:noFill/>
            <a:miter lim="800000"/>
            <a:headEnd/>
            <a:tailEnd/>
          </a:ln>
        </p:spPr>
        <p:txBody>
          <a:bodyPr wrap="none">
            <a:spAutoFit/>
          </a:bodyPr>
          <a:lstStyle/>
          <a:p>
            <a:pPr algn="ctr"/>
            <a:r>
              <a:rPr lang="en-US" altLang="ja-JP" sz="1600">
                <a:latin typeface="Tahoma" pitchFamily="34" charset="0"/>
              </a:rPr>
              <a:t>Drift</a:t>
            </a:r>
          </a:p>
        </p:txBody>
      </p:sp>
      <p:sp>
        <p:nvSpPr>
          <p:cNvPr id="296202" name="Line 443"/>
          <p:cNvSpPr>
            <a:spLocks noChangeShapeType="1"/>
          </p:cNvSpPr>
          <p:nvPr/>
        </p:nvSpPr>
        <p:spPr bwMode="auto">
          <a:xfrm flipV="1">
            <a:off x="7127875" y="5337175"/>
            <a:ext cx="0" cy="215900"/>
          </a:xfrm>
          <a:prstGeom prst="line">
            <a:avLst/>
          </a:prstGeom>
          <a:noFill/>
          <a:ln w="9525">
            <a:solidFill>
              <a:schemeClr val="tx1"/>
            </a:solidFill>
            <a:round/>
            <a:headEnd/>
            <a:tailEnd/>
          </a:ln>
        </p:spPr>
        <p:txBody>
          <a:bodyPr/>
          <a:lstStyle/>
          <a:p>
            <a:endParaRPr lang="ja-JP"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1"/>
          <p:cNvSpPr>
            <a:spLocks noGrp="1" noChangeArrowheads="1"/>
          </p:cNvSpPr>
          <p:nvPr>
            <p:ph type="sldNum" sz="quarter" idx="10"/>
          </p:nvPr>
        </p:nvSpPr>
        <p:spPr/>
        <p:txBody>
          <a:bodyPr/>
          <a:lstStyle/>
          <a:p>
            <a:fld id="{597639C1-EC83-4A52-B249-137C6081A735}" type="slidenum">
              <a:rPr lang="ja-JP" altLang="en-US"/>
              <a:pPr/>
              <a:t>9</a:t>
            </a:fld>
            <a:endParaRPr lang="en-US" altLang="ja-JP"/>
          </a:p>
        </p:txBody>
      </p:sp>
      <p:sp>
        <p:nvSpPr>
          <p:cNvPr id="300035" name="Freeform 162"/>
          <p:cNvSpPr>
            <a:spLocks/>
          </p:cNvSpPr>
          <p:nvPr/>
        </p:nvSpPr>
        <p:spPr bwMode="auto">
          <a:xfrm>
            <a:off x="6767513" y="2024063"/>
            <a:ext cx="1247775" cy="360362"/>
          </a:xfrm>
          <a:custGeom>
            <a:avLst/>
            <a:gdLst>
              <a:gd name="T0" fmla="*/ 0 w 748"/>
              <a:gd name="T1" fmla="*/ 153 h 153"/>
              <a:gd name="T2" fmla="*/ 34 w 748"/>
              <a:gd name="T3" fmla="*/ 97 h 153"/>
              <a:gd name="T4" fmla="*/ 98 w 748"/>
              <a:gd name="T5" fmla="*/ 47 h 153"/>
              <a:gd name="T6" fmla="*/ 230 w 748"/>
              <a:gd name="T7" fmla="*/ 11 h 153"/>
              <a:gd name="T8" fmla="*/ 388 w 748"/>
              <a:gd name="T9" fmla="*/ 1 h 153"/>
              <a:gd name="T10" fmla="*/ 544 w 748"/>
              <a:gd name="T11" fmla="*/ 17 h 153"/>
              <a:gd name="T12" fmla="*/ 652 w 748"/>
              <a:gd name="T13" fmla="*/ 57 h 153"/>
              <a:gd name="T14" fmla="*/ 714 w 748"/>
              <a:gd name="T15" fmla="*/ 99 h 153"/>
              <a:gd name="T16" fmla="*/ 748 w 748"/>
              <a:gd name="T17" fmla="*/ 153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8"/>
              <a:gd name="T28" fmla="*/ 0 h 153"/>
              <a:gd name="T29" fmla="*/ 748 w 748"/>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8" h="153">
                <a:moveTo>
                  <a:pt x="0" y="153"/>
                </a:moveTo>
                <a:cubicBezTo>
                  <a:pt x="6" y="144"/>
                  <a:pt x="18" y="115"/>
                  <a:pt x="34" y="97"/>
                </a:cubicBezTo>
                <a:cubicBezTo>
                  <a:pt x="50" y="79"/>
                  <a:pt x="65" y="61"/>
                  <a:pt x="98" y="47"/>
                </a:cubicBezTo>
                <a:cubicBezTo>
                  <a:pt x="131" y="33"/>
                  <a:pt x="182" y="19"/>
                  <a:pt x="230" y="11"/>
                </a:cubicBezTo>
                <a:cubicBezTo>
                  <a:pt x="278" y="3"/>
                  <a:pt x="336" y="0"/>
                  <a:pt x="388" y="1"/>
                </a:cubicBezTo>
                <a:cubicBezTo>
                  <a:pt x="440" y="2"/>
                  <a:pt x="500" y="8"/>
                  <a:pt x="544" y="17"/>
                </a:cubicBezTo>
                <a:cubicBezTo>
                  <a:pt x="588" y="26"/>
                  <a:pt x="624" y="43"/>
                  <a:pt x="652" y="57"/>
                </a:cubicBezTo>
                <a:cubicBezTo>
                  <a:pt x="680" y="71"/>
                  <a:pt x="698" y="83"/>
                  <a:pt x="714" y="99"/>
                </a:cubicBezTo>
                <a:cubicBezTo>
                  <a:pt x="730" y="115"/>
                  <a:pt x="741" y="142"/>
                  <a:pt x="748" y="153"/>
                </a:cubicBezTo>
              </a:path>
            </a:pathLst>
          </a:custGeom>
          <a:solidFill>
            <a:srgbClr val="CCFFCC"/>
          </a:solidFill>
          <a:ln w="19050" cap="flat" cmpd="sng">
            <a:solidFill>
              <a:schemeClr val="tx1"/>
            </a:solidFill>
            <a:prstDash val="solid"/>
            <a:round/>
            <a:headEnd type="none" w="med" len="med"/>
            <a:tailEnd type="none" w="med" len="med"/>
          </a:ln>
        </p:spPr>
        <p:txBody>
          <a:bodyPr/>
          <a:lstStyle/>
          <a:p>
            <a:endParaRPr lang="ja-JP" altLang="en-US"/>
          </a:p>
        </p:txBody>
      </p:sp>
      <p:pic>
        <p:nvPicPr>
          <p:cNvPr id="300067" name="Picture 374"/>
          <p:cNvPicPr>
            <a:picLocks noChangeAspect="1" noChangeArrowheads="1"/>
          </p:cNvPicPr>
          <p:nvPr/>
        </p:nvPicPr>
        <p:blipFill>
          <a:blip r:embed="rId3"/>
          <a:srcRect r="63985"/>
          <a:stretch>
            <a:fillRect/>
          </a:stretch>
        </p:blipFill>
        <p:spPr bwMode="auto">
          <a:xfrm>
            <a:off x="8015288" y="1954213"/>
            <a:ext cx="461962" cy="552450"/>
          </a:xfrm>
          <a:prstGeom prst="rect">
            <a:avLst/>
          </a:prstGeom>
          <a:noFill/>
          <a:ln w="9525">
            <a:noFill/>
            <a:miter lim="800000"/>
            <a:headEnd/>
            <a:tailEnd/>
          </a:ln>
        </p:spPr>
      </p:pic>
      <p:pic>
        <p:nvPicPr>
          <p:cNvPr id="300068" name="Picture 375"/>
          <p:cNvPicPr>
            <a:picLocks noChangeAspect="1" noChangeArrowheads="1"/>
          </p:cNvPicPr>
          <p:nvPr/>
        </p:nvPicPr>
        <p:blipFill>
          <a:blip r:embed="rId3"/>
          <a:srcRect r="63985"/>
          <a:stretch>
            <a:fillRect/>
          </a:stretch>
        </p:blipFill>
        <p:spPr bwMode="auto">
          <a:xfrm flipH="1">
            <a:off x="6323013" y="1954213"/>
            <a:ext cx="461962" cy="552450"/>
          </a:xfrm>
          <a:prstGeom prst="rect">
            <a:avLst/>
          </a:prstGeom>
          <a:noFill/>
          <a:ln w="9525">
            <a:noFill/>
            <a:miter lim="800000"/>
            <a:headEnd/>
            <a:tailEnd/>
          </a:ln>
        </p:spPr>
      </p:pic>
      <p:sp>
        <p:nvSpPr>
          <p:cNvPr id="300034" name="Rectangle 11"/>
          <p:cNvSpPr txBox="1">
            <a:spLocks noGrp="1" noChangeArrowheads="1"/>
          </p:cNvSpPr>
          <p:nvPr/>
        </p:nvSpPr>
        <p:spPr bwMode="auto">
          <a:xfrm>
            <a:off x="115888" y="6645275"/>
            <a:ext cx="96837" cy="212725"/>
          </a:xfrm>
          <a:prstGeom prst="rect">
            <a:avLst/>
          </a:prstGeom>
          <a:noFill/>
          <a:ln w="9525">
            <a:noFill/>
            <a:miter lim="800000"/>
            <a:headEnd/>
            <a:tailEnd/>
          </a:ln>
        </p:spPr>
        <p:txBody>
          <a:bodyPr wrap="none" lIns="0" tIns="0" rIns="0" bIns="0" anchor="ctr" anchorCtr="1">
            <a:spAutoFit/>
          </a:bodyPr>
          <a:lstStyle/>
          <a:p>
            <a:pPr eaLnBrk="0" hangingPunct="0"/>
            <a:fld id="{62422D09-EFA5-4697-80F2-F78FE6AE4C52}" type="slidenum">
              <a:rPr lang="ja-JP" altLang="en-US" sz="1400" b="0">
                <a:latin typeface="Tahoma" pitchFamily="34" charset="0"/>
              </a:rPr>
              <a:pPr eaLnBrk="0" hangingPunct="0"/>
              <a:t>9</a:t>
            </a:fld>
            <a:endParaRPr lang="en-US" altLang="ja-JP" sz="1400" b="0">
              <a:latin typeface="Tahoma" pitchFamily="34" charset="0"/>
            </a:endParaRPr>
          </a:p>
        </p:txBody>
      </p:sp>
      <p:sp>
        <p:nvSpPr>
          <p:cNvPr id="17465" name="Rectangle 57"/>
          <p:cNvSpPr>
            <a:spLocks noChangeArrowheads="1"/>
          </p:cNvSpPr>
          <p:nvPr/>
        </p:nvSpPr>
        <p:spPr bwMode="auto">
          <a:xfrm>
            <a:off x="439738" y="42863"/>
            <a:ext cx="8285162" cy="427037"/>
          </a:xfrm>
          <a:prstGeom prst="rect">
            <a:avLst/>
          </a:prstGeom>
          <a:noFill/>
          <a:ln w="9525">
            <a:noFill/>
            <a:miter lim="800000"/>
            <a:headEnd/>
            <a:tailEnd/>
          </a:ln>
          <a:effectLst/>
        </p:spPr>
        <p:txBody>
          <a:bodyPr wrap="none" lIns="0" tIns="0" rIns="0" bIns="0" anchor="ctr">
            <a:spAutoFit/>
          </a:bodyPr>
          <a:lstStyle/>
          <a:p>
            <a:pPr algn="ctr" eaLnBrk="0" hangingPunct="0">
              <a:defRPr/>
            </a:pPr>
            <a:r>
              <a:rPr lang="en-US" altLang="ja-JP" sz="2800" dirty="0">
                <a:solidFill>
                  <a:schemeClr val="bg1"/>
                </a:solidFill>
                <a:effectLst>
                  <a:outerShdw blurRad="38100" dist="38100" dir="2700000" algn="tl">
                    <a:srgbClr val="C0C0C0"/>
                  </a:outerShdw>
                </a:effectLst>
                <a:latin typeface="Tahoma" pitchFamily="34" charset="0"/>
              </a:rPr>
              <a:t>Pixel Design and Technologies for ToF Sensors</a:t>
            </a:r>
          </a:p>
        </p:txBody>
      </p:sp>
      <p:sp>
        <p:nvSpPr>
          <p:cNvPr id="300037" name="テキスト ボックス 8"/>
          <p:cNvSpPr txBox="1">
            <a:spLocks noChangeArrowheads="1"/>
          </p:cNvSpPr>
          <p:nvPr/>
        </p:nvSpPr>
        <p:spPr bwMode="auto">
          <a:xfrm>
            <a:off x="68263" y="584200"/>
            <a:ext cx="4575175" cy="1704975"/>
          </a:xfrm>
          <a:prstGeom prst="rect">
            <a:avLst/>
          </a:prstGeom>
          <a:noFill/>
          <a:ln w="9525">
            <a:noFill/>
            <a:miter lim="800000"/>
            <a:headEnd/>
            <a:tailEnd/>
          </a:ln>
        </p:spPr>
        <p:txBody>
          <a:bodyPr wrap="none" lIns="0" tIns="0" rIns="0" bIns="0">
            <a:spAutoFit/>
          </a:bodyPr>
          <a:lstStyle/>
          <a:p>
            <a:r>
              <a:rPr lang="en-US" altLang="ja-JP" sz="2400" u="sng">
                <a:latin typeface="Tahoma" pitchFamily="34" charset="0"/>
              </a:rPr>
              <a:t>Advantages of IT-CCD pixels</a:t>
            </a:r>
          </a:p>
          <a:p>
            <a:pPr marL="182563" lvl="1" indent="-3175">
              <a:lnSpc>
                <a:spcPct val="110000"/>
              </a:lnSpc>
              <a:buFont typeface="Wingdings" pitchFamily="2" charset="2"/>
              <a:buChar char="Ø"/>
            </a:pPr>
            <a:r>
              <a:rPr lang="en-US" altLang="ja-JP" sz="2000" b="0">
                <a:latin typeface="Tahoma" pitchFamily="34" charset="0"/>
              </a:rPr>
              <a:t>High Sensitivity (@Visible Light)</a:t>
            </a:r>
          </a:p>
          <a:p>
            <a:pPr marL="182563" lvl="1" indent="-3175">
              <a:lnSpc>
                <a:spcPct val="110000"/>
              </a:lnSpc>
              <a:buFont typeface="Wingdings" pitchFamily="2" charset="2"/>
              <a:buChar char="Ø"/>
            </a:pPr>
            <a:r>
              <a:rPr lang="en-US" altLang="ja-JP" sz="2000" b="0">
                <a:latin typeface="Tahoma" pitchFamily="34" charset="0"/>
              </a:rPr>
              <a:t>Low Parasitic Sensitivity (Low Smear)</a:t>
            </a:r>
          </a:p>
          <a:p>
            <a:pPr marL="182563" lvl="1" indent="-3175">
              <a:lnSpc>
                <a:spcPct val="110000"/>
              </a:lnSpc>
              <a:buFont typeface="Wingdings" pitchFamily="2" charset="2"/>
              <a:buChar char="Ø"/>
            </a:pPr>
            <a:r>
              <a:rPr lang="en-US" altLang="ja-JP" sz="2000" b="0">
                <a:latin typeface="Tahoma" pitchFamily="34" charset="0"/>
              </a:rPr>
              <a:t>Low Dark Current</a:t>
            </a:r>
          </a:p>
          <a:p>
            <a:pPr marL="182563" lvl="1" indent="-3175">
              <a:lnSpc>
                <a:spcPct val="110000"/>
              </a:lnSpc>
              <a:buFont typeface="Wingdings" pitchFamily="2" charset="2"/>
              <a:buChar char="Ø"/>
            </a:pPr>
            <a:r>
              <a:rPr lang="en-US" altLang="ja-JP" sz="2000" b="0">
                <a:latin typeface="Tahoma" pitchFamily="34" charset="0"/>
              </a:rPr>
              <a:t>Low Crosstalk (@IR Light)</a:t>
            </a:r>
          </a:p>
        </p:txBody>
      </p:sp>
      <p:sp>
        <p:nvSpPr>
          <p:cNvPr id="300038" name="テキスト ボックス 8"/>
          <p:cNvSpPr txBox="1">
            <a:spLocks noChangeArrowheads="1"/>
          </p:cNvSpPr>
          <p:nvPr/>
        </p:nvSpPr>
        <p:spPr bwMode="auto">
          <a:xfrm>
            <a:off x="34925" y="5089525"/>
            <a:ext cx="5819775" cy="1370013"/>
          </a:xfrm>
          <a:prstGeom prst="rect">
            <a:avLst/>
          </a:prstGeom>
          <a:noFill/>
          <a:ln w="9525">
            <a:noFill/>
            <a:miter lim="800000"/>
            <a:headEnd/>
            <a:tailEnd/>
          </a:ln>
        </p:spPr>
        <p:txBody>
          <a:bodyPr wrap="none" lIns="0" tIns="0" rIns="0" bIns="0" anchor="ctr">
            <a:spAutoFit/>
          </a:bodyPr>
          <a:lstStyle/>
          <a:p>
            <a:r>
              <a:rPr lang="en-US" altLang="ja-JP" sz="2400" u="sng">
                <a:latin typeface="Tahoma" pitchFamily="34" charset="0"/>
              </a:rPr>
              <a:t>Approach</a:t>
            </a:r>
          </a:p>
          <a:p>
            <a:pPr marL="179388" lvl="1" indent="4763">
              <a:lnSpc>
                <a:spcPct val="110000"/>
              </a:lnSpc>
              <a:buFont typeface="Wingdings" pitchFamily="2" charset="2"/>
              <a:buChar char="Ø"/>
            </a:pPr>
            <a:r>
              <a:rPr lang="en-US" altLang="ja-JP" sz="2000" b="0">
                <a:latin typeface="Tahoma" pitchFamily="34" charset="0"/>
              </a:rPr>
              <a:t>High Reflective-Index Micro-Lens</a:t>
            </a:r>
          </a:p>
          <a:p>
            <a:pPr marL="179388" lvl="1" indent="4763">
              <a:lnSpc>
                <a:spcPct val="110000"/>
              </a:lnSpc>
              <a:buFont typeface="Wingdings" pitchFamily="2" charset="2"/>
              <a:buChar char="Ø"/>
            </a:pPr>
            <a:r>
              <a:rPr lang="en-US" altLang="ja-JP" sz="2000">
                <a:solidFill>
                  <a:srgbClr val="0000FF"/>
                </a:solidFill>
                <a:latin typeface="Tahoma" pitchFamily="34" charset="0"/>
              </a:rPr>
              <a:t>Deep PD w/ VOD</a:t>
            </a:r>
          </a:p>
          <a:p>
            <a:pPr marL="179388" lvl="1" indent="4763">
              <a:lnSpc>
                <a:spcPct val="110000"/>
              </a:lnSpc>
              <a:buFont typeface="Wingdings" pitchFamily="2" charset="2"/>
              <a:buChar char="Ø"/>
            </a:pPr>
            <a:r>
              <a:rPr lang="en-US" altLang="ja-JP" sz="2000">
                <a:solidFill>
                  <a:srgbClr val="0000FF"/>
                </a:solidFill>
                <a:latin typeface="Tahoma" pitchFamily="34" charset="0"/>
              </a:rPr>
              <a:t>Electric Field Enhancement in the Deep PD</a:t>
            </a:r>
          </a:p>
        </p:txBody>
      </p:sp>
      <p:sp>
        <p:nvSpPr>
          <p:cNvPr id="300039" name="Rectangle 159"/>
          <p:cNvSpPr>
            <a:spLocks noChangeArrowheads="1"/>
          </p:cNvSpPr>
          <p:nvPr/>
        </p:nvSpPr>
        <p:spPr bwMode="auto">
          <a:xfrm>
            <a:off x="6323013" y="3141663"/>
            <a:ext cx="2111375" cy="1150937"/>
          </a:xfrm>
          <a:prstGeom prst="rect">
            <a:avLst/>
          </a:prstGeom>
          <a:solidFill>
            <a:srgbClr val="CCECFF"/>
          </a:solidFill>
          <a:ln w="19050" algn="ctr">
            <a:solidFill>
              <a:schemeClr val="tx1"/>
            </a:solidFill>
            <a:miter lim="800000"/>
            <a:headEnd/>
            <a:tailEnd/>
          </a:ln>
        </p:spPr>
        <p:txBody>
          <a:bodyPr wrap="none" anchor="ctr"/>
          <a:lstStyle/>
          <a:p>
            <a:endParaRPr lang="ja-JP" altLang="en-US" b="0">
              <a:latin typeface="Tahoma" pitchFamily="34" charset="0"/>
            </a:endParaRPr>
          </a:p>
        </p:txBody>
      </p:sp>
      <p:sp>
        <p:nvSpPr>
          <p:cNvPr id="300040" name="Rectangle 165"/>
          <p:cNvSpPr>
            <a:spLocks noChangeArrowheads="1"/>
          </p:cNvSpPr>
          <p:nvPr/>
        </p:nvSpPr>
        <p:spPr bwMode="auto">
          <a:xfrm>
            <a:off x="6964363" y="3214688"/>
            <a:ext cx="841375" cy="754062"/>
          </a:xfrm>
          <a:prstGeom prst="rect">
            <a:avLst/>
          </a:prstGeom>
          <a:solidFill>
            <a:srgbClr val="FFFFCC"/>
          </a:solidFill>
          <a:ln w="19050" algn="ctr">
            <a:solidFill>
              <a:schemeClr val="tx1"/>
            </a:solidFill>
            <a:miter lim="800000"/>
            <a:headEnd/>
            <a:tailEnd/>
          </a:ln>
        </p:spPr>
        <p:txBody>
          <a:bodyPr wrap="none" anchor="ctr"/>
          <a:lstStyle/>
          <a:p>
            <a:endParaRPr lang="ja-JP" altLang="en-US" b="0">
              <a:latin typeface="Tahoma" pitchFamily="34" charset="0"/>
            </a:endParaRPr>
          </a:p>
        </p:txBody>
      </p:sp>
      <p:sp>
        <p:nvSpPr>
          <p:cNvPr id="300041" name="Rectangle 163"/>
          <p:cNvSpPr>
            <a:spLocks noChangeArrowheads="1"/>
          </p:cNvSpPr>
          <p:nvPr/>
        </p:nvSpPr>
        <p:spPr bwMode="auto">
          <a:xfrm>
            <a:off x="6664325" y="2574925"/>
            <a:ext cx="198438" cy="215900"/>
          </a:xfrm>
          <a:prstGeom prst="rect">
            <a:avLst/>
          </a:prstGeom>
          <a:solidFill>
            <a:srgbClr val="808080"/>
          </a:solidFill>
          <a:ln w="19050" algn="ctr">
            <a:solidFill>
              <a:schemeClr val="tx1"/>
            </a:solidFill>
            <a:miter lim="800000"/>
            <a:headEnd/>
            <a:tailEnd/>
          </a:ln>
        </p:spPr>
        <p:txBody>
          <a:bodyPr wrap="none" anchor="ctr"/>
          <a:lstStyle/>
          <a:p>
            <a:pPr algn="ctr" eaLnBrk="0" hangingPunct="0"/>
            <a:r>
              <a:rPr lang="en-US" altLang="ja-JP" sz="600">
                <a:solidFill>
                  <a:schemeClr val="bg1"/>
                </a:solidFill>
                <a:latin typeface="Tahoma" pitchFamily="34" charset="0"/>
              </a:rPr>
              <a:t>Metal</a:t>
            </a:r>
          </a:p>
        </p:txBody>
      </p:sp>
      <p:sp>
        <p:nvSpPr>
          <p:cNvPr id="300042" name="Rectangle 164"/>
          <p:cNvSpPr>
            <a:spLocks noChangeArrowheads="1"/>
          </p:cNvSpPr>
          <p:nvPr/>
        </p:nvSpPr>
        <p:spPr bwMode="auto">
          <a:xfrm>
            <a:off x="6677025" y="3141663"/>
            <a:ext cx="190500" cy="207962"/>
          </a:xfrm>
          <a:prstGeom prst="rect">
            <a:avLst/>
          </a:prstGeom>
          <a:solidFill>
            <a:srgbClr val="FFFFCC"/>
          </a:solidFill>
          <a:ln w="19050" algn="ctr">
            <a:solidFill>
              <a:schemeClr val="tx1"/>
            </a:solidFill>
            <a:miter lim="800000"/>
            <a:headEnd/>
            <a:tailEnd/>
          </a:ln>
        </p:spPr>
        <p:txBody>
          <a:bodyPr wrap="none" anchor="ctr"/>
          <a:lstStyle/>
          <a:p>
            <a:endParaRPr lang="ja-JP" altLang="en-US" b="0">
              <a:latin typeface="Tahoma" pitchFamily="34" charset="0"/>
            </a:endParaRPr>
          </a:p>
        </p:txBody>
      </p:sp>
      <p:sp>
        <p:nvSpPr>
          <p:cNvPr id="300043" name="Rectangle 166"/>
          <p:cNvSpPr>
            <a:spLocks noChangeArrowheads="1"/>
          </p:cNvSpPr>
          <p:nvPr/>
        </p:nvSpPr>
        <p:spPr bwMode="auto">
          <a:xfrm>
            <a:off x="6586538" y="2981325"/>
            <a:ext cx="369887" cy="123825"/>
          </a:xfrm>
          <a:prstGeom prst="rect">
            <a:avLst/>
          </a:prstGeom>
          <a:noFill/>
          <a:ln w="19050" algn="ctr">
            <a:solidFill>
              <a:schemeClr val="tx1"/>
            </a:solidFill>
            <a:miter lim="800000"/>
            <a:headEnd/>
            <a:tailEnd/>
          </a:ln>
        </p:spPr>
        <p:txBody>
          <a:bodyPr wrap="none" anchor="ctr"/>
          <a:lstStyle/>
          <a:p>
            <a:pPr algn="ctr" eaLnBrk="0" hangingPunct="0"/>
            <a:r>
              <a:rPr lang="en-US" altLang="ja-JP" sz="900" b="0">
                <a:latin typeface="Tahoma" pitchFamily="34" charset="0"/>
              </a:rPr>
              <a:t>TG</a:t>
            </a:r>
          </a:p>
        </p:txBody>
      </p:sp>
      <p:sp>
        <p:nvSpPr>
          <p:cNvPr id="300044" name="Freeform 167"/>
          <p:cNvSpPr>
            <a:spLocks/>
          </p:cNvSpPr>
          <p:nvPr/>
        </p:nvSpPr>
        <p:spPr bwMode="auto">
          <a:xfrm>
            <a:off x="6502400" y="2898775"/>
            <a:ext cx="536575" cy="190500"/>
          </a:xfrm>
          <a:custGeom>
            <a:avLst/>
            <a:gdLst>
              <a:gd name="T0" fmla="*/ 0 w 426"/>
              <a:gd name="T1" fmla="*/ 120 h 120"/>
              <a:gd name="T2" fmla="*/ 34 w 426"/>
              <a:gd name="T3" fmla="*/ 120 h 120"/>
              <a:gd name="T4" fmla="*/ 34 w 426"/>
              <a:gd name="T5" fmla="*/ 32 h 120"/>
              <a:gd name="T6" fmla="*/ 393 w 426"/>
              <a:gd name="T7" fmla="*/ 32 h 120"/>
              <a:gd name="T8" fmla="*/ 393 w 426"/>
              <a:gd name="T9" fmla="*/ 118 h 120"/>
              <a:gd name="T10" fmla="*/ 426 w 426"/>
              <a:gd name="T11" fmla="*/ 119 h 120"/>
              <a:gd name="T12" fmla="*/ 425 w 426"/>
              <a:gd name="T13" fmla="*/ 88 h 120"/>
              <a:gd name="T14" fmla="*/ 424 w 426"/>
              <a:gd name="T15" fmla="*/ 0 h 120"/>
              <a:gd name="T16" fmla="*/ 1 w 426"/>
              <a:gd name="T17" fmla="*/ 2 h 120"/>
              <a:gd name="T18" fmla="*/ 2 w 426"/>
              <a:gd name="T19" fmla="*/ 88 h 120"/>
              <a:gd name="T20" fmla="*/ 3 w 426"/>
              <a:gd name="T21" fmla="*/ 119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6"/>
              <a:gd name="T34" fmla="*/ 0 h 120"/>
              <a:gd name="T35" fmla="*/ 426 w 426"/>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6" h="120">
                <a:moveTo>
                  <a:pt x="0" y="120"/>
                </a:moveTo>
                <a:lnTo>
                  <a:pt x="34" y="120"/>
                </a:lnTo>
                <a:lnTo>
                  <a:pt x="34" y="32"/>
                </a:lnTo>
                <a:lnTo>
                  <a:pt x="393" y="32"/>
                </a:lnTo>
                <a:lnTo>
                  <a:pt x="393" y="118"/>
                </a:lnTo>
                <a:lnTo>
                  <a:pt x="426" y="119"/>
                </a:lnTo>
                <a:lnTo>
                  <a:pt x="425" y="88"/>
                </a:lnTo>
                <a:lnTo>
                  <a:pt x="424" y="0"/>
                </a:lnTo>
                <a:lnTo>
                  <a:pt x="1" y="2"/>
                </a:lnTo>
                <a:lnTo>
                  <a:pt x="2" y="88"/>
                </a:lnTo>
                <a:lnTo>
                  <a:pt x="3" y="119"/>
                </a:lnTo>
              </a:path>
            </a:pathLst>
          </a:custGeom>
          <a:solidFill>
            <a:srgbClr val="C0C0C0"/>
          </a:solidFill>
          <a:ln w="19050" cap="flat" cmpd="sng">
            <a:solidFill>
              <a:schemeClr val="tx1"/>
            </a:solidFill>
            <a:prstDash val="solid"/>
            <a:round/>
            <a:headEnd type="none" w="med" len="med"/>
            <a:tailEnd type="none" w="med" len="med"/>
          </a:ln>
        </p:spPr>
        <p:txBody>
          <a:bodyPr/>
          <a:lstStyle/>
          <a:p>
            <a:endParaRPr lang="ja-JP" altLang="en-US"/>
          </a:p>
        </p:txBody>
      </p:sp>
      <p:sp>
        <p:nvSpPr>
          <p:cNvPr id="300045" name="Rectangle 170"/>
          <p:cNvSpPr>
            <a:spLocks noChangeArrowheads="1"/>
          </p:cNvSpPr>
          <p:nvPr/>
        </p:nvSpPr>
        <p:spPr bwMode="auto">
          <a:xfrm>
            <a:off x="7915275" y="2574925"/>
            <a:ext cx="200025" cy="215900"/>
          </a:xfrm>
          <a:prstGeom prst="rect">
            <a:avLst/>
          </a:prstGeom>
          <a:solidFill>
            <a:srgbClr val="808080"/>
          </a:solidFill>
          <a:ln w="19050" algn="ctr">
            <a:solidFill>
              <a:schemeClr val="tx1"/>
            </a:solidFill>
            <a:miter lim="800000"/>
            <a:headEnd/>
            <a:tailEnd/>
          </a:ln>
        </p:spPr>
        <p:txBody>
          <a:bodyPr wrap="none" anchor="ctr"/>
          <a:lstStyle/>
          <a:p>
            <a:pPr algn="ctr" eaLnBrk="0" hangingPunct="0"/>
            <a:r>
              <a:rPr lang="en-US" altLang="ja-JP" sz="600">
                <a:solidFill>
                  <a:schemeClr val="bg1"/>
                </a:solidFill>
                <a:latin typeface="Tahoma" pitchFamily="34" charset="0"/>
              </a:rPr>
              <a:t>Metal</a:t>
            </a:r>
          </a:p>
        </p:txBody>
      </p:sp>
      <p:sp>
        <p:nvSpPr>
          <p:cNvPr id="300046" name="Rectangle 171"/>
          <p:cNvSpPr>
            <a:spLocks noChangeArrowheads="1"/>
          </p:cNvSpPr>
          <p:nvPr/>
        </p:nvSpPr>
        <p:spPr bwMode="auto">
          <a:xfrm>
            <a:off x="7900988" y="3141663"/>
            <a:ext cx="187325" cy="207962"/>
          </a:xfrm>
          <a:prstGeom prst="rect">
            <a:avLst/>
          </a:prstGeom>
          <a:solidFill>
            <a:srgbClr val="FFFFCC"/>
          </a:solidFill>
          <a:ln w="19050" algn="ctr">
            <a:solidFill>
              <a:schemeClr val="tx1"/>
            </a:solidFill>
            <a:miter lim="800000"/>
            <a:headEnd/>
            <a:tailEnd/>
          </a:ln>
        </p:spPr>
        <p:txBody>
          <a:bodyPr wrap="none" anchor="ctr"/>
          <a:lstStyle/>
          <a:p>
            <a:endParaRPr lang="ja-JP" altLang="en-US" b="0">
              <a:latin typeface="Tahoma" pitchFamily="34" charset="0"/>
            </a:endParaRPr>
          </a:p>
        </p:txBody>
      </p:sp>
      <p:sp>
        <p:nvSpPr>
          <p:cNvPr id="300047" name="Rectangle 172"/>
          <p:cNvSpPr>
            <a:spLocks noChangeArrowheads="1"/>
          </p:cNvSpPr>
          <p:nvPr/>
        </p:nvSpPr>
        <p:spPr bwMode="auto">
          <a:xfrm>
            <a:off x="7810500" y="2981325"/>
            <a:ext cx="369888" cy="123825"/>
          </a:xfrm>
          <a:prstGeom prst="rect">
            <a:avLst/>
          </a:prstGeom>
          <a:noFill/>
          <a:ln w="19050" algn="ctr">
            <a:solidFill>
              <a:schemeClr val="tx1"/>
            </a:solidFill>
            <a:miter lim="800000"/>
            <a:headEnd/>
            <a:tailEnd/>
          </a:ln>
        </p:spPr>
        <p:txBody>
          <a:bodyPr wrap="none" anchor="ctr"/>
          <a:lstStyle/>
          <a:p>
            <a:pPr algn="ctr" eaLnBrk="0" hangingPunct="0"/>
            <a:r>
              <a:rPr lang="en-US" altLang="ja-JP" sz="900" b="0">
                <a:latin typeface="Tahoma" pitchFamily="34" charset="0"/>
              </a:rPr>
              <a:t>TG</a:t>
            </a:r>
          </a:p>
        </p:txBody>
      </p:sp>
      <p:sp>
        <p:nvSpPr>
          <p:cNvPr id="300048" name="Freeform 173"/>
          <p:cNvSpPr>
            <a:spLocks/>
          </p:cNvSpPr>
          <p:nvPr/>
        </p:nvSpPr>
        <p:spPr bwMode="auto">
          <a:xfrm>
            <a:off x="7727950" y="2898775"/>
            <a:ext cx="533400" cy="190500"/>
          </a:xfrm>
          <a:custGeom>
            <a:avLst/>
            <a:gdLst>
              <a:gd name="T0" fmla="*/ 0 w 425"/>
              <a:gd name="T1" fmla="*/ 120 h 120"/>
              <a:gd name="T2" fmla="*/ 35 w 425"/>
              <a:gd name="T3" fmla="*/ 120 h 120"/>
              <a:gd name="T4" fmla="*/ 35 w 425"/>
              <a:gd name="T5" fmla="*/ 32 h 120"/>
              <a:gd name="T6" fmla="*/ 392 w 425"/>
              <a:gd name="T7" fmla="*/ 32 h 120"/>
              <a:gd name="T8" fmla="*/ 392 w 425"/>
              <a:gd name="T9" fmla="*/ 118 h 120"/>
              <a:gd name="T10" fmla="*/ 425 w 425"/>
              <a:gd name="T11" fmla="*/ 119 h 120"/>
              <a:gd name="T12" fmla="*/ 424 w 425"/>
              <a:gd name="T13" fmla="*/ 88 h 120"/>
              <a:gd name="T14" fmla="*/ 423 w 425"/>
              <a:gd name="T15" fmla="*/ 0 h 120"/>
              <a:gd name="T16" fmla="*/ 0 w 425"/>
              <a:gd name="T17" fmla="*/ 2 h 120"/>
              <a:gd name="T18" fmla="*/ 1 w 425"/>
              <a:gd name="T19" fmla="*/ 88 h 120"/>
              <a:gd name="T20" fmla="*/ 0 w 425"/>
              <a:gd name="T21" fmla="*/ 120 h 1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5"/>
              <a:gd name="T34" fmla="*/ 0 h 120"/>
              <a:gd name="T35" fmla="*/ 425 w 425"/>
              <a:gd name="T36" fmla="*/ 120 h 1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5" h="120">
                <a:moveTo>
                  <a:pt x="0" y="120"/>
                </a:moveTo>
                <a:lnTo>
                  <a:pt x="35" y="120"/>
                </a:lnTo>
                <a:lnTo>
                  <a:pt x="35" y="32"/>
                </a:lnTo>
                <a:lnTo>
                  <a:pt x="392" y="32"/>
                </a:lnTo>
                <a:lnTo>
                  <a:pt x="392" y="118"/>
                </a:lnTo>
                <a:lnTo>
                  <a:pt x="425" y="119"/>
                </a:lnTo>
                <a:lnTo>
                  <a:pt x="424" y="88"/>
                </a:lnTo>
                <a:lnTo>
                  <a:pt x="423" y="0"/>
                </a:lnTo>
                <a:lnTo>
                  <a:pt x="0" y="2"/>
                </a:lnTo>
                <a:lnTo>
                  <a:pt x="1" y="88"/>
                </a:lnTo>
                <a:lnTo>
                  <a:pt x="0" y="120"/>
                </a:lnTo>
              </a:path>
            </a:pathLst>
          </a:custGeom>
          <a:solidFill>
            <a:srgbClr val="C0C0C0"/>
          </a:solidFill>
          <a:ln w="19050" cap="flat" cmpd="sng">
            <a:solidFill>
              <a:schemeClr val="tx1"/>
            </a:solidFill>
            <a:prstDash val="solid"/>
            <a:round/>
            <a:headEnd type="none" w="med" len="med"/>
            <a:tailEnd type="none" w="med" len="med"/>
          </a:ln>
        </p:spPr>
        <p:txBody>
          <a:bodyPr/>
          <a:lstStyle/>
          <a:p>
            <a:endParaRPr lang="ja-JP" altLang="en-US"/>
          </a:p>
        </p:txBody>
      </p:sp>
      <p:sp>
        <p:nvSpPr>
          <p:cNvPr id="300049" name="テキスト ボックス 8"/>
          <p:cNvSpPr txBox="1">
            <a:spLocks noChangeArrowheads="1"/>
          </p:cNvSpPr>
          <p:nvPr/>
        </p:nvSpPr>
        <p:spPr bwMode="auto">
          <a:xfrm>
            <a:off x="68263" y="2673350"/>
            <a:ext cx="3976687" cy="2039938"/>
          </a:xfrm>
          <a:prstGeom prst="rect">
            <a:avLst/>
          </a:prstGeom>
          <a:noFill/>
          <a:ln w="9525">
            <a:noFill/>
            <a:miter lim="800000"/>
            <a:headEnd/>
            <a:tailEnd/>
          </a:ln>
        </p:spPr>
        <p:txBody>
          <a:bodyPr wrap="none" lIns="0" tIns="0" rIns="0" bIns="0" anchor="ctr">
            <a:spAutoFit/>
          </a:bodyPr>
          <a:lstStyle/>
          <a:p>
            <a:r>
              <a:rPr lang="en-US" altLang="ja-JP" sz="2400" u="sng">
                <a:latin typeface="Tahoma" pitchFamily="34" charset="0"/>
              </a:rPr>
              <a:t>Challenges for ToF Sensor</a:t>
            </a:r>
          </a:p>
          <a:p>
            <a:pPr marL="182563" lvl="1" indent="-3175">
              <a:lnSpc>
                <a:spcPct val="110000"/>
              </a:lnSpc>
              <a:buFont typeface="Wingdings" pitchFamily="2" charset="2"/>
              <a:buNone/>
            </a:pPr>
            <a:r>
              <a:rPr lang="en-US" altLang="ja-JP" sz="2000" b="0">
                <a:latin typeface="Tahoma" pitchFamily="34" charset="0"/>
              </a:rPr>
              <a:t>1. Long Distance Ranging</a:t>
            </a:r>
            <a:r>
              <a:rPr lang="en-US" altLang="ja-JP" sz="2000">
                <a:latin typeface="Tahoma" pitchFamily="34" charset="0"/>
              </a:rPr>
              <a:t> </a:t>
            </a:r>
          </a:p>
          <a:p>
            <a:pPr marL="361950" lvl="2">
              <a:lnSpc>
                <a:spcPct val="110000"/>
              </a:lnSpc>
              <a:buFont typeface="Wingdings" pitchFamily="2" charset="2"/>
              <a:buChar char="Ø"/>
            </a:pPr>
            <a:r>
              <a:rPr lang="en-US" altLang="ja-JP" sz="2000" b="0">
                <a:latin typeface="Tahoma" pitchFamily="34" charset="0"/>
              </a:rPr>
              <a:t> High Fill-Factor</a:t>
            </a:r>
          </a:p>
          <a:p>
            <a:pPr marL="361950" lvl="2">
              <a:lnSpc>
                <a:spcPct val="110000"/>
              </a:lnSpc>
              <a:buFont typeface="Wingdings" pitchFamily="2" charset="2"/>
              <a:buChar char="Ø"/>
            </a:pPr>
            <a:r>
              <a:rPr lang="en-US" altLang="ja-JP" sz="2000" b="0">
                <a:latin typeface="Tahoma" pitchFamily="34" charset="0"/>
              </a:rPr>
              <a:t> Enhanced IR Sensitivity</a:t>
            </a:r>
          </a:p>
          <a:p>
            <a:pPr marL="182563" lvl="1" indent="-3175">
              <a:lnSpc>
                <a:spcPct val="110000"/>
              </a:lnSpc>
              <a:buFont typeface="Wingdings" pitchFamily="2" charset="2"/>
              <a:buNone/>
            </a:pPr>
            <a:r>
              <a:rPr lang="en-US" altLang="ja-JP" sz="2000" b="0">
                <a:latin typeface="Tahoma" pitchFamily="34" charset="0"/>
              </a:rPr>
              <a:t>	2. Accurate Depth Measurement</a:t>
            </a:r>
          </a:p>
          <a:p>
            <a:pPr marL="361950" lvl="2">
              <a:lnSpc>
                <a:spcPct val="110000"/>
              </a:lnSpc>
              <a:buFont typeface="Wingdings" pitchFamily="2" charset="2"/>
              <a:buChar char="Ø"/>
            </a:pPr>
            <a:r>
              <a:rPr lang="en-US" altLang="ja-JP" sz="2000" b="0">
                <a:latin typeface="Tahoma" pitchFamily="34" charset="0"/>
              </a:rPr>
              <a:t> Electronic Fast Shutter</a:t>
            </a:r>
          </a:p>
        </p:txBody>
      </p:sp>
      <p:sp>
        <p:nvSpPr>
          <p:cNvPr id="300069" name="Rectangle 412"/>
          <p:cNvSpPr>
            <a:spLocks noChangeArrowheads="1"/>
          </p:cNvSpPr>
          <p:nvPr/>
        </p:nvSpPr>
        <p:spPr bwMode="auto">
          <a:xfrm>
            <a:off x="6323013" y="4113213"/>
            <a:ext cx="2111375" cy="179387"/>
          </a:xfrm>
          <a:prstGeom prst="rect">
            <a:avLst/>
          </a:prstGeom>
          <a:solidFill>
            <a:srgbClr val="FFCC99"/>
          </a:solidFill>
          <a:ln w="19050" algn="ctr">
            <a:solidFill>
              <a:schemeClr val="tx1"/>
            </a:solidFill>
            <a:miter lim="800000"/>
            <a:headEnd/>
            <a:tailEnd/>
          </a:ln>
        </p:spPr>
        <p:txBody>
          <a:bodyPr wrap="none" anchor="ctr"/>
          <a:lstStyle/>
          <a:p>
            <a:endParaRPr lang="ja-JP" altLang="en-US" b="0">
              <a:latin typeface="Tahoma" pitchFamily="34" charset="0"/>
            </a:endParaRPr>
          </a:p>
        </p:txBody>
      </p:sp>
      <p:cxnSp>
        <p:nvCxnSpPr>
          <p:cNvPr id="300070" name="AutoShape 421"/>
          <p:cNvCxnSpPr>
            <a:cxnSpLocks noChangeShapeType="1"/>
            <a:stCxn id="300141" idx="3"/>
            <a:endCxn id="300142" idx="1"/>
          </p:cNvCxnSpPr>
          <p:nvPr/>
        </p:nvCxnSpPr>
        <p:spPr bwMode="auto">
          <a:xfrm flipV="1">
            <a:off x="8443913" y="3457575"/>
            <a:ext cx="104775" cy="134938"/>
          </a:xfrm>
          <a:prstGeom prst="curvedConnector3">
            <a:avLst>
              <a:gd name="adj1" fmla="val 43940"/>
            </a:avLst>
          </a:prstGeom>
          <a:noFill/>
          <a:ln w="12700">
            <a:solidFill>
              <a:srgbClr val="0000FF"/>
            </a:solidFill>
            <a:round/>
            <a:headEnd/>
            <a:tailEnd/>
          </a:ln>
        </p:spPr>
      </p:cxnSp>
      <p:grpSp>
        <p:nvGrpSpPr>
          <p:cNvPr id="300071" name="Group 423"/>
          <p:cNvGrpSpPr>
            <a:grpSpLocks/>
          </p:cNvGrpSpPr>
          <p:nvPr/>
        </p:nvGrpSpPr>
        <p:grpSpPr bwMode="auto">
          <a:xfrm>
            <a:off x="6792913" y="1381125"/>
            <a:ext cx="1216025" cy="1835150"/>
            <a:chOff x="4567" y="1663"/>
            <a:chExt cx="766" cy="1156"/>
          </a:xfrm>
        </p:grpSpPr>
        <p:sp>
          <p:nvSpPr>
            <p:cNvPr id="300072" name="Freeform 177"/>
            <p:cNvSpPr>
              <a:spLocks/>
            </p:cNvSpPr>
            <p:nvPr/>
          </p:nvSpPr>
          <p:spPr bwMode="auto">
            <a:xfrm>
              <a:off x="4647" y="1666"/>
              <a:ext cx="270" cy="1106"/>
            </a:xfrm>
            <a:custGeom>
              <a:avLst/>
              <a:gdLst>
                <a:gd name="T0" fmla="*/ 0 w 228"/>
                <a:gd name="T1" fmla="*/ 0 h 1106"/>
                <a:gd name="T2" fmla="*/ 0 w 228"/>
                <a:gd name="T3" fmla="*/ 402 h 1106"/>
                <a:gd name="T4" fmla="*/ 228 w 228"/>
                <a:gd name="T5" fmla="*/ 1106 h 1106"/>
                <a:gd name="T6" fmla="*/ 0 60000 65536"/>
                <a:gd name="T7" fmla="*/ 0 60000 65536"/>
                <a:gd name="T8" fmla="*/ 0 60000 65536"/>
                <a:gd name="T9" fmla="*/ 0 w 228"/>
                <a:gd name="T10" fmla="*/ 0 h 1106"/>
                <a:gd name="T11" fmla="*/ 228 w 228"/>
                <a:gd name="T12" fmla="*/ 1106 h 1106"/>
              </a:gdLst>
              <a:ahLst/>
              <a:cxnLst>
                <a:cxn ang="T6">
                  <a:pos x="T0" y="T1"/>
                </a:cxn>
                <a:cxn ang="T7">
                  <a:pos x="T2" y="T3"/>
                </a:cxn>
                <a:cxn ang="T8">
                  <a:pos x="T4" y="T5"/>
                </a:cxn>
              </a:cxnLst>
              <a:rect l="T9" t="T10" r="T11" b="T12"/>
              <a:pathLst>
                <a:path w="228" h="1106">
                  <a:moveTo>
                    <a:pt x="0" y="0"/>
                  </a:moveTo>
                  <a:lnTo>
                    <a:pt x="0" y="402"/>
                  </a:lnTo>
                  <a:lnTo>
                    <a:pt x="228" y="1106"/>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3" name="Freeform 178"/>
            <p:cNvSpPr>
              <a:spLocks/>
            </p:cNvSpPr>
            <p:nvPr/>
          </p:nvSpPr>
          <p:spPr bwMode="auto">
            <a:xfrm>
              <a:off x="4969" y="1667"/>
              <a:ext cx="279" cy="1103"/>
            </a:xfrm>
            <a:custGeom>
              <a:avLst/>
              <a:gdLst>
                <a:gd name="T0" fmla="*/ 225 w 225"/>
                <a:gd name="T1" fmla="*/ 0 h 1103"/>
                <a:gd name="T2" fmla="*/ 223 w 225"/>
                <a:gd name="T3" fmla="*/ 404 h 1103"/>
                <a:gd name="T4" fmla="*/ 0 w 225"/>
                <a:gd name="T5" fmla="*/ 1103 h 1103"/>
                <a:gd name="T6" fmla="*/ 0 60000 65536"/>
                <a:gd name="T7" fmla="*/ 0 60000 65536"/>
                <a:gd name="T8" fmla="*/ 0 60000 65536"/>
                <a:gd name="T9" fmla="*/ 0 w 225"/>
                <a:gd name="T10" fmla="*/ 0 h 1103"/>
                <a:gd name="T11" fmla="*/ 225 w 225"/>
                <a:gd name="T12" fmla="*/ 1103 h 1103"/>
              </a:gdLst>
              <a:ahLst/>
              <a:cxnLst>
                <a:cxn ang="T6">
                  <a:pos x="T0" y="T1"/>
                </a:cxn>
                <a:cxn ang="T7">
                  <a:pos x="T2" y="T3"/>
                </a:cxn>
                <a:cxn ang="T8">
                  <a:pos x="T4" y="T5"/>
                </a:cxn>
              </a:cxnLst>
              <a:rect l="T9" t="T10" r="T11" b="T12"/>
              <a:pathLst>
                <a:path w="225" h="1103">
                  <a:moveTo>
                    <a:pt x="225" y="0"/>
                  </a:moveTo>
                  <a:lnTo>
                    <a:pt x="223" y="404"/>
                  </a:lnTo>
                  <a:lnTo>
                    <a:pt x="0" y="1103"/>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4" name="Freeform 179"/>
            <p:cNvSpPr>
              <a:spLocks/>
            </p:cNvSpPr>
            <p:nvPr/>
          </p:nvSpPr>
          <p:spPr bwMode="auto">
            <a:xfrm>
              <a:off x="4733" y="1664"/>
              <a:ext cx="199" cy="1133"/>
            </a:xfrm>
            <a:custGeom>
              <a:avLst/>
              <a:gdLst>
                <a:gd name="T0" fmla="*/ 0 w 96"/>
                <a:gd name="T1" fmla="*/ 0 h 1105"/>
                <a:gd name="T2" fmla="*/ 1 w 96"/>
                <a:gd name="T3" fmla="*/ 352 h 1105"/>
                <a:gd name="T4" fmla="*/ 96 w 96"/>
                <a:gd name="T5" fmla="*/ 1105 h 1105"/>
                <a:gd name="T6" fmla="*/ 0 60000 65536"/>
                <a:gd name="T7" fmla="*/ 0 60000 65536"/>
                <a:gd name="T8" fmla="*/ 0 60000 65536"/>
                <a:gd name="T9" fmla="*/ 0 w 96"/>
                <a:gd name="T10" fmla="*/ 0 h 1105"/>
                <a:gd name="T11" fmla="*/ 96 w 96"/>
                <a:gd name="T12" fmla="*/ 1105 h 1105"/>
              </a:gdLst>
              <a:ahLst/>
              <a:cxnLst>
                <a:cxn ang="T6">
                  <a:pos x="T0" y="T1"/>
                </a:cxn>
                <a:cxn ang="T7">
                  <a:pos x="T2" y="T3"/>
                </a:cxn>
                <a:cxn ang="T8">
                  <a:pos x="T4" y="T5"/>
                </a:cxn>
              </a:cxnLst>
              <a:rect l="T9" t="T10" r="T11" b="T12"/>
              <a:pathLst>
                <a:path w="96" h="1105">
                  <a:moveTo>
                    <a:pt x="0" y="0"/>
                  </a:moveTo>
                  <a:lnTo>
                    <a:pt x="1" y="352"/>
                  </a:lnTo>
                  <a:lnTo>
                    <a:pt x="96" y="1105"/>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5" name="Freeform 180"/>
            <p:cNvSpPr>
              <a:spLocks/>
            </p:cNvSpPr>
            <p:nvPr/>
          </p:nvSpPr>
          <p:spPr bwMode="auto">
            <a:xfrm>
              <a:off x="4953" y="1667"/>
              <a:ext cx="208" cy="1131"/>
            </a:xfrm>
            <a:custGeom>
              <a:avLst/>
              <a:gdLst>
                <a:gd name="T0" fmla="*/ 190 w 192"/>
                <a:gd name="T1" fmla="*/ 0 h 1103"/>
                <a:gd name="T2" fmla="*/ 192 w 192"/>
                <a:gd name="T3" fmla="*/ 353 h 1103"/>
                <a:gd name="T4" fmla="*/ 0 w 192"/>
                <a:gd name="T5" fmla="*/ 1103 h 1103"/>
                <a:gd name="T6" fmla="*/ 0 60000 65536"/>
                <a:gd name="T7" fmla="*/ 0 60000 65536"/>
                <a:gd name="T8" fmla="*/ 0 60000 65536"/>
                <a:gd name="T9" fmla="*/ 0 w 192"/>
                <a:gd name="T10" fmla="*/ 0 h 1103"/>
                <a:gd name="T11" fmla="*/ 192 w 192"/>
                <a:gd name="T12" fmla="*/ 1103 h 1103"/>
              </a:gdLst>
              <a:ahLst/>
              <a:cxnLst>
                <a:cxn ang="T6">
                  <a:pos x="T0" y="T1"/>
                </a:cxn>
                <a:cxn ang="T7">
                  <a:pos x="T2" y="T3"/>
                </a:cxn>
                <a:cxn ang="T8">
                  <a:pos x="T4" y="T5"/>
                </a:cxn>
              </a:cxnLst>
              <a:rect l="T9" t="T10" r="T11" b="T12"/>
              <a:pathLst>
                <a:path w="192" h="1103">
                  <a:moveTo>
                    <a:pt x="190" y="0"/>
                  </a:moveTo>
                  <a:lnTo>
                    <a:pt x="192" y="353"/>
                  </a:lnTo>
                  <a:lnTo>
                    <a:pt x="0" y="1103"/>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6" name="Freeform 181"/>
            <p:cNvSpPr>
              <a:spLocks/>
            </p:cNvSpPr>
            <p:nvPr/>
          </p:nvSpPr>
          <p:spPr bwMode="auto">
            <a:xfrm>
              <a:off x="4567" y="1665"/>
              <a:ext cx="333" cy="1102"/>
            </a:xfrm>
            <a:custGeom>
              <a:avLst/>
              <a:gdLst>
                <a:gd name="T0" fmla="*/ 0 w 307"/>
                <a:gd name="T1" fmla="*/ 0 h 1102"/>
                <a:gd name="T2" fmla="*/ 0 w 307"/>
                <a:gd name="T3" fmla="*/ 565 h 1102"/>
                <a:gd name="T4" fmla="*/ 307 w 307"/>
                <a:gd name="T5" fmla="*/ 1102 h 1102"/>
                <a:gd name="T6" fmla="*/ 0 60000 65536"/>
                <a:gd name="T7" fmla="*/ 0 60000 65536"/>
                <a:gd name="T8" fmla="*/ 0 60000 65536"/>
                <a:gd name="T9" fmla="*/ 0 w 307"/>
                <a:gd name="T10" fmla="*/ 0 h 1102"/>
                <a:gd name="T11" fmla="*/ 307 w 307"/>
                <a:gd name="T12" fmla="*/ 1102 h 1102"/>
              </a:gdLst>
              <a:ahLst/>
              <a:cxnLst>
                <a:cxn ang="T6">
                  <a:pos x="T0" y="T1"/>
                </a:cxn>
                <a:cxn ang="T7">
                  <a:pos x="T2" y="T3"/>
                </a:cxn>
                <a:cxn ang="T8">
                  <a:pos x="T4" y="T5"/>
                </a:cxn>
              </a:cxnLst>
              <a:rect l="T9" t="T10" r="T11" b="T12"/>
              <a:pathLst>
                <a:path w="307" h="1102">
                  <a:moveTo>
                    <a:pt x="0" y="0"/>
                  </a:moveTo>
                  <a:lnTo>
                    <a:pt x="0" y="565"/>
                  </a:lnTo>
                  <a:lnTo>
                    <a:pt x="307" y="1102"/>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7" name="Freeform 182"/>
            <p:cNvSpPr>
              <a:spLocks/>
            </p:cNvSpPr>
            <p:nvPr/>
          </p:nvSpPr>
          <p:spPr bwMode="auto">
            <a:xfrm>
              <a:off x="4989" y="1669"/>
              <a:ext cx="344" cy="1097"/>
            </a:xfrm>
            <a:custGeom>
              <a:avLst/>
              <a:gdLst>
                <a:gd name="T0" fmla="*/ 318 w 318"/>
                <a:gd name="T1" fmla="*/ 0 h 1097"/>
                <a:gd name="T2" fmla="*/ 316 w 318"/>
                <a:gd name="T3" fmla="*/ 560 h 1097"/>
                <a:gd name="T4" fmla="*/ 0 w 318"/>
                <a:gd name="T5" fmla="*/ 1097 h 1097"/>
                <a:gd name="T6" fmla="*/ 0 60000 65536"/>
                <a:gd name="T7" fmla="*/ 0 60000 65536"/>
                <a:gd name="T8" fmla="*/ 0 60000 65536"/>
                <a:gd name="T9" fmla="*/ 0 w 318"/>
                <a:gd name="T10" fmla="*/ 0 h 1097"/>
                <a:gd name="T11" fmla="*/ 318 w 318"/>
                <a:gd name="T12" fmla="*/ 1097 h 1097"/>
              </a:gdLst>
              <a:ahLst/>
              <a:cxnLst>
                <a:cxn ang="T6">
                  <a:pos x="T0" y="T1"/>
                </a:cxn>
                <a:cxn ang="T7">
                  <a:pos x="T2" y="T3"/>
                </a:cxn>
                <a:cxn ang="T8">
                  <a:pos x="T4" y="T5"/>
                </a:cxn>
              </a:cxnLst>
              <a:rect l="T9" t="T10" r="T11" b="T12"/>
              <a:pathLst>
                <a:path w="318" h="1097">
                  <a:moveTo>
                    <a:pt x="318" y="0"/>
                  </a:moveTo>
                  <a:lnTo>
                    <a:pt x="316" y="560"/>
                  </a:lnTo>
                  <a:lnTo>
                    <a:pt x="0" y="1097"/>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8" name="Freeform 185"/>
            <p:cNvSpPr>
              <a:spLocks/>
            </p:cNvSpPr>
            <p:nvPr/>
          </p:nvSpPr>
          <p:spPr bwMode="auto">
            <a:xfrm>
              <a:off x="4821" y="1663"/>
              <a:ext cx="121" cy="1105"/>
            </a:xfrm>
            <a:custGeom>
              <a:avLst/>
              <a:gdLst>
                <a:gd name="T0" fmla="*/ 0 w 96"/>
                <a:gd name="T1" fmla="*/ 0 h 1105"/>
                <a:gd name="T2" fmla="*/ 1 w 96"/>
                <a:gd name="T3" fmla="*/ 352 h 1105"/>
                <a:gd name="T4" fmla="*/ 96 w 96"/>
                <a:gd name="T5" fmla="*/ 1105 h 1105"/>
                <a:gd name="T6" fmla="*/ 0 60000 65536"/>
                <a:gd name="T7" fmla="*/ 0 60000 65536"/>
                <a:gd name="T8" fmla="*/ 0 60000 65536"/>
                <a:gd name="T9" fmla="*/ 0 w 96"/>
                <a:gd name="T10" fmla="*/ 0 h 1105"/>
                <a:gd name="T11" fmla="*/ 96 w 96"/>
                <a:gd name="T12" fmla="*/ 1105 h 1105"/>
              </a:gdLst>
              <a:ahLst/>
              <a:cxnLst>
                <a:cxn ang="T6">
                  <a:pos x="T0" y="T1"/>
                </a:cxn>
                <a:cxn ang="T7">
                  <a:pos x="T2" y="T3"/>
                </a:cxn>
                <a:cxn ang="T8">
                  <a:pos x="T4" y="T5"/>
                </a:cxn>
              </a:cxnLst>
              <a:rect l="T9" t="T10" r="T11" b="T12"/>
              <a:pathLst>
                <a:path w="96" h="1105">
                  <a:moveTo>
                    <a:pt x="0" y="0"/>
                  </a:moveTo>
                  <a:lnTo>
                    <a:pt x="1" y="352"/>
                  </a:lnTo>
                  <a:lnTo>
                    <a:pt x="96" y="1105"/>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79" name="Freeform 186"/>
            <p:cNvSpPr>
              <a:spLocks/>
            </p:cNvSpPr>
            <p:nvPr/>
          </p:nvSpPr>
          <p:spPr bwMode="auto">
            <a:xfrm>
              <a:off x="4904" y="1663"/>
              <a:ext cx="47" cy="1156"/>
            </a:xfrm>
            <a:custGeom>
              <a:avLst/>
              <a:gdLst>
                <a:gd name="T0" fmla="*/ 0 w 96"/>
                <a:gd name="T1" fmla="*/ 0 h 1105"/>
                <a:gd name="T2" fmla="*/ 1 w 96"/>
                <a:gd name="T3" fmla="*/ 352 h 1105"/>
                <a:gd name="T4" fmla="*/ 96 w 96"/>
                <a:gd name="T5" fmla="*/ 1105 h 1105"/>
                <a:gd name="T6" fmla="*/ 0 60000 65536"/>
                <a:gd name="T7" fmla="*/ 0 60000 65536"/>
                <a:gd name="T8" fmla="*/ 0 60000 65536"/>
                <a:gd name="T9" fmla="*/ 0 w 96"/>
                <a:gd name="T10" fmla="*/ 0 h 1105"/>
                <a:gd name="T11" fmla="*/ 96 w 96"/>
                <a:gd name="T12" fmla="*/ 1105 h 1105"/>
              </a:gdLst>
              <a:ahLst/>
              <a:cxnLst>
                <a:cxn ang="T6">
                  <a:pos x="T0" y="T1"/>
                </a:cxn>
                <a:cxn ang="T7">
                  <a:pos x="T2" y="T3"/>
                </a:cxn>
                <a:cxn ang="T8">
                  <a:pos x="T4" y="T5"/>
                </a:cxn>
              </a:cxnLst>
              <a:rect l="T9" t="T10" r="T11" b="T12"/>
              <a:pathLst>
                <a:path w="96" h="1105">
                  <a:moveTo>
                    <a:pt x="0" y="0"/>
                  </a:moveTo>
                  <a:lnTo>
                    <a:pt x="1" y="352"/>
                  </a:lnTo>
                  <a:lnTo>
                    <a:pt x="96" y="1105"/>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80" name="Freeform 187"/>
            <p:cNvSpPr>
              <a:spLocks/>
            </p:cNvSpPr>
            <p:nvPr/>
          </p:nvSpPr>
          <p:spPr bwMode="auto">
            <a:xfrm flipH="1">
              <a:off x="4952" y="1663"/>
              <a:ext cx="124" cy="1105"/>
            </a:xfrm>
            <a:custGeom>
              <a:avLst/>
              <a:gdLst>
                <a:gd name="T0" fmla="*/ 0 w 96"/>
                <a:gd name="T1" fmla="*/ 0 h 1105"/>
                <a:gd name="T2" fmla="*/ 1 w 96"/>
                <a:gd name="T3" fmla="*/ 352 h 1105"/>
                <a:gd name="T4" fmla="*/ 96 w 96"/>
                <a:gd name="T5" fmla="*/ 1105 h 1105"/>
                <a:gd name="T6" fmla="*/ 0 60000 65536"/>
                <a:gd name="T7" fmla="*/ 0 60000 65536"/>
                <a:gd name="T8" fmla="*/ 0 60000 65536"/>
                <a:gd name="T9" fmla="*/ 0 w 96"/>
                <a:gd name="T10" fmla="*/ 0 h 1105"/>
                <a:gd name="T11" fmla="*/ 96 w 96"/>
                <a:gd name="T12" fmla="*/ 1105 h 1105"/>
              </a:gdLst>
              <a:ahLst/>
              <a:cxnLst>
                <a:cxn ang="T6">
                  <a:pos x="T0" y="T1"/>
                </a:cxn>
                <a:cxn ang="T7">
                  <a:pos x="T2" y="T3"/>
                </a:cxn>
                <a:cxn ang="T8">
                  <a:pos x="T4" y="T5"/>
                </a:cxn>
              </a:cxnLst>
              <a:rect l="T9" t="T10" r="T11" b="T12"/>
              <a:pathLst>
                <a:path w="96" h="1105">
                  <a:moveTo>
                    <a:pt x="0" y="0"/>
                  </a:moveTo>
                  <a:lnTo>
                    <a:pt x="1" y="352"/>
                  </a:lnTo>
                  <a:lnTo>
                    <a:pt x="96" y="1105"/>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sp>
          <p:nvSpPr>
            <p:cNvPr id="300081" name="Freeform 188"/>
            <p:cNvSpPr>
              <a:spLocks/>
            </p:cNvSpPr>
            <p:nvPr/>
          </p:nvSpPr>
          <p:spPr bwMode="auto">
            <a:xfrm flipH="1">
              <a:off x="4954" y="1663"/>
              <a:ext cx="45" cy="1156"/>
            </a:xfrm>
            <a:custGeom>
              <a:avLst/>
              <a:gdLst>
                <a:gd name="T0" fmla="*/ 0 w 96"/>
                <a:gd name="T1" fmla="*/ 0 h 1105"/>
                <a:gd name="T2" fmla="*/ 1 w 96"/>
                <a:gd name="T3" fmla="*/ 352 h 1105"/>
                <a:gd name="T4" fmla="*/ 96 w 96"/>
                <a:gd name="T5" fmla="*/ 1105 h 1105"/>
                <a:gd name="T6" fmla="*/ 0 60000 65536"/>
                <a:gd name="T7" fmla="*/ 0 60000 65536"/>
                <a:gd name="T8" fmla="*/ 0 60000 65536"/>
                <a:gd name="T9" fmla="*/ 0 w 96"/>
                <a:gd name="T10" fmla="*/ 0 h 1105"/>
                <a:gd name="T11" fmla="*/ 96 w 96"/>
                <a:gd name="T12" fmla="*/ 1105 h 1105"/>
              </a:gdLst>
              <a:ahLst/>
              <a:cxnLst>
                <a:cxn ang="T6">
                  <a:pos x="T0" y="T1"/>
                </a:cxn>
                <a:cxn ang="T7">
                  <a:pos x="T2" y="T3"/>
                </a:cxn>
                <a:cxn ang="T8">
                  <a:pos x="T4" y="T5"/>
                </a:cxn>
              </a:cxnLst>
              <a:rect l="T9" t="T10" r="T11" b="T12"/>
              <a:pathLst>
                <a:path w="96" h="1105">
                  <a:moveTo>
                    <a:pt x="0" y="0"/>
                  </a:moveTo>
                  <a:lnTo>
                    <a:pt x="1" y="352"/>
                  </a:lnTo>
                  <a:lnTo>
                    <a:pt x="96" y="1105"/>
                  </a:lnTo>
                </a:path>
              </a:pathLst>
            </a:custGeom>
            <a:noFill/>
            <a:ln w="19050" cap="flat" cmpd="sng">
              <a:solidFill>
                <a:srgbClr val="FFCC00"/>
              </a:solidFill>
              <a:prstDash val="solid"/>
              <a:round/>
              <a:headEnd type="none" w="med" len="med"/>
              <a:tailEnd type="stealth" w="med" len="med"/>
            </a:ln>
          </p:spPr>
          <p:txBody>
            <a:bodyPr/>
            <a:lstStyle/>
            <a:p>
              <a:endParaRPr lang="ja-JP" altLang="en-US"/>
            </a:p>
          </p:txBody>
        </p:sp>
      </p:grpSp>
      <p:sp>
        <p:nvSpPr>
          <p:cNvPr id="300086" name="Text Box 47"/>
          <p:cNvSpPr txBox="1">
            <a:spLocks noChangeArrowheads="1"/>
          </p:cNvSpPr>
          <p:nvPr/>
        </p:nvSpPr>
        <p:spPr bwMode="auto">
          <a:xfrm>
            <a:off x="7043738" y="4584700"/>
            <a:ext cx="1395412" cy="488950"/>
          </a:xfrm>
          <a:prstGeom prst="rect">
            <a:avLst/>
          </a:prstGeom>
          <a:noFill/>
          <a:ln w="9525">
            <a:noFill/>
            <a:miter lim="800000"/>
            <a:headEnd/>
            <a:tailEnd/>
          </a:ln>
        </p:spPr>
        <p:txBody>
          <a:bodyPr wrap="none" lIns="0" tIns="0" rIns="0" bIns="0">
            <a:spAutoFit/>
          </a:bodyPr>
          <a:lstStyle/>
          <a:p>
            <a:pPr algn="ctr"/>
            <a:r>
              <a:rPr lang="en-US" altLang="ja-JP" sz="1600">
                <a:solidFill>
                  <a:srgbClr val="0000FF"/>
                </a:solidFill>
                <a:latin typeface="Tahoma" pitchFamily="34" charset="0"/>
              </a:rPr>
              <a:t>Electric Field</a:t>
            </a:r>
          </a:p>
          <a:p>
            <a:pPr algn="ctr"/>
            <a:r>
              <a:rPr lang="en-US" altLang="ja-JP" sz="1600">
                <a:solidFill>
                  <a:srgbClr val="0000FF"/>
                </a:solidFill>
                <a:latin typeface="Tahoma" pitchFamily="34" charset="0"/>
              </a:rPr>
              <a:t>Enhancement</a:t>
            </a:r>
          </a:p>
        </p:txBody>
      </p:sp>
      <p:sp>
        <p:nvSpPr>
          <p:cNvPr id="300088" name="Freeform 430"/>
          <p:cNvSpPr>
            <a:spLocks/>
          </p:cNvSpPr>
          <p:nvPr/>
        </p:nvSpPr>
        <p:spPr bwMode="auto">
          <a:xfrm>
            <a:off x="6827838" y="3254375"/>
            <a:ext cx="466725" cy="719138"/>
          </a:xfrm>
          <a:custGeom>
            <a:avLst/>
            <a:gdLst>
              <a:gd name="T0" fmla="*/ 249 w 249"/>
              <a:gd name="T1" fmla="*/ 453 h 453"/>
              <a:gd name="T2" fmla="*/ 249 w 249"/>
              <a:gd name="T3" fmla="*/ 113 h 453"/>
              <a:gd name="T4" fmla="*/ 0 w 249"/>
              <a:gd name="T5" fmla="*/ 0 h 453"/>
              <a:gd name="T6" fmla="*/ 0 60000 65536"/>
              <a:gd name="T7" fmla="*/ 0 60000 65536"/>
              <a:gd name="T8" fmla="*/ 0 60000 65536"/>
              <a:gd name="T9" fmla="*/ 0 w 249"/>
              <a:gd name="T10" fmla="*/ 0 h 453"/>
              <a:gd name="T11" fmla="*/ 249 w 249"/>
              <a:gd name="T12" fmla="*/ 453 h 453"/>
            </a:gdLst>
            <a:ahLst/>
            <a:cxnLst>
              <a:cxn ang="T6">
                <a:pos x="T0" y="T1"/>
              </a:cxn>
              <a:cxn ang="T7">
                <a:pos x="T2" y="T3"/>
              </a:cxn>
              <a:cxn ang="T8">
                <a:pos x="T4" y="T5"/>
              </a:cxn>
            </a:cxnLst>
            <a:rect l="T9" t="T10" r="T11" b="T12"/>
            <a:pathLst>
              <a:path w="249" h="453">
                <a:moveTo>
                  <a:pt x="249" y="453"/>
                </a:moveTo>
                <a:lnTo>
                  <a:pt x="249" y="113"/>
                </a:lnTo>
                <a:lnTo>
                  <a:pt x="0" y="0"/>
                </a:lnTo>
              </a:path>
            </a:pathLst>
          </a:custGeom>
          <a:noFill/>
          <a:ln w="76200">
            <a:solidFill>
              <a:srgbClr val="0000FF"/>
            </a:solidFill>
            <a:round/>
            <a:headEnd/>
            <a:tailEnd type="triangle" w="med" len="med"/>
          </a:ln>
        </p:spPr>
        <p:txBody>
          <a:bodyPr/>
          <a:lstStyle/>
          <a:p>
            <a:endParaRPr lang="ja-JP" altLang="en-US"/>
          </a:p>
        </p:txBody>
      </p:sp>
      <p:sp>
        <p:nvSpPr>
          <p:cNvPr id="300089" name="Line 431"/>
          <p:cNvSpPr>
            <a:spLocks noChangeShapeType="1"/>
          </p:cNvSpPr>
          <p:nvPr/>
        </p:nvSpPr>
        <p:spPr bwMode="auto">
          <a:xfrm>
            <a:off x="7475538" y="3398838"/>
            <a:ext cx="0" cy="827087"/>
          </a:xfrm>
          <a:prstGeom prst="line">
            <a:avLst/>
          </a:prstGeom>
          <a:noFill/>
          <a:ln w="76200">
            <a:solidFill>
              <a:srgbClr val="0000FF"/>
            </a:solidFill>
            <a:round/>
            <a:headEnd/>
            <a:tailEnd type="triangle" w="med" len="med"/>
          </a:ln>
        </p:spPr>
        <p:txBody>
          <a:bodyPr/>
          <a:lstStyle/>
          <a:p>
            <a:endParaRPr lang="ja-JP" altLang="en-US"/>
          </a:p>
        </p:txBody>
      </p:sp>
      <p:cxnSp>
        <p:nvCxnSpPr>
          <p:cNvPr id="300090" name="AutoShape 432"/>
          <p:cNvCxnSpPr>
            <a:cxnSpLocks noChangeShapeType="1"/>
            <a:stCxn id="300089" idx="1"/>
            <a:endCxn id="300086" idx="0"/>
          </p:cNvCxnSpPr>
          <p:nvPr/>
        </p:nvCxnSpPr>
        <p:spPr bwMode="auto">
          <a:xfrm rot="16200000" flipH="1">
            <a:off x="7448550" y="4291013"/>
            <a:ext cx="320675" cy="266700"/>
          </a:xfrm>
          <a:prstGeom prst="curvedConnector3">
            <a:avLst>
              <a:gd name="adj1" fmla="val 43565"/>
            </a:avLst>
          </a:prstGeom>
          <a:noFill/>
          <a:ln w="12700">
            <a:solidFill>
              <a:srgbClr val="0000FF"/>
            </a:solidFill>
            <a:round/>
            <a:headEnd/>
            <a:tailEnd/>
          </a:ln>
        </p:spPr>
      </p:cxnSp>
      <p:sp>
        <p:nvSpPr>
          <p:cNvPr id="300140" name="Rectangle 548"/>
          <p:cNvSpPr>
            <a:spLocks noChangeArrowheads="1"/>
          </p:cNvSpPr>
          <p:nvPr/>
        </p:nvSpPr>
        <p:spPr bwMode="auto">
          <a:xfrm>
            <a:off x="6323013" y="3214688"/>
            <a:ext cx="265112" cy="754062"/>
          </a:xfrm>
          <a:prstGeom prst="rect">
            <a:avLst/>
          </a:prstGeom>
          <a:solidFill>
            <a:srgbClr val="FFFFCC"/>
          </a:solidFill>
          <a:ln w="19050" algn="ctr">
            <a:solidFill>
              <a:schemeClr val="tx1"/>
            </a:solidFill>
            <a:miter lim="800000"/>
            <a:headEnd/>
            <a:tailEnd/>
          </a:ln>
        </p:spPr>
        <p:txBody>
          <a:bodyPr wrap="none" anchor="ctr"/>
          <a:lstStyle/>
          <a:p>
            <a:endParaRPr lang="ja-JP" altLang="en-US" b="0">
              <a:latin typeface="Tahoma" pitchFamily="34" charset="0"/>
            </a:endParaRPr>
          </a:p>
        </p:txBody>
      </p:sp>
      <p:sp>
        <p:nvSpPr>
          <p:cNvPr id="300141" name="Rectangle 549"/>
          <p:cNvSpPr>
            <a:spLocks noChangeArrowheads="1"/>
          </p:cNvSpPr>
          <p:nvPr/>
        </p:nvSpPr>
        <p:spPr bwMode="auto">
          <a:xfrm>
            <a:off x="8181975" y="3214688"/>
            <a:ext cx="252413" cy="754062"/>
          </a:xfrm>
          <a:prstGeom prst="rect">
            <a:avLst/>
          </a:prstGeom>
          <a:solidFill>
            <a:srgbClr val="FFFFCC"/>
          </a:solidFill>
          <a:ln w="19050" algn="ctr">
            <a:solidFill>
              <a:schemeClr val="tx1"/>
            </a:solidFill>
            <a:miter lim="800000"/>
            <a:headEnd/>
            <a:tailEnd/>
          </a:ln>
        </p:spPr>
        <p:txBody>
          <a:bodyPr wrap="none" anchor="ctr"/>
          <a:lstStyle/>
          <a:p>
            <a:endParaRPr lang="ja-JP" altLang="en-US" b="0">
              <a:latin typeface="Tahoma" pitchFamily="34" charset="0"/>
            </a:endParaRPr>
          </a:p>
        </p:txBody>
      </p:sp>
      <p:sp>
        <p:nvSpPr>
          <p:cNvPr id="300142" name="Text Box 47"/>
          <p:cNvSpPr txBox="1">
            <a:spLocks noChangeArrowheads="1"/>
          </p:cNvSpPr>
          <p:nvPr/>
        </p:nvSpPr>
        <p:spPr bwMode="auto">
          <a:xfrm>
            <a:off x="8548688" y="3213100"/>
            <a:ext cx="523875" cy="488950"/>
          </a:xfrm>
          <a:prstGeom prst="rect">
            <a:avLst/>
          </a:prstGeom>
          <a:noFill/>
          <a:ln w="9525">
            <a:noFill/>
            <a:miter lim="800000"/>
            <a:headEnd/>
            <a:tailEnd/>
          </a:ln>
        </p:spPr>
        <p:txBody>
          <a:bodyPr wrap="none" lIns="0" tIns="0" rIns="0" bIns="0">
            <a:spAutoFit/>
          </a:bodyPr>
          <a:lstStyle/>
          <a:p>
            <a:pPr algn="ctr"/>
            <a:r>
              <a:rPr lang="en-US" altLang="ja-JP" sz="1600">
                <a:solidFill>
                  <a:schemeClr val="hlink"/>
                </a:solidFill>
                <a:latin typeface="Tahoma" pitchFamily="34" charset="0"/>
              </a:rPr>
              <a:t>Deep</a:t>
            </a:r>
          </a:p>
          <a:p>
            <a:pPr algn="ctr"/>
            <a:r>
              <a:rPr lang="en-US" altLang="ja-JP" sz="1600">
                <a:solidFill>
                  <a:schemeClr val="hlink"/>
                </a:solidFill>
                <a:latin typeface="Tahoma" pitchFamily="34" charset="0"/>
              </a:rPr>
              <a:t>PD</a:t>
            </a:r>
          </a:p>
        </p:txBody>
      </p:sp>
      <p:sp>
        <p:nvSpPr>
          <p:cNvPr id="300143" name="Text Box 47"/>
          <p:cNvSpPr txBox="1">
            <a:spLocks noChangeArrowheads="1"/>
          </p:cNvSpPr>
          <p:nvPr/>
        </p:nvSpPr>
        <p:spPr bwMode="auto">
          <a:xfrm>
            <a:off x="8548688" y="2824163"/>
            <a:ext cx="503237" cy="244475"/>
          </a:xfrm>
          <a:prstGeom prst="rect">
            <a:avLst/>
          </a:prstGeom>
          <a:noFill/>
          <a:ln w="9525">
            <a:noFill/>
            <a:miter lim="800000"/>
            <a:headEnd/>
            <a:tailEnd/>
          </a:ln>
        </p:spPr>
        <p:txBody>
          <a:bodyPr wrap="none" lIns="0" tIns="0" rIns="0" bIns="0">
            <a:spAutoFit/>
          </a:bodyPr>
          <a:lstStyle/>
          <a:p>
            <a:r>
              <a:rPr lang="en-US" altLang="ja-JP" sz="1600" b="0">
                <a:latin typeface="Tahoma" pitchFamily="34" charset="0"/>
              </a:rPr>
              <a:t>VCCD</a:t>
            </a:r>
          </a:p>
        </p:txBody>
      </p:sp>
      <p:sp>
        <p:nvSpPr>
          <p:cNvPr id="300144" name="Text Box 47"/>
          <p:cNvSpPr txBox="1">
            <a:spLocks noChangeArrowheads="1"/>
          </p:cNvSpPr>
          <p:nvPr/>
        </p:nvSpPr>
        <p:spPr bwMode="auto">
          <a:xfrm>
            <a:off x="8475663" y="3929063"/>
            <a:ext cx="596900" cy="733425"/>
          </a:xfrm>
          <a:prstGeom prst="rect">
            <a:avLst/>
          </a:prstGeom>
          <a:noFill/>
          <a:ln w="9525">
            <a:noFill/>
            <a:miter lim="800000"/>
            <a:headEnd/>
            <a:tailEnd/>
          </a:ln>
        </p:spPr>
        <p:txBody>
          <a:bodyPr wrap="none" lIns="0" tIns="0" rIns="0" bIns="0">
            <a:spAutoFit/>
          </a:bodyPr>
          <a:lstStyle/>
          <a:p>
            <a:pPr algn="r"/>
            <a:r>
              <a:rPr lang="en-US" altLang="ja-JP" sz="1600" b="0">
                <a:latin typeface="Tahoma" pitchFamily="34" charset="0"/>
              </a:rPr>
              <a:t>Deep</a:t>
            </a:r>
          </a:p>
          <a:p>
            <a:pPr algn="r"/>
            <a:r>
              <a:rPr lang="en-US" altLang="ja-JP" sz="1600" b="0">
                <a:latin typeface="Tahoma" pitchFamily="34" charset="0"/>
              </a:rPr>
              <a:t>VOD</a:t>
            </a:r>
          </a:p>
          <a:p>
            <a:pPr algn="r"/>
            <a:r>
              <a:rPr lang="en-US" altLang="ja-JP" sz="1600" b="0">
                <a:latin typeface="Tahoma" pitchFamily="34" charset="0"/>
              </a:rPr>
              <a:t>Barrier</a:t>
            </a:r>
          </a:p>
        </p:txBody>
      </p:sp>
      <p:cxnSp>
        <p:nvCxnSpPr>
          <p:cNvPr id="300145" name="AutoShape 422"/>
          <p:cNvCxnSpPr>
            <a:cxnSpLocks noChangeShapeType="1"/>
            <a:stCxn id="300046" idx="3"/>
            <a:endCxn id="300143" idx="1"/>
          </p:cNvCxnSpPr>
          <p:nvPr/>
        </p:nvCxnSpPr>
        <p:spPr bwMode="auto">
          <a:xfrm flipV="1">
            <a:off x="8097838" y="2946400"/>
            <a:ext cx="450850" cy="300038"/>
          </a:xfrm>
          <a:prstGeom prst="curvedConnector3">
            <a:avLst>
              <a:gd name="adj1" fmla="val 48944"/>
            </a:avLst>
          </a:prstGeom>
          <a:noFill/>
          <a:ln w="12700">
            <a:solidFill>
              <a:schemeClr val="tx1"/>
            </a:solidFill>
            <a:round/>
            <a:headEnd/>
            <a:tailEnd/>
          </a:ln>
        </p:spPr>
      </p:cxnSp>
      <p:cxnSp>
        <p:nvCxnSpPr>
          <p:cNvPr id="300146" name="AutoShape 555"/>
          <p:cNvCxnSpPr>
            <a:cxnSpLocks noChangeShapeType="1"/>
            <a:stCxn id="300035" idx="4"/>
            <a:endCxn id="300157" idx="2"/>
          </p:cNvCxnSpPr>
          <p:nvPr/>
        </p:nvCxnSpPr>
        <p:spPr bwMode="auto">
          <a:xfrm flipH="1" flipV="1">
            <a:off x="7391400" y="1865313"/>
            <a:ext cx="33338" cy="160337"/>
          </a:xfrm>
          <a:prstGeom prst="curvedConnector4">
            <a:avLst>
              <a:gd name="adj1" fmla="val -100000"/>
              <a:gd name="adj2" fmla="val 62375"/>
            </a:avLst>
          </a:prstGeom>
          <a:noFill/>
          <a:ln w="9525">
            <a:solidFill>
              <a:schemeClr val="tx1"/>
            </a:solidFill>
            <a:round/>
            <a:headEnd/>
            <a:tailEnd/>
          </a:ln>
        </p:spPr>
      </p:cxnSp>
      <p:sp>
        <p:nvSpPr>
          <p:cNvPr id="300147" name="Text Box 47"/>
          <p:cNvSpPr txBox="1">
            <a:spLocks noChangeArrowheads="1"/>
          </p:cNvSpPr>
          <p:nvPr/>
        </p:nvSpPr>
        <p:spPr bwMode="auto">
          <a:xfrm>
            <a:off x="5775325" y="4584700"/>
            <a:ext cx="1176338" cy="733425"/>
          </a:xfrm>
          <a:prstGeom prst="rect">
            <a:avLst/>
          </a:prstGeom>
          <a:noFill/>
          <a:ln w="9525">
            <a:noFill/>
            <a:miter lim="800000"/>
            <a:headEnd/>
            <a:tailEnd/>
          </a:ln>
        </p:spPr>
        <p:txBody>
          <a:bodyPr wrap="none" lIns="0" tIns="0" rIns="0" bIns="0">
            <a:spAutoFit/>
          </a:bodyPr>
          <a:lstStyle/>
          <a:p>
            <a:pPr algn="ctr"/>
            <a:r>
              <a:rPr lang="en-US" altLang="ja-JP" sz="1600" b="0">
                <a:latin typeface="Tahoma" pitchFamily="34" charset="0"/>
              </a:rPr>
              <a:t>Deep Narrow</a:t>
            </a:r>
          </a:p>
          <a:p>
            <a:pPr algn="ctr"/>
            <a:r>
              <a:rPr lang="en-US" altLang="ja-JP" sz="1600" b="0">
                <a:latin typeface="Tahoma" pitchFamily="34" charset="0"/>
              </a:rPr>
              <a:t>Isolation</a:t>
            </a:r>
          </a:p>
          <a:p>
            <a:pPr algn="ctr"/>
            <a:r>
              <a:rPr lang="en-US" altLang="ja-JP" sz="1600" b="0">
                <a:latin typeface="Tahoma" pitchFamily="34" charset="0"/>
              </a:rPr>
              <a:t>(NI)</a:t>
            </a:r>
          </a:p>
        </p:txBody>
      </p:sp>
      <p:cxnSp>
        <p:nvCxnSpPr>
          <p:cNvPr id="300148" name="AutoShape 562"/>
          <p:cNvCxnSpPr>
            <a:cxnSpLocks noChangeShapeType="1"/>
            <a:stCxn id="300147" idx="0"/>
          </p:cNvCxnSpPr>
          <p:nvPr/>
        </p:nvCxnSpPr>
        <p:spPr bwMode="auto">
          <a:xfrm flipV="1">
            <a:off x="6364288" y="3778250"/>
            <a:ext cx="411162" cy="806450"/>
          </a:xfrm>
          <a:prstGeom prst="straightConnector1">
            <a:avLst/>
          </a:prstGeom>
          <a:noFill/>
          <a:ln w="12700">
            <a:solidFill>
              <a:schemeClr val="tx1"/>
            </a:solidFill>
            <a:round/>
            <a:headEnd/>
            <a:tailEnd/>
          </a:ln>
        </p:spPr>
      </p:cxnSp>
      <p:sp>
        <p:nvSpPr>
          <p:cNvPr id="300157" name="Text Box 47"/>
          <p:cNvSpPr txBox="1">
            <a:spLocks noChangeArrowheads="1"/>
          </p:cNvSpPr>
          <p:nvPr/>
        </p:nvSpPr>
        <p:spPr bwMode="auto">
          <a:xfrm>
            <a:off x="5945188" y="1376363"/>
            <a:ext cx="2890837" cy="488950"/>
          </a:xfrm>
          <a:prstGeom prst="rect">
            <a:avLst/>
          </a:prstGeom>
          <a:noFill/>
          <a:ln w="9525">
            <a:noFill/>
            <a:miter lim="800000"/>
            <a:headEnd/>
            <a:tailEnd/>
          </a:ln>
        </p:spPr>
        <p:txBody>
          <a:bodyPr wrap="none" lIns="0" tIns="0" rIns="0" bIns="0">
            <a:spAutoFit/>
          </a:bodyPr>
          <a:lstStyle/>
          <a:p>
            <a:pPr algn="ctr"/>
            <a:r>
              <a:rPr lang="en-US" altLang="ja-JP" sz="1600">
                <a:latin typeface="Tahoma" pitchFamily="34" charset="0"/>
              </a:rPr>
              <a:t>High Reflective-Index (HRI)</a:t>
            </a:r>
          </a:p>
          <a:p>
            <a:pPr algn="ctr"/>
            <a:r>
              <a:rPr lang="en-US" altLang="ja-JP" sz="1600">
                <a:latin typeface="Tahoma" pitchFamily="34" charset="0"/>
              </a:rPr>
              <a:t>Micro-Lens</a:t>
            </a:r>
          </a:p>
        </p:txBody>
      </p:sp>
      <p:cxnSp>
        <p:nvCxnSpPr>
          <p:cNvPr id="300158" name="AutoShape 574"/>
          <p:cNvCxnSpPr>
            <a:cxnSpLocks noChangeShapeType="1"/>
          </p:cNvCxnSpPr>
          <p:nvPr/>
        </p:nvCxnSpPr>
        <p:spPr bwMode="auto">
          <a:xfrm>
            <a:off x="8078788" y="4010025"/>
            <a:ext cx="515937" cy="207963"/>
          </a:xfrm>
          <a:prstGeom prst="straightConnector1">
            <a:avLst/>
          </a:prstGeom>
          <a:noFill/>
          <a:ln w="12700">
            <a:solidFill>
              <a:schemeClr val="tx1"/>
            </a:solidFill>
            <a:round/>
            <a:headEnd/>
            <a:tailEnd/>
          </a:ln>
        </p:spPr>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テーマ">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95000"/>
              <a:lumOff val="5000"/>
            </a:schemeClr>
          </a:solidFill>
        </a:ln>
      </a:spPr>
      <a:bodyPr rtlCol="0" anchor="ctr"/>
      <a:lstStyle>
        <a:defPPr algn="ctr">
          <a:defRPr kumimoji="1" sz="10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20465</TotalTime>
  <Words>3075</Words>
  <Application>Microsoft Office PowerPoint</Application>
  <PresentationFormat>画面に合わせる (4:3)</PresentationFormat>
  <Paragraphs>517</Paragraphs>
  <Slides>13</Slides>
  <Notes>13</Notes>
  <HiddenSlides>0</HiddenSlides>
  <MMClips>0</MMClips>
  <ScaleCrop>false</ScaleCrop>
  <HeadingPairs>
    <vt:vector size="8" baseType="variant">
      <vt:variant>
        <vt:lpstr>使用されているフォント</vt:lpstr>
      </vt:variant>
      <vt:variant>
        <vt:i4>8</vt:i4>
      </vt:variant>
      <vt:variant>
        <vt:lpstr>デザイン テンプレート</vt:lpstr>
      </vt:variant>
      <vt:variant>
        <vt:i4>1</vt:i4>
      </vt:variant>
      <vt:variant>
        <vt:lpstr>埋め込まれた OLE サーバー</vt:lpstr>
      </vt:variant>
      <vt:variant>
        <vt:i4>2</vt:i4>
      </vt:variant>
      <vt:variant>
        <vt:lpstr>スライド タイトル</vt:lpstr>
      </vt:variant>
      <vt:variant>
        <vt:i4>13</vt:i4>
      </vt:variant>
    </vt:vector>
  </HeadingPairs>
  <TitlesOfParts>
    <vt:vector size="24" baseType="lpstr">
      <vt:lpstr>Calibri</vt:lpstr>
      <vt:lpstr>ＭＳ Ｐゴシック</vt:lpstr>
      <vt:lpstr>Arial</vt:lpstr>
      <vt:lpstr>Tahoma</vt:lpstr>
      <vt:lpstr>HGP創英角ｺﾞｼｯｸUB</vt:lpstr>
      <vt:lpstr>HG創英角ｺﾞｼｯｸUB</vt:lpstr>
      <vt:lpstr>Times New Roman</vt:lpstr>
      <vt:lpstr>Wingdings</vt:lpstr>
      <vt:lpstr>1_Office ​​テーマ</vt:lpstr>
      <vt:lpstr>Microsoft 数式 3.0</vt:lpstr>
      <vt:lpstr>Image</vt:lpstr>
      <vt:lpstr>Pixel Design and Technologies for Time-of-Flight Sensors</vt:lpstr>
      <vt:lpstr>スライド 2</vt:lpstr>
      <vt:lpstr>Panasonic Image Sensors</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vector>
  </TitlesOfParts>
  <Company>パナソニック株式会社</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全社標準PC</dc:creator>
  <cp:lastModifiedBy>Tohru Yamada</cp:lastModifiedBy>
  <cp:revision>223</cp:revision>
  <cp:lastPrinted>2013-10-08T23:53:34Z</cp:lastPrinted>
  <dcterms:created xsi:type="dcterms:W3CDTF">2013-08-19T05:54:10Z</dcterms:created>
  <dcterms:modified xsi:type="dcterms:W3CDTF">2014-03-09T16:03:19Z</dcterms:modified>
</cp:coreProperties>
</file>