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  <p:sldMasterId id="2147483797" r:id="rId2"/>
    <p:sldMasterId id="2147483810" r:id="rId3"/>
    <p:sldMasterId id="2147483822" r:id="rId4"/>
    <p:sldMasterId id="2147483835" r:id="rId5"/>
    <p:sldMasterId id="2147483847" r:id="rId6"/>
  </p:sldMasterIdLst>
  <p:notesMasterIdLst>
    <p:notesMasterId r:id="rId35"/>
  </p:notesMasterIdLst>
  <p:sldIdLst>
    <p:sldId id="548" r:id="rId7"/>
    <p:sldId id="611" r:id="rId8"/>
    <p:sldId id="613" r:id="rId9"/>
    <p:sldId id="615" r:id="rId10"/>
    <p:sldId id="573" r:id="rId11"/>
    <p:sldId id="572" r:id="rId12"/>
    <p:sldId id="612" r:id="rId13"/>
    <p:sldId id="576" r:id="rId14"/>
    <p:sldId id="604" r:id="rId15"/>
    <p:sldId id="614" r:id="rId16"/>
    <p:sldId id="552" r:id="rId17"/>
    <p:sldId id="570" r:id="rId18"/>
    <p:sldId id="553" r:id="rId19"/>
    <p:sldId id="554" r:id="rId20"/>
    <p:sldId id="555" r:id="rId21"/>
    <p:sldId id="556" r:id="rId22"/>
    <p:sldId id="557" r:id="rId23"/>
    <p:sldId id="558" r:id="rId24"/>
    <p:sldId id="559" r:id="rId25"/>
    <p:sldId id="560" r:id="rId26"/>
    <p:sldId id="561" r:id="rId27"/>
    <p:sldId id="562" r:id="rId28"/>
    <p:sldId id="563" r:id="rId29"/>
    <p:sldId id="564" r:id="rId30"/>
    <p:sldId id="565" r:id="rId31"/>
    <p:sldId id="566" r:id="rId32"/>
    <p:sldId id="567" r:id="rId33"/>
    <p:sldId id="610" r:id="rId34"/>
  </p:sldIdLst>
  <p:sldSz cx="9144000" cy="6858000" type="screen4x3"/>
  <p:notesSz cx="6796088" cy="9925050"/>
  <p:custDataLst>
    <p:tags r:id="rId36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  <a:srgbClr val="CCECFF"/>
    <a:srgbClr val="FF0000"/>
    <a:srgbClr val="FFFF99"/>
    <a:srgbClr val="FFCCCC"/>
    <a:srgbClr val="66FFFF"/>
    <a:srgbClr val="00FF00"/>
    <a:srgbClr val="FF3300"/>
    <a:srgbClr val="ECF5A9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81" autoAdjust="0"/>
    <p:restoredTop sz="77537" autoAdjust="0"/>
  </p:normalViewPr>
  <p:slideViewPr>
    <p:cSldViewPr>
      <p:cViewPr>
        <p:scale>
          <a:sx n="66" d="100"/>
          <a:sy n="66" d="100"/>
        </p:scale>
        <p:origin x="-653" y="-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2382" y="-72"/>
      </p:cViewPr>
      <p:guideLst>
        <p:guide orient="horz" pos="3126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F2E493-268C-4C83-A7AF-F7237194C44D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C93FA0E6-75A0-47FD-A2D3-4F02A6A7D5C8}">
      <dgm:prSet phldrT="[テキスト]"/>
      <dgm:spPr/>
      <dgm:t>
        <a:bodyPr/>
        <a:lstStyle/>
        <a:p>
          <a:r>
            <a:rPr kumimoji="1" lang="en-US" altLang="ja-JP" dirty="0" smtClean="0"/>
            <a:t>Skew measurement</a:t>
          </a:r>
          <a:endParaRPr kumimoji="1" lang="ja-JP" altLang="en-US" dirty="0"/>
        </a:p>
      </dgm:t>
    </dgm:pt>
    <dgm:pt modelId="{8BFBE671-4BD4-4FBE-AFB4-EB205D36BE5B}" type="parTrans" cxnId="{E5A4F4A5-D3C3-4A5E-A118-58AA51633A9C}">
      <dgm:prSet/>
      <dgm:spPr/>
      <dgm:t>
        <a:bodyPr/>
        <a:lstStyle/>
        <a:p>
          <a:endParaRPr kumimoji="1" lang="ja-JP" altLang="en-US"/>
        </a:p>
      </dgm:t>
    </dgm:pt>
    <dgm:pt modelId="{478C9E00-0933-4D4B-B924-C4A993366BC6}" type="sibTrans" cxnId="{E5A4F4A5-D3C3-4A5E-A118-58AA51633A9C}">
      <dgm:prSet/>
      <dgm:spPr/>
      <dgm:t>
        <a:bodyPr/>
        <a:lstStyle/>
        <a:p>
          <a:endParaRPr kumimoji="1" lang="ja-JP" altLang="en-US"/>
        </a:p>
      </dgm:t>
    </dgm:pt>
    <dgm:pt modelId="{0B256899-DF3F-420D-A735-C3BA1C4BEFF8}">
      <dgm:prSet phldrT="[テキスト]"/>
      <dgm:spPr/>
      <dgm:t>
        <a:bodyPr/>
        <a:lstStyle/>
        <a:p>
          <a:r>
            <a:rPr kumimoji="1" lang="en-US" altLang="ja-JP" dirty="0" smtClean="0"/>
            <a:t>Extracted from modulation characteristic</a:t>
          </a:r>
          <a:endParaRPr kumimoji="1" lang="ja-JP" altLang="en-US" dirty="0"/>
        </a:p>
      </dgm:t>
    </dgm:pt>
    <dgm:pt modelId="{EB15A125-0672-46EA-BD18-4EFE3A1DC6DF}" type="parTrans" cxnId="{A8DB15FE-1694-433B-B22D-D50826086683}">
      <dgm:prSet/>
      <dgm:spPr/>
      <dgm:t>
        <a:bodyPr/>
        <a:lstStyle/>
        <a:p>
          <a:endParaRPr kumimoji="1" lang="ja-JP" altLang="en-US"/>
        </a:p>
      </dgm:t>
    </dgm:pt>
    <dgm:pt modelId="{84CCFA5B-4C1C-4687-A814-BA8E0B8C030E}" type="sibTrans" cxnId="{A8DB15FE-1694-433B-B22D-D50826086683}">
      <dgm:prSet/>
      <dgm:spPr/>
      <dgm:t>
        <a:bodyPr/>
        <a:lstStyle/>
        <a:p>
          <a:endParaRPr kumimoji="1" lang="ja-JP" altLang="en-US"/>
        </a:p>
      </dgm:t>
    </dgm:pt>
    <dgm:pt modelId="{8F0D973D-EB8A-4EFD-9877-2466B7E27EC1}">
      <dgm:prSet phldrT="[テキスト]"/>
      <dgm:spPr/>
      <dgm:t>
        <a:bodyPr/>
        <a:lstStyle/>
        <a:p>
          <a:r>
            <a:rPr kumimoji="1" lang="en-US" altLang="ja-JP" dirty="0" smtClean="0"/>
            <a:t>Fastest cond. (All reg. =1)</a:t>
          </a:r>
          <a:endParaRPr kumimoji="1" lang="ja-JP" altLang="en-US" dirty="0"/>
        </a:p>
      </dgm:t>
    </dgm:pt>
    <dgm:pt modelId="{F711B547-3B38-49E7-9C28-26A4622B48F7}" type="parTrans" cxnId="{02C541FF-0F00-4A43-8CBE-6BFB88756C5D}">
      <dgm:prSet/>
      <dgm:spPr/>
      <dgm:t>
        <a:bodyPr/>
        <a:lstStyle/>
        <a:p>
          <a:endParaRPr kumimoji="1" lang="ja-JP" altLang="en-US"/>
        </a:p>
      </dgm:t>
    </dgm:pt>
    <dgm:pt modelId="{A539EABE-2855-4461-A5FE-B6A77FAF80D2}" type="sibTrans" cxnId="{02C541FF-0F00-4A43-8CBE-6BFB88756C5D}">
      <dgm:prSet/>
      <dgm:spPr/>
      <dgm:t>
        <a:bodyPr/>
        <a:lstStyle/>
        <a:p>
          <a:endParaRPr kumimoji="1" lang="ja-JP" altLang="en-US"/>
        </a:p>
      </dgm:t>
    </dgm:pt>
    <dgm:pt modelId="{AA3C5FBA-5B5D-496D-B3C7-C5464E08146D}">
      <dgm:prSet phldrT="[テキスト]"/>
      <dgm:spPr/>
      <dgm:t>
        <a:bodyPr/>
        <a:lstStyle/>
        <a:p>
          <a:r>
            <a:rPr kumimoji="1" lang="en-US" altLang="ja-JP" dirty="0" smtClean="0"/>
            <a:t>Sweep calibration </a:t>
          </a:r>
          <a:r>
            <a:rPr kumimoji="1" lang="en-US" altLang="ja-JP" dirty="0" err="1" smtClean="0"/>
            <a:t>cct</a:t>
          </a:r>
          <a:r>
            <a:rPr kumimoji="1" lang="en-US" altLang="ja-JP" dirty="0" smtClean="0"/>
            <a:t>.</a:t>
          </a:r>
          <a:endParaRPr kumimoji="1" lang="ja-JP" altLang="en-US" dirty="0"/>
        </a:p>
      </dgm:t>
    </dgm:pt>
    <dgm:pt modelId="{E7789F81-FF7A-4370-B2EF-7CA2AC740C8B}" type="parTrans" cxnId="{5E93DAFD-B440-4A24-861B-172A1133042E}">
      <dgm:prSet/>
      <dgm:spPr/>
      <dgm:t>
        <a:bodyPr/>
        <a:lstStyle/>
        <a:p>
          <a:endParaRPr kumimoji="1" lang="ja-JP" altLang="en-US"/>
        </a:p>
      </dgm:t>
    </dgm:pt>
    <dgm:pt modelId="{7264AF45-BD70-4B5F-8D86-FE2CC954234D}" type="sibTrans" cxnId="{5E93DAFD-B440-4A24-861B-172A1133042E}">
      <dgm:prSet/>
      <dgm:spPr/>
      <dgm:t>
        <a:bodyPr/>
        <a:lstStyle/>
        <a:p>
          <a:endParaRPr kumimoji="1" lang="ja-JP" altLang="en-US"/>
        </a:p>
      </dgm:t>
    </dgm:pt>
    <dgm:pt modelId="{5CBC5345-777E-4D75-83DB-301930F7AFE6}">
      <dgm:prSet phldrT="[テキスト]"/>
      <dgm:spPr/>
      <dgm:t>
        <a:bodyPr/>
        <a:lstStyle/>
        <a:p>
          <a:r>
            <a:rPr kumimoji="1" lang="en-US" altLang="ja-JP" dirty="0" smtClean="0"/>
            <a:t>Skew is measured  by </a:t>
          </a:r>
          <a:r>
            <a:rPr kumimoji="1" lang="en-US" altLang="ja-JP" dirty="0" err="1" smtClean="0"/>
            <a:t>chanigng</a:t>
          </a:r>
          <a:r>
            <a:rPr kumimoji="1" lang="en-US" altLang="ja-JP" dirty="0" smtClean="0"/>
            <a:t> Reg. value</a:t>
          </a:r>
          <a:endParaRPr kumimoji="1" lang="ja-JP" altLang="en-US" dirty="0"/>
        </a:p>
      </dgm:t>
    </dgm:pt>
    <dgm:pt modelId="{3014C3F9-1382-4DF8-ADBD-175C66680A6E}" type="parTrans" cxnId="{D3178BF7-6925-4FC4-9E91-EAD41C9E35B5}">
      <dgm:prSet/>
      <dgm:spPr/>
      <dgm:t>
        <a:bodyPr/>
        <a:lstStyle/>
        <a:p>
          <a:endParaRPr kumimoji="1" lang="ja-JP" altLang="en-US"/>
        </a:p>
      </dgm:t>
    </dgm:pt>
    <dgm:pt modelId="{C53DF86E-AD1E-46C2-BED4-30B93AF123A9}" type="sibTrans" cxnId="{D3178BF7-6925-4FC4-9E91-EAD41C9E35B5}">
      <dgm:prSet/>
      <dgm:spPr/>
      <dgm:t>
        <a:bodyPr/>
        <a:lstStyle/>
        <a:p>
          <a:endParaRPr kumimoji="1" lang="ja-JP" altLang="en-US"/>
        </a:p>
      </dgm:t>
    </dgm:pt>
    <dgm:pt modelId="{0167634D-09EC-4267-8854-FA64EEB54DDC}">
      <dgm:prSet phldrT="[テキスト]"/>
      <dgm:spPr/>
      <dgm:t>
        <a:bodyPr/>
        <a:lstStyle/>
        <a:p>
          <a:r>
            <a:rPr kumimoji="1" lang="en-US" altLang="ja-JP" dirty="0" smtClean="0"/>
            <a:t>Skew measurement</a:t>
          </a:r>
          <a:endParaRPr kumimoji="1" lang="ja-JP" altLang="en-US" dirty="0"/>
        </a:p>
      </dgm:t>
    </dgm:pt>
    <dgm:pt modelId="{A2F00CBF-784B-4D17-B0B6-5F951DEEA627}" type="parTrans" cxnId="{89E92249-BD77-4BC3-8C19-030C92FE488D}">
      <dgm:prSet/>
      <dgm:spPr/>
      <dgm:t>
        <a:bodyPr/>
        <a:lstStyle/>
        <a:p>
          <a:endParaRPr kumimoji="1" lang="ja-JP" altLang="en-US"/>
        </a:p>
      </dgm:t>
    </dgm:pt>
    <dgm:pt modelId="{EA01C7F0-B885-40AB-AF0F-A9C951D07A23}" type="sibTrans" cxnId="{89E92249-BD77-4BC3-8C19-030C92FE488D}">
      <dgm:prSet/>
      <dgm:spPr/>
      <dgm:t>
        <a:bodyPr/>
        <a:lstStyle/>
        <a:p>
          <a:endParaRPr kumimoji="1" lang="ja-JP" altLang="en-US"/>
        </a:p>
      </dgm:t>
    </dgm:pt>
    <dgm:pt modelId="{5A2F8E42-9C5D-4A25-A3E4-E519E0441223}">
      <dgm:prSet phldrT="[テキスト]"/>
      <dgm:spPr/>
      <dgm:t>
        <a:bodyPr/>
        <a:lstStyle/>
        <a:p>
          <a:r>
            <a:rPr kumimoji="1" lang="en-US" altLang="ja-JP" dirty="0" smtClean="0"/>
            <a:t>Adjustment the delay </a:t>
          </a:r>
          <a:endParaRPr kumimoji="1" lang="ja-JP" altLang="en-US" dirty="0"/>
        </a:p>
      </dgm:t>
    </dgm:pt>
    <dgm:pt modelId="{F05DC529-DFF3-4025-8E38-816AA07466E9}" type="parTrans" cxnId="{4BCE6051-04D3-4269-84F5-887EED995A38}">
      <dgm:prSet/>
      <dgm:spPr/>
      <dgm:t>
        <a:bodyPr/>
        <a:lstStyle/>
        <a:p>
          <a:endParaRPr kumimoji="1" lang="ja-JP" altLang="en-US"/>
        </a:p>
      </dgm:t>
    </dgm:pt>
    <dgm:pt modelId="{F1CEA7B8-9DAF-417C-A188-DC13DCBAE672}" type="sibTrans" cxnId="{4BCE6051-04D3-4269-84F5-887EED995A38}">
      <dgm:prSet/>
      <dgm:spPr/>
      <dgm:t>
        <a:bodyPr/>
        <a:lstStyle/>
        <a:p>
          <a:endParaRPr kumimoji="1" lang="ja-JP" altLang="en-US"/>
        </a:p>
      </dgm:t>
    </dgm:pt>
    <dgm:pt modelId="{8FDA3D91-6951-4B65-B756-939ECC397731}">
      <dgm:prSet phldrT="[テキスト]"/>
      <dgm:spPr/>
      <dgm:t>
        <a:bodyPr/>
        <a:lstStyle/>
        <a:p>
          <a:r>
            <a:rPr kumimoji="1" lang="en-US" altLang="ja-JP" dirty="0" smtClean="0"/>
            <a:t>Setting 1</a:t>
          </a:r>
          <a:r>
            <a:rPr kumimoji="1" lang="en-US" altLang="ja-JP" baseline="30000" dirty="0" smtClean="0"/>
            <a:t>st</a:t>
          </a:r>
          <a:r>
            <a:rPr kumimoji="1" lang="en-US" altLang="ja-JP" dirty="0" smtClean="0"/>
            <a:t> stage </a:t>
          </a:r>
          <a:endParaRPr kumimoji="1" lang="ja-JP" altLang="en-US" dirty="0"/>
        </a:p>
      </dgm:t>
    </dgm:pt>
    <dgm:pt modelId="{CCC4971D-DC7A-4307-A71C-53020D79BD05}" type="parTrans" cxnId="{970607F5-E159-4DE7-A4DE-5DE86C4AF97A}">
      <dgm:prSet/>
      <dgm:spPr/>
      <dgm:t>
        <a:bodyPr/>
        <a:lstStyle/>
        <a:p>
          <a:endParaRPr kumimoji="1" lang="ja-JP" altLang="en-US"/>
        </a:p>
      </dgm:t>
    </dgm:pt>
    <dgm:pt modelId="{5CB9C200-E621-4C36-BD3A-0E6AC3986D1C}" type="sibTrans" cxnId="{970607F5-E159-4DE7-A4DE-5DE86C4AF97A}">
      <dgm:prSet/>
      <dgm:spPr/>
      <dgm:t>
        <a:bodyPr/>
        <a:lstStyle/>
        <a:p>
          <a:endParaRPr kumimoji="1" lang="ja-JP" altLang="en-US"/>
        </a:p>
      </dgm:t>
    </dgm:pt>
    <dgm:pt modelId="{87AE2D7B-BE6B-49EF-A73A-EBEE3F34E4FB}">
      <dgm:prSet phldrT="[テキスト]" phldr="1"/>
      <dgm:spPr/>
      <dgm:t>
        <a:bodyPr/>
        <a:lstStyle/>
        <a:p>
          <a:endParaRPr kumimoji="1" lang="ja-JP" altLang="en-US" dirty="0"/>
        </a:p>
      </dgm:t>
    </dgm:pt>
    <dgm:pt modelId="{61FE8032-C632-48CA-B6F5-BA8AA41B7B8A}" type="parTrans" cxnId="{B1D5522E-052B-4D8D-9463-8F17B4CDB446}">
      <dgm:prSet/>
      <dgm:spPr/>
      <dgm:t>
        <a:bodyPr/>
        <a:lstStyle/>
        <a:p>
          <a:endParaRPr kumimoji="1" lang="ja-JP" altLang="en-US"/>
        </a:p>
      </dgm:t>
    </dgm:pt>
    <dgm:pt modelId="{8AB526CC-3159-47F5-B8EC-37BB53605CAD}" type="sibTrans" cxnId="{B1D5522E-052B-4D8D-9463-8F17B4CDB446}">
      <dgm:prSet/>
      <dgm:spPr/>
      <dgm:t>
        <a:bodyPr/>
        <a:lstStyle/>
        <a:p>
          <a:endParaRPr kumimoji="1" lang="ja-JP" altLang="en-US"/>
        </a:p>
      </dgm:t>
    </dgm:pt>
    <dgm:pt modelId="{AC5CD56E-F5CE-4272-B0F6-B6CCEB26DE59}" type="pres">
      <dgm:prSet presAssocID="{D6F2E493-268C-4C83-A7AF-F7237194C44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2987763-9493-460C-8ED2-5F195864B72E}" type="pres">
      <dgm:prSet presAssocID="{D6F2E493-268C-4C83-A7AF-F7237194C44D}" presName="dummyMaxCanvas" presStyleCnt="0">
        <dgm:presLayoutVars/>
      </dgm:prSet>
      <dgm:spPr/>
    </dgm:pt>
    <dgm:pt modelId="{1F062C52-2BDB-42AA-98F7-9BCFE40FDDEE}" type="pres">
      <dgm:prSet presAssocID="{D6F2E493-268C-4C83-A7AF-F7237194C44D}" presName="ThreeNodes_1" presStyleLbl="node1" presStyleIdx="0" presStyleCnt="3" custScaleX="117647" custLinFactNeighborX="12846" custLinFactNeighborY="537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E41223B-8933-4E5A-B71F-EF2556E19695}" type="pres">
      <dgm:prSet presAssocID="{D6F2E493-268C-4C83-A7AF-F7237194C44D}" presName="ThreeNodes_2" presStyleLbl="node1" presStyleIdx="1" presStyleCnt="3" custScaleX="117647" custLinFactNeighborX="-8824" custLinFactNeighborY="-376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B4B525A-A6E6-4B3F-911E-890108475CCE}" type="pres">
      <dgm:prSet presAssocID="{D6F2E493-268C-4C83-A7AF-F7237194C44D}" presName="ThreeNodes_3" presStyleLbl="node1" presStyleIdx="2" presStyleCnt="3" custScaleX="117647" custLinFactNeighborX="-17647" custLinFactNeighborY="-215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8B0EFAC-1CF6-44E0-B635-BEDD6A837A08}" type="pres">
      <dgm:prSet presAssocID="{D6F2E493-268C-4C83-A7AF-F7237194C44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7E7F94-3BFC-4036-B6D4-020C572238A0}" type="pres">
      <dgm:prSet presAssocID="{D6F2E493-268C-4C83-A7AF-F7237194C44D}" presName="ThreeConn_2-3" presStyleLbl="fgAccFollowNode1" presStyleIdx="1" presStyleCnt="2" custLinFactNeighborX="-51679" custLinFactNeighborY="263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3B7DD4A-F909-4D40-9EF2-2BDB0464B601}" type="pres">
      <dgm:prSet presAssocID="{D6F2E493-268C-4C83-A7AF-F7237194C44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624935B-669B-4AC8-A93B-45EA4767B1CC}" type="pres">
      <dgm:prSet presAssocID="{D6F2E493-268C-4C83-A7AF-F7237194C44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D07A6AD-264E-4A69-B054-A94A214EB18B}" type="pres">
      <dgm:prSet presAssocID="{D6F2E493-268C-4C83-A7AF-F7237194C44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8DB15FE-1694-433B-B22D-D50826086683}" srcId="{C93FA0E6-75A0-47FD-A2D3-4F02A6A7D5C8}" destId="{0B256899-DF3F-420D-A735-C3BA1C4BEFF8}" srcOrd="0" destOrd="0" parTransId="{EB15A125-0672-46EA-BD18-4EFE3A1DC6DF}" sibTransId="{84CCFA5B-4C1C-4687-A814-BA8E0B8C030E}"/>
    <dgm:cxn modelId="{D7C4E1D5-0AEE-4CC0-8DCE-F85AB912CCD2}" type="presOf" srcId="{0167634D-09EC-4267-8854-FA64EEB54DDC}" destId="{8624935B-669B-4AC8-A93B-45EA4767B1CC}" srcOrd="1" destOrd="2" presId="urn:microsoft.com/office/officeart/2005/8/layout/vProcess5"/>
    <dgm:cxn modelId="{9C4D9367-5FCD-489D-8537-F471A1BD1828}" type="presOf" srcId="{5A2F8E42-9C5D-4A25-A3E4-E519E0441223}" destId="{7B4B525A-A6E6-4B3F-911E-890108475CCE}" srcOrd="0" destOrd="0" presId="urn:microsoft.com/office/officeart/2005/8/layout/vProcess5"/>
    <dgm:cxn modelId="{4BCE6051-04D3-4269-84F5-887EED995A38}" srcId="{D6F2E493-268C-4C83-A7AF-F7237194C44D}" destId="{5A2F8E42-9C5D-4A25-A3E4-E519E0441223}" srcOrd="2" destOrd="0" parTransId="{F05DC529-DFF3-4025-8E38-816AA07466E9}" sibTransId="{F1CEA7B8-9DAF-417C-A188-DC13DCBAE672}"/>
    <dgm:cxn modelId="{535A9A45-7D8E-4A11-A904-562E9AD4E8E6}" type="presOf" srcId="{0167634D-09EC-4267-8854-FA64EEB54DDC}" destId="{DE41223B-8933-4E5A-B71F-EF2556E19695}" srcOrd="0" destOrd="2" presId="urn:microsoft.com/office/officeart/2005/8/layout/vProcess5"/>
    <dgm:cxn modelId="{A6115813-07C1-425B-BA9F-5D0191043934}" type="presOf" srcId="{C93FA0E6-75A0-47FD-A2D3-4F02A6A7D5C8}" destId="{1F062C52-2BDB-42AA-98F7-9BCFE40FDDEE}" srcOrd="0" destOrd="0" presId="urn:microsoft.com/office/officeart/2005/8/layout/vProcess5"/>
    <dgm:cxn modelId="{081BA715-CE52-4002-9B7E-D5085BC2C837}" type="presOf" srcId="{478C9E00-0933-4D4B-B924-C4A993366BC6}" destId="{98B0EFAC-1CF6-44E0-B635-BEDD6A837A08}" srcOrd="0" destOrd="0" presId="urn:microsoft.com/office/officeart/2005/8/layout/vProcess5"/>
    <dgm:cxn modelId="{970607F5-E159-4DE7-A4DE-5DE86C4AF97A}" srcId="{5A2F8E42-9C5D-4A25-A3E4-E519E0441223}" destId="{8FDA3D91-6951-4B65-B756-939ECC397731}" srcOrd="0" destOrd="0" parTransId="{CCC4971D-DC7A-4307-A71C-53020D79BD05}" sibTransId="{5CB9C200-E621-4C36-BD3A-0E6AC3986D1C}"/>
    <dgm:cxn modelId="{7445256D-1DB6-4355-9A96-AD3840909C53}" type="presOf" srcId="{7264AF45-BD70-4B5F-8D86-FE2CC954234D}" destId="{E47E7F94-3BFC-4036-B6D4-020C572238A0}" srcOrd="0" destOrd="0" presId="urn:microsoft.com/office/officeart/2005/8/layout/vProcess5"/>
    <dgm:cxn modelId="{6C09DAF6-7CC4-40AB-8580-E5012A4CA2A3}" type="presOf" srcId="{D6F2E493-268C-4C83-A7AF-F7237194C44D}" destId="{AC5CD56E-F5CE-4272-B0F6-B6CCEB26DE59}" srcOrd="0" destOrd="0" presId="urn:microsoft.com/office/officeart/2005/8/layout/vProcess5"/>
    <dgm:cxn modelId="{82753014-CC05-4B3C-8534-7949EA668FBB}" type="presOf" srcId="{0B256899-DF3F-420D-A735-C3BA1C4BEFF8}" destId="{1F062C52-2BDB-42AA-98F7-9BCFE40FDDEE}" srcOrd="0" destOrd="1" presId="urn:microsoft.com/office/officeart/2005/8/layout/vProcess5"/>
    <dgm:cxn modelId="{E229A338-6159-4792-949F-3C11FFB9FF58}" type="presOf" srcId="{87AE2D7B-BE6B-49EF-A73A-EBEE3F34E4FB}" destId="{4D07A6AD-264E-4A69-B054-A94A214EB18B}" srcOrd="1" destOrd="2" presId="urn:microsoft.com/office/officeart/2005/8/layout/vProcess5"/>
    <dgm:cxn modelId="{02C541FF-0F00-4A43-8CBE-6BFB88756C5D}" srcId="{C93FA0E6-75A0-47FD-A2D3-4F02A6A7D5C8}" destId="{8F0D973D-EB8A-4EFD-9877-2466B7E27EC1}" srcOrd="1" destOrd="0" parTransId="{F711B547-3B38-49E7-9C28-26A4622B48F7}" sibTransId="{A539EABE-2855-4461-A5FE-B6A77FAF80D2}"/>
    <dgm:cxn modelId="{13A67F04-ABEA-422E-8558-FBB5EEF6F7EF}" type="presOf" srcId="{8FDA3D91-6951-4B65-B756-939ECC397731}" destId="{4D07A6AD-264E-4A69-B054-A94A214EB18B}" srcOrd="1" destOrd="1" presId="urn:microsoft.com/office/officeart/2005/8/layout/vProcess5"/>
    <dgm:cxn modelId="{D3178BF7-6925-4FC4-9E91-EAD41C9E35B5}" srcId="{AA3C5FBA-5B5D-496D-B3C7-C5464E08146D}" destId="{5CBC5345-777E-4D75-83DB-301930F7AFE6}" srcOrd="0" destOrd="0" parTransId="{3014C3F9-1382-4DF8-ADBD-175C66680A6E}" sibTransId="{C53DF86E-AD1E-46C2-BED4-30B93AF123A9}"/>
    <dgm:cxn modelId="{93050D46-B5B0-4A04-A007-D26CD983FDE7}" type="presOf" srcId="{5CBC5345-777E-4D75-83DB-301930F7AFE6}" destId="{DE41223B-8933-4E5A-B71F-EF2556E19695}" srcOrd="0" destOrd="1" presId="urn:microsoft.com/office/officeart/2005/8/layout/vProcess5"/>
    <dgm:cxn modelId="{1B2EBADC-3536-4B0D-A787-ACD5E23E6A61}" type="presOf" srcId="{C93FA0E6-75A0-47FD-A2D3-4F02A6A7D5C8}" destId="{93B7DD4A-F909-4D40-9EF2-2BDB0464B601}" srcOrd="1" destOrd="0" presId="urn:microsoft.com/office/officeart/2005/8/layout/vProcess5"/>
    <dgm:cxn modelId="{5E93DAFD-B440-4A24-861B-172A1133042E}" srcId="{D6F2E493-268C-4C83-A7AF-F7237194C44D}" destId="{AA3C5FBA-5B5D-496D-B3C7-C5464E08146D}" srcOrd="1" destOrd="0" parTransId="{E7789F81-FF7A-4370-B2EF-7CA2AC740C8B}" sibTransId="{7264AF45-BD70-4B5F-8D86-FE2CC954234D}"/>
    <dgm:cxn modelId="{95F5564F-D362-4375-8B7A-A1A89D6C4CCA}" type="presOf" srcId="{8FDA3D91-6951-4B65-B756-939ECC397731}" destId="{7B4B525A-A6E6-4B3F-911E-890108475CCE}" srcOrd="0" destOrd="1" presId="urn:microsoft.com/office/officeart/2005/8/layout/vProcess5"/>
    <dgm:cxn modelId="{D1DD20AE-6A1C-4AE4-B1B9-36E8951F2771}" type="presOf" srcId="{AA3C5FBA-5B5D-496D-B3C7-C5464E08146D}" destId="{DE41223B-8933-4E5A-B71F-EF2556E19695}" srcOrd="0" destOrd="0" presId="urn:microsoft.com/office/officeart/2005/8/layout/vProcess5"/>
    <dgm:cxn modelId="{1A40409C-94C9-4F6D-A384-0FE1C88BC34E}" type="presOf" srcId="{8F0D973D-EB8A-4EFD-9877-2466B7E27EC1}" destId="{93B7DD4A-F909-4D40-9EF2-2BDB0464B601}" srcOrd="1" destOrd="2" presId="urn:microsoft.com/office/officeart/2005/8/layout/vProcess5"/>
    <dgm:cxn modelId="{21C6DE1F-4ABB-4822-873B-1AB536CBD509}" type="presOf" srcId="{0B256899-DF3F-420D-A735-C3BA1C4BEFF8}" destId="{93B7DD4A-F909-4D40-9EF2-2BDB0464B601}" srcOrd="1" destOrd="1" presId="urn:microsoft.com/office/officeart/2005/8/layout/vProcess5"/>
    <dgm:cxn modelId="{B1D5522E-052B-4D8D-9463-8F17B4CDB446}" srcId="{5A2F8E42-9C5D-4A25-A3E4-E519E0441223}" destId="{87AE2D7B-BE6B-49EF-A73A-EBEE3F34E4FB}" srcOrd="1" destOrd="0" parTransId="{61FE8032-C632-48CA-B6F5-BA8AA41B7B8A}" sibTransId="{8AB526CC-3159-47F5-B8EC-37BB53605CAD}"/>
    <dgm:cxn modelId="{AF089D43-F2F3-470E-8C57-433F79872C3F}" type="presOf" srcId="{AA3C5FBA-5B5D-496D-B3C7-C5464E08146D}" destId="{8624935B-669B-4AC8-A93B-45EA4767B1CC}" srcOrd="1" destOrd="0" presId="urn:microsoft.com/office/officeart/2005/8/layout/vProcess5"/>
    <dgm:cxn modelId="{0E95FDFD-AB92-4ADC-9B15-04E68C1EAC2B}" type="presOf" srcId="{8F0D973D-EB8A-4EFD-9877-2466B7E27EC1}" destId="{1F062C52-2BDB-42AA-98F7-9BCFE40FDDEE}" srcOrd="0" destOrd="2" presId="urn:microsoft.com/office/officeart/2005/8/layout/vProcess5"/>
    <dgm:cxn modelId="{0CCEAE09-05EC-4DCA-99F4-35A96F42CD6E}" type="presOf" srcId="{5CBC5345-777E-4D75-83DB-301930F7AFE6}" destId="{8624935B-669B-4AC8-A93B-45EA4767B1CC}" srcOrd="1" destOrd="1" presId="urn:microsoft.com/office/officeart/2005/8/layout/vProcess5"/>
    <dgm:cxn modelId="{89E92249-BD77-4BC3-8C19-030C92FE488D}" srcId="{AA3C5FBA-5B5D-496D-B3C7-C5464E08146D}" destId="{0167634D-09EC-4267-8854-FA64EEB54DDC}" srcOrd="1" destOrd="0" parTransId="{A2F00CBF-784B-4D17-B0B6-5F951DEEA627}" sibTransId="{EA01C7F0-B885-40AB-AF0F-A9C951D07A23}"/>
    <dgm:cxn modelId="{6A6630CD-4106-419E-B474-28978901A211}" type="presOf" srcId="{87AE2D7B-BE6B-49EF-A73A-EBEE3F34E4FB}" destId="{7B4B525A-A6E6-4B3F-911E-890108475CCE}" srcOrd="0" destOrd="2" presId="urn:microsoft.com/office/officeart/2005/8/layout/vProcess5"/>
    <dgm:cxn modelId="{FB7A3AFF-6DCF-4B95-BF0B-92B92A20A13E}" type="presOf" srcId="{5A2F8E42-9C5D-4A25-A3E4-E519E0441223}" destId="{4D07A6AD-264E-4A69-B054-A94A214EB18B}" srcOrd="1" destOrd="0" presId="urn:microsoft.com/office/officeart/2005/8/layout/vProcess5"/>
    <dgm:cxn modelId="{E5A4F4A5-D3C3-4A5E-A118-58AA51633A9C}" srcId="{D6F2E493-268C-4C83-A7AF-F7237194C44D}" destId="{C93FA0E6-75A0-47FD-A2D3-4F02A6A7D5C8}" srcOrd="0" destOrd="0" parTransId="{8BFBE671-4BD4-4FBE-AFB4-EB205D36BE5B}" sibTransId="{478C9E00-0933-4D4B-B924-C4A993366BC6}"/>
    <dgm:cxn modelId="{E22A5D9F-D267-4738-B3FA-12A45479DC32}" type="presParOf" srcId="{AC5CD56E-F5CE-4272-B0F6-B6CCEB26DE59}" destId="{F2987763-9493-460C-8ED2-5F195864B72E}" srcOrd="0" destOrd="0" presId="urn:microsoft.com/office/officeart/2005/8/layout/vProcess5"/>
    <dgm:cxn modelId="{D3F23DC7-1C2E-49A1-B857-47F609DF7118}" type="presParOf" srcId="{AC5CD56E-F5CE-4272-B0F6-B6CCEB26DE59}" destId="{1F062C52-2BDB-42AA-98F7-9BCFE40FDDEE}" srcOrd="1" destOrd="0" presId="urn:microsoft.com/office/officeart/2005/8/layout/vProcess5"/>
    <dgm:cxn modelId="{DF099930-99EC-4FD8-8EA8-8913811B1CC8}" type="presParOf" srcId="{AC5CD56E-F5CE-4272-B0F6-B6CCEB26DE59}" destId="{DE41223B-8933-4E5A-B71F-EF2556E19695}" srcOrd="2" destOrd="0" presId="urn:microsoft.com/office/officeart/2005/8/layout/vProcess5"/>
    <dgm:cxn modelId="{7A7AE724-5658-4D04-97CC-C83F8938F68D}" type="presParOf" srcId="{AC5CD56E-F5CE-4272-B0F6-B6CCEB26DE59}" destId="{7B4B525A-A6E6-4B3F-911E-890108475CCE}" srcOrd="3" destOrd="0" presId="urn:microsoft.com/office/officeart/2005/8/layout/vProcess5"/>
    <dgm:cxn modelId="{328C316A-9572-42AF-9619-9D89B936DBCE}" type="presParOf" srcId="{AC5CD56E-F5CE-4272-B0F6-B6CCEB26DE59}" destId="{98B0EFAC-1CF6-44E0-B635-BEDD6A837A08}" srcOrd="4" destOrd="0" presId="urn:microsoft.com/office/officeart/2005/8/layout/vProcess5"/>
    <dgm:cxn modelId="{9A158A98-DF8F-4EF3-9014-773CA789DDD4}" type="presParOf" srcId="{AC5CD56E-F5CE-4272-B0F6-B6CCEB26DE59}" destId="{E47E7F94-3BFC-4036-B6D4-020C572238A0}" srcOrd="5" destOrd="0" presId="urn:microsoft.com/office/officeart/2005/8/layout/vProcess5"/>
    <dgm:cxn modelId="{CD1BD91C-9ACC-40EA-B0C5-4A29D286FB39}" type="presParOf" srcId="{AC5CD56E-F5CE-4272-B0F6-B6CCEB26DE59}" destId="{93B7DD4A-F909-4D40-9EF2-2BDB0464B601}" srcOrd="6" destOrd="0" presId="urn:microsoft.com/office/officeart/2005/8/layout/vProcess5"/>
    <dgm:cxn modelId="{F1DD645E-9012-4EBB-9C13-15090EE68C8C}" type="presParOf" srcId="{AC5CD56E-F5CE-4272-B0F6-B6CCEB26DE59}" destId="{8624935B-669B-4AC8-A93B-45EA4767B1CC}" srcOrd="7" destOrd="0" presId="urn:microsoft.com/office/officeart/2005/8/layout/vProcess5"/>
    <dgm:cxn modelId="{5F5A6E8C-CB77-42CA-99C0-BE04BE16F3E8}" type="presParOf" srcId="{AC5CD56E-F5CE-4272-B0F6-B6CCEB26DE59}" destId="{4D07A6AD-264E-4A69-B054-A94A214EB18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F2E493-268C-4C83-A7AF-F7237194C44D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C93FA0E6-75A0-47FD-A2D3-4F02A6A7D5C8}">
      <dgm:prSet phldrT="[テキスト]"/>
      <dgm:spPr/>
      <dgm:t>
        <a:bodyPr/>
        <a:lstStyle/>
        <a:p>
          <a:r>
            <a:rPr kumimoji="1" lang="en-US" altLang="ja-JP" dirty="0" smtClean="0"/>
            <a:t>Skew measurement</a:t>
          </a:r>
          <a:endParaRPr kumimoji="1" lang="ja-JP" altLang="en-US" dirty="0"/>
        </a:p>
      </dgm:t>
    </dgm:pt>
    <dgm:pt modelId="{8BFBE671-4BD4-4FBE-AFB4-EB205D36BE5B}" type="parTrans" cxnId="{E5A4F4A5-D3C3-4A5E-A118-58AA51633A9C}">
      <dgm:prSet/>
      <dgm:spPr/>
      <dgm:t>
        <a:bodyPr/>
        <a:lstStyle/>
        <a:p>
          <a:endParaRPr kumimoji="1" lang="ja-JP" altLang="en-US"/>
        </a:p>
      </dgm:t>
    </dgm:pt>
    <dgm:pt modelId="{478C9E00-0933-4D4B-B924-C4A993366BC6}" type="sibTrans" cxnId="{E5A4F4A5-D3C3-4A5E-A118-58AA51633A9C}">
      <dgm:prSet/>
      <dgm:spPr/>
      <dgm:t>
        <a:bodyPr/>
        <a:lstStyle/>
        <a:p>
          <a:endParaRPr kumimoji="1" lang="ja-JP" altLang="en-US"/>
        </a:p>
      </dgm:t>
    </dgm:pt>
    <dgm:pt modelId="{0B256899-DF3F-420D-A735-C3BA1C4BEFF8}">
      <dgm:prSet phldrT="[テキスト]"/>
      <dgm:spPr/>
      <dgm:t>
        <a:bodyPr/>
        <a:lstStyle/>
        <a:p>
          <a:r>
            <a:rPr kumimoji="1" lang="en-US" altLang="ja-JP" dirty="0" smtClean="0"/>
            <a:t>Extracted from modulation characteristic</a:t>
          </a:r>
          <a:endParaRPr kumimoji="1" lang="ja-JP" altLang="en-US" dirty="0"/>
        </a:p>
      </dgm:t>
    </dgm:pt>
    <dgm:pt modelId="{EB15A125-0672-46EA-BD18-4EFE3A1DC6DF}" type="parTrans" cxnId="{A8DB15FE-1694-433B-B22D-D50826086683}">
      <dgm:prSet/>
      <dgm:spPr/>
      <dgm:t>
        <a:bodyPr/>
        <a:lstStyle/>
        <a:p>
          <a:endParaRPr kumimoji="1" lang="ja-JP" altLang="en-US"/>
        </a:p>
      </dgm:t>
    </dgm:pt>
    <dgm:pt modelId="{84CCFA5B-4C1C-4687-A814-BA8E0B8C030E}" type="sibTrans" cxnId="{A8DB15FE-1694-433B-B22D-D50826086683}">
      <dgm:prSet/>
      <dgm:spPr/>
      <dgm:t>
        <a:bodyPr/>
        <a:lstStyle/>
        <a:p>
          <a:endParaRPr kumimoji="1" lang="ja-JP" altLang="en-US"/>
        </a:p>
      </dgm:t>
    </dgm:pt>
    <dgm:pt modelId="{8F0D973D-EB8A-4EFD-9877-2466B7E27EC1}">
      <dgm:prSet phldrT="[テキスト]"/>
      <dgm:spPr/>
      <dgm:t>
        <a:bodyPr/>
        <a:lstStyle/>
        <a:p>
          <a:r>
            <a:rPr kumimoji="1" lang="en-US" altLang="ja-JP" dirty="0" smtClean="0"/>
            <a:t>Fastest cond. (All reg. =1)</a:t>
          </a:r>
          <a:endParaRPr kumimoji="1" lang="ja-JP" altLang="en-US" dirty="0"/>
        </a:p>
      </dgm:t>
    </dgm:pt>
    <dgm:pt modelId="{F711B547-3B38-49E7-9C28-26A4622B48F7}" type="parTrans" cxnId="{02C541FF-0F00-4A43-8CBE-6BFB88756C5D}">
      <dgm:prSet/>
      <dgm:spPr/>
      <dgm:t>
        <a:bodyPr/>
        <a:lstStyle/>
        <a:p>
          <a:endParaRPr kumimoji="1" lang="ja-JP" altLang="en-US"/>
        </a:p>
      </dgm:t>
    </dgm:pt>
    <dgm:pt modelId="{A539EABE-2855-4461-A5FE-B6A77FAF80D2}" type="sibTrans" cxnId="{02C541FF-0F00-4A43-8CBE-6BFB88756C5D}">
      <dgm:prSet/>
      <dgm:spPr/>
      <dgm:t>
        <a:bodyPr/>
        <a:lstStyle/>
        <a:p>
          <a:endParaRPr kumimoji="1" lang="ja-JP" altLang="en-US"/>
        </a:p>
      </dgm:t>
    </dgm:pt>
    <dgm:pt modelId="{AA3C5FBA-5B5D-496D-B3C7-C5464E08146D}">
      <dgm:prSet phldrT="[テキスト]"/>
      <dgm:spPr/>
      <dgm:t>
        <a:bodyPr/>
        <a:lstStyle/>
        <a:p>
          <a:r>
            <a:rPr kumimoji="1" lang="en-US" altLang="ja-JP" dirty="0" smtClean="0"/>
            <a:t>Sweep calibration </a:t>
          </a:r>
          <a:r>
            <a:rPr kumimoji="1" lang="en-US" altLang="ja-JP" dirty="0" err="1" smtClean="0"/>
            <a:t>cct</a:t>
          </a:r>
          <a:r>
            <a:rPr kumimoji="1" lang="en-US" altLang="ja-JP" dirty="0" smtClean="0"/>
            <a:t>.</a:t>
          </a:r>
          <a:endParaRPr kumimoji="1" lang="ja-JP" altLang="en-US" dirty="0"/>
        </a:p>
      </dgm:t>
    </dgm:pt>
    <dgm:pt modelId="{E7789F81-FF7A-4370-B2EF-7CA2AC740C8B}" type="parTrans" cxnId="{5E93DAFD-B440-4A24-861B-172A1133042E}">
      <dgm:prSet/>
      <dgm:spPr/>
      <dgm:t>
        <a:bodyPr/>
        <a:lstStyle/>
        <a:p>
          <a:endParaRPr kumimoji="1" lang="ja-JP" altLang="en-US"/>
        </a:p>
      </dgm:t>
    </dgm:pt>
    <dgm:pt modelId="{7264AF45-BD70-4B5F-8D86-FE2CC954234D}" type="sibTrans" cxnId="{5E93DAFD-B440-4A24-861B-172A1133042E}">
      <dgm:prSet/>
      <dgm:spPr/>
      <dgm:t>
        <a:bodyPr/>
        <a:lstStyle/>
        <a:p>
          <a:endParaRPr kumimoji="1" lang="ja-JP" altLang="en-US"/>
        </a:p>
      </dgm:t>
    </dgm:pt>
    <dgm:pt modelId="{5CBC5345-777E-4D75-83DB-301930F7AFE6}">
      <dgm:prSet phldrT="[テキスト]"/>
      <dgm:spPr/>
      <dgm:t>
        <a:bodyPr/>
        <a:lstStyle/>
        <a:p>
          <a:r>
            <a:rPr kumimoji="1" lang="en-US" altLang="ja-JP" dirty="0" smtClean="0"/>
            <a:t>Skew is measured  by </a:t>
          </a:r>
          <a:r>
            <a:rPr kumimoji="1" lang="en-US" altLang="ja-JP" dirty="0" err="1" smtClean="0"/>
            <a:t>chanigng</a:t>
          </a:r>
          <a:r>
            <a:rPr kumimoji="1" lang="en-US" altLang="ja-JP" dirty="0" smtClean="0"/>
            <a:t> Reg. value</a:t>
          </a:r>
          <a:endParaRPr kumimoji="1" lang="ja-JP" altLang="en-US" dirty="0"/>
        </a:p>
      </dgm:t>
    </dgm:pt>
    <dgm:pt modelId="{3014C3F9-1382-4DF8-ADBD-175C66680A6E}" type="parTrans" cxnId="{D3178BF7-6925-4FC4-9E91-EAD41C9E35B5}">
      <dgm:prSet/>
      <dgm:spPr/>
      <dgm:t>
        <a:bodyPr/>
        <a:lstStyle/>
        <a:p>
          <a:endParaRPr kumimoji="1" lang="ja-JP" altLang="en-US"/>
        </a:p>
      </dgm:t>
    </dgm:pt>
    <dgm:pt modelId="{C53DF86E-AD1E-46C2-BED4-30B93AF123A9}" type="sibTrans" cxnId="{D3178BF7-6925-4FC4-9E91-EAD41C9E35B5}">
      <dgm:prSet/>
      <dgm:spPr/>
      <dgm:t>
        <a:bodyPr/>
        <a:lstStyle/>
        <a:p>
          <a:endParaRPr kumimoji="1" lang="ja-JP" altLang="en-US"/>
        </a:p>
      </dgm:t>
    </dgm:pt>
    <dgm:pt modelId="{0167634D-09EC-4267-8854-FA64EEB54DDC}">
      <dgm:prSet phldrT="[テキスト]"/>
      <dgm:spPr/>
      <dgm:t>
        <a:bodyPr/>
        <a:lstStyle/>
        <a:p>
          <a:r>
            <a:rPr kumimoji="1" lang="en-US" altLang="ja-JP" dirty="0" smtClean="0"/>
            <a:t>Skew measurement</a:t>
          </a:r>
          <a:endParaRPr kumimoji="1" lang="ja-JP" altLang="en-US" dirty="0"/>
        </a:p>
      </dgm:t>
    </dgm:pt>
    <dgm:pt modelId="{A2F00CBF-784B-4D17-B0B6-5F951DEEA627}" type="parTrans" cxnId="{89E92249-BD77-4BC3-8C19-030C92FE488D}">
      <dgm:prSet/>
      <dgm:spPr/>
      <dgm:t>
        <a:bodyPr/>
        <a:lstStyle/>
        <a:p>
          <a:endParaRPr kumimoji="1" lang="ja-JP" altLang="en-US"/>
        </a:p>
      </dgm:t>
    </dgm:pt>
    <dgm:pt modelId="{EA01C7F0-B885-40AB-AF0F-A9C951D07A23}" type="sibTrans" cxnId="{89E92249-BD77-4BC3-8C19-030C92FE488D}">
      <dgm:prSet/>
      <dgm:spPr/>
      <dgm:t>
        <a:bodyPr/>
        <a:lstStyle/>
        <a:p>
          <a:endParaRPr kumimoji="1" lang="ja-JP" altLang="en-US"/>
        </a:p>
      </dgm:t>
    </dgm:pt>
    <dgm:pt modelId="{5A2F8E42-9C5D-4A25-A3E4-E519E0441223}">
      <dgm:prSet phldrT="[テキスト]"/>
      <dgm:spPr/>
      <dgm:t>
        <a:bodyPr/>
        <a:lstStyle/>
        <a:p>
          <a:r>
            <a:rPr kumimoji="1" lang="en-US" altLang="ja-JP" dirty="0" smtClean="0"/>
            <a:t>Adjustment the delay </a:t>
          </a:r>
          <a:endParaRPr kumimoji="1" lang="ja-JP" altLang="en-US" dirty="0"/>
        </a:p>
      </dgm:t>
    </dgm:pt>
    <dgm:pt modelId="{F05DC529-DFF3-4025-8E38-816AA07466E9}" type="parTrans" cxnId="{4BCE6051-04D3-4269-84F5-887EED995A38}">
      <dgm:prSet/>
      <dgm:spPr/>
      <dgm:t>
        <a:bodyPr/>
        <a:lstStyle/>
        <a:p>
          <a:endParaRPr kumimoji="1" lang="ja-JP" altLang="en-US"/>
        </a:p>
      </dgm:t>
    </dgm:pt>
    <dgm:pt modelId="{F1CEA7B8-9DAF-417C-A188-DC13DCBAE672}" type="sibTrans" cxnId="{4BCE6051-04D3-4269-84F5-887EED995A38}">
      <dgm:prSet/>
      <dgm:spPr/>
      <dgm:t>
        <a:bodyPr/>
        <a:lstStyle/>
        <a:p>
          <a:endParaRPr kumimoji="1" lang="ja-JP" altLang="en-US"/>
        </a:p>
      </dgm:t>
    </dgm:pt>
    <dgm:pt modelId="{8FDA3D91-6951-4B65-B756-939ECC397731}">
      <dgm:prSet phldrT="[テキスト]"/>
      <dgm:spPr/>
      <dgm:t>
        <a:bodyPr/>
        <a:lstStyle/>
        <a:p>
          <a:r>
            <a:rPr kumimoji="1" lang="en-US" altLang="ja-JP" dirty="0" smtClean="0"/>
            <a:t>Setting 1</a:t>
          </a:r>
          <a:r>
            <a:rPr kumimoji="1" lang="en-US" altLang="ja-JP" baseline="30000" dirty="0" smtClean="0"/>
            <a:t>st</a:t>
          </a:r>
          <a:r>
            <a:rPr kumimoji="1" lang="en-US" altLang="ja-JP" dirty="0" smtClean="0"/>
            <a:t> stage </a:t>
          </a:r>
          <a:endParaRPr kumimoji="1" lang="ja-JP" altLang="en-US" dirty="0"/>
        </a:p>
      </dgm:t>
    </dgm:pt>
    <dgm:pt modelId="{CCC4971D-DC7A-4307-A71C-53020D79BD05}" type="parTrans" cxnId="{970607F5-E159-4DE7-A4DE-5DE86C4AF97A}">
      <dgm:prSet/>
      <dgm:spPr/>
      <dgm:t>
        <a:bodyPr/>
        <a:lstStyle/>
        <a:p>
          <a:endParaRPr kumimoji="1" lang="ja-JP" altLang="en-US"/>
        </a:p>
      </dgm:t>
    </dgm:pt>
    <dgm:pt modelId="{5CB9C200-E621-4C36-BD3A-0E6AC3986D1C}" type="sibTrans" cxnId="{970607F5-E159-4DE7-A4DE-5DE86C4AF97A}">
      <dgm:prSet/>
      <dgm:spPr/>
      <dgm:t>
        <a:bodyPr/>
        <a:lstStyle/>
        <a:p>
          <a:endParaRPr kumimoji="1" lang="ja-JP" altLang="en-US"/>
        </a:p>
      </dgm:t>
    </dgm:pt>
    <dgm:pt modelId="{87AE2D7B-BE6B-49EF-A73A-EBEE3F34E4FB}">
      <dgm:prSet phldrT="[テキスト]" phldr="1"/>
      <dgm:spPr/>
      <dgm:t>
        <a:bodyPr/>
        <a:lstStyle/>
        <a:p>
          <a:endParaRPr kumimoji="1" lang="ja-JP" altLang="en-US" dirty="0"/>
        </a:p>
      </dgm:t>
    </dgm:pt>
    <dgm:pt modelId="{61FE8032-C632-48CA-B6F5-BA8AA41B7B8A}" type="parTrans" cxnId="{B1D5522E-052B-4D8D-9463-8F17B4CDB446}">
      <dgm:prSet/>
      <dgm:spPr/>
      <dgm:t>
        <a:bodyPr/>
        <a:lstStyle/>
        <a:p>
          <a:endParaRPr kumimoji="1" lang="ja-JP" altLang="en-US"/>
        </a:p>
      </dgm:t>
    </dgm:pt>
    <dgm:pt modelId="{8AB526CC-3159-47F5-B8EC-37BB53605CAD}" type="sibTrans" cxnId="{B1D5522E-052B-4D8D-9463-8F17B4CDB446}">
      <dgm:prSet/>
      <dgm:spPr/>
      <dgm:t>
        <a:bodyPr/>
        <a:lstStyle/>
        <a:p>
          <a:endParaRPr kumimoji="1" lang="ja-JP" altLang="en-US"/>
        </a:p>
      </dgm:t>
    </dgm:pt>
    <dgm:pt modelId="{AC5CD56E-F5CE-4272-B0F6-B6CCEB26DE59}" type="pres">
      <dgm:prSet presAssocID="{D6F2E493-268C-4C83-A7AF-F7237194C44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F2987763-9493-460C-8ED2-5F195864B72E}" type="pres">
      <dgm:prSet presAssocID="{D6F2E493-268C-4C83-A7AF-F7237194C44D}" presName="dummyMaxCanvas" presStyleCnt="0">
        <dgm:presLayoutVars/>
      </dgm:prSet>
      <dgm:spPr/>
    </dgm:pt>
    <dgm:pt modelId="{1F062C52-2BDB-42AA-98F7-9BCFE40FDDEE}" type="pres">
      <dgm:prSet presAssocID="{D6F2E493-268C-4C83-A7AF-F7237194C44D}" presName="ThreeNodes_1" presStyleLbl="node1" presStyleIdx="0" presStyleCnt="3" custScaleX="117647" custLinFactNeighborX="12846" custLinFactNeighborY="5376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E41223B-8933-4E5A-B71F-EF2556E19695}" type="pres">
      <dgm:prSet presAssocID="{D6F2E493-268C-4C83-A7AF-F7237194C44D}" presName="ThreeNodes_2" presStyleLbl="node1" presStyleIdx="1" presStyleCnt="3" custScaleX="117647" custLinFactNeighborX="-8824" custLinFactNeighborY="-376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B4B525A-A6E6-4B3F-911E-890108475CCE}" type="pres">
      <dgm:prSet presAssocID="{D6F2E493-268C-4C83-A7AF-F7237194C44D}" presName="ThreeNodes_3" presStyleLbl="node1" presStyleIdx="2" presStyleCnt="3" custScaleX="117647" custLinFactNeighborX="-17647" custLinFactNeighborY="-215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8B0EFAC-1CF6-44E0-B635-BEDD6A837A08}" type="pres">
      <dgm:prSet presAssocID="{D6F2E493-268C-4C83-A7AF-F7237194C44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47E7F94-3BFC-4036-B6D4-020C572238A0}" type="pres">
      <dgm:prSet presAssocID="{D6F2E493-268C-4C83-A7AF-F7237194C44D}" presName="ThreeConn_2-3" presStyleLbl="fgAccFollowNode1" presStyleIdx="1" presStyleCnt="2" custLinFactNeighborX="-51679" custLinFactNeighborY="263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3B7DD4A-F909-4D40-9EF2-2BDB0464B601}" type="pres">
      <dgm:prSet presAssocID="{D6F2E493-268C-4C83-A7AF-F7237194C44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624935B-669B-4AC8-A93B-45EA4767B1CC}" type="pres">
      <dgm:prSet presAssocID="{D6F2E493-268C-4C83-A7AF-F7237194C44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D07A6AD-264E-4A69-B054-A94A214EB18B}" type="pres">
      <dgm:prSet presAssocID="{D6F2E493-268C-4C83-A7AF-F7237194C44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8060073-8641-4B0F-B2B2-795878F33BE6}" type="presOf" srcId="{0167634D-09EC-4267-8854-FA64EEB54DDC}" destId="{DE41223B-8933-4E5A-B71F-EF2556E19695}" srcOrd="0" destOrd="2" presId="urn:microsoft.com/office/officeart/2005/8/layout/vProcess5"/>
    <dgm:cxn modelId="{E827F8F1-B820-4B1C-A966-B6F824BE983B}" type="presOf" srcId="{C93FA0E6-75A0-47FD-A2D3-4F02A6A7D5C8}" destId="{93B7DD4A-F909-4D40-9EF2-2BDB0464B601}" srcOrd="1" destOrd="0" presId="urn:microsoft.com/office/officeart/2005/8/layout/vProcess5"/>
    <dgm:cxn modelId="{A8DB15FE-1694-433B-B22D-D50826086683}" srcId="{C93FA0E6-75A0-47FD-A2D3-4F02A6A7D5C8}" destId="{0B256899-DF3F-420D-A735-C3BA1C4BEFF8}" srcOrd="0" destOrd="0" parTransId="{EB15A125-0672-46EA-BD18-4EFE3A1DC6DF}" sibTransId="{84CCFA5B-4C1C-4687-A814-BA8E0B8C030E}"/>
    <dgm:cxn modelId="{FD6E20D6-2056-4E7F-8880-18BFD6B94B74}" type="presOf" srcId="{87AE2D7B-BE6B-49EF-A73A-EBEE3F34E4FB}" destId="{7B4B525A-A6E6-4B3F-911E-890108475CCE}" srcOrd="0" destOrd="2" presId="urn:microsoft.com/office/officeart/2005/8/layout/vProcess5"/>
    <dgm:cxn modelId="{4BCE6051-04D3-4269-84F5-887EED995A38}" srcId="{D6F2E493-268C-4C83-A7AF-F7237194C44D}" destId="{5A2F8E42-9C5D-4A25-A3E4-E519E0441223}" srcOrd="2" destOrd="0" parTransId="{F05DC529-DFF3-4025-8E38-816AA07466E9}" sibTransId="{F1CEA7B8-9DAF-417C-A188-DC13DCBAE672}"/>
    <dgm:cxn modelId="{125562CA-18EB-4A33-99C0-CC9DFB3D7F4F}" type="presOf" srcId="{5CBC5345-777E-4D75-83DB-301930F7AFE6}" destId="{DE41223B-8933-4E5A-B71F-EF2556E19695}" srcOrd="0" destOrd="1" presId="urn:microsoft.com/office/officeart/2005/8/layout/vProcess5"/>
    <dgm:cxn modelId="{970607F5-E159-4DE7-A4DE-5DE86C4AF97A}" srcId="{5A2F8E42-9C5D-4A25-A3E4-E519E0441223}" destId="{8FDA3D91-6951-4B65-B756-939ECC397731}" srcOrd="0" destOrd="0" parTransId="{CCC4971D-DC7A-4307-A71C-53020D79BD05}" sibTransId="{5CB9C200-E621-4C36-BD3A-0E6AC3986D1C}"/>
    <dgm:cxn modelId="{097EE191-2F30-4251-9A9A-4CA72EB53D91}" type="presOf" srcId="{D6F2E493-268C-4C83-A7AF-F7237194C44D}" destId="{AC5CD56E-F5CE-4272-B0F6-B6CCEB26DE59}" srcOrd="0" destOrd="0" presId="urn:microsoft.com/office/officeart/2005/8/layout/vProcess5"/>
    <dgm:cxn modelId="{00B452D6-BA25-4F8B-9404-DF921A892D3B}" type="presOf" srcId="{5CBC5345-777E-4D75-83DB-301930F7AFE6}" destId="{8624935B-669B-4AC8-A93B-45EA4767B1CC}" srcOrd="1" destOrd="1" presId="urn:microsoft.com/office/officeart/2005/8/layout/vProcess5"/>
    <dgm:cxn modelId="{918EDAFD-709B-4DE5-B3B7-164B559198A3}" type="presOf" srcId="{0B256899-DF3F-420D-A735-C3BA1C4BEFF8}" destId="{93B7DD4A-F909-4D40-9EF2-2BDB0464B601}" srcOrd="1" destOrd="1" presId="urn:microsoft.com/office/officeart/2005/8/layout/vProcess5"/>
    <dgm:cxn modelId="{02C541FF-0F00-4A43-8CBE-6BFB88756C5D}" srcId="{C93FA0E6-75A0-47FD-A2D3-4F02A6A7D5C8}" destId="{8F0D973D-EB8A-4EFD-9877-2466B7E27EC1}" srcOrd="1" destOrd="0" parTransId="{F711B547-3B38-49E7-9C28-26A4622B48F7}" sibTransId="{A539EABE-2855-4461-A5FE-B6A77FAF80D2}"/>
    <dgm:cxn modelId="{5B2E2BFC-3DEF-4489-BEB2-05BCCFEAD2A2}" type="presOf" srcId="{5A2F8E42-9C5D-4A25-A3E4-E519E0441223}" destId="{7B4B525A-A6E6-4B3F-911E-890108475CCE}" srcOrd="0" destOrd="0" presId="urn:microsoft.com/office/officeart/2005/8/layout/vProcess5"/>
    <dgm:cxn modelId="{D3178BF7-6925-4FC4-9E91-EAD41C9E35B5}" srcId="{AA3C5FBA-5B5D-496D-B3C7-C5464E08146D}" destId="{5CBC5345-777E-4D75-83DB-301930F7AFE6}" srcOrd="0" destOrd="0" parTransId="{3014C3F9-1382-4DF8-ADBD-175C66680A6E}" sibTransId="{C53DF86E-AD1E-46C2-BED4-30B93AF123A9}"/>
    <dgm:cxn modelId="{D77E2FC2-7B2D-426F-AFB0-94D6E057F258}" type="presOf" srcId="{7264AF45-BD70-4B5F-8D86-FE2CC954234D}" destId="{E47E7F94-3BFC-4036-B6D4-020C572238A0}" srcOrd="0" destOrd="0" presId="urn:microsoft.com/office/officeart/2005/8/layout/vProcess5"/>
    <dgm:cxn modelId="{1B5BEEA0-940C-4841-87C6-6BA75F49B2F9}" type="presOf" srcId="{C93FA0E6-75A0-47FD-A2D3-4F02A6A7D5C8}" destId="{1F062C52-2BDB-42AA-98F7-9BCFE40FDDEE}" srcOrd="0" destOrd="0" presId="urn:microsoft.com/office/officeart/2005/8/layout/vProcess5"/>
    <dgm:cxn modelId="{7DDA9479-660D-4BEF-804C-F61322FA2194}" type="presOf" srcId="{0B256899-DF3F-420D-A735-C3BA1C4BEFF8}" destId="{1F062C52-2BDB-42AA-98F7-9BCFE40FDDEE}" srcOrd="0" destOrd="1" presId="urn:microsoft.com/office/officeart/2005/8/layout/vProcess5"/>
    <dgm:cxn modelId="{5E93DAFD-B440-4A24-861B-172A1133042E}" srcId="{D6F2E493-268C-4C83-A7AF-F7237194C44D}" destId="{AA3C5FBA-5B5D-496D-B3C7-C5464E08146D}" srcOrd="1" destOrd="0" parTransId="{E7789F81-FF7A-4370-B2EF-7CA2AC740C8B}" sibTransId="{7264AF45-BD70-4B5F-8D86-FE2CC954234D}"/>
    <dgm:cxn modelId="{93B765FF-64B7-489B-8504-4885CCFB1189}" type="presOf" srcId="{87AE2D7B-BE6B-49EF-A73A-EBEE3F34E4FB}" destId="{4D07A6AD-264E-4A69-B054-A94A214EB18B}" srcOrd="1" destOrd="2" presId="urn:microsoft.com/office/officeart/2005/8/layout/vProcess5"/>
    <dgm:cxn modelId="{94D6B35B-AF2D-425E-8086-E535E3ADE60F}" type="presOf" srcId="{5A2F8E42-9C5D-4A25-A3E4-E519E0441223}" destId="{4D07A6AD-264E-4A69-B054-A94A214EB18B}" srcOrd="1" destOrd="0" presId="urn:microsoft.com/office/officeart/2005/8/layout/vProcess5"/>
    <dgm:cxn modelId="{07C22170-0ACC-44FF-B3C7-513253E1C539}" type="presOf" srcId="{8FDA3D91-6951-4B65-B756-939ECC397731}" destId="{4D07A6AD-264E-4A69-B054-A94A214EB18B}" srcOrd="1" destOrd="1" presId="urn:microsoft.com/office/officeart/2005/8/layout/vProcess5"/>
    <dgm:cxn modelId="{B1D5522E-052B-4D8D-9463-8F17B4CDB446}" srcId="{5A2F8E42-9C5D-4A25-A3E4-E519E0441223}" destId="{87AE2D7B-BE6B-49EF-A73A-EBEE3F34E4FB}" srcOrd="1" destOrd="0" parTransId="{61FE8032-C632-48CA-B6F5-BA8AA41B7B8A}" sibTransId="{8AB526CC-3159-47F5-B8EC-37BB53605CAD}"/>
    <dgm:cxn modelId="{EA3B2B7C-DCAD-428F-B9E3-6E0FB1CF448F}" type="presOf" srcId="{AA3C5FBA-5B5D-496D-B3C7-C5464E08146D}" destId="{DE41223B-8933-4E5A-B71F-EF2556E19695}" srcOrd="0" destOrd="0" presId="urn:microsoft.com/office/officeart/2005/8/layout/vProcess5"/>
    <dgm:cxn modelId="{ADCFC0E2-55CE-4328-BA12-DE00588257F6}" type="presOf" srcId="{8FDA3D91-6951-4B65-B756-939ECC397731}" destId="{7B4B525A-A6E6-4B3F-911E-890108475CCE}" srcOrd="0" destOrd="1" presId="urn:microsoft.com/office/officeart/2005/8/layout/vProcess5"/>
    <dgm:cxn modelId="{17D830D7-12A4-478F-9B56-59119EDE8AA2}" type="presOf" srcId="{8F0D973D-EB8A-4EFD-9877-2466B7E27EC1}" destId="{1F062C52-2BDB-42AA-98F7-9BCFE40FDDEE}" srcOrd="0" destOrd="2" presId="urn:microsoft.com/office/officeart/2005/8/layout/vProcess5"/>
    <dgm:cxn modelId="{C545570F-7EC7-453F-8BCA-F96FBB42A71F}" type="presOf" srcId="{8F0D973D-EB8A-4EFD-9877-2466B7E27EC1}" destId="{93B7DD4A-F909-4D40-9EF2-2BDB0464B601}" srcOrd="1" destOrd="2" presId="urn:microsoft.com/office/officeart/2005/8/layout/vProcess5"/>
    <dgm:cxn modelId="{6400414D-4F54-47EA-A964-C3243E15C421}" type="presOf" srcId="{0167634D-09EC-4267-8854-FA64EEB54DDC}" destId="{8624935B-669B-4AC8-A93B-45EA4767B1CC}" srcOrd="1" destOrd="2" presId="urn:microsoft.com/office/officeart/2005/8/layout/vProcess5"/>
    <dgm:cxn modelId="{89E92249-BD77-4BC3-8C19-030C92FE488D}" srcId="{AA3C5FBA-5B5D-496D-B3C7-C5464E08146D}" destId="{0167634D-09EC-4267-8854-FA64EEB54DDC}" srcOrd="1" destOrd="0" parTransId="{A2F00CBF-784B-4D17-B0B6-5F951DEEA627}" sibTransId="{EA01C7F0-B885-40AB-AF0F-A9C951D07A23}"/>
    <dgm:cxn modelId="{E5A4F4A5-D3C3-4A5E-A118-58AA51633A9C}" srcId="{D6F2E493-268C-4C83-A7AF-F7237194C44D}" destId="{C93FA0E6-75A0-47FD-A2D3-4F02A6A7D5C8}" srcOrd="0" destOrd="0" parTransId="{8BFBE671-4BD4-4FBE-AFB4-EB205D36BE5B}" sibTransId="{478C9E00-0933-4D4B-B924-C4A993366BC6}"/>
    <dgm:cxn modelId="{ED624756-2B52-488C-99C4-713B502C0577}" type="presOf" srcId="{AA3C5FBA-5B5D-496D-B3C7-C5464E08146D}" destId="{8624935B-669B-4AC8-A93B-45EA4767B1CC}" srcOrd="1" destOrd="0" presId="urn:microsoft.com/office/officeart/2005/8/layout/vProcess5"/>
    <dgm:cxn modelId="{9CCB1387-C904-4BF8-8500-680D74B4C6B4}" type="presOf" srcId="{478C9E00-0933-4D4B-B924-C4A993366BC6}" destId="{98B0EFAC-1CF6-44E0-B635-BEDD6A837A08}" srcOrd="0" destOrd="0" presId="urn:microsoft.com/office/officeart/2005/8/layout/vProcess5"/>
    <dgm:cxn modelId="{901BCA07-C53A-4C90-A9CD-81A3E1087399}" type="presParOf" srcId="{AC5CD56E-F5CE-4272-B0F6-B6CCEB26DE59}" destId="{F2987763-9493-460C-8ED2-5F195864B72E}" srcOrd="0" destOrd="0" presId="urn:microsoft.com/office/officeart/2005/8/layout/vProcess5"/>
    <dgm:cxn modelId="{0F773882-5039-448A-B255-CC28ADAE3785}" type="presParOf" srcId="{AC5CD56E-F5CE-4272-B0F6-B6CCEB26DE59}" destId="{1F062C52-2BDB-42AA-98F7-9BCFE40FDDEE}" srcOrd="1" destOrd="0" presId="urn:microsoft.com/office/officeart/2005/8/layout/vProcess5"/>
    <dgm:cxn modelId="{80D3A5F5-5479-46BC-8BC5-93835814C1A7}" type="presParOf" srcId="{AC5CD56E-F5CE-4272-B0F6-B6CCEB26DE59}" destId="{DE41223B-8933-4E5A-B71F-EF2556E19695}" srcOrd="2" destOrd="0" presId="urn:microsoft.com/office/officeart/2005/8/layout/vProcess5"/>
    <dgm:cxn modelId="{D4219A2C-FB48-4D0E-85E8-218BBEF7D7CA}" type="presParOf" srcId="{AC5CD56E-F5CE-4272-B0F6-B6CCEB26DE59}" destId="{7B4B525A-A6E6-4B3F-911E-890108475CCE}" srcOrd="3" destOrd="0" presId="urn:microsoft.com/office/officeart/2005/8/layout/vProcess5"/>
    <dgm:cxn modelId="{9B039B92-AE59-4919-B2BA-45BA47F8A473}" type="presParOf" srcId="{AC5CD56E-F5CE-4272-B0F6-B6CCEB26DE59}" destId="{98B0EFAC-1CF6-44E0-B635-BEDD6A837A08}" srcOrd="4" destOrd="0" presId="urn:microsoft.com/office/officeart/2005/8/layout/vProcess5"/>
    <dgm:cxn modelId="{78A62A48-5414-4CFC-A32E-40E2E001B4B6}" type="presParOf" srcId="{AC5CD56E-F5CE-4272-B0F6-B6CCEB26DE59}" destId="{E47E7F94-3BFC-4036-B6D4-020C572238A0}" srcOrd="5" destOrd="0" presId="urn:microsoft.com/office/officeart/2005/8/layout/vProcess5"/>
    <dgm:cxn modelId="{7B675DC9-E4BA-4D79-8FF0-C7F5046D6AE8}" type="presParOf" srcId="{AC5CD56E-F5CE-4272-B0F6-B6CCEB26DE59}" destId="{93B7DD4A-F909-4D40-9EF2-2BDB0464B601}" srcOrd="6" destOrd="0" presId="urn:microsoft.com/office/officeart/2005/8/layout/vProcess5"/>
    <dgm:cxn modelId="{E0694F37-F85D-44BE-A78F-FED706703D5F}" type="presParOf" srcId="{AC5CD56E-F5CE-4272-B0F6-B6CCEB26DE59}" destId="{8624935B-669B-4AC8-A93B-45EA4767B1CC}" srcOrd="7" destOrd="0" presId="urn:microsoft.com/office/officeart/2005/8/layout/vProcess5"/>
    <dgm:cxn modelId="{DE33BB3B-FF11-47CD-BED2-F8014C846EA7}" type="presParOf" srcId="{AC5CD56E-F5CE-4272-B0F6-B6CCEB26DE59}" destId="{4D07A6AD-264E-4A69-B054-A94A214EB18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062C52-2BDB-42AA-98F7-9BCFE40FDDEE}">
      <dsp:nvSpPr>
        <dsp:cNvPr id="0" name=""/>
        <dsp:cNvSpPr/>
      </dsp:nvSpPr>
      <dsp:spPr>
        <a:xfrm>
          <a:off x="2" y="72003"/>
          <a:ext cx="4211957" cy="1339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Skew measurement</a:t>
          </a:r>
          <a:endParaRPr kumimoji="1" lang="ja-JP" alt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Extracted from modulation characteristic</a:t>
          </a:r>
          <a:endParaRPr kumimoji="1" lang="ja-JP" alt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Fastest cond. (All reg. =1)</a:t>
          </a:r>
          <a:endParaRPr kumimoji="1" lang="ja-JP" altLang="en-US" sz="1300" kern="1200" dirty="0"/>
        </a:p>
      </dsp:txBody>
      <dsp:txXfrm>
        <a:off x="2" y="72003"/>
        <a:ext cx="2603952" cy="1339348"/>
      </dsp:txXfrm>
    </dsp:sp>
    <dsp:sp modelId="{DE41223B-8933-4E5A-B71F-EF2556E19695}">
      <dsp:nvSpPr>
        <dsp:cNvPr id="0" name=""/>
        <dsp:cNvSpPr/>
      </dsp:nvSpPr>
      <dsp:spPr>
        <a:xfrm>
          <a:off x="0" y="1512173"/>
          <a:ext cx="4211957" cy="1339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Sweep calibration </a:t>
          </a:r>
          <a:r>
            <a:rPr kumimoji="1" lang="en-US" altLang="ja-JP" sz="1700" kern="1200" dirty="0" err="1" smtClean="0"/>
            <a:t>cct</a:t>
          </a:r>
          <a:r>
            <a:rPr kumimoji="1" lang="en-US" altLang="ja-JP" sz="1700" kern="1200" dirty="0" smtClean="0"/>
            <a:t>.</a:t>
          </a:r>
          <a:endParaRPr kumimoji="1" lang="ja-JP" alt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Skew is measured  by </a:t>
          </a:r>
          <a:r>
            <a:rPr kumimoji="1" lang="en-US" altLang="ja-JP" sz="1300" kern="1200" dirty="0" err="1" smtClean="0"/>
            <a:t>chanigng</a:t>
          </a:r>
          <a:r>
            <a:rPr kumimoji="1" lang="en-US" altLang="ja-JP" sz="1300" kern="1200" dirty="0" smtClean="0"/>
            <a:t> Reg. value</a:t>
          </a:r>
          <a:endParaRPr kumimoji="1" lang="ja-JP" alt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Skew measurement</a:t>
          </a:r>
          <a:endParaRPr kumimoji="1" lang="ja-JP" altLang="en-US" sz="1300" kern="1200" dirty="0"/>
        </a:p>
      </dsp:txBody>
      <dsp:txXfrm>
        <a:off x="0" y="1512173"/>
        <a:ext cx="2816107" cy="1339348"/>
      </dsp:txXfrm>
    </dsp:sp>
    <dsp:sp modelId="{7B4B525A-A6E6-4B3F-911E-890108475CCE}">
      <dsp:nvSpPr>
        <dsp:cNvPr id="0" name=""/>
        <dsp:cNvSpPr/>
      </dsp:nvSpPr>
      <dsp:spPr>
        <a:xfrm>
          <a:off x="0" y="3096337"/>
          <a:ext cx="4211957" cy="1339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Adjustment the delay </a:t>
          </a:r>
          <a:endParaRPr kumimoji="1" lang="ja-JP" alt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Setting 1</a:t>
          </a:r>
          <a:r>
            <a:rPr kumimoji="1" lang="en-US" altLang="ja-JP" sz="1300" kern="1200" baseline="30000" dirty="0" smtClean="0"/>
            <a:t>st</a:t>
          </a:r>
          <a:r>
            <a:rPr kumimoji="1" lang="en-US" altLang="ja-JP" sz="1300" kern="1200" dirty="0" smtClean="0"/>
            <a:t> stage </a:t>
          </a:r>
          <a:endParaRPr kumimoji="1" lang="ja-JP" alt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ja-JP" altLang="en-US" sz="1300" kern="1200" dirty="0"/>
        </a:p>
      </dsp:txBody>
      <dsp:txXfrm>
        <a:off x="0" y="3096337"/>
        <a:ext cx="2816107" cy="1339348"/>
      </dsp:txXfrm>
    </dsp:sp>
    <dsp:sp modelId="{98B0EFAC-1CF6-44E0-B635-BEDD6A837A08}">
      <dsp:nvSpPr>
        <dsp:cNvPr id="0" name=""/>
        <dsp:cNvSpPr/>
      </dsp:nvSpPr>
      <dsp:spPr>
        <a:xfrm>
          <a:off x="2709589" y="1015672"/>
          <a:ext cx="870576" cy="87057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2709589" y="1015672"/>
        <a:ext cx="870576" cy="870576"/>
      </dsp:txXfrm>
    </dsp:sp>
    <dsp:sp modelId="{E47E7F94-3BFC-4036-B6D4-020C572238A0}">
      <dsp:nvSpPr>
        <dsp:cNvPr id="0" name=""/>
        <dsp:cNvSpPr/>
      </dsp:nvSpPr>
      <dsp:spPr>
        <a:xfrm>
          <a:off x="2575580" y="2592291"/>
          <a:ext cx="870576" cy="87057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2575580" y="2592291"/>
        <a:ext cx="870576" cy="87057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062C52-2BDB-42AA-98F7-9BCFE40FDDEE}">
      <dsp:nvSpPr>
        <dsp:cNvPr id="0" name=""/>
        <dsp:cNvSpPr/>
      </dsp:nvSpPr>
      <dsp:spPr>
        <a:xfrm>
          <a:off x="2" y="72003"/>
          <a:ext cx="4211957" cy="1339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Skew measurement</a:t>
          </a:r>
          <a:endParaRPr kumimoji="1" lang="ja-JP" alt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Extracted from modulation characteristic</a:t>
          </a:r>
          <a:endParaRPr kumimoji="1" lang="ja-JP" alt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Fastest cond. (All reg. =1)</a:t>
          </a:r>
          <a:endParaRPr kumimoji="1" lang="ja-JP" altLang="en-US" sz="1300" kern="1200" dirty="0"/>
        </a:p>
      </dsp:txBody>
      <dsp:txXfrm>
        <a:off x="2" y="72003"/>
        <a:ext cx="2603952" cy="1339348"/>
      </dsp:txXfrm>
    </dsp:sp>
    <dsp:sp modelId="{DE41223B-8933-4E5A-B71F-EF2556E19695}">
      <dsp:nvSpPr>
        <dsp:cNvPr id="0" name=""/>
        <dsp:cNvSpPr/>
      </dsp:nvSpPr>
      <dsp:spPr>
        <a:xfrm>
          <a:off x="0" y="1512173"/>
          <a:ext cx="4211957" cy="1339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Sweep calibration </a:t>
          </a:r>
          <a:r>
            <a:rPr kumimoji="1" lang="en-US" altLang="ja-JP" sz="1700" kern="1200" dirty="0" err="1" smtClean="0"/>
            <a:t>cct</a:t>
          </a:r>
          <a:r>
            <a:rPr kumimoji="1" lang="en-US" altLang="ja-JP" sz="1700" kern="1200" dirty="0" smtClean="0"/>
            <a:t>.</a:t>
          </a:r>
          <a:endParaRPr kumimoji="1" lang="ja-JP" alt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Skew is measured  by </a:t>
          </a:r>
          <a:r>
            <a:rPr kumimoji="1" lang="en-US" altLang="ja-JP" sz="1300" kern="1200" dirty="0" err="1" smtClean="0"/>
            <a:t>chanigng</a:t>
          </a:r>
          <a:r>
            <a:rPr kumimoji="1" lang="en-US" altLang="ja-JP" sz="1300" kern="1200" dirty="0" smtClean="0"/>
            <a:t> Reg. value</a:t>
          </a:r>
          <a:endParaRPr kumimoji="1" lang="ja-JP" alt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Skew measurement</a:t>
          </a:r>
          <a:endParaRPr kumimoji="1" lang="ja-JP" altLang="en-US" sz="1300" kern="1200" dirty="0"/>
        </a:p>
      </dsp:txBody>
      <dsp:txXfrm>
        <a:off x="0" y="1512173"/>
        <a:ext cx="2816107" cy="1339348"/>
      </dsp:txXfrm>
    </dsp:sp>
    <dsp:sp modelId="{7B4B525A-A6E6-4B3F-911E-890108475CCE}">
      <dsp:nvSpPr>
        <dsp:cNvPr id="0" name=""/>
        <dsp:cNvSpPr/>
      </dsp:nvSpPr>
      <dsp:spPr>
        <a:xfrm>
          <a:off x="0" y="3096337"/>
          <a:ext cx="4211957" cy="133934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700" kern="1200" dirty="0" smtClean="0"/>
            <a:t>Adjustment the delay </a:t>
          </a:r>
          <a:endParaRPr kumimoji="1" lang="ja-JP" alt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en-US" altLang="ja-JP" sz="1300" kern="1200" dirty="0" smtClean="0"/>
            <a:t>Setting 1</a:t>
          </a:r>
          <a:r>
            <a:rPr kumimoji="1" lang="en-US" altLang="ja-JP" sz="1300" kern="1200" baseline="30000" dirty="0" smtClean="0"/>
            <a:t>st</a:t>
          </a:r>
          <a:r>
            <a:rPr kumimoji="1" lang="en-US" altLang="ja-JP" sz="1300" kern="1200" dirty="0" smtClean="0"/>
            <a:t> stage </a:t>
          </a:r>
          <a:endParaRPr kumimoji="1" lang="ja-JP" alt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kumimoji="1" lang="ja-JP" altLang="en-US" sz="1300" kern="1200" dirty="0"/>
        </a:p>
      </dsp:txBody>
      <dsp:txXfrm>
        <a:off x="0" y="3096337"/>
        <a:ext cx="2816107" cy="1339348"/>
      </dsp:txXfrm>
    </dsp:sp>
    <dsp:sp modelId="{98B0EFAC-1CF6-44E0-B635-BEDD6A837A08}">
      <dsp:nvSpPr>
        <dsp:cNvPr id="0" name=""/>
        <dsp:cNvSpPr/>
      </dsp:nvSpPr>
      <dsp:spPr>
        <a:xfrm>
          <a:off x="2709589" y="1015672"/>
          <a:ext cx="870576" cy="87057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2709589" y="1015672"/>
        <a:ext cx="870576" cy="870576"/>
      </dsp:txXfrm>
    </dsp:sp>
    <dsp:sp modelId="{E47E7F94-3BFC-4036-B6D4-020C572238A0}">
      <dsp:nvSpPr>
        <dsp:cNvPr id="0" name=""/>
        <dsp:cNvSpPr/>
      </dsp:nvSpPr>
      <dsp:spPr>
        <a:xfrm>
          <a:off x="2575580" y="2592291"/>
          <a:ext cx="870576" cy="87057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3600" kern="1200"/>
        </a:p>
      </dsp:txBody>
      <dsp:txXfrm>
        <a:off x="2575580" y="2592291"/>
        <a:ext cx="870576" cy="870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45447" cy="49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0" rIns="91244" bIns="45620" numCol="1" anchor="t" anchorCtr="0" compatLnSpc="1">
            <a:prstTxWarp prst="textNoShape">
              <a:avLst/>
            </a:prstTxWarp>
          </a:bodyPr>
          <a:lstStyle>
            <a:lvl1pPr defTabSz="912183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058" y="2"/>
            <a:ext cx="2945447" cy="49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0" rIns="91244" bIns="45620" numCol="1" anchor="t" anchorCtr="0" compatLnSpc="1">
            <a:prstTxWarp prst="textNoShape">
              <a:avLst/>
            </a:prstTxWarp>
          </a:bodyPr>
          <a:lstStyle>
            <a:lvl1pPr algn="r" defTabSz="912183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3256" y="4712857"/>
            <a:ext cx="5429576" cy="446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0" rIns="91244" bIns="456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28879"/>
            <a:ext cx="2945447" cy="49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0" rIns="91244" bIns="45620" numCol="1" anchor="b" anchorCtr="0" compatLnSpc="1">
            <a:prstTxWarp prst="textNoShape">
              <a:avLst/>
            </a:prstTxWarp>
          </a:bodyPr>
          <a:lstStyle>
            <a:lvl1pPr defTabSz="912183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058" y="9428879"/>
            <a:ext cx="2945447" cy="49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44" tIns="45620" rIns="91244" bIns="45620" numCol="1" anchor="b" anchorCtr="0" compatLnSpc="1">
            <a:prstTxWarp prst="textNoShape">
              <a:avLst/>
            </a:prstTxWarp>
          </a:bodyPr>
          <a:lstStyle>
            <a:lvl1pPr algn="r" defTabSz="912183">
              <a:defRPr sz="1200"/>
            </a:lvl1pPr>
          </a:lstStyle>
          <a:p>
            <a:pPr>
              <a:defRPr/>
            </a:pPr>
            <a:fld id="{FE1125BB-4435-4AC1-95B1-9E6126B06EE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FFCFE-B299-4CE2-A05C-3DBB86779C83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  <p:extLst>
      <p:ext uri="{BB962C8B-B14F-4D97-AF65-F5344CB8AC3E}">
        <p14:creationId xmlns="" xmlns:p14="http://schemas.microsoft.com/office/powerpoint/2010/main" val="3742493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To</a:t>
            </a:r>
            <a:r>
              <a:rPr kumimoji="1" lang="en-US" altLang="ja-JP" baseline="0" dirty="0" smtClean="0"/>
              <a:t> calibrate the skew, we use column-parallel skew calibration circuit. </a:t>
            </a:r>
          </a:p>
          <a:p>
            <a:r>
              <a:rPr kumimoji="1" lang="en-US" altLang="ja-JP" baseline="0" dirty="0" smtClean="0">
                <a:sym typeface="Wingdings" pitchFamily="2" charset="2"/>
              </a:rPr>
              <a:t>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 delay of column skew calibration circuit are adjusted so that all the </a:t>
            </a:r>
            <a:r>
              <a:rPr kumimoji="1" lang="en-US" altLang="ja-JP" baseline="0" dirty="0" err="1" smtClean="0"/>
              <a:t>Toffset</a:t>
            </a:r>
            <a:r>
              <a:rPr kumimoji="1" lang="en-US" altLang="ja-JP" baseline="0" dirty="0" smtClean="0"/>
              <a:t> meets the slowest </a:t>
            </a:r>
            <a:r>
              <a:rPr kumimoji="1" lang="en-US" altLang="ja-JP" baseline="0" dirty="0" err="1" smtClean="0"/>
              <a:t>Toffset</a:t>
            </a:r>
            <a:r>
              <a:rPr kumimoji="1" lang="en-US" altLang="ja-JP" baseline="0" dirty="0" smtClean="0"/>
              <a:t>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After this calibration,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smtClean="0"/>
              <a:t>all</a:t>
            </a:r>
            <a:r>
              <a:rPr kumimoji="1" lang="en-US" altLang="ja-JP" baseline="0" dirty="0" smtClean="0"/>
              <a:t> the </a:t>
            </a:r>
            <a:r>
              <a:rPr kumimoji="1" lang="en-US" altLang="ja-JP" baseline="0" dirty="0" err="1" smtClean="0"/>
              <a:t>Toffset</a:t>
            </a:r>
            <a:r>
              <a:rPr kumimoji="1" lang="en-US" altLang="ja-JP" baseline="0" dirty="0" smtClean="0"/>
              <a:t> are within the measurable range. </a:t>
            </a:r>
          </a:p>
          <a:p>
            <a:endParaRPr kumimoji="1" lang="en-US" altLang="ja-JP" dirty="0" smtClean="0"/>
          </a:p>
          <a:p>
            <a:endParaRPr kumimoji="1"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3621950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500533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1220823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165644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953581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228407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069912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4150656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4154529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324E4-818A-4CDB-855E-AFAB1171397E}" type="slidenum">
              <a:rPr lang="ja-JP" altLang="en-US" smtClean="0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="" val="2549368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5649D-2BE0-46C1-B83C-AB3250D380D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E5A22A-7B27-4C07-A89D-E16240839A31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11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2344" y="4713899"/>
            <a:ext cx="5431400" cy="4994085"/>
          </a:xfrm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This slide shows sensor architecture</a:t>
            </a:r>
            <a:r>
              <a:rPr kumimoji="1" lang="en-US" altLang="ja-JP" baseline="0" dirty="0" smtClean="0"/>
              <a:t> and column-parallel skew calibration circuits.</a:t>
            </a:r>
            <a:endParaRPr kumimoji="1" lang="en-US" altLang="ja-JP" dirty="0" smtClean="0"/>
          </a:p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gating clock, TDPX pass through a inverter tree, skew calibration circuit and modulation clock driver. </a:t>
            </a:r>
          </a:p>
          <a:p>
            <a:r>
              <a:rPr kumimoji="1" lang="en-US" altLang="ja-JP" baseline="0" dirty="0" smtClean="0"/>
              <a:t>The different path of each column causes a different delay between TDPXs, which is identical to the skew. </a:t>
            </a:r>
          </a:p>
          <a:p>
            <a:r>
              <a:rPr kumimoji="1" lang="en-US" altLang="ja-JP" baseline="0" dirty="0" smtClean="0"/>
              <a:t>In particular, the skew occurs due to device mismatch and voltage drop of the power line in the clock driver.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To calibrate these skew, two-stage voltage controlled delay lines, so called VCDL is implemented in every column. </a:t>
            </a:r>
          </a:p>
          <a:p>
            <a:r>
              <a:rPr kumimoji="1" lang="en-US" altLang="ja-JP" baseline="0" dirty="0" smtClean="0"/>
              <a:t>The delay of every column can be independently controlled by the resister setting, so that the skew is cancelled out.</a:t>
            </a:r>
          </a:p>
          <a:p>
            <a:r>
              <a:rPr kumimoji="1" lang="en-US" altLang="ja-JP" baseline="0" dirty="0" smtClean="0"/>
              <a:t>The 1</a:t>
            </a:r>
            <a:r>
              <a:rPr kumimoji="1" lang="en-US" altLang="ja-JP" baseline="30000" dirty="0" smtClean="0"/>
              <a:t>st</a:t>
            </a:r>
            <a:r>
              <a:rPr kumimoji="1" lang="en-US" altLang="ja-JP" baseline="0" dirty="0" smtClean="0"/>
              <a:t> stage is used for coarse calibration. And the 2</a:t>
            </a:r>
            <a:r>
              <a:rPr kumimoji="1" lang="en-US" altLang="ja-JP" baseline="30000" dirty="0" smtClean="0"/>
              <a:t>nd</a:t>
            </a:r>
            <a:r>
              <a:rPr kumimoji="1" lang="en-US" altLang="ja-JP" baseline="0" dirty="0" smtClean="0"/>
              <a:t> stage is used for fine calibration. 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kumimoji="1" lang="en-US" altLang="ja-JP" baseline="0" dirty="0" smtClean="0">
                <a:sym typeface="Wingdings" pitchFamily="2" charset="2"/>
              </a:rPr>
              <a:t>Before talking about calibration, I will explain why skew calibration is needed.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baseline="0" dirty="0" smtClean="0">
                <a:sym typeface="Wingdings" pitchFamily="2" charset="2"/>
              </a:rPr>
              <a:t>In our technique, the rising edge of TD, that is </a:t>
            </a:r>
            <a:r>
              <a:rPr kumimoji="1" lang="en-US" altLang="ja-JP" baseline="0" dirty="0" err="1" smtClean="0">
                <a:sym typeface="Wingdings" pitchFamily="2" charset="2"/>
              </a:rPr>
              <a:t>Toffset</a:t>
            </a:r>
            <a:r>
              <a:rPr kumimoji="1" lang="en-US" altLang="ja-JP" baseline="0" dirty="0" smtClean="0">
                <a:sym typeface="Wingdings" pitchFamily="2" charset="2"/>
              </a:rPr>
              <a:t>, should be inside of the measurable range, which is about 300ps.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1" lang="en-US" altLang="ja-JP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baseline="0" dirty="0" smtClean="0"/>
              <a:t>However, </a:t>
            </a:r>
            <a:r>
              <a:rPr kumimoji="1" lang="en-US" altLang="ja-JP" baseline="0" dirty="0" err="1" smtClean="0"/>
              <a:t>Toffset</a:t>
            </a:r>
            <a:r>
              <a:rPr kumimoji="1" lang="en-US" altLang="ja-JP" baseline="0" dirty="0" smtClean="0"/>
              <a:t> are varied due to the different delay between column to column like this, which is equivalent of the skew.</a:t>
            </a:r>
          </a:p>
          <a:p>
            <a:pPr>
              <a:buFont typeface="Wingdings" pitchFamily="2" charset="2"/>
              <a:buNone/>
            </a:pPr>
            <a:r>
              <a:rPr kumimoji="1" lang="en-US" altLang="ja-JP" baseline="0" dirty="0" smtClean="0">
                <a:sym typeface="Wingdings" pitchFamily="2" charset="2"/>
              </a:rPr>
              <a:t>Some of columns of </a:t>
            </a:r>
            <a:r>
              <a:rPr kumimoji="1" lang="en-US" altLang="ja-JP" baseline="0" dirty="0" err="1" smtClean="0">
                <a:sym typeface="Wingdings" pitchFamily="2" charset="2"/>
              </a:rPr>
              <a:t>Toffset</a:t>
            </a:r>
            <a:r>
              <a:rPr kumimoji="1" lang="en-US" altLang="ja-JP" baseline="0" dirty="0" smtClean="0">
                <a:sym typeface="Wingdings" pitchFamily="2" charset="2"/>
              </a:rPr>
              <a:t> are located outside of the measurable range. </a:t>
            </a:r>
          </a:p>
          <a:p>
            <a:pPr>
              <a:buFont typeface="Wingdings" pitchFamily="2" charset="2"/>
              <a:buNone/>
            </a:pPr>
            <a:r>
              <a:rPr kumimoji="1" lang="en-US" altLang="ja-JP" baseline="0" dirty="0" smtClean="0">
                <a:sym typeface="Wingdings" pitchFamily="2" charset="2"/>
              </a:rPr>
              <a:t>As a result, the depth calculation is failed. 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1" lang="en-US" altLang="ja-JP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dirty="0" smtClean="0"/>
              <a:t>To</a:t>
            </a:r>
            <a:r>
              <a:rPr kumimoji="1" lang="en-US" altLang="ja-JP" baseline="0" dirty="0" smtClean="0"/>
              <a:t> calibrate the skew, we use column-parallel skew calibration circuit. </a:t>
            </a:r>
          </a:p>
          <a:p>
            <a:pPr>
              <a:buFont typeface="Wingdings" pitchFamily="2" charset="2"/>
              <a:buNone/>
            </a:pPr>
            <a:endParaRPr kumimoji="1" lang="en-US" altLang="ja-JP" baseline="0" dirty="0" smtClean="0">
              <a:sym typeface="Wingdings" pitchFamily="2" charset="2"/>
            </a:endParaRPr>
          </a:p>
          <a:p>
            <a:pPr>
              <a:buFont typeface="Wingdings" pitchFamily="2" charset="2"/>
              <a:buNone/>
            </a:pPr>
            <a:endParaRPr kumimoji="1" lang="en-US" altLang="ja-JP" baseline="0" dirty="0" smtClean="0">
              <a:sym typeface="Wingdings" pitchFamily="2" charset="2"/>
            </a:endParaRP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1125BB-4435-4AC1-95B1-9E6126B06EEC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5288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>
                <a:latin typeface="+mn-lt"/>
                <a:ea typeface="+mn-ea"/>
              </a:defRPr>
            </a:lvl1pPr>
          </a:lstStyle>
          <a:p>
            <a:fld id="{FC707BF1-36A4-4965-9B5C-2AE8648F318D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0D740BF6-4EBB-4E2D-9092-797B747EABB2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-100013"/>
            <a:ext cx="2057400" cy="619283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-100013"/>
            <a:ext cx="6019800" cy="6192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67FD6FC4-8BEC-4070-9F63-D173C11EA918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07BF1-36A4-4965-9B5C-2AE8648F318D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765F12FF-0F10-46AD-8BDB-9D3D69020385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011F9488-0CC2-4772-A423-7BC3E980BD04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CED0B6-2F3D-4D93-BC40-61366A7D4D48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7F6D60C0-4F36-45B4-8702-C1B2A85847AD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F9BCF735-89AF-4FC2-8698-185493D15435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A241E656-737A-4217-8AF6-D06F7D808690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1ED678D-1A12-41D3-A4D3-F258410FF960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0D740BF6-4EBB-4E2D-9092-797B747EABB2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67FD6FC4-8BEC-4070-9F63-D173C11EA918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011F9488-0CC2-4772-A423-7BC3E980BD04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5288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5746D1B7-E2BD-46E3-A4E3-AAF8DE55273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36226858-FFA9-4DB9-9DC1-8B888293118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C545613F-BADB-4978-90DB-998FD49EBE6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BCB15FF1-EC27-4F61-A82C-141A00A332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374AE739-8776-46FA-AF89-C4B2D89AA3A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8DCED0B6-2F3D-4D93-BC40-61366A7D4D48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46E3201F-EB43-4ACA-ABD5-F8A9B626A74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DADC6780-37CB-40E3-A2F7-69EACA46FB0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F5B763B4-AC11-4E5F-8C74-8592C0BD0C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C25A901B-3992-45DC-AE73-6F25287687B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CADB16D8-B203-4E94-958D-4FB55EE5F2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-100013"/>
            <a:ext cx="2057400" cy="619283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-100013"/>
            <a:ext cx="6019800" cy="6192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0E96E136-578A-4E78-A454-01D1942CEB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14400"/>
            <a:ext cx="77724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8DF5DEAB-6BDE-4E2A-8816-089FDD510C0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5288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5746D1B7-E2BD-46E3-A4E3-AAF8DE55273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36226858-FFA9-4DB9-9DC1-8B888293118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C545613F-BADB-4978-90DB-998FD49EBE6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7F6D60C0-4F36-45B4-8702-C1B2A85847AD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BCB15FF1-EC27-4F61-A82C-141A00A332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374AE739-8776-46FA-AF89-C4B2D89AA3A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46E3201F-EB43-4ACA-ABD5-F8A9B626A74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DADC6780-37CB-40E3-A2F7-69EACA46FB0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F5B763B4-AC11-4E5F-8C74-8592C0BD0C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C25A901B-3992-45DC-AE73-6F25287687B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CADB16D8-B203-4E94-958D-4FB55EE5F2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-100013"/>
            <a:ext cx="2057400" cy="619283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-100013"/>
            <a:ext cx="6019800" cy="6192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0E96E136-578A-4E78-A454-01D1942CEB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05288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fld id="{5746D1B7-E2BD-46E3-A4E3-AAF8DE55273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36226858-FFA9-4DB9-9DC1-8B888293118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C545613F-BADB-4978-90DB-998FD49EBE6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BCB15FF1-EC27-4F61-A82C-141A00A3322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374AE739-8776-46FA-AF89-C4B2D89AA3A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46E3201F-EB43-4ACA-ABD5-F8A9B626A74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DADC6780-37CB-40E3-A2F7-69EACA46FB0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F5B763B4-AC11-4E5F-8C74-8592C0BD0CB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  <a:endParaRPr 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C25A901B-3992-45DC-AE73-6F25287687B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CADB16D8-B203-4E94-958D-4FB55EE5F2D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-100013"/>
            <a:ext cx="2057400" cy="619283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-100013"/>
            <a:ext cx="6019800" cy="6192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0E96E136-578A-4E78-A454-01D1942CEB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914400"/>
            <a:ext cx="7772400" cy="17526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8DF5DEAB-6BDE-4E2A-8816-089FDD510C0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F9BCF735-89AF-4FC2-8698-185493D15435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A241E656-737A-4217-8AF6-D06F7D808690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000000"/>
                </a:solidFill>
              </a:rPr>
              <a:t>No.</a:t>
            </a:r>
            <a:fld id="{E1ED678D-1A12-41D3-A4D3-F258410FF960}" type="slidenum">
              <a:rPr lang="en-US" altLang="ja-JP">
                <a:solidFill>
                  <a:srgbClr val="000000"/>
                </a:solidFill>
              </a:rPr>
              <a:pPr/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Monotype Corsiva" pitchFamily="66" charset="0"/>
                <a:ea typeface="HGS創英ﾌﾟﾚｾﾞﾝｽEB" pitchFamily="18" charset="-128"/>
              </a:defRPr>
            </a:lvl1pPr>
          </a:lstStyle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765F12FF-0F10-46AD-8BDB-9D3D69020385}" type="slidenum">
              <a:rPr lang="en-US" altLang="ja-JP" smtClean="0">
                <a:solidFill>
                  <a:srgbClr val="000000"/>
                </a:solidFill>
              </a:rPr>
              <a:pPr/>
              <a:t>&lt;#&gt;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533400" y="836613"/>
            <a:ext cx="815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pic>
        <p:nvPicPr>
          <p:cNvPr id="7" name="Picture 2" descr="http://www.idl.rie.shizuoka.ac.jp/img/top_logo.g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80" r="50029" b="19716"/>
          <a:stretch>
            <a:fillRect/>
          </a:stretch>
        </p:blipFill>
        <p:spPr bwMode="auto">
          <a:xfrm>
            <a:off x="3347864" y="6561920"/>
            <a:ext cx="1080120" cy="353067"/>
          </a:xfrm>
          <a:prstGeom prst="rect">
            <a:avLst/>
          </a:prstGeom>
          <a:noFill/>
        </p:spPr>
      </p:pic>
      <p:cxnSp>
        <p:nvCxnSpPr>
          <p:cNvPr id="8" name="直線コネクタ 7"/>
          <p:cNvCxnSpPr/>
          <p:nvPr/>
        </p:nvCxnSpPr>
        <p:spPr>
          <a:xfrm>
            <a:off x="4283968" y="7029400"/>
            <a:ext cx="28803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3923928" y="6602508"/>
            <a:ext cx="5220072" cy="298748"/>
          </a:xfrm>
          <a:prstGeom prst="rect">
            <a:avLst/>
          </a:prstGeom>
          <a:solidFill>
            <a:srgbClr val="166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0" y="6830569"/>
            <a:ext cx="9144000" cy="45719"/>
          </a:xfrm>
          <a:prstGeom prst="rect">
            <a:avLst/>
          </a:prstGeom>
          <a:solidFill>
            <a:srgbClr val="166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pSp>
        <p:nvGrpSpPr>
          <p:cNvPr id="11" name="グループ化 12"/>
          <p:cNvGrpSpPr/>
          <p:nvPr/>
        </p:nvGrpSpPr>
        <p:grpSpPr>
          <a:xfrm>
            <a:off x="35496" y="6209928"/>
            <a:ext cx="595114" cy="747464"/>
            <a:chOff x="35496" y="6209928"/>
            <a:chExt cx="595114" cy="747464"/>
          </a:xfrm>
        </p:grpSpPr>
        <p:pic>
          <p:nvPicPr>
            <p:cNvPr id="13" name="Picture 2" descr="http://www.idl.rie.shizuoka.ac.jp/img/top_logo.gif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94546" b="31961"/>
            <a:stretch>
              <a:fillRect/>
            </a:stretch>
          </p:blipFill>
          <p:spPr bwMode="auto">
            <a:xfrm>
              <a:off x="126554" y="6258710"/>
              <a:ext cx="504056" cy="698682"/>
            </a:xfrm>
            <a:prstGeom prst="rect">
              <a:avLst/>
            </a:prstGeom>
            <a:noFill/>
            <a:effectLst/>
            <a:scene3d>
              <a:camera prst="isometricOffAxis2Top">
                <a:rot lat="19214176" lon="3031607" rev="19299236"/>
              </a:camera>
              <a:lightRig rig="threePt" dir="t"/>
            </a:scene3d>
          </p:spPr>
        </p:pic>
        <p:pic>
          <p:nvPicPr>
            <p:cNvPr id="14" name="Picture 2" descr="http://www.idl.rie.shizuoka.ac.jp/img/top_logo.gif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94546" b="31961"/>
            <a:stretch>
              <a:fillRect/>
            </a:stretch>
          </p:blipFill>
          <p:spPr bwMode="auto">
            <a:xfrm>
              <a:off x="35496" y="6209928"/>
              <a:ext cx="467544" cy="648072"/>
            </a:xfrm>
            <a:prstGeom prst="rect">
              <a:avLst/>
            </a:prstGeom>
            <a:noFill/>
            <a:effectLst/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1561" y="6407201"/>
            <a:ext cx="2592288" cy="40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030895" y="656728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00">
                <a:solidFill>
                  <a:schemeClr val="bg1"/>
                </a:solidFill>
                <a:latin typeface="Monotype Corsiva" pitchFamily="66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pic>
        <p:nvPicPr>
          <p:cNvPr id="16" name="Picture 2" descr="http://www.idl.rie.shizuoka.ac.jp/img/top_logo.gif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80" r="50029" b="19716"/>
          <a:stretch>
            <a:fillRect/>
          </a:stretch>
        </p:blipFill>
        <p:spPr bwMode="auto">
          <a:xfrm>
            <a:off x="3347864" y="6561920"/>
            <a:ext cx="1080120" cy="353067"/>
          </a:xfrm>
          <a:prstGeom prst="rect">
            <a:avLst/>
          </a:prstGeom>
          <a:noFill/>
        </p:spPr>
      </p:pic>
      <p:cxnSp>
        <p:nvCxnSpPr>
          <p:cNvPr id="17" name="直線コネクタ 16"/>
          <p:cNvCxnSpPr/>
          <p:nvPr/>
        </p:nvCxnSpPr>
        <p:spPr>
          <a:xfrm>
            <a:off x="4283968" y="7029400"/>
            <a:ext cx="28803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3923928" y="6602508"/>
            <a:ext cx="5220072" cy="298748"/>
          </a:xfrm>
          <a:prstGeom prst="rect">
            <a:avLst/>
          </a:prstGeom>
          <a:solidFill>
            <a:srgbClr val="166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0" y="6830569"/>
            <a:ext cx="9144000" cy="45719"/>
          </a:xfrm>
          <a:prstGeom prst="rect">
            <a:avLst/>
          </a:prstGeom>
          <a:solidFill>
            <a:srgbClr val="166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pSp>
        <p:nvGrpSpPr>
          <p:cNvPr id="12" name="グループ化 12"/>
          <p:cNvGrpSpPr/>
          <p:nvPr/>
        </p:nvGrpSpPr>
        <p:grpSpPr>
          <a:xfrm>
            <a:off x="35496" y="6209928"/>
            <a:ext cx="595114" cy="747464"/>
            <a:chOff x="35496" y="6209928"/>
            <a:chExt cx="595114" cy="747464"/>
          </a:xfrm>
        </p:grpSpPr>
        <p:pic>
          <p:nvPicPr>
            <p:cNvPr id="21" name="Picture 2" descr="http://www.idl.rie.shizuoka.ac.jp/img/top_logo.gif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94546" b="31961"/>
            <a:stretch>
              <a:fillRect/>
            </a:stretch>
          </p:blipFill>
          <p:spPr bwMode="auto">
            <a:xfrm>
              <a:off x="126554" y="6258710"/>
              <a:ext cx="504056" cy="698682"/>
            </a:xfrm>
            <a:prstGeom prst="rect">
              <a:avLst/>
            </a:prstGeom>
            <a:noFill/>
            <a:effectLst/>
            <a:scene3d>
              <a:camera prst="isometricOffAxis2Top">
                <a:rot lat="19214176" lon="3031607" rev="19299236"/>
              </a:camera>
              <a:lightRig rig="threePt" dir="t"/>
            </a:scene3d>
          </p:spPr>
        </p:pic>
        <p:pic>
          <p:nvPicPr>
            <p:cNvPr id="22" name="Picture 2" descr="http://www.idl.rie.shizuoka.ac.jp/img/top_logo.gif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94546" b="31961"/>
            <a:stretch>
              <a:fillRect/>
            </a:stretch>
          </p:blipFill>
          <p:spPr bwMode="auto">
            <a:xfrm>
              <a:off x="35496" y="6209928"/>
              <a:ext cx="467544" cy="648072"/>
            </a:xfrm>
            <a:prstGeom prst="rect">
              <a:avLst/>
            </a:prstGeom>
            <a:noFill/>
            <a:effectLst/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1561" y="6407201"/>
            <a:ext cx="2592288" cy="40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10400" y="6568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>
                <a:solidFill>
                  <a:schemeClr val="bg1"/>
                </a:solidFill>
                <a:latin typeface="Monotype Corsiva" pitchFamily="66" charset="0"/>
              </a:defRPr>
            </a:lvl1pPr>
          </a:lstStyle>
          <a:p>
            <a:pPr>
              <a:defRPr/>
            </a:pPr>
            <a:r>
              <a:rPr lang="en-US" altLang="ja-JP" smtClean="0"/>
              <a:t>No.</a:t>
            </a:r>
            <a:fld id="{1E4718A0-FA0D-4706-9624-DDFD4B7B4E0B}" type="slidenum">
              <a:rPr lang="en-US" altLang="ja-JP" smtClean="0"/>
              <a:pPr>
                <a:defRPr/>
              </a:pPr>
              <a:t>&lt;#&gt;</a:t>
            </a:fld>
            <a:endParaRPr lang="en-US" altLang="ja-JP"/>
          </a:p>
        </p:txBody>
      </p:sp>
      <p:sp>
        <p:nvSpPr>
          <p:cNvPr id="24" name="Line 8"/>
          <p:cNvSpPr>
            <a:spLocks noChangeShapeType="1"/>
          </p:cNvSpPr>
          <p:nvPr userDrawn="1"/>
        </p:nvSpPr>
        <p:spPr bwMode="auto">
          <a:xfrm>
            <a:off x="533400" y="836613"/>
            <a:ext cx="815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&lt;#&gt;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Monotype Corsiva" pitchFamily="66" charset="0"/>
                <a:ea typeface="HGS創英ﾌﾟﾚｾﾞﾝｽEB" pitchFamily="1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1E4718A0-FA0D-4706-9624-DDFD4B7B4E0B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533400" y="836613"/>
            <a:ext cx="815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Monotype Corsiva" pitchFamily="66" charset="0"/>
                <a:ea typeface="HGS創英ﾌﾟﾚｾﾞﾝｽEB" pitchFamily="1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1E4718A0-FA0D-4706-9624-DDFD4B7B4E0B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533400" y="836613"/>
            <a:ext cx="815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100013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Monotype Corsiva" pitchFamily="66" charset="0"/>
                <a:ea typeface="HGS創英ﾌﾟﾚｾﾞﾝｽEB" pitchFamily="1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>
                <a:solidFill>
                  <a:srgbClr val="000000"/>
                </a:solidFill>
              </a:rPr>
              <a:t>No.</a:t>
            </a:r>
            <a:fld id="{1E4718A0-FA0D-4706-9624-DDFD4B7B4E0B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533400" y="836613"/>
            <a:ext cx="8153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package" Target="../embeddings/Microsoft_Office_Word___1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96552" y="1412776"/>
            <a:ext cx="9900592" cy="1584077"/>
          </a:xfrm>
        </p:spPr>
        <p:txBody>
          <a:bodyPr/>
          <a:lstStyle/>
          <a:p>
            <a:r>
              <a:rPr lang="en-US" altLang="ja-JP" sz="4000" b="1" dirty="0" smtClean="0"/>
              <a:t>High-Resolution Time-of-Flight </a:t>
            </a:r>
            <a:br>
              <a:rPr lang="en-US" altLang="ja-JP" sz="4000" b="1" dirty="0" smtClean="0"/>
            </a:br>
            <a:r>
              <a:rPr lang="en-US" altLang="ja-JP" sz="4000" b="1" dirty="0" smtClean="0"/>
              <a:t>Range Imagers with </a:t>
            </a:r>
            <a:br>
              <a:rPr lang="en-US" altLang="ja-JP" sz="4000" b="1" dirty="0" smtClean="0"/>
            </a:br>
            <a:r>
              <a:rPr lang="en-US" altLang="ja-JP" sz="4000" b="1" dirty="0" smtClean="0"/>
              <a:t>Lateral Electric Field Modulators</a:t>
            </a:r>
            <a:endParaRPr lang="en-US" altLang="ja-JP" sz="40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3692624"/>
            <a:ext cx="8208912" cy="1752600"/>
          </a:xfrm>
        </p:spPr>
        <p:txBody>
          <a:bodyPr/>
          <a:lstStyle/>
          <a:p>
            <a:r>
              <a:rPr lang="en-US" altLang="ja-JP" sz="2800" u="sng" dirty="0">
                <a:latin typeface="Arial "/>
                <a:ea typeface="Arial "/>
                <a:cs typeface="Arial "/>
              </a:rPr>
              <a:t>Keita </a:t>
            </a:r>
            <a:r>
              <a:rPr lang="en-US" altLang="ja-JP" sz="2800" u="sng" dirty="0" err="1" smtClean="0">
                <a:latin typeface="Arial "/>
                <a:ea typeface="Arial "/>
                <a:cs typeface="Arial "/>
              </a:rPr>
              <a:t>Yasutomi</a:t>
            </a:r>
            <a:r>
              <a:rPr lang="en-US" altLang="ja-JP" sz="2800" dirty="0" smtClean="0">
                <a:latin typeface="Arial "/>
                <a:ea typeface="Arial "/>
                <a:cs typeface="Arial "/>
              </a:rPr>
              <a:t> and Shoji </a:t>
            </a:r>
            <a:r>
              <a:rPr lang="en-US" altLang="ja-JP" sz="2800" dirty="0" err="1" smtClean="0">
                <a:latin typeface="Arial "/>
                <a:ea typeface="Arial "/>
                <a:cs typeface="Arial "/>
              </a:rPr>
              <a:t>Kawahito</a:t>
            </a:r>
            <a:endParaRPr lang="en-US" altLang="ja-JP" sz="2800" dirty="0" smtClean="0">
              <a:latin typeface="Arial "/>
              <a:ea typeface="Arial "/>
              <a:cs typeface="Arial "/>
            </a:endParaRPr>
          </a:p>
          <a:p>
            <a:endParaRPr lang="en-US" altLang="ja-JP" sz="2800" dirty="0" smtClean="0">
              <a:latin typeface="Arial "/>
              <a:ea typeface="Arial "/>
              <a:cs typeface="Arial "/>
            </a:endParaRPr>
          </a:p>
          <a:p>
            <a:r>
              <a:rPr lang="en-US" altLang="ja-JP" sz="2800" dirty="0" smtClean="0">
                <a:latin typeface="Arial "/>
                <a:ea typeface="Arial "/>
                <a:cs typeface="Arial "/>
              </a:rPr>
              <a:t>Research Institute of Electronics </a:t>
            </a:r>
          </a:p>
          <a:p>
            <a:r>
              <a:rPr lang="en-US" altLang="ja-JP" sz="2800" dirty="0" smtClean="0">
                <a:latin typeface="Arial "/>
                <a:ea typeface="Arial "/>
                <a:cs typeface="Arial "/>
              </a:rPr>
              <a:t>Shizuoka University</a:t>
            </a:r>
          </a:p>
          <a:p>
            <a:r>
              <a:rPr lang="en-US" altLang="ja-JP" sz="2800" dirty="0" smtClean="0">
                <a:latin typeface="Arial "/>
                <a:ea typeface="Arial "/>
                <a:cs typeface="Arial "/>
              </a:rPr>
              <a:t>Hamamatsu</a:t>
            </a:r>
            <a:r>
              <a:rPr lang="en-US" altLang="ja-JP" sz="2800" dirty="0">
                <a:latin typeface="Arial "/>
                <a:ea typeface="Arial "/>
                <a:cs typeface="Arial "/>
              </a:rPr>
              <a:t>, Japan</a:t>
            </a:r>
          </a:p>
        </p:txBody>
      </p:sp>
      <p:pic>
        <p:nvPicPr>
          <p:cNvPr id="6" name="Picture 2" descr="http://www.idl.rie.shizuoka.ac.jp/img/top_logo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80" r="50029" b="19716"/>
          <a:stretch>
            <a:fillRect/>
          </a:stretch>
        </p:blipFill>
        <p:spPr bwMode="auto">
          <a:xfrm>
            <a:off x="3347864" y="6561920"/>
            <a:ext cx="1080120" cy="353067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3923928" y="6602508"/>
            <a:ext cx="5220072" cy="298748"/>
          </a:xfrm>
          <a:prstGeom prst="rect">
            <a:avLst/>
          </a:prstGeom>
          <a:solidFill>
            <a:srgbClr val="166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0" y="6830569"/>
            <a:ext cx="9144000" cy="45719"/>
          </a:xfrm>
          <a:prstGeom prst="rect">
            <a:avLst/>
          </a:prstGeom>
          <a:solidFill>
            <a:srgbClr val="166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pSp>
        <p:nvGrpSpPr>
          <p:cNvPr id="2" name="グループ化 12"/>
          <p:cNvGrpSpPr/>
          <p:nvPr/>
        </p:nvGrpSpPr>
        <p:grpSpPr>
          <a:xfrm>
            <a:off x="35496" y="6209928"/>
            <a:ext cx="595114" cy="747464"/>
            <a:chOff x="35496" y="6209928"/>
            <a:chExt cx="595114" cy="747464"/>
          </a:xfrm>
        </p:grpSpPr>
        <p:pic>
          <p:nvPicPr>
            <p:cNvPr id="12" name="Picture 2" descr="http://www.idl.rie.shizuoka.ac.jp/img/top_logo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94546" b="31961"/>
            <a:stretch>
              <a:fillRect/>
            </a:stretch>
          </p:blipFill>
          <p:spPr bwMode="auto">
            <a:xfrm>
              <a:off x="126554" y="6258710"/>
              <a:ext cx="504056" cy="698682"/>
            </a:xfrm>
            <a:prstGeom prst="rect">
              <a:avLst/>
            </a:prstGeom>
            <a:noFill/>
            <a:effectLst/>
            <a:scene3d>
              <a:camera prst="isometricOffAxis2Top">
                <a:rot lat="19214176" lon="3031607" rev="19299236"/>
              </a:camera>
              <a:lightRig rig="threePt" dir="t"/>
            </a:scene3d>
          </p:spPr>
        </p:pic>
        <p:pic>
          <p:nvPicPr>
            <p:cNvPr id="13" name="Picture 2" descr="http://www.idl.rie.shizuoka.ac.jp/img/top_logo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94546" b="31961"/>
            <a:stretch>
              <a:fillRect/>
            </a:stretch>
          </p:blipFill>
          <p:spPr bwMode="auto">
            <a:xfrm>
              <a:off x="35496" y="6209928"/>
              <a:ext cx="467544" cy="648072"/>
            </a:xfrm>
            <a:prstGeom prst="rect">
              <a:avLst/>
            </a:prstGeom>
            <a:noFill/>
            <a:effectLst/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6407201"/>
            <a:ext cx="2592288" cy="40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http://www.idl.rie.shizuoka.ac.jp/img/top_logo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680" r="50029" b="19716"/>
          <a:stretch>
            <a:fillRect/>
          </a:stretch>
        </p:blipFill>
        <p:spPr bwMode="auto">
          <a:xfrm>
            <a:off x="3347864" y="6561920"/>
            <a:ext cx="1080120" cy="353067"/>
          </a:xfrm>
          <a:prstGeom prst="rect">
            <a:avLst/>
          </a:prstGeom>
          <a:noFill/>
        </p:spPr>
      </p:pic>
      <p:sp>
        <p:nvSpPr>
          <p:cNvPr id="18" name="正方形/長方形 17"/>
          <p:cNvSpPr/>
          <p:nvPr/>
        </p:nvSpPr>
        <p:spPr>
          <a:xfrm>
            <a:off x="3923928" y="6602508"/>
            <a:ext cx="5220072" cy="298748"/>
          </a:xfrm>
          <a:prstGeom prst="rect">
            <a:avLst/>
          </a:prstGeom>
          <a:solidFill>
            <a:srgbClr val="166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0" y="6830569"/>
            <a:ext cx="9144000" cy="45719"/>
          </a:xfrm>
          <a:prstGeom prst="rect">
            <a:avLst/>
          </a:prstGeom>
          <a:solidFill>
            <a:srgbClr val="166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pSp>
        <p:nvGrpSpPr>
          <p:cNvPr id="3" name="グループ化 12"/>
          <p:cNvGrpSpPr/>
          <p:nvPr/>
        </p:nvGrpSpPr>
        <p:grpSpPr>
          <a:xfrm>
            <a:off x="35496" y="6209928"/>
            <a:ext cx="595114" cy="747464"/>
            <a:chOff x="35496" y="6209928"/>
            <a:chExt cx="595114" cy="747464"/>
          </a:xfrm>
        </p:grpSpPr>
        <p:pic>
          <p:nvPicPr>
            <p:cNvPr id="21" name="Picture 2" descr="http://www.idl.rie.shizuoka.ac.jp/img/top_logo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r="94546" b="31961"/>
            <a:stretch>
              <a:fillRect/>
            </a:stretch>
          </p:blipFill>
          <p:spPr bwMode="auto">
            <a:xfrm>
              <a:off x="126554" y="6258710"/>
              <a:ext cx="504056" cy="698682"/>
            </a:xfrm>
            <a:prstGeom prst="rect">
              <a:avLst/>
            </a:prstGeom>
            <a:noFill/>
            <a:effectLst/>
            <a:scene3d>
              <a:camera prst="isometricOffAxis2Top">
                <a:rot lat="19214176" lon="3031607" rev="19299236"/>
              </a:camera>
              <a:lightRig rig="threePt" dir="t"/>
            </a:scene3d>
          </p:spPr>
        </p:pic>
        <p:pic>
          <p:nvPicPr>
            <p:cNvPr id="22" name="Picture 2" descr="http://www.idl.rie.shizuoka.ac.jp/img/top_logo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94546" b="31961"/>
            <a:stretch>
              <a:fillRect/>
            </a:stretch>
          </p:blipFill>
          <p:spPr bwMode="auto">
            <a:xfrm>
              <a:off x="35496" y="6209928"/>
              <a:ext cx="467544" cy="648072"/>
            </a:xfrm>
            <a:prstGeom prst="rect">
              <a:avLst/>
            </a:prstGeom>
            <a:noFill/>
            <a:effectLst/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6407201"/>
            <a:ext cx="2592288" cy="405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スライド番号プレースホルダ 2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707BF1-36A4-4965-9B5C-2AE8648F318D}" type="slidenum">
              <a:rPr lang="en-US" altLang="ja-JP" smtClean="0">
                <a:solidFill>
                  <a:srgbClr val="000000"/>
                </a:solidFill>
              </a:rPr>
              <a:pPr/>
              <a:t>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1478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52513"/>
            <a:ext cx="8686800" cy="5040312"/>
          </a:xfrm>
        </p:spPr>
        <p:txBody>
          <a:bodyPr/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Lateral Electric Field Modulator (LEFM)</a:t>
            </a:r>
          </a:p>
          <a:p>
            <a:pPr lvl="1"/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1-tap LEFM </a:t>
            </a:r>
            <a:b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= Draining Only Modulator (DOM) </a:t>
            </a:r>
          </a:p>
          <a:p>
            <a:pPr lvl="1"/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Multi-tap LEFM</a:t>
            </a:r>
            <a:endParaRPr kumimoji="1" lang="en-US" altLang="ja-JP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Implementation 1: </a:t>
            </a:r>
            <a:b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A TOF range imager with In-pixel background light cancelling (4-tap LEFM) </a:t>
            </a: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Implementation 2:</a:t>
            </a:r>
            <a:br>
              <a:rPr lang="en-US" altLang="ja-JP" b="1" dirty="0" smtClean="0">
                <a:solidFill>
                  <a:srgbClr val="FF0000"/>
                </a:solidFill>
              </a:rPr>
            </a:br>
            <a:r>
              <a:rPr lang="en-US" altLang="ja-JP" b="1" dirty="0" smtClean="0">
                <a:solidFill>
                  <a:srgbClr val="FF0000"/>
                </a:solidFill>
              </a:rPr>
              <a:t>A sub-mm resolution TOF imager with column-wise skew calibration </a:t>
            </a:r>
            <a:br>
              <a:rPr lang="en-US" altLang="ja-JP" b="1" dirty="0" smtClean="0">
                <a:solidFill>
                  <a:srgbClr val="FF0000"/>
                </a:solidFill>
              </a:rPr>
            </a:br>
            <a:r>
              <a:rPr lang="en-US" altLang="ja-JP" b="1" dirty="0" smtClean="0">
                <a:solidFill>
                  <a:srgbClr val="FF0000"/>
                </a:solidFill>
              </a:rPr>
              <a:t>(1-tap LEFM: DOM)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10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lang="en-US" altLang="ja-JP" dirty="0"/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251520" y="879103"/>
            <a:ext cx="5903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u="sng" dirty="0" smtClean="0"/>
              <a:t>New application for TOF range imagers</a:t>
            </a:r>
            <a:endParaRPr lang="en-US" altLang="ja-JP" sz="2400" b="1" u="sng" dirty="0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467544" y="4126428"/>
            <a:ext cx="835292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just">
              <a:buFontTx/>
              <a:buChar char="•"/>
            </a:pPr>
            <a:r>
              <a:rPr lang="en-US" altLang="ja-JP" sz="2800" dirty="0" smtClean="0"/>
              <a:t> Light source: short pulse width of &lt;1ns</a:t>
            </a:r>
          </a:p>
          <a:p>
            <a:pPr algn="just"/>
            <a:r>
              <a:rPr lang="en-US" altLang="ja-JP" sz="2800" dirty="0" smtClean="0">
                <a:solidFill>
                  <a:srgbClr val="FF0000"/>
                </a:solidFill>
              </a:rPr>
              <a:t>      </a:t>
            </a:r>
            <a:r>
              <a:rPr lang="en-US" altLang="ja-JP" sz="2800" dirty="0" smtClean="0">
                <a:sym typeface="Wingdings" pitchFamily="2" charset="2"/>
              </a:rPr>
              <a:t></a:t>
            </a:r>
            <a:r>
              <a:rPr lang="en-US" altLang="ja-JP" sz="28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sym typeface="Wingdings" pitchFamily="2" charset="2"/>
              </a:rPr>
              <a:t>Indirect TOF using </a:t>
            </a:r>
            <a:r>
              <a:rPr lang="en-US" altLang="ja-JP" sz="2800" b="1" dirty="0" err="1" smtClean="0">
                <a:solidFill>
                  <a:srgbClr val="FF0000"/>
                </a:solidFill>
                <a:sym typeface="Wingdings" pitchFamily="2" charset="2"/>
              </a:rPr>
              <a:t>impulsed</a:t>
            </a:r>
            <a:r>
              <a:rPr lang="en-US" altLang="ja-JP" sz="2800" b="1" dirty="0" smtClean="0">
                <a:solidFill>
                  <a:srgbClr val="FF0000"/>
                </a:solidFill>
                <a:sym typeface="Wingdings" pitchFamily="2" charset="2"/>
              </a:rPr>
              <a:t> light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pPr algn="just">
              <a:buFontTx/>
              <a:buChar char="•"/>
            </a:pPr>
            <a:r>
              <a:rPr lang="en-US" altLang="ja-JP" sz="2800" dirty="0" smtClean="0"/>
              <a:t> High-speed modulation lock-in pixels</a:t>
            </a:r>
            <a:br>
              <a:rPr lang="en-US" altLang="ja-JP" sz="2800" dirty="0" smtClean="0"/>
            </a:br>
            <a:r>
              <a:rPr lang="en-US" altLang="ja-JP" sz="2800" dirty="0" smtClean="0"/>
              <a:t>      </a:t>
            </a:r>
            <a:r>
              <a:rPr lang="en-US" altLang="ja-JP" sz="2800" dirty="0" smtClean="0">
                <a:sym typeface="Wingdings" pitchFamily="2" charset="2"/>
              </a:rPr>
              <a:t> </a:t>
            </a:r>
            <a:r>
              <a:rPr lang="en-US" altLang="ja-JP" sz="2800" b="1" dirty="0" smtClean="0">
                <a:solidFill>
                  <a:srgbClr val="FF0000"/>
                </a:solidFill>
                <a:sym typeface="Wingdings" pitchFamily="2" charset="2"/>
              </a:rPr>
              <a:t>Draining-Only Modulation (DOM) pixels 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pPr algn="just">
              <a:buFontTx/>
              <a:buChar char="•"/>
            </a:pPr>
            <a:r>
              <a:rPr lang="en-US" altLang="ja-JP" sz="2800" dirty="0" smtClean="0"/>
              <a:t> Column-wise skew of gating clocks </a:t>
            </a:r>
          </a:p>
          <a:p>
            <a:pPr algn="just"/>
            <a:r>
              <a:rPr lang="en-US" altLang="ja-JP" sz="2800" dirty="0" smtClean="0"/>
              <a:t>      </a:t>
            </a:r>
            <a:r>
              <a:rPr lang="en-US" altLang="ja-JP" sz="2800" dirty="0" smtClean="0">
                <a:sym typeface="Wingdings" pitchFamily="2" charset="2"/>
              </a:rPr>
              <a:t> </a:t>
            </a:r>
            <a:r>
              <a:rPr lang="en-US" altLang="ja-JP" sz="2800" b="1" dirty="0" smtClean="0">
                <a:solidFill>
                  <a:srgbClr val="FF0000"/>
                </a:solidFill>
                <a:sym typeface="Wingdings" pitchFamily="2" charset="2"/>
              </a:rPr>
              <a:t>Column-parallel skew calibration</a:t>
            </a:r>
            <a:endParaRPr lang="en-US" altLang="ja-JP" sz="2400" dirty="0"/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323528" y="3759423"/>
            <a:ext cx="7488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400" b="1" u="sng" dirty="0" smtClean="0"/>
              <a:t>Challenges for sub-mm or higher range resolution</a:t>
            </a:r>
            <a:endParaRPr lang="en-US" altLang="ja-JP" sz="2400" b="1" u="sng" dirty="0"/>
          </a:p>
        </p:txBody>
      </p:sp>
      <p:sp>
        <p:nvSpPr>
          <p:cNvPr id="8" name="正方形/長方形 7"/>
          <p:cNvSpPr/>
          <p:nvPr/>
        </p:nvSpPr>
        <p:spPr>
          <a:xfrm>
            <a:off x="467544" y="1268760"/>
            <a:ext cx="4608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Miniature-head</a:t>
            </a:r>
            <a:r>
              <a:rPr lang="en-US" altLang="ja-JP" sz="2400" dirty="0" smtClean="0"/>
              <a:t> &amp;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High-speed</a:t>
            </a:r>
            <a:r>
              <a:rPr lang="en-US" altLang="ja-JP" sz="2400" dirty="0" smtClean="0"/>
              <a:t> 3D scanning system</a:t>
            </a:r>
          </a:p>
        </p:txBody>
      </p:sp>
      <p:pic>
        <p:nvPicPr>
          <p:cNvPr id="116751" name="Picture 15" descr="C:\Users\kyasu\Desktop\working\work_Proceedings\201402_ISSCC\Presen\Makeppt\cap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989" t="9634" r="20186" b="20180"/>
          <a:stretch>
            <a:fillRect/>
          </a:stretch>
        </p:blipFill>
        <p:spPr bwMode="auto">
          <a:xfrm>
            <a:off x="7212491" y="2132856"/>
            <a:ext cx="1931509" cy="1728192"/>
          </a:xfrm>
          <a:prstGeom prst="rect">
            <a:avLst/>
          </a:prstGeom>
          <a:noFill/>
        </p:spPr>
      </p:pic>
      <p:sp>
        <p:nvSpPr>
          <p:cNvPr id="29" name="テキスト ボックス 28"/>
          <p:cNvSpPr txBox="1"/>
          <p:nvPr/>
        </p:nvSpPr>
        <p:spPr>
          <a:xfrm>
            <a:off x="6228184" y="141277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Flexible scanning</a:t>
            </a:r>
          </a:p>
        </p:txBody>
      </p:sp>
      <p:sp>
        <p:nvSpPr>
          <p:cNvPr id="30" name="右矢印 29"/>
          <p:cNvSpPr/>
          <p:nvPr/>
        </p:nvSpPr>
        <p:spPr>
          <a:xfrm>
            <a:off x="6516216" y="2996952"/>
            <a:ext cx="792088" cy="54836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11560" y="2636912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Current contactless 3D scanners: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                        </a:t>
            </a:r>
            <a:r>
              <a:rPr kumimoji="1" lang="en-US" altLang="ja-JP" dirty="0" smtClean="0"/>
              <a:t> Light-section method</a:t>
            </a:r>
          </a:p>
          <a:p>
            <a:r>
              <a:rPr lang="en-US" altLang="ja-JP" dirty="0" smtClean="0">
                <a:sym typeface="Wingdings" pitchFamily="2" charset="2"/>
              </a:rPr>
              <a:t> </a:t>
            </a:r>
            <a:r>
              <a:rPr lang="en-US" altLang="ja-JP" dirty="0" smtClean="0"/>
              <a:t>High resolution, but long base line</a:t>
            </a:r>
            <a:endParaRPr kumimoji="1" lang="ja-JP" altLang="en-US" dirty="0"/>
          </a:p>
        </p:txBody>
      </p:sp>
      <p:sp>
        <p:nvSpPr>
          <p:cNvPr id="37" name="上下矢印 36"/>
          <p:cNvSpPr/>
          <p:nvPr/>
        </p:nvSpPr>
        <p:spPr>
          <a:xfrm>
            <a:off x="2123728" y="2204864"/>
            <a:ext cx="1224136" cy="432048"/>
          </a:xfrm>
          <a:prstGeom prst="upDownArrow">
            <a:avLst>
              <a:gd name="adj1" fmla="val 30788"/>
              <a:gd name="adj2" fmla="val 364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6753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908720"/>
            <a:ext cx="26746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11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Tm="7765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5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730" y="3204666"/>
            <a:ext cx="39499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角丸四角形 34"/>
          <p:cNvSpPr/>
          <p:nvPr/>
        </p:nvSpPr>
        <p:spPr bwMode="auto">
          <a:xfrm>
            <a:off x="1259632" y="1268760"/>
            <a:ext cx="6984776" cy="1152128"/>
          </a:xfrm>
          <a:prstGeom prst="roundRect">
            <a:avLst/>
          </a:prstGeom>
          <a:solidFill>
            <a:srgbClr val="ECF5A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 smtClean="0">
              <a:solidFill>
                <a:srgbClr val="00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σ</a:t>
            </a:r>
            <a:r>
              <a:rPr lang="en-US" altLang="ja-JP" baseline="-25000" dirty="0" err="1" smtClean="0"/>
              <a:t>L</a:t>
            </a:r>
            <a:r>
              <a:rPr kumimoji="1" lang="en-US" altLang="ja-JP" dirty="0" smtClean="0"/>
              <a:t> of Indirect TOF techniques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46E3201F-EB43-4ACA-ABD5-F8A9B626A745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idx="4294967295"/>
          </p:nvPr>
        </p:nvSpPr>
        <p:spPr>
          <a:xfrm>
            <a:off x="251520" y="2780928"/>
            <a:ext cx="3960440" cy="639762"/>
          </a:xfrm>
        </p:spPr>
        <p:txBody>
          <a:bodyPr/>
          <a:lstStyle/>
          <a:p>
            <a:pPr>
              <a:buNone/>
            </a:pPr>
            <a:r>
              <a:rPr kumimoji="1" lang="en-US" altLang="ja-JP" sz="2800" dirty="0" smtClean="0"/>
              <a:t>- Continuous wave</a:t>
            </a:r>
            <a:endParaRPr kumimoji="1" lang="ja-JP" altLang="en-US" sz="2800" dirty="0"/>
          </a:p>
        </p:txBody>
      </p:sp>
      <p:sp>
        <p:nvSpPr>
          <p:cNvPr id="6" name="テキスト プレースホルダ 5"/>
          <p:cNvSpPr>
            <a:spLocks noGrp="1"/>
          </p:cNvSpPr>
          <p:nvPr>
            <p:ph type="body" sz="quarter" idx="4294967295"/>
          </p:nvPr>
        </p:nvSpPr>
        <p:spPr>
          <a:xfrm>
            <a:off x="4644008" y="2780928"/>
            <a:ext cx="3888432" cy="432048"/>
          </a:xfrm>
        </p:spPr>
        <p:txBody>
          <a:bodyPr/>
          <a:lstStyle/>
          <a:p>
            <a:pPr>
              <a:buNone/>
            </a:pPr>
            <a:r>
              <a:rPr kumimoji="1" lang="en-US" altLang="ja-JP" sz="2800" dirty="0" smtClean="0"/>
              <a:t>- Pulsed illumination</a:t>
            </a:r>
            <a:endParaRPr kumimoji="1" lang="ja-JP" altLang="en-US" sz="2800" dirty="0"/>
          </a:p>
        </p:txBody>
      </p:sp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32640" y="2564904"/>
            <a:ext cx="416685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48664" y="2276872"/>
            <a:ext cx="416685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1475656" y="1556792"/>
            <a:ext cx="19976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000" dirty="0" smtClean="0">
                <a:solidFill>
                  <a:srgbClr val="000000"/>
                </a:solidFill>
              </a:rPr>
              <a:t>Resolution</a:t>
            </a:r>
            <a:endParaRPr lang="ja-JP" altLang="en-US" sz="3000" dirty="0">
              <a:solidFill>
                <a:srgbClr val="000000"/>
              </a:solidFill>
            </a:endParaRPr>
          </a:p>
        </p:txBody>
      </p:sp>
      <p:pic>
        <p:nvPicPr>
          <p:cNvPr id="159757" name="Picture 13" descr="http://www.sciweavers.org/upload/Tex2Img_1371204203/eq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1340768"/>
            <a:ext cx="3888432" cy="1016200"/>
          </a:xfrm>
          <a:prstGeom prst="rect">
            <a:avLst/>
          </a:prstGeom>
          <a:noFill/>
        </p:spPr>
      </p:pic>
      <p:pic>
        <p:nvPicPr>
          <p:cNvPr id="159760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3204666"/>
            <a:ext cx="4176464" cy="274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6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3204666"/>
            <a:ext cx="4176464" cy="274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 bwMode="auto">
          <a:xfrm>
            <a:off x="4104456" y="2276872"/>
            <a:ext cx="4716016" cy="12055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graphicFrame>
        <p:nvGraphicFramePr>
          <p:cNvPr id="71687" name="Object 7"/>
          <p:cNvGraphicFramePr>
            <a:graphicFrameLocks noChangeAspect="1"/>
          </p:cNvGraphicFramePr>
          <p:nvPr/>
        </p:nvGraphicFramePr>
        <p:xfrm>
          <a:off x="3200400" y="2333625"/>
          <a:ext cx="6400800" cy="1095375"/>
        </p:xfrm>
        <a:graphic>
          <a:graphicData uri="http://schemas.openxmlformats.org/presentationml/2006/ole">
            <p:oleObj spid="_x0000_s168962" name="文書" r:id="rId4" imgW="6662713" imgH="1152756" progId="Word.Document.12">
              <p:embed/>
            </p:oleObj>
          </a:graphicData>
        </a:graphic>
      </p:graphicFrame>
      <p:pic>
        <p:nvPicPr>
          <p:cNvPr id="71689" name="Picture 9" descr="http://www.sciweavers.org/upload/Tex2Img_1390487871/eq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96536" y="4437112"/>
            <a:ext cx="3902953" cy="864096"/>
          </a:xfrm>
          <a:prstGeom prst="rect">
            <a:avLst/>
          </a:prstGeom>
          <a:noFill/>
        </p:spPr>
      </p:pic>
      <p:pic>
        <p:nvPicPr>
          <p:cNvPr id="71691" name="Picture 11" descr="http://www.sciweavers.org/upload/Tex2Img_1390487944/eq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88624" y="4581128"/>
            <a:ext cx="3312368" cy="750804"/>
          </a:xfrm>
          <a:prstGeom prst="rect">
            <a:avLst/>
          </a:prstGeom>
          <a:noFill/>
        </p:spPr>
      </p:pic>
      <p:pic>
        <p:nvPicPr>
          <p:cNvPr id="71693" name="Picture 13" descr="http://www.sciweavers.org/upload/Tex2Img_1390488006/eq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88624" y="2852936"/>
            <a:ext cx="3721420" cy="864096"/>
          </a:xfrm>
          <a:prstGeom prst="rect">
            <a:avLst/>
          </a:prstGeom>
          <a:noFill/>
        </p:spPr>
      </p:pic>
      <p:sp>
        <p:nvSpPr>
          <p:cNvPr id="17" name="テキスト ボックス 16"/>
          <p:cNvSpPr txBox="1"/>
          <p:nvPr/>
        </p:nvSpPr>
        <p:spPr>
          <a:xfrm>
            <a:off x="3851920" y="4934778"/>
            <a:ext cx="5112568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200" dirty="0" smtClean="0"/>
              <a:t>Advantages:</a:t>
            </a:r>
            <a:br>
              <a:rPr kumimoji="1" lang="en-US" altLang="ja-JP" sz="2200" dirty="0" smtClean="0"/>
            </a:br>
            <a:r>
              <a:rPr kumimoji="1" lang="en-US" altLang="ja-JP" sz="2200" dirty="0" smtClean="0"/>
              <a:t>   </a:t>
            </a:r>
            <a:r>
              <a:rPr lang="en-US" altLang="ja-JP" sz="2200" dirty="0" smtClean="0"/>
              <a:t>The photocurrent is regarded </a:t>
            </a:r>
            <a:br>
              <a:rPr lang="en-US" altLang="ja-JP" sz="2200" dirty="0" smtClean="0"/>
            </a:br>
            <a:r>
              <a:rPr lang="en-US" altLang="ja-JP" sz="2200" dirty="0" smtClean="0"/>
              <a:t>                   as an impulse response</a:t>
            </a:r>
            <a:br>
              <a:rPr lang="en-US" altLang="ja-JP" sz="2200" dirty="0" smtClean="0"/>
            </a:br>
            <a:r>
              <a:rPr lang="en-US" altLang="ja-JP" sz="2200" dirty="0" smtClean="0"/>
              <a:t>  </a:t>
            </a:r>
            <a:r>
              <a:rPr lang="en-US" altLang="ja-JP" sz="2200" dirty="0" smtClean="0">
                <a:sym typeface="Wingdings" pitchFamily="2" charset="2"/>
              </a:rPr>
              <a:t> Distortion of light pulse is negligible. </a:t>
            </a:r>
            <a:endParaRPr kumimoji="1" lang="en-US" altLang="ja-JP" sz="2200" dirty="0" smtClean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11960" y="3698448"/>
            <a:ext cx="4608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100" dirty="0" smtClean="0"/>
              <a:t>N</a:t>
            </a:r>
            <a:r>
              <a:rPr kumimoji="1" lang="en-US" altLang="ja-JP" sz="2100" baseline="-25000" dirty="0" smtClean="0"/>
              <a:t>1</a:t>
            </a:r>
            <a:r>
              <a:rPr kumimoji="1" lang="en-US" altLang="ja-JP" sz="2100" dirty="0" smtClean="0"/>
              <a:t>,N</a:t>
            </a:r>
            <a:r>
              <a:rPr kumimoji="1" lang="en-US" altLang="ja-JP" sz="2100" baseline="-25000" dirty="0" smtClean="0"/>
              <a:t>2</a:t>
            </a:r>
            <a:r>
              <a:rPr kumimoji="1" lang="en-US" altLang="ja-JP" sz="2100" dirty="0" smtClean="0"/>
              <a:t>,N</a:t>
            </a:r>
            <a:r>
              <a:rPr kumimoji="1" lang="en-US" altLang="ja-JP" sz="2100" baseline="-25000" dirty="0" smtClean="0"/>
              <a:t>3</a:t>
            </a:r>
            <a:r>
              <a:rPr kumimoji="1" lang="en-US" altLang="ja-JP" sz="2100" dirty="0" smtClean="0"/>
              <a:t>: Signal electrons </a:t>
            </a:r>
            <a:br>
              <a:rPr kumimoji="1" lang="en-US" altLang="ja-JP" sz="2100" dirty="0" smtClean="0"/>
            </a:br>
            <a:r>
              <a:rPr kumimoji="1" lang="en-US" altLang="ja-JP" sz="2100" dirty="0" smtClean="0"/>
              <a:t>     modulated by TD(1),TD(2),TD(3) </a:t>
            </a:r>
            <a:endParaRPr kumimoji="1" lang="ja-JP" altLang="en-US" sz="2100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3506" y="1694418"/>
            <a:ext cx="384243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1115616" y="1052736"/>
            <a:ext cx="72728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600" dirty="0" smtClean="0">
                <a:solidFill>
                  <a:srgbClr val="FF0000"/>
                </a:solidFill>
              </a:rPr>
              <a:t>Concept: Use impulse response of photocurrent</a:t>
            </a:r>
            <a:endParaRPr kumimoji="1" lang="ja-JP" altLang="en-US" sz="26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68144" y="827420"/>
            <a:ext cx="305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00FF"/>
                </a:solidFill>
              </a:rPr>
              <a:t>K.Yasutomi</a:t>
            </a:r>
            <a:r>
              <a:rPr kumimoji="1" lang="en-US" altLang="ja-JP" dirty="0" smtClean="0">
                <a:solidFill>
                  <a:srgbClr val="0000FF"/>
                </a:solidFill>
              </a:rPr>
              <a:t> et al, IISW 2013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800" dirty="0" smtClean="0">
                <a:solidFill>
                  <a:srgbClr val="000000"/>
                </a:solidFill>
              </a:rPr>
              <a:t>Proposed TOF Measurement Method</a:t>
            </a:r>
            <a:endParaRPr kumimoji="1" lang="ja-JP" altLang="en-US" dirty="0"/>
          </a:p>
        </p:txBody>
      </p:sp>
      <p:sp>
        <p:nvSpPr>
          <p:cNvPr id="16" name="スライド番号プレースホル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13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0" y="1051200"/>
            <a:ext cx="4034617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DOM Lock-in Pixel</a:t>
            </a:r>
            <a:endParaRPr kumimoji="1" lang="ja-JP" altLang="en-US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827584" y="4772844"/>
            <a:ext cx="7344816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400" b="1" u="sng" dirty="0" smtClean="0"/>
              <a:t>Advantages:</a:t>
            </a:r>
          </a:p>
          <a:p>
            <a:r>
              <a:rPr lang="en-US" altLang="ja-JP" sz="2200" dirty="0" smtClean="0"/>
              <a:t>   - DOM detector </a:t>
            </a:r>
            <a:r>
              <a:rPr lang="en-US" altLang="ja-JP" sz="2200" dirty="0" smtClean="0">
                <a:sym typeface="Wingdings" pitchFamily="2" charset="2"/>
              </a:rPr>
              <a:t>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 pitchFamily="2" charset="2"/>
              </a:rPr>
              <a:t>High-speed response</a:t>
            </a:r>
          </a:p>
          <a:p>
            <a:r>
              <a:rPr lang="en-US" altLang="ja-JP" sz="2200" dirty="0" smtClean="0">
                <a:sym typeface="Wingdings" pitchFamily="2" charset="2"/>
              </a:rPr>
              <a:t>			 Loss-less repetitive accumulation</a:t>
            </a:r>
            <a:endParaRPr lang="en-US" altLang="ja-JP" sz="2200" dirty="0"/>
          </a:p>
          <a:p>
            <a:r>
              <a:rPr lang="en-US" altLang="ja-JP" sz="2200" dirty="0"/>
              <a:t>   - </a:t>
            </a:r>
            <a:r>
              <a:rPr lang="en-US" altLang="ja-JP" sz="2200" dirty="0" smtClean="0"/>
              <a:t>In-pixel buffer </a:t>
            </a:r>
            <a:r>
              <a:rPr lang="en-US" altLang="ja-JP" sz="2200" dirty="0" smtClean="0">
                <a:sym typeface="Wingdings" pitchFamily="2" charset="2"/>
              </a:rPr>
              <a:t> </a:t>
            </a:r>
            <a:r>
              <a:rPr lang="en-US" altLang="ja-JP" sz="2200" b="1" dirty="0" smtClean="0">
                <a:solidFill>
                  <a:srgbClr val="FF0000"/>
                </a:solidFill>
                <a:sym typeface="Wingdings" pitchFamily="2" charset="2"/>
              </a:rPr>
              <a:t>Pulse shaping of TD</a:t>
            </a:r>
          </a:p>
          <a:p>
            <a:r>
              <a:rPr lang="en-US" altLang="ja-JP" sz="2200" dirty="0" smtClean="0">
                <a:sym typeface="Wingdings" pitchFamily="2" charset="2"/>
              </a:rPr>
              <a:t>		           Reduced cap. of TD</a:t>
            </a:r>
            <a:r>
              <a:rPr lang="en-US" altLang="ja-JP" sz="2200" baseline="-25000" dirty="0" smtClean="0">
                <a:sym typeface="Wingdings" pitchFamily="2" charset="2"/>
              </a:rPr>
              <a:t>PX</a:t>
            </a:r>
            <a:r>
              <a:rPr lang="en-US" altLang="ja-JP" sz="2200" dirty="0" smtClean="0">
                <a:sym typeface="Wingdings" pitchFamily="2" charset="2"/>
              </a:rPr>
              <a:t> wiring </a:t>
            </a:r>
            <a:endParaRPr lang="en-US" altLang="ja-JP" sz="2200" dirty="0"/>
          </a:p>
        </p:txBody>
      </p:sp>
      <p:cxnSp>
        <p:nvCxnSpPr>
          <p:cNvPr id="11" name="直線コネクタ 10"/>
          <p:cNvCxnSpPr/>
          <p:nvPr/>
        </p:nvCxnSpPr>
        <p:spPr bwMode="auto">
          <a:xfrm flipV="1">
            <a:off x="-2124744" y="3933056"/>
            <a:ext cx="0" cy="1296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グループ化 32"/>
          <p:cNvGrpSpPr/>
          <p:nvPr/>
        </p:nvGrpSpPr>
        <p:grpSpPr>
          <a:xfrm>
            <a:off x="-5437112" y="1556792"/>
            <a:ext cx="4104456" cy="1800200"/>
            <a:chOff x="395536" y="836712"/>
            <a:chExt cx="4104456" cy="1800200"/>
          </a:xfrm>
        </p:grpSpPr>
        <p:cxnSp>
          <p:nvCxnSpPr>
            <p:cNvPr id="7" name="直線コネクタ 6"/>
            <p:cNvCxnSpPr/>
            <p:nvPr/>
          </p:nvCxnSpPr>
          <p:spPr bwMode="auto">
            <a:xfrm>
              <a:off x="395536" y="1556792"/>
              <a:ext cx="410445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正方形/長方形 11"/>
            <p:cNvSpPr/>
            <p:nvPr/>
          </p:nvSpPr>
          <p:spPr bwMode="auto">
            <a:xfrm>
              <a:off x="971600" y="1268760"/>
              <a:ext cx="792088" cy="216024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3" name="正方形/長方形 12"/>
            <p:cNvSpPr/>
            <p:nvPr/>
          </p:nvSpPr>
          <p:spPr bwMode="auto">
            <a:xfrm>
              <a:off x="971600" y="1484784"/>
              <a:ext cx="792088" cy="720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1115616" y="836712"/>
              <a:ext cx="5950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/>
                <a:t>TD</a:t>
              </a:r>
              <a:endParaRPr kumimoji="1" lang="ja-JP" altLang="en-US" sz="2400" b="1" dirty="0"/>
            </a:p>
          </p:txBody>
        </p:sp>
        <p:sp>
          <p:nvSpPr>
            <p:cNvPr id="15" name="片側の 2 つの角を丸めた四角形 14"/>
            <p:cNvSpPr/>
            <p:nvPr/>
          </p:nvSpPr>
          <p:spPr bwMode="auto">
            <a:xfrm rot="10800000">
              <a:off x="1763688" y="1556787"/>
              <a:ext cx="2304256" cy="544057"/>
            </a:xfrm>
            <a:prstGeom prst="round2Same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" name="片側の 2 つの角を丸めた四角形 15"/>
            <p:cNvSpPr/>
            <p:nvPr/>
          </p:nvSpPr>
          <p:spPr bwMode="auto">
            <a:xfrm rot="10800000">
              <a:off x="1763688" y="1556789"/>
              <a:ext cx="1800200" cy="216025"/>
            </a:xfrm>
            <a:prstGeom prst="round2Same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7" name="片側の 2 つの角を丸めた四角形 16"/>
            <p:cNvSpPr/>
            <p:nvPr/>
          </p:nvSpPr>
          <p:spPr bwMode="auto">
            <a:xfrm rot="10800000">
              <a:off x="3851920" y="1556791"/>
              <a:ext cx="504056" cy="216025"/>
            </a:xfrm>
            <a:prstGeom prst="round2Same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851920" y="148478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n+</a:t>
              </a:r>
              <a:endParaRPr kumimoji="1" lang="ja-JP" altLang="en-US" b="1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555776" y="177281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n</a:t>
              </a:r>
              <a:endParaRPr kumimoji="1" lang="ja-JP" altLang="en-US" b="1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446070" y="1475492"/>
              <a:ext cx="4299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/>
                <a:t>p+</a:t>
              </a:r>
              <a:endParaRPr kumimoji="1" lang="ja-JP" altLang="en-US" sz="1600" b="1" dirty="0"/>
            </a:p>
          </p:txBody>
        </p:sp>
        <p:sp>
          <p:nvSpPr>
            <p:cNvPr id="21" name="片側の 2 つの角を丸めた四角形 20"/>
            <p:cNvSpPr/>
            <p:nvPr/>
          </p:nvSpPr>
          <p:spPr bwMode="auto">
            <a:xfrm rot="10800000">
              <a:off x="467544" y="1556791"/>
              <a:ext cx="504056" cy="216025"/>
            </a:xfrm>
            <a:prstGeom prst="round2Same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67544" y="148478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n+</a:t>
              </a:r>
              <a:endParaRPr kumimoji="1" lang="ja-JP" altLang="en-US" b="1" dirty="0"/>
            </a:p>
          </p:txBody>
        </p:sp>
        <p:cxnSp>
          <p:nvCxnSpPr>
            <p:cNvPr id="25" name="直線コネクタ 24"/>
            <p:cNvCxnSpPr/>
            <p:nvPr/>
          </p:nvCxnSpPr>
          <p:spPr bwMode="auto">
            <a:xfrm>
              <a:off x="395536" y="2636912"/>
              <a:ext cx="410445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テキスト ボックス 25"/>
            <p:cNvSpPr txBox="1"/>
            <p:nvPr/>
          </p:nvSpPr>
          <p:spPr>
            <a:xfrm>
              <a:off x="467544" y="226758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smtClean="0"/>
                <a:t>p-sub.</a:t>
              </a:r>
              <a:endParaRPr kumimoji="1" lang="ja-JP" altLang="en-US" b="1" dirty="0"/>
            </a:p>
          </p:txBody>
        </p:sp>
        <p:cxnSp>
          <p:nvCxnSpPr>
            <p:cNvPr id="30" name="直線コネクタ 29"/>
            <p:cNvCxnSpPr>
              <a:stCxn id="18" idx="0"/>
            </p:cNvCxnSpPr>
            <p:nvPr/>
          </p:nvCxnSpPr>
          <p:spPr bwMode="auto">
            <a:xfrm flipH="1" flipV="1">
              <a:off x="4067944" y="1124744"/>
              <a:ext cx="14167" cy="360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" name="Picture 2" descr="C:\Users\kyasu\Desktop\working\work_Proceedings\201402_ISSCC\Presen\Makeppt\Figure1.png"/>
          <p:cNvPicPr>
            <a:picLocks noChangeAspect="1" noChangeArrowheads="1"/>
          </p:cNvPicPr>
          <p:nvPr/>
        </p:nvPicPr>
        <p:blipFill>
          <a:blip r:embed="rId4" cstate="print"/>
          <a:srcRect l="55748" t="42566" b="5557"/>
          <a:stretch>
            <a:fillRect/>
          </a:stretch>
        </p:blipFill>
        <p:spPr bwMode="auto">
          <a:xfrm>
            <a:off x="-4501008" y="2492896"/>
            <a:ext cx="4032448" cy="3144767"/>
          </a:xfrm>
          <a:prstGeom prst="rect">
            <a:avLst/>
          </a:prstGeom>
          <a:noFill/>
        </p:spPr>
      </p:pic>
      <p:sp>
        <p:nvSpPr>
          <p:cNvPr id="34" name="角丸四角形 33"/>
          <p:cNvSpPr/>
          <p:nvPr/>
        </p:nvSpPr>
        <p:spPr bwMode="auto">
          <a:xfrm>
            <a:off x="395536" y="1412776"/>
            <a:ext cx="4032448" cy="3096344"/>
          </a:xfrm>
          <a:prstGeom prst="roundRect">
            <a:avLst/>
          </a:prstGeom>
          <a:noFill/>
          <a:ln w="57150"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36" name="直線コネクタ 35"/>
          <p:cNvCxnSpPr/>
          <p:nvPr/>
        </p:nvCxnSpPr>
        <p:spPr bwMode="auto">
          <a:xfrm flipV="1">
            <a:off x="4427984" y="2708920"/>
            <a:ext cx="792088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テキスト ボックス 39"/>
          <p:cNvSpPr txBox="1"/>
          <p:nvPr/>
        </p:nvSpPr>
        <p:spPr>
          <a:xfrm>
            <a:off x="251520" y="908720"/>
            <a:ext cx="3520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DOM unit (2.8um</a:t>
            </a:r>
            <a:r>
              <a:rPr kumimoji="1" lang="ja-JP" altLang="en-US" sz="2800" b="1" dirty="0" smtClean="0"/>
              <a:t>□</a:t>
            </a:r>
            <a:r>
              <a:rPr kumimoji="1" lang="en-US" altLang="ja-JP" sz="2800" b="1" dirty="0" smtClean="0"/>
              <a:t>)</a:t>
            </a:r>
            <a:endParaRPr kumimoji="1" lang="ja-JP" altLang="en-US" sz="2800" b="1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048672" y="909881"/>
            <a:ext cx="2843808" cy="430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/>
              <a:t>Pixel size 22.4um</a:t>
            </a:r>
            <a:r>
              <a:rPr lang="ja-JP" altLang="en-US" sz="2200" b="1" dirty="0" smtClean="0"/>
              <a:t>□</a:t>
            </a:r>
            <a:endParaRPr kumimoji="1" lang="ja-JP" altLang="en-US" sz="2200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556792"/>
            <a:ext cx="372299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テキスト ボックス 30"/>
          <p:cNvSpPr txBox="1"/>
          <p:nvPr/>
        </p:nvSpPr>
        <p:spPr>
          <a:xfrm>
            <a:off x="4572000" y="3873822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S,Kawahito</a:t>
            </a:r>
            <a:r>
              <a:rPr lang="en-US" altLang="ja-JP" dirty="0" smtClean="0"/>
              <a:t> et al. IISW 2011</a:t>
            </a:r>
          </a:p>
          <a:p>
            <a:r>
              <a:rPr kumimoji="1" lang="en-US" altLang="ja-JP" dirty="0" err="1" smtClean="0"/>
              <a:t>K.Yasutomi</a:t>
            </a:r>
            <a:r>
              <a:rPr kumimoji="1" lang="en-US" altLang="ja-JP" dirty="0" smtClean="0"/>
              <a:t> et al. IISW 2013</a:t>
            </a:r>
          </a:p>
          <a:p>
            <a:r>
              <a:rPr lang="en-US" altLang="ja-JP" dirty="0" smtClean="0"/>
              <a:t>Z. Li et al. TED 2012 </a:t>
            </a:r>
          </a:p>
        </p:txBody>
      </p:sp>
      <p:sp>
        <p:nvSpPr>
          <p:cNvPr id="32" name="左中かっこ 31"/>
          <p:cNvSpPr/>
          <p:nvPr/>
        </p:nvSpPr>
        <p:spPr bwMode="auto">
          <a:xfrm>
            <a:off x="-324544" y="980728"/>
            <a:ext cx="324544" cy="57606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3" name="スライド番号プレースホルダ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14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5344"/>
            <a:ext cx="333012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00" y="977776"/>
            <a:ext cx="3627991" cy="58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Sensor Architecture</a:t>
            </a:r>
            <a:endParaRPr kumimoji="1" lang="ja-JP" alt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8225" y="4795704"/>
            <a:ext cx="280224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251520" y="1006664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Column-parallel skew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calibration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5" name="直線コネクタ 14"/>
          <p:cNvCxnSpPr/>
          <p:nvPr/>
        </p:nvCxnSpPr>
        <p:spPr bwMode="auto">
          <a:xfrm flipV="1">
            <a:off x="3851920" y="2230800"/>
            <a:ext cx="1224136" cy="2160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正方形/長方形 20"/>
          <p:cNvSpPr/>
          <p:nvPr/>
        </p:nvSpPr>
        <p:spPr bwMode="auto">
          <a:xfrm>
            <a:off x="5087631" y="2541982"/>
            <a:ext cx="3528392" cy="45519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24" name="直線コネクタ 23"/>
          <p:cNvCxnSpPr/>
          <p:nvPr/>
        </p:nvCxnSpPr>
        <p:spPr bwMode="auto">
          <a:xfrm flipH="1">
            <a:off x="4139952" y="3022888"/>
            <a:ext cx="936104" cy="273630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テキスト ボックス 24"/>
          <p:cNvSpPr txBox="1"/>
          <p:nvPr/>
        </p:nvSpPr>
        <p:spPr>
          <a:xfrm>
            <a:off x="539552" y="5687184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The skew</a:t>
            </a:r>
            <a:r>
              <a:rPr lang="en-US" altLang="ja-JP" dirty="0" smtClean="0"/>
              <a:t> between TD</a:t>
            </a:r>
            <a:r>
              <a:rPr lang="en-US" altLang="ja-JP" baseline="-25000" dirty="0" smtClean="0"/>
              <a:t>PX</a:t>
            </a:r>
            <a:r>
              <a:rPr lang="en-US" altLang="ja-JP" dirty="0" smtClean="0"/>
              <a:t>s occurs due to </a:t>
            </a:r>
            <a:r>
              <a:rPr lang="en-US" altLang="ja-JP" dirty="0" smtClean="0">
                <a:solidFill>
                  <a:srgbClr val="FF0000"/>
                </a:solidFill>
              </a:rPr>
              <a:t>device mismatch</a:t>
            </a:r>
            <a:r>
              <a:rPr lang="en-US" altLang="ja-JP" dirty="0" smtClean="0"/>
              <a:t> &amp;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FF0000"/>
                </a:solidFill>
              </a:rPr>
              <a:t>voltage drop of the power supply line</a:t>
            </a: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15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00" y="952757"/>
            <a:ext cx="3627991" cy="58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Why Skew Calibration Is Needed?</a:t>
            </a:r>
            <a:endParaRPr kumimoji="1" lang="ja-JP" altLang="en-US" sz="4000" dirty="0"/>
          </a:p>
        </p:txBody>
      </p:sp>
      <p:sp>
        <p:nvSpPr>
          <p:cNvPr id="9" name="円/楕円 8"/>
          <p:cNvSpPr/>
          <p:nvPr/>
        </p:nvSpPr>
        <p:spPr bwMode="auto">
          <a:xfrm>
            <a:off x="-900608" y="4509120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14" name="Picture 2" descr="C:\Users\kyasu\Desktop\working\work_Proceedings\201402_ISSCC\Presen\Makeppt\Figure1.png"/>
          <p:cNvPicPr>
            <a:picLocks noChangeAspect="1" noChangeArrowheads="1"/>
          </p:cNvPicPr>
          <p:nvPr/>
        </p:nvPicPr>
        <p:blipFill>
          <a:blip r:embed="rId4" cstate="print"/>
          <a:srcRect r="46907" b="32666"/>
          <a:stretch>
            <a:fillRect/>
          </a:stretch>
        </p:blipFill>
        <p:spPr bwMode="auto">
          <a:xfrm>
            <a:off x="-3996952" y="1484784"/>
            <a:ext cx="3384376" cy="2855269"/>
          </a:xfrm>
          <a:prstGeom prst="rect">
            <a:avLst/>
          </a:prstGeom>
          <a:noFill/>
        </p:spPr>
      </p:pic>
      <p:sp>
        <p:nvSpPr>
          <p:cNvPr id="250" name="Rectangle 12"/>
          <p:cNvSpPr>
            <a:spLocks noChangeArrowheads="1"/>
          </p:cNvSpPr>
          <p:nvPr/>
        </p:nvSpPr>
        <p:spPr bwMode="auto">
          <a:xfrm>
            <a:off x="827212" y="2103041"/>
            <a:ext cx="3905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I</a:t>
            </a:r>
            <a:r>
              <a:rPr kumimoji="1" lang="ja-JP" altLang="ja-JP" sz="28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ph</a:t>
            </a:r>
            <a:endParaRPr kumimoji="1" lang="ja-JP" altLang="ja-JP" sz="2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51" name="Rectangle 13"/>
          <p:cNvSpPr>
            <a:spLocks noChangeArrowheads="1"/>
          </p:cNvSpPr>
          <p:nvPr/>
        </p:nvSpPr>
        <p:spPr bwMode="auto">
          <a:xfrm>
            <a:off x="277937" y="3379391"/>
            <a:ext cx="508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TD</a:t>
            </a: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52" name="Rectangle 14"/>
          <p:cNvSpPr>
            <a:spLocks noChangeArrowheads="1"/>
          </p:cNvSpPr>
          <p:nvPr/>
        </p:nvSpPr>
        <p:spPr bwMode="auto">
          <a:xfrm>
            <a:off x="649412" y="3503216"/>
            <a:ext cx="230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b="1" dirty="0" smtClean="0">
                <a:solidFill>
                  <a:srgbClr val="000000"/>
                </a:solidFill>
                <a:cs typeface="ＭＳ Ｐゴシック" pitchFamily="50" charset="-128"/>
              </a:rPr>
              <a:t>IN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53" name="Rectangle 15"/>
          <p:cNvSpPr>
            <a:spLocks noChangeArrowheads="1"/>
          </p:cNvSpPr>
          <p:nvPr/>
        </p:nvSpPr>
        <p:spPr bwMode="auto">
          <a:xfrm>
            <a:off x="1214562" y="3115866"/>
            <a:ext cx="2349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0</a:t>
            </a: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pSp>
        <p:nvGrpSpPr>
          <p:cNvPr id="3" name="グループ化 151"/>
          <p:cNvGrpSpPr/>
          <p:nvPr/>
        </p:nvGrpSpPr>
        <p:grpSpPr>
          <a:xfrm>
            <a:off x="2051720" y="3111326"/>
            <a:ext cx="564298" cy="387350"/>
            <a:chOff x="2042319" y="3212976"/>
            <a:chExt cx="564298" cy="387350"/>
          </a:xfrm>
        </p:grpSpPr>
        <p:sp>
          <p:nvSpPr>
            <p:cNvPr id="254" name="Rectangle 17"/>
            <p:cNvSpPr>
              <a:spLocks noChangeArrowheads="1"/>
            </p:cNvSpPr>
            <p:nvPr/>
          </p:nvSpPr>
          <p:spPr bwMode="auto">
            <a:xfrm>
              <a:off x="2042319" y="3212976"/>
              <a:ext cx="225425" cy="38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2200" b="1" i="0" u="none" strike="noStrike" cap="none" normalizeH="0" baseline="0" dirty="0" err="1" smtClean="0">
                  <a:ln>
                    <a:noFill/>
                  </a:ln>
                  <a:solidFill>
                    <a:srgbClr val="0A041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rPr>
                <a:t>t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5" name="Rectangle 18"/>
            <p:cNvSpPr>
              <a:spLocks noChangeArrowheads="1"/>
            </p:cNvSpPr>
            <p:nvPr/>
          </p:nvSpPr>
          <p:spPr bwMode="auto">
            <a:xfrm>
              <a:off x="2123728" y="3284984"/>
              <a:ext cx="482889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900" b="1" i="0" u="none" strike="noStrike" cap="none" normalizeH="0" baseline="0" dirty="0" smtClean="0">
                  <a:ln>
                    <a:noFill/>
                  </a:ln>
                  <a:solidFill>
                    <a:srgbClr val="0A041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rPr>
                <a:t>T</a:t>
              </a:r>
              <a:r>
                <a:rPr lang="en-US" altLang="ja-JP" sz="1900" b="1" dirty="0" smtClean="0">
                  <a:solidFill>
                    <a:srgbClr val="0A0411"/>
                  </a:solidFill>
                  <a:cs typeface="ＭＳ Ｐゴシック" pitchFamily="50" charset="-128"/>
                </a:rPr>
                <a:t>OF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</p:grpSp>
      <p:sp>
        <p:nvSpPr>
          <p:cNvPr id="257" name="Line 20"/>
          <p:cNvSpPr>
            <a:spLocks noChangeShapeType="1"/>
          </p:cNvSpPr>
          <p:nvPr/>
        </p:nvSpPr>
        <p:spPr bwMode="auto">
          <a:xfrm>
            <a:off x="1208212" y="3055541"/>
            <a:ext cx="1239838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9" name="Line 23"/>
          <p:cNvSpPr>
            <a:spLocks noChangeShapeType="1"/>
          </p:cNvSpPr>
          <p:nvPr/>
        </p:nvSpPr>
        <p:spPr bwMode="auto">
          <a:xfrm flipV="1">
            <a:off x="2463925" y="2463253"/>
            <a:ext cx="1387995" cy="592287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0" name="Line 24"/>
          <p:cNvSpPr>
            <a:spLocks noChangeShapeType="1"/>
          </p:cNvSpPr>
          <p:nvPr/>
        </p:nvSpPr>
        <p:spPr bwMode="auto">
          <a:xfrm>
            <a:off x="3851920" y="2463255"/>
            <a:ext cx="720080" cy="360039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3" name="Line 47"/>
          <p:cNvSpPr>
            <a:spLocks noChangeShapeType="1"/>
          </p:cNvSpPr>
          <p:nvPr/>
        </p:nvSpPr>
        <p:spPr bwMode="auto">
          <a:xfrm flipV="1">
            <a:off x="1271712" y="3109516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4" name="Line 48"/>
          <p:cNvSpPr>
            <a:spLocks noChangeShapeType="1"/>
          </p:cNvSpPr>
          <p:nvPr/>
        </p:nvSpPr>
        <p:spPr bwMode="auto">
          <a:xfrm flipV="1">
            <a:off x="1271712" y="3033316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5" name="Line 49"/>
          <p:cNvSpPr>
            <a:spLocks noChangeShapeType="1"/>
          </p:cNvSpPr>
          <p:nvPr/>
        </p:nvSpPr>
        <p:spPr bwMode="auto">
          <a:xfrm flipV="1">
            <a:off x="1271712" y="2958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" name="Line 50"/>
          <p:cNvSpPr>
            <a:spLocks noChangeShapeType="1"/>
          </p:cNvSpPr>
          <p:nvPr/>
        </p:nvSpPr>
        <p:spPr bwMode="auto">
          <a:xfrm flipV="1">
            <a:off x="1271712" y="2882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7" name="Line 51"/>
          <p:cNvSpPr>
            <a:spLocks noChangeShapeType="1"/>
          </p:cNvSpPr>
          <p:nvPr/>
        </p:nvSpPr>
        <p:spPr bwMode="auto">
          <a:xfrm flipV="1">
            <a:off x="1271712" y="2806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8" name="Line 52"/>
          <p:cNvSpPr>
            <a:spLocks noChangeShapeType="1"/>
          </p:cNvSpPr>
          <p:nvPr/>
        </p:nvSpPr>
        <p:spPr bwMode="auto">
          <a:xfrm flipV="1">
            <a:off x="1271712" y="2730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9" name="Line 53"/>
          <p:cNvSpPr>
            <a:spLocks noChangeShapeType="1"/>
          </p:cNvSpPr>
          <p:nvPr/>
        </p:nvSpPr>
        <p:spPr bwMode="auto">
          <a:xfrm flipV="1">
            <a:off x="1271712" y="2653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0" name="Line 54"/>
          <p:cNvSpPr>
            <a:spLocks noChangeShapeType="1"/>
          </p:cNvSpPr>
          <p:nvPr/>
        </p:nvSpPr>
        <p:spPr bwMode="auto">
          <a:xfrm flipV="1">
            <a:off x="1271712" y="2577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1" name="Line 55"/>
          <p:cNvSpPr>
            <a:spLocks noChangeShapeType="1"/>
          </p:cNvSpPr>
          <p:nvPr/>
        </p:nvSpPr>
        <p:spPr bwMode="auto">
          <a:xfrm flipV="1">
            <a:off x="1271712" y="2501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2" name="Line 56"/>
          <p:cNvSpPr>
            <a:spLocks noChangeShapeType="1"/>
          </p:cNvSpPr>
          <p:nvPr/>
        </p:nvSpPr>
        <p:spPr bwMode="auto">
          <a:xfrm flipV="1">
            <a:off x="1271712" y="2425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3" name="Line 57"/>
          <p:cNvSpPr>
            <a:spLocks noChangeShapeType="1"/>
          </p:cNvSpPr>
          <p:nvPr/>
        </p:nvSpPr>
        <p:spPr bwMode="auto">
          <a:xfrm flipV="1">
            <a:off x="1271712" y="2349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4" name="Line 58"/>
          <p:cNvSpPr>
            <a:spLocks noChangeShapeType="1"/>
          </p:cNvSpPr>
          <p:nvPr/>
        </p:nvSpPr>
        <p:spPr bwMode="auto">
          <a:xfrm flipV="1">
            <a:off x="1271712" y="2272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5" name="Line 59"/>
          <p:cNvSpPr>
            <a:spLocks noChangeShapeType="1"/>
          </p:cNvSpPr>
          <p:nvPr/>
        </p:nvSpPr>
        <p:spPr bwMode="auto">
          <a:xfrm flipV="1">
            <a:off x="1271712" y="2196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6" name="Line 60"/>
          <p:cNvSpPr>
            <a:spLocks noChangeShapeType="1"/>
          </p:cNvSpPr>
          <p:nvPr/>
        </p:nvSpPr>
        <p:spPr bwMode="auto">
          <a:xfrm flipV="1">
            <a:off x="1271712" y="2120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" name="Line 61"/>
          <p:cNvSpPr>
            <a:spLocks noChangeShapeType="1"/>
          </p:cNvSpPr>
          <p:nvPr/>
        </p:nvSpPr>
        <p:spPr bwMode="auto">
          <a:xfrm flipV="1">
            <a:off x="1271712" y="2044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8" name="Line 62"/>
          <p:cNvSpPr>
            <a:spLocks noChangeShapeType="1"/>
          </p:cNvSpPr>
          <p:nvPr/>
        </p:nvSpPr>
        <p:spPr bwMode="auto">
          <a:xfrm flipV="1">
            <a:off x="1271712" y="1968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9" name="Line 63"/>
          <p:cNvSpPr>
            <a:spLocks noChangeShapeType="1"/>
          </p:cNvSpPr>
          <p:nvPr/>
        </p:nvSpPr>
        <p:spPr bwMode="auto">
          <a:xfrm flipV="1">
            <a:off x="1271712" y="1891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0" name="Line 64"/>
          <p:cNvSpPr>
            <a:spLocks noChangeShapeType="1"/>
          </p:cNvSpPr>
          <p:nvPr/>
        </p:nvSpPr>
        <p:spPr bwMode="auto">
          <a:xfrm flipV="1">
            <a:off x="1271712" y="1815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1" name="Line 65"/>
          <p:cNvSpPr>
            <a:spLocks noChangeShapeType="1"/>
          </p:cNvSpPr>
          <p:nvPr/>
        </p:nvSpPr>
        <p:spPr bwMode="auto">
          <a:xfrm flipV="1">
            <a:off x="1271712" y="1739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2" name="Line 66"/>
          <p:cNvSpPr>
            <a:spLocks noChangeShapeType="1"/>
          </p:cNvSpPr>
          <p:nvPr/>
        </p:nvSpPr>
        <p:spPr bwMode="auto">
          <a:xfrm flipV="1">
            <a:off x="1271712" y="1663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3" name="Line 67"/>
          <p:cNvSpPr>
            <a:spLocks noChangeShapeType="1"/>
          </p:cNvSpPr>
          <p:nvPr/>
        </p:nvSpPr>
        <p:spPr bwMode="auto">
          <a:xfrm flipV="1">
            <a:off x="1271712" y="1587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4" name="Line 68"/>
          <p:cNvSpPr>
            <a:spLocks noChangeShapeType="1"/>
          </p:cNvSpPr>
          <p:nvPr/>
        </p:nvSpPr>
        <p:spPr bwMode="auto">
          <a:xfrm flipV="1">
            <a:off x="1271712" y="1510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5" name="Line 69"/>
          <p:cNvSpPr>
            <a:spLocks noChangeShapeType="1"/>
          </p:cNvSpPr>
          <p:nvPr/>
        </p:nvSpPr>
        <p:spPr bwMode="auto">
          <a:xfrm flipV="1">
            <a:off x="1271712" y="1434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6" name="Line 70"/>
          <p:cNvSpPr>
            <a:spLocks noChangeShapeType="1"/>
          </p:cNvSpPr>
          <p:nvPr/>
        </p:nvSpPr>
        <p:spPr bwMode="auto">
          <a:xfrm flipV="1">
            <a:off x="1271712" y="1358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" name="Line 71"/>
          <p:cNvSpPr>
            <a:spLocks noChangeShapeType="1"/>
          </p:cNvSpPr>
          <p:nvPr/>
        </p:nvSpPr>
        <p:spPr bwMode="auto">
          <a:xfrm flipV="1">
            <a:off x="1271712" y="1282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8" name="Line 72"/>
          <p:cNvSpPr>
            <a:spLocks noChangeShapeType="1"/>
          </p:cNvSpPr>
          <p:nvPr/>
        </p:nvSpPr>
        <p:spPr bwMode="auto">
          <a:xfrm flipV="1">
            <a:off x="1271712" y="1206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9" name="Line 73"/>
          <p:cNvSpPr>
            <a:spLocks noChangeShapeType="1"/>
          </p:cNvSpPr>
          <p:nvPr/>
        </p:nvSpPr>
        <p:spPr bwMode="auto">
          <a:xfrm flipV="1">
            <a:off x="1271712" y="1129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0" name="Line 74"/>
          <p:cNvSpPr>
            <a:spLocks noChangeShapeType="1"/>
          </p:cNvSpPr>
          <p:nvPr/>
        </p:nvSpPr>
        <p:spPr bwMode="auto">
          <a:xfrm flipV="1">
            <a:off x="1271712" y="1053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1" name="Line 75"/>
          <p:cNvSpPr>
            <a:spLocks noChangeShapeType="1"/>
          </p:cNvSpPr>
          <p:nvPr/>
        </p:nvSpPr>
        <p:spPr bwMode="auto">
          <a:xfrm flipV="1">
            <a:off x="1271712" y="977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2" name="Line 77"/>
          <p:cNvSpPr>
            <a:spLocks noChangeShapeType="1"/>
          </p:cNvSpPr>
          <p:nvPr/>
        </p:nvSpPr>
        <p:spPr bwMode="auto">
          <a:xfrm>
            <a:off x="1198687" y="3681016"/>
            <a:ext cx="276969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4" name="Line 79"/>
          <p:cNvSpPr>
            <a:spLocks noChangeShapeType="1"/>
          </p:cNvSpPr>
          <p:nvPr/>
        </p:nvSpPr>
        <p:spPr bwMode="auto">
          <a:xfrm>
            <a:off x="1475656" y="3412729"/>
            <a:ext cx="2978994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5" name="Line 80"/>
          <p:cNvSpPr>
            <a:spLocks noChangeShapeType="1"/>
          </p:cNvSpPr>
          <p:nvPr/>
        </p:nvSpPr>
        <p:spPr bwMode="auto">
          <a:xfrm>
            <a:off x="4165725" y="3411141"/>
            <a:ext cx="3460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6" name="Rectangle 81"/>
          <p:cNvSpPr>
            <a:spLocks noChangeArrowheads="1"/>
          </p:cNvSpPr>
          <p:nvPr/>
        </p:nvSpPr>
        <p:spPr bwMode="auto">
          <a:xfrm>
            <a:off x="1547937" y="1094978"/>
            <a:ext cx="13978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Emitted</a:t>
            </a:r>
            <a:r>
              <a:rPr kumimoji="1" lang="en-US" altLang="ja-JP" sz="1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light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17" name="Rectangle 82"/>
          <p:cNvSpPr>
            <a:spLocks noChangeArrowheads="1"/>
          </p:cNvSpPr>
          <p:nvPr/>
        </p:nvSpPr>
        <p:spPr bwMode="auto">
          <a:xfrm>
            <a:off x="2784600" y="1790303"/>
            <a:ext cx="14811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Received</a:t>
            </a:r>
            <a:r>
              <a:rPr kumimoji="1" lang="en-US" altLang="ja-JP" sz="17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light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18" name="Line 83"/>
          <p:cNvSpPr>
            <a:spLocks noChangeShapeType="1"/>
          </p:cNvSpPr>
          <p:nvPr/>
        </p:nvSpPr>
        <p:spPr bwMode="auto">
          <a:xfrm>
            <a:off x="2627783" y="2052241"/>
            <a:ext cx="1988791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9" name="Line 84"/>
          <p:cNvSpPr>
            <a:spLocks noChangeShapeType="1"/>
          </p:cNvSpPr>
          <p:nvPr/>
        </p:nvSpPr>
        <p:spPr bwMode="auto">
          <a:xfrm>
            <a:off x="1205036" y="2050653"/>
            <a:ext cx="1278731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0" name="Line 85"/>
          <p:cNvSpPr>
            <a:spLocks noChangeShapeType="1"/>
          </p:cNvSpPr>
          <p:nvPr/>
        </p:nvSpPr>
        <p:spPr bwMode="auto">
          <a:xfrm flipV="1">
            <a:off x="2483768" y="1507728"/>
            <a:ext cx="66675" cy="5588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1" name="Line 86"/>
          <p:cNvSpPr>
            <a:spLocks noChangeShapeType="1"/>
          </p:cNvSpPr>
          <p:nvPr/>
        </p:nvSpPr>
        <p:spPr bwMode="auto">
          <a:xfrm flipH="1" flipV="1">
            <a:off x="2556793" y="1507728"/>
            <a:ext cx="50800" cy="5588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2" name="Line 87"/>
          <p:cNvSpPr>
            <a:spLocks noChangeShapeType="1"/>
          </p:cNvSpPr>
          <p:nvPr/>
        </p:nvSpPr>
        <p:spPr bwMode="auto">
          <a:xfrm>
            <a:off x="1405062" y="1425178"/>
            <a:ext cx="3211513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3" name="Line 88"/>
          <p:cNvSpPr>
            <a:spLocks noChangeShapeType="1"/>
          </p:cNvSpPr>
          <p:nvPr/>
        </p:nvSpPr>
        <p:spPr bwMode="auto">
          <a:xfrm>
            <a:off x="1243137" y="1425178"/>
            <a:ext cx="12700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4" name="Line 89"/>
          <p:cNvSpPr>
            <a:spLocks noChangeShapeType="1"/>
          </p:cNvSpPr>
          <p:nvPr/>
        </p:nvSpPr>
        <p:spPr bwMode="auto">
          <a:xfrm flipV="1">
            <a:off x="1268537" y="882253"/>
            <a:ext cx="63500" cy="55562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5" name="Line 90"/>
          <p:cNvSpPr>
            <a:spLocks noChangeShapeType="1"/>
          </p:cNvSpPr>
          <p:nvPr/>
        </p:nvSpPr>
        <p:spPr bwMode="auto">
          <a:xfrm flipH="1" flipV="1">
            <a:off x="1338387" y="882253"/>
            <a:ext cx="76200" cy="55562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8" name="Line 133"/>
          <p:cNvSpPr>
            <a:spLocks noChangeShapeType="1"/>
          </p:cNvSpPr>
          <p:nvPr/>
        </p:nvSpPr>
        <p:spPr bwMode="auto">
          <a:xfrm flipH="1">
            <a:off x="4238750" y="3411141"/>
            <a:ext cx="3587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9" name="Rectangle 134"/>
          <p:cNvSpPr>
            <a:spLocks noChangeArrowheads="1"/>
          </p:cNvSpPr>
          <p:nvPr/>
        </p:nvSpPr>
        <p:spPr bwMode="auto">
          <a:xfrm>
            <a:off x="277937" y="3744516"/>
            <a:ext cx="508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TD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70" name="Rectangle 135"/>
          <p:cNvSpPr>
            <a:spLocks noChangeArrowheads="1"/>
          </p:cNvSpPr>
          <p:nvPr/>
        </p:nvSpPr>
        <p:spPr bwMode="auto">
          <a:xfrm>
            <a:off x="621720" y="3846904"/>
            <a:ext cx="3077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PX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71" name="Line 136"/>
          <p:cNvSpPr>
            <a:spLocks noChangeShapeType="1"/>
          </p:cNvSpPr>
          <p:nvPr/>
        </p:nvSpPr>
        <p:spPr bwMode="auto">
          <a:xfrm>
            <a:off x="1198686" y="4112816"/>
            <a:ext cx="1717129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73" name="Line 138"/>
          <p:cNvSpPr>
            <a:spLocks noChangeShapeType="1"/>
          </p:cNvSpPr>
          <p:nvPr/>
        </p:nvSpPr>
        <p:spPr bwMode="auto">
          <a:xfrm>
            <a:off x="2915816" y="3844529"/>
            <a:ext cx="1538834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4" name="Line 149"/>
          <p:cNvSpPr>
            <a:spLocks noChangeShapeType="1"/>
          </p:cNvSpPr>
          <p:nvPr/>
        </p:nvSpPr>
        <p:spPr bwMode="auto">
          <a:xfrm>
            <a:off x="4165725" y="3842941"/>
            <a:ext cx="3460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5" name="Line 150"/>
          <p:cNvSpPr>
            <a:spLocks noChangeShapeType="1"/>
          </p:cNvSpPr>
          <p:nvPr/>
        </p:nvSpPr>
        <p:spPr bwMode="auto">
          <a:xfrm flipH="1">
            <a:off x="4238750" y="3842941"/>
            <a:ext cx="3587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149" name="直線コネクタ 148"/>
          <p:cNvCxnSpPr/>
          <p:nvPr/>
        </p:nvCxnSpPr>
        <p:spPr bwMode="auto">
          <a:xfrm>
            <a:off x="2463448" y="1805022"/>
            <a:ext cx="0" cy="33795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Line 147"/>
          <p:cNvSpPr>
            <a:spLocks noChangeShapeType="1"/>
          </p:cNvSpPr>
          <p:nvPr/>
        </p:nvSpPr>
        <p:spPr bwMode="auto">
          <a:xfrm flipV="1">
            <a:off x="2915816" y="3831406"/>
            <a:ext cx="1588" cy="26987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4" name="Line 147"/>
          <p:cNvSpPr>
            <a:spLocks noChangeShapeType="1"/>
          </p:cNvSpPr>
          <p:nvPr/>
        </p:nvSpPr>
        <p:spPr bwMode="auto">
          <a:xfrm flipV="1">
            <a:off x="1475656" y="3399358"/>
            <a:ext cx="1588" cy="26987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158" name="直線矢印コネクタ 157"/>
          <p:cNvCxnSpPr/>
          <p:nvPr/>
        </p:nvCxnSpPr>
        <p:spPr bwMode="auto">
          <a:xfrm>
            <a:off x="2483768" y="2535262"/>
            <a:ext cx="136815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cxnSp>
        <p:nvCxnSpPr>
          <p:cNvPr id="159" name="直線コネクタ 158"/>
          <p:cNvCxnSpPr/>
          <p:nvPr/>
        </p:nvCxnSpPr>
        <p:spPr bwMode="auto">
          <a:xfrm>
            <a:off x="3851920" y="2391246"/>
            <a:ext cx="0" cy="279333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テキスト ボックス 161"/>
          <p:cNvSpPr txBox="1"/>
          <p:nvPr/>
        </p:nvSpPr>
        <p:spPr>
          <a:xfrm>
            <a:off x="2411760" y="2135152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Measurable range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4" name="グループ化 103"/>
          <p:cNvGrpSpPr/>
          <p:nvPr/>
        </p:nvGrpSpPr>
        <p:grpSpPr>
          <a:xfrm>
            <a:off x="4644008" y="4752528"/>
            <a:ext cx="4499992" cy="2060848"/>
            <a:chOff x="4644008" y="4797152"/>
            <a:chExt cx="4499992" cy="2060848"/>
          </a:xfrm>
        </p:grpSpPr>
        <p:sp>
          <p:nvSpPr>
            <p:cNvPr id="282" name="正方形/長方形 281"/>
            <p:cNvSpPr/>
            <p:nvPr/>
          </p:nvSpPr>
          <p:spPr bwMode="auto">
            <a:xfrm>
              <a:off x="4644008" y="4797152"/>
              <a:ext cx="4499992" cy="20608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0072" y="4932000"/>
              <a:ext cx="3556817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グループ化 102"/>
          <p:cNvGrpSpPr/>
          <p:nvPr/>
        </p:nvGrpSpPr>
        <p:grpSpPr>
          <a:xfrm>
            <a:off x="1763688" y="5328592"/>
            <a:ext cx="2160240" cy="430887"/>
            <a:chOff x="2123728" y="5085184"/>
            <a:chExt cx="1296144" cy="430887"/>
          </a:xfrm>
        </p:grpSpPr>
        <p:sp>
          <p:nvSpPr>
            <p:cNvPr id="101" name="テキスト ボックス 100"/>
            <p:cNvSpPr txBox="1"/>
            <p:nvPr/>
          </p:nvSpPr>
          <p:spPr>
            <a:xfrm>
              <a:off x="2500028" y="5085184"/>
              <a:ext cx="5435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200" dirty="0" smtClean="0">
                  <a:solidFill>
                    <a:srgbClr val="FF0000"/>
                  </a:solidFill>
                </a:rPr>
                <a:t>Skew</a:t>
              </a:r>
              <a:endParaRPr kumimoji="1" lang="ja-JP" altLang="en-US" sz="22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02" name="直線矢印コネクタ 101"/>
            <p:cNvCxnSpPr/>
            <p:nvPr/>
          </p:nvCxnSpPr>
          <p:spPr bwMode="auto">
            <a:xfrm>
              <a:off x="2123728" y="5085184"/>
              <a:ext cx="1296144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106" name="テキスト ボックス 105"/>
          <p:cNvSpPr txBox="1"/>
          <p:nvPr/>
        </p:nvSpPr>
        <p:spPr>
          <a:xfrm>
            <a:off x="323528" y="5760640"/>
            <a:ext cx="4752528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chemeClr val="tx1"/>
                </a:solidFill>
                <a:sym typeface="Wingdings" pitchFamily="2" charset="2"/>
              </a:rPr>
              <a:t>If the </a:t>
            </a:r>
            <a:r>
              <a:rPr lang="en-US" altLang="ja-JP" sz="2000" b="1" dirty="0" err="1" smtClean="0">
                <a:solidFill>
                  <a:schemeClr val="tx1"/>
                </a:solidFill>
                <a:sym typeface="Wingdings" pitchFamily="2" charset="2"/>
              </a:rPr>
              <a:t>T</a:t>
            </a:r>
            <a:r>
              <a:rPr lang="en-US" altLang="ja-JP" sz="2000" b="1" baseline="-25000" dirty="0" err="1" smtClean="0">
                <a:solidFill>
                  <a:schemeClr val="tx1"/>
                </a:solidFill>
                <a:sym typeface="Wingdings" pitchFamily="2" charset="2"/>
              </a:rPr>
              <a:t>offset</a:t>
            </a:r>
            <a:r>
              <a:rPr lang="en-US" altLang="ja-JP" sz="2000" b="1" baseline="-25000" dirty="0" smtClean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altLang="ja-JP" sz="2000" b="1" dirty="0" smtClean="0">
                <a:solidFill>
                  <a:schemeClr val="tx1"/>
                </a:solidFill>
                <a:sym typeface="Wingdings" pitchFamily="2" charset="2"/>
              </a:rPr>
              <a:t>is outside of measurable range, the depth calculation is failed!!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3059832" y="2736304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FF0000"/>
                </a:solidFill>
                <a:latin typeface="+mj-lt"/>
                <a:cs typeface="Times New Roman"/>
              </a:rPr>
              <a:t>≈</a:t>
            </a:r>
            <a:r>
              <a:rPr kumimoji="1" lang="en-US" altLang="ja-JP" sz="2200" b="1" dirty="0" smtClean="0">
                <a:solidFill>
                  <a:srgbClr val="FF0000"/>
                </a:solidFill>
              </a:rPr>
              <a:t>300ps</a:t>
            </a:r>
            <a:endParaRPr kumimoji="1" lang="ja-JP" altLang="en-US" sz="2200" b="1" dirty="0">
              <a:solidFill>
                <a:srgbClr val="FF0000"/>
              </a:solidFill>
            </a:endParaRPr>
          </a:p>
        </p:txBody>
      </p:sp>
      <p:sp>
        <p:nvSpPr>
          <p:cNvPr id="100" name="Line 136"/>
          <p:cNvSpPr>
            <a:spLocks noChangeShapeType="1"/>
          </p:cNvSpPr>
          <p:nvPr/>
        </p:nvSpPr>
        <p:spPr bwMode="auto">
          <a:xfrm>
            <a:off x="1187624" y="5206062"/>
            <a:ext cx="576064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" name="フリーフォーム 103"/>
          <p:cNvSpPr/>
          <p:nvPr/>
        </p:nvSpPr>
        <p:spPr bwMode="auto">
          <a:xfrm>
            <a:off x="1763688" y="4702006"/>
            <a:ext cx="2016224" cy="524303"/>
          </a:xfrm>
          <a:custGeom>
            <a:avLst/>
            <a:gdLst>
              <a:gd name="connsiteX0" fmla="*/ 0 w 1418492"/>
              <a:gd name="connsiteY0" fmla="*/ 615462 h 650632"/>
              <a:gd name="connsiteX1" fmla="*/ 715107 w 1418492"/>
              <a:gd name="connsiteY1" fmla="*/ 5862 h 650632"/>
              <a:gd name="connsiteX2" fmla="*/ 1418492 w 1418492"/>
              <a:gd name="connsiteY2" fmla="*/ 650632 h 650632"/>
              <a:gd name="connsiteX0" fmla="*/ 0 w 1418492"/>
              <a:gd name="connsiteY0" fmla="*/ 625948 h 664632"/>
              <a:gd name="connsiteX1" fmla="*/ 130614 w 1418492"/>
              <a:gd name="connsiteY1" fmla="*/ 563032 h 664632"/>
              <a:gd name="connsiteX2" fmla="*/ 715107 w 1418492"/>
              <a:gd name="connsiteY2" fmla="*/ 16348 h 664632"/>
              <a:gd name="connsiteX3" fmla="*/ 1418492 w 1418492"/>
              <a:gd name="connsiteY3" fmla="*/ 661118 h 664632"/>
              <a:gd name="connsiteX0" fmla="*/ 0 w 1418492"/>
              <a:gd name="connsiteY0" fmla="*/ 648072 h 668319"/>
              <a:gd name="connsiteX1" fmla="*/ 130614 w 1418492"/>
              <a:gd name="connsiteY1" fmla="*/ 563032 h 668319"/>
              <a:gd name="connsiteX2" fmla="*/ 715107 w 1418492"/>
              <a:gd name="connsiteY2" fmla="*/ 16348 h 668319"/>
              <a:gd name="connsiteX3" fmla="*/ 1418492 w 1418492"/>
              <a:gd name="connsiteY3" fmla="*/ 661118 h 66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492" h="668319">
                <a:moveTo>
                  <a:pt x="0" y="648072"/>
                </a:moveTo>
                <a:cubicBezTo>
                  <a:pt x="14789" y="628827"/>
                  <a:pt x="11430" y="668319"/>
                  <a:pt x="130614" y="563032"/>
                </a:cubicBezTo>
                <a:cubicBezTo>
                  <a:pt x="249798" y="457745"/>
                  <a:pt x="500461" y="0"/>
                  <a:pt x="715107" y="16348"/>
                </a:cubicBezTo>
                <a:cubicBezTo>
                  <a:pt x="929753" y="32696"/>
                  <a:pt x="1211384" y="557564"/>
                  <a:pt x="1418492" y="66111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5" name="Line 136"/>
          <p:cNvSpPr>
            <a:spLocks noChangeShapeType="1"/>
          </p:cNvSpPr>
          <p:nvPr/>
        </p:nvSpPr>
        <p:spPr bwMode="auto">
          <a:xfrm>
            <a:off x="3779912" y="5221302"/>
            <a:ext cx="80732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7" name="Rectangle 134"/>
          <p:cNvSpPr>
            <a:spLocks noChangeArrowheads="1"/>
          </p:cNvSpPr>
          <p:nvPr/>
        </p:nvSpPr>
        <p:spPr bwMode="auto">
          <a:xfrm rot="16200000">
            <a:off x="368296" y="4532729"/>
            <a:ext cx="8175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Pixel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Count</a:t>
            </a:r>
            <a:endParaRPr kumimoji="1" lang="ja-JP" altLang="ja-JP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2" name="Rectangle 134"/>
          <p:cNvSpPr>
            <a:spLocks noChangeArrowheads="1"/>
          </p:cNvSpPr>
          <p:nvPr/>
        </p:nvSpPr>
        <p:spPr bwMode="auto">
          <a:xfrm>
            <a:off x="3995936" y="5256584"/>
            <a:ext cx="6635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</a:t>
            </a:r>
            <a:r>
              <a:rPr kumimoji="1" lang="en-US" altLang="ja-JP" sz="2200" b="1" i="0" u="none" strike="noStrike" cap="none" normalizeH="0" baseline="-25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offset</a:t>
            </a:r>
            <a:endParaRPr kumimoji="1" lang="ja-JP" altLang="ja-JP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9" name="Rectangle 134"/>
          <p:cNvSpPr>
            <a:spLocks noChangeArrowheads="1"/>
          </p:cNvSpPr>
          <p:nvPr/>
        </p:nvSpPr>
        <p:spPr bwMode="auto">
          <a:xfrm>
            <a:off x="2627784" y="4104456"/>
            <a:ext cx="1152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</a:t>
            </a:r>
            <a:r>
              <a:rPr kumimoji="1" lang="en-US" altLang="ja-JP" sz="2200" b="1" i="0" u="none" strike="noStrike" cap="none" normalizeH="0" baseline="-25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offset</a:t>
            </a:r>
            <a:r>
              <a:rPr kumimoji="1" lang="en-US" altLang="ja-JP" sz="2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(</a:t>
            </a:r>
            <a:r>
              <a:rPr kumimoji="1" lang="en-US" altLang="ja-JP" sz="2200" b="1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i</a:t>
            </a:r>
            <a:r>
              <a:rPr kumimoji="1" lang="en-US" altLang="ja-JP" sz="22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)</a:t>
            </a:r>
            <a:endParaRPr kumimoji="1" lang="ja-JP" altLang="ja-JP" sz="18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25" name="左中かっこ 124"/>
          <p:cNvSpPr/>
          <p:nvPr/>
        </p:nvSpPr>
        <p:spPr bwMode="auto">
          <a:xfrm rot="5400000">
            <a:off x="1943708" y="4428492"/>
            <a:ext cx="288032" cy="648072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27" name="正方形/長方形 126"/>
          <p:cNvSpPr/>
          <p:nvPr/>
        </p:nvSpPr>
        <p:spPr>
          <a:xfrm>
            <a:off x="1547664" y="4248472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  <a:sym typeface="Wingdings" pitchFamily="2" charset="2"/>
              </a:rPr>
              <a:t>Outside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130" name="Line 147"/>
          <p:cNvSpPr>
            <a:spLocks noChangeShapeType="1"/>
          </p:cNvSpPr>
          <p:nvPr/>
        </p:nvSpPr>
        <p:spPr bwMode="auto">
          <a:xfrm flipV="1">
            <a:off x="2267744" y="3816424"/>
            <a:ext cx="0" cy="269872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4" name="Line 138"/>
          <p:cNvSpPr>
            <a:spLocks noChangeShapeType="1"/>
          </p:cNvSpPr>
          <p:nvPr/>
        </p:nvSpPr>
        <p:spPr bwMode="auto">
          <a:xfrm>
            <a:off x="2267744" y="3844529"/>
            <a:ext cx="648072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5" name="Line 138"/>
          <p:cNvSpPr>
            <a:spLocks noChangeShapeType="1"/>
          </p:cNvSpPr>
          <p:nvPr/>
        </p:nvSpPr>
        <p:spPr bwMode="auto">
          <a:xfrm>
            <a:off x="2915816" y="4104456"/>
            <a:ext cx="648072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6" name="Line 147"/>
          <p:cNvSpPr>
            <a:spLocks noChangeShapeType="1"/>
          </p:cNvSpPr>
          <p:nvPr/>
        </p:nvSpPr>
        <p:spPr bwMode="auto">
          <a:xfrm flipV="1">
            <a:off x="3563888" y="3870144"/>
            <a:ext cx="0" cy="197864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7" name="Line 147"/>
          <p:cNvSpPr>
            <a:spLocks noChangeShapeType="1"/>
          </p:cNvSpPr>
          <p:nvPr/>
        </p:nvSpPr>
        <p:spPr bwMode="auto">
          <a:xfrm flipV="1">
            <a:off x="3275856" y="3870144"/>
            <a:ext cx="0" cy="197864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8" name="Line 147"/>
          <p:cNvSpPr>
            <a:spLocks noChangeShapeType="1"/>
          </p:cNvSpPr>
          <p:nvPr/>
        </p:nvSpPr>
        <p:spPr bwMode="auto">
          <a:xfrm flipV="1">
            <a:off x="2627784" y="3870144"/>
            <a:ext cx="0" cy="197864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3" name="スライド番号プレースホルダ 9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16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00" y="952757"/>
            <a:ext cx="3627991" cy="58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Why Skew Calibration Is Needed?</a:t>
            </a:r>
            <a:endParaRPr kumimoji="1" lang="ja-JP" altLang="en-US" sz="4000" dirty="0"/>
          </a:p>
        </p:txBody>
      </p:sp>
      <p:sp>
        <p:nvSpPr>
          <p:cNvPr id="9" name="円/楕円 8"/>
          <p:cNvSpPr/>
          <p:nvPr/>
        </p:nvSpPr>
        <p:spPr bwMode="auto">
          <a:xfrm>
            <a:off x="-900608" y="4509120"/>
            <a:ext cx="360040" cy="3600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pic>
        <p:nvPicPr>
          <p:cNvPr id="14" name="Picture 2" descr="C:\Users\kyasu\Desktop\working\work_Proceedings\201402_ISSCC\Presen\Makeppt\Figure1.png"/>
          <p:cNvPicPr>
            <a:picLocks noChangeAspect="1" noChangeArrowheads="1"/>
          </p:cNvPicPr>
          <p:nvPr/>
        </p:nvPicPr>
        <p:blipFill>
          <a:blip r:embed="rId4" cstate="print"/>
          <a:srcRect r="46907" b="32666"/>
          <a:stretch>
            <a:fillRect/>
          </a:stretch>
        </p:blipFill>
        <p:spPr bwMode="auto">
          <a:xfrm>
            <a:off x="-3996952" y="1484784"/>
            <a:ext cx="3384376" cy="2855269"/>
          </a:xfrm>
          <a:prstGeom prst="rect">
            <a:avLst/>
          </a:prstGeom>
          <a:noFill/>
        </p:spPr>
      </p:pic>
      <p:sp>
        <p:nvSpPr>
          <p:cNvPr id="250" name="Rectangle 12"/>
          <p:cNvSpPr>
            <a:spLocks noChangeArrowheads="1"/>
          </p:cNvSpPr>
          <p:nvPr/>
        </p:nvSpPr>
        <p:spPr bwMode="auto">
          <a:xfrm>
            <a:off x="827212" y="2103041"/>
            <a:ext cx="3905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I</a:t>
            </a:r>
            <a:r>
              <a:rPr kumimoji="1" lang="ja-JP" altLang="ja-JP" sz="28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ph</a:t>
            </a:r>
            <a:endParaRPr kumimoji="1" lang="ja-JP" altLang="ja-JP" sz="2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51" name="Rectangle 13"/>
          <p:cNvSpPr>
            <a:spLocks noChangeArrowheads="1"/>
          </p:cNvSpPr>
          <p:nvPr/>
        </p:nvSpPr>
        <p:spPr bwMode="auto">
          <a:xfrm>
            <a:off x="277937" y="3379391"/>
            <a:ext cx="508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TD</a:t>
            </a: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52" name="Rectangle 14"/>
          <p:cNvSpPr>
            <a:spLocks noChangeArrowheads="1"/>
          </p:cNvSpPr>
          <p:nvPr/>
        </p:nvSpPr>
        <p:spPr bwMode="auto">
          <a:xfrm>
            <a:off x="649412" y="3503216"/>
            <a:ext cx="2308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b="1" dirty="0" smtClean="0">
                <a:solidFill>
                  <a:srgbClr val="000000"/>
                </a:solidFill>
                <a:cs typeface="ＭＳ Ｐゴシック" pitchFamily="50" charset="-128"/>
              </a:rPr>
              <a:t>IN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53" name="Rectangle 15"/>
          <p:cNvSpPr>
            <a:spLocks noChangeArrowheads="1"/>
          </p:cNvSpPr>
          <p:nvPr/>
        </p:nvSpPr>
        <p:spPr bwMode="auto">
          <a:xfrm>
            <a:off x="1214562" y="3115866"/>
            <a:ext cx="2349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0</a:t>
            </a:r>
            <a:endParaRPr kumimoji="1" lang="ja-JP" altLang="ja-JP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pSp>
        <p:nvGrpSpPr>
          <p:cNvPr id="3" name="グループ化 151"/>
          <p:cNvGrpSpPr/>
          <p:nvPr/>
        </p:nvGrpSpPr>
        <p:grpSpPr>
          <a:xfrm>
            <a:off x="2051720" y="3111326"/>
            <a:ext cx="564298" cy="387350"/>
            <a:chOff x="2042319" y="3212976"/>
            <a:chExt cx="564298" cy="387350"/>
          </a:xfrm>
        </p:grpSpPr>
        <p:sp>
          <p:nvSpPr>
            <p:cNvPr id="254" name="Rectangle 17"/>
            <p:cNvSpPr>
              <a:spLocks noChangeArrowheads="1"/>
            </p:cNvSpPr>
            <p:nvPr/>
          </p:nvSpPr>
          <p:spPr bwMode="auto">
            <a:xfrm>
              <a:off x="2042319" y="3212976"/>
              <a:ext cx="225425" cy="38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2200" b="1" i="0" u="none" strike="noStrike" cap="none" normalizeH="0" baseline="0" dirty="0" err="1" smtClean="0">
                  <a:ln>
                    <a:noFill/>
                  </a:ln>
                  <a:solidFill>
                    <a:srgbClr val="0A041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rPr>
                <a:t>t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255" name="Rectangle 18"/>
            <p:cNvSpPr>
              <a:spLocks noChangeArrowheads="1"/>
            </p:cNvSpPr>
            <p:nvPr/>
          </p:nvSpPr>
          <p:spPr bwMode="auto">
            <a:xfrm>
              <a:off x="2123728" y="3284984"/>
              <a:ext cx="482889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ja-JP" sz="1900" b="1" i="0" u="none" strike="noStrike" cap="none" normalizeH="0" baseline="0" dirty="0" smtClean="0">
                  <a:ln>
                    <a:noFill/>
                  </a:ln>
                  <a:solidFill>
                    <a:srgbClr val="0A0411"/>
                  </a:solidFill>
                  <a:effectLst/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rPr>
                <a:t>T</a:t>
              </a:r>
              <a:r>
                <a:rPr lang="en-US" altLang="ja-JP" sz="1900" b="1" dirty="0" smtClean="0">
                  <a:solidFill>
                    <a:srgbClr val="0A0411"/>
                  </a:solidFill>
                  <a:cs typeface="ＭＳ Ｐゴシック" pitchFamily="50" charset="-128"/>
                </a:rPr>
                <a:t>OF</a:t>
              </a:r>
              <a:endParaRPr kumimoji="1" lang="ja-JP" altLang="ja-JP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</p:grpSp>
      <p:sp>
        <p:nvSpPr>
          <p:cNvPr id="257" name="Line 20"/>
          <p:cNvSpPr>
            <a:spLocks noChangeShapeType="1"/>
          </p:cNvSpPr>
          <p:nvPr/>
        </p:nvSpPr>
        <p:spPr bwMode="auto">
          <a:xfrm>
            <a:off x="1208212" y="3055541"/>
            <a:ext cx="1239838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9" name="Line 23"/>
          <p:cNvSpPr>
            <a:spLocks noChangeShapeType="1"/>
          </p:cNvSpPr>
          <p:nvPr/>
        </p:nvSpPr>
        <p:spPr bwMode="auto">
          <a:xfrm flipV="1">
            <a:off x="2463925" y="2463253"/>
            <a:ext cx="1387995" cy="592287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0" name="Line 24"/>
          <p:cNvSpPr>
            <a:spLocks noChangeShapeType="1"/>
          </p:cNvSpPr>
          <p:nvPr/>
        </p:nvSpPr>
        <p:spPr bwMode="auto">
          <a:xfrm>
            <a:off x="3851920" y="2463255"/>
            <a:ext cx="720080" cy="360039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3" name="Line 47"/>
          <p:cNvSpPr>
            <a:spLocks noChangeShapeType="1"/>
          </p:cNvSpPr>
          <p:nvPr/>
        </p:nvSpPr>
        <p:spPr bwMode="auto">
          <a:xfrm flipV="1">
            <a:off x="1271712" y="3109516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4" name="Line 48"/>
          <p:cNvSpPr>
            <a:spLocks noChangeShapeType="1"/>
          </p:cNvSpPr>
          <p:nvPr/>
        </p:nvSpPr>
        <p:spPr bwMode="auto">
          <a:xfrm flipV="1">
            <a:off x="1271712" y="3033316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5" name="Line 49"/>
          <p:cNvSpPr>
            <a:spLocks noChangeShapeType="1"/>
          </p:cNvSpPr>
          <p:nvPr/>
        </p:nvSpPr>
        <p:spPr bwMode="auto">
          <a:xfrm flipV="1">
            <a:off x="1271712" y="2958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" name="Line 50"/>
          <p:cNvSpPr>
            <a:spLocks noChangeShapeType="1"/>
          </p:cNvSpPr>
          <p:nvPr/>
        </p:nvSpPr>
        <p:spPr bwMode="auto">
          <a:xfrm flipV="1">
            <a:off x="1271712" y="2882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7" name="Line 51"/>
          <p:cNvSpPr>
            <a:spLocks noChangeShapeType="1"/>
          </p:cNvSpPr>
          <p:nvPr/>
        </p:nvSpPr>
        <p:spPr bwMode="auto">
          <a:xfrm flipV="1">
            <a:off x="1271712" y="2806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8" name="Line 52"/>
          <p:cNvSpPr>
            <a:spLocks noChangeShapeType="1"/>
          </p:cNvSpPr>
          <p:nvPr/>
        </p:nvSpPr>
        <p:spPr bwMode="auto">
          <a:xfrm flipV="1">
            <a:off x="1271712" y="2730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9" name="Line 53"/>
          <p:cNvSpPr>
            <a:spLocks noChangeShapeType="1"/>
          </p:cNvSpPr>
          <p:nvPr/>
        </p:nvSpPr>
        <p:spPr bwMode="auto">
          <a:xfrm flipV="1">
            <a:off x="1271712" y="2653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0" name="Line 54"/>
          <p:cNvSpPr>
            <a:spLocks noChangeShapeType="1"/>
          </p:cNvSpPr>
          <p:nvPr/>
        </p:nvSpPr>
        <p:spPr bwMode="auto">
          <a:xfrm flipV="1">
            <a:off x="1271712" y="2577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1" name="Line 55"/>
          <p:cNvSpPr>
            <a:spLocks noChangeShapeType="1"/>
          </p:cNvSpPr>
          <p:nvPr/>
        </p:nvSpPr>
        <p:spPr bwMode="auto">
          <a:xfrm flipV="1">
            <a:off x="1271712" y="2501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2" name="Line 56"/>
          <p:cNvSpPr>
            <a:spLocks noChangeShapeType="1"/>
          </p:cNvSpPr>
          <p:nvPr/>
        </p:nvSpPr>
        <p:spPr bwMode="auto">
          <a:xfrm flipV="1">
            <a:off x="1271712" y="2425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3" name="Line 57"/>
          <p:cNvSpPr>
            <a:spLocks noChangeShapeType="1"/>
          </p:cNvSpPr>
          <p:nvPr/>
        </p:nvSpPr>
        <p:spPr bwMode="auto">
          <a:xfrm flipV="1">
            <a:off x="1271712" y="2349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4" name="Line 58"/>
          <p:cNvSpPr>
            <a:spLocks noChangeShapeType="1"/>
          </p:cNvSpPr>
          <p:nvPr/>
        </p:nvSpPr>
        <p:spPr bwMode="auto">
          <a:xfrm flipV="1">
            <a:off x="1271712" y="2272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5" name="Line 59"/>
          <p:cNvSpPr>
            <a:spLocks noChangeShapeType="1"/>
          </p:cNvSpPr>
          <p:nvPr/>
        </p:nvSpPr>
        <p:spPr bwMode="auto">
          <a:xfrm flipV="1">
            <a:off x="1271712" y="2196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6" name="Line 60"/>
          <p:cNvSpPr>
            <a:spLocks noChangeShapeType="1"/>
          </p:cNvSpPr>
          <p:nvPr/>
        </p:nvSpPr>
        <p:spPr bwMode="auto">
          <a:xfrm flipV="1">
            <a:off x="1271712" y="2120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7" name="Line 61"/>
          <p:cNvSpPr>
            <a:spLocks noChangeShapeType="1"/>
          </p:cNvSpPr>
          <p:nvPr/>
        </p:nvSpPr>
        <p:spPr bwMode="auto">
          <a:xfrm flipV="1">
            <a:off x="1271712" y="2044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8" name="Line 62"/>
          <p:cNvSpPr>
            <a:spLocks noChangeShapeType="1"/>
          </p:cNvSpPr>
          <p:nvPr/>
        </p:nvSpPr>
        <p:spPr bwMode="auto">
          <a:xfrm flipV="1">
            <a:off x="1271712" y="1968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9" name="Line 63"/>
          <p:cNvSpPr>
            <a:spLocks noChangeShapeType="1"/>
          </p:cNvSpPr>
          <p:nvPr/>
        </p:nvSpPr>
        <p:spPr bwMode="auto">
          <a:xfrm flipV="1">
            <a:off x="1271712" y="1891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0" name="Line 64"/>
          <p:cNvSpPr>
            <a:spLocks noChangeShapeType="1"/>
          </p:cNvSpPr>
          <p:nvPr/>
        </p:nvSpPr>
        <p:spPr bwMode="auto">
          <a:xfrm flipV="1">
            <a:off x="1271712" y="1815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1" name="Line 65"/>
          <p:cNvSpPr>
            <a:spLocks noChangeShapeType="1"/>
          </p:cNvSpPr>
          <p:nvPr/>
        </p:nvSpPr>
        <p:spPr bwMode="auto">
          <a:xfrm flipV="1">
            <a:off x="1271712" y="1739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2" name="Line 66"/>
          <p:cNvSpPr>
            <a:spLocks noChangeShapeType="1"/>
          </p:cNvSpPr>
          <p:nvPr/>
        </p:nvSpPr>
        <p:spPr bwMode="auto">
          <a:xfrm flipV="1">
            <a:off x="1271712" y="1663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3" name="Line 67"/>
          <p:cNvSpPr>
            <a:spLocks noChangeShapeType="1"/>
          </p:cNvSpPr>
          <p:nvPr/>
        </p:nvSpPr>
        <p:spPr bwMode="auto">
          <a:xfrm flipV="1">
            <a:off x="1271712" y="1587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4" name="Line 68"/>
          <p:cNvSpPr>
            <a:spLocks noChangeShapeType="1"/>
          </p:cNvSpPr>
          <p:nvPr/>
        </p:nvSpPr>
        <p:spPr bwMode="auto">
          <a:xfrm flipV="1">
            <a:off x="1271712" y="1510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5" name="Line 69"/>
          <p:cNvSpPr>
            <a:spLocks noChangeShapeType="1"/>
          </p:cNvSpPr>
          <p:nvPr/>
        </p:nvSpPr>
        <p:spPr bwMode="auto">
          <a:xfrm flipV="1">
            <a:off x="1271712" y="1434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6" name="Line 70"/>
          <p:cNvSpPr>
            <a:spLocks noChangeShapeType="1"/>
          </p:cNvSpPr>
          <p:nvPr/>
        </p:nvSpPr>
        <p:spPr bwMode="auto">
          <a:xfrm flipV="1">
            <a:off x="1271712" y="1358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7" name="Line 71"/>
          <p:cNvSpPr>
            <a:spLocks noChangeShapeType="1"/>
          </p:cNvSpPr>
          <p:nvPr/>
        </p:nvSpPr>
        <p:spPr bwMode="auto">
          <a:xfrm flipV="1">
            <a:off x="1271712" y="12823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8" name="Line 72"/>
          <p:cNvSpPr>
            <a:spLocks noChangeShapeType="1"/>
          </p:cNvSpPr>
          <p:nvPr/>
        </p:nvSpPr>
        <p:spPr bwMode="auto">
          <a:xfrm flipV="1">
            <a:off x="1271712" y="12061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09" name="Line 73"/>
          <p:cNvSpPr>
            <a:spLocks noChangeShapeType="1"/>
          </p:cNvSpPr>
          <p:nvPr/>
        </p:nvSpPr>
        <p:spPr bwMode="auto">
          <a:xfrm flipV="1">
            <a:off x="1271712" y="11299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0" name="Line 74"/>
          <p:cNvSpPr>
            <a:spLocks noChangeShapeType="1"/>
          </p:cNvSpPr>
          <p:nvPr/>
        </p:nvSpPr>
        <p:spPr bwMode="auto">
          <a:xfrm flipV="1">
            <a:off x="1271712" y="10537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1" name="Line 75"/>
          <p:cNvSpPr>
            <a:spLocks noChangeShapeType="1"/>
          </p:cNvSpPr>
          <p:nvPr/>
        </p:nvSpPr>
        <p:spPr bwMode="auto">
          <a:xfrm flipV="1">
            <a:off x="1271712" y="977503"/>
            <a:ext cx="1588" cy="381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2" name="Line 77"/>
          <p:cNvSpPr>
            <a:spLocks noChangeShapeType="1"/>
          </p:cNvSpPr>
          <p:nvPr/>
        </p:nvSpPr>
        <p:spPr bwMode="auto">
          <a:xfrm>
            <a:off x="1198687" y="3681016"/>
            <a:ext cx="276969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4" name="Line 79"/>
          <p:cNvSpPr>
            <a:spLocks noChangeShapeType="1"/>
          </p:cNvSpPr>
          <p:nvPr/>
        </p:nvSpPr>
        <p:spPr bwMode="auto">
          <a:xfrm>
            <a:off x="1475656" y="3412729"/>
            <a:ext cx="2978994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5" name="Line 80"/>
          <p:cNvSpPr>
            <a:spLocks noChangeShapeType="1"/>
          </p:cNvSpPr>
          <p:nvPr/>
        </p:nvSpPr>
        <p:spPr bwMode="auto">
          <a:xfrm>
            <a:off x="4165725" y="3411141"/>
            <a:ext cx="3460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6" name="Rectangle 81"/>
          <p:cNvSpPr>
            <a:spLocks noChangeArrowheads="1"/>
          </p:cNvSpPr>
          <p:nvPr/>
        </p:nvSpPr>
        <p:spPr bwMode="auto">
          <a:xfrm>
            <a:off x="1547937" y="1094978"/>
            <a:ext cx="13978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Emitted</a:t>
            </a:r>
            <a:r>
              <a:rPr kumimoji="1" lang="en-US" altLang="ja-JP" sz="1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light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17" name="Rectangle 82"/>
          <p:cNvSpPr>
            <a:spLocks noChangeArrowheads="1"/>
          </p:cNvSpPr>
          <p:nvPr/>
        </p:nvSpPr>
        <p:spPr bwMode="auto">
          <a:xfrm>
            <a:off x="2784600" y="1790303"/>
            <a:ext cx="14811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Received</a:t>
            </a:r>
            <a:r>
              <a:rPr kumimoji="1" lang="en-US" altLang="ja-JP" sz="17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light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18" name="Line 83"/>
          <p:cNvSpPr>
            <a:spLocks noChangeShapeType="1"/>
          </p:cNvSpPr>
          <p:nvPr/>
        </p:nvSpPr>
        <p:spPr bwMode="auto">
          <a:xfrm>
            <a:off x="2627783" y="2052241"/>
            <a:ext cx="1988791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19" name="Line 84"/>
          <p:cNvSpPr>
            <a:spLocks noChangeShapeType="1"/>
          </p:cNvSpPr>
          <p:nvPr/>
        </p:nvSpPr>
        <p:spPr bwMode="auto">
          <a:xfrm>
            <a:off x="1205036" y="2050653"/>
            <a:ext cx="1278731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0" name="Line 85"/>
          <p:cNvSpPr>
            <a:spLocks noChangeShapeType="1"/>
          </p:cNvSpPr>
          <p:nvPr/>
        </p:nvSpPr>
        <p:spPr bwMode="auto">
          <a:xfrm flipV="1">
            <a:off x="2483768" y="1507728"/>
            <a:ext cx="66675" cy="5588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1" name="Line 86"/>
          <p:cNvSpPr>
            <a:spLocks noChangeShapeType="1"/>
          </p:cNvSpPr>
          <p:nvPr/>
        </p:nvSpPr>
        <p:spPr bwMode="auto">
          <a:xfrm flipH="1" flipV="1">
            <a:off x="2556793" y="1507728"/>
            <a:ext cx="50800" cy="5588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2" name="Line 87"/>
          <p:cNvSpPr>
            <a:spLocks noChangeShapeType="1"/>
          </p:cNvSpPr>
          <p:nvPr/>
        </p:nvSpPr>
        <p:spPr bwMode="auto">
          <a:xfrm>
            <a:off x="1405062" y="1425178"/>
            <a:ext cx="3211513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3" name="Line 88"/>
          <p:cNvSpPr>
            <a:spLocks noChangeShapeType="1"/>
          </p:cNvSpPr>
          <p:nvPr/>
        </p:nvSpPr>
        <p:spPr bwMode="auto">
          <a:xfrm>
            <a:off x="1243137" y="1425178"/>
            <a:ext cx="12700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4" name="Line 89"/>
          <p:cNvSpPr>
            <a:spLocks noChangeShapeType="1"/>
          </p:cNvSpPr>
          <p:nvPr/>
        </p:nvSpPr>
        <p:spPr bwMode="auto">
          <a:xfrm flipV="1">
            <a:off x="1268537" y="882253"/>
            <a:ext cx="63500" cy="55562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25" name="Line 90"/>
          <p:cNvSpPr>
            <a:spLocks noChangeShapeType="1"/>
          </p:cNvSpPr>
          <p:nvPr/>
        </p:nvSpPr>
        <p:spPr bwMode="auto">
          <a:xfrm flipH="1" flipV="1">
            <a:off x="1338387" y="882253"/>
            <a:ext cx="76200" cy="55562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8" name="Line 133"/>
          <p:cNvSpPr>
            <a:spLocks noChangeShapeType="1"/>
          </p:cNvSpPr>
          <p:nvPr/>
        </p:nvSpPr>
        <p:spPr bwMode="auto">
          <a:xfrm flipH="1">
            <a:off x="4238750" y="3411141"/>
            <a:ext cx="3587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9" name="Rectangle 134"/>
          <p:cNvSpPr>
            <a:spLocks noChangeArrowheads="1"/>
          </p:cNvSpPr>
          <p:nvPr/>
        </p:nvSpPr>
        <p:spPr bwMode="auto">
          <a:xfrm>
            <a:off x="277937" y="3744516"/>
            <a:ext cx="508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TD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70" name="Rectangle 135"/>
          <p:cNvSpPr>
            <a:spLocks noChangeArrowheads="1"/>
          </p:cNvSpPr>
          <p:nvPr/>
        </p:nvSpPr>
        <p:spPr bwMode="auto">
          <a:xfrm>
            <a:off x="621720" y="3846904"/>
            <a:ext cx="3077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PX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371" name="Line 136"/>
          <p:cNvSpPr>
            <a:spLocks noChangeShapeType="1"/>
          </p:cNvSpPr>
          <p:nvPr/>
        </p:nvSpPr>
        <p:spPr bwMode="auto">
          <a:xfrm>
            <a:off x="1198686" y="4112816"/>
            <a:ext cx="1717129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73" name="Line 138"/>
          <p:cNvSpPr>
            <a:spLocks noChangeShapeType="1"/>
          </p:cNvSpPr>
          <p:nvPr/>
        </p:nvSpPr>
        <p:spPr bwMode="auto">
          <a:xfrm>
            <a:off x="2915816" y="3844529"/>
            <a:ext cx="1538834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4" name="Line 149"/>
          <p:cNvSpPr>
            <a:spLocks noChangeShapeType="1"/>
          </p:cNvSpPr>
          <p:nvPr/>
        </p:nvSpPr>
        <p:spPr bwMode="auto">
          <a:xfrm>
            <a:off x="4165725" y="3842941"/>
            <a:ext cx="3460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85" name="Line 150"/>
          <p:cNvSpPr>
            <a:spLocks noChangeShapeType="1"/>
          </p:cNvSpPr>
          <p:nvPr/>
        </p:nvSpPr>
        <p:spPr bwMode="auto">
          <a:xfrm flipH="1">
            <a:off x="4238750" y="3842941"/>
            <a:ext cx="3587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149" name="直線コネクタ 148"/>
          <p:cNvCxnSpPr/>
          <p:nvPr/>
        </p:nvCxnSpPr>
        <p:spPr bwMode="auto">
          <a:xfrm>
            <a:off x="2463448" y="1805022"/>
            <a:ext cx="0" cy="33795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Line 147"/>
          <p:cNvSpPr>
            <a:spLocks noChangeShapeType="1"/>
          </p:cNvSpPr>
          <p:nvPr/>
        </p:nvSpPr>
        <p:spPr bwMode="auto">
          <a:xfrm flipV="1">
            <a:off x="2915816" y="3831406"/>
            <a:ext cx="1588" cy="26987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4" name="Line 147"/>
          <p:cNvSpPr>
            <a:spLocks noChangeShapeType="1"/>
          </p:cNvSpPr>
          <p:nvPr/>
        </p:nvSpPr>
        <p:spPr bwMode="auto">
          <a:xfrm flipV="1">
            <a:off x="1475656" y="3399358"/>
            <a:ext cx="1588" cy="26987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158" name="直線矢印コネクタ 157"/>
          <p:cNvCxnSpPr/>
          <p:nvPr/>
        </p:nvCxnSpPr>
        <p:spPr bwMode="auto">
          <a:xfrm>
            <a:off x="2483768" y="2535262"/>
            <a:ext cx="136815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cxnSp>
        <p:nvCxnSpPr>
          <p:cNvPr id="159" name="直線コネクタ 158"/>
          <p:cNvCxnSpPr/>
          <p:nvPr/>
        </p:nvCxnSpPr>
        <p:spPr bwMode="auto">
          <a:xfrm>
            <a:off x="3851920" y="2376264"/>
            <a:ext cx="0" cy="279333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テキスト ボックス 161"/>
          <p:cNvSpPr txBox="1"/>
          <p:nvPr/>
        </p:nvSpPr>
        <p:spPr>
          <a:xfrm>
            <a:off x="2411760" y="2135152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Measurable range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grpSp>
        <p:nvGrpSpPr>
          <p:cNvPr id="4" name="グループ化 103"/>
          <p:cNvGrpSpPr/>
          <p:nvPr/>
        </p:nvGrpSpPr>
        <p:grpSpPr>
          <a:xfrm>
            <a:off x="4644008" y="4752528"/>
            <a:ext cx="4499992" cy="2060848"/>
            <a:chOff x="4644008" y="4797152"/>
            <a:chExt cx="4499992" cy="2060848"/>
          </a:xfrm>
        </p:grpSpPr>
        <p:sp>
          <p:nvSpPr>
            <p:cNvPr id="282" name="正方形/長方形 281"/>
            <p:cNvSpPr/>
            <p:nvPr/>
          </p:nvSpPr>
          <p:spPr bwMode="auto">
            <a:xfrm>
              <a:off x="4644008" y="4797152"/>
              <a:ext cx="4499992" cy="20608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</a:endParaRPr>
            </a:p>
          </p:txBody>
        </p:sp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20072" y="4932000"/>
              <a:ext cx="3556817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6" name="テキスト ボックス 105"/>
          <p:cNvSpPr txBox="1"/>
          <p:nvPr/>
        </p:nvSpPr>
        <p:spPr>
          <a:xfrm>
            <a:off x="323528" y="5760640"/>
            <a:ext cx="446449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chemeClr val="tx1"/>
                </a:solidFill>
              </a:rPr>
              <a:t>After calibration, all the </a:t>
            </a:r>
            <a:r>
              <a:rPr lang="en-US" altLang="ja-JP" sz="2000" b="1" dirty="0" err="1" smtClean="0">
                <a:solidFill>
                  <a:schemeClr val="tx1"/>
                </a:solidFill>
              </a:rPr>
              <a:t>T</a:t>
            </a:r>
            <a:r>
              <a:rPr lang="en-US" altLang="ja-JP" sz="2000" b="1" baseline="-25000" dirty="0" err="1" smtClean="0">
                <a:solidFill>
                  <a:schemeClr val="tx1"/>
                </a:solidFill>
              </a:rPr>
              <a:t>offset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 are </a:t>
            </a:r>
            <a:br>
              <a:rPr lang="en-US" altLang="ja-JP" sz="2000" b="1" dirty="0" smtClean="0">
                <a:solidFill>
                  <a:schemeClr val="tx1"/>
                </a:solidFill>
              </a:rPr>
            </a:br>
            <a:r>
              <a:rPr lang="en-US" altLang="ja-JP" sz="2000" b="1" dirty="0" smtClean="0">
                <a:solidFill>
                  <a:schemeClr val="tx1"/>
                </a:solidFill>
              </a:rPr>
              <a:t>           within the measurable range.</a:t>
            </a:r>
            <a:endParaRPr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3059832" y="2736304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 smtClean="0">
                <a:solidFill>
                  <a:srgbClr val="FF0000"/>
                </a:solidFill>
                <a:latin typeface="+mj-lt"/>
                <a:cs typeface="Times New Roman"/>
              </a:rPr>
              <a:t>≈</a:t>
            </a:r>
            <a:r>
              <a:rPr kumimoji="1" lang="en-US" altLang="ja-JP" sz="2200" b="1" dirty="0" smtClean="0">
                <a:solidFill>
                  <a:srgbClr val="FF0000"/>
                </a:solidFill>
              </a:rPr>
              <a:t>300ps</a:t>
            </a:r>
            <a:endParaRPr kumimoji="1" lang="ja-JP" altLang="en-US" sz="2200" b="1" dirty="0">
              <a:solidFill>
                <a:srgbClr val="FF0000"/>
              </a:solidFill>
            </a:endParaRPr>
          </a:p>
        </p:txBody>
      </p:sp>
      <p:sp>
        <p:nvSpPr>
          <p:cNvPr id="100" name="Line 136"/>
          <p:cNvSpPr>
            <a:spLocks noChangeShapeType="1"/>
          </p:cNvSpPr>
          <p:nvPr/>
        </p:nvSpPr>
        <p:spPr bwMode="auto">
          <a:xfrm>
            <a:off x="1187624" y="5206062"/>
            <a:ext cx="576064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" name="フリーフォーム 103"/>
          <p:cNvSpPr/>
          <p:nvPr/>
        </p:nvSpPr>
        <p:spPr bwMode="auto">
          <a:xfrm>
            <a:off x="1763688" y="4702006"/>
            <a:ext cx="2016224" cy="524303"/>
          </a:xfrm>
          <a:custGeom>
            <a:avLst/>
            <a:gdLst>
              <a:gd name="connsiteX0" fmla="*/ 0 w 1418492"/>
              <a:gd name="connsiteY0" fmla="*/ 615462 h 650632"/>
              <a:gd name="connsiteX1" fmla="*/ 715107 w 1418492"/>
              <a:gd name="connsiteY1" fmla="*/ 5862 h 650632"/>
              <a:gd name="connsiteX2" fmla="*/ 1418492 w 1418492"/>
              <a:gd name="connsiteY2" fmla="*/ 650632 h 650632"/>
              <a:gd name="connsiteX0" fmla="*/ 0 w 1418492"/>
              <a:gd name="connsiteY0" fmla="*/ 625948 h 664632"/>
              <a:gd name="connsiteX1" fmla="*/ 130614 w 1418492"/>
              <a:gd name="connsiteY1" fmla="*/ 563032 h 664632"/>
              <a:gd name="connsiteX2" fmla="*/ 715107 w 1418492"/>
              <a:gd name="connsiteY2" fmla="*/ 16348 h 664632"/>
              <a:gd name="connsiteX3" fmla="*/ 1418492 w 1418492"/>
              <a:gd name="connsiteY3" fmla="*/ 661118 h 664632"/>
              <a:gd name="connsiteX0" fmla="*/ 0 w 1418492"/>
              <a:gd name="connsiteY0" fmla="*/ 648072 h 668319"/>
              <a:gd name="connsiteX1" fmla="*/ 130614 w 1418492"/>
              <a:gd name="connsiteY1" fmla="*/ 563032 h 668319"/>
              <a:gd name="connsiteX2" fmla="*/ 715107 w 1418492"/>
              <a:gd name="connsiteY2" fmla="*/ 16348 h 668319"/>
              <a:gd name="connsiteX3" fmla="*/ 1418492 w 1418492"/>
              <a:gd name="connsiteY3" fmla="*/ 661118 h 66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492" h="668319">
                <a:moveTo>
                  <a:pt x="0" y="648072"/>
                </a:moveTo>
                <a:cubicBezTo>
                  <a:pt x="14789" y="628827"/>
                  <a:pt x="11430" y="668319"/>
                  <a:pt x="130614" y="563032"/>
                </a:cubicBezTo>
                <a:cubicBezTo>
                  <a:pt x="249798" y="457745"/>
                  <a:pt x="500461" y="0"/>
                  <a:pt x="715107" y="16348"/>
                </a:cubicBezTo>
                <a:cubicBezTo>
                  <a:pt x="929753" y="32696"/>
                  <a:pt x="1211384" y="557564"/>
                  <a:pt x="1418492" y="661118"/>
                </a:cubicBezTo>
              </a:path>
            </a:pathLst>
          </a:custGeom>
          <a:noFill/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5" name="Line 136"/>
          <p:cNvSpPr>
            <a:spLocks noChangeShapeType="1"/>
          </p:cNvSpPr>
          <p:nvPr/>
        </p:nvSpPr>
        <p:spPr bwMode="auto">
          <a:xfrm>
            <a:off x="3779912" y="5221302"/>
            <a:ext cx="807328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7" name="Rectangle 134"/>
          <p:cNvSpPr>
            <a:spLocks noChangeArrowheads="1"/>
          </p:cNvSpPr>
          <p:nvPr/>
        </p:nvSpPr>
        <p:spPr bwMode="auto">
          <a:xfrm rot="16200000">
            <a:off x="368296" y="4532729"/>
            <a:ext cx="81753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Pixel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Count</a:t>
            </a:r>
            <a:endParaRPr kumimoji="1" lang="ja-JP" altLang="ja-JP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2" name="Rectangle 134"/>
          <p:cNvSpPr>
            <a:spLocks noChangeArrowheads="1"/>
          </p:cNvSpPr>
          <p:nvPr/>
        </p:nvSpPr>
        <p:spPr bwMode="auto">
          <a:xfrm>
            <a:off x="3995936" y="5256584"/>
            <a:ext cx="6635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</a:t>
            </a:r>
            <a:r>
              <a:rPr kumimoji="1" lang="en-US" altLang="ja-JP" sz="2200" b="1" i="0" u="none" strike="noStrike" cap="none" normalizeH="0" baseline="-2500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offset</a:t>
            </a:r>
            <a:endParaRPr kumimoji="1" lang="ja-JP" altLang="ja-JP" sz="1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30" name="Line 147"/>
          <p:cNvSpPr>
            <a:spLocks noChangeShapeType="1"/>
          </p:cNvSpPr>
          <p:nvPr/>
        </p:nvSpPr>
        <p:spPr bwMode="auto">
          <a:xfrm flipV="1">
            <a:off x="2267744" y="3816424"/>
            <a:ext cx="0" cy="269872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4" name="Line 138"/>
          <p:cNvSpPr>
            <a:spLocks noChangeShapeType="1"/>
          </p:cNvSpPr>
          <p:nvPr/>
        </p:nvSpPr>
        <p:spPr bwMode="auto">
          <a:xfrm>
            <a:off x="2267744" y="3844529"/>
            <a:ext cx="648072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5" name="Line 138"/>
          <p:cNvSpPr>
            <a:spLocks noChangeShapeType="1"/>
          </p:cNvSpPr>
          <p:nvPr/>
        </p:nvSpPr>
        <p:spPr bwMode="auto">
          <a:xfrm>
            <a:off x="2915816" y="4104456"/>
            <a:ext cx="648072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6" name="Line 147"/>
          <p:cNvSpPr>
            <a:spLocks noChangeShapeType="1"/>
          </p:cNvSpPr>
          <p:nvPr/>
        </p:nvSpPr>
        <p:spPr bwMode="auto">
          <a:xfrm flipV="1">
            <a:off x="3563888" y="3870144"/>
            <a:ext cx="0" cy="197864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7" name="Line 147"/>
          <p:cNvSpPr>
            <a:spLocks noChangeShapeType="1"/>
          </p:cNvSpPr>
          <p:nvPr/>
        </p:nvSpPr>
        <p:spPr bwMode="auto">
          <a:xfrm flipV="1">
            <a:off x="3275856" y="3870144"/>
            <a:ext cx="0" cy="197864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8" name="Line 147"/>
          <p:cNvSpPr>
            <a:spLocks noChangeShapeType="1"/>
          </p:cNvSpPr>
          <p:nvPr/>
        </p:nvSpPr>
        <p:spPr bwMode="auto">
          <a:xfrm flipV="1">
            <a:off x="2627784" y="3870144"/>
            <a:ext cx="0" cy="197864"/>
          </a:xfrm>
          <a:prstGeom prst="line">
            <a:avLst/>
          </a:prstGeom>
          <a:noFill/>
          <a:ln w="254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5" name="フリーフォーム 94"/>
          <p:cNvSpPr/>
          <p:nvPr/>
        </p:nvSpPr>
        <p:spPr bwMode="auto">
          <a:xfrm>
            <a:off x="3563888" y="4320480"/>
            <a:ext cx="216024" cy="901379"/>
          </a:xfrm>
          <a:custGeom>
            <a:avLst/>
            <a:gdLst>
              <a:gd name="connsiteX0" fmla="*/ 0 w 1418492"/>
              <a:gd name="connsiteY0" fmla="*/ 615462 h 650632"/>
              <a:gd name="connsiteX1" fmla="*/ 715107 w 1418492"/>
              <a:gd name="connsiteY1" fmla="*/ 5862 h 650632"/>
              <a:gd name="connsiteX2" fmla="*/ 1418492 w 1418492"/>
              <a:gd name="connsiteY2" fmla="*/ 650632 h 650632"/>
              <a:gd name="connsiteX0" fmla="*/ 0 w 1418492"/>
              <a:gd name="connsiteY0" fmla="*/ 625948 h 664632"/>
              <a:gd name="connsiteX1" fmla="*/ 130614 w 1418492"/>
              <a:gd name="connsiteY1" fmla="*/ 563032 h 664632"/>
              <a:gd name="connsiteX2" fmla="*/ 715107 w 1418492"/>
              <a:gd name="connsiteY2" fmla="*/ 16348 h 664632"/>
              <a:gd name="connsiteX3" fmla="*/ 1418492 w 1418492"/>
              <a:gd name="connsiteY3" fmla="*/ 661118 h 664632"/>
              <a:gd name="connsiteX0" fmla="*/ 0 w 1418492"/>
              <a:gd name="connsiteY0" fmla="*/ 648072 h 668319"/>
              <a:gd name="connsiteX1" fmla="*/ 130614 w 1418492"/>
              <a:gd name="connsiteY1" fmla="*/ 563032 h 668319"/>
              <a:gd name="connsiteX2" fmla="*/ 715107 w 1418492"/>
              <a:gd name="connsiteY2" fmla="*/ 16348 h 668319"/>
              <a:gd name="connsiteX3" fmla="*/ 1418492 w 1418492"/>
              <a:gd name="connsiteY3" fmla="*/ 661118 h 668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492" h="668319">
                <a:moveTo>
                  <a:pt x="0" y="648072"/>
                </a:moveTo>
                <a:cubicBezTo>
                  <a:pt x="14789" y="628827"/>
                  <a:pt x="11430" y="668319"/>
                  <a:pt x="130614" y="563032"/>
                </a:cubicBezTo>
                <a:cubicBezTo>
                  <a:pt x="249798" y="457745"/>
                  <a:pt x="500461" y="0"/>
                  <a:pt x="715107" y="16348"/>
                </a:cubicBezTo>
                <a:cubicBezTo>
                  <a:pt x="929753" y="32696"/>
                  <a:pt x="1211384" y="557564"/>
                  <a:pt x="1418492" y="661118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97" name="Line 136"/>
          <p:cNvSpPr>
            <a:spLocks noChangeShapeType="1"/>
          </p:cNvSpPr>
          <p:nvPr/>
        </p:nvSpPr>
        <p:spPr bwMode="auto">
          <a:xfrm flipV="1">
            <a:off x="1547664" y="5184576"/>
            <a:ext cx="2016224" cy="21486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8" name="Line 136"/>
          <p:cNvSpPr>
            <a:spLocks noChangeShapeType="1"/>
          </p:cNvSpPr>
          <p:nvPr/>
        </p:nvSpPr>
        <p:spPr bwMode="auto">
          <a:xfrm>
            <a:off x="3779912" y="5206062"/>
            <a:ext cx="648072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1259632" y="5256584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After calibration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10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00" y="4887376"/>
            <a:ext cx="355681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グループ化 107"/>
          <p:cNvGrpSpPr/>
          <p:nvPr/>
        </p:nvGrpSpPr>
        <p:grpSpPr>
          <a:xfrm>
            <a:off x="1475656" y="3528392"/>
            <a:ext cx="3744416" cy="432048"/>
            <a:chOff x="1187624" y="5589240"/>
            <a:chExt cx="3744416" cy="432048"/>
          </a:xfrm>
        </p:grpSpPr>
        <p:cxnSp>
          <p:nvCxnSpPr>
            <p:cNvPr id="109" name="直線矢印コネクタ 108"/>
            <p:cNvCxnSpPr/>
            <p:nvPr/>
          </p:nvCxnSpPr>
          <p:spPr bwMode="auto">
            <a:xfrm>
              <a:off x="2699792" y="6021288"/>
              <a:ext cx="792088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0" name="テキスト ボックス 109"/>
            <p:cNvSpPr txBox="1"/>
            <p:nvPr/>
          </p:nvSpPr>
          <p:spPr>
            <a:xfrm>
              <a:off x="1187624" y="5589240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Adjusted to the slowest column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15" name="Line 147"/>
          <p:cNvSpPr>
            <a:spLocks noChangeShapeType="1"/>
          </p:cNvSpPr>
          <p:nvPr/>
        </p:nvSpPr>
        <p:spPr bwMode="auto">
          <a:xfrm flipV="1">
            <a:off x="3779912" y="3839574"/>
            <a:ext cx="0" cy="269872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8" name="Line 136"/>
          <p:cNvSpPr>
            <a:spLocks noChangeShapeType="1"/>
          </p:cNvSpPr>
          <p:nvPr/>
        </p:nvSpPr>
        <p:spPr bwMode="auto">
          <a:xfrm>
            <a:off x="2915815" y="4112816"/>
            <a:ext cx="864097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1" name="Rectangle 134"/>
          <p:cNvSpPr>
            <a:spLocks noChangeArrowheads="1"/>
          </p:cNvSpPr>
          <p:nvPr/>
        </p:nvSpPr>
        <p:spPr bwMode="auto">
          <a:xfrm>
            <a:off x="3779912" y="4072091"/>
            <a:ext cx="1152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</a:t>
            </a:r>
            <a:r>
              <a:rPr kumimoji="1" lang="en-US" altLang="ja-JP" sz="22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offset</a:t>
            </a:r>
            <a:r>
              <a:rPr kumimoji="1" lang="en-US" altLang="ja-JP" sz="2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(</a:t>
            </a:r>
            <a:r>
              <a:rPr kumimoji="1" lang="en-US" altLang="ja-JP" sz="2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i</a:t>
            </a:r>
            <a:r>
              <a:rPr kumimoji="1" lang="en-US" altLang="ja-JP" sz="2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)</a:t>
            </a:r>
            <a:endParaRPr kumimoji="1" lang="ja-JP" altLang="ja-JP" sz="18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08" name="スライド番号プレースホルダ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17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Skew Calibration Procedure</a:t>
            </a:r>
            <a:endParaRPr kumimoji="1" lang="ja-JP" altLang="en-US" dirty="0"/>
          </a:p>
        </p:txBody>
      </p:sp>
      <p:sp>
        <p:nvSpPr>
          <p:cNvPr id="107" name="Rectangle 12"/>
          <p:cNvSpPr>
            <a:spLocks noChangeArrowheads="1"/>
          </p:cNvSpPr>
          <p:nvPr/>
        </p:nvSpPr>
        <p:spPr bwMode="auto">
          <a:xfrm>
            <a:off x="683568" y="2576383"/>
            <a:ext cx="3905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I</a:t>
            </a:r>
            <a:r>
              <a:rPr kumimoji="1" lang="ja-JP" altLang="ja-JP" sz="2800" b="1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ph</a:t>
            </a:r>
            <a:endParaRPr kumimoji="1" lang="ja-JP" altLang="ja-JP" sz="28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12" name="Line 20"/>
          <p:cNvSpPr>
            <a:spLocks noChangeShapeType="1"/>
          </p:cNvSpPr>
          <p:nvPr/>
        </p:nvSpPr>
        <p:spPr bwMode="auto">
          <a:xfrm>
            <a:off x="1064196" y="3024654"/>
            <a:ext cx="1239838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3" name="Line 23"/>
          <p:cNvSpPr>
            <a:spLocks noChangeShapeType="1"/>
          </p:cNvSpPr>
          <p:nvPr/>
        </p:nvSpPr>
        <p:spPr bwMode="auto">
          <a:xfrm flipV="1">
            <a:off x="2319909" y="2432366"/>
            <a:ext cx="1387995" cy="592287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14" name="Line 24"/>
          <p:cNvSpPr>
            <a:spLocks noChangeShapeType="1"/>
          </p:cNvSpPr>
          <p:nvPr/>
        </p:nvSpPr>
        <p:spPr bwMode="auto">
          <a:xfrm>
            <a:off x="3707904" y="2432368"/>
            <a:ext cx="720080" cy="360039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9" name="Line 83"/>
          <p:cNvSpPr>
            <a:spLocks noChangeShapeType="1"/>
          </p:cNvSpPr>
          <p:nvPr/>
        </p:nvSpPr>
        <p:spPr bwMode="auto">
          <a:xfrm>
            <a:off x="2483767" y="2309386"/>
            <a:ext cx="1988791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0" name="Line 84"/>
          <p:cNvSpPr>
            <a:spLocks noChangeShapeType="1"/>
          </p:cNvSpPr>
          <p:nvPr/>
        </p:nvSpPr>
        <p:spPr bwMode="auto">
          <a:xfrm>
            <a:off x="1061020" y="2307798"/>
            <a:ext cx="1278731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1" name="Line 85"/>
          <p:cNvSpPr>
            <a:spLocks noChangeShapeType="1"/>
          </p:cNvSpPr>
          <p:nvPr/>
        </p:nvSpPr>
        <p:spPr bwMode="auto">
          <a:xfrm flipV="1">
            <a:off x="2339752" y="1764873"/>
            <a:ext cx="66675" cy="5588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2" name="Line 86"/>
          <p:cNvSpPr>
            <a:spLocks noChangeShapeType="1"/>
          </p:cNvSpPr>
          <p:nvPr/>
        </p:nvSpPr>
        <p:spPr bwMode="auto">
          <a:xfrm flipH="1" flipV="1">
            <a:off x="2412777" y="1764873"/>
            <a:ext cx="50800" cy="55880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3" name="Line 87"/>
          <p:cNvSpPr>
            <a:spLocks noChangeShapeType="1"/>
          </p:cNvSpPr>
          <p:nvPr/>
        </p:nvSpPr>
        <p:spPr bwMode="auto">
          <a:xfrm>
            <a:off x="1261046" y="1682323"/>
            <a:ext cx="3211513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5" name="Line 89"/>
          <p:cNvSpPr>
            <a:spLocks noChangeShapeType="1"/>
          </p:cNvSpPr>
          <p:nvPr/>
        </p:nvSpPr>
        <p:spPr bwMode="auto">
          <a:xfrm flipV="1">
            <a:off x="1124521" y="1139398"/>
            <a:ext cx="63500" cy="55562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6" name="Line 90"/>
          <p:cNvSpPr>
            <a:spLocks noChangeShapeType="1"/>
          </p:cNvSpPr>
          <p:nvPr/>
        </p:nvSpPr>
        <p:spPr bwMode="auto">
          <a:xfrm flipH="1" flipV="1">
            <a:off x="1194371" y="1139398"/>
            <a:ext cx="76200" cy="555625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3" name="Rectangle 134"/>
          <p:cNvSpPr>
            <a:spLocks noChangeArrowheads="1"/>
          </p:cNvSpPr>
          <p:nvPr/>
        </p:nvSpPr>
        <p:spPr bwMode="auto">
          <a:xfrm>
            <a:off x="364356" y="3224455"/>
            <a:ext cx="508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TD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64" name="Rectangle 135"/>
          <p:cNvSpPr>
            <a:spLocks noChangeArrowheads="1"/>
          </p:cNvSpPr>
          <p:nvPr/>
        </p:nvSpPr>
        <p:spPr bwMode="auto">
          <a:xfrm>
            <a:off x="735831" y="3348280"/>
            <a:ext cx="3077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PX</a:t>
            </a:r>
            <a:endParaRPr kumimoji="1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165" name="Line 136"/>
          <p:cNvSpPr>
            <a:spLocks noChangeShapeType="1"/>
          </p:cNvSpPr>
          <p:nvPr/>
        </p:nvSpPr>
        <p:spPr bwMode="auto">
          <a:xfrm>
            <a:off x="1054671" y="3592755"/>
            <a:ext cx="1573114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6" name="Line 138"/>
          <p:cNvSpPr>
            <a:spLocks noChangeShapeType="1"/>
          </p:cNvSpPr>
          <p:nvPr/>
        </p:nvSpPr>
        <p:spPr bwMode="auto">
          <a:xfrm>
            <a:off x="2627784" y="3324468"/>
            <a:ext cx="1682850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5" name="Line 149"/>
          <p:cNvSpPr>
            <a:spLocks noChangeShapeType="1"/>
          </p:cNvSpPr>
          <p:nvPr/>
        </p:nvSpPr>
        <p:spPr bwMode="auto">
          <a:xfrm>
            <a:off x="4021709" y="3322880"/>
            <a:ext cx="3460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6" name="Line 150"/>
          <p:cNvSpPr>
            <a:spLocks noChangeShapeType="1"/>
          </p:cNvSpPr>
          <p:nvPr/>
        </p:nvSpPr>
        <p:spPr bwMode="auto">
          <a:xfrm flipH="1">
            <a:off x="4094734" y="3322880"/>
            <a:ext cx="358775" cy="1588"/>
          </a:xfrm>
          <a:prstGeom prst="line">
            <a:avLst/>
          </a:prstGeom>
          <a:noFill/>
          <a:ln w="254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80" name="Line 147"/>
          <p:cNvSpPr>
            <a:spLocks noChangeShapeType="1"/>
          </p:cNvSpPr>
          <p:nvPr/>
        </p:nvSpPr>
        <p:spPr bwMode="auto">
          <a:xfrm flipV="1">
            <a:off x="2627784" y="3311345"/>
            <a:ext cx="1588" cy="2698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184" name="直線コネクタ 183"/>
          <p:cNvCxnSpPr/>
          <p:nvPr/>
        </p:nvCxnSpPr>
        <p:spPr bwMode="auto">
          <a:xfrm>
            <a:off x="3707904" y="2360359"/>
            <a:ext cx="0" cy="50405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Line 23"/>
          <p:cNvSpPr>
            <a:spLocks noChangeShapeType="1"/>
          </p:cNvSpPr>
          <p:nvPr/>
        </p:nvSpPr>
        <p:spPr bwMode="auto">
          <a:xfrm flipV="1">
            <a:off x="3131840" y="2432367"/>
            <a:ext cx="1387995" cy="592287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99" name="Line 20"/>
          <p:cNvSpPr>
            <a:spLocks noChangeShapeType="1"/>
          </p:cNvSpPr>
          <p:nvPr/>
        </p:nvSpPr>
        <p:spPr bwMode="auto">
          <a:xfrm>
            <a:off x="2339752" y="3024654"/>
            <a:ext cx="792088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0" name="Line 85"/>
          <p:cNvSpPr>
            <a:spLocks noChangeShapeType="1"/>
          </p:cNvSpPr>
          <p:nvPr/>
        </p:nvSpPr>
        <p:spPr bwMode="auto">
          <a:xfrm flipV="1">
            <a:off x="2914799" y="1764873"/>
            <a:ext cx="66675" cy="558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1" name="Line 86"/>
          <p:cNvSpPr>
            <a:spLocks noChangeShapeType="1"/>
          </p:cNvSpPr>
          <p:nvPr/>
        </p:nvSpPr>
        <p:spPr bwMode="auto">
          <a:xfrm flipH="1" flipV="1">
            <a:off x="2987824" y="1764873"/>
            <a:ext cx="50800" cy="558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2" name="Line 85"/>
          <p:cNvSpPr>
            <a:spLocks noChangeShapeType="1"/>
          </p:cNvSpPr>
          <p:nvPr/>
        </p:nvSpPr>
        <p:spPr bwMode="auto">
          <a:xfrm flipV="1">
            <a:off x="1763688" y="1136223"/>
            <a:ext cx="66675" cy="558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3" name="Line 86"/>
          <p:cNvSpPr>
            <a:spLocks noChangeShapeType="1"/>
          </p:cNvSpPr>
          <p:nvPr/>
        </p:nvSpPr>
        <p:spPr bwMode="auto">
          <a:xfrm flipH="1" flipV="1">
            <a:off x="1836713" y="1136223"/>
            <a:ext cx="50800" cy="5588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195" name="直線矢印コネクタ 194"/>
          <p:cNvCxnSpPr/>
          <p:nvPr/>
        </p:nvCxnSpPr>
        <p:spPr bwMode="auto">
          <a:xfrm>
            <a:off x="1259632" y="1280239"/>
            <a:ext cx="57606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6" name="直線矢印コネクタ 195"/>
          <p:cNvCxnSpPr/>
          <p:nvPr/>
        </p:nvCxnSpPr>
        <p:spPr bwMode="auto">
          <a:xfrm>
            <a:off x="2411760" y="1928311"/>
            <a:ext cx="57606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7" name="直線矢印コネクタ 196"/>
          <p:cNvCxnSpPr/>
          <p:nvPr/>
        </p:nvCxnSpPr>
        <p:spPr bwMode="auto">
          <a:xfrm>
            <a:off x="2987824" y="2792407"/>
            <a:ext cx="57606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7" name="Rectangle 12"/>
          <p:cNvSpPr>
            <a:spLocks noChangeArrowheads="1"/>
          </p:cNvSpPr>
          <p:nvPr/>
        </p:nvSpPr>
        <p:spPr bwMode="auto">
          <a:xfrm>
            <a:off x="104248" y="1260494"/>
            <a:ext cx="939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Emitted</a:t>
            </a:r>
            <a:endParaRPr kumimoji="1" lang="ja-JP" altLang="ja-JP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8" name="Rectangle 12"/>
          <p:cNvSpPr>
            <a:spLocks noChangeArrowheads="1"/>
          </p:cNvSpPr>
          <p:nvPr/>
        </p:nvSpPr>
        <p:spPr bwMode="auto">
          <a:xfrm>
            <a:off x="104248" y="1928311"/>
            <a:ext cx="11269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Received</a:t>
            </a:r>
            <a:endParaRPr kumimoji="1" lang="ja-JP" altLang="ja-JP" sz="2000" b="0" i="0" u="none" strike="noStrike" cap="none" normalizeH="0" baseline="-2500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09" name="Rectangle 12"/>
          <p:cNvSpPr>
            <a:spLocks noChangeArrowheads="1"/>
          </p:cNvSpPr>
          <p:nvPr/>
        </p:nvSpPr>
        <p:spPr bwMode="auto">
          <a:xfrm>
            <a:off x="1972386" y="1136223"/>
            <a:ext cx="31036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000" b="1" dirty="0" smtClean="0">
                <a:solidFill>
                  <a:srgbClr val="FF0000"/>
                </a:solidFill>
                <a:cs typeface="ＭＳ Ｐゴシック" pitchFamily="50" charset="-128"/>
              </a:rPr>
              <a:t>Controlling trigger delay </a:t>
            </a:r>
            <a:endParaRPr kumimoji="1" lang="ja-JP" altLang="ja-JP" sz="2000" b="0" i="0" u="none" strike="noStrike" cap="none" normalizeH="0" baseline="-2500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35" name="フリーフォーム 234"/>
          <p:cNvSpPr/>
          <p:nvPr/>
        </p:nvSpPr>
        <p:spPr>
          <a:xfrm>
            <a:off x="1034015" y="4762950"/>
            <a:ext cx="2664296" cy="1315695"/>
          </a:xfrm>
          <a:custGeom>
            <a:avLst/>
            <a:gdLst>
              <a:gd name="connsiteX0" fmla="*/ 0 w 2770095"/>
              <a:gd name="connsiteY0" fmla="*/ 20917 h 1338729"/>
              <a:gd name="connsiteX1" fmla="*/ 708212 w 2770095"/>
              <a:gd name="connsiteY1" fmla="*/ 29882 h 1338729"/>
              <a:gd name="connsiteX2" fmla="*/ 1004048 w 2770095"/>
              <a:gd name="connsiteY2" fmla="*/ 200212 h 1338729"/>
              <a:gd name="connsiteX3" fmla="*/ 1290918 w 2770095"/>
              <a:gd name="connsiteY3" fmla="*/ 1024964 h 1338729"/>
              <a:gd name="connsiteX4" fmla="*/ 1730189 w 2770095"/>
              <a:gd name="connsiteY4" fmla="*/ 1267012 h 1338729"/>
              <a:gd name="connsiteX5" fmla="*/ 2770095 w 2770095"/>
              <a:gd name="connsiteY5" fmla="*/ 1338729 h 1338729"/>
              <a:gd name="connsiteX0" fmla="*/ 0 w 2448273"/>
              <a:gd name="connsiteY0" fmla="*/ 20917 h 1314402"/>
              <a:gd name="connsiteX1" fmla="*/ 708212 w 2448273"/>
              <a:gd name="connsiteY1" fmla="*/ 29882 h 1314402"/>
              <a:gd name="connsiteX2" fmla="*/ 1004048 w 2448273"/>
              <a:gd name="connsiteY2" fmla="*/ 200212 h 1314402"/>
              <a:gd name="connsiteX3" fmla="*/ 1290918 w 2448273"/>
              <a:gd name="connsiteY3" fmla="*/ 1024964 h 1314402"/>
              <a:gd name="connsiteX4" fmla="*/ 1730189 w 2448273"/>
              <a:gd name="connsiteY4" fmla="*/ 1267012 h 1314402"/>
              <a:gd name="connsiteX5" fmla="*/ 2448273 w 2448273"/>
              <a:gd name="connsiteY5" fmla="*/ 1309307 h 1314402"/>
              <a:gd name="connsiteX0" fmla="*/ 0 w 2664296"/>
              <a:gd name="connsiteY0" fmla="*/ 14456 h 1315695"/>
              <a:gd name="connsiteX1" fmla="*/ 924235 w 2664296"/>
              <a:gd name="connsiteY1" fmla="*/ 31175 h 1315695"/>
              <a:gd name="connsiteX2" fmla="*/ 1220071 w 2664296"/>
              <a:gd name="connsiteY2" fmla="*/ 201505 h 1315695"/>
              <a:gd name="connsiteX3" fmla="*/ 1506941 w 2664296"/>
              <a:gd name="connsiteY3" fmla="*/ 1026257 h 1315695"/>
              <a:gd name="connsiteX4" fmla="*/ 1946212 w 2664296"/>
              <a:gd name="connsiteY4" fmla="*/ 1268305 h 1315695"/>
              <a:gd name="connsiteX5" fmla="*/ 2664296 w 2664296"/>
              <a:gd name="connsiteY5" fmla="*/ 1310600 h 131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4296" h="1315695">
                <a:moveTo>
                  <a:pt x="0" y="14456"/>
                </a:moveTo>
                <a:cubicBezTo>
                  <a:pt x="270435" y="3997"/>
                  <a:pt x="720890" y="0"/>
                  <a:pt x="924235" y="31175"/>
                </a:cubicBezTo>
                <a:cubicBezTo>
                  <a:pt x="1127580" y="62350"/>
                  <a:pt x="1122953" y="35658"/>
                  <a:pt x="1220071" y="201505"/>
                </a:cubicBezTo>
                <a:cubicBezTo>
                  <a:pt x="1317189" y="367352"/>
                  <a:pt x="1385918" y="848457"/>
                  <a:pt x="1506941" y="1026257"/>
                </a:cubicBezTo>
                <a:cubicBezTo>
                  <a:pt x="1627965" y="1204057"/>
                  <a:pt x="1753320" y="1220915"/>
                  <a:pt x="1946212" y="1268305"/>
                </a:cubicBezTo>
                <a:cubicBezTo>
                  <a:pt x="2139104" y="1315695"/>
                  <a:pt x="2267608" y="1300888"/>
                  <a:pt x="2664296" y="13106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6" name="フリーフォーム 235"/>
          <p:cNvSpPr/>
          <p:nvPr/>
        </p:nvSpPr>
        <p:spPr>
          <a:xfrm>
            <a:off x="1204013" y="4769979"/>
            <a:ext cx="2540326" cy="1361836"/>
          </a:xfrm>
          <a:custGeom>
            <a:avLst/>
            <a:gdLst>
              <a:gd name="connsiteX0" fmla="*/ 0 w 2770095"/>
              <a:gd name="connsiteY0" fmla="*/ 20917 h 1338729"/>
              <a:gd name="connsiteX1" fmla="*/ 708212 w 2770095"/>
              <a:gd name="connsiteY1" fmla="*/ 29882 h 1338729"/>
              <a:gd name="connsiteX2" fmla="*/ 1004048 w 2770095"/>
              <a:gd name="connsiteY2" fmla="*/ 200212 h 1338729"/>
              <a:gd name="connsiteX3" fmla="*/ 1290918 w 2770095"/>
              <a:gd name="connsiteY3" fmla="*/ 1024964 h 1338729"/>
              <a:gd name="connsiteX4" fmla="*/ 1730189 w 2770095"/>
              <a:gd name="connsiteY4" fmla="*/ 1267012 h 1338729"/>
              <a:gd name="connsiteX5" fmla="*/ 2770095 w 2770095"/>
              <a:gd name="connsiteY5" fmla="*/ 1338729 h 1338729"/>
              <a:gd name="connsiteX0" fmla="*/ 0 w 2194032"/>
              <a:gd name="connsiteY0" fmla="*/ 20917 h 1312775"/>
              <a:gd name="connsiteX1" fmla="*/ 708212 w 2194032"/>
              <a:gd name="connsiteY1" fmla="*/ 29882 h 1312775"/>
              <a:gd name="connsiteX2" fmla="*/ 1004048 w 2194032"/>
              <a:gd name="connsiteY2" fmla="*/ 200212 h 1312775"/>
              <a:gd name="connsiteX3" fmla="*/ 1290918 w 2194032"/>
              <a:gd name="connsiteY3" fmla="*/ 1024964 h 1312775"/>
              <a:gd name="connsiteX4" fmla="*/ 1730189 w 2194032"/>
              <a:gd name="connsiteY4" fmla="*/ 1267012 h 1312775"/>
              <a:gd name="connsiteX5" fmla="*/ 2194032 w 2194032"/>
              <a:gd name="connsiteY5" fmla="*/ 1299543 h 1312775"/>
              <a:gd name="connsiteX0" fmla="*/ 372275 w 2566307"/>
              <a:gd name="connsiteY0" fmla="*/ 16491 h 1308349"/>
              <a:gd name="connsiteX1" fmla="*/ 118035 w 2566307"/>
              <a:gd name="connsiteY1" fmla="*/ 43051 h 1308349"/>
              <a:gd name="connsiteX2" fmla="*/ 1080487 w 2566307"/>
              <a:gd name="connsiteY2" fmla="*/ 25456 h 1308349"/>
              <a:gd name="connsiteX3" fmla="*/ 1376323 w 2566307"/>
              <a:gd name="connsiteY3" fmla="*/ 195786 h 1308349"/>
              <a:gd name="connsiteX4" fmla="*/ 1663193 w 2566307"/>
              <a:gd name="connsiteY4" fmla="*/ 1020538 h 1308349"/>
              <a:gd name="connsiteX5" fmla="*/ 2102464 w 2566307"/>
              <a:gd name="connsiteY5" fmla="*/ 1262586 h 1308349"/>
              <a:gd name="connsiteX6" fmla="*/ 2566307 w 2566307"/>
              <a:gd name="connsiteY6" fmla="*/ 1295117 h 1308349"/>
              <a:gd name="connsiteX0" fmla="*/ 346294 w 2540326"/>
              <a:gd name="connsiteY0" fmla="*/ 23666 h 1315524"/>
              <a:gd name="connsiteX1" fmla="*/ 118035 w 2540326"/>
              <a:gd name="connsiteY1" fmla="*/ 7175 h 1315524"/>
              <a:gd name="connsiteX2" fmla="*/ 1054506 w 2540326"/>
              <a:gd name="connsiteY2" fmla="*/ 32631 h 1315524"/>
              <a:gd name="connsiteX3" fmla="*/ 1350342 w 2540326"/>
              <a:gd name="connsiteY3" fmla="*/ 202961 h 1315524"/>
              <a:gd name="connsiteX4" fmla="*/ 1637212 w 2540326"/>
              <a:gd name="connsiteY4" fmla="*/ 1027713 h 1315524"/>
              <a:gd name="connsiteX5" fmla="*/ 2076483 w 2540326"/>
              <a:gd name="connsiteY5" fmla="*/ 1269761 h 1315524"/>
              <a:gd name="connsiteX6" fmla="*/ 2540326 w 2540326"/>
              <a:gd name="connsiteY6" fmla="*/ 1302292 h 131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326" h="1315524">
                <a:moveTo>
                  <a:pt x="346294" y="23666"/>
                </a:moveTo>
                <a:cubicBezTo>
                  <a:pt x="347982" y="21410"/>
                  <a:pt x="0" y="5681"/>
                  <a:pt x="118035" y="7175"/>
                </a:cubicBezTo>
                <a:cubicBezTo>
                  <a:pt x="236070" y="8669"/>
                  <a:pt x="849122" y="0"/>
                  <a:pt x="1054506" y="32631"/>
                </a:cubicBezTo>
                <a:cubicBezTo>
                  <a:pt x="1259890" y="65262"/>
                  <a:pt x="1253224" y="37114"/>
                  <a:pt x="1350342" y="202961"/>
                </a:cubicBezTo>
                <a:cubicBezTo>
                  <a:pt x="1447460" y="368808"/>
                  <a:pt x="1516189" y="849913"/>
                  <a:pt x="1637212" y="1027713"/>
                </a:cubicBezTo>
                <a:cubicBezTo>
                  <a:pt x="1758236" y="1205513"/>
                  <a:pt x="1925964" y="1223998"/>
                  <a:pt x="2076483" y="1269761"/>
                </a:cubicBezTo>
                <a:cubicBezTo>
                  <a:pt x="2227002" y="1315524"/>
                  <a:pt x="2143638" y="1292580"/>
                  <a:pt x="2540326" y="1302292"/>
                </a:cubicBezTo>
              </a:path>
            </a:pathLst>
          </a:cu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7" name="直線矢印コネクタ 236"/>
          <p:cNvCxnSpPr/>
          <p:nvPr/>
        </p:nvCxnSpPr>
        <p:spPr>
          <a:xfrm>
            <a:off x="2114135" y="5407772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直線矢印コネクタ 238"/>
          <p:cNvCxnSpPr/>
          <p:nvPr/>
        </p:nvCxnSpPr>
        <p:spPr>
          <a:xfrm flipV="1">
            <a:off x="1034012" y="4273351"/>
            <a:ext cx="0" cy="18872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テキスト ボックス 239"/>
          <p:cNvSpPr txBox="1"/>
          <p:nvPr/>
        </p:nvSpPr>
        <p:spPr>
          <a:xfrm rot="16200000">
            <a:off x="40714" y="483460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/>
              <a:t>Output</a:t>
            </a:r>
            <a:endParaRPr kumimoji="1" lang="ja-JP" altLang="en-US" sz="2400" b="1" baseline="-25000" dirty="0"/>
          </a:p>
        </p:txBody>
      </p:sp>
      <p:cxnSp>
        <p:nvCxnSpPr>
          <p:cNvPr id="241" name="直線矢印コネクタ 240"/>
          <p:cNvCxnSpPr/>
          <p:nvPr/>
        </p:nvCxnSpPr>
        <p:spPr>
          <a:xfrm>
            <a:off x="1034012" y="6145559"/>
            <a:ext cx="280831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12"/>
          <p:cNvSpPr>
            <a:spLocks noChangeArrowheads="1"/>
          </p:cNvSpPr>
          <p:nvPr/>
        </p:nvSpPr>
        <p:spPr bwMode="auto">
          <a:xfrm>
            <a:off x="2987824" y="6217567"/>
            <a:ext cx="16657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000" b="1" dirty="0" smtClean="0">
                <a:cs typeface="ＭＳ Ｐゴシック" pitchFamily="50" charset="-128"/>
              </a:rPr>
              <a:t>Trigger delay </a:t>
            </a:r>
            <a:endParaRPr kumimoji="1" lang="ja-JP" altLang="ja-JP" sz="2000" b="0" i="0" u="none" strike="noStrike" cap="none" normalizeH="0" baseline="-25000" dirty="0" smtClean="0">
              <a:ln>
                <a:noFill/>
              </a:ln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45" name="フリーフォーム 244"/>
          <p:cNvSpPr/>
          <p:nvPr/>
        </p:nvSpPr>
        <p:spPr>
          <a:xfrm>
            <a:off x="962006" y="4759700"/>
            <a:ext cx="2770095" cy="1343273"/>
          </a:xfrm>
          <a:custGeom>
            <a:avLst/>
            <a:gdLst>
              <a:gd name="connsiteX0" fmla="*/ 0 w 2770095"/>
              <a:gd name="connsiteY0" fmla="*/ 20917 h 1338729"/>
              <a:gd name="connsiteX1" fmla="*/ 708212 w 2770095"/>
              <a:gd name="connsiteY1" fmla="*/ 29882 h 1338729"/>
              <a:gd name="connsiteX2" fmla="*/ 1004048 w 2770095"/>
              <a:gd name="connsiteY2" fmla="*/ 200212 h 1338729"/>
              <a:gd name="connsiteX3" fmla="*/ 1290918 w 2770095"/>
              <a:gd name="connsiteY3" fmla="*/ 1024964 h 1338729"/>
              <a:gd name="connsiteX4" fmla="*/ 1730189 w 2770095"/>
              <a:gd name="connsiteY4" fmla="*/ 1267012 h 1338729"/>
              <a:gd name="connsiteX5" fmla="*/ 2770095 w 2770095"/>
              <a:gd name="connsiteY5" fmla="*/ 1338729 h 133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70095" h="1338729">
                <a:moveTo>
                  <a:pt x="0" y="20917"/>
                </a:moveTo>
                <a:cubicBezTo>
                  <a:pt x="270435" y="10458"/>
                  <a:pt x="540871" y="0"/>
                  <a:pt x="708212" y="29882"/>
                </a:cubicBezTo>
                <a:cubicBezTo>
                  <a:pt x="875553" y="59765"/>
                  <a:pt x="906930" y="34365"/>
                  <a:pt x="1004048" y="200212"/>
                </a:cubicBezTo>
                <a:cubicBezTo>
                  <a:pt x="1101166" y="366059"/>
                  <a:pt x="1169895" y="847164"/>
                  <a:pt x="1290918" y="1024964"/>
                </a:cubicBezTo>
                <a:cubicBezTo>
                  <a:pt x="1411942" y="1202764"/>
                  <a:pt x="1483660" y="1214718"/>
                  <a:pt x="1730189" y="1267012"/>
                </a:cubicBezTo>
                <a:cubicBezTo>
                  <a:pt x="1976719" y="1319306"/>
                  <a:pt x="2373407" y="1329017"/>
                  <a:pt x="2770095" y="1338729"/>
                </a:cubicBezTo>
              </a:path>
            </a:pathLst>
          </a:cu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0" name="下矢印 249"/>
          <p:cNvSpPr/>
          <p:nvPr/>
        </p:nvSpPr>
        <p:spPr bwMode="auto">
          <a:xfrm>
            <a:off x="1907704" y="3769295"/>
            <a:ext cx="1458162" cy="432048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52" name="Rectangle 12"/>
          <p:cNvSpPr>
            <a:spLocks noChangeArrowheads="1"/>
          </p:cNvSpPr>
          <p:nvPr/>
        </p:nvSpPr>
        <p:spPr bwMode="auto">
          <a:xfrm>
            <a:off x="2771800" y="4777407"/>
            <a:ext cx="6556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000" b="1" dirty="0" smtClean="0">
                <a:solidFill>
                  <a:srgbClr val="FF0000"/>
                </a:solidFill>
                <a:cs typeface="ＭＳ Ｐゴシック" pitchFamily="50" charset="-128"/>
              </a:rPr>
              <a:t>Skew</a:t>
            </a:r>
            <a:endParaRPr kumimoji="1" lang="ja-JP" altLang="ja-JP" sz="2000" b="0" i="0" u="none" strike="noStrike" cap="none" normalizeH="0" baseline="-2500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254" name="Line 147"/>
          <p:cNvSpPr>
            <a:spLocks noChangeShapeType="1"/>
          </p:cNvSpPr>
          <p:nvPr/>
        </p:nvSpPr>
        <p:spPr bwMode="auto">
          <a:xfrm flipV="1">
            <a:off x="3059832" y="3311345"/>
            <a:ext cx="1588" cy="269875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5" name="Line 147"/>
          <p:cNvSpPr>
            <a:spLocks noChangeShapeType="1"/>
          </p:cNvSpPr>
          <p:nvPr/>
        </p:nvSpPr>
        <p:spPr bwMode="auto">
          <a:xfrm flipV="1">
            <a:off x="2123728" y="3311345"/>
            <a:ext cx="1588" cy="269875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6" name="Line 136"/>
          <p:cNvSpPr>
            <a:spLocks noChangeShapeType="1"/>
          </p:cNvSpPr>
          <p:nvPr/>
        </p:nvSpPr>
        <p:spPr bwMode="auto">
          <a:xfrm>
            <a:off x="2627784" y="3592755"/>
            <a:ext cx="432048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7" name="Line 136"/>
          <p:cNvSpPr>
            <a:spLocks noChangeShapeType="1"/>
          </p:cNvSpPr>
          <p:nvPr/>
        </p:nvSpPr>
        <p:spPr bwMode="auto">
          <a:xfrm>
            <a:off x="2123728" y="3326943"/>
            <a:ext cx="504056" cy="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cxnSp>
        <p:nvCxnSpPr>
          <p:cNvPr id="259" name="直線コネクタ 258"/>
          <p:cNvCxnSpPr/>
          <p:nvPr/>
        </p:nvCxnSpPr>
        <p:spPr bwMode="auto">
          <a:xfrm flipV="1">
            <a:off x="2483768" y="5065439"/>
            <a:ext cx="360040" cy="35016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0" name="角丸四角形 259"/>
          <p:cNvSpPr/>
          <p:nvPr/>
        </p:nvSpPr>
        <p:spPr bwMode="auto">
          <a:xfrm>
            <a:off x="4716016" y="2977207"/>
            <a:ext cx="4176464" cy="1512168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ja-JP" sz="2200" dirty="0" smtClean="0">
                <a:solidFill>
                  <a:schemeClr val="tx1"/>
                </a:solidFill>
              </a:rPr>
              <a:t>Measure the delay while </a:t>
            </a:r>
            <a:br>
              <a:rPr lang="en-US" altLang="ja-JP" sz="2200" dirty="0" smtClean="0">
                <a:solidFill>
                  <a:schemeClr val="tx1"/>
                </a:solidFill>
              </a:rPr>
            </a:br>
            <a:r>
              <a:rPr lang="en-US" altLang="ja-JP" sz="2200" dirty="0" smtClean="0">
                <a:solidFill>
                  <a:schemeClr val="tx1"/>
                </a:solidFill>
              </a:rPr>
              <a:t>     changing the 1</a:t>
            </a:r>
            <a:r>
              <a:rPr lang="en-US" altLang="ja-JP" sz="2200" baseline="30000" dirty="0" smtClean="0">
                <a:solidFill>
                  <a:schemeClr val="tx1"/>
                </a:solidFill>
              </a:rPr>
              <a:t>st</a:t>
            </a:r>
            <a:r>
              <a:rPr lang="en-US" altLang="ja-JP" sz="2200" dirty="0" smtClean="0">
                <a:solidFill>
                  <a:schemeClr val="tx1"/>
                </a:solidFill>
              </a:rPr>
              <a:t> Reg. value. </a:t>
            </a:r>
          </a:p>
          <a:p>
            <a: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  <a:t> The 1</a:t>
            </a:r>
            <a:r>
              <a:rPr lang="en-US" altLang="ja-JP" sz="2200" baseline="30000" dirty="0" smtClean="0">
                <a:solidFill>
                  <a:schemeClr val="tx1"/>
                </a:solidFill>
                <a:sym typeface="Wingdings" pitchFamily="2" charset="2"/>
              </a:rPr>
              <a:t>st</a:t>
            </a:r>
            <a: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  <a:t> Reg. value is </a:t>
            </a:r>
            <a:b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</a:br>
            <a: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  <a:t>      chosen for minimized skew.</a:t>
            </a:r>
            <a:endParaRPr lang="en-US" altLang="ja-JP" sz="2200" dirty="0" smtClean="0">
              <a:solidFill>
                <a:schemeClr val="tx1"/>
              </a:solidFill>
            </a:endParaRPr>
          </a:p>
        </p:txBody>
      </p:sp>
      <p:sp>
        <p:nvSpPr>
          <p:cNvPr id="261" name="角丸四角形 260"/>
          <p:cNvSpPr/>
          <p:nvPr/>
        </p:nvSpPr>
        <p:spPr bwMode="auto">
          <a:xfrm>
            <a:off x="4716016" y="4993431"/>
            <a:ext cx="4176464" cy="1512168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ja-JP" sz="2200" dirty="0" smtClean="0">
                <a:solidFill>
                  <a:schemeClr val="tx1"/>
                </a:solidFill>
              </a:rPr>
              <a:t>Measure the delay while </a:t>
            </a:r>
            <a:br>
              <a:rPr lang="en-US" altLang="ja-JP" sz="2200" dirty="0" smtClean="0">
                <a:solidFill>
                  <a:schemeClr val="tx1"/>
                </a:solidFill>
              </a:rPr>
            </a:br>
            <a:r>
              <a:rPr lang="en-US" altLang="ja-JP" sz="2200" dirty="0" smtClean="0">
                <a:solidFill>
                  <a:schemeClr val="tx1"/>
                </a:solidFill>
              </a:rPr>
              <a:t>    changing the 2</a:t>
            </a:r>
            <a:r>
              <a:rPr lang="en-US" altLang="ja-JP" sz="2200" baseline="30000" dirty="0" smtClean="0">
                <a:solidFill>
                  <a:schemeClr val="tx1"/>
                </a:solidFill>
              </a:rPr>
              <a:t>nd</a:t>
            </a:r>
            <a:r>
              <a:rPr lang="en-US" altLang="ja-JP" sz="2200" dirty="0" smtClean="0">
                <a:solidFill>
                  <a:schemeClr val="tx1"/>
                </a:solidFill>
              </a:rPr>
              <a:t> Reg. value. </a:t>
            </a:r>
          </a:p>
          <a:p>
            <a: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  <a:t> The 2</a:t>
            </a:r>
            <a:r>
              <a:rPr lang="en-US" altLang="ja-JP" sz="2200" baseline="30000" dirty="0" smtClean="0">
                <a:solidFill>
                  <a:schemeClr val="tx1"/>
                </a:solidFill>
                <a:sym typeface="Wingdings" pitchFamily="2" charset="2"/>
              </a:rPr>
              <a:t>nd</a:t>
            </a:r>
            <a: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  <a:t>  Reg. value is </a:t>
            </a:r>
            <a:b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</a:br>
            <a: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  <a:t>      chosen for minimized skew.</a:t>
            </a:r>
            <a:endParaRPr lang="en-US" altLang="ja-JP" sz="2200" dirty="0" smtClean="0">
              <a:solidFill>
                <a:schemeClr val="tx1"/>
              </a:solidFill>
            </a:endParaRPr>
          </a:p>
        </p:txBody>
      </p:sp>
      <p:sp>
        <p:nvSpPr>
          <p:cNvPr id="262" name="下矢印 261"/>
          <p:cNvSpPr/>
          <p:nvPr/>
        </p:nvSpPr>
        <p:spPr bwMode="auto">
          <a:xfrm>
            <a:off x="6156176" y="2545159"/>
            <a:ext cx="1296144" cy="288032"/>
          </a:xfrm>
          <a:prstGeom prst="downArrow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63" name="下矢印 262"/>
          <p:cNvSpPr/>
          <p:nvPr/>
        </p:nvSpPr>
        <p:spPr bwMode="auto">
          <a:xfrm>
            <a:off x="6156176" y="4633391"/>
            <a:ext cx="1296144" cy="288032"/>
          </a:xfrm>
          <a:prstGeom prst="downArrow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64" name="角丸四角形 263"/>
          <p:cNvSpPr/>
          <p:nvPr/>
        </p:nvSpPr>
        <p:spPr bwMode="auto">
          <a:xfrm>
            <a:off x="4716016" y="1465039"/>
            <a:ext cx="4104456" cy="936104"/>
          </a:xfrm>
          <a:prstGeom prst="round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ja-JP" sz="2200" dirty="0" smtClean="0"/>
              <a:t>Measure the skew by </a:t>
            </a:r>
            <a:br>
              <a:rPr lang="en-US" altLang="ja-JP" sz="2200" dirty="0" smtClean="0"/>
            </a:br>
            <a:r>
              <a:rPr lang="en-US" altLang="ja-JP" sz="2200" dirty="0" smtClean="0"/>
              <a:t>          controlling trigger delay.</a:t>
            </a:r>
            <a:endParaRPr kumimoji="1" lang="ja-JP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72" name="Rectangle 12"/>
          <p:cNvSpPr>
            <a:spLocks noChangeArrowheads="1"/>
          </p:cNvSpPr>
          <p:nvPr/>
        </p:nvSpPr>
        <p:spPr bwMode="auto">
          <a:xfrm>
            <a:off x="1252562" y="4181598"/>
            <a:ext cx="31034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2000" b="1" u="sng" dirty="0" smtClean="0">
                <a:solidFill>
                  <a:srgbClr val="FF0000"/>
                </a:solidFill>
                <a:cs typeface="ＭＳ Ｐゴシック" pitchFamily="50" charset="-128"/>
              </a:rPr>
              <a:t>Modulation characteristic</a:t>
            </a:r>
            <a:endParaRPr kumimoji="1" lang="ja-JP" altLang="ja-JP" sz="2000" b="0" i="0" u="sng" strike="noStrike" cap="none" normalizeH="0" baseline="-2500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55" name="Rectangle 134"/>
          <p:cNvSpPr>
            <a:spLocks noChangeArrowheads="1"/>
          </p:cNvSpPr>
          <p:nvPr/>
        </p:nvSpPr>
        <p:spPr bwMode="auto">
          <a:xfrm>
            <a:off x="3203848" y="3553271"/>
            <a:ext cx="11521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2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T</a:t>
            </a:r>
            <a:r>
              <a:rPr kumimoji="1" lang="en-US" altLang="ja-JP" sz="2200" b="1" i="0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offset</a:t>
            </a:r>
            <a:r>
              <a:rPr kumimoji="1" lang="en-US" altLang="ja-JP" sz="2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(</a:t>
            </a:r>
            <a:r>
              <a:rPr kumimoji="1" lang="en-US" altLang="ja-JP" sz="2200" b="1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i</a:t>
            </a:r>
            <a:r>
              <a:rPr kumimoji="1" lang="en-US" altLang="ja-JP" sz="2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)</a:t>
            </a:r>
            <a:endParaRPr kumimoji="1" lang="ja-JP" altLang="ja-JP" sz="1800" b="0" i="0" u="none" strike="noStrike" cap="none" normalizeH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cxnSp>
        <p:nvCxnSpPr>
          <p:cNvPr id="57" name="直線コネクタ 56"/>
          <p:cNvCxnSpPr/>
          <p:nvPr/>
        </p:nvCxnSpPr>
        <p:spPr bwMode="auto">
          <a:xfrm>
            <a:off x="2699792" y="3625279"/>
            <a:ext cx="432048" cy="7200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スライド番号プレースホルダ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18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3888432" cy="454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Skew Calibration Procedure</a:t>
            </a:r>
            <a:endParaRPr kumimoji="1" lang="ja-JP" altLang="en-US" dirty="0"/>
          </a:p>
        </p:txBody>
      </p:sp>
      <p:graphicFrame>
        <p:nvGraphicFramePr>
          <p:cNvPr id="7" name="図表 6"/>
          <p:cNvGraphicFramePr/>
          <p:nvPr/>
        </p:nvGraphicFramePr>
        <p:xfrm>
          <a:off x="-5005064" y="1412776"/>
          <a:ext cx="421196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正方形/長方形 11"/>
          <p:cNvSpPr/>
          <p:nvPr/>
        </p:nvSpPr>
        <p:spPr bwMode="auto">
          <a:xfrm>
            <a:off x="1259632" y="2132856"/>
            <a:ext cx="1008112" cy="576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4" name="角丸四角形 13"/>
          <p:cNvSpPr/>
          <p:nvPr/>
        </p:nvSpPr>
        <p:spPr bwMode="auto">
          <a:xfrm>
            <a:off x="4716016" y="2996952"/>
            <a:ext cx="4176464" cy="1512168"/>
          </a:xfrm>
          <a:prstGeom prst="round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ja-JP" sz="2200" dirty="0" smtClean="0"/>
              <a:t>Measure the delay while </a:t>
            </a:r>
            <a:br>
              <a:rPr lang="en-US" altLang="ja-JP" sz="2200" dirty="0" smtClean="0"/>
            </a:br>
            <a:r>
              <a:rPr lang="en-US" altLang="ja-JP" sz="2200" dirty="0" smtClean="0"/>
              <a:t>     changing the </a:t>
            </a:r>
            <a:r>
              <a:rPr lang="en-US" altLang="ja-JP" sz="2200" dirty="0" smtClean="0">
                <a:solidFill>
                  <a:srgbClr val="FF0000"/>
                </a:solidFill>
              </a:rPr>
              <a:t>1</a:t>
            </a:r>
            <a:r>
              <a:rPr lang="en-US" altLang="ja-JP" sz="2200" baseline="30000" dirty="0" smtClean="0">
                <a:solidFill>
                  <a:srgbClr val="FF0000"/>
                </a:solidFill>
              </a:rPr>
              <a:t>st</a:t>
            </a:r>
            <a:r>
              <a:rPr lang="en-US" altLang="ja-JP" sz="2200" dirty="0" smtClean="0">
                <a:solidFill>
                  <a:srgbClr val="FF0000"/>
                </a:solidFill>
              </a:rPr>
              <a:t> Reg. value. </a:t>
            </a:r>
            <a:endParaRPr lang="en-US" altLang="ja-JP" sz="2200" dirty="0" smtClean="0"/>
          </a:p>
          <a:p>
            <a:r>
              <a:rPr lang="en-US" altLang="ja-JP" sz="2200" dirty="0" smtClean="0">
                <a:sym typeface="Wingdings" pitchFamily="2" charset="2"/>
              </a:rPr>
              <a:t> The 1</a:t>
            </a:r>
            <a:r>
              <a:rPr lang="en-US" altLang="ja-JP" sz="2200" baseline="30000" dirty="0" smtClean="0">
                <a:sym typeface="Wingdings" pitchFamily="2" charset="2"/>
              </a:rPr>
              <a:t>st</a:t>
            </a:r>
            <a:r>
              <a:rPr lang="en-US" altLang="ja-JP" sz="2200" dirty="0" smtClean="0">
                <a:sym typeface="Wingdings" pitchFamily="2" charset="2"/>
              </a:rPr>
              <a:t> Reg. value is </a:t>
            </a:r>
            <a:br>
              <a:rPr lang="en-US" altLang="ja-JP" sz="2200" dirty="0" smtClean="0">
                <a:sym typeface="Wingdings" pitchFamily="2" charset="2"/>
              </a:rPr>
            </a:br>
            <a:r>
              <a:rPr lang="en-US" altLang="ja-JP" sz="2200" dirty="0" smtClean="0">
                <a:sym typeface="Wingdings" pitchFamily="2" charset="2"/>
              </a:rPr>
              <a:t>      chosen for minimized skew.</a:t>
            </a:r>
            <a:endParaRPr lang="en-US" altLang="ja-JP" sz="2200" dirty="0" smtClean="0"/>
          </a:p>
        </p:txBody>
      </p:sp>
      <p:sp>
        <p:nvSpPr>
          <p:cNvPr id="18" name="角丸四角形 17"/>
          <p:cNvSpPr/>
          <p:nvPr/>
        </p:nvSpPr>
        <p:spPr bwMode="auto">
          <a:xfrm>
            <a:off x="4716016" y="5013176"/>
            <a:ext cx="4176464" cy="1512168"/>
          </a:xfrm>
          <a:prstGeom prst="round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ja-JP" sz="2200" dirty="0" smtClean="0">
                <a:solidFill>
                  <a:schemeClr val="tx1"/>
                </a:solidFill>
              </a:rPr>
              <a:t>Measure the delay while </a:t>
            </a:r>
            <a:br>
              <a:rPr lang="en-US" altLang="ja-JP" sz="2200" dirty="0" smtClean="0">
                <a:solidFill>
                  <a:schemeClr val="tx1"/>
                </a:solidFill>
              </a:rPr>
            </a:br>
            <a:r>
              <a:rPr lang="en-US" altLang="ja-JP" sz="2200" dirty="0" smtClean="0">
                <a:solidFill>
                  <a:schemeClr val="tx1"/>
                </a:solidFill>
              </a:rPr>
              <a:t>    changing the 2</a:t>
            </a:r>
            <a:r>
              <a:rPr lang="en-US" altLang="ja-JP" sz="2200" baseline="30000" dirty="0" smtClean="0">
                <a:solidFill>
                  <a:schemeClr val="tx1"/>
                </a:solidFill>
              </a:rPr>
              <a:t>nd</a:t>
            </a:r>
            <a:r>
              <a:rPr lang="en-US" altLang="ja-JP" sz="2200" dirty="0" smtClean="0">
                <a:solidFill>
                  <a:schemeClr val="tx1"/>
                </a:solidFill>
              </a:rPr>
              <a:t> Reg. value. </a:t>
            </a:r>
          </a:p>
          <a:p>
            <a: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  <a:t> The 2</a:t>
            </a:r>
            <a:r>
              <a:rPr lang="en-US" altLang="ja-JP" sz="2200" baseline="30000" dirty="0" smtClean="0">
                <a:solidFill>
                  <a:schemeClr val="tx1"/>
                </a:solidFill>
                <a:sym typeface="Wingdings" pitchFamily="2" charset="2"/>
              </a:rPr>
              <a:t>nd</a:t>
            </a:r>
            <a: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  <a:t>  Reg. value is </a:t>
            </a:r>
            <a:b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</a:br>
            <a:r>
              <a:rPr lang="en-US" altLang="ja-JP" sz="2200" dirty="0" smtClean="0">
                <a:solidFill>
                  <a:schemeClr val="tx1"/>
                </a:solidFill>
                <a:sym typeface="Wingdings" pitchFamily="2" charset="2"/>
              </a:rPr>
              <a:t>      chosen for minimized skew.</a:t>
            </a:r>
            <a:endParaRPr lang="en-US" altLang="ja-JP" sz="2200" dirty="0" smtClean="0">
              <a:solidFill>
                <a:schemeClr val="tx1"/>
              </a:solidFill>
            </a:endParaRPr>
          </a:p>
        </p:txBody>
      </p:sp>
      <p:sp>
        <p:nvSpPr>
          <p:cNvPr id="19" name="下矢印 18"/>
          <p:cNvSpPr/>
          <p:nvPr/>
        </p:nvSpPr>
        <p:spPr bwMode="auto">
          <a:xfrm>
            <a:off x="6156176" y="2564904"/>
            <a:ext cx="1296144" cy="28803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0" name="下矢印 19"/>
          <p:cNvSpPr/>
          <p:nvPr/>
        </p:nvSpPr>
        <p:spPr bwMode="auto">
          <a:xfrm>
            <a:off x="6156176" y="4653136"/>
            <a:ext cx="1296144" cy="288032"/>
          </a:xfrm>
          <a:prstGeom prst="downArrow">
            <a:avLst/>
          </a:prstGeom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 bwMode="auto">
          <a:xfrm>
            <a:off x="4716016" y="1484784"/>
            <a:ext cx="4104456" cy="936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ja-JP" sz="2200" dirty="0" smtClean="0"/>
              <a:t>Measure the skew by </a:t>
            </a:r>
            <a:br>
              <a:rPr lang="en-US" altLang="ja-JP" sz="2200" dirty="0" smtClean="0"/>
            </a:br>
            <a:r>
              <a:rPr lang="en-US" altLang="ja-JP" sz="2200" dirty="0" smtClean="0"/>
              <a:t>          controlling trigger delay.</a:t>
            </a:r>
            <a:endParaRPr kumimoji="1" lang="ja-JP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19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52513"/>
            <a:ext cx="8686800" cy="5040312"/>
          </a:xfrm>
        </p:spPr>
        <p:txBody>
          <a:bodyPr/>
          <a:lstStyle/>
          <a:p>
            <a:r>
              <a:rPr lang="en-US" altLang="ja-JP" b="1" dirty="0" smtClean="0"/>
              <a:t>Lateral Electric Field Modulator (LEFM)</a:t>
            </a:r>
          </a:p>
          <a:p>
            <a:pPr lvl="1"/>
            <a:r>
              <a:rPr kumimoji="1" lang="en-US" altLang="ja-JP" b="1" dirty="0" smtClean="0"/>
              <a:t>1-tap LEFM </a:t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= Draining Only Modulator (DOM) </a:t>
            </a:r>
          </a:p>
          <a:p>
            <a:pPr lvl="1"/>
            <a:r>
              <a:rPr lang="en-US" altLang="ja-JP" b="1" dirty="0" smtClean="0"/>
              <a:t>Multi-tap LEFM</a:t>
            </a:r>
            <a:endParaRPr kumimoji="1" lang="en-US" altLang="ja-JP" b="1" dirty="0" smtClean="0"/>
          </a:p>
          <a:p>
            <a:r>
              <a:rPr lang="en-US" altLang="ja-JP" b="1" dirty="0" smtClean="0"/>
              <a:t>Implementation 1: </a:t>
            </a:r>
            <a:br>
              <a:rPr lang="en-US" altLang="ja-JP" b="1" dirty="0" smtClean="0"/>
            </a:br>
            <a:r>
              <a:rPr lang="en-US" altLang="ja-JP" b="1" dirty="0" smtClean="0"/>
              <a:t>A TOF range imager with In-pixel background light cancelling (4-tap LEFM) </a:t>
            </a:r>
          </a:p>
          <a:p>
            <a:r>
              <a:rPr lang="en-US" altLang="ja-JP" b="1" dirty="0" smtClean="0"/>
              <a:t>Implementation 2:</a:t>
            </a:r>
            <a:br>
              <a:rPr lang="en-US" altLang="ja-JP" b="1" dirty="0" smtClean="0"/>
            </a:br>
            <a:r>
              <a:rPr lang="en-US" altLang="ja-JP" b="1" dirty="0" smtClean="0"/>
              <a:t>A sub-mm resolution TOF imager with column-wise skew calibration </a:t>
            </a:r>
            <a:br>
              <a:rPr lang="en-US" altLang="ja-JP" b="1" dirty="0" smtClean="0"/>
            </a:br>
            <a:r>
              <a:rPr lang="en-US" altLang="ja-JP" b="1" dirty="0" smtClean="0"/>
              <a:t>(1-tap LEFM: DOM)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2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700808"/>
            <a:ext cx="3888432" cy="454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Skew Calibration Procedure</a:t>
            </a:r>
            <a:endParaRPr kumimoji="1" lang="ja-JP" altLang="en-US" dirty="0"/>
          </a:p>
        </p:txBody>
      </p:sp>
      <p:graphicFrame>
        <p:nvGraphicFramePr>
          <p:cNvPr id="7" name="図表 6"/>
          <p:cNvGraphicFramePr/>
          <p:nvPr/>
        </p:nvGraphicFramePr>
        <p:xfrm>
          <a:off x="-5005064" y="1412776"/>
          <a:ext cx="421196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角丸四角形 10"/>
          <p:cNvSpPr/>
          <p:nvPr/>
        </p:nvSpPr>
        <p:spPr bwMode="auto">
          <a:xfrm>
            <a:off x="4716016" y="2996952"/>
            <a:ext cx="4176464" cy="151216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ja-JP" sz="2200" dirty="0" smtClean="0"/>
              <a:t>Measure the delay while </a:t>
            </a:r>
            <a:br>
              <a:rPr lang="en-US" altLang="ja-JP" sz="2200" dirty="0" smtClean="0"/>
            </a:br>
            <a:r>
              <a:rPr lang="en-US" altLang="ja-JP" sz="2200" dirty="0" smtClean="0"/>
              <a:t>     changing the </a:t>
            </a:r>
            <a:r>
              <a:rPr lang="en-US" altLang="ja-JP" sz="2200" dirty="0" smtClean="0">
                <a:solidFill>
                  <a:schemeClr val="tx1"/>
                </a:solidFill>
              </a:rPr>
              <a:t>1</a:t>
            </a:r>
            <a:r>
              <a:rPr lang="en-US" altLang="ja-JP" sz="2200" baseline="30000" dirty="0" smtClean="0">
                <a:solidFill>
                  <a:schemeClr val="tx1"/>
                </a:solidFill>
              </a:rPr>
              <a:t>st</a:t>
            </a:r>
            <a:r>
              <a:rPr lang="en-US" altLang="ja-JP" sz="2200" dirty="0" smtClean="0">
                <a:solidFill>
                  <a:schemeClr val="tx1"/>
                </a:solidFill>
              </a:rPr>
              <a:t> Reg. value.</a:t>
            </a:r>
            <a:r>
              <a:rPr lang="en-US" altLang="ja-JP" sz="2200" dirty="0" smtClean="0">
                <a:solidFill>
                  <a:srgbClr val="FF0000"/>
                </a:solidFill>
              </a:rPr>
              <a:t> </a:t>
            </a:r>
            <a:endParaRPr lang="en-US" altLang="ja-JP" sz="2200" dirty="0" smtClean="0"/>
          </a:p>
          <a:p>
            <a:r>
              <a:rPr lang="en-US" altLang="ja-JP" sz="2200" dirty="0" smtClean="0">
                <a:sym typeface="Wingdings" pitchFamily="2" charset="2"/>
              </a:rPr>
              <a:t> The 1</a:t>
            </a:r>
            <a:r>
              <a:rPr lang="en-US" altLang="ja-JP" sz="2200" baseline="30000" dirty="0" smtClean="0">
                <a:sym typeface="Wingdings" pitchFamily="2" charset="2"/>
              </a:rPr>
              <a:t>st</a:t>
            </a:r>
            <a:r>
              <a:rPr lang="en-US" altLang="ja-JP" sz="2200" dirty="0" smtClean="0">
                <a:sym typeface="Wingdings" pitchFamily="2" charset="2"/>
              </a:rPr>
              <a:t> Reg. value is </a:t>
            </a:r>
            <a:br>
              <a:rPr lang="en-US" altLang="ja-JP" sz="2200" dirty="0" smtClean="0">
                <a:sym typeface="Wingdings" pitchFamily="2" charset="2"/>
              </a:rPr>
            </a:br>
            <a:r>
              <a:rPr lang="en-US" altLang="ja-JP" sz="2200" dirty="0" smtClean="0">
                <a:sym typeface="Wingdings" pitchFamily="2" charset="2"/>
              </a:rPr>
              <a:t>      chosen for minimized skew.</a:t>
            </a:r>
            <a:endParaRPr lang="en-US" altLang="ja-JP" sz="2200" dirty="0" smtClean="0"/>
          </a:p>
        </p:txBody>
      </p:sp>
      <p:sp>
        <p:nvSpPr>
          <p:cNvPr id="15" name="角丸四角形 14"/>
          <p:cNvSpPr/>
          <p:nvPr/>
        </p:nvSpPr>
        <p:spPr bwMode="auto">
          <a:xfrm>
            <a:off x="4716016" y="5013176"/>
            <a:ext cx="4176464" cy="1512168"/>
          </a:xfrm>
          <a:prstGeom prst="round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ja-JP" sz="2200" dirty="0" smtClean="0"/>
              <a:t>Measure the delay while </a:t>
            </a:r>
            <a:br>
              <a:rPr lang="en-US" altLang="ja-JP" sz="2200" dirty="0" smtClean="0"/>
            </a:br>
            <a:r>
              <a:rPr lang="en-US" altLang="ja-JP" sz="2200" dirty="0" smtClean="0"/>
              <a:t>    changing the </a:t>
            </a:r>
            <a:r>
              <a:rPr lang="en-US" altLang="ja-JP" sz="2200" dirty="0" smtClean="0">
                <a:solidFill>
                  <a:srgbClr val="FF0000"/>
                </a:solidFill>
              </a:rPr>
              <a:t>2</a:t>
            </a:r>
            <a:r>
              <a:rPr lang="en-US" altLang="ja-JP" sz="2200" baseline="30000" dirty="0" smtClean="0">
                <a:solidFill>
                  <a:srgbClr val="FF0000"/>
                </a:solidFill>
              </a:rPr>
              <a:t>nd</a:t>
            </a:r>
            <a:r>
              <a:rPr lang="en-US" altLang="ja-JP" sz="2200" dirty="0" smtClean="0">
                <a:solidFill>
                  <a:srgbClr val="FF0000"/>
                </a:solidFill>
              </a:rPr>
              <a:t> Reg. value. </a:t>
            </a:r>
            <a:endParaRPr lang="en-US" altLang="ja-JP" sz="2200" dirty="0" smtClean="0"/>
          </a:p>
          <a:p>
            <a:r>
              <a:rPr lang="en-US" altLang="ja-JP" sz="2200" dirty="0" smtClean="0">
                <a:sym typeface="Wingdings" pitchFamily="2" charset="2"/>
              </a:rPr>
              <a:t> The 2</a:t>
            </a:r>
            <a:r>
              <a:rPr lang="en-US" altLang="ja-JP" sz="2200" baseline="30000" dirty="0" smtClean="0">
                <a:sym typeface="Wingdings" pitchFamily="2" charset="2"/>
              </a:rPr>
              <a:t>nd</a:t>
            </a:r>
            <a:r>
              <a:rPr lang="en-US" altLang="ja-JP" sz="2200" dirty="0" smtClean="0">
                <a:sym typeface="Wingdings" pitchFamily="2" charset="2"/>
              </a:rPr>
              <a:t>  Reg. value is </a:t>
            </a:r>
            <a:br>
              <a:rPr lang="en-US" altLang="ja-JP" sz="2200" dirty="0" smtClean="0">
                <a:sym typeface="Wingdings" pitchFamily="2" charset="2"/>
              </a:rPr>
            </a:br>
            <a:r>
              <a:rPr lang="en-US" altLang="ja-JP" sz="2200" dirty="0" smtClean="0">
                <a:sym typeface="Wingdings" pitchFamily="2" charset="2"/>
              </a:rPr>
              <a:t>      chosen for minimized skew.</a:t>
            </a:r>
            <a:endParaRPr lang="en-US" altLang="ja-JP" sz="2200" dirty="0" smtClean="0"/>
          </a:p>
        </p:txBody>
      </p:sp>
      <p:sp>
        <p:nvSpPr>
          <p:cNvPr id="16" name="下矢印 15"/>
          <p:cNvSpPr/>
          <p:nvPr/>
        </p:nvSpPr>
        <p:spPr bwMode="auto">
          <a:xfrm>
            <a:off x="6156176" y="2564904"/>
            <a:ext cx="1296144" cy="28803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7" name="下矢印 16"/>
          <p:cNvSpPr/>
          <p:nvPr/>
        </p:nvSpPr>
        <p:spPr bwMode="auto">
          <a:xfrm>
            <a:off x="6156176" y="4653136"/>
            <a:ext cx="1296144" cy="288032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4" name="正方形/長方形 103"/>
          <p:cNvSpPr/>
          <p:nvPr/>
        </p:nvSpPr>
        <p:spPr bwMode="auto">
          <a:xfrm>
            <a:off x="1259632" y="4149080"/>
            <a:ext cx="1008112" cy="5760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05" name="角丸四角形 104"/>
          <p:cNvSpPr/>
          <p:nvPr/>
        </p:nvSpPr>
        <p:spPr bwMode="auto">
          <a:xfrm>
            <a:off x="4716016" y="1484784"/>
            <a:ext cx="4104456" cy="93610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ja-JP" sz="2200" dirty="0" smtClean="0"/>
              <a:t>Measure the skew by </a:t>
            </a:r>
            <a:br>
              <a:rPr lang="en-US" altLang="ja-JP" sz="2200" dirty="0" smtClean="0"/>
            </a:br>
            <a:r>
              <a:rPr lang="en-US" altLang="ja-JP" sz="2200" dirty="0" smtClean="0"/>
              <a:t>          controlling trigger delay.</a:t>
            </a:r>
            <a:endParaRPr kumimoji="1" lang="ja-JP" alt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20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Chip Photograph</a:t>
            </a:r>
            <a:endParaRPr kumimoji="1" lang="ja-JP" alt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700808"/>
            <a:ext cx="6480720" cy="4913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467544" y="869811"/>
            <a:ext cx="4464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Technology: 0.11-um CIS</a:t>
            </a:r>
          </a:p>
          <a:p>
            <a:r>
              <a:rPr kumimoji="1" lang="en-US" altLang="ja-JP" sz="2400" dirty="0" smtClean="0"/>
              <a:t>Pixel size</a:t>
            </a:r>
            <a:r>
              <a:rPr lang="en-US" altLang="ja-JP" sz="2400" dirty="0" smtClean="0"/>
              <a:t>: </a:t>
            </a:r>
            <a:r>
              <a:rPr kumimoji="1" lang="en-US" altLang="ja-JP" sz="2400" dirty="0" smtClean="0"/>
              <a:t>22.4 x 22.4um</a:t>
            </a:r>
            <a:r>
              <a:rPr kumimoji="1" lang="en-US" altLang="ja-JP" sz="2400" baseline="30000" dirty="0" smtClean="0"/>
              <a:t>2</a:t>
            </a:r>
            <a:endParaRPr kumimoji="1" lang="en-US" altLang="ja-JP" sz="2400" dirty="0" smtClean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21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868144" y="827420"/>
            <a:ext cx="325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00FF"/>
                </a:solidFill>
              </a:rPr>
              <a:t>K.Yasutomi</a:t>
            </a:r>
            <a:r>
              <a:rPr kumimoji="1" lang="en-US" altLang="ja-JP" dirty="0" smtClean="0">
                <a:solidFill>
                  <a:srgbClr val="0000FF"/>
                </a:solidFill>
              </a:rPr>
              <a:t> et al, </a:t>
            </a:r>
            <a:r>
              <a:rPr kumimoji="1" lang="en-US" altLang="ja-JP" smtClean="0">
                <a:solidFill>
                  <a:srgbClr val="0000FF"/>
                </a:solidFill>
              </a:rPr>
              <a:t>ISSCC 2014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686800" cy="1143001"/>
          </a:xfrm>
        </p:spPr>
        <p:txBody>
          <a:bodyPr/>
          <a:lstStyle/>
          <a:p>
            <a:r>
              <a:rPr lang="en-US" altLang="ja-JP" dirty="0" smtClean="0"/>
              <a:t>Measured Skew w/ Calibration</a:t>
            </a:r>
            <a:endParaRPr kumimoji="1" lang="ja-JP" altLang="en-US" dirty="0"/>
          </a:p>
        </p:txBody>
      </p:sp>
      <p:pic>
        <p:nvPicPr>
          <p:cNvPr id="1026" name="Picture 2" descr="C:\Users\kyasu\Desktop\working\work_Proceedings\201402_ISSCC\Presen\Makeppt\Figure3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51111"/>
            <a:ext cx="8064896" cy="5410626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7308304" y="4563705"/>
            <a:ext cx="1368152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81ps</a:t>
            </a:r>
            <a:r>
              <a:rPr kumimoji="1" lang="en-US" altLang="ja-JP" sz="2000" b="1" baseline="-25000" dirty="0" smtClean="0">
                <a:solidFill>
                  <a:srgbClr val="FF0000"/>
                </a:solidFill>
              </a:rPr>
              <a:t>p-p</a:t>
            </a: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 8ps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rms</a:t>
            </a:r>
          </a:p>
        </p:txBody>
      </p:sp>
      <p:cxnSp>
        <p:nvCxnSpPr>
          <p:cNvPr id="11" name="直線矢印コネクタ 10"/>
          <p:cNvCxnSpPr/>
          <p:nvPr/>
        </p:nvCxnSpPr>
        <p:spPr bwMode="auto">
          <a:xfrm flipV="1">
            <a:off x="7668344" y="5271591"/>
            <a:ext cx="0" cy="10081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2" name="テキスト ボックス 11"/>
          <p:cNvSpPr txBox="1"/>
          <p:nvPr/>
        </p:nvSpPr>
        <p:spPr>
          <a:xfrm>
            <a:off x="4427984" y="6279703"/>
            <a:ext cx="4104456" cy="46166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Within the measurable range</a:t>
            </a:r>
            <a:endParaRPr lang="en-US" altLang="ja-JP" sz="2400" baseline="-25000" dirty="0" smtClean="0">
              <a:solidFill>
                <a:srgbClr val="FF0000"/>
              </a:solidFill>
            </a:endParaRPr>
          </a:p>
        </p:txBody>
      </p:sp>
      <p:sp>
        <p:nvSpPr>
          <p:cNvPr id="9" name="角丸四角形 8"/>
          <p:cNvSpPr/>
          <p:nvPr/>
        </p:nvSpPr>
        <p:spPr bwMode="auto">
          <a:xfrm>
            <a:off x="4355976" y="5055567"/>
            <a:ext cx="360040" cy="5760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19872" y="4551511"/>
            <a:ext cx="1296144" cy="707886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850ps</a:t>
            </a:r>
            <a:r>
              <a:rPr kumimoji="1" lang="en-US" altLang="ja-JP" sz="2000" b="1" baseline="-25000" dirty="0" smtClean="0">
                <a:solidFill>
                  <a:srgbClr val="FF0000"/>
                </a:solidFill>
              </a:rPr>
              <a:t>p-p</a:t>
            </a: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173ps</a:t>
            </a:r>
            <a:r>
              <a:rPr lang="en-US" altLang="ja-JP" sz="2000" b="1" baseline="-25000" dirty="0" smtClean="0">
                <a:solidFill>
                  <a:srgbClr val="FF0000"/>
                </a:solidFill>
              </a:rPr>
              <a:t>rms</a:t>
            </a:r>
            <a:endParaRPr lang="ja-JP" altLang="en-US" sz="2000" b="1" baseline="-25000" dirty="0" smtClean="0">
              <a:solidFill>
                <a:srgbClr val="FF0000"/>
              </a:solidFill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22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Distance Measurement</a:t>
            </a:r>
            <a:endParaRPr kumimoji="1" lang="ja-JP" altLang="en-US" dirty="0"/>
          </a:p>
        </p:txBody>
      </p:sp>
      <p:pic>
        <p:nvPicPr>
          <p:cNvPr id="2051" name="Picture 3" descr="C:\Users\kyasu\Desktop\working\work_Proceedings\201402_ISSCC\Presen\Makeppt\Figure4_fixed_pp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5835141" cy="5040560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6372200" y="2132856"/>
            <a:ext cx="2843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Target:  Mirror </a:t>
            </a:r>
          </a:p>
          <a:p>
            <a:r>
              <a:rPr lang="en-US" altLang="ja-JP" sz="2400" dirty="0" smtClean="0"/>
              <a:t>Light source: </a:t>
            </a:r>
            <a:br>
              <a:rPr lang="en-US" altLang="ja-JP" sz="2400" dirty="0" smtClean="0"/>
            </a:br>
            <a:r>
              <a:rPr lang="en-US" altLang="ja-JP" sz="2400" dirty="0" smtClean="0"/>
              <a:t>  443nm laser</a:t>
            </a:r>
          </a:p>
          <a:p>
            <a:r>
              <a:rPr kumimoji="1" lang="en-US" altLang="ja-JP" sz="2400" dirty="0" smtClean="0"/>
              <a:t> (pulse width 72ps)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512" y="908720"/>
            <a:ext cx="437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Average on all the main pixels.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868144" y="41490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= 2ps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23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Captured 3D image</a:t>
            </a:r>
            <a:endParaRPr kumimoji="1" lang="ja-JP" altLang="en-US" dirty="0"/>
          </a:p>
        </p:txBody>
      </p:sp>
      <p:pic>
        <p:nvPicPr>
          <p:cNvPr id="70658" name="Picture 2" descr="C:\Users\kyasu\Desktop\working\work_Proceedings\201402_ISSCC\Presen\Makeppt\Figure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196752"/>
            <a:ext cx="7448456" cy="5472608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 bwMode="auto">
          <a:xfrm>
            <a:off x="3491880" y="2204864"/>
            <a:ext cx="1728192" cy="2160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1118354"/>
            <a:ext cx="4176464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200" dirty="0" smtClean="0"/>
              <a:t>- 500 frame average</a:t>
            </a:r>
          </a:p>
          <a:p>
            <a:pPr>
              <a:buFontTx/>
              <a:buChar char="-"/>
            </a:pPr>
            <a:r>
              <a:rPr lang="en-US" altLang="ja-JP" sz="2200" dirty="0" smtClean="0"/>
              <a:t> W/ digital offset calibration</a:t>
            </a:r>
          </a:p>
          <a:p>
            <a:pPr>
              <a:buFontTx/>
              <a:buChar char="-"/>
            </a:pPr>
            <a:r>
              <a:rPr kumimoji="1" lang="en-US" altLang="ja-JP" sz="2200" dirty="0" smtClean="0"/>
              <a:t> Frame rate: 22fps</a:t>
            </a:r>
          </a:p>
          <a:p>
            <a:r>
              <a:rPr lang="en-US" altLang="ja-JP" sz="2200" dirty="0" smtClean="0"/>
              <a:t>  (Integration time: 13.3ms)</a:t>
            </a:r>
            <a:endParaRPr lang="en-US" altLang="ja-JP" sz="22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72200" y="1052736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b="1" dirty="0" smtClean="0"/>
              <a:t>Captured </a:t>
            </a:r>
            <a:r>
              <a:rPr lang="en-US" altLang="ja-JP" sz="2200" b="1" dirty="0" smtClean="0"/>
              <a:t>object</a:t>
            </a:r>
            <a:endParaRPr kumimoji="1" lang="ja-JP" altLang="en-US" sz="2200" b="1" dirty="0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24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Performance Summary</a:t>
            </a:r>
            <a:endParaRPr kumimoji="1"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5610315"/>
              </p:ext>
            </p:extLst>
          </p:nvPr>
        </p:nvGraphicFramePr>
        <p:xfrm>
          <a:off x="971600" y="908720"/>
          <a:ext cx="7056783" cy="5745338"/>
        </p:xfrm>
        <a:graphic>
          <a:graphicData uri="http://schemas.openxmlformats.org/drawingml/2006/table">
            <a:tbl>
              <a:tblPr/>
              <a:tblGrid>
                <a:gridCol w="1583585"/>
                <a:gridCol w="2364999"/>
                <a:gridCol w="3108199"/>
              </a:tblGrid>
              <a:tr h="33466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Technology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0.11-</a:t>
                      </a:r>
                      <a:r>
                        <a:rPr lang="el-GR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μ</a:t>
                      </a: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m </a:t>
                      </a: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CIS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6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Total pixels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310(H) × 120(V)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6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Effective </a:t>
                      </a: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pixels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132(H) × 120(V)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6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Pixel size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22.4 x 22.4 </a:t>
                      </a:r>
                      <a:r>
                        <a:rPr lang="el-GR" altLang="ja-JP" sz="1800" kern="100" smtClean="0">
                          <a:latin typeface="Arial"/>
                          <a:ea typeface="ＭＳ 明朝"/>
                          <a:cs typeface="Arial"/>
                        </a:rPr>
                        <a:t>μ</a:t>
                      </a:r>
                      <a:r>
                        <a:rPr lang="en-US" sz="1800" kern="100" smtClean="0">
                          <a:latin typeface="Arial"/>
                          <a:ea typeface="ＭＳ 明朝"/>
                          <a:cs typeface="Times New Roman"/>
                        </a:rPr>
                        <a:t>m</a:t>
                      </a:r>
                      <a:r>
                        <a:rPr lang="en-US" sz="1800" kern="100" baseline="30000" smtClean="0">
                          <a:latin typeface="Arial"/>
                          <a:ea typeface="ＭＳ 明朝"/>
                          <a:cs typeface="Times New Roman"/>
                        </a:rPr>
                        <a:t>2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9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Frame rate </a:t>
                      </a:r>
                      <a:b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</a:b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(Integration time 13.3ms/33ms )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22 fps / 9.6 fps 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6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Repetition frequency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7.5 MHz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9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Fill factor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 (without micro-lens)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24 %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6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Emitter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Wavelength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443 nm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6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Pulse width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71.6 </a:t>
                      </a:r>
                      <a:r>
                        <a:rPr lang="en-US" sz="1800" kern="100" dirty="0" err="1">
                          <a:latin typeface="Arial"/>
                          <a:ea typeface="ＭＳ 明朝"/>
                          <a:cs typeface="Times New Roman"/>
                        </a:rPr>
                        <a:t>ps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99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Power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12.5 </a:t>
                      </a:r>
                      <a:r>
                        <a:rPr lang="en-US" sz="1800" kern="100" dirty="0" err="1">
                          <a:latin typeface="Arial"/>
                          <a:ea typeface="ＭＳ 明朝"/>
                          <a:cs typeface="Times New Roman"/>
                        </a:rPr>
                        <a:t>μW</a:t>
                      </a: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/cm</a:t>
                      </a:r>
                      <a:r>
                        <a:rPr lang="en-US" sz="1800" kern="100" baseline="30000" dirty="0">
                          <a:latin typeface="Arial"/>
                          <a:ea typeface="ＭＳ 明朝"/>
                          <a:cs typeface="Times New Roman"/>
                        </a:rPr>
                        <a:t>2</a:t>
                      </a: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/>
                      </a:r>
                      <a:b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</a:b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at </a:t>
                      </a: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focal plane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99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Measurable </a:t>
                      </a: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range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32 mm 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at </a:t>
                      </a: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error &lt; 3% Full scale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399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Range </a:t>
                      </a: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resolution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0.3 mm </a:t>
                      </a:r>
                      <a:endParaRPr lang="ja-JP" sz="1800" kern="100" dirty="0" smtClean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(mean in measurable range)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79686" marR="79686" marT="39843" marB="39843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25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Performance Comparison</a:t>
            </a:r>
            <a:endParaRPr kumimoji="1" lang="ja-JP" altLang="en-US" dirty="0"/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72897422"/>
              </p:ext>
            </p:extLst>
          </p:nvPr>
        </p:nvGraphicFramePr>
        <p:xfrm>
          <a:off x="251520" y="836712"/>
          <a:ext cx="8676454" cy="4993207"/>
        </p:xfrm>
        <a:graphic>
          <a:graphicData uri="http://schemas.openxmlformats.org/drawingml/2006/table">
            <a:tbl>
              <a:tblPr/>
              <a:tblGrid>
                <a:gridCol w="1553350"/>
                <a:gridCol w="832198"/>
                <a:gridCol w="1052448"/>
                <a:gridCol w="1052448"/>
                <a:gridCol w="1061234"/>
                <a:gridCol w="919304"/>
                <a:gridCol w="990020"/>
                <a:gridCol w="1215452"/>
              </a:tblGrid>
              <a:tr h="530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Spec.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[1]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[2]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[3]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[4]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[5]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[6]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b="1" kern="100" dirty="0" smtClean="0">
                          <a:solidFill>
                            <a:srgbClr val="FF0000"/>
                          </a:solidFill>
                          <a:latin typeface="Arial"/>
                          <a:ea typeface="ＭＳ 明朝"/>
                          <a:cs typeface="Arial"/>
                        </a:rPr>
                        <a:t>This</a:t>
                      </a:r>
                      <a:r>
                        <a:rPr lang="en-US" altLang="ja-JP" sz="1800" b="1" kern="100" baseline="0" dirty="0" smtClean="0">
                          <a:solidFill>
                            <a:srgbClr val="FF0000"/>
                          </a:solidFill>
                          <a:latin typeface="Arial"/>
                          <a:ea typeface="ＭＳ 明朝"/>
                          <a:cs typeface="Arial"/>
                        </a:rPr>
                        <a:t> </a:t>
                      </a:r>
                      <a:r>
                        <a:rPr lang="en-US" altLang="ja-JP" sz="1800" b="1" kern="100" baseline="0" dirty="0" smtClean="0">
                          <a:solidFill>
                            <a:srgbClr val="FF0000"/>
                          </a:solidFill>
                          <a:latin typeface="Arial"/>
                          <a:ea typeface="ＭＳ 明朝"/>
                          <a:cs typeface="Arial"/>
                        </a:rPr>
                        <a:t>work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b="1" kern="100" baseline="0" dirty="0" smtClean="0">
                          <a:solidFill>
                            <a:srgbClr val="FF0000"/>
                          </a:solidFill>
                          <a:latin typeface="Arial"/>
                          <a:ea typeface="ＭＳ 明朝"/>
                          <a:cs typeface="Arial"/>
                        </a:rPr>
                        <a:t>[7]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Technology</a:t>
                      </a: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 </a:t>
                      </a: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[um]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0.18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0.11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0.35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0.13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0.35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0.35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0.11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Pixel no.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80x 60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320x240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336x252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480x360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64x64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60x48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132x120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Pixel pitch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[um</a:t>
                      </a:r>
                      <a:r>
                        <a:rPr lang="en-US" sz="1800" kern="100" baseline="30000" dirty="0" smtClean="0">
                          <a:latin typeface="Arial"/>
                          <a:ea typeface="ＭＳ 明朝"/>
                          <a:cs typeface="Times New Roman"/>
                        </a:rPr>
                        <a:t>2</a:t>
                      </a: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]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10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12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15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10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30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85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22.4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8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Fill factor [%]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24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34.5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19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24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25.75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0.5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22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5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Wavelength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[nm]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850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850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870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850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850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850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443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03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Accumulation time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50ms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50ms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330ms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(3fps)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10ms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20ms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(50fps)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45ms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33ms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10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Range resolution</a:t>
                      </a:r>
                      <a:b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</a:br>
                      <a:r>
                        <a:rPr lang="en-US" altLang="ja-JP" sz="1800" kern="100" dirty="0" smtClean="0">
                          <a:latin typeface="Arial"/>
                          <a:ea typeface="ＭＳ 明朝"/>
                          <a:cs typeface="Arial"/>
                        </a:rPr>
                        <a:t>@Measured</a:t>
                      </a:r>
                      <a:r>
                        <a:rPr lang="en-US" altLang="ja-JP" sz="1800" kern="100" baseline="0" dirty="0" smtClean="0">
                          <a:latin typeface="Arial"/>
                          <a:ea typeface="ＭＳ 明朝"/>
                          <a:cs typeface="Arial"/>
                        </a:rPr>
                        <a:t> distance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50mm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@1m 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10mm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@1m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7.4mm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5mm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@1m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19mm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Arial"/>
                          <a:ea typeface="ＭＳ 明朝"/>
                          <a:cs typeface="Times New Roman"/>
                        </a:rPr>
                        <a:t>@2m</a:t>
                      </a:r>
                      <a:endParaRPr lang="ja-JP" sz="1800" kern="10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Arial"/>
                          <a:ea typeface="ＭＳ 明朝"/>
                          <a:cs typeface="Times New Roman"/>
                        </a:rPr>
                        <a:t>5mm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@40cm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200" b="1" kern="100" dirty="0">
                          <a:solidFill>
                            <a:srgbClr val="FF0000"/>
                          </a:solidFill>
                          <a:latin typeface="Arial"/>
                          <a:ea typeface="ＭＳ 明朝"/>
                          <a:cs typeface="Times New Roman"/>
                        </a:rPr>
                        <a:t>0.3mm</a:t>
                      </a:r>
                      <a:endParaRPr lang="ja-JP" sz="2200" kern="100" dirty="0">
                        <a:latin typeface="Century"/>
                        <a:ea typeface="ＭＳ 明朝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Arial"/>
                          <a:ea typeface="ＭＳ 明朝"/>
                          <a:cs typeface="Times New Roman"/>
                        </a:rPr>
                        <a:t>@32mm</a:t>
                      </a:r>
                      <a:endParaRPr lang="ja-JP" sz="1800" kern="100" dirty="0">
                        <a:latin typeface="Century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0044608" y="5013176"/>
            <a:ext cx="640871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[1]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D.Stoppa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 al., "A Range Image Sensor Based on 0.18-um CMOS Imaging Technology," IEEE J. Solid-State Circuits, Vol.46, No.1, Jan.2011.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[2] S-J. Kim, et. al., "A CMOS Image Sensor Based on Unified Pixel Architecture With Time-Division Multiplexing Scheme for Color and Depth Image Acquisition," IEEE J. Solid-State Circuits, vol.47, no.11, pp.2834-2845, Nov. 2012.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[3]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S.Kawahito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et.al. " A CMOS time-of-flight range image sensor with gates-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onfield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-oxide structure," IEEE Sensors J., vol. 7, no.12, pp. 1578-1586, Dec. 2007.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[4]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W.Kim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et.al. "A 1.5Mpixel RGBZ CMOS Image Sensor for Simultaneous Color an Range Image Capture," ISSCC 2012, Dig. Tech. Papers. pp. 392-393, Feb. 2012.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[5]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Shcherbakova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et.al, "3D Camera Based on Linear-Mode Gain-Modulated Avalanche Photodiodes," ISSCC 2013 Dig. Tech. Papers, pp.490-491, Feb. 2013.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[6]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C.Niclass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et.al, "Single photon synchronous detection," IEEE J. Solid-State Circuits, vol.44, no. 7.pp. 1977-1989, Jul. 2009..</a:t>
            </a:r>
            <a:endParaRPr kumimoji="1" lang="en-US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-6229200" y="5877272"/>
            <a:ext cx="60486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[1]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D.Stoppa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 al., IEEE JSSC, 2011.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[2] S-J. Kim, et. al. IEEE JSSC, 2012.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[3]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S.Kawahito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et.al. " IEEE Sensors J., 2007.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[4]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W.Kim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et.al. ISSCC 2012.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[5]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Shcherbakova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et.al, ISSCC 2013</a:t>
            </a:r>
            <a:endParaRPr kumimoji="1" lang="en-US" altLang="ja-JP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[6] </a:t>
            </a:r>
            <a:r>
              <a:rPr kumimoji="1" lang="en-US" altLang="ja-JP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C.Niclass</a:t>
            </a:r>
            <a:r>
              <a:rPr kumimoji="1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明朝" pitchFamily="17" charset="-128"/>
                <a:cs typeface="Arial" pitchFamily="34" charset="0"/>
              </a:rPr>
              <a:t>, et.al, IEEE JSSC, 2009..</a:t>
            </a:r>
            <a:endParaRPr kumimoji="1" lang="en-US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0743903"/>
              </p:ext>
            </p:extLst>
          </p:nvPr>
        </p:nvGraphicFramePr>
        <p:xfrm>
          <a:off x="899592" y="5877272"/>
          <a:ext cx="6779568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9784"/>
                <a:gridCol w="3389784"/>
              </a:tblGrid>
              <a:tr h="72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[1] 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D.Stoppa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, et al., JSSC, 2011.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ＭＳ Ｐゴシック" pitchFamily="50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[2] S-J. Kim, et. al. JSSC, 2012.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ＭＳ Ｐゴシック" pitchFamily="50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[3] 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S.Kawahito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, et.al. “ Sensors J., 2007.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[4] 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W.Kim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, et.al. ISSCC 2012.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ＭＳ Ｐゴシック" pitchFamily="50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[5] 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Shcherbakova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, et.al, ISSCC 2013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50" charset="-128"/>
                        <a:cs typeface="ＭＳ Ｐゴシック" pitchFamily="50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[6] 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C.Niclass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, 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et.al,JSSC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, 2009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..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[7] </a:t>
                      </a:r>
                      <a:r>
                        <a:rPr kumimoji="1" lang="en-US" altLang="ja-JP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K.Yasutomi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明朝" pitchFamily="17" charset="-128"/>
                          <a:cs typeface="Arial" pitchFamily="34" charset="0"/>
                        </a:rPr>
                        <a:t>, et.al, ISSCC 2014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26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5192" y="1052736"/>
            <a:ext cx="9011344" cy="5112792"/>
          </a:xfrm>
        </p:spPr>
        <p:txBody>
          <a:bodyPr/>
          <a:lstStyle/>
          <a:p>
            <a:r>
              <a:rPr lang="en-US" altLang="ja-JP" sz="2800" dirty="0" smtClean="0"/>
              <a:t>Lateral Electric Field Modulator (LEFM) </a:t>
            </a:r>
          </a:p>
          <a:p>
            <a:pPr lvl="1"/>
            <a:r>
              <a:rPr lang="en-US" altLang="ja-JP" sz="2400" b="1" dirty="0" smtClean="0">
                <a:solidFill>
                  <a:srgbClr val="FF0000"/>
                </a:solidFill>
              </a:rPr>
              <a:t>high-speed charge modulation</a:t>
            </a:r>
          </a:p>
          <a:p>
            <a:pPr lvl="1"/>
            <a:r>
              <a:rPr lang="en-US" altLang="ja-JP" sz="2400" b="1" dirty="0" smtClean="0"/>
              <a:t>loss-less repetitive accumulation</a:t>
            </a:r>
            <a:endParaRPr lang="en-US" altLang="ja-JP" sz="2400" dirty="0" smtClean="0"/>
          </a:p>
          <a:p>
            <a:r>
              <a:rPr lang="en-US" altLang="ja-JP" dirty="0" smtClean="0"/>
              <a:t>Implementation 1: 4-tap LEFM </a:t>
            </a:r>
            <a:r>
              <a:rPr lang="en-US" altLang="ja-JP" dirty="0" smtClean="0"/>
              <a:t>lock-in pixel</a:t>
            </a:r>
            <a:endParaRPr lang="en-US" altLang="ja-JP" dirty="0" smtClean="0"/>
          </a:p>
          <a:p>
            <a:pPr lvl="1"/>
            <a:r>
              <a:rPr lang="en-US" altLang="ja-JP" sz="2800" dirty="0" smtClean="0"/>
              <a:t>In-pixel background light cancelling</a:t>
            </a:r>
          </a:p>
          <a:p>
            <a:pPr lvl="1"/>
            <a:r>
              <a:rPr lang="en-US" altLang="ja-JP" dirty="0" smtClean="0"/>
              <a:t>Sub-cm range resolution</a:t>
            </a:r>
          </a:p>
          <a:p>
            <a:r>
              <a:rPr lang="en-US" altLang="ja-JP" sz="3200" dirty="0" smtClean="0"/>
              <a:t>Implementation 2: DOM lock-in pixel with column parallel skew calibration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 0.3mm</a:t>
            </a:r>
            <a:r>
              <a:rPr lang="en-US" altLang="ja-JP" dirty="0" smtClean="0"/>
              <a:t> resolution @ 32mm range.</a:t>
            </a:r>
            <a:br>
              <a:rPr lang="en-US" altLang="ja-JP" dirty="0" smtClean="0"/>
            </a:br>
            <a:r>
              <a:rPr lang="en-US" altLang="ja-JP" dirty="0" smtClean="0"/>
              <a:t>	(= </a:t>
            </a:r>
            <a:r>
              <a:rPr lang="en-US" altLang="ja-JP" b="1" dirty="0" smtClean="0">
                <a:solidFill>
                  <a:srgbClr val="FF0000"/>
                </a:solidFill>
              </a:rPr>
              <a:t>2ps</a:t>
            </a:r>
            <a:r>
              <a:rPr lang="en-US" altLang="ja-JP" dirty="0" smtClean="0"/>
              <a:t> time resolution)</a:t>
            </a:r>
          </a:p>
          <a:p>
            <a:pPr lvl="1"/>
            <a:r>
              <a:rPr lang="en-US" altLang="ja-JP" dirty="0" smtClean="0"/>
              <a:t>Skew reduced from 173ps</a:t>
            </a:r>
            <a:r>
              <a:rPr lang="en-US" altLang="ja-JP" baseline="-25000" dirty="0" smtClean="0"/>
              <a:t>rms</a:t>
            </a:r>
            <a:r>
              <a:rPr lang="en-US" altLang="ja-JP" dirty="0" smtClean="0"/>
              <a:t> to </a:t>
            </a:r>
            <a:r>
              <a:rPr lang="en-US" altLang="ja-JP" dirty="0" smtClean="0">
                <a:solidFill>
                  <a:srgbClr val="FF0000"/>
                </a:solidFill>
              </a:rPr>
              <a:t>8ps</a:t>
            </a:r>
            <a:r>
              <a:rPr lang="en-US" altLang="ja-JP" baseline="-25000" dirty="0" smtClean="0">
                <a:solidFill>
                  <a:srgbClr val="FF0000"/>
                </a:solidFill>
              </a:rPr>
              <a:t>rms</a:t>
            </a:r>
            <a:r>
              <a:rPr lang="en-US" altLang="ja-JP" dirty="0" smtClean="0"/>
              <a:t> </a:t>
            </a:r>
            <a:endParaRPr lang="en-US" altLang="ja-JP" sz="28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27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Acknowledgments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52513"/>
            <a:ext cx="8219256" cy="5040312"/>
          </a:xfrm>
        </p:spPr>
        <p:txBody>
          <a:bodyPr/>
          <a:lstStyle/>
          <a:p>
            <a:r>
              <a:rPr lang="en-US" altLang="ja-JP" dirty="0" smtClean="0"/>
              <a:t>A part of this work was supported by Knowledge Cluster Initiative, Grant-in-Aid for Scientific Research and COI STREAM of MEXT.</a:t>
            </a:r>
          </a:p>
          <a:p>
            <a:r>
              <a:rPr lang="en-US" altLang="ja-JP" dirty="0" smtClean="0"/>
              <a:t>The authors would like to thank </a:t>
            </a:r>
            <a:br>
              <a:rPr lang="en-US" altLang="ja-JP" dirty="0" smtClean="0"/>
            </a:br>
            <a:r>
              <a:rPr lang="en-US" altLang="ja-JP" dirty="0" smtClean="0"/>
              <a:t>Prof. </a:t>
            </a:r>
            <a:r>
              <a:rPr lang="en-US" altLang="ja-JP" dirty="0" err="1" smtClean="0"/>
              <a:t>K.Kagawa</a:t>
            </a:r>
            <a:r>
              <a:rPr lang="en-US" altLang="ja-JP" dirty="0" smtClean="0"/>
              <a:t>, Mr. </a:t>
            </a:r>
            <a:r>
              <a:rPr lang="en-US" altLang="ja-JP" dirty="0" err="1" smtClean="0"/>
              <a:t>S.Han</a:t>
            </a:r>
            <a:r>
              <a:rPr lang="en-US" altLang="ja-JP" dirty="0" smtClean="0"/>
              <a:t>, Mr. </a:t>
            </a:r>
            <a:r>
              <a:rPr lang="en-US" altLang="ja-JP" dirty="0" err="1" smtClean="0"/>
              <a:t>T.Usui</a:t>
            </a:r>
            <a:r>
              <a:rPr lang="en-US" altLang="ja-JP" dirty="0" smtClean="0"/>
              <a:t>, </a:t>
            </a:r>
            <a:br>
              <a:rPr lang="en-US" altLang="ja-JP" dirty="0" smtClean="0"/>
            </a:br>
            <a:r>
              <a:rPr lang="en-US" altLang="ja-JP" dirty="0" smtClean="0"/>
              <a:t>Mr. </a:t>
            </a:r>
            <a:r>
              <a:rPr lang="en-US" altLang="ja-JP" dirty="0" err="1" smtClean="0"/>
              <a:t>T.Akahori</a:t>
            </a:r>
            <a:r>
              <a:rPr lang="en-US" altLang="ja-JP" dirty="0" smtClean="0"/>
              <a:t>, and Mr. </a:t>
            </a:r>
            <a:r>
              <a:rPr lang="en-US" altLang="ja-JP" dirty="0" err="1" smtClean="0"/>
              <a:t>Y.Kaneko</a:t>
            </a:r>
            <a:r>
              <a:rPr lang="en-US" altLang="ja-JP" dirty="0" smtClean="0"/>
              <a:t> for </a:t>
            </a:r>
            <a:r>
              <a:rPr lang="en-US" altLang="ja-JP" dirty="0" err="1" smtClean="0"/>
              <a:t>thier</a:t>
            </a:r>
            <a:r>
              <a:rPr lang="en-US" altLang="ja-JP" dirty="0" smtClean="0"/>
              <a:t> contribution to imager developments and helpful discussion. </a:t>
            </a:r>
            <a:endParaRPr lang="ja-JP" altLang="en-US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28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52513"/>
            <a:ext cx="8686800" cy="5040312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Lateral Electric Field Modulator (LEFM)</a:t>
            </a:r>
          </a:p>
          <a:p>
            <a:pPr lvl="1"/>
            <a:r>
              <a:rPr kumimoji="1" lang="en-US" altLang="ja-JP" b="1" dirty="0" smtClean="0">
                <a:solidFill>
                  <a:srgbClr val="FF0000"/>
                </a:solidFill>
              </a:rPr>
              <a:t>1-tap LEFM </a:t>
            </a:r>
            <a:br>
              <a:rPr kumimoji="1" lang="en-US" altLang="ja-JP" b="1" dirty="0" smtClean="0">
                <a:solidFill>
                  <a:srgbClr val="FF0000"/>
                </a:solidFill>
              </a:rPr>
            </a:br>
            <a:r>
              <a:rPr kumimoji="1" lang="en-US" altLang="ja-JP" b="1" dirty="0" smtClean="0">
                <a:solidFill>
                  <a:srgbClr val="FF0000"/>
                </a:solidFill>
              </a:rPr>
              <a:t>= Draining Only Modulator (DOM) </a:t>
            </a:r>
          </a:p>
          <a:p>
            <a:pPr lvl="1"/>
            <a:r>
              <a:rPr lang="en-US" altLang="ja-JP" b="1" dirty="0" smtClean="0">
                <a:solidFill>
                  <a:srgbClr val="FF0000"/>
                </a:solidFill>
              </a:rPr>
              <a:t>Multi-tap LEFM</a:t>
            </a:r>
            <a:endParaRPr kumimoji="1" lang="en-US" altLang="ja-JP" b="1" dirty="0" smtClean="0">
              <a:solidFill>
                <a:srgbClr val="FF0000"/>
              </a:solidFill>
            </a:endParaRPr>
          </a:p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Implementation 1: </a:t>
            </a:r>
            <a:b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A TOF range imager with In-pixel background light cancelling (4-tap LEFM) </a:t>
            </a:r>
          </a:p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Implementation 2:</a:t>
            </a:r>
            <a:b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A sub-mm resolution TOF imager with column-wise skew calibration </a:t>
            </a:r>
            <a:b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(1-tap LEFM: DOM)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008" y="-100013"/>
            <a:ext cx="8892480" cy="1143001"/>
          </a:xfrm>
        </p:spPr>
        <p:txBody>
          <a:bodyPr/>
          <a:lstStyle/>
          <a:p>
            <a:r>
              <a:rPr lang="en-US" altLang="ja-JP" sz="3200" dirty="0" smtClean="0">
                <a:solidFill>
                  <a:srgbClr val="000000"/>
                </a:solidFill>
              </a:rPr>
              <a:t>Lateral Electric Field charge Modulator (LEFM)</a:t>
            </a:r>
            <a:r>
              <a:rPr lang="ja-JP" altLang="en-US" sz="3200" dirty="0" smtClean="0">
                <a:solidFill>
                  <a:srgbClr val="000000"/>
                </a:solidFill>
              </a:rPr>
              <a:t> 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8DAB0744-099B-4996-AA60-71522C090991}" type="slidenum">
              <a:rPr lang="en-US" altLang="ja-JP" smtClean="0">
                <a:solidFill>
                  <a:srgbClr val="000000"/>
                </a:solidFill>
              </a:rPr>
              <a:pPr/>
              <a:t>4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4" name="図 3" descr="LEFMbiv.tif"/>
          <p:cNvPicPr>
            <a:picLocks noChangeAspect="1"/>
          </p:cNvPicPr>
          <p:nvPr/>
        </p:nvPicPr>
        <p:blipFill>
          <a:blip r:embed="rId2" cstate="print"/>
          <a:srcRect b="44281"/>
          <a:stretch>
            <a:fillRect/>
          </a:stretch>
        </p:blipFill>
        <p:spPr>
          <a:xfrm>
            <a:off x="161703" y="1155465"/>
            <a:ext cx="5752617" cy="2525286"/>
          </a:xfrm>
          <a:prstGeom prst="rect">
            <a:avLst/>
          </a:prstGeom>
        </p:spPr>
      </p:pic>
      <p:grpSp>
        <p:nvGrpSpPr>
          <p:cNvPr id="5" name="グループ化 28"/>
          <p:cNvGrpSpPr/>
          <p:nvPr/>
        </p:nvGrpSpPr>
        <p:grpSpPr>
          <a:xfrm>
            <a:off x="196775" y="865567"/>
            <a:ext cx="773980" cy="1341764"/>
            <a:chOff x="278128" y="1293827"/>
            <a:chExt cx="773980" cy="1341764"/>
          </a:xfrm>
        </p:grpSpPr>
        <p:cxnSp>
          <p:nvCxnSpPr>
            <p:cNvPr id="6" name="直線矢印コネクタ 5"/>
            <p:cNvCxnSpPr/>
            <p:nvPr/>
          </p:nvCxnSpPr>
          <p:spPr>
            <a:xfrm>
              <a:off x="365211" y="1816303"/>
              <a:ext cx="0" cy="435431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テキスト ボックス 6"/>
            <p:cNvSpPr txBox="1"/>
            <p:nvPr/>
          </p:nvSpPr>
          <p:spPr>
            <a:xfrm>
              <a:off x="278128" y="2266259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b="1" dirty="0" smtClean="0">
                  <a:solidFill>
                    <a:srgbClr val="0000FF"/>
                  </a:solidFill>
                  <a:ea typeface="ＭＳ Ｐゴシック"/>
                  <a:cs typeface="Arial" pitchFamily="34" charset="0"/>
                </a:rPr>
                <a:t>Z</a:t>
              </a:r>
              <a:endParaRPr lang="ja-JP" altLang="en-US" b="1" dirty="0">
                <a:solidFill>
                  <a:srgbClr val="0000FF"/>
                </a:solidFill>
                <a:ea typeface="ＭＳ Ｐゴシック"/>
                <a:cs typeface="Arial" pitchFamily="34" charset="0"/>
              </a:endParaRPr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662751" y="1562311"/>
              <a:ext cx="0" cy="435431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604696" y="193969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b="1" dirty="0" smtClean="0">
                  <a:solidFill>
                    <a:srgbClr val="0000FF"/>
                  </a:solidFill>
                  <a:ea typeface="ＭＳ Ｐゴシック"/>
                  <a:cs typeface="Arial" pitchFamily="34" charset="0"/>
                </a:rPr>
                <a:t>X</a:t>
              </a:r>
              <a:endParaRPr lang="ja-JP" altLang="en-US" b="1" dirty="0">
                <a:solidFill>
                  <a:srgbClr val="0000FF"/>
                </a:solidFill>
                <a:ea typeface="ＭＳ Ｐゴシック"/>
                <a:cs typeface="Arial" pitchFamily="34" charset="0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>
            <a:xfrm rot="13500000">
              <a:off x="532125" y="1446199"/>
              <a:ext cx="0" cy="435431"/>
            </a:xfrm>
            <a:prstGeom prst="straightConnector1">
              <a:avLst/>
            </a:prstGeom>
            <a:ln w="3810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713554" y="129382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b="1" dirty="0" smtClean="0">
                  <a:solidFill>
                    <a:srgbClr val="0000FF"/>
                  </a:solidFill>
                  <a:ea typeface="ＭＳ Ｐゴシック"/>
                  <a:cs typeface="Arial" pitchFamily="34" charset="0"/>
                </a:rPr>
                <a:t>Y</a:t>
              </a:r>
              <a:endParaRPr lang="ja-JP" altLang="en-US" b="1" dirty="0">
                <a:solidFill>
                  <a:srgbClr val="0000FF"/>
                </a:solidFill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12" name="グループ化 53"/>
          <p:cNvGrpSpPr/>
          <p:nvPr/>
        </p:nvGrpSpPr>
        <p:grpSpPr>
          <a:xfrm>
            <a:off x="1485637" y="3223052"/>
            <a:ext cx="3039723" cy="1719346"/>
            <a:chOff x="5652120" y="4005064"/>
            <a:chExt cx="2448272" cy="1192198"/>
          </a:xfrm>
        </p:grpSpPr>
        <p:cxnSp>
          <p:nvCxnSpPr>
            <p:cNvPr id="13" name="直線矢印コネクタ 12"/>
            <p:cNvCxnSpPr/>
            <p:nvPr/>
          </p:nvCxnSpPr>
          <p:spPr>
            <a:xfrm>
              <a:off x="7524328" y="4005064"/>
              <a:ext cx="0" cy="576064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5908484" y="4244894"/>
              <a:ext cx="535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b="1" dirty="0" smtClean="0">
                  <a:solidFill>
                    <a:srgbClr val="0000FF"/>
                  </a:solidFill>
                  <a:ea typeface="ＭＳ Ｐゴシック"/>
                  <a:cs typeface="Arial" pitchFamily="34" charset="0"/>
                </a:rPr>
                <a:t>E</a:t>
              </a:r>
              <a:r>
                <a:rPr lang="en-US" altLang="ja-JP" sz="2000" b="1" baseline="-25000" dirty="0" smtClean="0">
                  <a:solidFill>
                    <a:srgbClr val="0000FF"/>
                  </a:solidFill>
                  <a:ea typeface="ＭＳ Ｐゴシック"/>
                  <a:cs typeface="Arial" pitchFamily="34" charset="0"/>
                </a:rPr>
                <a:t>z1</a:t>
              </a:r>
              <a:endParaRPr lang="ja-JP" altLang="en-US" sz="2000" b="1" baseline="-25000" dirty="0">
                <a:solidFill>
                  <a:srgbClr val="0000FF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564668" y="4005064"/>
              <a:ext cx="5357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b="1" dirty="0" smtClean="0">
                  <a:solidFill>
                    <a:srgbClr val="0000FF"/>
                  </a:solidFill>
                  <a:ea typeface="ＭＳ Ｐゴシック"/>
                  <a:cs typeface="Arial" pitchFamily="34" charset="0"/>
                </a:rPr>
                <a:t>E</a:t>
              </a:r>
              <a:r>
                <a:rPr lang="en-US" altLang="ja-JP" sz="2000" b="1" baseline="-25000" dirty="0" smtClean="0">
                  <a:solidFill>
                    <a:srgbClr val="0000FF"/>
                  </a:solidFill>
                  <a:ea typeface="ＭＳ Ｐゴシック"/>
                  <a:cs typeface="Arial" pitchFamily="34" charset="0"/>
                </a:rPr>
                <a:t>z2</a:t>
              </a:r>
              <a:endParaRPr lang="ja-JP" altLang="en-US" sz="2000" b="1" baseline="-25000" dirty="0">
                <a:solidFill>
                  <a:srgbClr val="0000FF"/>
                </a:solidFill>
                <a:ea typeface="ＭＳ Ｐゴシック"/>
                <a:cs typeface="Arial" pitchFamily="34" charset="0"/>
              </a:endParaRPr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rot="5400000">
              <a:off x="6660232" y="4477182"/>
              <a:ext cx="0" cy="576064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6497500" y="4797152"/>
              <a:ext cx="45076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b="1" dirty="0" smtClean="0">
                  <a:solidFill>
                    <a:srgbClr val="FF0000"/>
                  </a:solidFill>
                  <a:ea typeface="ＭＳ Ｐゴシック"/>
                  <a:cs typeface="Arial" pitchFamily="34" charset="0"/>
                </a:rPr>
                <a:t>E</a:t>
              </a:r>
              <a:r>
                <a:rPr lang="en-US" altLang="ja-JP" sz="2000" b="1" baseline="-25000" dirty="0" smtClean="0">
                  <a:solidFill>
                    <a:srgbClr val="FF0000"/>
                  </a:solidFill>
                  <a:ea typeface="ＭＳ Ｐゴシック"/>
                  <a:cs typeface="Arial" pitchFamily="34" charset="0"/>
                </a:rPr>
                <a:t>x</a:t>
              </a:r>
              <a:endParaRPr lang="ja-JP" altLang="en-US" sz="2000" b="1" baseline="-25000" dirty="0">
                <a:solidFill>
                  <a:srgbClr val="FF0000"/>
                </a:solidFill>
                <a:ea typeface="ＭＳ Ｐゴシック"/>
                <a:cs typeface="Arial" pitchFamily="34" charset="0"/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 flipH="1">
              <a:off x="5652120" y="4685074"/>
              <a:ext cx="199301" cy="199301"/>
            </a:xfrm>
            <a:prstGeom prst="straightConnector1">
              <a:avLst/>
            </a:prstGeom>
            <a:ln w="57150">
              <a:solidFill>
                <a:srgbClr val="00CC6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5807622" y="4613066"/>
              <a:ext cx="564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b="1" dirty="0" smtClean="0">
                  <a:solidFill>
                    <a:srgbClr val="00CC66"/>
                  </a:solidFill>
                  <a:ea typeface="ＭＳ Ｐゴシック"/>
                  <a:cs typeface="Arial" pitchFamily="34" charset="0"/>
                </a:rPr>
                <a:t>E</a:t>
              </a:r>
              <a:r>
                <a:rPr lang="en-US" altLang="ja-JP" sz="2000" b="1" baseline="-25000" dirty="0" smtClean="0">
                  <a:solidFill>
                    <a:srgbClr val="00CC66"/>
                  </a:solidFill>
                  <a:ea typeface="ＭＳ Ｐゴシック"/>
                  <a:cs typeface="Arial" pitchFamily="34" charset="0"/>
                </a:rPr>
                <a:t>Y1</a:t>
              </a:r>
              <a:endParaRPr lang="ja-JP" altLang="en-US" sz="2000" b="1" baseline="-25000" dirty="0">
                <a:solidFill>
                  <a:srgbClr val="00CC66"/>
                </a:solidFill>
                <a:ea typeface="ＭＳ Ｐゴシック"/>
                <a:cs typeface="Arial" pitchFamily="34" charset="0"/>
              </a:endParaRP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 rot="2700000">
              <a:off x="7320658" y="4489536"/>
              <a:ext cx="0" cy="576064"/>
            </a:xfrm>
            <a:prstGeom prst="straightConnector1">
              <a:avLst/>
            </a:prstGeom>
            <a:ln w="57150">
              <a:solidFill>
                <a:srgbClr val="00CC66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7380312" y="4693206"/>
              <a:ext cx="564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000" b="1" dirty="0" smtClean="0">
                  <a:solidFill>
                    <a:srgbClr val="00CC66"/>
                  </a:solidFill>
                  <a:ea typeface="ＭＳ Ｐゴシック"/>
                  <a:cs typeface="Arial" pitchFamily="34" charset="0"/>
                </a:rPr>
                <a:t>E</a:t>
              </a:r>
              <a:r>
                <a:rPr lang="en-US" altLang="ja-JP" sz="2000" b="1" baseline="-25000" dirty="0" smtClean="0">
                  <a:solidFill>
                    <a:srgbClr val="00CC66"/>
                  </a:solidFill>
                  <a:ea typeface="ＭＳ Ｐゴシック"/>
                  <a:cs typeface="Arial" pitchFamily="34" charset="0"/>
                </a:rPr>
                <a:t>Y2</a:t>
              </a:r>
              <a:endParaRPr lang="ja-JP" altLang="en-US" sz="2000" b="1" baseline="-25000" dirty="0">
                <a:solidFill>
                  <a:srgbClr val="00CC66"/>
                </a:solidFill>
                <a:ea typeface="ＭＳ Ｐゴシック"/>
                <a:cs typeface="Arial" pitchFamily="34" charset="0"/>
              </a:endParaRPr>
            </a:p>
          </p:txBody>
        </p:sp>
        <p:cxnSp>
          <p:nvCxnSpPr>
            <p:cNvPr id="22" name="直線矢印コネクタ 21"/>
            <p:cNvCxnSpPr/>
            <p:nvPr/>
          </p:nvCxnSpPr>
          <p:spPr>
            <a:xfrm>
              <a:off x="5868144" y="4325034"/>
              <a:ext cx="0" cy="288032"/>
            </a:xfrm>
            <a:prstGeom prst="straightConnector1">
              <a:avLst/>
            </a:prstGeom>
            <a:ln w="57150">
              <a:solidFill>
                <a:srgbClr val="0000FF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図 22" descr="LEFMbiv.tif"/>
          <p:cNvPicPr>
            <a:picLocks noChangeAspect="1"/>
          </p:cNvPicPr>
          <p:nvPr/>
        </p:nvPicPr>
        <p:blipFill>
          <a:blip r:embed="rId2" cstate="print"/>
          <a:srcRect t="55463"/>
          <a:stretch>
            <a:fillRect/>
          </a:stretch>
        </p:blipFill>
        <p:spPr>
          <a:xfrm>
            <a:off x="161702" y="4641512"/>
            <a:ext cx="5752617" cy="2018509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359952" y="4003061"/>
            <a:ext cx="39692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</a:rPr>
              <a:t>・</a:t>
            </a:r>
            <a:r>
              <a:rPr lang="en-US" altLang="ja-JP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</a:rPr>
              <a:t>Fast charge modulation with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</a:rPr>
              <a:t>  high constant electric field  </a:t>
            </a:r>
            <a:endParaRPr lang="en-US" altLang="ja-JP" sz="2200" dirty="0" smtClean="0">
              <a:solidFill>
                <a:srgbClr val="FF0000"/>
              </a:solidFill>
              <a:ea typeface="ＭＳ Ｐゴシック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</a:rPr>
              <a:t>・</a:t>
            </a:r>
            <a:r>
              <a:rPr lang="en-US" altLang="ja-JP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  <a:sym typeface="Wingdings" pitchFamily="2" charset="2"/>
              </a:rPr>
              <a:t>High Q. E. in short </a:t>
            </a:r>
            <a:r>
              <a:rPr lang="en-US" altLang="ja-JP" sz="2200" dirty="0" smtClean="0">
                <a:solidFill>
                  <a:prstClr val="black"/>
                </a:solidFill>
                <a:latin typeface="Symbol" pitchFamily="18" charset="2"/>
                <a:ea typeface="ＭＳ Ｐゴシック"/>
                <a:cs typeface="Arial" pitchFamily="34" charset="0"/>
                <a:sym typeface="Wingdings" pitchFamily="2" charset="2"/>
              </a:rPr>
              <a:t>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  <a:sym typeface="Wingdings" pitchFamily="2" charset="2"/>
              </a:rPr>
              <a:t>・</a:t>
            </a:r>
            <a:r>
              <a:rPr lang="en-US" altLang="ja-JP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  <a:sym typeface="Wingdings" pitchFamily="2" charset="2"/>
              </a:rPr>
              <a:t>Low Noise (small scooped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  <a:sym typeface="Wingdings" pitchFamily="2" charset="2"/>
              </a:rPr>
              <a:t>  electrons, trapped electrons)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  <a:sym typeface="Wingdings" pitchFamily="2" charset="2"/>
              </a:rPr>
              <a:t>・</a:t>
            </a:r>
            <a:r>
              <a:rPr lang="en-US" altLang="ja-JP" sz="2200" dirty="0" smtClean="0">
                <a:solidFill>
                  <a:prstClr val="black"/>
                </a:solidFill>
                <a:ea typeface="ＭＳ Ｐゴシック"/>
                <a:cs typeface="Arial" pitchFamily="34" charset="0"/>
                <a:sym typeface="Wingdings" pitchFamily="2" charset="2"/>
              </a:rPr>
              <a:t>CMOS compatible  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177983" y="2204928"/>
            <a:ext cx="2457339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prstClr val="black"/>
                </a:solidFill>
                <a:latin typeface="Calibri"/>
                <a:ea typeface="ＭＳ Ｐゴシック"/>
              </a:rPr>
              <a:t>E</a:t>
            </a:r>
            <a:r>
              <a:rPr lang="en-US" altLang="ja-JP" sz="3200" baseline="-25000" dirty="0" smtClean="0">
                <a:solidFill>
                  <a:prstClr val="black"/>
                </a:solidFill>
                <a:latin typeface="Calibri"/>
                <a:ea typeface="ＭＳ Ｐゴシック"/>
              </a:rPr>
              <a:t>Z</a:t>
            </a:r>
            <a:r>
              <a:rPr lang="en-US" altLang="ja-JP" sz="32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32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 E</a:t>
            </a:r>
            <a:r>
              <a:rPr lang="en-US" altLang="ja-JP" sz="3200" baseline="-250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Y</a:t>
            </a:r>
            <a:r>
              <a:rPr lang="en-US" altLang="ja-JP" sz="32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 E</a:t>
            </a:r>
            <a:r>
              <a:rPr lang="en-US" altLang="ja-JP" sz="3200" baseline="-250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X</a:t>
            </a:r>
            <a:r>
              <a:rPr lang="en-US" altLang="ja-JP" sz="3200" dirty="0" smtClean="0">
                <a:solidFill>
                  <a:prstClr val="black"/>
                </a:solidFill>
                <a:latin typeface="Calibri"/>
                <a:ea typeface="ＭＳ Ｐゴシック"/>
                <a:sym typeface="Wingdings" pitchFamily="2" charset="2"/>
              </a:rPr>
              <a:t> </a:t>
            </a:r>
            <a:endParaRPr lang="ja-JP" altLang="en-US" sz="3200" dirty="0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84168" y="90872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Two-tap LEFM </a:t>
            </a:r>
          </a:p>
          <a:p>
            <a:r>
              <a:rPr kumimoji="1" lang="en-US" altLang="ja-JP" dirty="0" smtClean="0"/>
              <a:t>[</a:t>
            </a:r>
            <a:r>
              <a:rPr kumimoji="1" lang="en-US" altLang="ja-JP" dirty="0" err="1" smtClean="0"/>
              <a:t>S.Kawahito</a:t>
            </a:r>
            <a:r>
              <a:rPr kumimoji="1" lang="en-US" altLang="ja-JP" dirty="0" smtClean="0"/>
              <a:t> et.al, IISW ’13]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900608" y="-99392"/>
            <a:ext cx="8229600" cy="1143001"/>
          </a:xfrm>
        </p:spPr>
        <p:txBody>
          <a:bodyPr/>
          <a:lstStyle/>
          <a:p>
            <a:r>
              <a:rPr lang="en-US" altLang="ja-JP" dirty="0" smtClean="0"/>
              <a:t>Two-</a:t>
            </a:r>
            <a:r>
              <a:rPr kumimoji="1" lang="en-US" altLang="ja-JP" dirty="0" smtClean="0"/>
              <a:t>tap LEFM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5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5" name="図 4" descr="LatEFcs1YDwoB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509120" y="1556792"/>
            <a:ext cx="4462549" cy="4182380"/>
          </a:xfrm>
          <a:prstGeom prst="rect">
            <a:avLst/>
          </a:prstGeom>
        </p:spPr>
      </p:pic>
      <p:pic>
        <p:nvPicPr>
          <p:cNvPr id="7" name="図 6" descr="LEFM_cs2pwPP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3016" y="3989997"/>
            <a:ext cx="4111092" cy="2868003"/>
          </a:xfrm>
          <a:prstGeom prst="rect">
            <a:avLst/>
          </a:prstGeom>
        </p:spPr>
      </p:pic>
      <p:pic>
        <p:nvPicPr>
          <p:cNvPr id="8" name="図 7" descr="LEFM2pBwAw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3096" y="1052736"/>
            <a:ext cx="4104456" cy="301461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-1116632" y="3548741"/>
            <a:ext cx="881973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latin typeface="Arial" pitchFamily="34" charset="0"/>
                <a:cs typeface="Arial" pitchFamily="34" charset="0"/>
              </a:rPr>
              <a:t>X-X’</a:t>
            </a:r>
            <a:endParaRPr kumimoji="1" lang="ja-JP" alt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E:\han\journal club\TOF journal\isscc2014\present\LEF2tap_XY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980728"/>
            <a:ext cx="3888432" cy="2634389"/>
          </a:xfrm>
          <a:prstGeom prst="rect">
            <a:avLst/>
          </a:prstGeom>
          <a:noFill/>
        </p:spPr>
      </p:pic>
      <p:pic>
        <p:nvPicPr>
          <p:cNvPr id="11" name="Picture 5" descr="E:\han\journal club\TOF journal\isscc2014\present\LEF2tap_potential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789040"/>
            <a:ext cx="4067821" cy="2520280"/>
          </a:xfrm>
          <a:prstGeom prst="rect">
            <a:avLst/>
          </a:prstGeom>
          <a:noFill/>
        </p:spPr>
      </p:pic>
      <p:sp>
        <p:nvSpPr>
          <p:cNvPr id="12" name="TextBox 16"/>
          <p:cNvSpPr txBox="1"/>
          <p:nvPr/>
        </p:nvSpPr>
        <p:spPr>
          <a:xfrm>
            <a:off x="5148064" y="404664"/>
            <a:ext cx="370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0000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S. </a:t>
            </a:r>
            <a:r>
              <a:rPr lang="en-US" altLang="ko-KR" sz="2000" dirty="0" err="1" smtClean="0">
                <a:solidFill>
                  <a:srgbClr val="0000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Kawahito</a:t>
            </a:r>
            <a:r>
              <a:rPr lang="en-US" altLang="ko-KR" sz="2000" dirty="0" smtClean="0">
                <a:solidFill>
                  <a:srgbClr val="0000FF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, et al. IISW 2013 </a:t>
            </a:r>
            <a:endParaRPr lang="ko-KR" altLang="en-US" sz="2000" dirty="0">
              <a:solidFill>
                <a:srgbClr val="0000FF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pic>
        <p:nvPicPr>
          <p:cNvPr id="16" name="図 15" descr="LEFMbiv.tif"/>
          <p:cNvPicPr>
            <a:picLocks noChangeAspect="1"/>
          </p:cNvPicPr>
          <p:nvPr/>
        </p:nvPicPr>
        <p:blipFill>
          <a:blip r:embed="rId7" cstate="print"/>
          <a:srcRect b="44281"/>
          <a:stretch>
            <a:fillRect/>
          </a:stretch>
        </p:blipFill>
        <p:spPr>
          <a:xfrm>
            <a:off x="35496" y="1622620"/>
            <a:ext cx="4921040" cy="2160240"/>
          </a:xfrm>
          <a:prstGeom prst="rect">
            <a:avLst/>
          </a:prstGeom>
        </p:spPr>
      </p:pic>
      <p:pic>
        <p:nvPicPr>
          <p:cNvPr id="17" name="図 16" descr="LEFMbiv.t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463"/>
          <a:stretch>
            <a:fillRect/>
          </a:stretch>
        </p:blipFill>
        <p:spPr>
          <a:xfrm>
            <a:off x="0" y="3645024"/>
            <a:ext cx="5148064" cy="1806380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flipV="1">
            <a:off x="7020272" y="5445224"/>
            <a:ext cx="0" cy="864096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7092280" y="5589240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kumimoji="1" lang="en-US" altLang="ja-JP" sz="2400" b="1" dirty="0" err="1" smtClean="0">
                <a:solidFill>
                  <a:srgbClr val="FF0000"/>
                </a:solidFill>
              </a:rPr>
              <a:t>Vp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 flipV="1">
            <a:off x="3347864" y="4221088"/>
            <a:ext cx="0" cy="720080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491880" y="4293096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kumimoji="1" lang="en-US" altLang="ja-JP" sz="2400" b="1" dirty="0" err="1" smtClean="0">
                <a:solidFill>
                  <a:srgbClr val="FF0000"/>
                </a:solidFill>
              </a:rPr>
              <a:t>Vp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6"/>
          <p:cNvGrpSpPr/>
          <p:nvPr/>
        </p:nvGrpSpPr>
        <p:grpSpPr>
          <a:xfrm>
            <a:off x="130637" y="973836"/>
            <a:ext cx="8853709" cy="5782566"/>
            <a:chOff x="116121" y="944028"/>
            <a:chExt cx="8853709" cy="5782566"/>
          </a:xfrm>
        </p:grpSpPr>
        <p:pic>
          <p:nvPicPr>
            <p:cNvPr id="23" name="図 22" descr="LEFM1phAwAwDwPP.t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32" y="986414"/>
              <a:ext cx="4546854" cy="4885182"/>
            </a:xfrm>
            <a:prstGeom prst="rect">
              <a:avLst/>
            </a:prstGeom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116121" y="5852835"/>
              <a:ext cx="476068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400" dirty="0" smtClean="0">
                  <a:solidFill>
                    <a:prstClr val="black"/>
                  </a:solidFill>
                  <a:ea typeface="ＭＳ Ｐゴシック"/>
                  <a:cs typeface="Arial" pitchFamily="34" charset="0"/>
                </a:rPr>
                <a:t>  ・</a:t>
              </a:r>
              <a:r>
                <a:rPr lang="en-US" altLang="ja-JP" sz="2400" dirty="0" smtClean="0">
                  <a:solidFill>
                    <a:prstClr val="black"/>
                  </a:solidFill>
                  <a:ea typeface="ＭＳ Ｐゴシック"/>
                  <a:cs typeface="Arial" pitchFamily="34" charset="0"/>
                </a:rPr>
                <a:t>Low Noise (True CDS with SD)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400" dirty="0" smtClean="0">
                  <a:solidFill>
                    <a:prstClr val="black"/>
                  </a:solidFill>
                  <a:ea typeface="ＭＳ Ｐゴシック"/>
                  <a:cs typeface="Arial" pitchFamily="34" charset="0"/>
                </a:rPr>
                <a:t>  ・</a:t>
              </a:r>
              <a:r>
                <a:rPr lang="en-US" altLang="ja-JP" sz="2400" dirty="0" smtClean="0">
                  <a:solidFill>
                    <a:srgbClr val="FF0000"/>
                  </a:solidFill>
                  <a:ea typeface="ＭＳ Ｐゴシック"/>
                  <a:cs typeface="Arial" pitchFamily="34" charset="0"/>
                </a:rPr>
                <a:t>Biological Applications (FLIM)</a:t>
              </a:r>
              <a:endParaRPr lang="ja-JP" altLang="en-US" sz="2400" dirty="0">
                <a:solidFill>
                  <a:srgbClr val="FF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717152" y="5526265"/>
              <a:ext cx="4252678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400" dirty="0" smtClean="0">
                  <a:solidFill>
                    <a:prstClr val="black"/>
                  </a:solidFill>
                  <a:ea typeface="ＭＳ Ｐゴシック"/>
                  <a:cs typeface="Arial" pitchFamily="34" charset="0"/>
                </a:rPr>
                <a:t>    ・</a:t>
              </a:r>
              <a:r>
                <a:rPr lang="en-US" altLang="ja-JP" sz="2400" dirty="0" smtClean="0">
                  <a:solidFill>
                    <a:prstClr val="black"/>
                  </a:solidFill>
                  <a:ea typeface="ＭＳ Ｐゴシック"/>
                  <a:cs typeface="Arial" pitchFamily="34" charset="0"/>
                </a:rPr>
                <a:t>Large Well Capacity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400" dirty="0" smtClean="0">
                  <a:solidFill>
                    <a:prstClr val="black"/>
                  </a:solidFill>
                  <a:ea typeface="ＭＳ Ｐゴシック"/>
                  <a:cs typeface="Arial" pitchFamily="34" charset="0"/>
                </a:rPr>
                <a:t>     (with FD node) 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400" dirty="0" smtClean="0">
                  <a:solidFill>
                    <a:prstClr val="black"/>
                  </a:solidFill>
                  <a:ea typeface="ＭＳ Ｐゴシック"/>
                  <a:cs typeface="Arial" pitchFamily="34" charset="0"/>
                </a:rPr>
                <a:t>    ・</a:t>
              </a:r>
              <a:r>
                <a:rPr lang="en-US" altLang="ja-JP" sz="2400" dirty="0" smtClean="0">
                  <a:solidFill>
                    <a:srgbClr val="0000FF"/>
                  </a:solidFill>
                  <a:ea typeface="ＭＳ Ｐゴシック"/>
                  <a:cs typeface="Arial" pitchFamily="34" charset="0"/>
                </a:rPr>
                <a:t>For TOF Range Imagers </a:t>
              </a:r>
              <a:endParaRPr lang="ja-JP" altLang="en-US" sz="2400" dirty="0">
                <a:solidFill>
                  <a:srgbClr val="0000FF"/>
                </a:solidFill>
                <a:ea typeface="ＭＳ Ｐゴシック"/>
                <a:cs typeface="Arial" pitchFamily="34" charset="0"/>
              </a:endParaRPr>
            </a:p>
          </p:txBody>
        </p:sp>
        <p:pic>
          <p:nvPicPr>
            <p:cNvPr id="26" name="図 25" descr="LEFM1phBwAwDwPP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29121" y="944028"/>
              <a:ext cx="4014216" cy="4592574"/>
            </a:xfrm>
            <a:prstGeom prst="rect">
              <a:avLst/>
            </a:prstGeom>
          </p:spPr>
        </p:pic>
      </p:grpSp>
      <p:sp>
        <p:nvSpPr>
          <p:cNvPr id="28" name="テキスト ボックス 27"/>
          <p:cNvSpPr txBox="1"/>
          <p:nvPr/>
        </p:nvSpPr>
        <p:spPr>
          <a:xfrm>
            <a:off x="5628294" y="0"/>
            <a:ext cx="3515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0000FF"/>
                </a:solidFill>
                <a:ea typeface="ＭＳ Ｐゴシック"/>
                <a:cs typeface="Arial" pitchFamily="34" charset="0"/>
              </a:rPr>
              <a:t>S. Kawahito et al., IISW 2009</a:t>
            </a:r>
            <a:endParaRPr lang="ja-JP" altLang="en-US" sz="2000" dirty="0">
              <a:solidFill>
                <a:srgbClr val="0000FF"/>
              </a:solidFill>
              <a:ea typeface="ＭＳ Ｐゴシック"/>
              <a:cs typeface="Arial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67927"/>
            <a:ext cx="9144000" cy="812801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latin typeface="Arial" pitchFamily="34" charset="0"/>
                <a:cs typeface="Arial" pitchFamily="34" charset="0"/>
              </a:rPr>
              <a:t>1</a:t>
            </a:r>
            <a:r>
              <a:rPr kumimoji="1" lang="en-US" altLang="ja-JP" sz="3200" dirty="0" smtClean="0">
                <a:latin typeface="Arial" pitchFamily="34" charset="0"/>
                <a:cs typeface="Arial" pitchFamily="34" charset="0"/>
              </a:rPr>
              <a:t>-tap LEFM: </a:t>
            </a:r>
            <a:r>
              <a:rPr kumimoji="1" lang="en-US" altLang="ja-JP" sz="3000" dirty="0" smtClean="0">
                <a:latin typeface="Arial" pitchFamily="34" charset="0"/>
                <a:cs typeface="Arial" pitchFamily="34" charset="0"/>
              </a:rPr>
              <a:t>Draining-Only Modulator (DOM)</a:t>
            </a:r>
            <a:endParaRPr kumimoji="1" lang="ja-JP" alt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916050" y="6486976"/>
            <a:ext cx="2133600" cy="365125"/>
          </a:xfrm>
        </p:spPr>
        <p:txBody>
          <a:bodyPr/>
          <a:lstStyle/>
          <a:p>
            <a:fld id="{18B08964-5AC8-451A-8D86-73D6EE4FA9B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52513"/>
            <a:ext cx="8686800" cy="5040312"/>
          </a:xfrm>
        </p:spPr>
        <p:txBody>
          <a:bodyPr/>
          <a:lstStyle/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Lateral Electric Field Modulator (LEFM)</a:t>
            </a:r>
          </a:p>
          <a:p>
            <a:pPr lvl="1"/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1-tap LEFM </a:t>
            </a:r>
            <a:b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kumimoji="1"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= Draining Only Modulator (DOM) </a:t>
            </a:r>
          </a:p>
          <a:p>
            <a:pPr lvl="1"/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Multi-tap LEFM</a:t>
            </a:r>
            <a:endParaRPr kumimoji="1" lang="en-US" altLang="ja-JP" b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altLang="ja-JP" b="1" dirty="0" smtClean="0">
                <a:solidFill>
                  <a:srgbClr val="FF0000"/>
                </a:solidFill>
              </a:rPr>
              <a:t>Implementation 1: </a:t>
            </a:r>
            <a:br>
              <a:rPr lang="en-US" altLang="ja-JP" b="1" dirty="0" smtClean="0">
                <a:solidFill>
                  <a:srgbClr val="FF0000"/>
                </a:solidFill>
              </a:rPr>
            </a:br>
            <a:r>
              <a:rPr lang="en-US" altLang="ja-JP" b="1" dirty="0" smtClean="0">
                <a:solidFill>
                  <a:srgbClr val="FF0000"/>
                </a:solidFill>
              </a:rPr>
              <a:t>A TOF range imager with In-pixel background light cancelling (4-tap LEFM) </a:t>
            </a:r>
          </a:p>
          <a:p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Implementation 2:</a:t>
            </a:r>
            <a:b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A sub-mm resolution TOF imager with column-wise skew calibration </a:t>
            </a:r>
            <a:b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altLang="ja-JP" b="1" dirty="0" smtClean="0">
                <a:solidFill>
                  <a:schemeClr val="bg1">
                    <a:lumMod val="65000"/>
                  </a:schemeClr>
                </a:solidFill>
              </a:rPr>
              <a:t>(1-tap LEFM: DOM)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-171400"/>
            <a:ext cx="6048672" cy="1143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4-tap LEFM </a:t>
            </a:r>
          </a:p>
        </p:txBody>
      </p:sp>
      <p:pic>
        <p:nvPicPr>
          <p:cNvPr id="1026" name="Picture 2" descr="E:\han\journal club\TOF journal\isscc2014\isscc_fig_681_1_V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461448"/>
            <a:ext cx="5788956" cy="5679062"/>
          </a:xfrm>
          <a:prstGeom prst="rect">
            <a:avLst/>
          </a:prstGeom>
          <a:noFill/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355976" y="4653136"/>
            <a:ext cx="4608512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Four different phase </a:t>
            </a:r>
            <a:r>
              <a:rPr lang="en-US" altLang="ja-JP" sz="2400" dirty="0" smtClean="0">
                <a:solidFill>
                  <a:schemeClr val="tx1"/>
                </a:solidFill>
              </a:rPr>
              <a:t>signals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/>
              <a:t>can be obtained 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in single frame</a:t>
            </a:r>
            <a:r>
              <a:rPr lang="en-US" altLang="ja-JP" sz="2400" dirty="0" smtClean="0"/>
              <a:t>.</a:t>
            </a:r>
          </a:p>
          <a:p>
            <a:r>
              <a:rPr lang="en-US" altLang="ja-JP" sz="2400" dirty="0" smtClean="0"/>
              <a:t> </a:t>
            </a:r>
            <a:r>
              <a:rPr lang="en-US" altLang="ja-JP" sz="2400" dirty="0" smtClean="0">
                <a:sym typeface="Wingdings" pitchFamily="2" charset="2"/>
              </a:rPr>
              <a:t> In-pixel background </a:t>
            </a:r>
          </a:p>
          <a:p>
            <a:r>
              <a:rPr lang="en-US" altLang="ja-JP" sz="2400" dirty="0" smtClean="0">
                <a:sym typeface="Wingdings" pitchFamily="2" charset="2"/>
              </a:rPr>
              <a:t>      cancelling</a:t>
            </a:r>
            <a:r>
              <a:rPr lang="en-US" altLang="ja-JP" sz="2400" dirty="0" smtClean="0"/>
              <a:t> suitable for   </a:t>
            </a:r>
            <a:br>
              <a:rPr lang="en-US" altLang="ja-JP" sz="2400" dirty="0" smtClean="0"/>
            </a:br>
            <a:r>
              <a:rPr lang="en-US" altLang="ja-JP" sz="2400" dirty="0" smtClean="0"/>
              <a:t>      moving object</a:t>
            </a:r>
            <a:endParaRPr kumimoji="1" lang="ja-JP" altLang="en-US" sz="240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24128" y="404664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</a:rPr>
              <a:t>S. Han et.al ISSCC 2014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pic>
        <p:nvPicPr>
          <p:cNvPr id="17" name="Picture 5" descr="E:\han\journal club\TOF journal\isscc2014\Timing_TOF6.tif"/>
          <p:cNvPicPr>
            <a:picLocks noChangeAspect="1" noChangeArrowheads="1"/>
          </p:cNvPicPr>
          <p:nvPr/>
        </p:nvPicPr>
        <p:blipFill>
          <a:blip r:embed="rId5" cstate="print"/>
          <a:srcRect t="40004" r="-4757"/>
          <a:stretch>
            <a:fillRect/>
          </a:stretch>
        </p:blipFill>
        <p:spPr bwMode="auto">
          <a:xfrm>
            <a:off x="4860032" y="1988840"/>
            <a:ext cx="4499992" cy="2479128"/>
          </a:xfrm>
          <a:prstGeom prst="rect">
            <a:avLst/>
          </a:prstGeom>
          <a:noFill/>
        </p:spPr>
      </p:pic>
      <p:grpSp>
        <p:nvGrpSpPr>
          <p:cNvPr id="82" name="グループ化 81"/>
          <p:cNvGrpSpPr/>
          <p:nvPr/>
        </p:nvGrpSpPr>
        <p:grpSpPr>
          <a:xfrm>
            <a:off x="467546" y="1628800"/>
            <a:ext cx="3848219" cy="3168352"/>
            <a:chOff x="827584" y="1340768"/>
            <a:chExt cx="3848219" cy="3168352"/>
          </a:xfrm>
        </p:grpSpPr>
        <p:cxnSp>
          <p:nvCxnSpPr>
            <p:cNvPr id="11" name="直線コネクタ 10"/>
            <p:cNvCxnSpPr/>
            <p:nvPr/>
          </p:nvCxnSpPr>
          <p:spPr>
            <a:xfrm>
              <a:off x="1109042" y="1340768"/>
              <a:ext cx="0" cy="3168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/>
            <p:cNvGrpSpPr/>
            <p:nvPr/>
          </p:nvGrpSpPr>
          <p:grpSpPr>
            <a:xfrm>
              <a:off x="1115616" y="1340768"/>
              <a:ext cx="3240360" cy="936104"/>
              <a:chOff x="1115616" y="1340768"/>
              <a:chExt cx="3240360" cy="936104"/>
            </a:xfrm>
          </p:grpSpPr>
          <p:cxnSp>
            <p:nvCxnSpPr>
              <p:cNvPr id="13" name="直線コネクタ 12"/>
              <p:cNvCxnSpPr/>
              <p:nvPr/>
            </p:nvCxnSpPr>
            <p:spPr>
              <a:xfrm>
                <a:off x="1115616" y="1340768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コネクタ 19"/>
              <p:cNvCxnSpPr/>
              <p:nvPr/>
            </p:nvCxnSpPr>
            <p:spPr>
              <a:xfrm>
                <a:off x="1907704" y="1340768"/>
                <a:ext cx="0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>
                <a:off x="1907704" y="2276872"/>
                <a:ext cx="165618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V="1">
                <a:off x="3563888" y="1340768"/>
                <a:ext cx="0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>
                <a:off x="3563888" y="1340768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線コネクタ 27"/>
            <p:cNvCxnSpPr/>
            <p:nvPr/>
          </p:nvCxnSpPr>
          <p:spPr>
            <a:xfrm>
              <a:off x="4355976" y="1340768"/>
              <a:ext cx="0" cy="316835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グループ化 29"/>
            <p:cNvGrpSpPr/>
            <p:nvPr/>
          </p:nvGrpSpPr>
          <p:grpSpPr>
            <a:xfrm flipV="1">
              <a:off x="1115616" y="3573016"/>
              <a:ext cx="3240360" cy="936104"/>
              <a:chOff x="1115616" y="1340768"/>
              <a:chExt cx="3240360" cy="936104"/>
            </a:xfrm>
          </p:grpSpPr>
          <p:cxnSp>
            <p:nvCxnSpPr>
              <p:cNvPr id="31" name="直線コネクタ 30"/>
              <p:cNvCxnSpPr/>
              <p:nvPr/>
            </p:nvCxnSpPr>
            <p:spPr>
              <a:xfrm flipV="1">
                <a:off x="1115616" y="1340768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>
                <a:off x="1907704" y="1340768"/>
                <a:ext cx="0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>
                <a:off x="1907704" y="2276872"/>
                <a:ext cx="165618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V="1">
                <a:off x="3550441" y="1340768"/>
                <a:ext cx="0" cy="93610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 flipV="1">
                <a:off x="3563888" y="1340768"/>
                <a:ext cx="79208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正方形/長方形 40"/>
            <p:cNvSpPr/>
            <p:nvPr/>
          </p:nvSpPr>
          <p:spPr>
            <a:xfrm>
              <a:off x="909752" y="1794024"/>
              <a:ext cx="360040" cy="10801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L 字 42"/>
            <p:cNvSpPr/>
            <p:nvPr/>
          </p:nvSpPr>
          <p:spPr>
            <a:xfrm>
              <a:off x="1763688" y="1793136"/>
              <a:ext cx="936104" cy="648072"/>
            </a:xfrm>
            <a:prstGeom prst="corner">
              <a:avLst>
                <a:gd name="adj1" fmla="val 48432"/>
                <a:gd name="adj2" fmla="val 4686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909752" y="2996952"/>
              <a:ext cx="360040" cy="10801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4170432" y="2996952"/>
              <a:ext cx="360040" cy="10801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4160272" y="1794024"/>
              <a:ext cx="360040" cy="10801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L 字 48"/>
            <p:cNvSpPr/>
            <p:nvPr/>
          </p:nvSpPr>
          <p:spPr>
            <a:xfrm flipH="1">
              <a:off x="2772688" y="1793136"/>
              <a:ext cx="936104" cy="648072"/>
            </a:xfrm>
            <a:prstGeom prst="corner">
              <a:avLst>
                <a:gd name="adj1" fmla="val 48432"/>
                <a:gd name="adj2" fmla="val 4686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L 字 49"/>
            <p:cNvSpPr/>
            <p:nvPr/>
          </p:nvSpPr>
          <p:spPr>
            <a:xfrm flipV="1">
              <a:off x="1763688" y="3429888"/>
              <a:ext cx="936104" cy="648072"/>
            </a:xfrm>
            <a:prstGeom prst="corner">
              <a:avLst>
                <a:gd name="adj1" fmla="val 48432"/>
                <a:gd name="adj2" fmla="val 4686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L 字 50"/>
            <p:cNvSpPr/>
            <p:nvPr/>
          </p:nvSpPr>
          <p:spPr>
            <a:xfrm flipH="1" flipV="1">
              <a:off x="2772688" y="3429888"/>
              <a:ext cx="936104" cy="648072"/>
            </a:xfrm>
            <a:prstGeom prst="corner">
              <a:avLst>
                <a:gd name="adj1" fmla="val 48432"/>
                <a:gd name="adj2" fmla="val 46864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1259632" y="1340768"/>
              <a:ext cx="504056" cy="36004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3707904" y="1340768"/>
              <a:ext cx="504056" cy="36004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1259632" y="4149080"/>
              <a:ext cx="504056" cy="36004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3707904" y="4149080"/>
              <a:ext cx="504056" cy="36004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/>
            <p:cNvSpPr/>
            <p:nvPr/>
          </p:nvSpPr>
          <p:spPr>
            <a:xfrm>
              <a:off x="1835696" y="2492896"/>
              <a:ext cx="1800200" cy="8640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827584" y="3284984"/>
              <a:ext cx="5613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b="1" dirty="0" smtClean="0">
                  <a:solidFill>
                    <a:schemeClr val="bg1">
                      <a:lumMod val="95000"/>
                    </a:schemeClr>
                  </a:solidFill>
                </a:rPr>
                <a:t>G1</a:t>
              </a:r>
              <a:endParaRPr kumimoji="1" lang="ja-JP" altLang="en-US" sz="2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1907704" y="3388930"/>
              <a:ext cx="5613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b="1" dirty="0" smtClean="0">
                  <a:solidFill>
                    <a:schemeClr val="bg1">
                      <a:lumMod val="95000"/>
                    </a:schemeClr>
                  </a:solidFill>
                </a:rPr>
                <a:t>G1</a:t>
              </a:r>
              <a:endParaRPr kumimoji="1" lang="ja-JP" altLang="en-US" sz="2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827584" y="2132856"/>
              <a:ext cx="5613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b="1" dirty="0" smtClean="0">
                  <a:solidFill>
                    <a:schemeClr val="bg1">
                      <a:lumMod val="95000"/>
                    </a:schemeClr>
                  </a:solidFill>
                </a:rPr>
                <a:t>G2</a:t>
              </a:r>
              <a:endParaRPr kumimoji="1" lang="ja-JP" altLang="en-US" sz="2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1907704" y="2060848"/>
              <a:ext cx="5613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b="1" dirty="0" smtClean="0">
                  <a:solidFill>
                    <a:schemeClr val="bg1">
                      <a:lumMod val="95000"/>
                    </a:schemeClr>
                  </a:solidFill>
                </a:rPr>
                <a:t>G2</a:t>
              </a:r>
              <a:endParaRPr kumimoji="1" lang="ja-JP" altLang="en-US" sz="2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2987824" y="3388930"/>
              <a:ext cx="6078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b="1" dirty="0" smtClean="0">
                  <a:solidFill>
                    <a:schemeClr val="bg1">
                      <a:lumMod val="95000"/>
                    </a:schemeClr>
                  </a:solidFill>
                </a:rPr>
                <a:t>GD</a:t>
              </a:r>
              <a:endParaRPr kumimoji="1" lang="ja-JP" altLang="en-US" sz="2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2987824" y="2060848"/>
              <a:ext cx="5613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b="1" dirty="0" smtClean="0">
                  <a:solidFill>
                    <a:schemeClr val="bg1">
                      <a:lumMod val="95000"/>
                    </a:schemeClr>
                  </a:solidFill>
                </a:rPr>
                <a:t>G3</a:t>
              </a:r>
              <a:endParaRPr kumimoji="1" lang="ja-JP" altLang="en-US" sz="2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4067944" y="3284984"/>
              <a:ext cx="60785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b="1" dirty="0" smtClean="0">
                  <a:solidFill>
                    <a:schemeClr val="bg1">
                      <a:lumMod val="95000"/>
                    </a:schemeClr>
                  </a:solidFill>
                </a:rPr>
                <a:t>GD</a:t>
              </a:r>
              <a:endParaRPr kumimoji="1" lang="ja-JP" altLang="en-US" sz="2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4067944" y="2132856"/>
              <a:ext cx="5613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200" b="1" dirty="0" smtClean="0">
                  <a:solidFill>
                    <a:schemeClr val="bg1">
                      <a:lumMod val="95000"/>
                    </a:schemeClr>
                  </a:solidFill>
                </a:rPr>
                <a:t>G3</a:t>
              </a:r>
              <a:endParaRPr kumimoji="1" lang="ja-JP" altLang="en-US" sz="22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19" name="テキスト ボックス 118"/>
          <p:cNvSpPr txBox="1"/>
          <p:nvPr/>
        </p:nvSpPr>
        <p:spPr>
          <a:xfrm>
            <a:off x="1691680" y="299695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/>
              <a:t>Aperture</a:t>
            </a:r>
            <a:endParaRPr kumimoji="1" lang="ja-JP" altLang="en-US" sz="2400" b="1" dirty="0"/>
          </a:p>
        </p:txBody>
      </p:sp>
      <p:cxnSp>
        <p:nvCxnSpPr>
          <p:cNvPr id="122" name="直線コネクタ 121"/>
          <p:cNvCxnSpPr/>
          <p:nvPr/>
        </p:nvCxnSpPr>
        <p:spPr>
          <a:xfrm flipV="1">
            <a:off x="1146098" y="1340768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/>
          <p:cNvCxnSpPr/>
          <p:nvPr/>
        </p:nvCxnSpPr>
        <p:spPr>
          <a:xfrm>
            <a:off x="631885" y="1345091"/>
            <a:ext cx="5040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テキスト ボックス 125"/>
          <p:cNvSpPr txBox="1"/>
          <p:nvPr/>
        </p:nvSpPr>
        <p:spPr>
          <a:xfrm>
            <a:off x="755578" y="980728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/>
              <a:t>FD2</a:t>
            </a:r>
            <a:endParaRPr kumimoji="1" lang="ja-JP" altLang="en-US" sz="2200" b="1" dirty="0"/>
          </a:p>
        </p:txBody>
      </p:sp>
      <p:cxnSp>
        <p:nvCxnSpPr>
          <p:cNvPr id="134" name="直線コネクタ 133"/>
          <p:cNvCxnSpPr/>
          <p:nvPr/>
        </p:nvCxnSpPr>
        <p:spPr>
          <a:xfrm flipH="1" flipV="1">
            <a:off x="3594370" y="1340768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コネクタ 134"/>
          <p:cNvCxnSpPr/>
          <p:nvPr/>
        </p:nvCxnSpPr>
        <p:spPr>
          <a:xfrm flipH="1">
            <a:off x="3594370" y="1340768"/>
            <a:ext cx="8336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テキスト ボックス 135"/>
          <p:cNvSpPr txBox="1"/>
          <p:nvPr/>
        </p:nvSpPr>
        <p:spPr>
          <a:xfrm flipH="1">
            <a:off x="3275858" y="980728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/>
              <a:t>FD3</a:t>
            </a:r>
            <a:endParaRPr kumimoji="1" lang="ja-JP" altLang="en-US" sz="2200" b="1" dirty="0"/>
          </a:p>
        </p:txBody>
      </p:sp>
      <p:sp>
        <p:nvSpPr>
          <p:cNvPr id="133" name="二等辺三角形 132"/>
          <p:cNvSpPr/>
          <p:nvPr/>
        </p:nvSpPr>
        <p:spPr>
          <a:xfrm rot="5400000" flipH="1">
            <a:off x="4027620" y="1093060"/>
            <a:ext cx="584706" cy="504057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0" name="二等辺三角形 119"/>
          <p:cNvSpPr/>
          <p:nvPr/>
        </p:nvSpPr>
        <p:spPr>
          <a:xfrm rot="16200000">
            <a:off x="139188" y="1093062"/>
            <a:ext cx="584706" cy="504057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3" name="直線コネクタ 142"/>
          <p:cNvCxnSpPr/>
          <p:nvPr/>
        </p:nvCxnSpPr>
        <p:spPr>
          <a:xfrm flipH="1" flipV="1">
            <a:off x="2761642" y="4654024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/>
          <p:nvPr/>
        </p:nvCxnSpPr>
        <p:spPr>
          <a:xfrm flipH="1">
            <a:off x="2751482" y="5085184"/>
            <a:ext cx="8336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直線コネクタ 139"/>
          <p:cNvCxnSpPr/>
          <p:nvPr/>
        </p:nvCxnSpPr>
        <p:spPr>
          <a:xfrm>
            <a:off x="1146098" y="4653136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コネクタ 140"/>
          <p:cNvCxnSpPr/>
          <p:nvPr/>
        </p:nvCxnSpPr>
        <p:spPr>
          <a:xfrm flipV="1">
            <a:off x="631885" y="5080861"/>
            <a:ext cx="50405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二等辺三角形 146"/>
          <p:cNvSpPr/>
          <p:nvPr/>
        </p:nvSpPr>
        <p:spPr>
          <a:xfrm rot="5400000" flipV="1">
            <a:off x="139188" y="4828833"/>
            <a:ext cx="584706" cy="504057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755578" y="5013176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/>
              <a:t>FD1</a:t>
            </a:r>
            <a:endParaRPr kumimoji="1" lang="ja-JP" altLang="en-US" sz="2200" b="1" dirty="0"/>
          </a:p>
        </p:txBody>
      </p:sp>
      <p:cxnSp>
        <p:nvCxnSpPr>
          <p:cNvPr id="150" name="直線コネクタ 149"/>
          <p:cNvCxnSpPr/>
          <p:nvPr/>
        </p:nvCxnSpPr>
        <p:spPr>
          <a:xfrm flipH="1" flipV="1">
            <a:off x="3563890" y="4653136"/>
            <a:ext cx="0" cy="432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コネクタ 150"/>
          <p:cNvCxnSpPr/>
          <p:nvPr/>
        </p:nvCxnSpPr>
        <p:spPr>
          <a:xfrm flipH="1">
            <a:off x="2555778" y="4653136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直線コネクタ 153"/>
          <p:cNvCxnSpPr/>
          <p:nvPr/>
        </p:nvCxnSpPr>
        <p:spPr>
          <a:xfrm>
            <a:off x="5436096" y="1846565"/>
            <a:ext cx="57606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コネクタ 155"/>
          <p:cNvCxnSpPr/>
          <p:nvPr/>
        </p:nvCxnSpPr>
        <p:spPr>
          <a:xfrm flipV="1">
            <a:off x="6012160" y="1558533"/>
            <a:ext cx="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コネクタ 156"/>
          <p:cNvCxnSpPr/>
          <p:nvPr/>
        </p:nvCxnSpPr>
        <p:spPr>
          <a:xfrm>
            <a:off x="6012160" y="1558533"/>
            <a:ext cx="1440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線コネクタ 158"/>
          <p:cNvCxnSpPr/>
          <p:nvPr/>
        </p:nvCxnSpPr>
        <p:spPr>
          <a:xfrm flipV="1">
            <a:off x="6156176" y="1558533"/>
            <a:ext cx="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線コネクタ 159"/>
          <p:cNvCxnSpPr/>
          <p:nvPr/>
        </p:nvCxnSpPr>
        <p:spPr>
          <a:xfrm>
            <a:off x="6156176" y="1846565"/>
            <a:ext cx="108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テキスト ボックス 162"/>
          <p:cNvSpPr txBox="1"/>
          <p:nvPr/>
        </p:nvSpPr>
        <p:spPr>
          <a:xfrm flipH="1">
            <a:off x="4499992" y="127050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Emitted </a:t>
            </a:r>
          </a:p>
          <a:p>
            <a:r>
              <a:rPr lang="en-US" altLang="ja-JP" b="1" dirty="0" smtClean="0"/>
              <a:t>    light</a:t>
            </a:r>
            <a:endParaRPr kumimoji="1" lang="ja-JP" altLang="en-US" b="1" dirty="0"/>
          </a:p>
        </p:txBody>
      </p:sp>
      <p:cxnSp>
        <p:nvCxnSpPr>
          <p:cNvPr id="69" name="直線コネクタ 68"/>
          <p:cNvCxnSpPr/>
          <p:nvPr/>
        </p:nvCxnSpPr>
        <p:spPr>
          <a:xfrm>
            <a:off x="7164288" y="1846565"/>
            <a:ext cx="2880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 flipV="1">
            <a:off x="7452320" y="1558533"/>
            <a:ext cx="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7452320" y="1558533"/>
            <a:ext cx="1440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 flipV="1">
            <a:off x="7596336" y="1558533"/>
            <a:ext cx="0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7596336" y="1846565"/>
            <a:ext cx="12961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/>
          <p:cNvCxnSpPr/>
          <p:nvPr/>
        </p:nvCxnSpPr>
        <p:spPr>
          <a:xfrm>
            <a:off x="5508104" y="1340768"/>
            <a:ext cx="2664296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テキスト ボックス 80"/>
          <p:cNvSpPr txBox="1"/>
          <p:nvPr/>
        </p:nvSpPr>
        <p:spPr>
          <a:xfrm>
            <a:off x="6084168" y="9714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Integration</a:t>
            </a:r>
            <a:endParaRPr kumimoji="1" lang="ja-JP" altLang="en-US" b="1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7956376" y="97143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/>
              <a:t>Readout</a:t>
            </a:r>
            <a:endParaRPr kumimoji="1" lang="ja-JP" altLang="en-US" b="1" dirty="0"/>
          </a:p>
        </p:txBody>
      </p:sp>
      <p:cxnSp>
        <p:nvCxnSpPr>
          <p:cNvPr id="84" name="直線矢印コネクタ 83"/>
          <p:cNvCxnSpPr/>
          <p:nvPr/>
        </p:nvCxnSpPr>
        <p:spPr>
          <a:xfrm>
            <a:off x="8100392" y="1340768"/>
            <a:ext cx="89959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テキスト ボックス 87"/>
          <p:cNvSpPr txBox="1"/>
          <p:nvPr/>
        </p:nvSpPr>
        <p:spPr>
          <a:xfrm>
            <a:off x="2915816" y="5013176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dirty="0" smtClean="0"/>
              <a:t>Drain</a:t>
            </a:r>
            <a:endParaRPr kumimoji="1" lang="ja-JP" altLang="en-US" sz="2200" b="1" dirty="0"/>
          </a:p>
        </p:txBody>
      </p:sp>
      <p:cxnSp>
        <p:nvCxnSpPr>
          <p:cNvPr id="92" name="直線コネクタ 91"/>
          <p:cNvCxnSpPr/>
          <p:nvPr/>
        </p:nvCxnSpPr>
        <p:spPr>
          <a:xfrm flipV="1">
            <a:off x="6156176" y="1412776"/>
            <a:ext cx="0" cy="57606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 flipV="1">
            <a:off x="5844904" y="1412776"/>
            <a:ext cx="0" cy="6480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15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517232"/>
            <a:ext cx="3456384" cy="110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3823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In-pixel background cancelling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No.</a:t>
            </a:r>
            <a:fld id="{E3B30562-8A9F-4BA8-B502-4EE5823185DC}" type="slidenum">
              <a:rPr lang="en-US" altLang="ja-JP" smtClean="0">
                <a:solidFill>
                  <a:srgbClr val="000000"/>
                </a:solidFill>
              </a:rPr>
              <a:pPr/>
              <a:t>9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6" name="Picture 2" descr="F:\america\TOF journal\isscc2014\Chip_microphotograph_iss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3345788" cy="3456384"/>
          </a:xfrm>
          <a:prstGeom prst="rect">
            <a:avLst/>
          </a:prstGeom>
          <a:noFill/>
        </p:spPr>
      </p:pic>
      <p:pic>
        <p:nvPicPr>
          <p:cNvPr id="7" name="Picture 2" descr="E:\han\journal club\TOF journal\isscc2014\same&amp;diff_isscc_3.t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1817440"/>
            <a:ext cx="4972995" cy="5040560"/>
          </a:xfrm>
          <a:prstGeom prst="rect">
            <a:avLst/>
          </a:prstGeom>
          <a:noFill/>
        </p:spPr>
      </p:pic>
      <p:sp>
        <p:nvSpPr>
          <p:cNvPr id="8" name="テキスト ボックス 7"/>
          <p:cNvSpPr txBox="1"/>
          <p:nvPr/>
        </p:nvSpPr>
        <p:spPr>
          <a:xfrm>
            <a:off x="251520" y="5108991"/>
            <a:ext cx="374441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 smtClean="0"/>
              <a:t>Range resolution @1.3m</a:t>
            </a:r>
          </a:p>
          <a:p>
            <a:r>
              <a:rPr lang="en-US" altLang="ja-JP" sz="2400" dirty="0" smtClean="0"/>
              <a:t>    0.5cm (w/o BG)</a:t>
            </a:r>
          </a:p>
          <a:p>
            <a:r>
              <a:rPr lang="en-US" altLang="ja-JP" sz="2400" dirty="0" smtClean="0"/>
              <a:t>    1.5cm (w/ BG 4000lx)</a:t>
            </a:r>
            <a:endParaRPr kumimoji="1" lang="en-US" altLang="ja-JP" sz="2400" dirty="0" smtClean="0"/>
          </a:p>
        </p:txBody>
      </p:sp>
      <p:pic>
        <p:nvPicPr>
          <p:cNvPr id="10" name="Picture 3" descr="E:\han\DBH\jikken\130520\TOF_130821\W2A1L\jokyo\hand\intensity.t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2498" y="764704"/>
            <a:ext cx="3411502" cy="1919734"/>
          </a:xfrm>
          <a:prstGeom prst="rect">
            <a:avLst/>
          </a:prstGeom>
          <a:noFill/>
        </p:spPr>
      </p:pic>
      <p:sp>
        <p:nvSpPr>
          <p:cNvPr id="11" name="テキスト ボックス 10"/>
          <p:cNvSpPr txBox="1"/>
          <p:nvPr/>
        </p:nvSpPr>
        <p:spPr>
          <a:xfrm>
            <a:off x="4419803" y="90872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Intensity image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heme/theme1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Theme">
  <a:themeElements>
    <a:clrScheme name="IDL_kyas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0000B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42450</TotalTime>
  <Words>1679</Words>
  <Application>Microsoft Office PowerPoint</Application>
  <PresentationFormat>画面に合わせる (4:3)</PresentationFormat>
  <Paragraphs>447</Paragraphs>
  <Slides>28</Slides>
  <Notes>20</Notes>
  <HiddenSlides>0</HiddenSlides>
  <MMClips>0</MMClips>
  <ScaleCrop>false</ScaleCrop>
  <HeadingPairs>
    <vt:vector size="6" baseType="variant"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5" baseType="lpstr">
      <vt:lpstr>1_標準デザイン</vt:lpstr>
      <vt:lpstr>Default Theme</vt:lpstr>
      <vt:lpstr>Office テーマ</vt:lpstr>
      <vt:lpstr>2_標準デザイン</vt:lpstr>
      <vt:lpstr>3_標準デザイン</vt:lpstr>
      <vt:lpstr>4_標準デザイン</vt:lpstr>
      <vt:lpstr>文書</vt:lpstr>
      <vt:lpstr>High-Resolution Time-of-Flight  Range Imagers with  Lateral Electric Field Modulators</vt:lpstr>
      <vt:lpstr>Outline</vt:lpstr>
      <vt:lpstr>Outline</vt:lpstr>
      <vt:lpstr>Lateral Electric Field charge Modulator (LEFM) </vt:lpstr>
      <vt:lpstr>Two-tap LEFM</vt:lpstr>
      <vt:lpstr>1-tap LEFM: Draining-Only Modulator (DOM)</vt:lpstr>
      <vt:lpstr>Outline</vt:lpstr>
      <vt:lpstr>4-tap LEFM </vt:lpstr>
      <vt:lpstr>In-pixel background cancelling</vt:lpstr>
      <vt:lpstr>Outline</vt:lpstr>
      <vt:lpstr>Motivation</vt:lpstr>
      <vt:lpstr>σL of Indirect TOF techniques</vt:lpstr>
      <vt:lpstr>Proposed TOF Measurement Method</vt:lpstr>
      <vt:lpstr>DOM Lock-in Pixel</vt:lpstr>
      <vt:lpstr>Sensor Architecture</vt:lpstr>
      <vt:lpstr>Why Skew Calibration Is Needed?</vt:lpstr>
      <vt:lpstr>Why Skew Calibration Is Needed?</vt:lpstr>
      <vt:lpstr>Skew Calibration Procedure</vt:lpstr>
      <vt:lpstr>Skew Calibration Procedure</vt:lpstr>
      <vt:lpstr>Skew Calibration Procedure</vt:lpstr>
      <vt:lpstr>Chip Photograph</vt:lpstr>
      <vt:lpstr>Measured Skew w/ Calibration</vt:lpstr>
      <vt:lpstr>Distance Measurement</vt:lpstr>
      <vt:lpstr>Captured 3D image</vt:lpstr>
      <vt:lpstr>Performance Summary</vt:lpstr>
      <vt:lpstr>Performance Comparison</vt:lpstr>
      <vt:lpstr>Summary</vt:lpstr>
      <vt:lpstr>Acknowledgments</vt:lpstr>
    </vt:vector>
  </TitlesOfParts>
  <Company>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kyasu</dc:creator>
  <cp:lastModifiedBy>kyasu</cp:lastModifiedBy>
  <cp:revision>1325</cp:revision>
  <dcterms:created xsi:type="dcterms:W3CDTF">2010-01-19T05:35:53Z</dcterms:created>
  <dcterms:modified xsi:type="dcterms:W3CDTF">2014-03-10T04:56:07Z</dcterms:modified>
</cp:coreProperties>
</file>