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50" r:id="rId1"/>
  </p:sldMasterIdLst>
  <p:notesMasterIdLst>
    <p:notesMasterId r:id="rId7"/>
  </p:notesMasterIdLst>
  <p:handoutMasterIdLst>
    <p:handoutMasterId r:id="rId8"/>
  </p:handoutMasterIdLst>
  <p:sldIdLst>
    <p:sldId id="385" r:id="rId2"/>
    <p:sldId id="410" r:id="rId3"/>
    <p:sldId id="401" r:id="rId4"/>
    <p:sldId id="402" r:id="rId5"/>
    <p:sldId id="411" r:id="rId6"/>
  </p:sldIdLst>
  <p:sldSz cx="9144000" cy="6858000" type="screen4x3"/>
  <p:notesSz cx="6718300" cy="9855200"/>
  <p:custShowLst>
    <p:custShow name="INB" id="0">
      <p:sldLst/>
    </p:custShow>
    <p:custShow name="GRIS" id="1">
      <p:sldLst/>
    </p:custShow>
  </p:custShowLst>
  <p:custDataLst>
    <p:tags r:id="rId9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9900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9900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9900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9900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99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FF99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FF99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FF99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FF99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2BB"/>
    <a:srgbClr val="F7EDA7"/>
    <a:srgbClr val="F7F7A7"/>
    <a:srgbClr val="B4A3FB"/>
    <a:srgbClr val="A7F7AF"/>
    <a:srgbClr val="A3FBAB"/>
    <a:srgbClr val="FCB0B0"/>
    <a:srgbClr val="E5EBEB"/>
    <a:srgbClr val="C2CFD0"/>
    <a:srgbClr val="A3B6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3" autoAdjust="0"/>
    <p:restoredTop sz="70338" autoAdjust="0"/>
  </p:normalViewPr>
  <p:slideViewPr>
    <p:cSldViewPr snapToGrid="0" showGuides="1">
      <p:cViewPr varScale="1">
        <p:scale>
          <a:sx n="73" d="100"/>
          <a:sy n="73" d="100"/>
        </p:scale>
        <p:origin x="1548" y="48"/>
      </p:cViewPr>
      <p:guideLst>
        <p:guide orient="horz" pos="231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3098223-1A99-42DC-B218-EDA62A5281A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62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0" y="0"/>
            <a:ext cx="6718300" cy="9855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0" y="0"/>
            <a:ext cx="6718300" cy="9855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08300" cy="48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>
                <a:srgbClr val="000000"/>
              </a:buClr>
              <a:buSzPct val="45000"/>
              <a:buFont typeface="Symbol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  <a:latin typeface="Wingdings" pitchFamily="2" charset="2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05238" y="0"/>
            <a:ext cx="2908300" cy="48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Clr>
                <a:srgbClr val="000000"/>
              </a:buClr>
              <a:buSzPct val="45000"/>
              <a:buFont typeface="Symbol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  <a:latin typeface="Wingdings" pitchFamily="2" charset="2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6938" y="739775"/>
            <a:ext cx="4921250" cy="36909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9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71513" y="4681538"/>
            <a:ext cx="5372100" cy="4430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9361488"/>
            <a:ext cx="2908300" cy="48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>
                <a:srgbClr val="000000"/>
              </a:buClr>
              <a:buSzPct val="45000"/>
              <a:buFont typeface="Symbol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  <a:latin typeface="Wingdings" pitchFamily="2" charset="2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05238" y="9361488"/>
            <a:ext cx="2908300" cy="488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Clr>
                <a:srgbClr val="000000"/>
              </a:buClr>
              <a:buSzPct val="45000"/>
              <a:buFont typeface="Symbol" pitchFamily="18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  <a:latin typeface="Wingdings" pitchFamily="2" charset="2"/>
                <a:cs typeface="Arial" pitchFamily="34" charset="0"/>
              </a:defRPr>
            </a:lvl1pPr>
          </a:lstStyle>
          <a:p>
            <a:pPr>
              <a:defRPr/>
            </a:pPr>
            <a:fld id="{A0E63749-5288-4E4E-A71C-BCF550D9CEF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6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dirty="0" smtClean="0"/>
              <a:t>This slide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self-</a:t>
            </a:r>
            <a:r>
              <a:rPr lang="fr-FR" dirty="0" err="1" smtClean="0"/>
              <a:t>contained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54353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dirty="0" smtClean="0"/>
              <a:t>General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approach</a:t>
            </a:r>
            <a:r>
              <a:rPr lang="fr-FR" baseline="0" dirty="0" smtClean="0"/>
              <a:t>: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smtClean="0"/>
              <a:t>Camera pose estimation </a:t>
            </a:r>
            <a:r>
              <a:rPr lang="fr-FR" baseline="0" dirty="0" err="1" smtClean="0"/>
              <a:t>using</a:t>
            </a:r>
            <a:r>
              <a:rPr lang="fr-FR" baseline="0" dirty="0" smtClean="0"/>
              <a:t> ICP assumes </a:t>
            </a:r>
            <a:r>
              <a:rPr lang="fr-FR" baseline="0" dirty="0" err="1" smtClean="0"/>
              <a:t>static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scene</a:t>
            </a:r>
            <a:endParaRPr lang="fr-FR" baseline="0" dirty="0" smtClean="0"/>
          </a:p>
          <a:p>
            <a:pPr marL="914400" lvl="1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smtClean="0"/>
              <a:t>Correspondance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surface </a:t>
            </a:r>
            <a:r>
              <a:rPr lang="fr-FR" baseline="0" dirty="0" err="1" smtClean="0"/>
              <a:t>rendering</a:t>
            </a:r>
            <a:r>
              <a:rPr lang="fr-FR" baseline="0" dirty="0" smtClean="0"/>
              <a:t> 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err="1" smtClean="0"/>
              <a:t>Classical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approaches</a:t>
            </a:r>
            <a:r>
              <a:rPr lang="fr-FR" baseline="0" dirty="0" smtClean="0"/>
              <a:t> store </a:t>
            </a:r>
            <a:r>
              <a:rPr lang="fr-FR" baseline="0" dirty="0" err="1" smtClean="0"/>
              <a:t>density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functions</a:t>
            </a:r>
            <a:r>
              <a:rPr lang="fr-FR" baseline="0" dirty="0" smtClean="0"/>
              <a:t> on volume </a:t>
            </a:r>
            <a:r>
              <a:rPr lang="fr-FR" baseline="0" dirty="0" err="1" smtClean="0"/>
              <a:t>grids</a:t>
            </a:r>
            <a:endParaRPr lang="fr-FR" baseline="0" dirty="0" smtClean="0"/>
          </a:p>
          <a:p>
            <a:pPr marL="914400" lvl="1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smtClean="0"/>
              <a:t>Pro: Fusion in </a:t>
            </a:r>
            <a:r>
              <a:rPr lang="fr-FR" baseline="0" dirty="0" err="1" smtClean="0"/>
              <a:t>grid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easy</a:t>
            </a:r>
            <a:r>
              <a:rPr lang="fr-FR" baseline="0" dirty="0" smtClean="0"/>
              <a:t>, surface </a:t>
            </a:r>
            <a:r>
              <a:rPr lang="fr-FR" baseline="0" dirty="0" err="1" smtClean="0"/>
              <a:t>rendering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easy</a:t>
            </a:r>
            <a:endParaRPr lang="fr-FR" baseline="0" dirty="0" smtClean="0"/>
          </a:p>
          <a:p>
            <a:pPr marL="914400" lvl="1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smtClean="0"/>
              <a:t>Con: Lots of data, </a:t>
            </a:r>
            <a:r>
              <a:rPr lang="fr-FR" baseline="0" dirty="0" err="1" smtClean="0"/>
              <a:t>fixed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resolution</a:t>
            </a:r>
            <a:endParaRPr lang="fr-FR" baseline="0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err="1" smtClean="0"/>
              <a:t>Storing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points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more </a:t>
            </a:r>
            <a:r>
              <a:rPr lang="fr-FR" baseline="0" dirty="0" err="1" smtClean="0"/>
              <a:t>storage</a:t>
            </a:r>
            <a:r>
              <a:rPr lang="fr-FR" baseline="0" dirty="0" smtClean="0"/>
              <a:t> efficient, but </a:t>
            </a:r>
            <a:r>
              <a:rPr lang="fr-FR" baseline="0" dirty="0" err="1" smtClean="0"/>
              <a:t>requires</a:t>
            </a:r>
            <a:r>
              <a:rPr lang="fr-FR" baseline="0" dirty="0" smtClean="0"/>
              <a:t> </a:t>
            </a:r>
          </a:p>
          <a:p>
            <a:pPr marL="914400" lvl="1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smtClean="0"/>
              <a:t>Efficient and high </a:t>
            </a:r>
            <a:r>
              <a:rPr lang="fr-FR" baseline="0" dirty="0" err="1" smtClean="0"/>
              <a:t>quality</a:t>
            </a:r>
            <a:r>
              <a:rPr lang="fr-FR" baseline="0" dirty="0" smtClean="0"/>
              <a:t> surface </a:t>
            </a:r>
            <a:r>
              <a:rPr lang="fr-FR" baseline="0" dirty="0" err="1" smtClean="0"/>
              <a:t>rendering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using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curvature</a:t>
            </a:r>
            <a:r>
              <a:rPr lang="fr-FR" baseline="0" dirty="0" smtClean="0"/>
              <a:t> information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better</a:t>
            </a:r>
            <a:r>
              <a:rPr lang="fr-FR" baseline="0" dirty="0" smtClean="0"/>
              <a:t> surfaces)</a:t>
            </a:r>
          </a:p>
          <a:p>
            <a:pPr marL="914400" lvl="1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smtClean="0"/>
              <a:t>correspondances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incoming</a:t>
            </a:r>
            <a:r>
              <a:rPr lang="fr-FR" baseline="0" dirty="0" smtClean="0"/>
              <a:t> and model points for fusion (</a:t>
            </a:r>
            <a:r>
              <a:rPr lang="fr-FR" baseline="0" dirty="0" err="1" smtClean="0"/>
              <a:t>idea</a:t>
            </a:r>
            <a:r>
              <a:rPr lang="fr-FR" baseline="0" dirty="0" smtClean="0"/>
              <a:t>: </a:t>
            </a:r>
            <a:r>
              <a:rPr lang="fr-FR" baseline="0" dirty="0" err="1" smtClean="0"/>
              <a:t>render</a:t>
            </a:r>
            <a:r>
              <a:rPr lang="fr-FR" baseline="0" dirty="0" smtClean="0"/>
              <a:t> model point indices </a:t>
            </a:r>
            <a:r>
              <a:rPr lang="fr-FR" baseline="0" dirty="0" err="1" smtClean="0"/>
              <a:t>instead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geometry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allows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correspondances</a:t>
            </a:r>
          </a:p>
        </p:txBody>
      </p:sp>
    </p:spTree>
    <p:extLst>
      <p:ext uri="{BB962C8B-B14F-4D97-AF65-F5344CB8AC3E}">
        <p14:creationId xmlns:p14="http://schemas.microsoft.com/office/powerpoint/2010/main" val="1298554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dirty="0" smtClean="0"/>
              <a:t>Main message: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fr-FR" dirty="0" smtClean="0"/>
              <a:t>Point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based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efficient (1:100 compression)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fr-FR" baseline="0" dirty="0" smtClean="0"/>
              <a:t>Total </a:t>
            </a:r>
            <a:r>
              <a:rPr lang="fr-FR" baseline="0" dirty="0" err="1" smtClean="0"/>
              <a:t>amount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storage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less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a one input frame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30415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24017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0E63749-5288-4E4E-A71C-BCF550D9CE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73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145463" y="273050"/>
            <a:ext cx="5349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fld id="{CBBCE6E3-84DD-43D9-AFFF-2C8D39D28B63}" type="slidenum">
              <a:rPr lang="de-DE" sz="1400" b="0">
                <a:solidFill>
                  <a:schemeClr val="tx1"/>
                </a:solidFill>
                <a:latin typeface="Arial" pitchFamily="34" charset="0"/>
              </a:rPr>
              <a:pPr algn="r" eaLnBrk="1" hangingPunct="1">
                <a:defRPr/>
              </a:pPr>
              <a:t>‹Nr.›</a:t>
            </a:fld>
            <a:endParaRPr lang="de-DE" sz="14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Oval 7"/>
          <p:cNvSpPr>
            <a:spLocks noChangeArrowheads="1"/>
          </p:cNvSpPr>
          <p:nvPr userDrawn="1"/>
        </p:nvSpPr>
        <p:spPr bwMode="auto">
          <a:xfrm>
            <a:off x="7558088" y="5962650"/>
            <a:ext cx="1311275" cy="7810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4666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1351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ChangeArrowheads="1"/>
          </p:cNvSpPr>
          <p:nvPr/>
        </p:nvSpPr>
        <p:spPr bwMode="auto">
          <a:xfrm>
            <a:off x="484188" y="1141413"/>
            <a:ext cx="8126412" cy="5257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5738"/>
            <a:ext cx="82296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1025" y="1176338"/>
            <a:ext cx="79819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Textmasterformate durch Klicken bearbeiten</a:t>
            </a:r>
          </a:p>
          <a:p>
            <a:pPr lvl="1"/>
            <a:r>
              <a:rPr lang="en-US" smtClean="0"/>
              <a:t> Zweite Ebene</a:t>
            </a:r>
          </a:p>
          <a:p>
            <a:pPr lvl="2"/>
            <a:r>
              <a:rPr lang="en-US" smtClean="0"/>
              <a:t> Dritte Ebene</a:t>
            </a:r>
          </a:p>
          <a:p>
            <a:pPr lvl="3"/>
            <a:r>
              <a:rPr lang="en-US" smtClean="0"/>
              <a:t> Vierte Ebene</a:t>
            </a:r>
          </a:p>
          <a:p>
            <a:pPr lvl="4"/>
            <a:r>
              <a:rPr lang="en-US" smtClean="0"/>
              <a:t> Fünfte Ebene</a:t>
            </a:r>
          </a:p>
        </p:txBody>
      </p:sp>
      <p:sp>
        <p:nvSpPr>
          <p:cNvPr id="1029" name="Text Box 16"/>
          <p:cNvSpPr txBox="1">
            <a:spLocks noChangeArrowheads="1"/>
          </p:cNvSpPr>
          <p:nvPr/>
        </p:nvSpPr>
        <p:spPr bwMode="auto">
          <a:xfrm>
            <a:off x="478971" y="6524625"/>
            <a:ext cx="8130937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3FD45470-E01B-4686-9A59-1192361DBB25}" type="slidenum">
              <a:rPr lang="en-US" sz="1200" b="0" smtClean="0">
                <a:solidFill>
                  <a:schemeClr val="tx1"/>
                </a:solidFill>
                <a:latin typeface="Arial" pitchFamily="34" charset="0"/>
              </a:rPr>
              <a:pPr algn="r">
                <a:spcBef>
                  <a:spcPct val="50000"/>
                </a:spcBef>
                <a:defRPr/>
              </a:pPr>
              <a:t>‹Nr.›</a:t>
            </a:fld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</a:rPr>
              <a:t>				Time-of-Flight Data Processing - Challenges and Solutions</a:t>
            </a:r>
            <a:endParaRPr lang="de-DE" sz="1200" b="1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3" r:id="rId1"/>
    <p:sldLayoutId id="214748452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5384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5384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5384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5384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005384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FF9900"/>
          </a:solidFill>
          <a:latin typeface="Futura Md B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FF9900"/>
          </a:solidFill>
          <a:latin typeface="Futura Md B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FF9900"/>
          </a:solidFill>
          <a:latin typeface="Futura Md B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FF9900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Blip>
          <a:blip r:embed="rId4"/>
        </a:buBlip>
        <a:defRPr sz="20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Blip>
          <a:blip r:embed="rId4"/>
        </a:buBlip>
        <a:defRPr sz="20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Blip>
          <a:blip r:embed="rId4"/>
        </a:buBlip>
        <a:defRPr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Blip>
          <a:blip r:embed="rId4"/>
        </a:buBlip>
        <a:defRPr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Blip>
          <a:blip r:embed="rId4"/>
        </a:buBlip>
        <a:defRPr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image" Target="../media/image17.emf"/><Relationship Id="rId10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vbox\kolb\Presentation\PMD\PointBasedKinectFusion\TeapotCompCut.avi" TargetMode="External"/><Relationship Id="rId1" Type="http://schemas.microsoft.com/office/2007/relationships/media" Target="file:///\\vbox\kolb\Presentation\PMD\PointBasedKinectFusion\TeapotCompCut.avi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vbox\kolb\Presentation\PMD\PointBasedKinectFusion\MovingPersonCutAll.avi" TargetMode="External"/><Relationship Id="rId1" Type="http://schemas.microsoft.com/office/2007/relationships/media" Target="file:///\\vbox\kolb\Presentation\PMD\PointBasedKinectFusion\MovingPersonCutAll.avi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3D Scene </a:t>
            </a:r>
            <a:r>
              <a:rPr lang="de-DE" dirty="0" err="1" smtClean="0"/>
              <a:t>Reconstruction</a:t>
            </a:r>
            <a:endParaRPr lang="de-DE" dirty="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goal: 3D reconstruction using a hand-held </a:t>
            </a:r>
            <a:r>
              <a:rPr lang="en-US" dirty="0" err="1" smtClean="0"/>
              <a:t>ToF</a:t>
            </a:r>
            <a:r>
              <a:rPr lang="en-US" dirty="0" smtClean="0"/>
              <a:t>/Kinect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Challenges: </a:t>
            </a:r>
          </a:p>
          <a:p>
            <a:pPr lvl="1"/>
            <a:r>
              <a:rPr lang="en-US" dirty="0" smtClean="0"/>
              <a:t>Simultaneous estimation of camera pose &amp; data fusion</a:t>
            </a:r>
          </a:p>
          <a:p>
            <a:pPr lvl="1"/>
            <a:r>
              <a:rPr lang="en-US" dirty="0" smtClean="0"/>
              <a:t>Real-time processing of a lot of data (&gt;500 M pts/min)</a:t>
            </a:r>
          </a:p>
          <a:p>
            <a:pPr lvl="1"/>
            <a:r>
              <a:rPr lang="en-US" dirty="0" smtClean="0"/>
              <a:t>Range data is noisy and has potentially only few features for camera tracking</a:t>
            </a:r>
          </a:p>
          <a:p>
            <a:pPr lvl="1"/>
            <a:r>
              <a:rPr lang="en-US" dirty="0" smtClean="0"/>
              <a:t>Dynamic scene content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052513" y="1647825"/>
            <a:ext cx="7232650" cy="2214563"/>
            <a:chOff x="1057575" y="2400712"/>
            <a:chExt cx="7232861" cy="2214865"/>
          </a:xfrm>
        </p:grpSpPr>
        <p:pic>
          <p:nvPicPr>
            <p:cNvPr id="22535" name="Picture 2" descr="D:\tmp\DynEnv\slides\3dv2013slides\imgs\resTux2_grey.png"/>
            <p:cNvPicPr>
              <a:picLocks noChangeAspect="1" noChangeArrowheads="1"/>
            </p:cNvPicPr>
            <p:nvPr/>
          </p:nvPicPr>
          <p:blipFill>
            <a:blip r:embed="rId3" cstate="print"/>
            <a:srcRect l="20357" t="13937" r="27216" b="11230"/>
            <a:stretch>
              <a:fillRect/>
            </a:stretch>
          </p:blipFill>
          <p:spPr bwMode="auto">
            <a:xfrm>
              <a:off x="6222380" y="2401228"/>
              <a:ext cx="2068056" cy="22143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2536" name="Picture 3" descr="D:\tmp\DynEnv\slides\3dv2013slides\imgs\resTux2_inputColor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61210" y="3545360"/>
              <a:ext cx="1426678" cy="1070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Picture 4" descr="D:\tmp\DynEnv\slides\3dv2013slides\imgs\resTux2_inputNormal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61210" y="2401228"/>
              <a:ext cx="1426678" cy="1070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8" name="Picture 5" descr="D:\tmp\DynEnv\slides\3dv2013slides\imgs\SystemSetup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57575" y="2400712"/>
              <a:ext cx="2952466" cy="2214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2902304" y="4369480"/>
              <a:ext cx="1108107" cy="246097"/>
            </a:xfrm>
            <a:prstGeom prst="rect">
              <a:avLst/>
            </a:prstGeom>
            <a:gradFill>
              <a:gsLst>
                <a:gs pos="0">
                  <a:srgbClr val="E5EBEB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31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Typical setup</a:t>
              </a:r>
            </a:p>
          </p:txBody>
        </p:sp>
        <p:sp>
          <p:nvSpPr>
            <p:cNvPr id="25" name="TextBox 24"/>
            <p:cNvSpPr txBox="1">
              <a:spLocks/>
            </p:cNvSpPr>
            <p:nvPr/>
          </p:nvSpPr>
          <p:spPr>
            <a:xfrm>
              <a:off x="4845461" y="3224737"/>
              <a:ext cx="1243048" cy="246096"/>
            </a:xfrm>
            <a:prstGeom prst="rect">
              <a:avLst/>
            </a:prstGeom>
            <a:gradFill>
              <a:gsLst>
                <a:gs pos="0">
                  <a:srgbClr val="E5EBEB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31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Noisy depth data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99499" y="4369480"/>
              <a:ext cx="789010" cy="246097"/>
            </a:xfrm>
            <a:prstGeom prst="rect">
              <a:avLst/>
            </a:prstGeom>
            <a:gradFill>
              <a:gsLst>
                <a:gs pos="0">
                  <a:srgbClr val="E5EBEB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31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RGB data</a:t>
              </a:r>
            </a:p>
          </p:txBody>
        </p:sp>
        <p:sp>
          <p:nvSpPr>
            <p:cNvPr id="27" name="TextBox 26"/>
            <p:cNvSpPr txBox="1">
              <a:spLocks/>
            </p:cNvSpPr>
            <p:nvPr/>
          </p:nvSpPr>
          <p:spPr>
            <a:xfrm>
              <a:off x="6631450" y="4369480"/>
              <a:ext cx="1658986" cy="246097"/>
            </a:xfrm>
            <a:prstGeom prst="rect">
              <a:avLst/>
            </a:prstGeom>
            <a:gradFill>
              <a:gsLst>
                <a:gs pos="0">
                  <a:srgbClr val="E5EBEB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31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3D reconstruction result</a:t>
              </a:r>
            </a:p>
          </p:txBody>
        </p:sp>
        <p:sp>
          <p:nvSpPr>
            <p:cNvPr id="3" name="Right Arrow 2"/>
            <p:cNvSpPr/>
            <p:nvPr/>
          </p:nvSpPr>
          <p:spPr bwMode="auto">
            <a:xfrm>
              <a:off x="4110426" y="3381921"/>
              <a:ext cx="365136" cy="252447"/>
            </a:xfrm>
            <a:prstGeom prst="rightArrow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r-FR"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4" name="Picture 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9988" y="2357438"/>
            <a:ext cx="665797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" name="Picture 5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9988" y="2357438"/>
            <a:ext cx="665797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6" name="Picture 5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69988" y="2357438"/>
            <a:ext cx="665797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7" name="Picture 5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69988" y="2357438"/>
            <a:ext cx="665797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Inhaltsplatzhalter 2"/>
          <p:cNvSpPr txBox="1">
            <a:spLocks/>
          </p:cNvSpPr>
          <p:nvPr/>
        </p:nvSpPr>
        <p:spPr bwMode="auto">
          <a:xfrm>
            <a:off x="4018360" y="1286734"/>
            <a:ext cx="4373563" cy="1079500"/>
          </a:xfrm>
          <a:prstGeom prst="rect">
            <a:avLst/>
          </a:prstGeom>
          <a:noFill/>
          <a:ln w="19050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lIns="0">
            <a:normAutofit/>
          </a:bodyPr>
          <a:lstStyle/>
          <a:p>
            <a:pPr marL="720000" lvl="1" indent="-288000" defTabSz="-13873163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/>
            </a:pP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Find matching </a:t>
            </a:r>
            <a:r>
              <a:rPr lang="en-US" sz="1800" b="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model </a:t>
            </a: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points for given input point</a:t>
            </a:r>
            <a:endParaRPr lang="en-US" sz="1800" b="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720000" lvl="1" indent="-288000" defTabSz="-13873163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/>
            </a:pP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Iterative Closest Point (ICP)</a:t>
            </a:r>
            <a:endParaRPr lang="en-US" sz="1800" b="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Inhaltsplatzhalter 2"/>
          <p:cNvSpPr txBox="1">
            <a:spLocks/>
          </p:cNvSpPr>
          <p:nvPr/>
        </p:nvSpPr>
        <p:spPr bwMode="auto">
          <a:xfrm>
            <a:off x="4018360" y="1286734"/>
            <a:ext cx="4373563" cy="1079500"/>
          </a:xfrm>
          <a:prstGeom prst="rect">
            <a:avLst/>
          </a:prstGeom>
          <a:noFill/>
          <a:ln w="19050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lIns="0" rIns="36000">
            <a:normAutofit lnSpcReduction="10000"/>
          </a:bodyPr>
          <a:lstStyle/>
          <a:p>
            <a:pPr marL="914400" lvl="1" indent="-457200" defTabSz="-13873163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/>
            </a:pP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Model </a:t>
            </a:r>
            <a:r>
              <a:rPr lang="en-US" sz="1800" b="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points and input points are merged </a:t>
            </a: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together:</a:t>
            </a:r>
          </a:p>
          <a:p>
            <a:pPr marL="1371600" lvl="2" indent="-457200" defTabSz="-13873163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/>
            </a:pP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Position, orientation, local curvature</a:t>
            </a:r>
            <a:endParaRPr lang="en-US" sz="1800" b="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Inhaltsplatzhalter 2"/>
          <p:cNvSpPr txBox="1">
            <a:spLocks/>
          </p:cNvSpPr>
          <p:nvPr/>
        </p:nvSpPr>
        <p:spPr bwMode="auto">
          <a:xfrm>
            <a:off x="4018360" y="1286734"/>
            <a:ext cx="4373562" cy="1079500"/>
          </a:xfrm>
          <a:prstGeom prst="rect">
            <a:avLst/>
          </a:prstGeom>
          <a:noFill/>
          <a:ln w="19050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lIns="0">
            <a:normAutofit/>
          </a:bodyPr>
          <a:lstStyle/>
          <a:p>
            <a:pPr marL="914400" lvl="1" indent="-457200" defTabSz="-13873163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/>
            </a:pP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Point-based rendering</a:t>
            </a:r>
          </a:p>
          <a:p>
            <a:pPr marL="914400" lvl="1" indent="-457200" defTabSz="-13873163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defRPr/>
            </a:pP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Use high quality on-the-fly </a:t>
            </a:r>
            <a:r>
              <a:rPr lang="en-US" sz="1800" b="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surface </a:t>
            </a:r>
            <a:r>
              <a:rPr lang="en-US" sz="1800" b="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reconstruction</a:t>
            </a:r>
            <a:endParaRPr lang="en-US" sz="1800" b="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Arial" charset="0"/>
              </a:rPr>
              <a:t>Pipeline: Point-</a:t>
            </a:r>
            <a:r>
              <a:rPr lang="de-DE" dirty="0" err="1" smtClean="0">
                <a:latin typeface="Arial" charset="0"/>
              </a:rPr>
              <a:t>Based</a:t>
            </a:r>
            <a:r>
              <a:rPr lang="de-DE" dirty="0" smtClean="0">
                <a:latin typeface="Arial" charset="0"/>
              </a:rPr>
              <a:t> </a:t>
            </a:r>
            <a:r>
              <a:rPr lang="de-DE" dirty="0" err="1" smtClean="0">
                <a:latin typeface="Arial" charset="0"/>
              </a:rPr>
              <a:t>Reconstruction</a:t>
            </a:r>
            <a:endParaRPr lang="de-DE" dirty="0" smtClean="0">
              <a:latin typeface="Arial" charset="0"/>
            </a:endParaRPr>
          </a:p>
        </p:txBody>
      </p:sp>
      <p:grpSp>
        <p:nvGrpSpPr>
          <p:cNvPr id="4" name="Groupe 58"/>
          <p:cNvGrpSpPr>
            <a:grpSpLocks/>
          </p:cNvGrpSpPr>
          <p:nvPr/>
        </p:nvGrpSpPr>
        <p:grpSpPr bwMode="auto">
          <a:xfrm>
            <a:off x="737642" y="4433986"/>
            <a:ext cx="3276600" cy="1666875"/>
            <a:chOff x="901700" y="4513263"/>
            <a:chExt cx="3276600" cy="1666875"/>
          </a:xfrm>
        </p:grpSpPr>
        <p:pic>
          <p:nvPicPr>
            <p:cNvPr id="1063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01700" y="4513263"/>
              <a:ext cx="3276600" cy="166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TextBox 58"/>
            <p:cNvSpPr txBox="1"/>
            <p:nvPr/>
          </p:nvSpPr>
          <p:spPr bwMode="auto">
            <a:xfrm>
              <a:off x="1174750" y="5884863"/>
              <a:ext cx="1119188" cy="246062"/>
            </a:xfrm>
            <a:prstGeom prst="rect">
              <a:avLst/>
            </a:prstGeom>
            <a:gradFill>
              <a:gsLst>
                <a:gs pos="0">
                  <a:srgbClr val="E5EBEB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31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e-DE" sz="1000" dirty="0" err="1" smtClean="0">
                  <a:solidFill>
                    <a:schemeClr val="tx1"/>
                  </a:solidFill>
                  <a:latin typeface="Arial" pitchFamily="34" charset="0"/>
                </a:rPr>
                <a:t>Current</a:t>
              </a:r>
              <a:r>
                <a:rPr lang="de-DE" sz="1000" dirty="0" smtClean="0">
                  <a:solidFill>
                    <a:schemeClr val="tx1"/>
                  </a:solidFill>
                  <a:latin typeface="Arial" pitchFamily="34" charset="0"/>
                </a:rPr>
                <a:t> Model</a:t>
              </a:r>
              <a:endParaRPr lang="de-DE" sz="10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8" name="TextBox 59"/>
            <p:cNvSpPr txBox="1"/>
            <p:nvPr/>
          </p:nvSpPr>
          <p:spPr bwMode="auto">
            <a:xfrm>
              <a:off x="2792413" y="5895975"/>
              <a:ext cx="1144587" cy="246063"/>
            </a:xfrm>
            <a:prstGeom prst="rect">
              <a:avLst/>
            </a:prstGeom>
            <a:gradFill>
              <a:gsLst>
                <a:gs pos="0">
                  <a:srgbClr val="E5EBEB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3175"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e-DE" sz="1000" dirty="0">
                  <a:solidFill>
                    <a:schemeClr val="tx1"/>
                  </a:solidFill>
                  <a:latin typeface="Arial" pitchFamily="34" charset="0"/>
                </a:rPr>
                <a:t>Close-up</a:t>
              </a:r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760186" y="4410356"/>
            <a:ext cx="4226979" cy="1974910"/>
            <a:chOff x="2415163" y="4441656"/>
            <a:chExt cx="4226979" cy="1974910"/>
          </a:xfrm>
        </p:grpSpPr>
        <p:grpSp>
          <p:nvGrpSpPr>
            <p:cNvPr id="51" name="Groupe 94"/>
            <p:cNvGrpSpPr>
              <a:grpSpLocks/>
            </p:cNvGrpSpPr>
            <p:nvPr/>
          </p:nvGrpSpPr>
          <p:grpSpPr bwMode="auto">
            <a:xfrm>
              <a:off x="2415163" y="4863662"/>
              <a:ext cx="1728953" cy="1245412"/>
              <a:chOff x="351694" y="3578750"/>
              <a:chExt cx="3076575" cy="2172282"/>
            </a:xfrm>
          </p:grpSpPr>
          <p:graphicFrame>
            <p:nvGraphicFramePr>
              <p:cNvPr id="66" name="Object 7"/>
              <p:cNvGraphicFramePr>
                <a:graphicFrameLocks noChangeAspect="1"/>
              </p:cNvGraphicFramePr>
              <p:nvPr/>
            </p:nvGraphicFramePr>
            <p:xfrm>
              <a:off x="351694" y="3579335"/>
              <a:ext cx="3076575" cy="21716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3" name="Image" r:id="rId9" imgW="8215873" imgH="5803175" progId="">
                      <p:embed/>
                    </p:oleObj>
                  </mc:Choice>
                  <mc:Fallback>
                    <p:oleObj name="Image" r:id="rId9" imgW="8215873" imgH="580317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1694" y="3579335"/>
                            <a:ext cx="3076575" cy="2171697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00B8FF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7" name="TextBox 28"/>
              <p:cNvSpPr txBox="1"/>
              <p:nvPr/>
            </p:nvSpPr>
            <p:spPr bwMode="auto">
              <a:xfrm>
                <a:off x="1277475" y="3578750"/>
                <a:ext cx="2150593" cy="429465"/>
              </a:xfrm>
              <a:prstGeom prst="rect">
                <a:avLst/>
              </a:prstGeom>
              <a:gradFill>
                <a:gsLst>
                  <a:gs pos="0">
                    <a:srgbClr val="E5EBEB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3175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de-DE" sz="1000" dirty="0">
                    <a:solidFill>
                      <a:schemeClr val="tx1"/>
                    </a:solidFill>
                  </a:rPr>
                  <a:t>New input data</a:t>
                </a:r>
              </a:p>
            </p:txBody>
          </p:sp>
        </p:grpSp>
        <p:grpSp>
          <p:nvGrpSpPr>
            <p:cNvPr id="52" name="Groupe 95"/>
            <p:cNvGrpSpPr>
              <a:grpSpLocks/>
            </p:cNvGrpSpPr>
            <p:nvPr/>
          </p:nvGrpSpPr>
          <p:grpSpPr bwMode="auto">
            <a:xfrm>
              <a:off x="4354788" y="4441656"/>
              <a:ext cx="2287354" cy="1599872"/>
              <a:chOff x="5114925" y="3422641"/>
              <a:chExt cx="3297238" cy="2451777"/>
            </a:xfrm>
          </p:grpSpPr>
          <p:pic>
            <p:nvPicPr>
              <p:cNvPr id="64" name="Picture 24" descr="virtview1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4925" y="3429000"/>
                <a:ext cx="3294063" cy="244541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5" name="TextBox 29"/>
              <p:cNvSpPr txBox="1"/>
              <p:nvPr/>
            </p:nvSpPr>
            <p:spPr bwMode="auto">
              <a:xfrm>
                <a:off x="6048646" y="3422641"/>
                <a:ext cx="2363517" cy="377330"/>
              </a:xfrm>
              <a:prstGeom prst="rect">
                <a:avLst/>
              </a:prstGeom>
              <a:gradFill>
                <a:gsLst>
                  <a:gs pos="0">
                    <a:srgbClr val="E5EBEB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3175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de-DE" sz="1000" dirty="0" smtClean="0">
                    <a:solidFill>
                      <a:schemeClr val="tx1"/>
                    </a:solidFill>
                  </a:rPr>
                  <a:t>Index </a:t>
                </a:r>
                <a:r>
                  <a:rPr lang="de-DE" sz="1000" dirty="0" err="1" smtClean="0">
                    <a:solidFill>
                      <a:schemeClr val="tx1"/>
                    </a:solidFill>
                  </a:rPr>
                  <a:t>map</a:t>
                </a:r>
                <a:r>
                  <a:rPr lang="de-DE" sz="1000" dirty="0" smtClean="0">
                    <a:solidFill>
                      <a:schemeClr val="tx1"/>
                    </a:solidFill>
                  </a:rPr>
                  <a:t> </a:t>
                </a:r>
                <a:r>
                  <a:rPr lang="de-DE" sz="1000" dirty="0">
                    <a:solidFill>
                      <a:schemeClr val="tx1"/>
                    </a:solidFill>
                  </a:rPr>
                  <a:t>(model data)</a:t>
                </a:r>
              </a:p>
            </p:txBody>
          </p:sp>
        </p:grpSp>
        <p:grpSp>
          <p:nvGrpSpPr>
            <p:cNvPr id="53" name="Groupe 15"/>
            <p:cNvGrpSpPr>
              <a:grpSpLocks/>
            </p:cNvGrpSpPr>
            <p:nvPr/>
          </p:nvGrpSpPr>
          <p:grpSpPr bwMode="auto">
            <a:xfrm rot="238526">
              <a:off x="3173107" y="5055321"/>
              <a:ext cx="2037434" cy="678054"/>
              <a:chOff x="2837854" y="4672904"/>
              <a:chExt cx="3680322" cy="165605"/>
            </a:xfrm>
          </p:grpSpPr>
          <p:sp>
            <p:nvSpPr>
              <p:cNvPr id="60" name="Rectangle 26"/>
              <p:cNvSpPr>
                <a:spLocks noChangeArrowheads="1"/>
              </p:cNvSpPr>
              <p:nvPr/>
            </p:nvSpPr>
            <p:spPr bwMode="auto">
              <a:xfrm>
                <a:off x="2837854" y="4792712"/>
                <a:ext cx="43746" cy="45797"/>
              </a:xfrm>
              <a:prstGeom prst="rect">
                <a:avLst/>
              </a:prstGeom>
              <a:solidFill>
                <a:srgbClr val="00B8FF">
                  <a:alpha val="30980"/>
                </a:srgbClr>
              </a:solidFill>
              <a:ln w="2540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fr-FR" altLang="en-US"/>
              </a:p>
            </p:txBody>
          </p:sp>
          <p:sp>
            <p:nvSpPr>
              <p:cNvPr id="61" name="Line 27"/>
              <p:cNvSpPr>
                <a:spLocks noChangeShapeType="1"/>
              </p:cNvSpPr>
              <p:nvPr/>
            </p:nvSpPr>
            <p:spPr bwMode="auto">
              <a:xfrm flipV="1">
                <a:off x="2895576" y="4723085"/>
                <a:ext cx="3543209" cy="91434"/>
              </a:xfrm>
              <a:prstGeom prst="line">
                <a:avLst/>
              </a:prstGeom>
              <a:noFill/>
              <a:ln w="31750">
                <a:solidFill>
                  <a:srgbClr val="FFFF00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Rectangle 28"/>
              <p:cNvSpPr>
                <a:spLocks noChangeArrowheads="1"/>
              </p:cNvSpPr>
              <p:nvPr/>
            </p:nvSpPr>
            <p:spPr bwMode="auto">
              <a:xfrm>
                <a:off x="6422583" y="4672904"/>
                <a:ext cx="95593" cy="98379"/>
              </a:xfrm>
              <a:prstGeom prst="rect">
                <a:avLst/>
              </a:prstGeom>
              <a:solidFill>
                <a:srgbClr val="00B8FF">
                  <a:alpha val="30980"/>
                </a:srgbClr>
              </a:solidFill>
              <a:ln w="2540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rgbClr val="FF9900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fr-FR" altLang="en-US"/>
              </a:p>
            </p:txBody>
          </p:sp>
        </p:grpSp>
        <p:grpSp>
          <p:nvGrpSpPr>
            <p:cNvPr id="55" name="Groupe 96"/>
            <p:cNvGrpSpPr>
              <a:grpSpLocks/>
            </p:cNvGrpSpPr>
            <p:nvPr/>
          </p:nvGrpSpPr>
          <p:grpSpPr bwMode="auto">
            <a:xfrm>
              <a:off x="4907936" y="4895635"/>
              <a:ext cx="1135116" cy="1520931"/>
              <a:chOff x="5958522" y="4206240"/>
              <a:chExt cx="1387157" cy="1939172"/>
            </a:xfrm>
          </p:grpSpPr>
          <p:pic>
            <p:nvPicPr>
              <p:cNvPr id="56" name="Picture 19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325" y="4391025"/>
                <a:ext cx="693738" cy="719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18" descr="L214, éthique et animaux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58522" y="4206240"/>
                <a:ext cx="1387157" cy="1939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8" name="Gruppieren 7"/>
          <p:cNvGrpSpPr/>
          <p:nvPr/>
        </p:nvGrpSpPr>
        <p:grpSpPr>
          <a:xfrm>
            <a:off x="4817825" y="4607661"/>
            <a:ext cx="3764438" cy="1437378"/>
            <a:chOff x="5322962" y="2573627"/>
            <a:chExt cx="3764438" cy="1437378"/>
          </a:xfrm>
        </p:grpSpPr>
        <p:pic>
          <p:nvPicPr>
            <p:cNvPr id="68" name="Grafik 6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22962" y="2573627"/>
              <a:ext cx="1522338" cy="1437378"/>
            </a:xfrm>
            <a:prstGeom prst="rect">
              <a:avLst/>
            </a:prstGeom>
          </p:spPr>
        </p:pic>
        <p:pic>
          <p:nvPicPr>
            <p:cNvPr id="69" name="Grafik 6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565062" y="2573627"/>
              <a:ext cx="1522338" cy="1437378"/>
            </a:xfrm>
            <a:prstGeom prst="rect">
              <a:avLst/>
            </a:prstGeom>
          </p:spPr>
        </p:pic>
        <p:sp>
          <p:nvSpPr>
            <p:cNvPr id="7" name="Pfeil nach rechts 6"/>
            <p:cNvSpPr/>
            <p:nvPr/>
          </p:nvSpPr>
          <p:spPr bwMode="auto">
            <a:xfrm>
              <a:off x="6882982" y="2996469"/>
              <a:ext cx="665162" cy="591695"/>
            </a:xfrm>
            <a:prstGeom prst="rightArrow">
              <a:avLst/>
            </a:prstGeom>
            <a:solidFill>
              <a:srgbClr val="FFC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1" i="0" u="none" strike="noStrike" cap="none" normalizeH="0" baseline="0" smtClean="0">
                <a:ln>
                  <a:noFill/>
                </a:ln>
                <a:solidFill>
                  <a:srgbClr val="FF9900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334" y="4181582"/>
            <a:ext cx="3187676" cy="2171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5" grpId="0" animBg="1"/>
      <p:bldP spid="45" grpId="1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Arial" charset="0"/>
              </a:rPr>
              <a:t>Precision &amp; Memory </a:t>
            </a:r>
            <a:r>
              <a:rPr lang="de-DE" dirty="0" err="1" smtClean="0">
                <a:latin typeface="Arial" charset="0"/>
              </a:rPr>
              <a:t>Efficient</a:t>
            </a:r>
            <a:endParaRPr lang="de-DE" dirty="0" smtClean="0">
              <a:latin typeface="Arial" charset="0"/>
            </a:endParaRPr>
          </a:p>
        </p:txBody>
      </p:sp>
      <p:pic>
        <p:nvPicPr>
          <p:cNvPr id="13" name="TeapotCompCut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433513"/>
            <a:ext cx="6096000" cy="4572000"/>
          </a:xfr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81025" y="1223963"/>
            <a:ext cx="79819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Blip>
                <a:blip r:embed="rId6"/>
              </a:buBlip>
            </a:pPr>
            <a:endParaRPr lang="en-US" sz="1400" b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Blip>
                <a:blip r:embed="rId6"/>
              </a:buBlip>
            </a:pPr>
            <a:endParaRPr lang="en-US" sz="1400" b="0">
              <a:solidFill>
                <a:schemeClr val="tx1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6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Arial" charset="0"/>
              </a:rPr>
              <a:t>Handling Dynamic Objects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Approach:</a:t>
            </a:r>
          </a:p>
          <a:p>
            <a:pPr lvl="1"/>
            <a:r>
              <a:rPr lang="en-US" dirty="0" smtClean="0">
                <a:latin typeface="Arial" charset="0"/>
              </a:rPr>
              <a:t>Dynamic object is fully segmented</a:t>
            </a:r>
          </a:p>
          <a:p>
            <a:pPr lvl="1"/>
            <a:r>
              <a:rPr lang="en-US" dirty="0" smtClean="0">
                <a:latin typeface="Arial" charset="0"/>
              </a:rPr>
              <a:t>Use divergence with respect to rigid camera motion</a:t>
            </a:r>
            <a:br>
              <a:rPr lang="en-US" dirty="0" smtClean="0">
                <a:latin typeface="Arial" charset="0"/>
              </a:rPr>
            </a:br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pPr lvl="1"/>
            <a:endParaRPr lang="en-US" dirty="0" smtClean="0">
              <a:latin typeface="Arial" charset="0"/>
            </a:endParaRPr>
          </a:p>
          <a:p>
            <a:pPr lvl="1"/>
            <a:endParaRPr lang="en-US" dirty="0" smtClean="0">
              <a:latin typeface="Arial" charset="0"/>
            </a:endParaRPr>
          </a:p>
          <a:p>
            <a:pPr lvl="1"/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</p:txBody>
      </p:sp>
      <p:pic>
        <p:nvPicPr>
          <p:cNvPr id="5" name="MovingPersonCutAll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5" y="2646363"/>
            <a:ext cx="7513638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81025" y="1428750"/>
            <a:ext cx="798195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Blip>
                <a:blip r:embed="rId6"/>
              </a:buBlip>
            </a:pPr>
            <a:endParaRPr lang="en-US" sz="1400" b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Blip>
                <a:blip r:embed="rId6"/>
              </a:buBlip>
            </a:pPr>
            <a:endParaRPr lang="en-US" sz="1400" b="0">
              <a:solidFill>
                <a:schemeClr val="tx1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en-US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3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Low Feature Scene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Brick-Wall data set using the </a:t>
            </a:r>
            <a:r>
              <a:rPr lang="en-US" dirty="0" err="1" smtClean="0"/>
              <a:t>Kinect</a:t>
            </a:r>
            <a:r>
              <a:rPr lang="en-US" dirty="0" smtClean="0"/>
              <a:t> </a:t>
            </a:r>
            <a:r>
              <a:rPr lang="en-US" dirty="0" err="1" smtClean="0"/>
              <a:t>ToF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9459" name="Picture 3" descr="\\DUERER\staff\Andreas\wWall-scener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1159" y="1696401"/>
            <a:ext cx="3228572" cy="174285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9460" name="Picture 4" descr="\\DUERER\staff\Andreas\qualEvalBrickwal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02115" y="3468417"/>
            <a:ext cx="5552497" cy="2874986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6400800" y="2095500"/>
            <a:ext cx="1363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</a:rPr>
              <a:t>≤ 4 mm depth features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 bwMode="auto">
          <a:xfrm>
            <a:off x="1514475" y="3468417"/>
            <a:ext cx="4295775" cy="279427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smtClean="0">
              <a:ln>
                <a:noFill/>
              </a:ln>
              <a:solidFill>
                <a:srgbClr val="FF9900"/>
              </a:solidFill>
              <a:effectLst/>
              <a:latin typeface="Arial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5838825" y="3566865"/>
            <a:ext cx="1755802" cy="277653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smtClean="0">
              <a:ln>
                <a:noFill/>
              </a:ln>
              <a:solidFill>
                <a:srgbClr val="FF9900"/>
              </a:solidFill>
              <a:effectLst/>
              <a:latin typeface="Arial" charset="0"/>
            </a:endParaRPr>
          </a:p>
        </p:txBody>
      </p:sp>
      <p:sp>
        <p:nvSpPr>
          <p:cNvPr id="5" name="Textfeld 4"/>
          <p:cNvSpPr txBox="1"/>
          <p:nvPr/>
        </p:nvSpPr>
        <p:spPr bwMode="auto">
          <a:xfrm>
            <a:off x="695325" y="3362325"/>
            <a:ext cx="181331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FF0000"/>
                </a:solidFill>
              </a:rPr>
              <a:t>Ghosting due to</a:t>
            </a:r>
          </a:p>
          <a:p>
            <a:r>
              <a:rPr lang="en-US" sz="1800" b="0" dirty="0" smtClean="0">
                <a:solidFill>
                  <a:srgbClr val="FF0000"/>
                </a:solidFill>
              </a:rPr>
              <a:t>lost camera </a:t>
            </a:r>
          </a:p>
          <a:p>
            <a:r>
              <a:rPr lang="en-US" sz="1800" b="0" dirty="0" smtClean="0">
                <a:solidFill>
                  <a:srgbClr val="FF0000"/>
                </a:solidFill>
              </a:rPr>
              <a:t>tracking</a:t>
            </a:r>
          </a:p>
        </p:txBody>
      </p:sp>
      <p:sp>
        <p:nvSpPr>
          <p:cNvPr id="13" name="Textfeld 12"/>
          <p:cNvSpPr txBox="1"/>
          <p:nvPr/>
        </p:nvSpPr>
        <p:spPr bwMode="auto">
          <a:xfrm>
            <a:off x="7484327" y="3371850"/>
            <a:ext cx="10182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FF0000"/>
                </a:solidFill>
              </a:rPr>
              <a:t>Robust </a:t>
            </a:r>
          </a:p>
          <a:p>
            <a:r>
              <a:rPr lang="en-US" sz="1800" b="0" dirty="0" smtClean="0">
                <a:solidFill>
                  <a:srgbClr val="FF0000"/>
                </a:solidFill>
              </a:rPr>
              <a:t>camera </a:t>
            </a:r>
          </a:p>
          <a:p>
            <a:r>
              <a:rPr lang="en-US" sz="1800" b="0" dirty="0" smtClean="0">
                <a:solidFill>
                  <a:srgbClr val="FF0000"/>
                </a:solidFill>
              </a:rPr>
              <a:t>tracking</a:t>
            </a:r>
          </a:p>
        </p:txBody>
      </p:sp>
    </p:spTree>
    <p:extLst>
      <p:ext uri="{BB962C8B-B14F-4D97-AF65-F5344CB8AC3E}">
        <p14:creationId xmlns:p14="http://schemas.microsoft.com/office/powerpoint/2010/main" val="318414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5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DISPLAYSOURCE" val="\documentclass{article}\pagestyle{empty}&#10;\begin{document}&#10;&#10;\end{document}&#10;"/>
  <p:tag name="EMBEDFONTS" val="0"/>
  <p:tag name="FIRSTKOLB@6EG7RGHS868ADPK9" val="2670"/>
  <p:tag name="FIRSTANDREAS@6EG7RGHS868ADPK9" val="2682"/>
</p:tagLst>
</file>

<file path=ppt/theme/theme1.xml><?xml version="1.0" encoding="utf-8"?>
<a:theme xmlns:a="http://schemas.openxmlformats.org/drawingml/2006/main" name="2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Futura Md BT"/>
        <a:ea typeface=""/>
        <a:cs typeface=""/>
      </a:majorFont>
      <a:minorFont>
        <a:latin typeface="Futura Lt B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2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1200" b="0" dirty="0" smtClean="0">
            <a:solidFill>
              <a:srgbClr val="000000"/>
            </a:solidFill>
          </a:defRPr>
        </a:defPPr>
      </a:lstStyle>
    </a:txDef>
  </a:objectDefaults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280</Words>
  <Application>Microsoft Office PowerPoint</Application>
  <PresentationFormat>Bildschirmpräsentation (4:3)</PresentationFormat>
  <Paragraphs>73</Paragraphs>
  <Slides>5</Slides>
  <Notes>5</Notes>
  <HiddenSlides>0</HiddenSlides>
  <MMClips>2</MMClips>
  <ScaleCrop>false</ScaleCrop>
  <HeadingPairs>
    <vt:vector size="10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  <vt:variant>
        <vt:lpstr>Zielgruppenorientierte Präsentationen</vt:lpstr>
      </vt:variant>
      <vt:variant>
        <vt:i4>2</vt:i4>
      </vt:variant>
    </vt:vector>
  </HeadingPairs>
  <TitlesOfParts>
    <vt:vector size="14" baseType="lpstr">
      <vt:lpstr>Wingdings</vt:lpstr>
      <vt:lpstr>Futura Md BT</vt:lpstr>
      <vt:lpstr>Times New Roman</vt:lpstr>
      <vt:lpstr>Arial</vt:lpstr>
      <vt:lpstr>Symbol</vt:lpstr>
      <vt:lpstr>2_Standarddesign</vt:lpstr>
      <vt:lpstr>Image</vt:lpstr>
      <vt:lpstr>3D Scene Reconstruction</vt:lpstr>
      <vt:lpstr>Pipeline: Point-Based Reconstruction</vt:lpstr>
      <vt:lpstr>Precision &amp; Memory Efficient</vt:lpstr>
      <vt:lpstr>Handling Dynamic Objects</vt:lpstr>
      <vt:lpstr>Handling Low Feature Scene</vt:lpstr>
      <vt:lpstr>INB</vt:lpstr>
      <vt:lpstr>GRIS</vt:lpstr>
    </vt:vector>
  </TitlesOfParts>
  <Company>University of Siegen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Real-time 3D Reconstruction in Dynamic Scenes using Point-based Fusion</dc:title>
  <dc:creator>Maik Keller</dc:creator>
  <cp:lastModifiedBy>andreas.kolb@uni-siegen.de</cp:lastModifiedBy>
  <cp:revision>2323</cp:revision>
  <dcterms:created xsi:type="dcterms:W3CDTF">2005-10-07T12:44:47Z</dcterms:created>
  <dcterms:modified xsi:type="dcterms:W3CDTF">2019-01-21T09:01:13Z</dcterms:modified>
</cp:coreProperties>
</file>