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27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tags/tag219.xml" ContentType="application/vnd.openxmlformats-officedocument.presentationml.tags+xml"/>
  <Override PartName="/ppt/tags/tag248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3" r:id="rId2"/>
    <p:sldId id="293" r:id="rId3"/>
    <p:sldId id="297" r:id="rId4"/>
    <p:sldId id="285" r:id="rId5"/>
    <p:sldId id="286" r:id="rId6"/>
    <p:sldId id="294" r:id="rId7"/>
    <p:sldId id="295" r:id="rId8"/>
    <p:sldId id="298" r:id="rId9"/>
    <p:sldId id="299" r:id="rId10"/>
    <p:sldId id="303" r:id="rId11"/>
    <p:sldId id="301" r:id="rId12"/>
    <p:sldId id="302" r:id="rId13"/>
    <p:sldId id="304" r:id="rId14"/>
    <p:sldId id="305" r:id="rId15"/>
    <p:sldId id="306" r:id="rId16"/>
    <p:sldId id="307" r:id="rId17"/>
    <p:sldId id="308" r:id="rId18"/>
    <p:sldId id="309" r:id="rId19"/>
    <p:sldId id="312" r:id="rId20"/>
    <p:sldId id="314" r:id="rId21"/>
    <p:sldId id="315" r:id="rId22"/>
    <p:sldId id="316" r:id="rId23"/>
    <p:sldId id="324" r:id="rId24"/>
    <p:sldId id="318" r:id="rId25"/>
    <p:sldId id="319" r:id="rId26"/>
    <p:sldId id="320" r:id="rId27"/>
    <p:sldId id="321" r:id="rId28"/>
    <p:sldId id="328" r:id="rId29"/>
    <p:sldId id="330" r:id="rId30"/>
    <p:sldId id="329" r:id="rId31"/>
    <p:sldId id="326" r:id="rId32"/>
  </p:sldIdLst>
  <p:sldSz cx="9144000" cy="6858000" type="screen4x3"/>
  <p:notesSz cx="6858000" cy="9144000"/>
  <p:custDataLst>
    <p:tags r:id="rId3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Y+CvYgaBdaXdLzXqZ9zk7g==" hashData="XvyZJKJEw9DXsM91W+gSD2+FZZ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3500" autoAdjust="0"/>
  </p:normalViewPr>
  <p:slideViewPr>
    <p:cSldViewPr snapToGrid="0">
      <p:cViewPr varScale="1">
        <p:scale>
          <a:sx n="74" d="100"/>
          <a:sy n="74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E0C76-8BC9-4724-BBD4-6AFDB2883C37}" type="datetimeFigureOut">
              <a:rPr lang="de-DE" smtClean="0"/>
              <a:pPr/>
              <a:t>15.06.2009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0856-2913-4BF5-A97A-D85993D804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400156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Siegen, 10.06.2009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00232" y="6357958"/>
            <a:ext cx="5715040" cy="365125"/>
          </a:xfrm>
        </p:spPr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A74-183B-4B14-A6BB-E522DAD85AA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034F-C44C-4196-8D5D-233C7C575BD0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A74-183B-4B14-A6BB-E522DAD85AA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75D-35FB-4E5D-A97F-A46DD0A9EFCF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A74-183B-4B14-A6BB-E522DAD85AA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A74-183B-4B14-A6BB-E522DAD85AA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CC72-EFAB-4C14-95F9-48B1191C4058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A74-183B-4B14-A6BB-E522DAD85AA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D258-5C35-40CC-AFAA-678E94FED294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A74-183B-4B14-A6BB-E522DAD85AA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C279-3C74-4D59-B129-2D2B3E28135A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A74-183B-4B14-A6BB-E522DAD85AA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FA3D-4C16-4B1E-82EA-3E0279DAED04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A74-183B-4B14-A6BB-E522DAD85AA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3D9E-80FF-47BF-BBA6-1B619420547C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A74-183B-4B14-A6BB-E522DAD85AA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D238E-2F6F-4176-B67C-4C49E6BDE2E0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A74-183B-4B14-A6BB-E522DAD85AA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1529-7099-4393-95B6-3AF4DE510E81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3A74-183B-4B14-A6BB-E522DAD85AA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7573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Siegen, 10.06.2009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85984" y="6356350"/>
            <a:ext cx="5715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christof rezk-salama, computergraphik und multimediasysteme, universität siegen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72462" y="285728"/>
            <a:ext cx="633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13A74-183B-4B14-A6BB-E522DAD85AAC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 descr="cg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858148" y="5929330"/>
            <a:ext cx="815116" cy="785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1.png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50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49.png"/><Relationship Id="rId5" Type="http://schemas.openxmlformats.org/officeDocument/2006/relationships/tags" Target="../tags/tag57.xml"/><Relationship Id="rId10" Type="http://schemas.openxmlformats.org/officeDocument/2006/relationships/image" Target="../media/image48.png"/><Relationship Id="rId4" Type="http://schemas.openxmlformats.org/officeDocument/2006/relationships/tags" Target="../tags/tag56.xm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image" Target="../media/image53.png"/><Relationship Id="rId18" Type="http://schemas.openxmlformats.org/officeDocument/2006/relationships/image" Target="../media/image54.png"/><Relationship Id="rId3" Type="http://schemas.openxmlformats.org/officeDocument/2006/relationships/tags" Target="../tags/tag62.xml"/><Relationship Id="rId21" Type="http://schemas.openxmlformats.org/officeDocument/2006/relationships/image" Target="../media/image57.png"/><Relationship Id="rId7" Type="http://schemas.openxmlformats.org/officeDocument/2006/relationships/tags" Target="../tags/tag6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1.png"/><Relationship Id="rId2" Type="http://schemas.openxmlformats.org/officeDocument/2006/relationships/tags" Target="../tags/tag61.xml"/><Relationship Id="rId16" Type="http://schemas.openxmlformats.org/officeDocument/2006/relationships/image" Target="../media/image50.png"/><Relationship Id="rId20" Type="http://schemas.openxmlformats.org/officeDocument/2006/relationships/image" Target="../media/image56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image" Target="../media/image49.png"/><Relationship Id="rId10" Type="http://schemas.openxmlformats.org/officeDocument/2006/relationships/tags" Target="../tags/tag69.xml"/><Relationship Id="rId19" Type="http://schemas.openxmlformats.org/officeDocument/2006/relationships/image" Target="../media/image55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48.png"/><Relationship Id="rId22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image" Target="../media/image59.png"/><Relationship Id="rId18" Type="http://schemas.openxmlformats.org/officeDocument/2006/relationships/image" Target="../media/image60.png"/><Relationship Id="rId3" Type="http://schemas.openxmlformats.org/officeDocument/2006/relationships/tags" Target="../tags/tag73.xml"/><Relationship Id="rId21" Type="http://schemas.openxmlformats.org/officeDocument/2006/relationships/image" Target="../media/image62.png"/><Relationship Id="rId7" Type="http://schemas.openxmlformats.org/officeDocument/2006/relationships/tags" Target="../tags/tag77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51.png"/><Relationship Id="rId2" Type="http://schemas.openxmlformats.org/officeDocument/2006/relationships/tags" Target="../tags/tag72.xml"/><Relationship Id="rId16" Type="http://schemas.openxmlformats.org/officeDocument/2006/relationships/image" Target="../media/image50.png"/><Relationship Id="rId20" Type="http://schemas.openxmlformats.org/officeDocument/2006/relationships/image" Target="../media/image61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image" Target="../media/image49.png"/><Relationship Id="rId10" Type="http://schemas.openxmlformats.org/officeDocument/2006/relationships/tags" Target="../tags/tag80.xml"/><Relationship Id="rId19" Type="http://schemas.openxmlformats.org/officeDocument/2006/relationships/image" Target="../media/image55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48.png"/><Relationship Id="rId22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tags" Target="../tags/tag109.xml"/><Relationship Id="rId39" Type="http://schemas.openxmlformats.org/officeDocument/2006/relationships/image" Target="../media/image70.png"/><Relationship Id="rId21" Type="http://schemas.openxmlformats.org/officeDocument/2006/relationships/tags" Target="../tags/tag104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73.png"/><Relationship Id="rId47" Type="http://schemas.openxmlformats.org/officeDocument/2006/relationships/image" Target="../media/image78.png"/><Relationship Id="rId50" Type="http://schemas.openxmlformats.org/officeDocument/2006/relationships/image" Target="../media/image80.png"/><Relationship Id="rId55" Type="http://schemas.openxmlformats.org/officeDocument/2006/relationships/image" Target="../media/image85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33" Type="http://schemas.openxmlformats.org/officeDocument/2006/relationships/tags" Target="../tags/tag116.xml"/><Relationship Id="rId38" Type="http://schemas.openxmlformats.org/officeDocument/2006/relationships/image" Target="../media/image69.png"/><Relationship Id="rId46" Type="http://schemas.openxmlformats.org/officeDocument/2006/relationships/image" Target="../media/image77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tags" Target="../tags/tag112.xml"/><Relationship Id="rId41" Type="http://schemas.openxmlformats.org/officeDocument/2006/relationships/image" Target="../media/image72.png"/><Relationship Id="rId54" Type="http://schemas.openxmlformats.org/officeDocument/2006/relationships/image" Target="../media/image84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32" Type="http://schemas.openxmlformats.org/officeDocument/2006/relationships/tags" Target="../tags/tag115.xml"/><Relationship Id="rId37" Type="http://schemas.openxmlformats.org/officeDocument/2006/relationships/image" Target="../media/image68.png"/><Relationship Id="rId40" Type="http://schemas.openxmlformats.org/officeDocument/2006/relationships/image" Target="../media/image71.png"/><Relationship Id="rId45" Type="http://schemas.openxmlformats.org/officeDocument/2006/relationships/image" Target="../media/image76.png"/><Relationship Id="rId53" Type="http://schemas.openxmlformats.org/officeDocument/2006/relationships/image" Target="../media/image83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36" Type="http://schemas.openxmlformats.org/officeDocument/2006/relationships/image" Target="../media/image67.png"/><Relationship Id="rId49" Type="http://schemas.openxmlformats.org/officeDocument/2006/relationships/image" Target="../media/image51.png"/><Relationship Id="rId57" Type="http://schemas.openxmlformats.org/officeDocument/2006/relationships/image" Target="../media/image87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tags" Target="../tags/tag114.xml"/><Relationship Id="rId44" Type="http://schemas.openxmlformats.org/officeDocument/2006/relationships/image" Target="../media/image75.png"/><Relationship Id="rId52" Type="http://schemas.openxmlformats.org/officeDocument/2006/relationships/image" Target="../media/image82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30" Type="http://schemas.openxmlformats.org/officeDocument/2006/relationships/tags" Target="../tags/tag113.xml"/><Relationship Id="rId35" Type="http://schemas.openxmlformats.org/officeDocument/2006/relationships/image" Target="../media/image66.png"/><Relationship Id="rId43" Type="http://schemas.openxmlformats.org/officeDocument/2006/relationships/image" Target="../media/image74.png"/><Relationship Id="rId48" Type="http://schemas.openxmlformats.org/officeDocument/2006/relationships/image" Target="../media/image79.png"/><Relationship Id="rId56" Type="http://schemas.openxmlformats.org/officeDocument/2006/relationships/image" Target="../media/image86.png"/><Relationship Id="rId8" Type="http://schemas.openxmlformats.org/officeDocument/2006/relationships/tags" Target="../tags/tag91.xml"/><Relationship Id="rId51" Type="http://schemas.openxmlformats.org/officeDocument/2006/relationships/image" Target="../media/image81.png"/><Relationship Id="rId3" Type="http://schemas.openxmlformats.org/officeDocument/2006/relationships/tags" Target="../tags/tag8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tags" Target="../tags/tag129.xml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" Type="http://schemas.openxmlformats.org/officeDocument/2006/relationships/tags" Target="../tags/tag119.xml"/><Relationship Id="rId21" Type="http://schemas.openxmlformats.org/officeDocument/2006/relationships/image" Target="../media/image92.png"/><Relationship Id="rId7" Type="http://schemas.openxmlformats.org/officeDocument/2006/relationships/tags" Target="../tags/tag123.xml"/><Relationship Id="rId12" Type="http://schemas.openxmlformats.org/officeDocument/2006/relationships/tags" Target="../tags/tag128.xml"/><Relationship Id="rId17" Type="http://schemas.openxmlformats.org/officeDocument/2006/relationships/image" Target="../media/image88.png"/><Relationship Id="rId25" Type="http://schemas.openxmlformats.org/officeDocument/2006/relationships/image" Target="../media/image96.png"/><Relationship Id="rId2" Type="http://schemas.openxmlformats.org/officeDocument/2006/relationships/tags" Target="../tags/tag11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91.png"/><Relationship Id="rId29" Type="http://schemas.openxmlformats.org/officeDocument/2006/relationships/image" Target="../media/image99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tags" Target="../tags/tag127.xml"/><Relationship Id="rId24" Type="http://schemas.openxmlformats.org/officeDocument/2006/relationships/image" Target="../media/image95.png"/><Relationship Id="rId5" Type="http://schemas.openxmlformats.org/officeDocument/2006/relationships/tags" Target="../tags/tag121.xml"/><Relationship Id="rId15" Type="http://schemas.openxmlformats.org/officeDocument/2006/relationships/tags" Target="../tags/tag131.xml"/><Relationship Id="rId23" Type="http://schemas.openxmlformats.org/officeDocument/2006/relationships/image" Target="../media/image94.png"/><Relationship Id="rId28" Type="http://schemas.openxmlformats.org/officeDocument/2006/relationships/image" Target="../media/image48.png"/><Relationship Id="rId10" Type="http://schemas.openxmlformats.org/officeDocument/2006/relationships/tags" Target="../tags/tag126.xml"/><Relationship Id="rId19" Type="http://schemas.openxmlformats.org/officeDocument/2006/relationships/image" Target="../media/image90.png"/><Relationship Id="rId31" Type="http://schemas.openxmlformats.org/officeDocument/2006/relationships/image" Target="../media/image101.png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tags" Target="../tags/tag130.xml"/><Relationship Id="rId22" Type="http://schemas.openxmlformats.org/officeDocument/2006/relationships/image" Target="../media/image93.png"/><Relationship Id="rId27" Type="http://schemas.openxmlformats.org/officeDocument/2006/relationships/image" Target="../media/image98.png"/><Relationship Id="rId30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tags" Target="../tags/tag149.xml"/><Relationship Id="rId26" Type="http://schemas.openxmlformats.org/officeDocument/2006/relationships/image" Target="../media/image93.png"/><Relationship Id="rId3" Type="http://schemas.openxmlformats.org/officeDocument/2006/relationships/tags" Target="../tags/tag134.xml"/><Relationship Id="rId21" Type="http://schemas.openxmlformats.org/officeDocument/2006/relationships/tags" Target="../tags/tag152.xml"/><Relationship Id="rId34" Type="http://schemas.openxmlformats.org/officeDocument/2006/relationships/image" Target="../media/image106.png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tags" Target="../tags/tag148.xml"/><Relationship Id="rId25" Type="http://schemas.openxmlformats.org/officeDocument/2006/relationships/image" Target="../media/image88.png"/><Relationship Id="rId33" Type="http://schemas.openxmlformats.org/officeDocument/2006/relationships/image" Target="../media/image105.png"/><Relationship Id="rId2" Type="http://schemas.openxmlformats.org/officeDocument/2006/relationships/tags" Target="../tags/tag133.xml"/><Relationship Id="rId16" Type="http://schemas.openxmlformats.org/officeDocument/2006/relationships/tags" Target="../tags/tag147.xml"/><Relationship Id="rId20" Type="http://schemas.openxmlformats.org/officeDocument/2006/relationships/tags" Target="../tags/tag151.xml"/><Relationship Id="rId29" Type="http://schemas.openxmlformats.org/officeDocument/2006/relationships/image" Target="../media/image79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24" Type="http://schemas.openxmlformats.org/officeDocument/2006/relationships/image" Target="../media/image94.png"/><Relationship Id="rId32" Type="http://schemas.openxmlformats.org/officeDocument/2006/relationships/image" Target="../media/image104.png"/><Relationship Id="rId5" Type="http://schemas.openxmlformats.org/officeDocument/2006/relationships/tags" Target="../tags/tag136.xml"/><Relationship Id="rId15" Type="http://schemas.openxmlformats.org/officeDocument/2006/relationships/tags" Target="../tags/tag14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2.png"/><Relationship Id="rId10" Type="http://schemas.openxmlformats.org/officeDocument/2006/relationships/tags" Target="../tags/tag141.xml"/><Relationship Id="rId19" Type="http://schemas.openxmlformats.org/officeDocument/2006/relationships/tags" Target="../tags/tag150.xml"/><Relationship Id="rId31" Type="http://schemas.openxmlformats.org/officeDocument/2006/relationships/image" Target="../media/image103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Relationship Id="rId22" Type="http://schemas.openxmlformats.org/officeDocument/2006/relationships/tags" Target="../tags/tag153.xml"/><Relationship Id="rId27" Type="http://schemas.openxmlformats.org/officeDocument/2006/relationships/image" Target="../media/image95.png"/><Relationship Id="rId30" Type="http://schemas.openxmlformats.org/officeDocument/2006/relationships/image" Target="../media/image51.png"/><Relationship Id="rId35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../media/image62.png"/><Relationship Id="rId17" Type="http://schemas.openxmlformats.org/officeDocument/2006/relationships/image" Target="../media/image112.png"/><Relationship Id="rId2" Type="http://schemas.openxmlformats.org/officeDocument/2006/relationships/tags" Target="../tags/tag155.xml"/><Relationship Id="rId16" Type="http://schemas.openxmlformats.org/officeDocument/2006/relationships/image" Target="../media/image111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107.png"/><Relationship Id="rId5" Type="http://schemas.openxmlformats.org/officeDocument/2006/relationships/tags" Target="../tags/tag158.xml"/><Relationship Id="rId15" Type="http://schemas.openxmlformats.org/officeDocument/2006/relationships/image" Target="../media/image11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14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3" Type="http://schemas.openxmlformats.org/officeDocument/2006/relationships/tags" Target="../tags/tag16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9.pn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image" Target="../media/image118.png"/><Relationship Id="rId5" Type="http://schemas.openxmlformats.org/officeDocument/2006/relationships/tags" Target="../tags/tag167.xml"/><Relationship Id="rId10" Type="http://schemas.openxmlformats.org/officeDocument/2006/relationships/image" Target="../media/image117.png"/><Relationship Id="rId4" Type="http://schemas.openxmlformats.org/officeDocument/2006/relationships/tags" Target="../tags/tag166.xml"/><Relationship Id="rId9" Type="http://schemas.openxmlformats.org/officeDocument/2006/relationships/image" Target="../media/image1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image" Target="../media/image115.png"/><Relationship Id="rId26" Type="http://schemas.openxmlformats.org/officeDocument/2006/relationships/image" Target="../media/image128.png"/><Relationship Id="rId3" Type="http://schemas.openxmlformats.org/officeDocument/2006/relationships/tags" Target="../tags/tag171.xml"/><Relationship Id="rId21" Type="http://schemas.openxmlformats.org/officeDocument/2006/relationships/image" Target="../media/image123.png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27.png"/><Relationship Id="rId33" Type="http://schemas.openxmlformats.org/officeDocument/2006/relationships/image" Target="../media/image133.png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image" Target="../media/image122.png"/><Relationship Id="rId29" Type="http://schemas.openxmlformats.org/officeDocument/2006/relationships/image" Target="../media/image131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126.png"/><Relationship Id="rId32" Type="http://schemas.openxmlformats.org/officeDocument/2006/relationships/image" Target="../media/image59.png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image" Target="../media/image125.png"/><Relationship Id="rId28" Type="http://schemas.openxmlformats.org/officeDocument/2006/relationships/image" Target="../media/image130.png"/><Relationship Id="rId10" Type="http://schemas.openxmlformats.org/officeDocument/2006/relationships/tags" Target="../tags/tag178.xml"/><Relationship Id="rId19" Type="http://schemas.openxmlformats.org/officeDocument/2006/relationships/image" Target="../media/image121.png"/><Relationship Id="rId31" Type="http://schemas.openxmlformats.org/officeDocument/2006/relationships/image" Target="../media/image53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image" Target="../media/image124.png"/><Relationship Id="rId27" Type="http://schemas.openxmlformats.org/officeDocument/2006/relationships/image" Target="../media/image129.png"/><Relationship Id="rId30" Type="http://schemas.openxmlformats.org/officeDocument/2006/relationships/image" Target="../media/image1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image" Target="../media/image136.png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5" Type="http://schemas.openxmlformats.org/officeDocument/2006/relationships/image" Target="../media/image48.png"/><Relationship Id="rId4" Type="http://schemas.openxmlformats.org/officeDocument/2006/relationships/image" Target="../media/image1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tags" Target="../tags/tag19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4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image" Target="../media/image143.png"/><Relationship Id="rId5" Type="http://schemas.openxmlformats.org/officeDocument/2006/relationships/tags" Target="../tags/tag196.xml"/><Relationship Id="rId10" Type="http://schemas.openxmlformats.org/officeDocument/2006/relationships/image" Target="../media/image142.png"/><Relationship Id="rId4" Type="http://schemas.openxmlformats.org/officeDocument/2006/relationships/tags" Target="../tags/tag195.xml"/><Relationship Id="rId9" Type="http://schemas.openxmlformats.org/officeDocument/2006/relationships/image" Target="../media/image1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image" Target="../media/image147.png"/><Relationship Id="rId18" Type="http://schemas.openxmlformats.org/officeDocument/2006/relationships/image" Target="../media/image148.png"/><Relationship Id="rId3" Type="http://schemas.openxmlformats.org/officeDocument/2006/relationships/tags" Target="../tags/tag200.xml"/><Relationship Id="rId21" Type="http://schemas.openxmlformats.org/officeDocument/2006/relationships/image" Target="../media/image151.png"/><Relationship Id="rId7" Type="http://schemas.openxmlformats.org/officeDocument/2006/relationships/tags" Target="../tags/tag204.xml"/><Relationship Id="rId12" Type="http://schemas.openxmlformats.org/officeDocument/2006/relationships/image" Target="../media/image146.png"/><Relationship Id="rId17" Type="http://schemas.openxmlformats.org/officeDocument/2006/relationships/image" Target="../media/image144.png"/><Relationship Id="rId2" Type="http://schemas.openxmlformats.org/officeDocument/2006/relationships/tags" Target="../tags/tag199.xml"/><Relationship Id="rId16" Type="http://schemas.openxmlformats.org/officeDocument/2006/relationships/image" Target="../media/image143.png"/><Relationship Id="rId20" Type="http://schemas.openxmlformats.org/officeDocument/2006/relationships/image" Target="../media/image150.png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2.xml"/><Relationship Id="rId15" Type="http://schemas.openxmlformats.org/officeDocument/2006/relationships/image" Target="../media/image142.png"/><Relationship Id="rId10" Type="http://schemas.openxmlformats.org/officeDocument/2006/relationships/tags" Target="../tags/tag207.xml"/><Relationship Id="rId19" Type="http://schemas.openxmlformats.org/officeDocument/2006/relationships/image" Target="../media/image149.png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image" Target="../media/image1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image" Target="../media/image23.pn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image" Target="../media/image29.png"/><Relationship Id="rId5" Type="http://schemas.openxmlformats.org/officeDocument/2006/relationships/image" Target="../media/image152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3" Type="http://schemas.openxmlformats.org/officeDocument/2006/relationships/tags" Target="../tags/tag21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7.pn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11" Type="http://schemas.openxmlformats.org/officeDocument/2006/relationships/image" Target="../media/image156.png"/><Relationship Id="rId5" Type="http://schemas.openxmlformats.org/officeDocument/2006/relationships/tags" Target="../tags/tag215.xml"/><Relationship Id="rId10" Type="http://schemas.openxmlformats.org/officeDocument/2006/relationships/image" Target="../media/image155.png"/><Relationship Id="rId4" Type="http://schemas.openxmlformats.org/officeDocument/2006/relationships/tags" Target="../tags/tag214.xml"/><Relationship Id="rId9" Type="http://schemas.openxmlformats.org/officeDocument/2006/relationships/image" Target="../media/image1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64.png"/><Relationship Id="rId3" Type="http://schemas.openxmlformats.org/officeDocument/2006/relationships/tags" Target="../tags/tag220.xml"/><Relationship Id="rId21" Type="http://schemas.openxmlformats.org/officeDocument/2006/relationships/image" Target="../media/image48.png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image" Target="../media/image163.png"/><Relationship Id="rId2" Type="http://schemas.openxmlformats.org/officeDocument/2006/relationships/tags" Target="../tags/tag219.xml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24" Type="http://schemas.openxmlformats.org/officeDocument/2006/relationships/image" Target="../media/image169.png"/><Relationship Id="rId5" Type="http://schemas.openxmlformats.org/officeDocument/2006/relationships/tags" Target="../tags/tag222.xml"/><Relationship Id="rId15" Type="http://schemas.openxmlformats.org/officeDocument/2006/relationships/image" Target="../media/image161.png"/><Relationship Id="rId23" Type="http://schemas.openxmlformats.org/officeDocument/2006/relationships/image" Target="../media/image168.png"/><Relationship Id="rId10" Type="http://schemas.openxmlformats.org/officeDocument/2006/relationships/tags" Target="../tags/tag227.xml"/><Relationship Id="rId19" Type="http://schemas.openxmlformats.org/officeDocument/2006/relationships/image" Target="../media/image165.png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image" Target="../media/image160.png"/><Relationship Id="rId22" Type="http://schemas.openxmlformats.org/officeDocument/2006/relationships/image" Target="../media/image16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tags" Target="../tags/tag247.xml"/><Relationship Id="rId26" Type="http://schemas.openxmlformats.org/officeDocument/2006/relationships/image" Target="../media/image174.png"/><Relationship Id="rId39" Type="http://schemas.openxmlformats.org/officeDocument/2006/relationships/image" Target="../media/image187.png"/><Relationship Id="rId3" Type="http://schemas.openxmlformats.org/officeDocument/2006/relationships/tags" Target="../tags/tag23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82.png"/><Relationship Id="rId42" Type="http://schemas.openxmlformats.org/officeDocument/2006/relationships/image" Target="../media/image190.png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tags" Target="../tags/tag246.xml"/><Relationship Id="rId25" Type="http://schemas.openxmlformats.org/officeDocument/2006/relationships/image" Target="../media/image173.png"/><Relationship Id="rId33" Type="http://schemas.openxmlformats.org/officeDocument/2006/relationships/image" Target="../media/image181.png"/><Relationship Id="rId38" Type="http://schemas.openxmlformats.org/officeDocument/2006/relationships/image" Target="../media/image186.png"/><Relationship Id="rId2" Type="http://schemas.openxmlformats.org/officeDocument/2006/relationships/tags" Target="../tags/tag231.xml"/><Relationship Id="rId16" Type="http://schemas.openxmlformats.org/officeDocument/2006/relationships/tags" Target="../tags/tag245.xml"/><Relationship Id="rId20" Type="http://schemas.openxmlformats.org/officeDocument/2006/relationships/tags" Target="../tags/tag249.xml"/><Relationship Id="rId29" Type="http://schemas.openxmlformats.org/officeDocument/2006/relationships/image" Target="../media/image177.png"/><Relationship Id="rId41" Type="http://schemas.openxmlformats.org/officeDocument/2006/relationships/image" Target="../media/image189.png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24" Type="http://schemas.openxmlformats.org/officeDocument/2006/relationships/image" Target="../media/image172.png"/><Relationship Id="rId32" Type="http://schemas.openxmlformats.org/officeDocument/2006/relationships/image" Target="../media/image180.png"/><Relationship Id="rId37" Type="http://schemas.openxmlformats.org/officeDocument/2006/relationships/image" Target="../media/image185.png"/><Relationship Id="rId40" Type="http://schemas.openxmlformats.org/officeDocument/2006/relationships/image" Target="../media/image188.png"/><Relationship Id="rId5" Type="http://schemas.openxmlformats.org/officeDocument/2006/relationships/tags" Target="../tags/tag234.xml"/><Relationship Id="rId15" Type="http://schemas.openxmlformats.org/officeDocument/2006/relationships/tags" Target="../tags/tag244.xml"/><Relationship Id="rId23" Type="http://schemas.openxmlformats.org/officeDocument/2006/relationships/image" Target="../media/image171.png"/><Relationship Id="rId28" Type="http://schemas.openxmlformats.org/officeDocument/2006/relationships/image" Target="../media/image176.png"/><Relationship Id="rId36" Type="http://schemas.openxmlformats.org/officeDocument/2006/relationships/image" Target="../media/image184.png"/><Relationship Id="rId10" Type="http://schemas.openxmlformats.org/officeDocument/2006/relationships/tags" Target="../tags/tag239.xml"/><Relationship Id="rId19" Type="http://schemas.openxmlformats.org/officeDocument/2006/relationships/tags" Target="../tags/tag248.xml"/><Relationship Id="rId31" Type="http://schemas.openxmlformats.org/officeDocument/2006/relationships/image" Target="../media/image179.png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tags" Target="../tags/tag243.xml"/><Relationship Id="rId22" Type="http://schemas.openxmlformats.org/officeDocument/2006/relationships/image" Target="../media/image170.png"/><Relationship Id="rId27" Type="http://schemas.openxmlformats.org/officeDocument/2006/relationships/image" Target="../media/image175.png"/><Relationship Id="rId30" Type="http://schemas.openxmlformats.org/officeDocument/2006/relationships/image" Target="../media/image178.png"/><Relationship Id="rId35" Type="http://schemas.openxmlformats.org/officeDocument/2006/relationships/image" Target="../media/image18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tags" Target="../tags/tag252.xml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95.png"/><Relationship Id="rId5" Type="http://schemas.openxmlformats.org/officeDocument/2006/relationships/tags" Target="../tags/tag254.xml"/><Relationship Id="rId10" Type="http://schemas.openxmlformats.org/officeDocument/2006/relationships/image" Target="../media/image194.png"/><Relationship Id="rId4" Type="http://schemas.openxmlformats.org/officeDocument/2006/relationships/tags" Target="../tags/tag253.xml"/><Relationship Id="rId9" Type="http://schemas.openxmlformats.org/officeDocument/2006/relationships/image" Target="../media/image19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2.png"/><Relationship Id="rId18" Type="http://schemas.openxmlformats.org/officeDocument/2006/relationships/image" Target="../media/image5.png"/><Relationship Id="rId3" Type="http://schemas.openxmlformats.org/officeDocument/2006/relationships/tags" Target="../tags/tag12.xml"/><Relationship Id="rId21" Type="http://schemas.openxmlformats.org/officeDocument/2006/relationships/image" Target="../media/image19.png"/><Relationship Id="rId7" Type="http://schemas.openxmlformats.org/officeDocument/2006/relationships/tags" Target="../tags/tag16.xm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tags" Target="../tags/tag1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15" Type="http://schemas.openxmlformats.org/officeDocument/2006/relationships/image" Target="../media/image14.png"/><Relationship Id="rId10" Type="http://schemas.openxmlformats.org/officeDocument/2006/relationships/tags" Target="../tags/tag19.xml"/><Relationship Id="rId19" Type="http://schemas.openxmlformats.org/officeDocument/2006/relationships/image" Target="../media/image17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4.png"/><Relationship Id="rId3" Type="http://schemas.openxmlformats.org/officeDocument/2006/relationships/tags" Target="../tags/tag22.xml"/><Relationship Id="rId21" Type="http://schemas.openxmlformats.org/officeDocument/2006/relationships/image" Target="../media/image27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tags" Target="../tags/tag2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30.png"/><Relationship Id="rId5" Type="http://schemas.openxmlformats.org/officeDocument/2006/relationships/tags" Target="../tags/tag24.xml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tags" Target="../tags/tag29.xml"/><Relationship Id="rId19" Type="http://schemas.openxmlformats.org/officeDocument/2006/relationships/image" Target="../media/image25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tags" Target="../tags/tag34.xml"/><Relationship Id="rId21" Type="http://schemas.openxmlformats.org/officeDocument/2006/relationships/image" Target="../media/image40.png"/><Relationship Id="rId7" Type="http://schemas.openxmlformats.org/officeDocument/2006/relationships/tags" Target="../tags/tag3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6.png"/><Relationship Id="rId2" Type="http://schemas.openxmlformats.org/officeDocument/2006/relationships/tags" Target="../tags/tag33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tags" Target="../tags/tag41.xml"/><Relationship Id="rId19" Type="http://schemas.openxmlformats.org/officeDocument/2006/relationships/image" Target="../media/image38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5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4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44.png"/><Relationship Id="rId5" Type="http://schemas.openxmlformats.org/officeDocument/2006/relationships/tags" Target="../tags/tag47.xml"/><Relationship Id="rId15" Type="http://schemas.openxmlformats.org/officeDocument/2006/relationships/image" Target="../media/image42.png"/><Relationship Id="rId10" Type="http://schemas.openxmlformats.org/officeDocument/2006/relationships/image" Target="../media/image33.png"/><Relationship Id="rId4" Type="http://schemas.openxmlformats.org/officeDocument/2006/relationships/tags" Target="../tags/tag46.xml"/><Relationship Id="rId9" Type="http://schemas.openxmlformats.org/officeDocument/2006/relationships/image" Target="../media/image43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4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41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/>
              <a:t>Bézierkurven und -flächen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christof</a:t>
            </a:r>
            <a:r>
              <a:rPr lang="de-DE" dirty="0" smtClean="0"/>
              <a:t> </a:t>
            </a:r>
            <a:r>
              <a:rPr lang="de-DE" dirty="0" err="1" smtClean="0"/>
              <a:t>rezk</a:t>
            </a:r>
            <a:r>
              <a:rPr lang="de-DE" dirty="0" smtClean="0"/>
              <a:t> </a:t>
            </a:r>
            <a:r>
              <a:rPr lang="de-DE" dirty="0" err="1" smtClean="0"/>
              <a:t>salama</a:t>
            </a:r>
            <a:endParaRPr lang="de-DE" dirty="0" smtClean="0"/>
          </a:p>
          <a:p>
            <a:r>
              <a:rPr lang="de-DE" sz="2200" dirty="0" err="1"/>
              <a:t>c</a:t>
            </a:r>
            <a:r>
              <a:rPr lang="de-DE" sz="2200" dirty="0" err="1" smtClean="0"/>
              <a:t>omputergraphik</a:t>
            </a:r>
            <a:r>
              <a:rPr lang="de-DE" sz="2200" dirty="0" smtClean="0"/>
              <a:t> und </a:t>
            </a:r>
            <a:r>
              <a:rPr lang="de-DE" sz="2200" dirty="0" err="1" smtClean="0"/>
              <a:t>multimediasysteme</a:t>
            </a:r>
            <a:endParaRPr lang="de-DE" sz="2200" dirty="0" smtClean="0"/>
          </a:p>
          <a:p>
            <a:r>
              <a:rPr lang="de-DE" sz="2200" dirty="0" err="1"/>
              <a:t>u</a:t>
            </a:r>
            <a:r>
              <a:rPr lang="de-DE" sz="2200" dirty="0" err="1" smtClean="0"/>
              <a:t>niversität</a:t>
            </a:r>
            <a:r>
              <a:rPr lang="de-DE" sz="2200" dirty="0" smtClean="0"/>
              <a:t> siegen</a:t>
            </a:r>
            <a:endParaRPr lang="de-DE" sz="2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Siegen, 10.06.2009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Polarform (</a:t>
            </a:r>
            <a:r>
              <a:rPr lang="de-DE" dirty="0" err="1" smtClean="0"/>
              <a:t>Blossom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Beispiele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pic>
        <p:nvPicPr>
          <p:cNvPr id="24" name="Grafik 2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8398" y="3110606"/>
            <a:ext cx="730392" cy="213639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45215" y="2273479"/>
            <a:ext cx="827255" cy="432535"/>
          </a:xfrm>
          <a:prstGeom prst="rect">
            <a:avLst/>
          </a:prstGeom>
          <a:noFill/>
          <a:ln/>
          <a:effectLst/>
        </p:spPr>
      </p:pic>
      <p:pic>
        <p:nvPicPr>
          <p:cNvPr id="11" name="Grafik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81252" y="2273479"/>
            <a:ext cx="2323410" cy="432536"/>
          </a:xfrm>
          <a:prstGeom prst="rect">
            <a:avLst/>
          </a:prstGeom>
          <a:noFill/>
          <a:ln/>
          <a:effectLst/>
        </p:spPr>
      </p:pic>
      <p:cxnSp>
        <p:nvCxnSpPr>
          <p:cNvPr id="13" name="Gerade Verbindung 12"/>
          <p:cNvCxnSpPr/>
          <p:nvPr/>
        </p:nvCxnSpPr>
        <p:spPr>
          <a:xfrm>
            <a:off x="888641" y="2833352"/>
            <a:ext cx="7418231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>
            <a:off x="2865548" y="4011769"/>
            <a:ext cx="3515932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rot="5400000">
            <a:off x="276896" y="4011769"/>
            <a:ext cx="3515932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ieren 31"/>
          <p:cNvGrpSpPr/>
          <p:nvPr/>
        </p:nvGrpSpPr>
        <p:grpSpPr>
          <a:xfrm>
            <a:off x="3134005" y="3110606"/>
            <a:ext cx="3567442" cy="1010313"/>
            <a:chOff x="3134005" y="3110606"/>
            <a:chExt cx="3567442" cy="1010313"/>
          </a:xfrm>
        </p:grpSpPr>
        <p:pic>
          <p:nvPicPr>
            <p:cNvPr id="18" name="Grafik 17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73633" y="3110606"/>
              <a:ext cx="196176" cy="2765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" name="Grafik 20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34005" y="3844702"/>
              <a:ext cx="275431" cy="19539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Grafik 21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93355" y="3110606"/>
              <a:ext cx="196176" cy="2765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Grafik 2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7188" y="3844702"/>
              <a:ext cx="394259" cy="276217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Polarform (</a:t>
            </a:r>
            <a:r>
              <a:rPr lang="de-DE" dirty="0" err="1" smtClean="0"/>
              <a:t>Blossom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Beispiele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pic>
        <p:nvPicPr>
          <p:cNvPr id="31" name="Grafik 3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3183" y="3110606"/>
            <a:ext cx="760823" cy="213468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45215" y="2273479"/>
            <a:ext cx="827255" cy="432535"/>
          </a:xfrm>
          <a:prstGeom prst="rect">
            <a:avLst/>
          </a:prstGeom>
          <a:noFill/>
          <a:ln/>
          <a:effectLst/>
        </p:spPr>
      </p:pic>
      <p:pic>
        <p:nvPicPr>
          <p:cNvPr id="11" name="Grafik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81252" y="2273479"/>
            <a:ext cx="2323410" cy="432536"/>
          </a:xfrm>
          <a:prstGeom prst="rect">
            <a:avLst/>
          </a:prstGeom>
          <a:noFill/>
          <a:ln/>
          <a:effectLst/>
        </p:spPr>
      </p:pic>
      <p:cxnSp>
        <p:nvCxnSpPr>
          <p:cNvPr id="13" name="Gerade Verbindung 12"/>
          <p:cNvCxnSpPr/>
          <p:nvPr/>
        </p:nvCxnSpPr>
        <p:spPr>
          <a:xfrm>
            <a:off x="888641" y="2833352"/>
            <a:ext cx="7418231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>
            <a:off x="2865548" y="4011769"/>
            <a:ext cx="3515932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rot="5400000">
            <a:off x="276896" y="4011769"/>
            <a:ext cx="3515932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ieren 31"/>
          <p:cNvGrpSpPr/>
          <p:nvPr/>
        </p:nvGrpSpPr>
        <p:grpSpPr>
          <a:xfrm>
            <a:off x="3173633" y="3110606"/>
            <a:ext cx="3415898" cy="276537"/>
            <a:chOff x="3173633" y="3110606"/>
            <a:chExt cx="3415898" cy="276537"/>
          </a:xfrm>
        </p:grpSpPr>
        <p:pic>
          <p:nvPicPr>
            <p:cNvPr id="18" name="Grafik 17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73633" y="3110606"/>
              <a:ext cx="196176" cy="2765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Grafik 21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93355" y="3110606"/>
              <a:ext cx="196176" cy="2765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3" name="Gruppieren 32"/>
          <p:cNvGrpSpPr/>
          <p:nvPr/>
        </p:nvGrpSpPr>
        <p:grpSpPr>
          <a:xfrm>
            <a:off x="3134005" y="3574246"/>
            <a:ext cx="4096131" cy="662903"/>
            <a:chOff x="3134005" y="3574246"/>
            <a:chExt cx="4096131" cy="662903"/>
          </a:xfrm>
        </p:grpSpPr>
        <p:pic>
          <p:nvPicPr>
            <p:cNvPr id="21" name="Grafik 20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34005" y="3844702"/>
              <a:ext cx="275431" cy="19539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0" name="Grafik 19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777434" y="3574246"/>
              <a:ext cx="1452702" cy="66290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4" name="Gruppieren 33"/>
          <p:cNvGrpSpPr/>
          <p:nvPr/>
        </p:nvGrpSpPr>
        <p:grpSpPr>
          <a:xfrm>
            <a:off x="3138985" y="4385615"/>
            <a:ext cx="3884708" cy="418437"/>
            <a:chOff x="3138985" y="4385615"/>
            <a:chExt cx="3884708" cy="418437"/>
          </a:xfrm>
        </p:grpSpPr>
        <p:pic>
          <p:nvPicPr>
            <p:cNvPr id="23" name="Grafik 22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38985" y="4385615"/>
              <a:ext cx="394259" cy="39425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5" name="Grafik 24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59191" y="4527282"/>
              <a:ext cx="1064502" cy="27677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5" name="Gruppieren 34"/>
          <p:cNvGrpSpPr/>
          <p:nvPr/>
        </p:nvGrpSpPr>
        <p:grpSpPr>
          <a:xfrm>
            <a:off x="2295917" y="5106831"/>
            <a:ext cx="6163594" cy="549407"/>
            <a:chOff x="2295917" y="5106831"/>
            <a:chExt cx="6163594" cy="549407"/>
          </a:xfrm>
        </p:grpSpPr>
        <p:pic>
          <p:nvPicPr>
            <p:cNvPr id="27" name="Grafik 26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95917" y="5184105"/>
              <a:ext cx="2108656" cy="34653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" name="Grafik 29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963750" y="5106831"/>
              <a:ext cx="3495761" cy="549407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Polarform (</a:t>
            </a:r>
            <a:r>
              <a:rPr lang="de-DE" dirty="0" err="1" smtClean="0"/>
              <a:t>Blossom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Beispiele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pic>
        <p:nvPicPr>
          <p:cNvPr id="38" name="Grafik 3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2877" y="3110606"/>
            <a:ext cx="761434" cy="213639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45215" y="2273479"/>
            <a:ext cx="827255" cy="432535"/>
          </a:xfrm>
          <a:prstGeom prst="rect">
            <a:avLst/>
          </a:prstGeom>
          <a:noFill/>
          <a:ln/>
          <a:effectLst/>
        </p:spPr>
      </p:pic>
      <p:pic>
        <p:nvPicPr>
          <p:cNvPr id="11" name="Grafik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81252" y="2273479"/>
            <a:ext cx="2323410" cy="432536"/>
          </a:xfrm>
          <a:prstGeom prst="rect">
            <a:avLst/>
          </a:prstGeom>
          <a:noFill/>
          <a:ln/>
          <a:effectLst/>
        </p:spPr>
      </p:pic>
      <p:cxnSp>
        <p:nvCxnSpPr>
          <p:cNvPr id="13" name="Gerade Verbindung 12"/>
          <p:cNvCxnSpPr/>
          <p:nvPr/>
        </p:nvCxnSpPr>
        <p:spPr>
          <a:xfrm>
            <a:off x="888641" y="2833352"/>
            <a:ext cx="7418231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>
            <a:off x="2865548" y="4011769"/>
            <a:ext cx="3515932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/>
          <p:cNvGrpSpPr/>
          <p:nvPr/>
        </p:nvGrpSpPr>
        <p:grpSpPr>
          <a:xfrm>
            <a:off x="3083480" y="3110606"/>
            <a:ext cx="3506051" cy="276537"/>
            <a:chOff x="3083480" y="3110606"/>
            <a:chExt cx="3506051" cy="276537"/>
          </a:xfrm>
        </p:grpSpPr>
        <p:pic>
          <p:nvPicPr>
            <p:cNvPr id="18" name="Grafik 17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83480" y="3110606"/>
              <a:ext cx="196176" cy="2765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Grafik 21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93355" y="3110606"/>
              <a:ext cx="196176" cy="2765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0" name="Gruppieren 39"/>
          <p:cNvGrpSpPr/>
          <p:nvPr/>
        </p:nvGrpSpPr>
        <p:grpSpPr>
          <a:xfrm>
            <a:off x="3043852" y="3515242"/>
            <a:ext cx="4549462" cy="663193"/>
            <a:chOff x="3043852" y="3515242"/>
            <a:chExt cx="4549462" cy="663193"/>
          </a:xfrm>
        </p:grpSpPr>
        <p:pic>
          <p:nvPicPr>
            <p:cNvPr id="21" name="Grafik 20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43852" y="3799491"/>
              <a:ext cx="275431" cy="19539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Grafik 28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14256" y="3515242"/>
              <a:ext cx="2179058" cy="66319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1" name="Gruppieren 40"/>
          <p:cNvGrpSpPr/>
          <p:nvPr/>
        </p:nvGrpSpPr>
        <p:grpSpPr>
          <a:xfrm>
            <a:off x="3048832" y="4403127"/>
            <a:ext cx="5093126" cy="619556"/>
            <a:chOff x="3048832" y="4403127"/>
            <a:chExt cx="5093126" cy="619556"/>
          </a:xfrm>
        </p:grpSpPr>
        <p:pic>
          <p:nvPicPr>
            <p:cNvPr id="23" name="Grafik 22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48832" y="4407230"/>
              <a:ext cx="394259" cy="39425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Grafik 31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074276" y="4403127"/>
              <a:ext cx="3067682" cy="6195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42" name="Gruppieren 41"/>
          <p:cNvGrpSpPr/>
          <p:nvPr/>
        </p:nvGrpSpPr>
        <p:grpSpPr>
          <a:xfrm>
            <a:off x="3048438" y="5213836"/>
            <a:ext cx="4061159" cy="395047"/>
            <a:chOff x="3048438" y="5213836"/>
            <a:chExt cx="4061159" cy="395047"/>
          </a:xfrm>
        </p:grpSpPr>
        <p:pic>
          <p:nvPicPr>
            <p:cNvPr id="28" name="Grafik 27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48438" y="5213836"/>
              <a:ext cx="395047" cy="39504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5" name="Grafik 3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106635" y="5401923"/>
              <a:ext cx="1002962" cy="206960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37" name="Gerade Verbindung 36"/>
          <p:cNvCxnSpPr/>
          <p:nvPr/>
        </p:nvCxnSpPr>
        <p:spPr>
          <a:xfrm rot="5400000">
            <a:off x="276896" y="4011769"/>
            <a:ext cx="3515932" cy="15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Polarform (</a:t>
            </a:r>
            <a:r>
              <a:rPr lang="de-DE" dirty="0" err="1" smtClean="0"/>
              <a:t>Blossom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Geschlossene Form für Polynome in </a:t>
            </a:r>
            <a:r>
              <a:rPr lang="de-DE" dirty="0" err="1" smtClean="0"/>
              <a:t>Monomialdarstellung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pic>
        <p:nvPicPr>
          <p:cNvPr id="7" name="Grafik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7812" y="2840149"/>
            <a:ext cx="2548849" cy="984876"/>
          </a:xfrm>
          <a:prstGeom prst="rect">
            <a:avLst/>
          </a:prstGeom>
          <a:noFill/>
        </p:spPr>
      </p:pic>
      <p:pic>
        <p:nvPicPr>
          <p:cNvPr id="21" name="Grafik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68441" y="4153793"/>
            <a:ext cx="5922567" cy="131973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uppieren 107"/>
          <p:cNvGrpSpPr/>
          <p:nvPr/>
        </p:nvGrpSpPr>
        <p:grpSpPr>
          <a:xfrm>
            <a:off x="888642" y="2228045"/>
            <a:ext cx="7250805" cy="463640"/>
            <a:chOff x="888642" y="2228045"/>
            <a:chExt cx="7250805" cy="463640"/>
          </a:xfrm>
        </p:grpSpPr>
        <p:sp>
          <p:nvSpPr>
            <p:cNvPr id="104" name="Rechteck 103"/>
            <p:cNvSpPr/>
            <p:nvPr/>
          </p:nvSpPr>
          <p:spPr>
            <a:xfrm>
              <a:off x="888642" y="2228045"/>
              <a:ext cx="1519707" cy="4636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5" name="Rechteck 104"/>
            <p:cNvSpPr/>
            <p:nvPr/>
          </p:nvSpPr>
          <p:spPr>
            <a:xfrm>
              <a:off x="2859109" y="2228045"/>
              <a:ext cx="1519707" cy="4636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4765182" y="2228045"/>
              <a:ext cx="1519707" cy="4636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7" name="Rechteck 106"/>
            <p:cNvSpPr/>
            <p:nvPr/>
          </p:nvSpPr>
          <p:spPr>
            <a:xfrm>
              <a:off x="6619740" y="2228045"/>
              <a:ext cx="1519707" cy="4636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3" name="Textfeld 52"/>
          <p:cNvSpPr txBox="1"/>
          <p:nvPr/>
        </p:nvSpPr>
        <p:spPr>
          <a:xfrm>
            <a:off x="3213997" y="3480111"/>
            <a:ext cx="2712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Diagonaleigenschaft</a:t>
            </a:r>
            <a:endParaRPr lang="de-DE" sz="2400" dirty="0"/>
          </a:p>
        </p:txBody>
      </p:sp>
      <p:sp>
        <p:nvSpPr>
          <p:cNvPr id="54" name="Textfeld 53"/>
          <p:cNvSpPr txBox="1"/>
          <p:nvPr/>
        </p:nvSpPr>
        <p:spPr>
          <a:xfrm>
            <a:off x="3082614" y="3480111"/>
            <a:ext cx="297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Symmetrieeigenschaft</a:t>
            </a:r>
            <a:endParaRPr lang="de-DE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Wozu das ganze?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Beispiel: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grpSp>
        <p:nvGrpSpPr>
          <p:cNvPr id="40" name="Gruppieren 39"/>
          <p:cNvGrpSpPr/>
          <p:nvPr/>
        </p:nvGrpSpPr>
        <p:grpSpPr>
          <a:xfrm>
            <a:off x="1075311" y="2305124"/>
            <a:ext cx="6986865" cy="357535"/>
            <a:chOff x="869247" y="2343761"/>
            <a:chExt cx="6986865" cy="357535"/>
          </a:xfrm>
        </p:grpSpPr>
        <p:pic>
          <p:nvPicPr>
            <p:cNvPr id="8" name="Grafik 7" descr="TP_tmp.pn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9247" y="2344051"/>
              <a:ext cx="1203502" cy="356954"/>
            </a:xfrm>
            <a:prstGeom prst="rect">
              <a:avLst/>
            </a:prstGeom>
            <a:noFill/>
          </p:spPr>
        </p:pic>
        <p:pic>
          <p:nvPicPr>
            <p:cNvPr id="10" name="Grafik 9" descr="TP_tmp.pn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95729" y="2343954"/>
              <a:ext cx="1204155" cy="357148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22" name="Gruppieren 21"/>
            <p:cNvGrpSpPr/>
            <p:nvPr/>
          </p:nvGrpSpPr>
          <p:grpSpPr>
            <a:xfrm>
              <a:off x="4722864" y="2343761"/>
              <a:ext cx="3133248" cy="357535"/>
              <a:chOff x="4722864" y="2549823"/>
              <a:chExt cx="3133248" cy="357535"/>
            </a:xfrm>
          </p:grpSpPr>
          <p:pic>
            <p:nvPicPr>
              <p:cNvPr id="12" name="Grafik 11" descr="TP_tmp.png"/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3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722864" y="2549920"/>
                <a:ext cx="1204807" cy="35734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4" name="Grafik 13" descr="TP_tmp.png"/>
              <p:cNvPicPr>
                <a:picLocks noChangeAspect="1"/>
              </p:cNvPicPr>
              <p:nvPr>
                <p:custDataLst>
                  <p:tags r:id="rId33"/>
                </p:custDataLst>
              </p:nvPr>
            </p:nvPicPr>
            <p:blipFill>
              <a:blip r:embed="rId3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6650651" y="2549823"/>
                <a:ext cx="1205461" cy="357535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grpSp>
        <p:nvGrpSpPr>
          <p:cNvPr id="27" name="Gruppieren 26"/>
          <p:cNvGrpSpPr/>
          <p:nvPr/>
        </p:nvGrpSpPr>
        <p:grpSpPr>
          <a:xfrm>
            <a:off x="3032577" y="2807593"/>
            <a:ext cx="1140181" cy="611121"/>
            <a:chOff x="2633330" y="2859109"/>
            <a:chExt cx="1140181" cy="611121"/>
          </a:xfrm>
        </p:grpSpPr>
        <p:pic>
          <p:nvPicPr>
            <p:cNvPr id="24" name="Grafik 23" descr="TP_tmp.pn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33330" y="2859109"/>
              <a:ext cx="1127457" cy="26350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6" name="Grafik 25" descr="TP_tmp.pn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46533" y="3206837"/>
              <a:ext cx="1126978" cy="26339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46" name="Grafik 4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25595" y="2332759"/>
            <a:ext cx="167502" cy="236117"/>
          </a:xfrm>
          <a:prstGeom prst="rect">
            <a:avLst/>
          </a:prstGeom>
          <a:noFill/>
          <a:ln/>
          <a:effectLst/>
        </p:spPr>
      </p:pic>
      <p:sp>
        <p:nvSpPr>
          <p:cNvPr id="47" name="Ellipse 46"/>
          <p:cNvSpPr/>
          <p:nvPr/>
        </p:nvSpPr>
        <p:spPr>
          <a:xfrm>
            <a:off x="3773511" y="2228043"/>
            <a:ext cx="450761" cy="450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3" name="Grafik 4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5712" y="5085163"/>
            <a:ext cx="2634067" cy="370795"/>
          </a:xfrm>
          <a:prstGeom prst="rect">
            <a:avLst/>
          </a:prstGeom>
          <a:noFill/>
          <a:ln/>
          <a:effectLst/>
        </p:spPr>
      </p:pic>
      <p:grpSp>
        <p:nvGrpSpPr>
          <p:cNvPr id="52" name="Gruppieren 51"/>
          <p:cNvGrpSpPr/>
          <p:nvPr/>
        </p:nvGrpSpPr>
        <p:grpSpPr>
          <a:xfrm>
            <a:off x="1172566" y="2800712"/>
            <a:ext cx="6848143" cy="357378"/>
            <a:chOff x="966502" y="3006776"/>
            <a:chExt cx="6848143" cy="357378"/>
          </a:xfrm>
        </p:grpSpPr>
        <p:pic>
          <p:nvPicPr>
            <p:cNvPr id="49" name="Grafik 48" descr="TP_tmp.pn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66502" y="3006776"/>
              <a:ext cx="1008992" cy="35714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1" name="Grafik 50" descr="TP_tmp.pn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05000" y="3006776"/>
              <a:ext cx="1009645" cy="35737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6" name="Grafik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38552" y="3438754"/>
            <a:ext cx="1204155" cy="357147"/>
          </a:xfrm>
          <a:prstGeom prst="rect">
            <a:avLst/>
          </a:prstGeom>
          <a:noFill/>
          <a:ln/>
          <a:effectLst/>
        </p:spPr>
      </p:pic>
      <p:pic>
        <p:nvPicPr>
          <p:cNvPr id="18" name="Grafik 1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65360" y="3438754"/>
            <a:ext cx="1204808" cy="357341"/>
          </a:xfrm>
          <a:prstGeom prst="rect">
            <a:avLst/>
          </a:prstGeom>
          <a:noFill/>
          <a:ln/>
          <a:effectLst/>
        </p:spPr>
      </p:pic>
      <p:pic>
        <p:nvPicPr>
          <p:cNvPr id="20" name="Grafik 1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92822" y="3438754"/>
            <a:ext cx="1205461" cy="357535"/>
          </a:xfrm>
          <a:prstGeom prst="rect">
            <a:avLst/>
          </a:prstGeom>
          <a:noFill/>
          <a:ln/>
          <a:effectLst/>
        </p:spPr>
      </p:pic>
      <p:cxnSp>
        <p:nvCxnSpPr>
          <p:cNvPr id="61" name="Gerade Verbindung mit Pfeil 60"/>
          <p:cNvCxnSpPr/>
          <p:nvPr/>
        </p:nvCxnSpPr>
        <p:spPr>
          <a:xfrm rot="16200000" flipH="1">
            <a:off x="1725302" y="2722873"/>
            <a:ext cx="695325" cy="6286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rot="10800000" flipV="1">
            <a:off x="2863539" y="2699060"/>
            <a:ext cx="723900" cy="6953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Grafik 5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36666" y="2956237"/>
            <a:ext cx="679528" cy="257460"/>
          </a:xfrm>
          <a:prstGeom prst="rect">
            <a:avLst/>
          </a:prstGeom>
          <a:noFill/>
          <a:ln/>
          <a:effectLst/>
        </p:spPr>
      </p:pic>
      <p:pic>
        <p:nvPicPr>
          <p:cNvPr id="58" name="Grafik 5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37120" y="3026622"/>
            <a:ext cx="164492" cy="116691"/>
          </a:xfrm>
          <a:prstGeom prst="rect">
            <a:avLst/>
          </a:prstGeom>
          <a:noFill/>
          <a:ln/>
          <a:effectLst/>
        </p:spPr>
      </p:pic>
      <p:cxnSp>
        <p:nvCxnSpPr>
          <p:cNvPr id="68" name="Gerade Verbindung mit Pfeil 67"/>
          <p:cNvCxnSpPr/>
          <p:nvPr/>
        </p:nvCxnSpPr>
        <p:spPr>
          <a:xfrm rot="16200000" flipH="1">
            <a:off x="3735077" y="2722873"/>
            <a:ext cx="695325" cy="6286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 rot="10800000" flipV="1">
            <a:off x="4873314" y="2699060"/>
            <a:ext cx="723900" cy="6953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Grafik 6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46466" y="3089587"/>
            <a:ext cx="679528" cy="257460"/>
          </a:xfrm>
          <a:prstGeom prst="rect">
            <a:avLst/>
          </a:prstGeom>
          <a:noFill/>
          <a:ln/>
          <a:effectLst/>
        </p:spPr>
      </p:pic>
      <p:pic>
        <p:nvPicPr>
          <p:cNvPr id="71" name="Grafik 70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46895" y="3026622"/>
            <a:ext cx="164492" cy="116691"/>
          </a:xfrm>
          <a:prstGeom prst="rect">
            <a:avLst/>
          </a:prstGeom>
          <a:noFill/>
          <a:ln/>
          <a:effectLst/>
        </p:spPr>
      </p:pic>
      <p:cxnSp>
        <p:nvCxnSpPr>
          <p:cNvPr id="72" name="Gerade Verbindung mit Pfeil 71"/>
          <p:cNvCxnSpPr/>
          <p:nvPr/>
        </p:nvCxnSpPr>
        <p:spPr>
          <a:xfrm rot="16200000" flipH="1">
            <a:off x="5725802" y="2722873"/>
            <a:ext cx="695325" cy="6286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 rot="10800000" flipV="1">
            <a:off x="6864039" y="2699060"/>
            <a:ext cx="723900" cy="6953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rafik 73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37191" y="3089587"/>
            <a:ext cx="679528" cy="257460"/>
          </a:xfrm>
          <a:prstGeom prst="rect">
            <a:avLst/>
          </a:prstGeom>
          <a:noFill/>
          <a:ln/>
          <a:effectLst/>
        </p:spPr>
      </p:pic>
      <p:pic>
        <p:nvPicPr>
          <p:cNvPr id="75" name="Grafik 74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37620" y="3026622"/>
            <a:ext cx="164492" cy="116691"/>
          </a:xfrm>
          <a:prstGeom prst="rect">
            <a:avLst/>
          </a:prstGeom>
          <a:noFill/>
          <a:ln/>
          <a:effectLst/>
        </p:spPr>
      </p:pic>
      <p:cxnSp>
        <p:nvCxnSpPr>
          <p:cNvPr id="76" name="Gerade Verbindung mit Pfeil 75"/>
          <p:cNvCxnSpPr/>
          <p:nvPr/>
        </p:nvCxnSpPr>
        <p:spPr>
          <a:xfrm rot="16200000" flipH="1">
            <a:off x="2773052" y="3865873"/>
            <a:ext cx="695325" cy="6286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fik 65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33702" y="1735595"/>
            <a:ext cx="2609633" cy="415271"/>
          </a:xfrm>
          <a:prstGeom prst="rect">
            <a:avLst/>
          </a:prstGeom>
          <a:noFill/>
          <a:ln/>
          <a:effectLst/>
        </p:spPr>
      </p:pic>
      <p:cxnSp>
        <p:nvCxnSpPr>
          <p:cNvPr id="77" name="Gerade Verbindung mit Pfeil 76"/>
          <p:cNvCxnSpPr/>
          <p:nvPr/>
        </p:nvCxnSpPr>
        <p:spPr>
          <a:xfrm rot="10800000" flipV="1">
            <a:off x="3911289" y="3842060"/>
            <a:ext cx="723900" cy="6953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Grafik 77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4416" y="4099237"/>
            <a:ext cx="679528" cy="257460"/>
          </a:xfrm>
          <a:prstGeom prst="rect">
            <a:avLst/>
          </a:prstGeom>
          <a:noFill/>
          <a:ln/>
          <a:effectLst/>
        </p:spPr>
      </p:pic>
      <p:grpSp>
        <p:nvGrpSpPr>
          <p:cNvPr id="95" name="Gruppieren 94"/>
          <p:cNvGrpSpPr/>
          <p:nvPr/>
        </p:nvGrpSpPr>
        <p:grpSpPr bwMode="auto">
          <a:xfrm>
            <a:off x="4939243" y="2807591"/>
            <a:ext cx="1138986" cy="610897"/>
            <a:chOff x="4939124" y="2807591"/>
            <a:chExt cx="1138986" cy="610897"/>
          </a:xfrm>
        </p:grpSpPr>
        <p:pic>
          <p:nvPicPr>
            <p:cNvPr id="65" name="Grafik 64" descr="TP_tmp.pn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939124" y="2807591"/>
              <a:ext cx="1126023" cy="26317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2" name="Grafik 91" descr="TP_tmp.pn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952088" y="3155319"/>
              <a:ext cx="1126022" cy="263169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79" name="Grafik 78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84870" y="4169622"/>
            <a:ext cx="164492" cy="116691"/>
          </a:xfrm>
          <a:prstGeom prst="rect">
            <a:avLst/>
          </a:prstGeom>
          <a:noFill/>
          <a:ln/>
          <a:effectLst/>
        </p:spPr>
      </p:pic>
      <p:cxnSp>
        <p:nvCxnSpPr>
          <p:cNvPr id="80" name="Gerade Verbindung mit Pfeil 79"/>
          <p:cNvCxnSpPr/>
          <p:nvPr/>
        </p:nvCxnSpPr>
        <p:spPr>
          <a:xfrm rot="16200000" flipH="1">
            <a:off x="4878077" y="3865873"/>
            <a:ext cx="695325" cy="6286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 rot="10800000" flipV="1">
            <a:off x="6016314" y="3842060"/>
            <a:ext cx="723900" cy="6953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Grafik 81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0416" y="4270687"/>
            <a:ext cx="679528" cy="257460"/>
          </a:xfrm>
          <a:prstGeom prst="rect">
            <a:avLst/>
          </a:prstGeom>
          <a:noFill/>
          <a:ln/>
          <a:effectLst/>
        </p:spPr>
      </p:pic>
      <p:pic>
        <p:nvPicPr>
          <p:cNvPr id="83" name="Grafik 82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89895" y="4169622"/>
            <a:ext cx="164492" cy="116691"/>
          </a:xfrm>
          <a:prstGeom prst="rect">
            <a:avLst/>
          </a:prstGeom>
          <a:noFill/>
          <a:ln/>
          <a:effectLst/>
        </p:spPr>
      </p:pic>
      <p:pic>
        <p:nvPicPr>
          <p:cNvPr id="86" name="Grafik 85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25180" y="4648428"/>
            <a:ext cx="1269247" cy="357341"/>
          </a:xfrm>
          <a:prstGeom prst="rect">
            <a:avLst/>
          </a:prstGeom>
          <a:noFill/>
          <a:ln/>
          <a:effectLst/>
        </p:spPr>
      </p:pic>
      <p:pic>
        <p:nvPicPr>
          <p:cNvPr id="87" name="Grafik 86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92106" y="4648428"/>
            <a:ext cx="1269247" cy="357341"/>
          </a:xfrm>
          <a:prstGeom prst="rect">
            <a:avLst/>
          </a:prstGeom>
          <a:noFill/>
          <a:ln/>
          <a:effectLst/>
        </p:spPr>
      </p:pic>
      <p:cxnSp>
        <p:nvCxnSpPr>
          <p:cNvPr id="88" name="Gerade Verbindung mit Pfeil 87"/>
          <p:cNvCxnSpPr/>
          <p:nvPr/>
        </p:nvCxnSpPr>
        <p:spPr>
          <a:xfrm rot="16200000" flipH="1">
            <a:off x="3820802" y="5094598"/>
            <a:ext cx="695325" cy="6286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/>
          <p:cNvCxnSpPr/>
          <p:nvPr/>
        </p:nvCxnSpPr>
        <p:spPr>
          <a:xfrm rot="10800000" flipV="1">
            <a:off x="4959039" y="5070785"/>
            <a:ext cx="723900" cy="6953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Grafik 89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32166" y="5327962"/>
            <a:ext cx="679528" cy="257460"/>
          </a:xfrm>
          <a:prstGeom prst="rect">
            <a:avLst/>
          </a:prstGeom>
          <a:noFill/>
          <a:ln/>
          <a:effectLst/>
        </p:spPr>
      </p:pic>
      <p:pic>
        <p:nvPicPr>
          <p:cNvPr id="91" name="Grafik 90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32620" y="5398347"/>
            <a:ext cx="164492" cy="116691"/>
          </a:xfrm>
          <a:prstGeom prst="rect">
            <a:avLst/>
          </a:prstGeom>
          <a:noFill/>
          <a:ln/>
          <a:effectLst/>
        </p:spPr>
      </p:pic>
      <p:pic>
        <p:nvPicPr>
          <p:cNvPr id="93" name="Grafik 92" descr="TP_tmp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30080" y="5839053"/>
            <a:ext cx="1269249" cy="357342"/>
          </a:xfrm>
          <a:prstGeom prst="rect">
            <a:avLst/>
          </a:prstGeom>
          <a:noFill/>
          <a:ln/>
          <a:effectLst/>
        </p:spPr>
      </p:pic>
      <p:pic>
        <p:nvPicPr>
          <p:cNvPr id="109" name="Grafik 108" descr="TP_tmp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90485" y="5827248"/>
            <a:ext cx="1010298" cy="357609"/>
          </a:xfrm>
          <a:prstGeom prst="rect">
            <a:avLst/>
          </a:prstGeom>
          <a:noFill/>
          <a:ln/>
          <a:effectLst/>
        </p:spPr>
      </p:pic>
      <p:sp>
        <p:nvSpPr>
          <p:cNvPr id="102" name="Textfeld 101"/>
          <p:cNvSpPr txBox="1"/>
          <p:nvPr/>
        </p:nvSpPr>
        <p:spPr>
          <a:xfrm>
            <a:off x="5699619" y="5038455"/>
            <a:ext cx="2353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Affinkombination</a:t>
            </a:r>
            <a:endParaRPr lang="de-DE" sz="2400" dirty="0"/>
          </a:p>
        </p:txBody>
      </p:sp>
      <p:pic>
        <p:nvPicPr>
          <p:cNvPr id="85" name="Grafik 84" descr="TP_tmp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9714" y="5613196"/>
            <a:ext cx="6180635" cy="37083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48148E-6 L -0.31353 0.40694 " pathEditMode="relative" ptsTypes="AA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4" grpId="0"/>
      <p:bldP spid="54" grpId="1"/>
      <p:bldP spid="47" grpId="0" animBg="1"/>
      <p:bldP spid="47" grpId="1" animBg="1"/>
      <p:bldP spid="102" grpId="0"/>
      <p:bldP spid="10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erade Verbindung 28"/>
          <p:cNvCxnSpPr>
            <a:stCxn id="6" idx="3"/>
            <a:endCxn id="7" idx="3"/>
          </p:cNvCxnSpPr>
          <p:nvPr/>
        </p:nvCxnSpPr>
        <p:spPr>
          <a:xfrm rot="5400000" flipH="1" flipV="1">
            <a:off x="1512029" y="2454663"/>
            <a:ext cx="1867436" cy="1365161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Geometrisch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grpSp>
        <p:nvGrpSpPr>
          <p:cNvPr id="60" name="Gruppieren 59"/>
          <p:cNvGrpSpPr/>
          <p:nvPr/>
        </p:nvGrpSpPr>
        <p:grpSpPr>
          <a:xfrm>
            <a:off x="3103809" y="1660020"/>
            <a:ext cx="434793" cy="568025"/>
            <a:chOff x="3103809" y="1660020"/>
            <a:chExt cx="434793" cy="568025"/>
          </a:xfrm>
        </p:grpSpPr>
        <p:sp>
          <p:nvSpPr>
            <p:cNvPr id="7" name="Ellipse 6"/>
            <p:cNvSpPr/>
            <p:nvPr/>
          </p:nvSpPr>
          <p:spPr>
            <a:xfrm>
              <a:off x="3103809" y="2060620"/>
              <a:ext cx="167425" cy="1674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6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12145" y="1660020"/>
              <a:ext cx="326457" cy="326457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1" name="Grafik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69142" y="4270935"/>
            <a:ext cx="1214971" cy="283958"/>
          </a:xfrm>
          <a:prstGeom prst="rect">
            <a:avLst/>
          </a:prstGeom>
          <a:noFill/>
          <a:ln/>
          <a:effectLst/>
        </p:spPr>
      </p:pic>
      <p:pic>
        <p:nvPicPr>
          <p:cNvPr id="25" name="Grafik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66379" y="1695161"/>
            <a:ext cx="1214456" cy="283838"/>
          </a:xfrm>
          <a:prstGeom prst="rect">
            <a:avLst/>
          </a:prstGeom>
          <a:noFill/>
          <a:ln/>
          <a:effectLst/>
        </p:spPr>
      </p:pic>
      <p:pic>
        <p:nvPicPr>
          <p:cNvPr id="26" name="Grafik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90637" y="2673955"/>
            <a:ext cx="1214456" cy="283838"/>
          </a:xfrm>
          <a:prstGeom prst="rect">
            <a:avLst/>
          </a:prstGeom>
          <a:noFill/>
          <a:ln/>
          <a:effectLst/>
        </p:spPr>
      </p:pic>
      <p:pic>
        <p:nvPicPr>
          <p:cNvPr id="27" name="Grafik 2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49223" y="5108061"/>
            <a:ext cx="1214456" cy="283838"/>
          </a:xfrm>
          <a:prstGeom prst="rect">
            <a:avLst/>
          </a:prstGeom>
          <a:noFill/>
          <a:ln/>
          <a:effectLst/>
        </p:spPr>
      </p:pic>
      <p:cxnSp>
        <p:nvCxnSpPr>
          <p:cNvPr id="30" name="Gerade Verbindung 29"/>
          <p:cNvCxnSpPr>
            <a:stCxn id="8" idx="6"/>
            <a:endCxn id="7" idx="6"/>
          </p:cNvCxnSpPr>
          <p:nvPr/>
        </p:nvCxnSpPr>
        <p:spPr>
          <a:xfrm flipH="1" flipV="1">
            <a:off x="3271234" y="2144333"/>
            <a:ext cx="2369713" cy="643943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uppieren 60"/>
          <p:cNvGrpSpPr/>
          <p:nvPr/>
        </p:nvGrpSpPr>
        <p:grpSpPr>
          <a:xfrm>
            <a:off x="5473522" y="2651693"/>
            <a:ext cx="669373" cy="326458"/>
            <a:chOff x="5473522" y="2651693"/>
            <a:chExt cx="669373" cy="326458"/>
          </a:xfrm>
        </p:grpSpPr>
        <p:pic>
          <p:nvPicPr>
            <p:cNvPr id="18" name="Grafik 17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785160" y="2651693"/>
              <a:ext cx="357735" cy="32645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" name="Ellipse 7"/>
            <p:cNvSpPr/>
            <p:nvPr/>
          </p:nvSpPr>
          <p:spPr>
            <a:xfrm>
              <a:off x="5473522" y="2704563"/>
              <a:ext cx="167425" cy="1674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34" name="Gerade Verbindung 33"/>
          <p:cNvCxnSpPr>
            <a:stCxn id="8" idx="5"/>
            <a:endCxn id="9" idx="1"/>
          </p:cNvCxnSpPr>
          <p:nvPr/>
        </p:nvCxnSpPr>
        <p:spPr>
          <a:xfrm rot="16200000" flipH="1">
            <a:off x="5049758" y="3414139"/>
            <a:ext cx="2328599" cy="1195258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>
            <a:stCxn id="39" idx="1"/>
          </p:cNvCxnSpPr>
          <p:nvPr/>
        </p:nvCxnSpPr>
        <p:spPr>
          <a:xfrm rot="16200000" flipV="1">
            <a:off x="4514047" y="2311758"/>
            <a:ext cx="1481067" cy="1800568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5400000" flipH="1" flipV="1">
            <a:off x="3114705" y="1843661"/>
            <a:ext cx="611746" cy="1867437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2421228" y="2994338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4288665" y="2382592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6130345" y="3928056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5209505" y="3155324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0" name="Gerade Verbindung 49"/>
          <p:cNvCxnSpPr>
            <a:endCxn id="49" idx="2"/>
          </p:cNvCxnSpPr>
          <p:nvPr/>
        </p:nvCxnSpPr>
        <p:spPr>
          <a:xfrm>
            <a:off x="3415656" y="2780480"/>
            <a:ext cx="1793849" cy="458557"/>
          </a:xfrm>
          <a:prstGeom prst="line">
            <a:avLst/>
          </a:prstGeom>
          <a:ln w="19050">
            <a:solidFill>
              <a:srgbClr val="0000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/>
          <p:cNvSpPr/>
          <p:nvPr/>
        </p:nvSpPr>
        <p:spPr>
          <a:xfrm>
            <a:off x="3354946" y="2688465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8" name="Gerade Verbindung 57"/>
          <p:cNvCxnSpPr>
            <a:endCxn id="56" idx="7"/>
          </p:cNvCxnSpPr>
          <p:nvPr/>
        </p:nvCxnSpPr>
        <p:spPr>
          <a:xfrm flipV="1">
            <a:off x="2160641" y="2246125"/>
            <a:ext cx="1678502" cy="1297221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rot="16200000" flipH="1">
            <a:off x="4280099" y="1797977"/>
            <a:ext cx="1094704" cy="2105697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/>
          <p:cNvSpPr/>
          <p:nvPr/>
        </p:nvSpPr>
        <p:spPr>
          <a:xfrm>
            <a:off x="2079938" y="3461197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3696237" y="2221606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5801934" y="3316310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4" name="Gerade Verbindung 83"/>
          <p:cNvCxnSpPr/>
          <p:nvPr/>
        </p:nvCxnSpPr>
        <p:spPr>
          <a:xfrm rot="5400000" flipH="1" flipV="1">
            <a:off x="3118469" y="2036549"/>
            <a:ext cx="656017" cy="173865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lipse 79"/>
          <p:cNvSpPr/>
          <p:nvPr/>
        </p:nvSpPr>
        <p:spPr>
          <a:xfrm>
            <a:off x="2484012" y="3151299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Ellipse 80"/>
          <p:cNvSpPr/>
          <p:nvPr/>
        </p:nvSpPr>
        <p:spPr>
          <a:xfrm>
            <a:off x="4222662" y="2495282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9" name="Gerade Verbindung 88"/>
          <p:cNvCxnSpPr>
            <a:stCxn id="91" idx="6"/>
            <a:endCxn id="92" idx="2"/>
          </p:cNvCxnSpPr>
          <p:nvPr/>
        </p:nvCxnSpPr>
        <p:spPr>
          <a:xfrm>
            <a:off x="2929944" y="2611192"/>
            <a:ext cx="1951150" cy="16099"/>
          </a:xfrm>
          <a:prstGeom prst="line">
            <a:avLst/>
          </a:prstGeom>
          <a:ln w="19050">
            <a:solidFill>
              <a:srgbClr val="00B05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>
            <a:stCxn id="92" idx="5"/>
            <a:endCxn id="93" idx="1"/>
          </p:cNvCxnSpPr>
          <p:nvPr/>
        </p:nvCxnSpPr>
        <p:spPr>
          <a:xfrm rot="16200000" flipH="1">
            <a:off x="4814718" y="2895765"/>
            <a:ext cx="1877838" cy="1459275"/>
          </a:xfrm>
          <a:prstGeom prst="line">
            <a:avLst/>
          </a:prstGeom>
          <a:ln w="19050">
            <a:solidFill>
              <a:srgbClr val="00B05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Ellipse 90"/>
          <p:cNvSpPr/>
          <p:nvPr/>
        </p:nvSpPr>
        <p:spPr>
          <a:xfrm>
            <a:off x="2762519" y="2527479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Ellipse 91"/>
          <p:cNvSpPr/>
          <p:nvPr/>
        </p:nvSpPr>
        <p:spPr>
          <a:xfrm>
            <a:off x="4881094" y="2539686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Ellipse 92"/>
          <p:cNvSpPr/>
          <p:nvPr/>
        </p:nvSpPr>
        <p:spPr>
          <a:xfrm>
            <a:off x="6458756" y="4539803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4" name="Gerade Verbindung 93"/>
          <p:cNvCxnSpPr>
            <a:stCxn id="96" idx="5"/>
            <a:endCxn id="97" idx="5"/>
          </p:cNvCxnSpPr>
          <p:nvPr/>
        </p:nvCxnSpPr>
        <p:spPr>
          <a:xfrm rot="16200000" flipH="1">
            <a:off x="4602837" y="2578269"/>
            <a:ext cx="1495929" cy="1712891"/>
          </a:xfrm>
          <a:prstGeom prst="line">
            <a:avLst/>
          </a:prstGeom>
          <a:ln w="19050">
            <a:solidFill>
              <a:srgbClr val="00B05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Ellipse 95"/>
          <p:cNvSpPr/>
          <p:nvPr/>
        </p:nvSpPr>
        <p:spPr>
          <a:xfrm>
            <a:off x="4351450" y="2543845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Ellipse 96"/>
          <p:cNvSpPr/>
          <p:nvPr/>
        </p:nvSpPr>
        <p:spPr>
          <a:xfrm>
            <a:off x="6064341" y="4039774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Freihandform 110"/>
          <p:cNvSpPr/>
          <p:nvPr/>
        </p:nvSpPr>
        <p:spPr>
          <a:xfrm>
            <a:off x="1816443" y="2889422"/>
            <a:ext cx="5053914" cy="2349843"/>
          </a:xfrm>
          <a:custGeom>
            <a:avLst/>
            <a:gdLst>
              <a:gd name="connsiteX0" fmla="*/ 0 w 5053914"/>
              <a:gd name="connsiteY0" fmla="*/ 1120346 h 2349843"/>
              <a:gd name="connsiteX1" fmla="*/ 1180071 w 5053914"/>
              <a:gd name="connsiteY1" fmla="*/ 181232 h 2349843"/>
              <a:gd name="connsiteX2" fmla="*/ 2539314 w 5053914"/>
              <a:gd name="connsiteY2" fmla="*/ 113270 h 2349843"/>
              <a:gd name="connsiteX3" fmla="*/ 3898557 w 5053914"/>
              <a:gd name="connsiteY3" fmla="*/ 860854 h 2349843"/>
              <a:gd name="connsiteX4" fmla="*/ 5053914 w 5053914"/>
              <a:gd name="connsiteY4" fmla="*/ 2349843 h 2349843"/>
              <a:gd name="connsiteX0" fmla="*/ 0 w 5053914"/>
              <a:gd name="connsiteY0" fmla="*/ 1120346 h 2349843"/>
              <a:gd name="connsiteX1" fmla="*/ 1180071 w 5053914"/>
              <a:gd name="connsiteY1" fmla="*/ 181232 h 2349843"/>
              <a:gd name="connsiteX2" fmla="*/ 2539314 w 5053914"/>
              <a:gd name="connsiteY2" fmla="*/ 113270 h 2349843"/>
              <a:gd name="connsiteX3" fmla="*/ 3898557 w 5053914"/>
              <a:gd name="connsiteY3" fmla="*/ 860854 h 2349843"/>
              <a:gd name="connsiteX4" fmla="*/ 5053914 w 5053914"/>
              <a:gd name="connsiteY4" fmla="*/ 2349843 h 2349843"/>
              <a:gd name="connsiteX0" fmla="*/ 0 w 5053914"/>
              <a:gd name="connsiteY0" fmla="*/ 1120346 h 2349843"/>
              <a:gd name="connsiteX1" fmla="*/ 1180071 w 5053914"/>
              <a:gd name="connsiteY1" fmla="*/ 181232 h 2349843"/>
              <a:gd name="connsiteX2" fmla="*/ 2539314 w 5053914"/>
              <a:gd name="connsiteY2" fmla="*/ 113270 h 2349843"/>
              <a:gd name="connsiteX3" fmla="*/ 3898557 w 5053914"/>
              <a:gd name="connsiteY3" fmla="*/ 860854 h 2349843"/>
              <a:gd name="connsiteX4" fmla="*/ 5053914 w 5053914"/>
              <a:gd name="connsiteY4" fmla="*/ 2349843 h 234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914" h="2349843">
                <a:moveTo>
                  <a:pt x="0" y="1120346"/>
                </a:moveTo>
                <a:cubicBezTo>
                  <a:pt x="322821" y="672929"/>
                  <a:pt x="756852" y="349078"/>
                  <a:pt x="1180071" y="181232"/>
                </a:cubicBezTo>
                <a:cubicBezTo>
                  <a:pt x="1603290" y="13386"/>
                  <a:pt x="2086233" y="0"/>
                  <a:pt x="2539314" y="113270"/>
                </a:cubicBezTo>
                <a:cubicBezTo>
                  <a:pt x="2992395" y="226540"/>
                  <a:pt x="3479457" y="488092"/>
                  <a:pt x="3898557" y="860854"/>
                </a:cubicBezTo>
                <a:cubicBezTo>
                  <a:pt x="4317657" y="1233616"/>
                  <a:pt x="4729034" y="1773194"/>
                  <a:pt x="5053914" y="2349843"/>
                </a:cubicBezTo>
              </a:path>
            </a:pathLst>
          </a:cu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9" name="Gruppieren 58"/>
          <p:cNvGrpSpPr/>
          <p:nvPr/>
        </p:nvGrpSpPr>
        <p:grpSpPr>
          <a:xfrm>
            <a:off x="1599201" y="3928056"/>
            <a:ext cx="358387" cy="660550"/>
            <a:chOff x="1599201" y="3928056"/>
            <a:chExt cx="358387" cy="660550"/>
          </a:xfrm>
        </p:grpSpPr>
        <p:pic>
          <p:nvPicPr>
            <p:cNvPr id="13" name="Grafik 12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99201" y="4261553"/>
              <a:ext cx="358387" cy="327053"/>
            </a:xfrm>
            <a:prstGeom prst="rect">
              <a:avLst/>
            </a:prstGeom>
            <a:noFill/>
          </p:spPr>
        </p:pic>
        <p:sp>
          <p:nvSpPr>
            <p:cNvPr id="6" name="Ellipse 5"/>
            <p:cNvSpPr/>
            <p:nvPr/>
          </p:nvSpPr>
          <p:spPr>
            <a:xfrm>
              <a:off x="1738648" y="3928056"/>
              <a:ext cx="167425" cy="1674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6787167" y="5072922"/>
            <a:ext cx="695132" cy="326458"/>
            <a:chOff x="6787167" y="5072922"/>
            <a:chExt cx="695132" cy="326458"/>
          </a:xfrm>
        </p:grpSpPr>
        <p:pic>
          <p:nvPicPr>
            <p:cNvPr id="19" name="Grafik 18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124564" y="5072922"/>
              <a:ext cx="357735" cy="32645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" name="Ellipse 8"/>
            <p:cNvSpPr/>
            <p:nvPr/>
          </p:nvSpPr>
          <p:spPr>
            <a:xfrm>
              <a:off x="6787167" y="5151549"/>
              <a:ext cx="167425" cy="1674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4" name="Ellipse 53"/>
          <p:cNvSpPr/>
          <p:nvPr/>
        </p:nvSpPr>
        <p:spPr>
          <a:xfrm>
            <a:off x="4282226" y="2921895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Ellipse 84"/>
          <p:cNvSpPr/>
          <p:nvPr/>
        </p:nvSpPr>
        <p:spPr>
          <a:xfrm>
            <a:off x="2918674" y="2987294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Ellipse 94"/>
          <p:cNvSpPr/>
          <p:nvPr/>
        </p:nvSpPr>
        <p:spPr>
          <a:xfrm>
            <a:off x="5636119" y="3665792"/>
            <a:ext cx="167425" cy="167425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3" name="Grafik 11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5961" y="1565140"/>
            <a:ext cx="742070" cy="599826"/>
          </a:xfrm>
          <a:prstGeom prst="rect">
            <a:avLst/>
          </a:prstGeom>
          <a:noFill/>
        </p:spPr>
      </p:pic>
      <p:pic>
        <p:nvPicPr>
          <p:cNvPr id="116" name="Grafik 11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66245" y="2337872"/>
            <a:ext cx="741501" cy="599366"/>
          </a:xfrm>
          <a:prstGeom prst="rect">
            <a:avLst/>
          </a:prstGeom>
          <a:noFill/>
          <a:ln/>
          <a:effectLst/>
        </p:spPr>
      </p:pic>
      <p:pic>
        <p:nvPicPr>
          <p:cNvPr id="118" name="Grafik 11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66529" y="3110602"/>
            <a:ext cx="740932" cy="598906"/>
          </a:xfrm>
          <a:prstGeom prst="rect">
            <a:avLst/>
          </a:prstGeom>
          <a:noFill/>
          <a:ln/>
          <a:effectLst/>
        </p:spPr>
      </p:pic>
      <p:grpSp>
        <p:nvGrpSpPr>
          <p:cNvPr id="123" name="Gruppieren 122"/>
          <p:cNvGrpSpPr/>
          <p:nvPr/>
        </p:nvGrpSpPr>
        <p:grpSpPr>
          <a:xfrm>
            <a:off x="6272012" y="3825026"/>
            <a:ext cx="1519221" cy="489396"/>
            <a:chOff x="6272012" y="3825026"/>
            <a:chExt cx="1519221" cy="489396"/>
          </a:xfrm>
        </p:grpSpPr>
        <p:pic>
          <p:nvPicPr>
            <p:cNvPr id="120" name="Grafik 119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87715" y="3825026"/>
              <a:ext cx="803518" cy="42012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22" name="Gerade Verbindung 121"/>
            <p:cNvCxnSpPr/>
            <p:nvPr/>
          </p:nvCxnSpPr>
          <p:spPr>
            <a:xfrm rot="10800000" flipV="1">
              <a:off x="6272012" y="4005329"/>
              <a:ext cx="566671" cy="309093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feld 123"/>
          <p:cNvSpPr txBox="1"/>
          <p:nvPr/>
        </p:nvSpPr>
        <p:spPr>
          <a:xfrm>
            <a:off x="566670" y="5293217"/>
            <a:ext cx="4993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de </a:t>
            </a:r>
            <a:r>
              <a:rPr lang="de-DE" sz="3600" dirty="0" err="1" smtClean="0"/>
              <a:t>Casteljau</a:t>
            </a:r>
            <a:r>
              <a:rPr lang="de-DE" sz="3600" dirty="0" smtClean="0"/>
              <a:t> -Algorithmus</a:t>
            </a:r>
            <a:endParaRPr lang="de-DE" sz="3600" dirty="0"/>
          </a:p>
        </p:txBody>
      </p:sp>
      <p:sp>
        <p:nvSpPr>
          <p:cNvPr id="125" name="Textfeld 124"/>
          <p:cNvSpPr txBox="1"/>
          <p:nvPr/>
        </p:nvSpPr>
        <p:spPr>
          <a:xfrm>
            <a:off x="593943" y="5850796"/>
            <a:ext cx="733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Paul de </a:t>
            </a:r>
            <a:r>
              <a:rPr lang="de-DE" i="1" dirty="0" err="1" smtClean="0"/>
              <a:t>Faget</a:t>
            </a:r>
            <a:r>
              <a:rPr lang="de-DE" i="1" dirty="0" smtClean="0"/>
              <a:t> de </a:t>
            </a:r>
            <a:r>
              <a:rPr lang="de-DE" i="1" dirty="0" err="1" smtClean="0"/>
              <a:t>Casteljau</a:t>
            </a:r>
            <a:r>
              <a:rPr lang="de-DE" i="1" dirty="0" smtClean="0"/>
              <a:t>, franz. Ingenieur </a:t>
            </a:r>
            <a:r>
              <a:rPr lang="de-DE" dirty="0" smtClean="0"/>
              <a:t>(*1930 in Besançon, Frankreich)</a:t>
            </a:r>
            <a:endParaRPr lang="de-DE" dirty="0"/>
          </a:p>
        </p:txBody>
      </p:sp>
      <p:pic>
        <p:nvPicPr>
          <p:cNvPr id="64" name="Grafik 6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1001" y="3149241"/>
            <a:ext cx="655877" cy="599366"/>
          </a:xfrm>
          <a:prstGeom prst="rect">
            <a:avLst/>
          </a:prstGeom>
          <a:noFill/>
          <a:ln/>
          <a:effectLst/>
        </p:spPr>
      </p:pic>
      <p:pic>
        <p:nvPicPr>
          <p:cNvPr id="66" name="Grafik 65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93397" y="3265151"/>
            <a:ext cx="655308" cy="598846"/>
          </a:xfrm>
          <a:prstGeom prst="rect">
            <a:avLst/>
          </a:prstGeom>
          <a:noFill/>
          <a:ln/>
          <a:effectLst/>
        </p:spPr>
      </p:pic>
      <p:pic>
        <p:nvPicPr>
          <p:cNvPr id="70" name="Grafik 69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23937" y="4050759"/>
            <a:ext cx="654872" cy="59844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00"/>
                            </p:stCondLst>
                            <p:childTnLst>
                              <p:par>
                                <p:cTn id="2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5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9" grpId="0" animBg="1"/>
      <p:bldP spid="48" grpId="0" animBg="1"/>
      <p:bldP spid="55" grpId="0" animBg="1"/>
      <p:bldP spid="56" grpId="0" animBg="1"/>
      <p:bldP spid="57" grpId="0" animBg="1"/>
      <p:bldP spid="80" grpId="0" animBg="1"/>
      <p:bldP spid="81" grpId="0" animBg="1"/>
      <p:bldP spid="91" grpId="0" animBg="1"/>
      <p:bldP spid="92" grpId="0" animBg="1"/>
      <p:bldP spid="93" grpId="0" animBg="1"/>
      <p:bldP spid="96" grpId="0" animBg="1"/>
      <p:bldP spid="97" grpId="0" animBg="1"/>
      <p:bldP spid="111" grpId="0" animBg="1"/>
      <p:bldP spid="54" grpId="0" animBg="1"/>
      <p:bldP spid="85" grpId="0" animBg="1"/>
      <p:bldP spid="95" grpId="0" animBg="1"/>
      <p:bldP spid="124" grpId="0"/>
      <p:bldP spid="1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Polynombasis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pic>
        <p:nvPicPr>
          <p:cNvPr id="7" name="Grafik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725" y="1706808"/>
            <a:ext cx="448539" cy="409322"/>
          </a:xfrm>
          <a:prstGeom prst="rect">
            <a:avLst/>
          </a:prstGeom>
          <a:noFill/>
        </p:spPr>
      </p:pic>
      <p:pic>
        <p:nvPicPr>
          <p:cNvPr id="11" name="Grafik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11615" y="1706808"/>
            <a:ext cx="408578" cy="408578"/>
          </a:xfrm>
          <a:prstGeom prst="rect">
            <a:avLst/>
          </a:prstGeom>
          <a:noFill/>
          <a:ln/>
          <a:effectLst/>
        </p:spPr>
      </p:pic>
      <p:pic>
        <p:nvPicPr>
          <p:cNvPr id="12" name="Grafik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59544" y="1706808"/>
            <a:ext cx="447723" cy="408578"/>
          </a:xfrm>
          <a:prstGeom prst="rect">
            <a:avLst/>
          </a:prstGeom>
          <a:noFill/>
          <a:ln/>
          <a:effectLst/>
        </p:spPr>
      </p:pic>
      <p:pic>
        <p:nvPicPr>
          <p:cNvPr id="13" name="Grafik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46617" y="1706808"/>
            <a:ext cx="447723" cy="408578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23725" y="2904544"/>
            <a:ext cx="2010359" cy="302296"/>
          </a:xfrm>
          <a:prstGeom prst="rect">
            <a:avLst/>
          </a:prstGeom>
          <a:noFill/>
          <a:ln/>
          <a:effectLst/>
        </p:spPr>
      </p:pic>
      <p:cxnSp>
        <p:nvCxnSpPr>
          <p:cNvPr id="20" name="Gerade Verbindung mit Pfeil 19"/>
          <p:cNvCxnSpPr/>
          <p:nvPr/>
        </p:nvCxnSpPr>
        <p:spPr>
          <a:xfrm rot="16200000" flipH="1">
            <a:off x="1488120" y="2169485"/>
            <a:ext cx="502000" cy="4645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rot="10800000" flipV="1">
            <a:off x="2447660" y="2150772"/>
            <a:ext cx="527361" cy="5115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26848" y="2391578"/>
            <a:ext cx="679528" cy="257460"/>
          </a:xfrm>
          <a:prstGeom prst="rect">
            <a:avLst/>
          </a:prstGeom>
          <a:noFill/>
          <a:ln/>
          <a:effectLst/>
        </p:spPr>
      </p:pic>
      <p:pic>
        <p:nvPicPr>
          <p:cNvPr id="23" name="Grafik 2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82603" y="2294537"/>
            <a:ext cx="164492" cy="116691"/>
          </a:xfrm>
          <a:prstGeom prst="rect">
            <a:avLst/>
          </a:prstGeom>
          <a:noFill/>
          <a:ln/>
          <a:effectLst/>
        </p:spPr>
      </p:pic>
      <p:cxnSp>
        <p:nvCxnSpPr>
          <p:cNvPr id="26" name="Gerade Verbindung mit Pfeil 25"/>
          <p:cNvCxnSpPr/>
          <p:nvPr/>
        </p:nvCxnSpPr>
        <p:spPr>
          <a:xfrm rot="16200000" flipH="1">
            <a:off x="3741923" y="2169485"/>
            <a:ext cx="502000" cy="4645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rot="10800000" flipV="1">
            <a:off x="4701463" y="2150772"/>
            <a:ext cx="527361" cy="5115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80651" y="2391578"/>
            <a:ext cx="679528" cy="257460"/>
          </a:xfrm>
          <a:prstGeom prst="rect">
            <a:avLst/>
          </a:prstGeom>
          <a:noFill/>
          <a:ln/>
          <a:effectLst/>
        </p:spPr>
      </p:pic>
      <p:pic>
        <p:nvPicPr>
          <p:cNvPr id="29" name="Grafik 2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36406" y="2294537"/>
            <a:ext cx="164492" cy="116691"/>
          </a:xfrm>
          <a:prstGeom prst="rect">
            <a:avLst/>
          </a:prstGeom>
          <a:noFill/>
          <a:ln/>
          <a:effectLst/>
        </p:spPr>
      </p:pic>
      <p:cxnSp>
        <p:nvCxnSpPr>
          <p:cNvPr id="30" name="Gerade Verbindung mit Pfeil 29"/>
          <p:cNvCxnSpPr/>
          <p:nvPr/>
        </p:nvCxnSpPr>
        <p:spPr>
          <a:xfrm rot="16200000" flipH="1">
            <a:off x="5828301" y="2169485"/>
            <a:ext cx="502000" cy="4645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rot="10800000" flipV="1">
            <a:off x="6787841" y="2150772"/>
            <a:ext cx="527361" cy="5115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Grafik 50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03575" y="2904543"/>
            <a:ext cx="2010914" cy="302380"/>
          </a:xfrm>
          <a:prstGeom prst="rect">
            <a:avLst/>
          </a:prstGeom>
          <a:noFill/>
          <a:ln/>
          <a:effectLst/>
        </p:spPr>
      </p:pic>
      <p:pic>
        <p:nvPicPr>
          <p:cNvPr id="52" name="Grafik 51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83703" y="2904543"/>
            <a:ext cx="2010914" cy="302380"/>
          </a:xfrm>
          <a:prstGeom prst="rect">
            <a:avLst/>
          </a:prstGeom>
          <a:noFill/>
          <a:ln/>
          <a:effectLst/>
        </p:spPr>
      </p:pic>
      <p:pic>
        <p:nvPicPr>
          <p:cNvPr id="53" name="Grafik 52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3493" y="4089398"/>
            <a:ext cx="3761911" cy="330901"/>
          </a:xfrm>
          <a:prstGeom prst="rect">
            <a:avLst/>
          </a:prstGeom>
          <a:noFill/>
          <a:ln/>
          <a:effectLst/>
        </p:spPr>
      </p:pic>
      <p:pic>
        <p:nvPicPr>
          <p:cNvPr id="32" name="Grafik 31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67029" y="2391578"/>
            <a:ext cx="679528" cy="257460"/>
          </a:xfrm>
          <a:prstGeom prst="rect">
            <a:avLst/>
          </a:prstGeom>
          <a:noFill/>
          <a:ln/>
          <a:effectLst/>
        </p:spPr>
      </p:pic>
      <p:pic>
        <p:nvPicPr>
          <p:cNvPr id="33" name="Grafik 32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22784" y="2294537"/>
            <a:ext cx="164492" cy="116691"/>
          </a:xfrm>
          <a:prstGeom prst="rect">
            <a:avLst/>
          </a:prstGeom>
          <a:noFill/>
          <a:ln/>
          <a:effectLst/>
        </p:spPr>
      </p:pic>
      <p:pic>
        <p:nvPicPr>
          <p:cNvPr id="54" name="Grafik 53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55771" y="4102277"/>
            <a:ext cx="3786808" cy="330945"/>
          </a:xfrm>
          <a:prstGeom prst="rect">
            <a:avLst/>
          </a:prstGeom>
          <a:noFill/>
          <a:ln/>
          <a:effectLst/>
        </p:spPr>
      </p:pic>
      <p:cxnSp>
        <p:nvCxnSpPr>
          <p:cNvPr id="36" name="Gerade Verbindung mit Pfeil 35"/>
          <p:cNvCxnSpPr/>
          <p:nvPr/>
        </p:nvCxnSpPr>
        <p:spPr>
          <a:xfrm rot="16200000" flipH="1">
            <a:off x="2428279" y="3405859"/>
            <a:ext cx="502000" cy="4645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rot="10800000" flipV="1">
            <a:off x="3387819" y="3387146"/>
            <a:ext cx="527361" cy="5115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67007" y="3627952"/>
            <a:ext cx="679528" cy="257460"/>
          </a:xfrm>
          <a:prstGeom prst="rect">
            <a:avLst/>
          </a:prstGeom>
          <a:noFill/>
          <a:ln/>
          <a:effectLst/>
        </p:spPr>
      </p:pic>
      <p:pic>
        <p:nvPicPr>
          <p:cNvPr id="39" name="Grafik 38" descr="TP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22762" y="3530911"/>
            <a:ext cx="164492" cy="116691"/>
          </a:xfrm>
          <a:prstGeom prst="rect">
            <a:avLst/>
          </a:prstGeom>
          <a:noFill/>
          <a:ln/>
          <a:effectLst/>
        </p:spPr>
      </p:pic>
      <p:cxnSp>
        <p:nvCxnSpPr>
          <p:cNvPr id="40" name="Gerade Verbindung mit Pfeil 39"/>
          <p:cNvCxnSpPr/>
          <p:nvPr/>
        </p:nvCxnSpPr>
        <p:spPr>
          <a:xfrm rot="16200000" flipH="1">
            <a:off x="5004055" y="3405860"/>
            <a:ext cx="502000" cy="4645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rot="10800000" flipV="1">
            <a:off x="5963595" y="3387147"/>
            <a:ext cx="527361" cy="5115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fik 41" descr="TP_tmp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42783" y="3627953"/>
            <a:ext cx="679528" cy="257460"/>
          </a:xfrm>
          <a:prstGeom prst="rect">
            <a:avLst/>
          </a:prstGeom>
          <a:noFill/>
          <a:ln/>
          <a:effectLst/>
        </p:spPr>
      </p:pic>
      <p:pic>
        <p:nvPicPr>
          <p:cNvPr id="43" name="Grafik 42" descr="TP_tmp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98538" y="3530912"/>
            <a:ext cx="164492" cy="116691"/>
          </a:xfrm>
          <a:prstGeom prst="rect">
            <a:avLst/>
          </a:prstGeom>
          <a:noFill/>
          <a:ln/>
          <a:effectLst/>
        </p:spPr>
      </p:pic>
      <p:cxnSp>
        <p:nvCxnSpPr>
          <p:cNvPr id="44" name="Gerade Verbindung mit Pfeil 43"/>
          <p:cNvCxnSpPr/>
          <p:nvPr/>
        </p:nvCxnSpPr>
        <p:spPr>
          <a:xfrm rot="16200000" flipH="1">
            <a:off x="3600257" y="4667989"/>
            <a:ext cx="502000" cy="46457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 rot="10800000" flipV="1">
            <a:off x="4559797" y="4649276"/>
            <a:ext cx="527361" cy="51152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fik 45" descr="TP_tmp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38985" y="4890082"/>
            <a:ext cx="679528" cy="257460"/>
          </a:xfrm>
          <a:prstGeom prst="rect">
            <a:avLst/>
          </a:prstGeom>
          <a:noFill/>
          <a:ln/>
          <a:effectLst/>
        </p:spPr>
      </p:pic>
      <p:pic>
        <p:nvPicPr>
          <p:cNvPr id="47" name="Grafik 46" descr="TP_tmp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94740" y="4793041"/>
            <a:ext cx="164492" cy="116691"/>
          </a:xfrm>
          <a:prstGeom prst="rect">
            <a:avLst/>
          </a:prstGeom>
          <a:noFill/>
          <a:ln/>
          <a:effectLst/>
        </p:spPr>
      </p:pic>
      <p:pic>
        <p:nvPicPr>
          <p:cNvPr id="50" name="Grafik 49" descr="TP_tmp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1299" y="5351527"/>
            <a:ext cx="7720074" cy="45684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Polynombasis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pic>
        <p:nvPicPr>
          <p:cNvPr id="70" name="Grafik 6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0580" y="5351526"/>
            <a:ext cx="7721510" cy="456930"/>
          </a:xfrm>
          <a:prstGeom prst="rect">
            <a:avLst/>
          </a:prstGeom>
          <a:noFill/>
          <a:ln/>
          <a:effectLst/>
        </p:spPr>
      </p:pic>
      <p:pic>
        <p:nvPicPr>
          <p:cNvPr id="60" name="Grafik 5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25143" y="5348361"/>
            <a:ext cx="351614" cy="351614"/>
          </a:xfrm>
          <a:prstGeom prst="rect">
            <a:avLst/>
          </a:prstGeom>
          <a:noFill/>
          <a:ln/>
          <a:effectLst/>
        </p:spPr>
      </p:pic>
      <p:pic>
        <p:nvPicPr>
          <p:cNvPr id="59" name="Grafik 5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09399" y="5350052"/>
            <a:ext cx="1614901" cy="456888"/>
          </a:xfrm>
          <a:prstGeom prst="rect">
            <a:avLst/>
          </a:prstGeom>
          <a:noFill/>
          <a:ln/>
          <a:effectLst/>
        </p:spPr>
      </p:pic>
      <p:pic>
        <p:nvPicPr>
          <p:cNvPr id="58" name="Grafik 5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35806" y="5351525"/>
            <a:ext cx="1614901" cy="456888"/>
          </a:xfrm>
          <a:prstGeom prst="rect">
            <a:avLst/>
          </a:prstGeom>
          <a:noFill/>
          <a:ln/>
          <a:effectLst/>
        </p:spPr>
      </p:pic>
      <p:pic>
        <p:nvPicPr>
          <p:cNvPr id="57" name="Grafik 5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63379" y="5351752"/>
            <a:ext cx="1227494" cy="456888"/>
          </a:xfrm>
          <a:prstGeom prst="rect">
            <a:avLst/>
          </a:prstGeom>
          <a:noFill/>
          <a:ln/>
          <a:effectLst/>
        </p:spPr>
      </p:pic>
      <p:pic>
        <p:nvPicPr>
          <p:cNvPr id="69" name="Grafik 6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839" y="3471211"/>
            <a:ext cx="1934583" cy="457801"/>
          </a:xfrm>
          <a:prstGeom prst="rect">
            <a:avLst/>
          </a:prstGeom>
          <a:noFill/>
          <a:ln/>
          <a:effectLst/>
        </p:spPr>
      </p:pic>
      <p:pic>
        <p:nvPicPr>
          <p:cNvPr id="68" name="Grafik 6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839" y="2805649"/>
            <a:ext cx="3159594" cy="457087"/>
          </a:xfrm>
          <a:prstGeom prst="rect">
            <a:avLst/>
          </a:prstGeom>
          <a:noFill/>
          <a:ln/>
          <a:effectLst/>
        </p:spPr>
      </p:pic>
      <p:pic>
        <p:nvPicPr>
          <p:cNvPr id="67" name="Grafik 66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839" y="2140087"/>
            <a:ext cx="3159594" cy="457087"/>
          </a:xfrm>
          <a:prstGeom prst="rect">
            <a:avLst/>
          </a:prstGeom>
          <a:noFill/>
          <a:ln/>
          <a:effectLst/>
        </p:spPr>
      </p:pic>
      <p:pic>
        <p:nvPicPr>
          <p:cNvPr id="66" name="Grafik 65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2839" y="1474984"/>
            <a:ext cx="2771336" cy="456628"/>
          </a:xfrm>
          <a:prstGeom prst="rect">
            <a:avLst/>
          </a:prstGeom>
          <a:noFill/>
          <a:ln/>
          <a:effectLst/>
        </p:spPr>
      </p:pic>
      <p:sp>
        <p:nvSpPr>
          <p:cNvPr id="71" name="Textfeld 70"/>
          <p:cNvSpPr txBox="1"/>
          <p:nvPr/>
        </p:nvSpPr>
        <p:spPr>
          <a:xfrm>
            <a:off x="4713667" y="1416675"/>
            <a:ext cx="36571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Bernstein-Polynome </a:t>
            </a:r>
          </a:p>
          <a:p>
            <a:r>
              <a:rPr lang="de-DE" sz="3200" dirty="0" smtClean="0"/>
              <a:t>vom Grad 3</a:t>
            </a:r>
            <a:endParaRPr lang="de-DE" sz="3200" dirty="0"/>
          </a:p>
        </p:txBody>
      </p:sp>
      <p:sp>
        <p:nvSpPr>
          <p:cNvPr id="72" name="Textfeld 71"/>
          <p:cNvSpPr txBox="1"/>
          <p:nvPr/>
        </p:nvSpPr>
        <p:spPr>
          <a:xfrm>
            <a:off x="4778062" y="2459865"/>
            <a:ext cx="2693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Sergej </a:t>
            </a:r>
            <a:r>
              <a:rPr lang="de-DE" i="1" dirty="0" err="1" smtClean="0"/>
              <a:t>Natanovič</a:t>
            </a:r>
            <a:r>
              <a:rPr lang="de-DE" i="1" dirty="0" smtClean="0"/>
              <a:t> </a:t>
            </a:r>
            <a:r>
              <a:rPr lang="de-DE" i="1" dirty="0" err="1" smtClean="0"/>
              <a:t>Bernštejn</a:t>
            </a:r>
            <a:endParaRPr lang="de-DE" i="1" dirty="0" smtClean="0"/>
          </a:p>
          <a:p>
            <a:r>
              <a:rPr lang="de-DE" i="1" dirty="0" smtClean="0"/>
              <a:t>Russischer Mathematiker</a:t>
            </a:r>
            <a:endParaRPr lang="de-DE" dirty="0" smtClean="0"/>
          </a:p>
          <a:p>
            <a:r>
              <a:rPr lang="de-DE" i="1" dirty="0" smtClean="0"/>
              <a:t>*1880, Odessa, Ukraine </a:t>
            </a:r>
          </a:p>
          <a:p>
            <a:r>
              <a:rPr lang="de-DE" i="1" dirty="0" smtClean="0"/>
              <a:t>†1968, Moskau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5717E-6 L 0.12257 -0.56475 " pathEditMode="relative" ptsTypes="AA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5717E-6 L -0.10417 -0.46716 " pathEditMode="relative" ptsTypes="AA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1.12858E-6 L -0.37308 -0.36956 " pathEditMode="relative" ptsTypes="AA">
                                      <p:cBhvr>
                                        <p:cTn id="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3876E-7 L -0.63662 -0.27197 " pathEditMode="relative" ptsTypes="AA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Bernstein Polynome vom Grade n:</a:t>
            </a:r>
          </a:p>
          <a:p>
            <a:endParaRPr lang="de-DE" sz="2800" dirty="0" smtClean="0"/>
          </a:p>
          <a:p>
            <a:endParaRPr lang="de-DE" sz="2800" dirty="0" smtClean="0"/>
          </a:p>
          <a:p>
            <a:r>
              <a:rPr lang="de-DE" sz="2800" dirty="0" smtClean="0"/>
              <a:t>Partition der 1:</a:t>
            </a:r>
          </a:p>
          <a:p>
            <a:endParaRPr lang="de-DE" sz="2800" dirty="0" smtClean="0"/>
          </a:p>
          <a:p>
            <a:r>
              <a:rPr lang="de-DE" sz="2800" dirty="0" smtClean="0"/>
              <a:t>Positivität:</a:t>
            </a:r>
          </a:p>
          <a:p>
            <a:endParaRPr lang="de-DE" sz="2800" dirty="0" smtClean="0"/>
          </a:p>
          <a:p>
            <a:r>
              <a:rPr lang="de-DE" sz="2800" dirty="0" smtClean="0"/>
              <a:t>Maximum:</a:t>
            </a:r>
            <a:endParaRPr lang="de-DE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Bernstein-Polynome</a:t>
            </a:r>
            <a:endParaRPr lang="de-DE" dirty="0"/>
          </a:p>
        </p:txBody>
      </p:sp>
      <p:pic>
        <p:nvPicPr>
          <p:cNvPr id="10" name="Grafik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78131" y="2273476"/>
            <a:ext cx="7331601" cy="894727"/>
          </a:xfrm>
          <a:prstGeom prst="rect">
            <a:avLst/>
          </a:prstGeom>
          <a:noFill/>
          <a:ln/>
          <a:effectLst/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christof</a:t>
            </a:r>
            <a:r>
              <a:rPr lang="de-DE" dirty="0" smtClean="0"/>
              <a:t> </a:t>
            </a:r>
            <a:r>
              <a:rPr lang="de-DE" dirty="0" err="1" smtClean="0"/>
              <a:t>rezk-salama</a:t>
            </a:r>
            <a:r>
              <a:rPr lang="de-DE" dirty="0" smtClean="0"/>
              <a:t>, </a:t>
            </a:r>
            <a:r>
              <a:rPr lang="de-DE" dirty="0" err="1" smtClean="0"/>
              <a:t>computergraphik</a:t>
            </a:r>
            <a:r>
              <a:rPr lang="de-DE" dirty="0" smtClean="0"/>
              <a:t> und </a:t>
            </a:r>
            <a:r>
              <a:rPr lang="de-DE" dirty="0" err="1" smtClean="0"/>
              <a:t>multimediasysteme</a:t>
            </a:r>
            <a:r>
              <a:rPr lang="de-DE" dirty="0" smtClean="0"/>
              <a:t>, </a:t>
            </a:r>
            <a:r>
              <a:rPr lang="de-DE" dirty="0" err="1" smtClean="0"/>
              <a:t>universität</a:t>
            </a:r>
            <a:r>
              <a:rPr lang="de-DE" dirty="0" smtClean="0"/>
              <a:t> siegen</a:t>
            </a:r>
            <a:endParaRPr lang="de-DE" dirty="0"/>
          </a:p>
        </p:txBody>
      </p:sp>
      <p:pic>
        <p:nvPicPr>
          <p:cNvPr id="12" name="Grafik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25188" y="3406818"/>
            <a:ext cx="1946982" cy="841892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25188" y="4643188"/>
            <a:ext cx="3108785" cy="319073"/>
          </a:xfrm>
          <a:prstGeom prst="rect">
            <a:avLst/>
          </a:prstGeom>
          <a:noFill/>
          <a:ln/>
          <a:effectLst/>
        </p:spPr>
      </p:pic>
      <p:grpSp>
        <p:nvGrpSpPr>
          <p:cNvPr id="22" name="Gruppieren 21"/>
          <p:cNvGrpSpPr/>
          <p:nvPr/>
        </p:nvGrpSpPr>
        <p:grpSpPr>
          <a:xfrm>
            <a:off x="3525188" y="5324067"/>
            <a:ext cx="4445616" cy="610251"/>
            <a:chOff x="3525188" y="5324067"/>
            <a:chExt cx="4445616" cy="610251"/>
          </a:xfrm>
        </p:grpSpPr>
        <p:pic>
          <p:nvPicPr>
            <p:cNvPr id="16" name="Grafik 1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525188" y="5531834"/>
              <a:ext cx="784606" cy="31907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" name="Grafik 17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186196" y="5324067"/>
              <a:ext cx="784608" cy="61025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" name="Textfeld 18"/>
            <p:cNvSpPr txBox="1"/>
            <p:nvPr/>
          </p:nvSpPr>
          <p:spPr>
            <a:xfrm>
              <a:off x="4303059" y="5450036"/>
              <a:ext cx="2906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smtClean="0"/>
                <a:t>hat in            Maximum bei</a:t>
              </a:r>
              <a:endParaRPr lang="de-DE" sz="2000" dirty="0"/>
            </a:p>
          </p:txBody>
        </p:sp>
        <p:pic>
          <p:nvPicPr>
            <p:cNvPr id="21" name="Grafik 20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031876" y="5530694"/>
              <a:ext cx="552608" cy="319013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Bernstein Polynome vom Grade n:</a:t>
            </a:r>
          </a:p>
          <a:p>
            <a:endParaRPr lang="de-DE" sz="2800" dirty="0" smtClean="0"/>
          </a:p>
          <a:p>
            <a:endParaRPr lang="de-DE" sz="2800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Bernstein-Polynome</a:t>
            </a:r>
            <a:endParaRPr lang="de-DE" dirty="0"/>
          </a:p>
        </p:txBody>
      </p:sp>
      <p:pic>
        <p:nvPicPr>
          <p:cNvPr id="10" name="Grafik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78131" y="2273476"/>
            <a:ext cx="7331601" cy="894727"/>
          </a:xfrm>
          <a:prstGeom prst="rect">
            <a:avLst/>
          </a:prstGeom>
          <a:noFill/>
          <a:ln/>
          <a:effectLst/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christof</a:t>
            </a:r>
            <a:r>
              <a:rPr lang="de-DE" dirty="0" smtClean="0"/>
              <a:t> </a:t>
            </a:r>
            <a:r>
              <a:rPr lang="de-DE" dirty="0" err="1" smtClean="0"/>
              <a:t>rezk-salama</a:t>
            </a:r>
            <a:r>
              <a:rPr lang="de-DE" dirty="0" smtClean="0"/>
              <a:t>, </a:t>
            </a:r>
            <a:r>
              <a:rPr lang="de-DE" dirty="0" err="1" smtClean="0"/>
              <a:t>computergraphik</a:t>
            </a:r>
            <a:r>
              <a:rPr lang="de-DE" dirty="0" smtClean="0"/>
              <a:t> und </a:t>
            </a:r>
            <a:r>
              <a:rPr lang="de-DE" dirty="0" err="1" smtClean="0"/>
              <a:t>multimediasysteme</a:t>
            </a:r>
            <a:r>
              <a:rPr lang="de-DE" dirty="0" smtClean="0"/>
              <a:t>, </a:t>
            </a:r>
            <a:r>
              <a:rPr lang="de-DE" dirty="0" err="1" smtClean="0"/>
              <a:t>universität</a:t>
            </a:r>
            <a:r>
              <a:rPr lang="de-DE" dirty="0" smtClean="0"/>
              <a:t> siegen</a:t>
            </a:r>
            <a:endParaRPr lang="de-DE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515155" y="3331862"/>
            <a:ext cx="8280977" cy="2668202"/>
            <a:chOff x="304877" y="1593213"/>
            <a:chExt cx="8555649" cy="2756704"/>
          </a:xfrm>
        </p:grpSpPr>
        <p:grpSp>
          <p:nvGrpSpPr>
            <p:cNvPr id="17" name="Gruppieren 17"/>
            <p:cNvGrpSpPr/>
            <p:nvPr/>
          </p:nvGrpSpPr>
          <p:grpSpPr>
            <a:xfrm>
              <a:off x="304877" y="1593213"/>
              <a:ext cx="2847088" cy="2756704"/>
              <a:chOff x="525223" y="567649"/>
              <a:chExt cx="6138957" cy="5944070"/>
            </a:xfrm>
          </p:grpSpPr>
          <p:pic>
            <p:nvPicPr>
              <p:cNvPr id="32" name="Grafik 31" descr="TPps2b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25223" y="567649"/>
                <a:ext cx="6138957" cy="594407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3" name="Grafik 32" descr="TPps2b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25223" y="567649"/>
                <a:ext cx="6137459" cy="594262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4" name="Grafik 33" descr="TPps2b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525223" y="567649"/>
                <a:ext cx="6135961" cy="5941169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20" name="Gruppieren 21"/>
            <p:cNvGrpSpPr/>
            <p:nvPr/>
          </p:nvGrpSpPr>
          <p:grpSpPr>
            <a:xfrm>
              <a:off x="3161242" y="1593213"/>
              <a:ext cx="2845698" cy="2755358"/>
              <a:chOff x="1252113" y="-212281"/>
              <a:chExt cx="6135961" cy="5941169"/>
            </a:xfrm>
          </p:grpSpPr>
          <p:pic>
            <p:nvPicPr>
              <p:cNvPr id="28" name="Grafik 27" descr="TPps2b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252113" y="-212281"/>
                <a:ext cx="6135961" cy="594116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9" name="Grafik 28" descr="TPps2b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252113" y="-212281"/>
                <a:ext cx="6134463" cy="593971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0" name="Grafik 29" descr="TPps2b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252113" y="-212281"/>
                <a:ext cx="6134463" cy="5939719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1" name="Grafik 30" descr="TPps2b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252113" y="-212281"/>
                <a:ext cx="6134463" cy="5939719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22" name="Gruppieren 26"/>
            <p:cNvGrpSpPr/>
            <p:nvPr/>
          </p:nvGrpSpPr>
          <p:grpSpPr>
            <a:xfrm>
              <a:off x="6016218" y="1593213"/>
              <a:ext cx="2844308" cy="2754014"/>
              <a:chOff x="2549383" y="-831248"/>
              <a:chExt cx="6132966" cy="5938270"/>
            </a:xfrm>
          </p:grpSpPr>
          <p:pic>
            <p:nvPicPr>
              <p:cNvPr id="23" name="Grafik 22" descr="TPps2b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49383" y="-831248"/>
                <a:ext cx="6132966" cy="593827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4" name="Grafik 23" descr="TPps2b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52376" y="-831248"/>
                <a:ext cx="6129973" cy="5935372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5" name="Grafik 24" descr="TPps2b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53872" y="-831248"/>
                <a:ext cx="6128477" cy="593392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6" name="Grafik 25" descr="TPps2b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55368" y="-831248"/>
                <a:ext cx="6126981" cy="593247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7" name="Grafik 26" descr="TPps2b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2556864" y="-831248"/>
                <a:ext cx="6125485" cy="5931026"/>
              </a:xfrm>
              <a:prstGeom prst="rect">
                <a:avLst/>
              </a:prstGeom>
              <a:noFill/>
              <a:ln/>
              <a:effectLst/>
            </p:spPr>
          </p:pic>
        </p:grpSp>
      </p:grpSp>
      <p:pic>
        <p:nvPicPr>
          <p:cNvPr id="36" name="Grafik 3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1504" y="3595925"/>
            <a:ext cx="894815" cy="251062"/>
          </a:xfrm>
          <a:prstGeom prst="rect">
            <a:avLst/>
          </a:prstGeom>
          <a:noFill/>
          <a:ln/>
          <a:effectLst/>
        </p:spPr>
      </p:pic>
      <p:pic>
        <p:nvPicPr>
          <p:cNvPr id="39" name="Grafik 3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64345" y="3595723"/>
            <a:ext cx="895533" cy="251264"/>
          </a:xfrm>
          <a:prstGeom prst="rect">
            <a:avLst/>
          </a:prstGeom>
          <a:noFill/>
          <a:ln/>
          <a:effectLst/>
        </p:spPr>
      </p:pic>
      <p:pic>
        <p:nvPicPr>
          <p:cNvPr id="40" name="Grafik 3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020424" y="3561362"/>
            <a:ext cx="895533" cy="2856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36017" y="1303986"/>
            <a:ext cx="3895859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de-DE" dirty="0" smtClean="0"/>
              <a:t>Industrial Design</a:t>
            </a:r>
          </a:p>
          <a:p>
            <a:r>
              <a:rPr lang="de-DE" dirty="0" smtClean="0"/>
              <a:t>Entwurf (Skizze)</a:t>
            </a:r>
          </a:p>
          <a:p>
            <a:r>
              <a:rPr lang="de-DE" dirty="0" smtClean="0"/>
              <a:t>Computer-</a:t>
            </a:r>
            <a:r>
              <a:rPr lang="de-DE" dirty="0" err="1" smtClean="0"/>
              <a:t>Aided</a:t>
            </a:r>
            <a:r>
              <a:rPr lang="de-DE" dirty="0" smtClean="0"/>
              <a:t> Design</a:t>
            </a:r>
          </a:p>
          <a:p>
            <a:r>
              <a:rPr lang="de-DE" dirty="0" smtClean="0"/>
              <a:t>Computersimulation</a:t>
            </a:r>
          </a:p>
          <a:p>
            <a:r>
              <a:rPr lang="de-DE" dirty="0" smtClean="0"/>
              <a:t>Prototyp</a:t>
            </a: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Wie kann ich</a:t>
            </a:r>
            <a:br>
              <a:rPr lang="de-DE" dirty="0" smtClean="0"/>
            </a:br>
            <a:r>
              <a:rPr lang="de-DE" dirty="0" smtClean="0"/>
              <a:t>Kurven und gekrümmte Flächen im Computer beschreiben?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pic>
        <p:nvPicPr>
          <p:cNvPr id="1026" name="Picture 2" descr="Design proposals by Autoblog.com.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757" y="1299267"/>
            <a:ext cx="4381500" cy="478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Bézier-Kurve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Bernstein-Polynome im </a:t>
            </a:r>
            <a:r>
              <a:rPr lang="de-DE" dirty="0" err="1" smtClean="0"/>
              <a:t>Interval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Bézier-Kurve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de-</a:t>
            </a:r>
            <a:r>
              <a:rPr lang="de-DE" dirty="0" err="1" smtClean="0"/>
              <a:t>Casteljau</a:t>
            </a:r>
            <a:r>
              <a:rPr lang="de-DE" dirty="0" smtClean="0"/>
              <a:t>-Algorithmus analog anwendbar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pic>
        <p:nvPicPr>
          <p:cNvPr id="10" name="Grafik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56298" y="4012122"/>
            <a:ext cx="3743030" cy="1074203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56298" y="2247716"/>
            <a:ext cx="7073035" cy="931481"/>
          </a:xfrm>
          <a:prstGeom prst="rect">
            <a:avLst/>
          </a:prstGeom>
          <a:noFill/>
          <a:ln/>
          <a:effectLst/>
        </p:spPr>
      </p:pic>
      <p:pic>
        <p:nvPicPr>
          <p:cNvPr id="12" name="Grafik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69800" y="1732560"/>
            <a:ext cx="1498110" cy="421775"/>
          </a:xfrm>
          <a:prstGeom prst="rect">
            <a:avLst/>
          </a:prstGeom>
          <a:noFill/>
          <a:ln/>
          <a:effectLst/>
        </p:spPr>
      </p:pic>
      <p:sp>
        <p:nvSpPr>
          <p:cNvPr id="13" name="Textfeld 12"/>
          <p:cNvSpPr txBox="1"/>
          <p:nvPr/>
        </p:nvSpPr>
        <p:spPr>
          <a:xfrm>
            <a:off x="3221045" y="3511198"/>
            <a:ext cx="445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Pierre Étienne Bézier (* 1910 in Paris; † 1999)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Lemma von Bézier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(1) Konvexe Hülle</a:t>
            </a:r>
            <a:br>
              <a:rPr lang="de-DE" dirty="0" smtClean="0"/>
            </a:br>
            <a:r>
              <a:rPr lang="de-DE" sz="2800" dirty="0" smtClean="0"/>
              <a:t>Für                    liegt           in der abgeschlossenen konvexen Hülle der Kontrollpunkte.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christof</a:t>
            </a:r>
            <a:r>
              <a:rPr lang="de-DE" dirty="0" smtClean="0"/>
              <a:t> </a:t>
            </a:r>
            <a:r>
              <a:rPr lang="de-DE" dirty="0" err="1" smtClean="0"/>
              <a:t>rezk-salama</a:t>
            </a:r>
            <a:r>
              <a:rPr lang="de-DE" dirty="0" smtClean="0"/>
              <a:t>, </a:t>
            </a:r>
            <a:r>
              <a:rPr lang="de-DE" dirty="0" err="1" smtClean="0"/>
              <a:t>computergraphik</a:t>
            </a:r>
            <a:r>
              <a:rPr lang="de-DE" dirty="0" smtClean="0"/>
              <a:t> und </a:t>
            </a:r>
            <a:r>
              <a:rPr lang="de-DE" dirty="0" err="1" smtClean="0"/>
              <a:t>multimediasysteme</a:t>
            </a:r>
            <a:r>
              <a:rPr lang="de-DE" dirty="0" smtClean="0"/>
              <a:t>, </a:t>
            </a:r>
            <a:r>
              <a:rPr lang="de-DE" dirty="0" err="1" smtClean="0"/>
              <a:t>universität</a:t>
            </a:r>
            <a:r>
              <a:rPr lang="de-DE" dirty="0" smtClean="0"/>
              <a:t> siegen</a:t>
            </a:r>
            <a:endParaRPr lang="de-DE" dirty="0"/>
          </a:p>
        </p:txBody>
      </p:sp>
      <p:pic>
        <p:nvPicPr>
          <p:cNvPr id="7" name="Grafik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0021" y="2236909"/>
            <a:ext cx="1383332" cy="303806"/>
          </a:xfrm>
          <a:prstGeom prst="rect">
            <a:avLst/>
          </a:prstGeom>
          <a:noFill/>
        </p:spPr>
      </p:pic>
      <p:pic>
        <p:nvPicPr>
          <p:cNvPr id="9" name="Grafik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93491" y="2224030"/>
            <a:ext cx="708538" cy="370463"/>
          </a:xfrm>
          <a:prstGeom prst="rect">
            <a:avLst/>
          </a:prstGeom>
          <a:noFill/>
          <a:ln/>
          <a:effectLst/>
        </p:spPr>
      </p:pic>
      <p:sp>
        <p:nvSpPr>
          <p:cNvPr id="18" name="Freihandform 17"/>
          <p:cNvSpPr/>
          <p:nvPr/>
        </p:nvSpPr>
        <p:spPr>
          <a:xfrm>
            <a:off x="1080681" y="3366824"/>
            <a:ext cx="4274068" cy="2610118"/>
          </a:xfrm>
          <a:custGeom>
            <a:avLst/>
            <a:gdLst>
              <a:gd name="connsiteX0" fmla="*/ 0 w 5061397"/>
              <a:gd name="connsiteY0" fmla="*/ 1854558 h 3090930"/>
              <a:gd name="connsiteX1" fmla="*/ 1352281 w 5061397"/>
              <a:gd name="connsiteY1" fmla="*/ 0 h 3090930"/>
              <a:gd name="connsiteX2" fmla="*/ 3734873 w 5061397"/>
              <a:gd name="connsiteY2" fmla="*/ 631065 h 3090930"/>
              <a:gd name="connsiteX3" fmla="*/ 5061397 w 5061397"/>
              <a:gd name="connsiteY3" fmla="*/ 3090930 h 3090930"/>
              <a:gd name="connsiteX4" fmla="*/ 0 w 5061397"/>
              <a:gd name="connsiteY4" fmla="*/ 1854558 h 309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1397" h="3090930">
                <a:moveTo>
                  <a:pt x="0" y="1854558"/>
                </a:moveTo>
                <a:lnTo>
                  <a:pt x="1352281" y="0"/>
                </a:lnTo>
                <a:lnTo>
                  <a:pt x="3734873" y="631065"/>
                </a:lnTo>
                <a:lnTo>
                  <a:pt x="5061397" y="3090930"/>
                </a:lnTo>
                <a:lnTo>
                  <a:pt x="0" y="185455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/>
          <p:cNvGrpSpPr/>
          <p:nvPr/>
        </p:nvGrpSpPr>
        <p:grpSpPr>
          <a:xfrm>
            <a:off x="1004553" y="3301572"/>
            <a:ext cx="4404574" cy="2751498"/>
            <a:chOff x="1004553" y="3301572"/>
            <a:chExt cx="4404574" cy="2751498"/>
          </a:xfrm>
        </p:grpSpPr>
        <p:cxnSp>
          <p:nvCxnSpPr>
            <p:cNvPr id="10" name="Gerade Verbindung 9"/>
            <p:cNvCxnSpPr>
              <a:stCxn id="16" idx="3"/>
              <a:endCxn id="11" idx="3"/>
            </p:cNvCxnSpPr>
            <p:nvPr/>
          </p:nvCxnSpPr>
          <p:spPr>
            <a:xfrm rot="5400000" flipH="1" flipV="1">
              <a:off x="813186" y="3634319"/>
              <a:ext cx="1576945" cy="115280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2157355" y="3301572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 Verbindung 11"/>
            <p:cNvCxnSpPr>
              <a:stCxn id="13" idx="6"/>
              <a:endCxn id="11" idx="6"/>
            </p:cNvCxnSpPr>
            <p:nvPr/>
          </p:nvCxnSpPr>
          <p:spPr>
            <a:xfrm flipH="1" flipV="1">
              <a:off x="2298736" y="3372263"/>
              <a:ext cx="2001091" cy="54377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4158446" y="3845346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 Verbindung 13"/>
            <p:cNvCxnSpPr>
              <a:stCxn id="13" idx="5"/>
              <a:endCxn id="17" idx="1"/>
            </p:cNvCxnSpPr>
            <p:nvPr/>
          </p:nvCxnSpPr>
          <p:spPr>
            <a:xfrm rot="16200000" flipH="1">
              <a:off x="3800601" y="4444543"/>
              <a:ext cx="1966372" cy="100932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ihandform 14"/>
            <p:cNvSpPr/>
            <p:nvPr/>
          </p:nvSpPr>
          <p:spPr>
            <a:xfrm>
              <a:off x="1070247" y="4001449"/>
              <a:ext cx="4267749" cy="1984311"/>
            </a:xfrm>
            <a:custGeom>
              <a:avLst/>
              <a:gdLst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3914" h="2349843">
                  <a:moveTo>
                    <a:pt x="0" y="1120346"/>
                  </a:moveTo>
                  <a:cubicBezTo>
                    <a:pt x="322821" y="672929"/>
                    <a:pt x="756852" y="349078"/>
                    <a:pt x="1180071" y="181232"/>
                  </a:cubicBezTo>
                  <a:cubicBezTo>
                    <a:pt x="1603290" y="13386"/>
                    <a:pt x="2086233" y="0"/>
                    <a:pt x="2539314" y="113270"/>
                  </a:cubicBezTo>
                  <a:cubicBezTo>
                    <a:pt x="2992395" y="226540"/>
                    <a:pt x="3479457" y="488092"/>
                    <a:pt x="3898557" y="860854"/>
                  </a:cubicBezTo>
                  <a:cubicBezTo>
                    <a:pt x="4317657" y="1233616"/>
                    <a:pt x="4729034" y="1773194"/>
                    <a:pt x="5053914" y="2349843"/>
                  </a:cubicBezTo>
                </a:path>
              </a:pathLst>
            </a:cu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004553" y="4878517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5267746" y="5911689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4997003" y="3271234"/>
            <a:ext cx="3331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 smtClean="0"/>
              <a:t>Ermöglicht intuitives</a:t>
            </a:r>
            <a:br>
              <a:rPr lang="de-DE" sz="2800" dirty="0" smtClean="0"/>
            </a:br>
            <a:r>
              <a:rPr lang="de-DE" sz="2800" dirty="0" smtClean="0"/>
              <a:t>Modellieren mit</a:t>
            </a:r>
            <a:br>
              <a:rPr lang="de-DE" sz="2800" dirty="0" smtClean="0"/>
            </a:br>
            <a:r>
              <a:rPr lang="de-DE" sz="2800" dirty="0" smtClean="0"/>
              <a:t>Bézier-Kurven</a:t>
            </a:r>
            <a:endParaRPr lang="de-DE" sz="2800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1004553" y="3301572"/>
            <a:ext cx="4005329" cy="2166226"/>
            <a:chOff x="1004553" y="3301572"/>
            <a:chExt cx="4005329" cy="2166226"/>
          </a:xfrm>
        </p:grpSpPr>
        <p:sp>
          <p:nvSpPr>
            <p:cNvPr id="20" name="Freihandform 19"/>
            <p:cNvSpPr/>
            <p:nvPr/>
          </p:nvSpPr>
          <p:spPr>
            <a:xfrm>
              <a:off x="1068946" y="3361386"/>
              <a:ext cx="3876541" cy="2034862"/>
            </a:xfrm>
            <a:custGeom>
              <a:avLst/>
              <a:gdLst>
                <a:gd name="connsiteX0" fmla="*/ 0 w 3876541"/>
                <a:gd name="connsiteY0" fmla="*/ 1584101 h 2034862"/>
                <a:gd name="connsiteX1" fmla="*/ 1171978 w 3876541"/>
                <a:gd name="connsiteY1" fmla="*/ 0 h 2034862"/>
                <a:gd name="connsiteX2" fmla="*/ 3876541 w 3876541"/>
                <a:gd name="connsiteY2" fmla="*/ 1068946 h 2034862"/>
                <a:gd name="connsiteX3" fmla="*/ 2331077 w 3876541"/>
                <a:gd name="connsiteY3" fmla="*/ 2034862 h 2034862"/>
                <a:gd name="connsiteX4" fmla="*/ 0 w 3876541"/>
                <a:gd name="connsiteY4" fmla="*/ 1584101 h 203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6541" h="2034862">
                  <a:moveTo>
                    <a:pt x="0" y="1584101"/>
                  </a:moveTo>
                  <a:lnTo>
                    <a:pt x="1171978" y="0"/>
                  </a:lnTo>
                  <a:lnTo>
                    <a:pt x="3876541" y="1068946"/>
                  </a:lnTo>
                  <a:lnTo>
                    <a:pt x="2331077" y="2034862"/>
                  </a:lnTo>
                  <a:lnTo>
                    <a:pt x="0" y="1584101"/>
                  </a:lnTo>
                  <a:close/>
                </a:path>
              </a:pathLst>
            </a:custGeom>
            <a:solidFill>
              <a:srgbClr val="FFC000"/>
            </a:solidFill>
            <a:ln w="38100"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1" name="Gerade Verbindung 20"/>
            <p:cNvCxnSpPr>
              <a:stCxn id="26" idx="3"/>
              <a:endCxn id="28" idx="3"/>
            </p:cNvCxnSpPr>
            <p:nvPr/>
          </p:nvCxnSpPr>
          <p:spPr>
            <a:xfrm rot="5400000" flipH="1" flipV="1">
              <a:off x="813186" y="3634319"/>
              <a:ext cx="1576945" cy="115280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/>
            <p:cNvSpPr/>
            <p:nvPr/>
          </p:nvSpPr>
          <p:spPr>
            <a:xfrm>
              <a:off x="3359956" y="5326417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1070247" y="3357476"/>
              <a:ext cx="3842746" cy="2067556"/>
            </a:xfrm>
            <a:custGeom>
              <a:avLst/>
              <a:gdLst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  <a:gd name="connsiteX0" fmla="*/ 0 w 5053914"/>
                <a:gd name="connsiteY0" fmla="*/ 1050325 h 2279822"/>
                <a:gd name="connsiteX1" fmla="*/ 2539314 w 5053914"/>
                <a:gd name="connsiteY1" fmla="*/ 43249 h 2279822"/>
                <a:gd name="connsiteX2" fmla="*/ 3898557 w 5053914"/>
                <a:gd name="connsiteY2" fmla="*/ 790833 h 2279822"/>
                <a:gd name="connsiteX3" fmla="*/ 5053914 w 5053914"/>
                <a:gd name="connsiteY3" fmla="*/ 2279822 h 2279822"/>
                <a:gd name="connsiteX0" fmla="*/ 0 w 5053914"/>
                <a:gd name="connsiteY0" fmla="*/ 464408 h 1693905"/>
                <a:gd name="connsiteX1" fmla="*/ 3898557 w 5053914"/>
                <a:gd name="connsiteY1" fmla="*/ 204916 h 1693905"/>
                <a:gd name="connsiteX2" fmla="*/ 5053914 w 5053914"/>
                <a:gd name="connsiteY2" fmla="*/ 1693905 h 1693905"/>
                <a:gd name="connsiteX0" fmla="*/ 0 w 5053914"/>
                <a:gd name="connsiteY0" fmla="*/ -1 h 1229496"/>
                <a:gd name="connsiteX1" fmla="*/ 5053914 w 5053914"/>
                <a:gd name="connsiteY1" fmla="*/ 1229496 h 1229496"/>
                <a:gd name="connsiteX0" fmla="*/ 0 w 4550621"/>
                <a:gd name="connsiteY0" fmla="*/ 615910 h 615910"/>
                <a:gd name="connsiteX1" fmla="*/ 4550621 w 4550621"/>
                <a:gd name="connsiteY1" fmla="*/ 0 h 615910"/>
                <a:gd name="connsiteX0" fmla="*/ 0 w 4550621"/>
                <a:gd name="connsiteY0" fmla="*/ 615910 h 1181386"/>
                <a:gd name="connsiteX1" fmla="*/ 4550621 w 4550621"/>
                <a:gd name="connsiteY1" fmla="*/ 0 h 1181386"/>
                <a:gd name="connsiteX0" fmla="*/ 0 w 4550621"/>
                <a:gd name="connsiteY0" fmla="*/ 1882945 h 2448421"/>
                <a:gd name="connsiteX1" fmla="*/ 4550621 w 4550621"/>
                <a:gd name="connsiteY1" fmla="*/ 1267035 h 244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50621" h="2448421">
                  <a:moveTo>
                    <a:pt x="0" y="1882945"/>
                  </a:moveTo>
                  <a:cubicBezTo>
                    <a:pt x="1379613" y="0"/>
                    <a:pt x="2774475" y="2448421"/>
                    <a:pt x="4550621" y="1267035"/>
                  </a:cubicBezTo>
                </a:path>
              </a:pathLst>
            </a:cu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/>
            <p:cNvSpPr/>
            <p:nvPr/>
          </p:nvSpPr>
          <p:spPr>
            <a:xfrm>
              <a:off x="1004553" y="4878517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" name="Gerade Verbindung 26"/>
            <p:cNvCxnSpPr/>
            <p:nvPr/>
          </p:nvCxnSpPr>
          <p:spPr>
            <a:xfrm flipH="1" flipV="1">
              <a:off x="2221462" y="3346505"/>
              <a:ext cx="1202601" cy="202484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lipse 27"/>
            <p:cNvSpPr/>
            <p:nvPr/>
          </p:nvSpPr>
          <p:spPr>
            <a:xfrm>
              <a:off x="2157355" y="3301572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" name="Gerade Verbindung 28"/>
            <p:cNvCxnSpPr/>
            <p:nvPr/>
          </p:nvCxnSpPr>
          <p:spPr>
            <a:xfrm flipV="1">
              <a:off x="3416236" y="4404575"/>
              <a:ext cx="1490615" cy="97812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/>
            <p:cNvSpPr/>
            <p:nvPr/>
          </p:nvSpPr>
          <p:spPr>
            <a:xfrm>
              <a:off x="4868501" y="4353345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Lemma von Bézier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(2) Randpunktinterpolation</a:t>
            </a:r>
            <a:br>
              <a:rPr lang="de-DE" dirty="0" smtClean="0"/>
            </a:br>
            <a:r>
              <a:rPr lang="de-DE" sz="2800" dirty="0" smtClean="0"/>
              <a:t>                    und                     , d.h. die Kurve verläuft durch Anfangs- und Endpunkt des Kontrollpolygons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christof</a:t>
            </a:r>
            <a:r>
              <a:rPr lang="de-DE" dirty="0" smtClean="0"/>
              <a:t> </a:t>
            </a:r>
            <a:r>
              <a:rPr lang="de-DE" dirty="0" err="1" smtClean="0"/>
              <a:t>rezk-salama</a:t>
            </a:r>
            <a:r>
              <a:rPr lang="de-DE" dirty="0" smtClean="0"/>
              <a:t>, </a:t>
            </a:r>
            <a:r>
              <a:rPr lang="de-DE" dirty="0" err="1" smtClean="0"/>
              <a:t>computergraphik</a:t>
            </a:r>
            <a:r>
              <a:rPr lang="de-DE" dirty="0" smtClean="0"/>
              <a:t> und </a:t>
            </a:r>
            <a:r>
              <a:rPr lang="de-DE" dirty="0" err="1" smtClean="0"/>
              <a:t>multimediasysteme</a:t>
            </a:r>
            <a:r>
              <a:rPr lang="de-DE" dirty="0" smtClean="0"/>
              <a:t>, </a:t>
            </a:r>
            <a:r>
              <a:rPr lang="de-DE" dirty="0" err="1" smtClean="0"/>
              <a:t>universität</a:t>
            </a:r>
            <a:r>
              <a:rPr lang="de-DE" dirty="0" smtClean="0"/>
              <a:t> siegen</a:t>
            </a:r>
            <a:endParaRPr lang="de-DE" dirty="0"/>
          </a:p>
        </p:txBody>
      </p:sp>
      <p:pic>
        <p:nvPicPr>
          <p:cNvPr id="19" name="Grafik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84592" y="2211151"/>
            <a:ext cx="1483879" cy="370463"/>
          </a:xfrm>
          <a:prstGeom prst="rect">
            <a:avLst/>
          </a:prstGeom>
          <a:noFill/>
          <a:ln/>
          <a:effectLst/>
        </p:spPr>
      </p:pic>
      <p:cxnSp>
        <p:nvCxnSpPr>
          <p:cNvPr id="10" name="Gerade Verbindung 9"/>
          <p:cNvCxnSpPr>
            <a:stCxn id="16" idx="3"/>
            <a:endCxn id="11" idx="3"/>
          </p:cNvCxnSpPr>
          <p:nvPr/>
        </p:nvCxnSpPr>
        <p:spPr>
          <a:xfrm rot="5400000" flipH="1" flipV="1">
            <a:off x="813186" y="3634319"/>
            <a:ext cx="1576945" cy="1152802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2157355" y="3301572"/>
            <a:ext cx="141381" cy="1413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11"/>
          <p:cNvCxnSpPr>
            <a:stCxn id="13" idx="6"/>
            <a:endCxn id="11" idx="6"/>
          </p:cNvCxnSpPr>
          <p:nvPr/>
        </p:nvCxnSpPr>
        <p:spPr>
          <a:xfrm flipH="1" flipV="1">
            <a:off x="2298736" y="3372263"/>
            <a:ext cx="2001091" cy="543774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4158446" y="3845346"/>
            <a:ext cx="141381" cy="1413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13"/>
          <p:cNvCxnSpPr>
            <a:stCxn id="13" idx="5"/>
            <a:endCxn id="17" idx="1"/>
          </p:cNvCxnSpPr>
          <p:nvPr/>
        </p:nvCxnSpPr>
        <p:spPr>
          <a:xfrm rot="16200000" flipH="1">
            <a:off x="3800601" y="4444543"/>
            <a:ext cx="1966372" cy="1009329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ihandform 14"/>
          <p:cNvSpPr/>
          <p:nvPr/>
        </p:nvSpPr>
        <p:spPr>
          <a:xfrm>
            <a:off x="1070247" y="4001449"/>
            <a:ext cx="4267749" cy="1984311"/>
          </a:xfrm>
          <a:custGeom>
            <a:avLst/>
            <a:gdLst>
              <a:gd name="connsiteX0" fmla="*/ 0 w 5053914"/>
              <a:gd name="connsiteY0" fmla="*/ 1120346 h 2349843"/>
              <a:gd name="connsiteX1" fmla="*/ 1180071 w 5053914"/>
              <a:gd name="connsiteY1" fmla="*/ 181232 h 2349843"/>
              <a:gd name="connsiteX2" fmla="*/ 2539314 w 5053914"/>
              <a:gd name="connsiteY2" fmla="*/ 113270 h 2349843"/>
              <a:gd name="connsiteX3" fmla="*/ 3898557 w 5053914"/>
              <a:gd name="connsiteY3" fmla="*/ 860854 h 2349843"/>
              <a:gd name="connsiteX4" fmla="*/ 5053914 w 5053914"/>
              <a:gd name="connsiteY4" fmla="*/ 2349843 h 2349843"/>
              <a:gd name="connsiteX0" fmla="*/ 0 w 5053914"/>
              <a:gd name="connsiteY0" fmla="*/ 1120346 h 2349843"/>
              <a:gd name="connsiteX1" fmla="*/ 1180071 w 5053914"/>
              <a:gd name="connsiteY1" fmla="*/ 181232 h 2349843"/>
              <a:gd name="connsiteX2" fmla="*/ 2539314 w 5053914"/>
              <a:gd name="connsiteY2" fmla="*/ 113270 h 2349843"/>
              <a:gd name="connsiteX3" fmla="*/ 3898557 w 5053914"/>
              <a:gd name="connsiteY3" fmla="*/ 860854 h 2349843"/>
              <a:gd name="connsiteX4" fmla="*/ 5053914 w 5053914"/>
              <a:gd name="connsiteY4" fmla="*/ 2349843 h 2349843"/>
              <a:gd name="connsiteX0" fmla="*/ 0 w 5053914"/>
              <a:gd name="connsiteY0" fmla="*/ 1120346 h 2349843"/>
              <a:gd name="connsiteX1" fmla="*/ 1180071 w 5053914"/>
              <a:gd name="connsiteY1" fmla="*/ 181232 h 2349843"/>
              <a:gd name="connsiteX2" fmla="*/ 2539314 w 5053914"/>
              <a:gd name="connsiteY2" fmla="*/ 113270 h 2349843"/>
              <a:gd name="connsiteX3" fmla="*/ 3898557 w 5053914"/>
              <a:gd name="connsiteY3" fmla="*/ 860854 h 2349843"/>
              <a:gd name="connsiteX4" fmla="*/ 5053914 w 5053914"/>
              <a:gd name="connsiteY4" fmla="*/ 2349843 h 234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914" h="2349843">
                <a:moveTo>
                  <a:pt x="0" y="1120346"/>
                </a:moveTo>
                <a:cubicBezTo>
                  <a:pt x="322821" y="672929"/>
                  <a:pt x="756852" y="349078"/>
                  <a:pt x="1180071" y="181232"/>
                </a:cubicBezTo>
                <a:cubicBezTo>
                  <a:pt x="1603290" y="13386"/>
                  <a:pt x="2086233" y="0"/>
                  <a:pt x="2539314" y="113270"/>
                </a:cubicBezTo>
                <a:cubicBezTo>
                  <a:pt x="2992395" y="226540"/>
                  <a:pt x="3479457" y="488092"/>
                  <a:pt x="3898557" y="860854"/>
                </a:cubicBezTo>
                <a:cubicBezTo>
                  <a:pt x="4317657" y="1233616"/>
                  <a:pt x="4729034" y="1773194"/>
                  <a:pt x="5053914" y="2349843"/>
                </a:cubicBezTo>
              </a:path>
            </a:pathLst>
          </a:custGeom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1004553" y="4878517"/>
            <a:ext cx="141381" cy="1413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5267746" y="5911689"/>
            <a:ext cx="141381" cy="14138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014369" y="3412902"/>
            <a:ext cx="21741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 smtClean="0"/>
              <a:t>Wichtig für</a:t>
            </a:r>
            <a:br>
              <a:rPr lang="de-DE" sz="2800" dirty="0" smtClean="0"/>
            </a:br>
            <a:r>
              <a:rPr lang="de-DE" sz="2800" dirty="0" smtClean="0"/>
              <a:t>die C0-stetige</a:t>
            </a:r>
            <a:br>
              <a:rPr lang="de-DE" sz="2800" dirty="0" smtClean="0"/>
            </a:br>
            <a:r>
              <a:rPr lang="de-DE" sz="2800" dirty="0" smtClean="0"/>
              <a:t>Fortsetzung</a:t>
            </a:r>
          </a:p>
          <a:p>
            <a:pPr algn="r"/>
            <a:r>
              <a:rPr lang="de-DE" sz="2800" dirty="0" smtClean="0"/>
              <a:t>(B-</a:t>
            </a:r>
            <a:r>
              <a:rPr lang="de-DE" sz="2800" dirty="0" err="1" smtClean="0"/>
              <a:t>Splines</a:t>
            </a:r>
            <a:r>
              <a:rPr lang="de-DE" sz="2800" dirty="0" smtClean="0"/>
              <a:t>)</a:t>
            </a:r>
          </a:p>
        </p:txBody>
      </p:sp>
      <p:pic>
        <p:nvPicPr>
          <p:cNvPr id="22" name="Grafik 2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64488" y="2211151"/>
            <a:ext cx="1483207" cy="3702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Lemma von Bézier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(3) Tangentialeigenschaft an den Randpunkten</a:t>
            </a:r>
            <a:br>
              <a:rPr lang="de-DE" dirty="0" smtClean="0"/>
            </a:br>
            <a:r>
              <a:rPr lang="de-DE" sz="2800" dirty="0" smtClean="0"/>
              <a:t>                    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r>
              <a:rPr lang="de-DE" sz="2800" dirty="0" smtClean="0"/>
              <a:t>   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christof</a:t>
            </a:r>
            <a:r>
              <a:rPr lang="de-DE" dirty="0" smtClean="0"/>
              <a:t> </a:t>
            </a:r>
            <a:r>
              <a:rPr lang="de-DE" dirty="0" err="1" smtClean="0"/>
              <a:t>rezk-salama</a:t>
            </a:r>
            <a:r>
              <a:rPr lang="de-DE" dirty="0" smtClean="0"/>
              <a:t>, </a:t>
            </a:r>
            <a:r>
              <a:rPr lang="de-DE" dirty="0" err="1" smtClean="0"/>
              <a:t>computergraphik</a:t>
            </a:r>
            <a:r>
              <a:rPr lang="de-DE" dirty="0" smtClean="0"/>
              <a:t> und </a:t>
            </a:r>
            <a:r>
              <a:rPr lang="de-DE" dirty="0" err="1" smtClean="0"/>
              <a:t>multimediasysteme</a:t>
            </a:r>
            <a:r>
              <a:rPr lang="de-DE" dirty="0" smtClean="0"/>
              <a:t>, </a:t>
            </a:r>
            <a:r>
              <a:rPr lang="de-DE" dirty="0" err="1" smtClean="0"/>
              <a:t>universität</a:t>
            </a:r>
            <a:r>
              <a:rPr lang="de-DE" dirty="0" smtClean="0"/>
              <a:t> siegen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6267106" y="3715463"/>
            <a:ext cx="21741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 smtClean="0"/>
              <a:t>Wichtig für</a:t>
            </a:r>
            <a:br>
              <a:rPr lang="de-DE" sz="2800" dirty="0" smtClean="0"/>
            </a:br>
            <a:r>
              <a:rPr lang="de-DE" sz="2800" dirty="0" smtClean="0"/>
              <a:t>die C1-stetige</a:t>
            </a:r>
            <a:br>
              <a:rPr lang="de-DE" sz="2800" dirty="0" smtClean="0"/>
            </a:br>
            <a:r>
              <a:rPr lang="de-DE" sz="2800" dirty="0" smtClean="0"/>
              <a:t>Fortsetzung</a:t>
            </a:r>
          </a:p>
          <a:p>
            <a:pPr algn="r"/>
            <a:r>
              <a:rPr lang="de-DE" sz="2800" dirty="0" smtClean="0"/>
              <a:t>(B-</a:t>
            </a:r>
            <a:r>
              <a:rPr lang="de-DE" sz="2800" dirty="0" err="1" smtClean="0"/>
              <a:t>Splines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grpSp>
        <p:nvGrpSpPr>
          <p:cNvPr id="6" name="Gruppieren 25"/>
          <p:cNvGrpSpPr/>
          <p:nvPr/>
        </p:nvGrpSpPr>
        <p:grpSpPr>
          <a:xfrm>
            <a:off x="1112660" y="2228045"/>
            <a:ext cx="7232851" cy="577870"/>
            <a:chOff x="970991" y="2215166"/>
            <a:chExt cx="7232851" cy="577870"/>
          </a:xfrm>
        </p:grpSpPr>
        <p:pic>
          <p:nvPicPr>
            <p:cNvPr id="21" name="Grafik 20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70991" y="2236909"/>
              <a:ext cx="2923908" cy="55601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4" name="Grafik 23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958297" y="2236909"/>
              <a:ext cx="3245545" cy="55612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5" name="Textfeld 24"/>
            <p:cNvSpPr txBox="1"/>
            <p:nvPr/>
          </p:nvSpPr>
          <p:spPr>
            <a:xfrm>
              <a:off x="4018208" y="2215166"/>
              <a:ext cx="7521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 smtClean="0"/>
                <a:t>und</a:t>
              </a:r>
              <a:endParaRPr lang="de-DE" sz="2800" dirty="0"/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1004550" y="2842254"/>
            <a:ext cx="74591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Die Kurve verläuft an den Randpunkten tangential</a:t>
            </a:r>
            <a:br>
              <a:rPr lang="de-DE" sz="2800" dirty="0" smtClean="0"/>
            </a:br>
            <a:r>
              <a:rPr lang="de-DE" sz="2800" dirty="0" smtClean="0"/>
              <a:t>an das Kontrollpolygon</a:t>
            </a:r>
            <a:endParaRPr lang="de-DE" sz="2800" dirty="0"/>
          </a:p>
        </p:txBody>
      </p:sp>
      <p:grpSp>
        <p:nvGrpSpPr>
          <p:cNvPr id="7" name="Gruppieren 27"/>
          <p:cNvGrpSpPr/>
          <p:nvPr/>
        </p:nvGrpSpPr>
        <p:grpSpPr>
          <a:xfrm rot="20734253">
            <a:off x="942757" y="3883723"/>
            <a:ext cx="2602762" cy="1625922"/>
            <a:chOff x="1030311" y="3778091"/>
            <a:chExt cx="4404574" cy="2751498"/>
          </a:xfrm>
        </p:grpSpPr>
        <p:cxnSp>
          <p:nvCxnSpPr>
            <p:cNvPr id="10" name="Gerade Verbindung 9"/>
            <p:cNvCxnSpPr>
              <a:stCxn id="16" idx="3"/>
              <a:endCxn id="11" idx="3"/>
            </p:cNvCxnSpPr>
            <p:nvPr/>
          </p:nvCxnSpPr>
          <p:spPr>
            <a:xfrm rot="5400000" flipH="1" flipV="1">
              <a:off x="838944" y="4110838"/>
              <a:ext cx="1576945" cy="115280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2183113" y="3778091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 Verbindung 11"/>
            <p:cNvCxnSpPr>
              <a:stCxn id="13" idx="6"/>
              <a:endCxn id="11" idx="6"/>
            </p:cNvCxnSpPr>
            <p:nvPr/>
          </p:nvCxnSpPr>
          <p:spPr>
            <a:xfrm flipH="1" flipV="1">
              <a:off x="2324494" y="3848782"/>
              <a:ext cx="2001091" cy="54377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4184204" y="4321865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 Verbindung 13"/>
            <p:cNvCxnSpPr>
              <a:stCxn id="13" idx="5"/>
              <a:endCxn id="17" idx="1"/>
            </p:cNvCxnSpPr>
            <p:nvPr/>
          </p:nvCxnSpPr>
          <p:spPr>
            <a:xfrm rot="16200000" flipH="1">
              <a:off x="3826359" y="4921062"/>
              <a:ext cx="1966372" cy="100932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ihandform 14"/>
            <p:cNvSpPr/>
            <p:nvPr/>
          </p:nvSpPr>
          <p:spPr>
            <a:xfrm>
              <a:off x="1096005" y="4477968"/>
              <a:ext cx="4267749" cy="1984311"/>
            </a:xfrm>
            <a:custGeom>
              <a:avLst/>
              <a:gdLst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3914" h="2349843">
                  <a:moveTo>
                    <a:pt x="0" y="1120346"/>
                  </a:moveTo>
                  <a:cubicBezTo>
                    <a:pt x="322821" y="672929"/>
                    <a:pt x="756852" y="349078"/>
                    <a:pt x="1180071" y="181232"/>
                  </a:cubicBezTo>
                  <a:cubicBezTo>
                    <a:pt x="1603290" y="13386"/>
                    <a:pt x="2086233" y="0"/>
                    <a:pt x="2539314" y="113270"/>
                  </a:cubicBezTo>
                  <a:cubicBezTo>
                    <a:pt x="2992395" y="226540"/>
                    <a:pt x="3479457" y="488092"/>
                    <a:pt x="3898557" y="860854"/>
                  </a:cubicBezTo>
                  <a:cubicBezTo>
                    <a:pt x="4317657" y="1233616"/>
                    <a:pt x="4729034" y="1773194"/>
                    <a:pt x="5053914" y="2349843"/>
                  </a:cubicBezTo>
                </a:path>
              </a:pathLst>
            </a:custGeom>
            <a:ln w="571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030311" y="5355036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5293504" y="6388208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0" name="Gerade Verbindung mit Pfeil 39"/>
          <p:cNvCxnSpPr/>
          <p:nvPr/>
        </p:nvCxnSpPr>
        <p:spPr>
          <a:xfrm rot="16200000" flipH="1">
            <a:off x="2704232" y="4180547"/>
            <a:ext cx="1007203" cy="909566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Grafik 5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15458" y="3870325"/>
            <a:ext cx="560329" cy="254972"/>
          </a:xfrm>
          <a:prstGeom prst="rect">
            <a:avLst/>
          </a:prstGeom>
          <a:noFill/>
          <a:ln/>
          <a:effectLst/>
        </p:spPr>
      </p:pic>
      <p:pic>
        <p:nvPicPr>
          <p:cNvPr id="55" name="Grafik 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14470" y="4841875"/>
            <a:ext cx="305355" cy="254971"/>
          </a:xfrm>
          <a:prstGeom prst="rect">
            <a:avLst/>
          </a:prstGeom>
          <a:noFill/>
          <a:ln/>
          <a:effectLst/>
        </p:spPr>
      </p:pic>
      <p:grpSp>
        <p:nvGrpSpPr>
          <p:cNvPr id="8" name="Gruppieren 62"/>
          <p:cNvGrpSpPr/>
          <p:nvPr/>
        </p:nvGrpSpPr>
        <p:grpSpPr>
          <a:xfrm>
            <a:off x="3422648" y="5175250"/>
            <a:ext cx="1028954" cy="1197483"/>
            <a:chOff x="3422648" y="5175250"/>
            <a:chExt cx="1028954" cy="1197483"/>
          </a:xfrm>
        </p:grpSpPr>
        <p:pic>
          <p:nvPicPr>
            <p:cNvPr id="57" name="Grafik 56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22648" y="5175250"/>
              <a:ext cx="279400" cy="25497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9" name="Grafik 58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197094" y="6118225"/>
              <a:ext cx="254508" cy="254508"/>
            </a:xfrm>
            <a:prstGeom prst="rect">
              <a:avLst/>
            </a:prstGeom>
            <a:noFill/>
            <a:ln/>
            <a:effectLst/>
          </p:spPr>
        </p:pic>
      </p:grpSp>
      <p:cxnSp>
        <p:nvCxnSpPr>
          <p:cNvPr id="61" name="Gerade Verbindung mit Pfeil 60"/>
          <p:cNvCxnSpPr/>
          <p:nvPr/>
        </p:nvCxnSpPr>
        <p:spPr>
          <a:xfrm rot="16200000" flipH="1">
            <a:off x="2704232" y="4180547"/>
            <a:ext cx="1007203" cy="909566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ihandform 46"/>
          <p:cNvSpPr/>
          <p:nvPr/>
        </p:nvSpPr>
        <p:spPr>
          <a:xfrm>
            <a:off x="3615719" y="5102492"/>
            <a:ext cx="3008446" cy="1077270"/>
          </a:xfrm>
          <a:custGeom>
            <a:avLst/>
            <a:gdLst>
              <a:gd name="connsiteX0" fmla="*/ 0 w 3008446"/>
              <a:gd name="connsiteY0" fmla="*/ 0 h 635193"/>
              <a:gd name="connsiteX1" fmla="*/ 3008446 w 3008446"/>
              <a:gd name="connsiteY1" fmla="*/ 635193 h 635193"/>
              <a:gd name="connsiteX0" fmla="*/ 0 w 3008446"/>
              <a:gd name="connsiteY0" fmla="*/ 0 h 635193"/>
              <a:gd name="connsiteX1" fmla="*/ 3008446 w 3008446"/>
              <a:gd name="connsiteY1" fmla="*/ 635193 h 635193"/>
              <a:gd name="connsiteX0" fmla="*/ 0 w 3008446"/>
              <a:gd name="connsiteY0" fmla="*/ 0 h 1114497"/>
              <a:gd name="connsiteX1" fmla="*/ 3008446 w 3008446"/>
              <a:gd name="connsiteY1" fmla="*/ 635193 h 1114497"/>
              <a:gd name="connsiteX0" fmla="*/ 0 w 3008446"/>
              <a:gd name="connsiteY0" fmla="*/ 0 h 1114497"/>
              <a:gd name="connsiteX1" fmla="*/ 3008446 w 3008446"/>
              <a:gd name="connsiteY1" fmla="*/ 635193 h 1114497"/>
              <a:gd name="connsiteX0" fmla="*/ 0 w 3008446"/>
              <a:gd name="connsiteY0" fmla="*/ 0 h 1077270"/>
              <a:gd name="connsiteX1" fmla="*/ 3008446 w 3008446"/>
              <a:gd name="connsiteY1" fmla="*/ 635193 h 107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8446" h="1077270">
                <a:moveTo>
                  <a:pt x="0" y="0"/>
                </a:moveTo>
                <a:cubicBezTo>
                  <a:pt x="939994" y="1077270"/>
                  <a:pt x="1921869" y="423462"/>
                  <a:pt x="3008446" y="635193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8" name="Gruppieren 47"/>
          <p:cNvGrpSpPr/>
          <p:nvPr/>
        </p:nvGrpSpPr>
        <p:grpSpPr>
          <a:xfrm>
            <a:off x="3621089" y="5069541"/>
            <a:ext cx="3063491" cy="1161973"/>
            <a:chOff x="3621089" y="5069541"/>
            <a:chExt cx="3063491" cy="1161973"/>
          </a:xfrm>
        </p:grpSpPr>
        <p:cxnSp>
          <p:nvCxnSpPr>
            <p:cNvPr id="32" name="Gerade Verbindung 31"/>
            <p:cNvCxnSpPr>
              <a:stCxn id="33" idx="6"/>
              <a:endCxn id="31" idx="6"/>
            </p:cNvCxnSpPr>
            <p:nvPr/>
          </p:nvCxnSpPr>
          <p:spPr>
            <a:xfrm rot="10800000" flipH="1">
              <a:off x="4561504" y="5558855"/>
              <a:ext cx="939072" cy="611676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lipse 32"/>
            <p:cNvSpPr/>
            <p:nvPr/>
          </p:nvSpPr>
          <p:spPr>
            <a:xfrm rot="9934253">
              <a:off x="4560186" y="6118350"/>
              <a:ext cx="83545" cy="83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" name="Gerade Verbindung 33"/>
            <p:cNvCxnSpPr>
              <a:stCxn id="33" idx="5"/>
              <a:endCxn id="37" idx="1"/>
            </p:cNvCxnSpPr>
            <p:nvPr/>
          </p:nvCxnSpPr>
          <p:spPr>
            <a:xfrm rot="4534253" flipH="1">
              <a:off x="3551423" y="5352310"/>
              <a:ext cx="1161973" cy="59643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 rot="16200000" flipV="1">
              <a:off x="5976875" y="5083922"/>
              <a:ext cx="202779" cy="110177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e 30"/>
            <p:cNvSpPr/>
            <p:nvPr/>
          </p:nvSpPr>
          <p:spPr>
            <a:xfrm rot="9934253">
              <a:off x="5499258" y="5506674"/>
              <a:ext cx="83545" cy="83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/>
            <p:cNvSpPr/>
            <p:nvPr/>
          </p:nvSpPr>
          <p:spPr>
            <a:xfrm rot="9934253">
              <a:off x="3621089" y="5099159"/>
              <a:ext cx="83545" cy="83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Ellipse 35"/>
            <p:cNvSpPr/>
            <p:nvPr/>
          </p:nvSpPr>
          <p:spPr>
            <a:xfrm rot="9934253">
              <a:off x="6601035" y="5709453"/>
              <a:ext cx="83545" cy="83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1.26128E-6 L 0.10296 0.14834 " pathEditMode="relative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4828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(4) </a:t>
            </a:r>
            <a:r>
              <a:rPr lang="de-DE" i="1" dirty="0" smtClean="0"/>
              <a:t>k</a:t>
            </a:r>
            <a:r>
              <a:rPr lang="de-DE" dirty="0" smtClean="0"/>
              <a:t>-</a:t>
            </a:r>
            <a:r>
              <a:rPr lang="de-DE" dirty="0" err="1" smtClean="0"/>
              <a:t>te</a:t>
            </a:r>
            <a:r>
              <a:rPr lang="de-DE" dirty="0" smtClean="0"/>
              <a:t> Ableitung</a:t>
            </a:r>
            <a:br>
              <a:rPr lang="de-DE" dirty="0" smtClean="0"/>
            </a:br>
            <a:r>
              <a:rPr lang="de-DE" sz="2800" dirty="0" smtClean="0"/>
              <a:t>Die k-</a:t>
            </a:r>
            <a:r>
              <a:rPr lang="de-DE" sz="2800" dirty="0" err="1" smtClean="0"/>
              <a:t>te</a:t>
            </a:r>
            <a:r>
              <a:rPr lang="de-DE" sz="2800" dirty="0" smtClean="0"/>
              <a:t> Ableitung in den Randpunkten hängt nur von</a:t>
            </a:r>
            <a:br>
              <a:rPr lang="de-DE" sz="2800" dirty="0" smtClean="0"/>
            </a:br>
            <a:r>
              <a:rPr lang="de-DE" sz="2800" dirty="0" smtClean="0"/>
              <a:t>                 (linker Rand) und                       (rechter Rand)</a:t>
            </a:r>
            <a:br>
              <a:rPr lang="de-DE" sz="2800" dirty="0" smtClean="0"/>
            </a:br>
            <a:r>
              <a:rPr lang="de-DE" sz="2800" dirty="0" smtClean="0"/>
              <a:t>ab. 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                   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r>
              <a:rPr lang="de-DE" sz="2800" dirty="0" smtClean="0"/>
              <a:t>   </a:t>
            </a:r>
            <a:endParaRPr lang="de-DE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Lemma von Bézier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christof</a:t>
            </a:r>
            <a:r>
              <a:rPr lang="de-DE" dirty="0" smtClean="0"/>
              <a:t> </a:t>
            </a:r>
            <a:r>
              <a:rPr lang="de-DE" dirty="0" err="1" smtClean="0"/>
              <a:t>rezk-salama</a:t>
            </a:r>
            <a:r>
              <a:rPr lang="de-DE" dirty="0" smtClean="0"/>
              <a:t>, </a:t>
            </a:r>
            <a:r>
              <a:rPr lang="de-DE" dirty="0" err="1" smtClean="0"/>
              <a:t>computergraphik</a:t>
            </a:r>
            <a:r>
              <a:rPr lang="de-DE" dirty="0" smtClean="0"/>
              <a:t> und </a:t>
            </a:r>
            <a:r>
              <a:rPr lang="de-DE" dirty="0" err="1" smtClean="0"/>
              <a:t>multimediasysteme</a:t>
            </a:r>
            <a:r>
              <a:rPr lang="de-DE" dirty="0" smtClean="0"/>
              <a:t>, </a:t>
            </a:r>
            <a:r>
              <a:rPr lang="de-DE" dirty="0" err="1" smtClean="0"/>
              <a:t>universität</a:t>
            </a:r>
            <a:r>
              <a:rPr lang="de-DE" dirty="0" smtClean="0"/>
              <a:t> siegen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6465194" y="3387144"/>
            <a:ext cx="21967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2800" dirty="0" smtClean="0"/>
              <a:t>Wichtig für</a:t>
            </a:r>
            <a:br>
              <a:rPr lang="de-DE" sz="2800" dirty="0" smtClean="0"/>
            </a:br>
            <a:r>
              <a:rPr lang="de-DE" sz="2800" dirty="0" smtClean="0"/>
              <a:t>die </a:t>
            </a:r>
            <a:r>
              <a:rPr lang="de-DE" sz="2800" dirty="0" err="1" smtClean="0"/>
              <a:t>C</a:t>
            </a:r>
            <a:r>
              <a:rPr lang="de-DE" sz="2800" i="1" dirty="0" err="1" smtClean="0"/>
              <a:t>n</a:t>
            </a:r>
            <a:r>
              <a:rPr lang="de-DE" sz="2800" dirty="0" smtClean="0"/>
              <a:t>-stetige</a:t>
            </a:r>
          </a:p>
          <a:p>
            <a:pPr algn="r"/>
            <a:r>
              <a:rPr lang="de-DE" sz="2800" dirty="0" smtClean="0"/>
              <a:t>Fortsetzung</a:t>
            </a:r>
            <a:br>
              <a:rPr lang="de-DE" sz="2800" dirty="0" smtClean="0"/>
            </a:br>
            <a:r>
              <a:rPr lang="de-DE" sz="2800" dirty="0" smtClean="0"/>
              <a:t>(B-</a:t>
            </a:r>
            <a:r>
              <a:rPr lang="de-DE" sz="2800" dirty="0" err="1" smtClean="0"/>
              <a:t>Splines</a:t>
            </a:r>
            <a:r>
              <a:rPr lang="de-DE" sz="2800" dirty="0" smtClean="0"/>
              <a:t>)</a:t>
            </a:r>
          </a:p>
          <a:p>
            <a:pPr algn="r"/>
            <a:endParaRPr lang="de-DE" sz="2800" dirty="0"/>
          </a:p>
        </p:txBody>
      </p:sp>
      <p:pic>
        <p:nvPicPr>
          <p:cNvPr id="31" name="Grafik 3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15792" y="2614412"/>
            <a:ext cx="1276295" cy="345447"/>
          </a:xfrm>
          <a:prstGeom prst="rect">
            <a:avLst/>
          </a:prstGeom>
          <a:noFill/>
          <a:ln/>
          <a:effectLst/>
        </p:spPr>
      </p:pic>
      <p:pic>
        <p:nvPicPr>
          <p:cNvPr id="35" name="Grafik 3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42599" y="2627290"/>
            <a:ext cx="1690921" cy="345634"/>
          </a:xfrm>
          <a:prstGeom prst="rect">
            <a:avLst/>
          </a:prstGeom>
          <a:noFill/>
          <a:ln/>
          <a:effectLst/>
        </p:spPr>
      </p:pic>
      <p:pic>
        <p:nvPicPr>
          <p:cNvPr id="81" name="Grafik 8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11622" y="4569841"/>
            <a:ext cx="254508" cy="254508"/>
          </a:xfrm>
          <a:prstGeom prst="rect">
            <a:avLst/>
          </a:prstGeom>
          <a:noFill/>
          <a:ln/>
          <a:effectLst/>
        </p:spPr>
      </p:pic>
      <p:sp>
        <p:nvSpPr>
          <p:cNvPr id="82" name="Datumsplatzhalter 3"/>
          <p:cNvSpPr txBox="1">
            <a:spLocks/>
          </p:cNvSpPr>
          <p:nvPr/>
        </p:nvSpPr>
        <p:spPr>
          <a:xfrm>
            <a:off x="457200" y="6356350"/>
            <a:ext cx="17573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8E4D7F-39A1-4CFB-8394-0A5FF582CF35}" type="datetime1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15.06.2009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3" name="Fußzeilenplatzhalter 4"/>
          <p:cNvSpPr txBox="1">
            <a:spLocks/>
          </p:cNvSpPr>
          <p:nvPr/>
        </p:nvSpPr>
        <p:spPr>
          <a:xfrm>
            <a:off x="2285984" y="6356350"/>
            <a:ext cx="5715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christof rezk-salama, computergraphik und multimediasysteme, universität siegen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" name="Freihandform 83"/>
          <p:cNvSpPr/>
          <p:nvPr/>
        </p:nvSpPr>
        <p:spPr>
          <a:xfrm>
            <a:off x="3267989" y="4574458"/>
            <a:ext cx="3897089" cy="1556804"/>
          </a:xfrm>
          <a:custGeom>
            <a:avLst/>
            <a:gdLst>
              <a:gd name="connsiteX0" fmla="*/ 0 w 3008446"/>
              <a:gd name="connsiteY0" fmla="*/ 0 h 635193"/>
              <a:gd name="connsiteX1" fmla="*/ 3008446 w 3008446"/>
              <a:gd name="connsiteY1" fmla="*/ 635193 h 635193"/>
              <a:gd name="connsiteX0" fmla="*/ 0 w 3008446"/>
              <a:gd name="connsiteY0" fmla="*/ 0 h 635193"/>
              <a:gd name="connsiteX1" fmla="*/ 3008446 w 3008446"/>
              <a:gd name="connsiteY1" fmla="*/ 635193 h 635193"/>
              <a:gd name="connsiteX0" fmla="*/ 0 w 3008446"/>
              <a:gd name="connsiteY0" fmla="*/ 0 h 1114497"/>
              <a:gd name="connsiteX1" fmla="*/ 3008446 w 3008446"/>
              <a:gd name="connsiteY1" fmla="*/ 635193 h 1114497"/>
              <a:gd name="connsiteX0" fmla="*/ 0 w 3008446"/>
              <a:gd name="connsiteY0" fmla="*/ 0 h 1114497"/>
              <a:gd name="connsiteX1" fmla="*/ 3008446 w 3008446"/>
              <a:gd name="connsiteY1" fmla="*/ 635193 h 1114497"/>
              <a:gd name="connsiteX0" fmla="*/ 0 w 3008446"/>
              <a:gd name="connsiteY0" fmla="*/ 0 h 1077270"/>
              <a:gd name="connsiteX1" fmla="*/ 3008446 w 3008446"/>
              <a:gd name="connsiteY1" fmla="*/ 635193 h 1077270"/>
              <a:gd name="connsiteX0" fmla="*/ 0 w 3356176"/>
              <a:gd name="connsiteY0" fmla="*/ 0 h 1150348"/>
              <a:gd name="connsiteX1" fmla="*/ 3356176 w 3356176"/>
              <a:gd name="connsiteY1" fmla="*/ 1150348 h 1150348"/>
              <a:gd name="connsiteX0" fmla="*/ 0 w 3356176"/>
              <a:gd name="connsiteY0" fmla="*/ 0 h 1150348"/>
              <a:gd name="connsiteX1" fmla="*/ 3356176 w 3356176"/>
              <a:gd name="connsiteY1" fmla="*/ 1150348 h 1150348"/>
              <a:gd name="connsiteX0" fmla="*/ 0 w 3897089"/>
              <a:gd name="connsiteY0" fmla="*/ 0 h 1420805"/>
              <a:gd name="connsiteX1" fmla="*/ 3897089 w 3897089"/>
              <a:gd name="connsiteY1" fmla="*/ 1420805 h 1420805"/>
              <a:gd name="connsiteX0" fmla="*/ 0 w 3897089"/>
              <a:gd name="connsiteY0" fmla="*/ 0 h 1556804"/>
              <a:gd name="connsiteX1" fmla="*/ 3897089 w 3897089"/>
              <a:gd name="connsiteY1" fmla="*/ 1420805 h 155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97089" h="1556804">
                <a:moveTo>
                  <a:pt x="0" y="0"/>
                </a:moveTo>
                <a:cubicBezTo>
                  <a:pt x="1210450" y="240143"/>
                  <a:pt x="2849149" y="1556804"/>
                  <a:pt x="3897089" y="1420805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5" name="Gruppieren 84"/>
          <p:cNvGrpSpPr/>
          <p:nvPr/>
        </p:nvGrpSpPr>
        <p:grpSpPr>
          <a:xfrm>
            <a:off x="575143" y="3911155"/>
            <a:ext cx="2574350" cy="2521909"/>
            <a:chOff x="575143" y="3911155"/>
            <a:chExt cx="2574350" cy="2521909"/>
          </a:xfrm>
        </p:grpSpPr>
        <p:cxnSp>
          <p:nvCxnSpPr>
            <p:cNvPr id="86" name="Gerade Verbindung 85"/>
            <p:cNvCxnSpPr/>
            <p:nvPr/>
          </p:nvCxnSpPr>
          <p:spPr>
            <a:xfrm rot="2354324" flipH="1" flipV="1">
              <a:off x="575143" y="5272282"/>
              <a:ext cx="931852" cy="68121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Gerade Verbindung 86"/>
            <p:cNvCxnSpPr/>
            <p:nvPr/>
          </p:nvCxnSpPr>
          <p:spPr>
            <a:xfrm rot="18554324" flipH="1" flipV="1">
              <a:off x="825071" y="4463480"/>
              <a:ext cx="1182490" cy="321328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/>
          </p:nvCxnSpPr>
          <p:spPr>
            <a:xfrm rot="13154324" flipH="1">
              <a:off x="1987520" y="4134316"/>
              <a:ext cx="1161973" cy="59643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ihandform 88"/>
            <p:cNvSpPr/>
            <p:nvPr/>
          </p:nvSpPr>
          <p:spPr>
            <a:xfrm rot="18554324">
              <a:off x="737409" y="4585823"/>
              <a:ext cx="2521909" cy="1172574"/>
            </a:xfrm>
            <a:custGeom>
              <a:avLst/>
              <a:gdLst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3914" h="2349843">
                  <a:moveTo>
                    <a:pt x="0" y="1120346"/>
                  </a:moveTo>
                  <a:cubicBezTo>
                    <a:pt x="322821" y="672929"/>
                    <a:pt x="756852" y="349078"/>
                    <a:pt x="1180071" y="181232"/>
                  </a:cubicBezTo>
                  <a:cubicBezTo>
                    <a:pt x="1603290" y="13386"/>
                    <a:pt x="2086233" y="0"/>
                    <a:pt x="2539314" y="113270"/>
                  </a:cubicBezTo>
                  <a:cubicBezTo>
                    <a:pt x="2992395" y="226540"/>
                    <a:pt x="3479457" y="488092"/>
                    <a:pt x="3898557" y="860854"/>
                  </a:cubicBezTo>
                  <a:cubicBezTo>
                    <a:pt x="4317657" y="1233616"/>
                    <a:pt x="4729034" y="1773194"/>
                    <a:pt x="5053914" y="2349843"/>
                  </a:cubicBezTo>
                </a:path>
              </a:pathLst>
            </a:custGeom>
            <a:ln w="571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90" name="Gerade Verbindung 89"/>
          <p:cNvCxnSpPr/>
          <p:nvPr/>
        </p:nvCxnSpPr>
        <p:spPr>
          <a:xfrm rot="18554324" flipH="1" flipV="1">
            <a:off x="806019" y="4492055"/>
            <a:ext cx="1182490" cy="321328"/>
          </a:xfrm>
          <a:prstGeom prst="line">
            <a:avLst/>
          </a:prstGeom>
          <a:ln w="57150">
            <a:solidFill>
              <a:srgbClr val="FFC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90"/>
          <p:cNvCxnSpPr/>
          <p:nvPr/>
        </p:nvCxnSpPr>
        <p:spPr>
          <a:xfrm rot="10800000">
            <a:off x="1910806" y="4284658"/>
            <a:ext cx="1337982" cy="289111"/>
          </a:xfrm>
          <a:prstGeom prst="line">
            <a:avLst/>
          </a:prstGeom>
          <a:ln w="57150">
            <a:solidFill>
              <a:srgbClr val="92D05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 rot="10800000">
            <a:off x="1910806" y="4284658"/>
            <a:ext cx="1337982" cy="289111"/>
          </a:xfrm>
          <a:prstGeom prst="line">
            <a:avLst/>
          </a:prstGeom>
          <a:ln w="57150">
            <a:solidFill>
              <a:srgbClr val="92D05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92"/>
          <p:cNvCxnSpPr/>
          <p:nvPr/>
        </p:nvCxnSpPr>
        <p:spPr>
          <a:xfrm rot="18554324" flipH="1" flipV="1">
            <a:off x="806019" y="4492055"/>
            <a:ext cx="1182490" cy="321328"/>
          </a:xfrm>
          <a:prstGeom prst="line">
            <a:avLst/>
          </a:prstGeom>
          <a:ln w="57150">
            <a:solidFill>
              <a:srgbClr val="FFC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uppieren 93"/>
          <p:cNvGrpSpPr/>
          <p:nvPr/>
        </p:nvGrpSpPr>
        <p:grpSpPr>
          <a:xfrm>
            <a:off x="830029" y="4221143"/>
            <a:ext cx="2481318" cy="1983779"/>
            <a:chOff x="830029" y="4221143"/>
            <a:chExt cx="2481318" cy="1983779"/>
          </a:xfrm>
        </p:grpSpPr>
        <p:sp>
          <p:nvSpPr>
            <p:cNvPr id="95" name="Ellipse 94"/>
            <p:cNvSpPr/>
            <p:nvPr/>
          </p:nvSpPr>
          <p:spPr>
            <a:xfrm rot="18554324">
              <a:off x="1125863" y="6083561"/>
              <a:ext cx="121361" cy="1213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" name="Ellipse 95"/>
            <p:cNvSpPr/>
            <p:nvPr/>
          </p:nvSpPr>
          <p:spPr>
            <a:xfrm rot="18554324">
              <a:off x="1852004" y="4221143"/>
              <a:ext cx="121361" cy="1213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Ellipse 96"/>
            <p:cNvSpPr/>
            <p:nvPr/>
          </p:nvSpPr>
          <p:spPr>
            <a:xfrm rot="18554324">
              <a:off x="3189986" y="4510254"/>
              <a:ext cx="121361" cy="1213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Ellipse 97"/>
            <p:cNvSpPr/>
            <p:nvPr/>
          </p:nvSpPr>
          <p:spPr>
            <a:xfrm rot="18554324">
              <a:off x="830029" y="4954008"/>
              <a:ext cx="121361" cy="1213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99" name="Gerade Verbindung 98"/>
          <p:cNvCxnSpPr/>
          <p:nvPr/>
        </p:nvCxnSpPr>
        <p:spPr>
          <a:xfrm rot="16200000" flipV="1">
            <a:off x="3084681" y="3403054"/>
            <a:ext cx="1268083" cy="1601638"/>
          </a:xfrm>
          <a:prstGeom prst="line">
            <a:avLst/>
          </a:prstGeom>
          <a:ln w="57150">
            <a:solidFill>
              <a:srgbClr val="00B0F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99"/>
          <p:cNvCxnSpPr/>
          <p:nvPr/>
        </p:nvCxnSpPr>
        <p:spPr>
          <a:xfrm rot="16200000" flipV="1">
            <a:off x="3084681" y="3403054"/>
            <a:ext cx="1268083" cy="1601638"/>
          </a:xfrm>
          <a:prstGeom prst="line">
            <a:avLst/>
          </a:prstGeom>
          <a:ln w="57150">
            <a:solidFill>
              <a:srgbClr val="00B0F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Grafik 10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08450" y="3894709"/>
            <a:ext cx="560329" cy="254972"/>
          </a:xfrm>
          <a:prstGeom prst="rect">
            <a:avLst/>
          </a:prstGeom>
          <a:noFill/>
          <a:ln/>
          <a:effectLst/>
        </p:spPr>
      </p:pic>
      <p:pic>
        <p:nvPicPr>
          <p:cNvPr id="102" name="Grafik 10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80486" y="4195699"/>
            <a:ext cx="305355" cy="254971"/>
          </a:xfrm>
          <a:prstGeom prst="rect">
            <a:avLst/>
          </a:prstGeom>
          <a:noFill/>
          <a:ln/>
          <a:effectLst/>
        </p:spPr>
      </p:pic>
      <p:pic>
        <p:nvPicPr>
          <p:cNvPr id="103" name="Grafik 10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66616" y="4724146"/>
            <a:ext cx="279400" cy="254972"/>
          </a:xfrm>
          <a:prstGeom prst="rect">
            <a:avLst/>
          </a:prstGeom>
          <a:noFill/>
          <a:ln/>
          <a:effectLst/>
        </p:spPr>
      </p:pic>
      <p:pic>
        <p:nvPicPr>
          <p:cNvPr id="104" name="Grafik 10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4882" y="4687189"/>
            <a:ext cx="560840" cy="255204"/>
          </a:xfrm>
          <a:prstGeom prst="rect">
            <a:avLst/>
          </a:prstGeom>
          <a:noFill/>
          <a:ln/>
          <a:effectLst/>
        </p:spPr>
      </p:pic>
      <p:sp>
        <p:nvSpPr>
          <p:cNvPr id="105" name="Ellipse 104"/>
          <p:cNvSpPr/>
          <p:nvPr/>
        </p:nvSpPr>
        <p:spPr>
          <a:xfrm rot="18554324">
            <a:off x="2859094" y="3504389"/>
            <a:ext cx="121361" cy="1213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6" name="Grafik 105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28273" y="3224149"/>
            <a:ext cx="178795" cy="203246"/>
          </a:xfrm>
          <a:prstGeom prst="rect">
            <a:avLst/>
          </a:prstGeom>
          <a:noFill/>
          <a:ln/>
          <a:effectLst/>
        </p:spPr>
      </p:pic>
      <p:pic>
        <p:nvPicPr>
          <p:cNvPr id="107" name="Grafik 106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47663" y="6154801"/>
            <a:ext cx="279449" cy="255016"/>
          </a:xfrm>
          <a:prstGeom prst="rect">
            <a:avLst/>
          </a:prstGeom>
          <a:noFill/>
          <a:ln/>
          <a:effectLst/>
        </p:spPr>
      </p:pic>
      <p:grpSp>
        <p:nvGrpSpPr>
          <p:cNvPr id="108" name="Gruppieren 107"/>
          <p:cNvGrpSpPr/>
          <p:nvPr/>
        </p:nvGrpSpPr>
        <p:grpSpPr>
          <a:xfrm>
            <a:off x="3338232" y="4408121"/>
            <a:ext cx="3850122" cy="1847209"/>
            <a:chOff x="3338232" y="4408121"/>
            <a:chExt cx="3850122" cy="1847209"/>
          </a:xfrm>
        </p:grpSpPr>
        <p:cxnSp>
          <p:nvCxnSpPr>
            <p:cNvPr id="109" name="Gerade Verbindung 108"/>
            <p:cNvCxnSpPr/>
            <p:nvPr/>
          </p:nvCxnSpPr>
          <p:spPr>
            <a:xfrm rot="13154324" flipH="1">
              <a:off x="3338232" y="4408121"/>
              <a:ext cx="1161973" cy="59643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109"/>
            <p:cNvCxnSpPr/>
            <p:nvPr/>
          </p:nvCxnSpPr>
          <p:spPr>
            <a:xfrm rot="885767">
              <a:off x="4401889" y="5082070"/>
              <a:ext cx="1880316" cy="824247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/>
          </p:nvCxnSpPr>
          <p:spPr>
            <a:xfrm rot="885767" flipV="1">
              <a:off x="6205267" y="5873256"/>
              <a:ext cx="983087" cy="38207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Ellipse 111"/>
          <p:cNvSpPr/>
          <p:nvPr/>
        </p:nvSpPr>
        <p:spPr>
          <a:xfrm rot="18554324">
            <a:off x="6094551" y="6070113"/>
            <a:ext cx="121361" cy="1213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3" name="Gruppieren 112"/>
          <p:cNvGrpSpPr/>
          <p:nvPr/>
        </p:nvGrpSpPr>
        <p:grpSpPr>
          <a:xfrm>
            <a:off x="7129975" y="5654928"/>
            <a:ext cx="357458" cy="415521"/>
            <a:chOff x="7129975" y="5654928"/>
            <a:chExt cx="357458" cy="415521"/>
          </a:xfrm>
        </p:grpSpPr>
        <p:sp>
          <p:nvSpPr>
            <p:cNvPr id="114" name="Ellipse 113"/>
            <p:cNvSpPr/>
            <p:nvPr/>
          </p:nvSpPr>
          <p:spPr>
            <a:xfrm rot="18554324">
              <a:off x="7129975" y="5949088"/>
              <a:ext cx="121361" cy="1213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5" name="Grafik 114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208493" y="5654928"/>
              <a:ext cx="278940" cy="25455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16" name="Ellipse 115"/>
          <p:cNvSpPr/>
          <p:nvPr/>
        </p:nvSpPr>
        <p:spPr>
          <a:xfrm rot="18554324">
            <a:off x="4460732" y="4772472"/>
            <a:ext cx="121361" cy="1213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8.60449E-6 L 0.14375 0.0412 " pathEditMode="relative" ptsTypes="AA">
                                      <p:cBhvr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4193E-6 L 0.11233 -0.10738 " pathEditMode="relative" ptsTypes="AA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84868E-7 L 0.17778 0.18857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4" grpId="0" animBg="1"/>
      <p:bldP spid="105" grpId="0" animBg="1"/>
      <p:bldP spid="112" grpId="0" animBg="1"/>
      <p:bldP spid="1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Lemma von Bézier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4828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(5</a:t>
            </a:r>
            <a:r>
              <a:rPr lang="de-DE" i="1" dirty="0" smtClean="0"/>
              <a:t>) </a:t>
            </a:r>
            <a:r>
              <a:rPr lang="de-DE" dirty="0" smtClean="0"/>
              <a:t>Affine Invarianz</a:t>
            </a:r>
            <a:br>
              <a:rPr lang="de-DE" dirty="0" smtClean="0"/>
            </a:br>
            <a:r>
              <a:rPr lang="de-DE" sz="2800" dirty="0" smtClean="0"/>
              <a:t>Die Bézier-Kurve ist invariant unter affiner Transformation: 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                   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r>
              <a:rPr lang="de-DE" sz="2800" dirty="0" smtClean="0"/>
              <a:t>   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christof</a:t>
            </a:r>
            <a:r>
              <a:rPr lang="de-DE" dirty="0" smtClean="0"/>
              <a:t> </a:t>
            </a:r>
            <a:r>
              <a:rPr lang="de-DE" dirty="0" err="1" smtClean="0"/>
              <a:t>rezk-salama</a:t>
            </a:r>
            <a:r>
              <a:rPr lang="de-DE" dirty="0" smtClean="0"/>
              <a:t>, </a:t>
            </a:r>
            <a:r>
              <a:rPr lang="de-DE" dirty="0" err="1" smtClean="0"/>
              <a:t>computergraphik</a:t>
            </a:r>
            <a:r>
              <a:rPr lang="de-DE" dirty="0" smtClean="0"/>
              <a:t> und </a:t>
            </a:r>
            <a:r>
              <a:rPr lang="de-DE" dirty="0" err="1" smtClean="0"/>
              <a:t>multimediasysteme</a:t>
            </a:r>
            <a:r>
              <a:rPr lang="de-DE" dirty="0" smtClean="0"/>
              <a:t>, </a:t>
            </a:r>
            <a:r>
              <a:rPr lang="de-DE" dirty="0" err="1" smtClean="0"/>
              <a:t>universität</a:t>
            </a:r>
            <a:r>
              <a:rPr lang="de-DE" dirty="0" smtClean="0"/>
              <a:t> siegen</a:t>
            </a:r>
            <a:endParaRPr lang="de-DE" dirty="0"/>
          </a:p>
        </p:txBody>
      </p:sp>
      <p:grpSp>
        <p:nvGrpSpPr>
          <p:cNvPr id="6" name="Gruppieren 27"/>
          <p:cNvGrpSpPr/>
          <p:nvPr/>
        </p:nvGrpSpPr>
        <p:grpSpPr>
          <a:xfrm>
            <a:off x="685990" y="3976388"/>
            <a:ext cx="2272898" cy="1419859"/>
            <a:chOff x="1030311" y="3778091"/>
            <a:chExt cx="4404574" cy="2751498"/>
          </a:xfrm>
        </p:grpSpPr>
        <p:cxnSp>
          <p:nvCxnSpPr>
            <p:cNvPr id="10" name="Gerade Verbindung 9"/>
            <p:cNvCxnSpPr>
              <a:stCxn id="16" idx="3"/>
              <a:endCxn id="11" idx="3"/>
            </p:cNvCxnSpPr>
            <p:nvPr/>
          </p:nvCxnSpPr>
          <p:spPr>
            <a:xfrm rot="5400000" flipH="1" flipV="1">
              <a:off x="838944" y="4110838"/>
              <a:ext cx="1576945" cy="115280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2183113" y="3778091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 Verbindung 11"/>
            <p:cNvCxnSpPr>
              <a:stCxn id="13" idx="6"/>
              <a:endCxn id="11" idx="6"/>
            </p:cNvCxnSpPr>
            <p:nvPr/>
          </p:nvCxnSpPr>
          <p:spPr>
            <a:xfrm flipH="1" flipV="1">
              <a:off x="2324494" y="3848782"/>
              <a:ext cx="2001091" cy="54377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4184204" y="4321865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 Verbindung 13"/>
            <p:cNvCxnSpPr>
              <a:stCxn id="13" idx="5"/>
              <a:endCxn id="17" idx="1"/>
            </p:cNvCxnSpPr>
            <p:nvPr/>
          </p:nvCxnSpPr>
          <p:spPr>
            <a:xfrm rot="16200000" flipH="1">
              <a:off x="3826359" y="4921062"/>
              <a:ext cx="1966372" cy="100932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ihandform 14"/>
            <p:cNvSpPr/>
            <p:nvPr/>
          </p:nvSpPr>
          <p:spPr>
            <a:xfrm>
              <a:off x="1096005" y="4477968"/>
              <a:ext cx="4267749" cy="1984311"/>
            </a:xfrm>
            <a:custGeom>
              <a:avLst/>
              <a:gdLst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3914" h="2349843">
                  <a:moveTo>
                    <a:pt x="0" y="1120346"/>
                  </a:moveTo>
                  <a:cubicBezTo>
                    <a:pt x="322821" y="672929"/>
                    <a:pt x="756852" y="349078"/>
                    <a:pt x="1180071" y="181232"/>
                  </a:cubicBezTo>
                  <a:cubicBezTo>
                    <a:pt x="1603290" y="13386"/>
                    <a:pt x="2086233" y="0"/>
                    <a:pt x="2539314" y="113270"/>
                  </a:cubicBezTo>
                  <a:cubicBezTo>
                    <a:pt x="2992395" y="226540"/>
                    <a:pt x="3479457" y="488092"/>
                    <a:pt x="3898557" y="860854"/>
                  </a:cubicBezTo>
                  <a:cubicBezTo>
                    <a:pt x="4317657" y="1233616"/>
                    <a:pt x="4729034" y="1773194"/>
                    <a:pt x="5053914" y="2349843"/>
                  </a:cubicBezTo>
                </a:path>
              </a:pathLst>
            </a:cu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030311" y="5355036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5293504" y="6388208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5125791" y="4108361"/>
            <a:ext cx="31399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Folgt direkt aus der</a:t>
            </a:r>
            <a:br>
              <a:rPr lang="de-DE" sz="2800" dirty="0" smtClean="0"/>
            </a:br>
            <a:r>
              <a:rPr lang="de-DE" sz="2800" dirty="0" smtClean="0"/>
              <a:t>Partition der 1 der</a:t>
            </a:r>
            <a:br>
              <a:rPr lang="de-DE" sz="2800" dirty="0" smtClean="0"/>
            </a:br>
            <a:r>
              <a:rPr lang="de-DE" sz="2800" dirty="0" smtClean="0"/>
              <a:t>Bernstein-Polynome</a:t>
            </a:r>
            <a:endParaRPr lang="de-DE" sz="2800" dirty="0"/>
          </a:p>
        </p:txBody>
      </p:sp>
      <p:pic>
        <p:nvPicPr>
          <p:cNvPr id="18" name="Grafik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92482" y="2614410"/>
            <a:ext cx="4519943" cy="1000062"/>
          </a:xfrm>
          <a:prstGeom prst="rect">
            <a:avLst/>
          </a:prstGeom>
          <a:noFill/>
          <a:ln/>
          <a:effectLst/>
        </p:spPr>
      </p:pic>
      <p:grpSp>
        <p:nvGrpSpPr>
          <p:cNvPr id="19" name="Gruppieren 27"/>
          <p:cNvGrpSpPr/>
          <p:nvPr/>
        </p:nvGrpSpPr>
        <p:grpSpPr>
          <a:xfrm rot="3479155">
            <a:off x="2630700" y="3989267"/>
            <a:ext cx="2272898" cy="1419859"/>
            <a:chOff x="1030311" y="3778091"/>
            <a:chExt cx="4404574" cy="2751498"/>
          </a:xfrm>
        </p:grpSpPr>
        <p:cxnSp>
          <p:nvCxnSpPr>
            <p:cNvPr id="21" name="Gerade Verbindung 20"/>
            <p:cNvCxnSpPr>
              <a:stCxn id="27" idx="3"/>
              <a:endCxn id="22" idx="3"/>
            </p:cNvCxnSpPr>
            <p:nvPr/>
          </p:nvCxnSpPr>
          <p:spPr>
            <a:xfrm rot="5400000" flipH="1" flipV="1">
              <a:off x="838944" y="4110838"/>
              <a:ext cx="1576945" cy="115280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/>
            <p:cNvSpPr/>
            <p:nvPr/>
          </p:nvSpPr>
          <p:spPr>
            <a:xfrm>
              <a:off x="2183113" y="3778091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3" name="Gerade Verbindung 22"/>
            <p:cNvCxnSpPr>
              <a:stCxn id="24" idx="6"/>
              <a:endCxn id="22" idx="6"/>
            </p:cNvCxnSpPr>
            <p:nvPr/>
          </p:nvCxnSpPr>
          <p:spPr>
            <a:xfrm flipH="1" flipV="1">
              <a:off x="2324494" y="3848782"/>
              <a:ext cx="2001091" cy="54377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/>
            <p:cNvSpPr/>
            <p:nvPr/>
          </p:nvSpPr>
          <p:spPr>
            <a:xfrm>
              <a:off x="4184204" y="4321865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rade Verbindung 24"/>
            <p:cNvCxnSpPr>
              <a:stCxn id="24" idx="5"/>
              <a:endCxn id="28" idx="1"/>
            </p:cNvCxnSpPr>
            <p:nvPr/>
          </p:nvCxnSpPr>
          <p:spPr>
            <a:xfrm rot="16200000" flipH="1">
              <a:off x="3826359" y="4921062"/>
              <a:ext cx="1966372" cy="100932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ihandform 25"/>
            <p:cNvSpPr/>
            <p:nvPr/>
          </p:nvSpPr>
          <p:spPr>
            <a:xfrm>
              <a:off x="1096005" y="4477968"/>
              <a:ext cx="4267749" cy="1984311"/>
            </a:xfrm>
            <a:custGeom>
              <a:avLst/>
              <a:gdLst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3914" h="2349843">
                  <a:moveTo>
                    <a:pt x="0" y="1120346"/>
                  </a:moveTo>
                  <a:cubicBezTo>
                    <a:pt x="322821" y="672929"/>
                    <a:pt x="756852" y="349078"/>
                    <a:pt x="1180071" y="181232"/>
                  </a:cubicBezTo>
                  <a:cubicBezTo>
                    <a:pt x="1603290" y="13386"/>
                    <a:pt x="2086233" y="0"/>
                    <a:pt x="2539314" y="113270"/>
                  </a:cubicBezTo>
                  <a:cubicBezTo>
                    <a:pt x="2992395" y="226540"/>
                    <a:pt x="3479457" y="488092"/>
                    <a:pt x="3898557" y="860854"/>
                  </a:cubicBezTo>
                  <a:cubicBezTo>
                    <a:pt x="4317657" y="1233616"/>
                    <a:pt x="4729034" y="1773194"/>
                    <a:pt x="5053914" y="2349843"/>
                  </a:cubicBezTo>
                </a:path>
              </a:pathLst>
            </a:cu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030311" y="5355036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5293504" y="6388208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9" name="Grafik 2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6555" y="4553039"/>
            <a:ext cx="608236" cy="302297"/>
          </a:xfrm>
          <a:prstGeom prst="rect">
            <a:avLst/>
          </a:prstGeom>
          <a:noFill/>
        </p:spPr>
      </p:pic>
      <p:pic>
        <p:nvPicPr>
          <p:cNvPr id="32" name="Grafik 3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32846" y="4288663"/>
            <a:ext cx="242213" cy="2422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Lemma von Bézier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4828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(6</a:t>
            </a:r>
            <a:r>
              <a:rPr lang="de-DE" i="1" dirty="0" smtClean="0"/>
              <a:t>) </a:t>
            </a:r>
            <a:r>
              <a:rPr lang="de-DE" dirty="0" smtClean="0"/>
              <a:t>Variationsreduktion (Variation </a:t>
            </a:r>
            <a:r>
              <a:rPr lang="de-DE" dirty="0" err="1" smtClean="0"/>
              <a:t>Diminishing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sz="2800" dirty="0" smtClean="0"/>
              <a:t>Die Bézier-Kurve „schwingt nicht stärker“ als ihr Kontrollpolygon. </a:t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                    </a:t>
            </a:r>
          </a:p>
          <a:p>
            <a:pPr>
              <a:buNone/>
            </a:pPr>
            <a:endParaRPr lang="de-DE" sz="2800" dirty="0" smtClean="0"/>
          </a:p>
          <a:p>
            <a:pPr>
              <a:buNone/>
            </a:pPr>
            <a:r>
              <a:rPr lang="de-DE" sz="2800" dirty="0" smtClean="0"/>
              <a:t>   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christof</a:t>
            </a:r>
            <a:r>
              <a:rPr lang="de-DE" dirty="0" smtClean="0"/>
              <a:t> </a:t>
            </a:r>
            <a:r>
              <a:rPr lang="de-DE" dirty="0" err="1" smtClean="0"/>
              <a:t>rezk-salama</a:t>
            </a:r>
            <a:r>
              <a:rPr lang="de-DE" dirty="0" smtClean="0"/>
              <a:t>, </a:t>
            </a:r>
            <a:r>
              <a:rPr lang="de-DE" dirty="0" err="1" smtClean="0"/>
              <a:t>computergraphik</a:t>
            </a:r>
            <a:r>
              <a:rPr lang="de-DE" dirty="0" smtClean="0"/>
              <a:t> und </a:t>
            </a:r>
            <a:r>
              <a:rPr lang="de-DE" dirty="0" err="1" smtClean="0"/>
              <a:t>multimediasysteme</a:t>
            </a:r>
            <a:r>
              <a:rPr lang="de-DE" dirty="0" smtClean="0"/>
              <a:t>, </a:t>
            </a:r>
            <a:r>
              <a:rPr lang="de-DE" dirty="0" err="1" smtClean="0"/>
              <a:t>universität</a:t>
            </a:r>
            <a:r>
              <a:rPr lang="de-DE" dirty="0" smtClean="0"/>
              <a:t> siegen</a:t>
            </a:r>
            <a:endParaRPr lang="de-DE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1497360" y="3525627"/>
            <a:ext cx="3897046" cy="2434450"/>
            <a:chOff x="1030311" y="3778091"/>
            <a:chExt cx="4404574" cy="2751498"/>
          </a:xfrm>
        </p:grpSpPr>
        <p:cxnSp>
          <p:nvCxnSpPr>
            <p:cNvPr id="31" name="Gerade Verbindung 30"/>
            <p:cNvCxnSpPr>
              <a:stCxn id="38" idx="3"/>
              <a:endCxn id="33" idx="3"/>
            </p:cNvCxnSpPr>
            <p:nvPr/>
          </p:nvCxnSpPr>
          <p:spPr>
            <a:xfrm rot="5400000" flipH="1" flipV="1">
              <a:off x="838944" y="4110838"/>
              <a:ext cx="1576945" cy="115280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lipse 32"/>
            <p:cNvSpPr/>
            <p:nvPr/>
          </p:nvSpPr>
          <p:spPr>
            <a:xfrm>
              <a:off x="2183113" y="3778091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" name="Gerade Verbindung 33"/>
            <p:cNvCxnSpPr>
              <a:stCxn id="35" idx="6"/>
              <a:endCxn id="33" idx="6"/>
            </p:cNvCxnSpPr>
            <p:nvPr/>
          </p:nvCxnSpPr>
          <p:spPr>
            <a:xfrm flipH="1" flipV="1">
              <a:off x="2324494" y="3848782"/>
              <a:ext cx="2001091" cy="54377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34"/>
            <p:cNvSpPr/>
            <p:nvPr/>
          </p:nvSpPr>
          <p:spPr>
            <a:xfrm>
              <a:off x="4184204" y="4321865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6" name="Gerade Verbindung 35"/>
            <p:cNvCxnSpPr>
              <a:stCxn id="35" idx="5"/>
              <a:endCxn id="39" idx="1"/>
            </p:cNvCxnSpPr>
            <p:nvPr/>
          </p:nvCxnSpPr>
          <p:spPr>
            <a:xfrm rot="16200000" flipH="1">
              <a:off x="3826359" y="4921062"/>
              <a:ext cx="1966372" cy="100932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ihandform 36"/>
            <p:cNvSpPr/>
            <p:nvPr/>
          </p:nvSpPr>
          <p:spPr>
            <a:xfrm>
              <a:off x="1096005" y="4477968"/>
              <a:ext cx="4267749" cy="1984311"/>
            </a:xfrm>
            <a:custGeom>
              <a:avLst/>
              <a:gdLst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3914" h="2349843">
                  <a:moveTo>
                    <a:pt x="0" y="1120346"/>
                  </a:moveTo>
                  <a:cubicBezTo>
                    <a:pt x="322821" y="672929"/>
                    <a:pt x="756852" y="349078"/>
                    <a:pt x="1180071" y="181232"/>
                  </a:cubicBezTo>
                  <a:cubicBezTo>
                    <a:pt x="1603290" y="13386"/>
                    <a:pt x="2086233" y="0"/>
                    <a:pt x="2539314" y="113270"/>
                  </a:cubicBezTo>
                  <a:cubicBezTo>
                    <a:pt x="2992395" y="226540"/>
                    <a:pt x="3479457" y="488092"/>
                    <a:pt x="3898557" y="860854"/>
                  </a:cubicBezTo>
                  <a:cubicBezTo>
                    <a:pt x="4317657" y="1233616"/>
                    <a:pt x="4729034" y="1773194"/>
                    <a:pt x="5053914" y="2349843"/>
                  </a:cubicBezTo>
                </a:path>
              </a:pathLst>
            </a:cu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1030311" y="5355036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5293504" y="6388208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1" name="Gerade Verbindung 40"/>
          <p:cNvCxnSpPr/>
          <p:nvPr/>
        </p:nvCxnSpPr>
        <p:spPr>
          <a:xfrm>
            <a:off x="1236372" y="4275786"/>
            <a:ext cx="4262907" cy="43788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V="1">
            <a:off x="1030310" y="4185634"/>
            <a:ext cx="4327301" cy="592428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>
            <a:off x="1777285" y="3721994"/>
            <a:ext cx="3657600" cy="824248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5897009" y="3366121"/>
            <a:ext cx="28251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Eine beliebige </a:t>
            </a:r>
            <a:br>
              <a:rPr lang="de-DE" sz="2800" dirty="0" smtClean="0"/>
            </a:br>
            <a:r>
              <a:rPr lang="de-DE" sz="2800" dirty="0" smtClean="0"/>
              <a:t>Gerade schneidet </a:t>
            </a:r>
            <a:br>
              <a:rPr lang="de-DE" sz="2800" dirty="0" smtClean="0"/>
            </a:br>
            <a:r>
              <a:rPr lang="de-DE" sz="2800" dirty="0" smtClean="0"/>
              <a:t>die Kurve nicht</a:t>
            </a:r>
            <a:br>
              <a:rPr lang="de-DE" sz="2800" dirty="0" smtClean="0"/>
            </a:br>
            <a:r>
              <a:rPr lang="de-DE" sz="2800" dirty="0" smtClean="0"/>
              <a:t>öfter als ihr </a:t>
            </a:r>
            <a:br>
              <a:rPr lang="de-DE" sz="2800" dirty="0" smtClean="0"/>
            </a:br>
            <a:r>
              <a:rPr lang="de-DE" sz="2800" dirty="0" smtClean="0"/>
              <a:t>Kontrollpolygon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Lemma von Bézier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christof</a:t>
            </a:r>
            <a:r>
              <a:rPr lang="de-DE" dirty="0" smtClean="0"/>
              <a:t> </a:t>
            </a:r>
            <a:r>
              <a:rPr lang="de-DE" dirty="0" err="1" smtClean="0"/>
              <a:t>rezk-salama</a:t>
            </a:r>
            <a:r>
              <a:rPr lang="de-DE" dirty="0" smtClean="0"/>
              <a:t>, </a:t>
            </a:r>
            <a:r>
              <a:rPr lang="de-DE" dirty="0" err="1" smtClean="0"/>
              <a:t>computergraphik</a:t>
            </a:r>
            <a:r>
              <a:rPr lang="de-DE" dirty="0" smtClean="0"/>
              <a:t> und </a:t>
            </a:r>
            <a:r>
              <a:rPr lang="de-DE" dirty="0" err="1" smtClean="0"/>
              <a:t>multimediasysteme</a:t>
            </a:r>
            <a:r>
              <a:rPr lang="de-DE" dirty="0" smtClean="0"/>
              <a:t>, </a:t>
            </a:r>
            <a:r>
              <a:rPr lang="de-DE" dirty="0" err="1" smtClean="0"/>
              <a:t>universität</a:t>
            </a:r>
            <a:r>
              <a:rPr lang="de-DE" dirty="0" smtClean="0"/>
              <a:t> siegen</a:t>
            </a:r>
            <a:endParaRPr lang="de-DE" dirty="0"/>
          </a:p>
        </p:txBody>
      </p:sp>
      <p:grpSp>
        <p:nvGrpSpPr>
          <p:cNvPr id="6" name="Gruppieren 29"/>
          <p:cNvGrpSpPr/>
          <p:nvPr/>
        </p:nvGrpSpPr>
        <p:grpSpPr>
          <a:xfrm>
            <a:off x="1497360" y="3525627"/>
            <a:ext cx="3897046" cy="2434450"/>
            <a:chOff x="1030311" y="3778091"/>
            <a:chExt cx="4404574" cy="2751498"/>
          </a:xfrm>
        </p:grpSpPr>
        <p:cxnSp>
          <p:nvCxnSpPr>
            <p:cNvPr id="31" name="Gerade Verbindung 30"/>
            <p:cNvCxnSpPr>
              <a:stCxn id="38" idx="3"/>
              <a:endCxn id="33" idx="3"/>
            </p:cNvCxnSpPr>
            <p:nvPr/>
          </p:nvCxnSpPr>
          <p:spPr>
            <a:xfrm rot="5400000" flipH="1" flipV="1">
              <a:off x="838944" y="4110838"/>
              <a:ext cx="1576945" cy="115280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lipse 32"/>
            <p:cNvSpPr/>
            <p:nvPr/>
          </p:nvSpPr>
          <p:spPr>
            <a:xfrm>
              <a:off x="2183113" y="3778091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" name="Gerade Verbindung 33"/>
            <p:cNvCxnSpPr>
              <a:stCxn id="35" idx="6"/>
              <a:endCxn id="33" idx="6"/>
            </p:cNvCxnSpPr>
            <p:nvPr/>
          </p:nvCxnSpPr>
          <p:spPr>
            <a:xfrm flipH="1" flipV="1">
              <a:off x="2324494" y="3848782"/>
              <a:ext cx="2001091" cy="54377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34"/>
            <p:cNvSpPr/>
            <p:nvPr/>
          </p:nvSpPr>
          <p:spPr>
            <a:xfrm>
              <a:off x="4184204" y="4321865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6" name="Gerade Verbindung 35"/>
            <p:cNvCxnSpPr>
              <a:stCxn id="35" idx="5"/>
              <a:endCxn id="39" idx="1"/>
            </p:cNvCxnSpPr>
            <p:nvPr/>
          </p:nvCxnSpPr>
          <p:spPr>
            <a:xfrm rot="16200000" flipH="1">
              <a:off x="3826359" y="4921062"/>
              <a:ext cx="1966372" cy="1009329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ihandform 36"/>
            <p:cNvSpPr/>
            <p:nvPr/>
          </p:nvSpPr>
          <p:spPr>
            <a:xfrm>
              <a:off x="1096005" y="4477968"/>
              <a:ext cx="4267749" cy="1984311"/>
            </a:xfrm>
            <a:custGeom>
              <a:avLst/>
              <a:gdLst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  <a:gd name="connsiteX0" fmla="*/ 0 w 5053914"/>
                <a:gd name="connsiteY0" fmla="*/ 1120346 h 2349843"/>
                <a:gd name="connsiteX1" fmla="*/ 1180071 w 5053914"/>
                <a:gd name="connsiteY1" fmla="*/ 181232 h 2349843"/>
                <a:gd name="connsiteX2" fmla="*/ 2539314 w 5053914"/>
                <a:gd name="connsiteY2" fmla="*/ 113270 h 2349843"/>
                <a:gd name="connsiteX3" fmla="*/ 3898557 w 5053914"/>
                <a:gd name="connsiteY3" fmla="*/ 860854 h 2349843"/>
                <a:gd name="connsiteX4" fmla="*/ 5053914 w 5053914"/>
                <a:gd name="connsiteY4" fmla="*/ 2349843 h 2349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3914" h="2349843">
                  <a:moveTo>
                    <a:pt x="0" y="1120346"/>
                  </a:moveTo>
                  <a:cubicBezTo>
                    <a:pt x="322821" y="672929"/>
                    <a:pt x="756852" y="349078"/>
                    <a:pt x="1180071" y="181232"/>
                  </a:cubicBezTo>
                  <a:cubicBezTo>
                    <a:pt x="1603290" y="13386"/>
                    <a:pt x="2086233" y="0"/>
                    <a:pt x="2539314" y="113270"/>
                  </a:cubicBezTo>
                  <a:cubicBezTo>
                    <a:pt x="2992395" y="226540"/>
                    <a:pt x="3479457" y="488092"/>
                    <a:pt x="3898557" y="860854"/>
                  </a:cubicBezTo>
                  <a:cubicBezTo>
                    <a:pt x="4317657" y="1233616"/>
                    <a:pt x="4729034" y="1773194"/>
                    <a:pt x="5053914" y="2349843"/>
                  </a:cubicBezTo>
                </a:path>
              </a:pathLst>
            </a:custGeom>
            <a:ln w="571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1030311" y="5355036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5293504" y="6388208"/>
              <a:ext cx="141381" cy="1413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1" name="Gerade Verbindung 40"/>
          <p:cNvCxnSpPr/>
          <p:nvPr/>
        </p:nvCxnSpPr>
        <p:spPr>
          <a:xfrm>
            <a:off x="1236372" y="4275786"/>
            <a:ext cx="4262907" cy="43788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V="1">
            <a:off x="1030310" y="4185634"/>
            <a:ext cx="4327301" cy="592428"/>
          </a:xfrm>
          <a:prstGeom prst="line">
            <a:avLst/>
          </a:prstGeom>
          <a:ln w="381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>
            <a:off x="1777285" y="3721994"/>
            <a:ext cx="3657600" cy="824248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5897009" y="3366121"/>
            <a:ext cx="282513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Eine beliebige </a:t>
            </a:r>
            <a:br>
              <a:rPr lang="de-DE" sz="2800" dirty="0" smtClean="0"/>
            </a:br>
            <a:r>
              <a:rPr lang="de-DE" sz="2800" dirty="0" smtClean="0"/>
              <a:t>Gerade schneidet </a:t>
            </a:r>
            <a:br>
              <a:rPr lang="de-DE" sz="2800" dirty="0" smtClean="0"/>
            </a:br>
            <a:r>
              <a:rPr lang="de-DE" sz="2800" dirty="0" smtClean="0"/>
              <a:t>die Kurve nicht</a:t>
            </a:r>
            <a:br>
              <a:rPr lang="de-DE" sz="2800" dirty="0" smtClean="0"/>
            </a:br>
            <a:r>
              <a:rPr lang="de-DE" sz="2800" dirty="0" smtClean="0"/>
              <a:t>öfter als ihr </a:t>
            </a:r>
            <a:br>
              <a:rPr lang="de-DE" sz="2800" dirty="0" smtClean="0"/>
            </a:br>
            <a:r>
              <a:rPr lang="de-DE" sz="2800" dirty="0" smtClean="0"/>
              <a:t>Kontrollpolygon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48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(6</a:t>
            </a:r>
            <a:r>
              <a:rPr lang="de-DE" i="1" dirty="0" smtClean="0"/>
              <a:t>) </a:t>
            </a:r>
            <a:r>
              <a:rPr lang="de-DE" dirty="0" smtClean="0"/>
              <a:t>Variationsreduktion (Variation </a:t>
            </a:r>
            <a:r>
              <a:rPr lang="de-DE" dirty="0" err="1" smtClean="0"/>
              <a:t>Diminishing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sz="2800" dirty="0" smtClean="0"/>
              <a:t>Die Bézier-Kurve „schwingt nicht stärker“ als ihr Kontrollpolygon.</a:t>
            </a:r>
          </a:p>
          <a:p>
            <a:pPr>
              <a:buNone/>
            </a:pPr>
            <a:r>
              <a:rPr lang="de-DE" sz="2800" b="1" i="1" dirty="0" smtClean="0"/>
              <a:t>Präziser:</a:t>
            </a:r>
          </a:p>
          <a:p>
            <a:pPr>
              <a:buNone/>
            </a:pPr>
            <a:r>
              <a:rPr lang="de-DE" sz="2800" dirty="0" smtClean="0"/>
              <a:t>	Sei       das Kontrollpolygon und      eine beliebige Hyperebene im        (Gerade in      , Ebene in       ),</a:t>
            </a:r>
            <a:br>
              <a:rPr lang="de-DE" sz="2800" dirty="0" smtClean="0"/>
            </a:br>
            <a:r>
              <a:rPr lang="de-DE" sz="2800" dirty="0" smtClean="0"/>
              <a:t>dann gilt:</a:t>
            </a:r>
          </a:p>
        </p:txBody>
      </p:sp>
      <p:grpSp>
        <p:nvGrpSpPr>
          <p:cNvPr id="40" name="Gruppieren 39"/>
          <p:cNvGrpSpPr/>
          <p:nvPr/>
        </p:nvGrpSpPr>
        <p:grpSpPr>
          <a:xfrm>
            <a:off x="1469010" y="3625967"/>
            <a:ext cx="6229383" cy="1799079"/>
            <a:chOff x="1469010" y="3625967"/>
            <a:chExt cx="6229383" cy="1799079"/>
          </a:xfrm>
        </p:grpSpPr>
        <p:pic>
          <p:nvPicPr>
            <p:cNvPr id="21" name="Grafik 20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93406" y="3993016"/>
              <a:ext cx="512160" cy="36708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3" name="Grafik 2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186965" y="3993541"/>
              <a:ext cx="511428" cy="3665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5" name="Grafik 24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99537" y="4005895"/>
              <a:ext cx="475628" cy="36603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Grafik 31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69010" y="3638846"/>
              <a:ext cx="291961" cy="29196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Grafik 28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53788" y="5023324"/>
              <a:ext cx="3183045" cy="40172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0" name="Grafik 29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68559" y="3625967"/>
              <a:ext cx="329280" cy="329280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Bézier-Kurven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9665" y="1600200"/>
            <a:ext cx="7424670" cy="4525963"/>
          </a:xfrm>
        </p:spPr>
        <p:txBody>
          <a:bodyPr/>
          <a:lstStyle/>
          <a:p>
            <a:pPr>
              <a:buNone/>
            </a:pPr>
            <a:r>
              <a:rPr lang="de-DE" dirty="0" err="1" smtClean="0"/>
              <a:t>Polynomkurve</a:t>
            </a:r>
            <a:r>
              <a:rPr lang="de-DE" dirty="0" smtClean="0"/>
              <a:t> mit den Eigenschaften:</a:t>
            </a:r>
          </a:p>
          <a:p>
            <a:r>
              <a:rPr lang="de-DE" b="1" dirty="0" smtClean="0"/>
              <a:t>Affin invariant</a:t>
            </a:r>
          </a:p>
          <a:p>
            <a:r>
              <a:rPr lang="de-DE" b="1" dirty="0" smtClean="0"/>
              <a:t>Intuitiv modellierbar</a:t>
            </a:r>
          </a:p>
          <a:p>
            <a:pPr lvl="1"/>
            <a:r>
              <a:rPr lang="de-DE" dirty="0" smtClean="0"/>
              <a:t>Kontrollpolygone und Konvexe Hülle</a:t>
            </a:r>
          </a:p>
          <a:p>
            <a:r>
              <a:rPr lang="de-DE" b="1" dirty="0" err="1" smtClean="0"/>
              <a:t>Kontollierbarer</a:t>
            </a:r>
            <a:r>
              <a:rPr lang="de-DE" b="1" dirty="0" smtClean="0"/>
              <a:t> Kurvenverlauf </a:t>
            </a:r>
            <a:endParaRPr lang="de-DE" dirty="0" smtClean="0"/>
          </a:p>
          <a:p>
            <a:pPr lvl="1"/>
            <a:r>
              <a:rPr lang="de-DE" dirty="0" smtClean="0"/>
              <a:t>Konvexe Hülle  und Variationsreduktion</a:t>
            </a:r>
          </a:p>
          <a:p>
            <a:r>
              <a:rPr lang="de-DE" b="1" dirty="0" smtClean="0"/>
              <a:t>Stetig und glatt </a:t>
            </a:r>
            <a:r>
              <a:rPr lang="de-DE" b="1" dirty="0" err="1" smtClean="0"/>
              <a:t>zusammensetzbar</a:t>
            </a:r>
            <a:endParaRPr lang="de-DE" b="1" dirty="0" smtClean="0"/>
          </a:p>
          <a:p>
            <a:pPr lvl="1"/>
            <a:r>
              <a:rPr lang="de-DE" i="1" dirty="0" smtClean="0"/>
              <a:t>k+1</a:t>
            </a:r>
            <a:r>
              <a:rPr lang="de-DE" dirty="0" smtClean="0"/>
              <a:t> Kontrollpunkte für </a:t>
            </a:r>
            <a:r>
              <a:rPr lang="de-DE" dirty="0" err="1" smtClean="0"/>
              <a:t>C</a:t>
            </a:r>
            <a:r>
              <a:rPr lang="de-DE" i="1" dirty="0" err="1" smtClean="0"/>
              <a:t>k</a:t>
            </a:r>
            <a:r>
              <a:rPr lang="de-DE" dirty="0" smtClean="0"/>
              <a:t> Stetigkeit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grpSp>
        <p:nvGrpSpPr>
          <p:cNvPr id="7" name="Gruppieren 8"/>
          <p:cNvGrpSpPr/>
          <p:nvPr/>
        </p:nvGrpSpPr>
        <p:grpSpPr>
          <a:xfrm>
            <a:off x="3792832" y="2179749"/>
            <a:ext cx="3651160" cy="717997"/>
            <a:chOff x="3792832" y="2179749"/>
            <a:chExt cx="3651160" cy="717997"/>
          </a:xfrm>
        </p:grpSpPr>
        <p:sp>
          <p:nvSpPr>
            <p:cNvPr id="6" name="Inhaltsplatzhalter 2"/>
            <p:cNvSpPr txBox="1">
              <a:spLocks/>
            </p:cNvSpPr>
            <p:nvPr/>
          </p:nvSpPr>
          <p:spPr>
            <a:xfrm>
              <a:off x="3792832" y="2179749"/>
              <a:ext cx="3651160" cy="7179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lang="de-DE" sz="3200" dirty="0" smtClean="0"/>
                <a:t>(        Partition der 1)</a:t>
              </a:r>
              <a:endPara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8" name="Grafik 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84138" y="2337263"/>
              <a:ext cx="513620" cy="30755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48435" y="4787935"/>
            <a:ext cx="942355" cy="974641"/>
          </a:xfrm>
          <a:prstGeom prst="rect">
            <a:avLst/>
          </a:prstGeom>
          <a:noFill/>
          <a:ln/>
          <a:effectLst/>
        </p:spPr>
      </p:pic>
      <p:grpSp>
        <p:nvGrpSpPr>
          <p:cNvPr id="23" name="Gruppieren 22"/>
          <p:cNvGrpSpPr/>
          <p:nvPr/>
        </p:nvGrpSpPr>
        <p:grpSpPr>
          <a:xfrm>
            <a:off x="1340860" y="2286355"/>
            <a:ext cx="6287321" cy="974640"/>
            <a:chOff x="1340860" y="2286355"/>
            <a:chExt cx="6287321" cy="974640"/>
          </a:xfrm>
        </p:grpSpPr>
        <p:pic>
          <p:nvPicPr>
            <p:cNvPr id="19" name="Grafik 18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340860" y="2286355"/>
              <a:ext cx="3632196" cy="9746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2" name="Grafik 11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46388" y="2479537"/>
              <a:ext cx="1781793" cy="36927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1" name="Grafik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40860" y="2286355"/>
            <a:ext cx="3632196" cy="974640"/>
          </a:xfrm>
          <a:prstGeom prst="rect">
            <a:avLst/>
          </a:prstGeom>
          <a:noFill/>
          <a:ln/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Bézier-Flächen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Tensorprodukt</a:t>
            </a:r>
            <a:r>
              <a:rPr lang="de-DE" dirty="0" smtClean="0"/>
              <a:t>-Flächen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grpSp>
        <p:nvGrpSpPr>
          <p:cNvPr id="24" name="Gruppieren 23"/>
          <p:cNvGrpSpPr/>
          <p:nvPr/>
        </p:nvGrpSpPr>
        <p:grpSpPr>
          <a:xfrm>
            <a:off x="1309652" y="3484086"/>
            <a:ext cx="6318193" cy="1008969"/>
            <a:chOff x="1309652" y="3484086"/>
            <a:chExt cx="6318193" cy="1008969"/>
          </a:xfrm>
        </p:grpSpPr>
        <p:pic>
          <p:nvPicPr>
            <p:cNvPr id="18" name="Grafik 17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309652" y="3484086"/>
              <a:ext cx="3900673" cy="100896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" name="Grafik 13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46722" y="3690151"/>
              <a:ext cx="1781123" cy="36913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8" name="Grafik 2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09465" y="3481940"/>
            <a:ext cx="2487693" cy="1008797"/>
          </a:xfrm>
          <a:prstGeom prst="rect">
            <a:avLst/>
          </a:prstGeom>
          <a:noFill/>
          <a:ln/>
          <a:effectLst/>
        </p:spPr>
      </p:pic>
      <p:pic>
        <p:nvPicPr>
          <p:cNvPr id="36" name="Grafik 35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72790" y="4971055"/>
            <a:ext cx="1311629" cy="470168"/>
          </a:xfrm>
          <a:prstGeom prst="rect">
            <a:avLst/>
          </a:prstGeom>
          <a:noFill/>
          <a:ln/>
          <a:effectLst/>
        </p:spPr>
      </p:pic>
      <p:pic>
        <p:nvPicPr>
          <p:cNvPr id="40" name="Grafik 3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56318" y="5074563"/>
            <a:ext cx="706262" cy="369273"/>
          </a:xfrm>
          <a:prstGeom prst="rect">
            <a:avLst/>
          </a:prstGeom>
          <a:noFill/>
          <a:ln/>
          <a:effectLst/>
        </p:spPr>
      </p:pic>
      <p:pic>
        <p:nvPicPr>
          <p:cNvPr id="37" name="Grafik 3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27917" y="5071006"/>
            <a:ext cx="336987" cy="336987"/>
          </a:xfrm>
          <a:prstGeom prst="rect">
            <a:avLst/>
          </a:prstGeom>
          <a:noFill/>
          <a:ln/>
          <a:effectLst/>
        </p:spPr>
      </p:pic>
      <p:pic>
        <p:nvPicPr>
          <p:cNvPr id="44" name="Grafik 4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29656" y="5069619"/>
            <a:ext cx="1043252" cy="369274"/>
          </a:xfrm>
          <a:prstGeom prst="rect">
            <a:avLst/>
          </a:prstGeom>
          <a:noFill/>
          <a:ln/>
          <a:effectLst/>
        </p:spPr>
      </p:pic>
      <p:pic>
        <p:nvPicPr>
          <p:cNvPr id="46" name="Grafik 45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51477" y="2571474"/>
            <a:ext cx="302683" cy="33698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65109E-6 L -0.20955 0.17538 " pathEditMode="relative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66327E-6 L 1.11111E-6 0.36402 " pathEditMode="relative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L 0.05729 0.18958 " pathEditMode="relative" ptsTypes="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9727E-6 L 0.23888 -1.89727E-6 " pathEditMode="relative" ptsTypes="AA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Polynomkurven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Wir wollen eine Kurve beschreiben durch</a:t>
            </a:r>
            <a:br>
              <a:rPr lang="de-DE" dirty="0" smtClean="0"/>
            </a:br>
            <a:r>
              <a:rPr lang="de-DE" dirty="0" smtClean="0"/>
              <a:t>ein Polynom:</a:t>
            </a:r>
          </a:p>
          <a:p>
            <a:endParaRPr lang="de-DE" dirty="0" smtClean="0"/>
          </a:p>
          <a:p>
            <a:r>
              <a:rPr lang="de-DE" dirty="0" smtClean="0"/>
              <a:t>Fester Wertebereich, z.B.</a:t>
            </a:r>
          </a:p>
          <a:p>
            <a:r>
              <a:rPr lang="de-DE" dirty="0" smtClean="0"/>
              <a:t>Allgemein: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pic>
        <p:nvPicPr>
          <p:cNvPr id="36" name="Grafik 3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5499" y="2691687"/>
            <a:ext cx="5654441" cy="415936"/>
          </a:xfrm>
          <a:prstGeom prst="rect">
            <a:avLst/>
          </a:prstGeom>
          <a:noFill/>
          <a:ln/>
          <a:effectLst/>
        </p:spPr>
      </p:pic>
      <p:pic>
        <p:nvPicPr>
          <p:cNvPr id="37" name="Grafik 3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14374" y="4842456"/>
            <a:ext cx="2890165" cy="428953"/>
          </a:xfrm>
          <a:prstGeom prst="rect">
            <a:avLst/>
          </a:prstGeom>
          <a:noFill/>
          <a:ln/>
          <a:effectLst/>
        </p:spPr>
      </p:pic>
      <p:pic>
        <p:nvPicPr>
          <p:cNvPr id="14" name="Grafik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9394" y="3358334"/>
            <a:ext cx="1436754" cy="415364"/>
          </a:xfrm>
          <a:prstGeom prst="rect">
            <a:avLst/>
          </a:prstGeom>
          <a:noFill/>
        </p:spPr>
      </p:pic>
      <p:pic>
        <p:nvPicPr>
          <p:cNvPr id="19" name="Grafik 1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301520" y="4514400"/>
            <a:ext cx="2421017" cy="1113668"/>
          </a:xfrm>
          <a:prstGeom prst="rect">
            <a:avLst/>
          </a:prstGeom>
          <a:noFill/>
          <a:ln/>
          <a:effectLst/>
        </p:spPr>
      </p:pic>
      <p:pic>
        <p:nvPicPr>
          <p:cNvPr id="22" name="Grafik 2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68682" y="4849249"/>
            <a:ext cx="1344247" cy="421950"/>
          </a:xfrm>
          <a:prstGeom prst="rect">
            <a:avLst/>
          </a:prstGeom>
          <a:noFill/>
          <a:ln/>
          <a:effectLst/>
        </p:spPr>
      </p:pic>
      <p:grpSp>
        <p:nvGrpSpPr>
          <p:cNvPr id="29" name="Gruppieren 28"/>
          <p:cNvGrpSpPr/>
          <p:nvPr/>
        </p:nvGrpSpPr>
        <p:grpSpPr>
          <a:xfrm>
            <a:off x="5688591" y="4018208"/>
            <a:ext cx="2662258" cy="1244977"/>
            <a:chOff x="5688591" y="4018208"/>
            <a:chExt cx="2662258" cy="1244977"/>
          </a:xfrm>
        </p:grpSpPr>
        <p:pic>
          <p:nvPicPr>
            <p:cNvPr id="25" name="Grafik 24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688591" y="4841235"/>
              <a:ext cx="1037584" cy="42195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6" name="Textfeld 25"/>
            <p:cNvSpPr txBox="1"/>
            <p:nvPr/>
          </p:nvSpPr>
          <p:spPr>
            <a:xfrm>
              <a:off x="6452316" y="4018208"/>
              <a:ext cx="18985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i="1" dirty="0" err="1" smtClean="0">
                  <a:solidFill>
                    <a:srgbClr val="FF0000"/>
                  </a:solidFill>
                </a:rPr>
                <a:t>Polynombasis</a:t>
              </a:r>
              <a:endParaRPr lang="de-DE" sz="24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Gerade Verbindung mit Pfeil 27"/>
            <p:cNvCxnSpPr/>
            <p:nvPr/>
          </p:nvCxnSpPr>
          <p:spPr>
            <a:xfrm rot="10800000" flipV="1">
              <a:off x="6375042" y="4456089"/>
              <a:ext cx="502276" cy="33485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Grafik 3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90196" y="2694842"/>
            <a:ext cx="1708687" cy="364586"/>
          </a:xfrm>
          <a:prstGeom prst="rect">
            <a:avLst/>
          </a:prstGeom>
          <a:noFill/>
          <a:ln/>
          <a:effectLst/>
        </p:spPr>
      </p:pic>
      <p:grpSp>
        <p:nvGrpSpPr>
          <p:cNvPr id="45" name="Gruppieren 44"/>
          <p:cNvGrpSpPr/>
          <p:nvPr/>
        </p:nvGrpSpPr>
        <p:grpSpPr>
          <a:xfrm>
            <a:off x="3977425" y="3964546"/>
            <a:ext cx="2022285" cy="1259990"/>
            <a:chOff x="3977425" y="3964546"/>
            <a:chExt cx="2022285" cy="1259990"/>
          </a:xfrm>
        </p:grpSpPr>
        <p:pic>
          <p:nvPicPr>
            <p:cNvPr id="39" name="Grafik 3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336890" y="4839480"/>
              <a:ext cx="345859" cy="38505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0" name="Textfeld 39"/>
            <p:cNvSpPr txBox="1"/>
            <p:nvPr/>
          </p:nvSpPr>
          <p:spPr>
            <a:xfrm>
              <a:off x="3977425" y="3964546"/>
              <a:ext cx="20222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i="1" dirty="0" smtClean="0">
                  <a:solidFill>
                    <a:srgbClr val="0000FF"/>
                  </a:solidFill>
                </a:rPr>
                <a:t>Kontrollpunkte</a:t>
              </a:r>
              <a:endParaRPr lang="de-DE" sz="2400" i="1" dirty="0">
                <a:solidFill>
                  <a:srgbClr val="0000FF"/>
                </a:solidFill>
              </a:endParaRPr>
            </a:p>
          </p:txBody>
        </p:sp>
        <p:cxnSp>
          <p:nvCxnSpPr>
            <p:cNvPr id="41" name="Gerade Verbindung mit Pfeil 40"/>
            <p:cNvCxnSpPr/>
            <p:nvPr/>
          </p:nvCxnSpPr>
          <p:spPr>
            <a:xfrm rot="16200000" flipH="1">
              <a:off x="5203069" y="4533365"/>
              <a:ext cx="321968" cy="115908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christof\Documents\SVN_Privat\Dokumente\Vorträge\2009_Habilitation\D.pn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06143" y="872367"/>
            <a:ext cx="7620000" cy="5715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Bézier-Flächen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grpSp>
        <p:nvGrpSpPr>
          <p:cNvPr id="49" name="Gruppieren 48"/>
          <p:cNvGrpSpPr/>
          <p:nvPr/>
        </p:nvGrpSpPr>
        <p:grpSpPr>
          <a:xfrm>
            <a:off x="2093139" y="1842421"/>
            <a:ext cx="5147733" cy="4357511"/>
            <a:chOff x="1990108" y="1597718"/>
            <a:chExt cx="5147733" cy="4357511"/>
          </a:xfrm>
        </p:grpSpPr>
        <p:sp>
          <p:nvSpPr>
            <p:cNvPr id="18" name="Freihandform 17"/>
            <p:cNvSpPr/>
            <p:nvPr/>
          </p:nvSpPr>
          <p:spPr>
            <a:xfrm>
              <a:off x="2757753" y="1857362"/>
              <a:ext cx="2404533" cy="4097867"/>
            </a:xfrm>
            <a:custGeom>
              <a:avLst/>
              <a:gdLst>
                <a:gd name="connsiteX0" fmla="*/ 0 w 2404533"/>
                <a:gd name="connsiteY0" fmla="*/ 0 h 4097867"/>
                <a:gd name="connsiteX1" fmla="*/ 654755 w 2404533"/>
                <a:gd name="connsiteY1" fmla="*/ 654756 h 4097867"/>
                <a:gd name="connsiteX2" fmla="*/ 1456266 w 2404533"/>
                <a:gd name="connsiteY2" fmla="*/ 2709334 h 4097867"/>
                <a:gd name="connsiteX3" fmla="*/ 2404533 w 2404533"/>
                <a:gd name="connsiteY3" fmla="*/ 4097867 h 409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4533" h="4097867">
                  <a:moveTo>
                    <a:pt x="0" y="0"/>
                  </a:moveTo>
                  <a:lnTo>
                    <a:pt x="654755" y="654756"/>
                  </a:lnTo>
                  <a:lnTo>
                    <a:pt x="1456266" y="2709334"/>
                  </a:lnTo>
                  <a:lnTo>
                    <a:pt x="2404533" y="4097867"/>
                  </a:lnTo>
                </a:path>
              </a:pathLst>
            </a:custGeom>
            <a:ln w="3810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3739886" y="1597718"/>
              <a:ext cx="2822222" cy="2415822"/>
            </a:xfrm>
            <a:custGeom>
              <a:avLst/>
              <a:gdLst>
                <a:gd name="connsiteX0" fmla="*/ 0 w 2822222"/>
                <a:gd name="connsiteY0" fmla="*/ 0 h 2415822"/>
                <a:gd name="connsiteX1" fmla="*/ 722489 w 2822222"/>
                <a:gd name="connsiteY1" fmla="*/ 541867 h 2415822"/>
                <a:gd name="connsiteX2" fmla="*/ 1648178 w 2822222"/>
                <a:gd name="connsiteY2" fmla="*/ 1275644 h 2415822"/>
                <a:gd name="connsiteX3" fmla="*/ 2822222 w 2822222"/>
                <a:gd name="connsiteY3" fmla="*/ 2415822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2222" h="2415822">
                  <a:moveTo>
                    <a:pt x="0" y="0"/>
                  </a:moveTo>
                  <a:lnTo>
                    <a:pt x="722489" y="541867"/>
                  </a:lnTo>
                  <a:lnTo>
                    <a:pt x="1648178" y="1275644"/>
                  </a:lnTo>
                  <a:lnTo>
                    <a:pt x="2822222" y="2415822"/>
                  </a:lnTo>
                </a:path>
              </a:pathLst>
            </a:custGeom>
            <a:ln w="3810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4868775" y="2173451"/>
              <a:ext cx="2269066" cy="1693334"/>
            </a:xfrm>
            <a:custGeom>
              <a:avLst/>
              <a:gdLst>
                <a:gd name="connsiteX0" fmla="*/ 0 w 2269066"/>
                <a:gd name="connsiteY0" fmla="*/ 0 h 1693334"/>
                <a:gd name="connsiteX1" fmla="*/ 428978 w 2269066"/>
                <a:gd name="connsiteY1" fmla="*/ 530578 h 1693334"/>
                <a:gd name="connsiteX2" fmla="*/ 1603022 w 2269066"/>
                <a:gd name="connsiteY2" fmla="*/ 903111 h 1693334"/>
                <a:gd name="connsiteX3" fmla="*/ 2269066 w 2269066"/>
                <a:gd name="connsiteY3" fmla="*/ 1693334 h 169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9066" h="1693334">
                  <a:moveTo>
                    <a:pt x="0" y="0"/>
                  </a:moveTo>
                  <a:lnTo>
                    <a:pt x="428978" y="530578"/>
                  </a:lnTo>
                  <a:lnTo>
                    <a:pt x="1603022" y="903111"/>
                  </a:lnTo>
                  <a:lnTo>
                    <a:pt x="2269066" y="1693334"/>
                  </a:lnTo>
                </a:path>
              </a:pathLst>
            </a:custGeom>
            <a:ln w="3810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1990108" y="3144296"/>
              <a:ext cx="1682045" cy="2619022"/>
            </a:xfrm>
            <a:custGeom>
              <a:avLst/>
              <a:gdLst>
                <a:gd name="connsiteX0" fmla="*/ 0 w 1682045"/>
                <a:gd name="connsiteY0" fmla="*/ 0 h 2619022"/>
                <a:gd name="connsiteX1" fmla="*/ 632178 w 1682045"/>
                <a:gd name="connsiteY1" fmla="*/ 587022 h 2619022"/>
                <a:gd name="connsiteX2" fmla="*/ 1219200 w 1682045"/>
                <a:gd name="connsiteY2" fmla="*/ 1422400 h 2619022"/>
                <a:gd name="connsiteX3" fmla="*/ 1682045 w 1682045"/>
                <a:gd name="connsiteY3" fmla="*/ 2619022 h 261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045" h="2619022">
                  <a:moveTo>
                    <a:pt x="0" y="0"/>
                  </a:moveTo>
                  <a:lnTo>
                    <a:pt x="632178" y="587022"/>
                  </a:lnTo>
                  <a:lnTo>
                    <a:pt x="1219200" y="1422400"/>
                  </a:lnTo>
                  <a:lnTo>
                    <a:pt x="1682045" y="2619022"/>
                  </a:lnTo>
                </a:path>
              </a:pathLst>
            </a:custGeom>
            <a:ln w="38100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4" name="Freihandform 53"/>
          <p:cNvSpPr/>
          <p:nvPr/>
        </p:nvSpPr>
        <p:spPr>
          <a:xfrm>
            <a:off x="2086377" y="1837431"/>
            <a:ext cx="2897747" cy="1562595"/>
          </a:xfrm>
          <a:custGeom>
            <a:avLst/>
            <a:gdLst>
              <a:gd name="connsiteX0" fmla="*/ 0 w 2897747"/>
              <a:gd name="connsiteY0" fmla="*/ 978794 h 978794"/>
              <a:gd name="connsiteX1" fmla="*/ 2897747 w 2897747"/>
              <a:gd name="connsiteY1" fmla="*/ 0 h 978794"/>
              <a:gd name="connsiteX0" fmla="*/ 0 w 2897747"/>
              <a:gd name="connsiteY0" fmla="*/ 978794 h 978794"/>
              <a:gd name="connsiteX1" fmla="*/ 2897747 w 2897747"/>
              <a:gd name="connsiteY1" fmla="*/ 0 h 978794"/>
              <a:gd name="connsiteX0" fmla="*/ 0 w 2897747"/>
              <a:gd name="connsiteY0" fmla="*/ 1292668 h 1292668"/>
              <a:gd name="connsiteX1" fmla="*/ 2897747 w 2897747"/>
              <a:gd name="connsiteY1" fmla="*/ 313874 h 1292668"/>
              <a:gd name="connsiteX0" fmla="*/ 0 w 2897747"/>
              <a:gd name="connsiteY0" fmla="*/ 1562595 h 1562595"/>
              <a:gd name="connsiteX1" fmla="*/ 2897747 w 2897747"/>
              <a:gd name="connsiteY1" fmla="*/ 583801 h 1562595"/>
              <a:gd name="connsiteX0" fmla="*/ 0 w 2897747"/>
              <a:gd name="connsiteY0" fmla="*/ 1562595 h 1562595"/>
              <a:gd name="connsiteX1" fmla="*/ 2897747 w 2897747"/>
              <a:gd name="connsiteY1" fmla="*/ 583801 h 15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97747" h="1562595">
                <a:moveTo>
                  <a:pt x="0" y="1562595"/>
                </a:moveTo>
                <a:cubicBezTo>
                  <a:pt x="801237" y="269927"/>
                  <a:pt x="1758485" y="0"/>
                  <a:pt x="2897747" y="583801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5" name="Gruppieren 54"/>
          <p:cNvGrpSpPr/>
          <p:nvPr/>
        </p:nvGrpSpPr>
        <p:grpSpPr>
          <a:xfrm>
            <a:off x="2047480" y="1784607"/>
            <a:ext cx="2994927" cy="1676575"/>
            <a:chOff x="1944449" y="1539904"/>
            <a:chExt cx="2994927" cy="1676575"/>
          </a:xfrm>
        </p:grpSpPr>
        <p:sp>
          <p:nvSpPr>
            <p:cNvPr id="14" name="Freihandform 13"/>
            <p:cNvSpPr/>
            <p:nvPr/>
          </p:nvSpPr>
          <p:spPr>
            <a:xfrm>
              <a:off x="1999418" y="1604242"/>
              <a:ext cx="2850078" cy="1543792"/>
            </a:xfrm>
            <a:custGeom>
              <a:avLst/>
              <a:gdLst>
                <a:gd name="connsiteX0" fmla="*/ 0 w 2850078"/>
                <a:gd name="connsiteY0" fmla="*/ 1543792 h 1543792"/>
                <a:gd name="connsiteX1" fmla="*/ 760021 w 2850078"/>
                <a:gd name="connsiteY1" fmla="*/ 267195 h 1543792"/>
                <a:gd name="connsiteX2" fmla="*/ 1727860 w 2850078"/>
                <a:gd name="connsiteY2" fmla="*/ 0 h 1543792"/>
                <a:gd name="connsiteX3" fmla="*/ 2850078 w 2850078"/>
                <a:gd name="connsiteY3" fmla="*/ 564078 h 154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0078" h="1543792">
                  <a:moveTo>
                    <a:pt x="0" y="1543792"/>
                  </a:moveTo>
                  <a:lnTo>
                    <a:pt x="760021" y="267195"/>
                  </a:lnTo>
                  <a:lnTo>
                    <a:pt x="1727860" y="0"/>
                  </a:lnTo>
                  <a:lnTo>
                    <a:pt x="2850078" y="564078"/>
                  </a:lnTo>
                </a:path>
              </a:pathLst>
            </a:cu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0" name="Gruppieren 49"/>
            <p:cNvGrpSpPr/>
            <p:nvPr/>
          </p:nvGrpSpPr>
          <p:grpSpPr>
            <a:xfrm>
              <a:off x="1944449" y="1539904"/>
              <a:ext cx="2994927" cy="1676575"/>
              <a:chOff x="1944449" y="1539904"/>
              <a:chExt cx="2994927" cy="1676575"/>
            </a:xfrm>
          </p:grpSpPr>
          <p:sp>
            <p:nvSpPr>
              <p:cNvPr id="11" name="Ellipse 10"/>
              <p:cNvSpPr/>
              <p:nvPr/>
            </p:nvSpPr>
            <p:spPr>
              <a:xfrm rot="18554324">
                <a:off x="1944449" y="3095118"/>
                <a:ext cx="121361" cy="1213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Ellipse 21"/>
              <p:cNvSpPr/>
              <p:nvPr/>
            </p:nvSpPr>
            <p:spPr>
              <a:xfrm rot="18554324">
                <a:off x="2724809" y="1804308"/>
                <a:ext cx="121361" cy="1213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Ellipse 22"/>
              <p:cNvSpPr/>
              <p:nvPr/>
            </p:nvSpPr>
            <p:spPr>
              <a:xfrm rot="18554324">
                <a:off x="3694296" y="1539904"/>
                <a:ext cx="121361" cy="1213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Ellipse 23"/>
              <p:cNvSpPr/>
              <p:nvPr/>
            </p:nvSpPr>
            <p:spPr>
              <a:xfrm rot="18554324">
                <a:off x="4818015" y="2112781"/>
                <a:ext cx="121361" cy="1213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57" name="Freihandform 56"/>
          <p:cNvSpPr/>
          <p:nvPr/>
        </p:nvSpPr>
        <p:spPr>
          <a:xfrm>
            <a:off x="2727411" y="2378303"/>
            <a:ext cx="2655376" cy="1622156"/>
          </a:xfrm>
          <a:custGeom>
            <a:avLst/>
            <a:gdLst>
              <a:gd name="connsiteX0" fmla="*/ 0 w 2655376"/>
              <a:gd name="connsiteY0" fmla="*/ 1084881 h 1084881"/>
              <a:gd name="connsiteX1" fmla="*/ 2655376 w 2655376"/>
              <a:gd name="connsiteY1" fmla="*/ 0 h 1084881"/>
              <a:gd name="connsiteX0" fmla="*/ 0 w 2655376"/>
              <a:gd name="connsiteY0" fmla="*/ 1084881 h 1084881"/>
              <a:gd name="connsiteX1" fmla="*/ 2655376 w 2655376"/>
              <a:gd name="connsiteY1" fmla="*/ 0 h 1084881"/>
              <a:gd name="connsiteX0" fmla="*/ 0 w 2655376"/>
              <a:gd name="connsiteY0" fmla="*/ 1622156 h 1622156"/>
              <a:gd name="connsiteX1" fmla="*/ 2655376 w 2655376"/>
              <a:gd name="connsiteY1" fmla="*/ 537275 h 1622156"/>
              <a:gd name="connsiteX0" fmla="*/ 0 w 2655376"/>
              <a:gd name="connsiteY0" fmla="*/ 1622156 h 1622156"/>
              <a:gd name="connsiteX1" fmla="*/ 2655376 w 2655376"/>
              <a:gd name="connsiteY1" fmla="*/ 537275 h 1622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55376" h="1622156">
                <a:moveTo>
                  <a:pt x="0" y="1622156"/>
                </a:moveTo>
                <a:cubicBezTo>
                  <a:pt x="786969" y="371959"/>
                  <a:pt x="1806414" y="0"/>
                  <a:pt x="2655376" y="537275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6" name="Gruppieren 55"/>
          <p:cNvGrpSpPr/>
          <p:nvPr/>
        </p:nvGrpSpPr>
        <p:grpSpPr>
          <a:xfrm>
            <a:off x="2670492" y="2336135"/>
            <a:ext cx="2773221" cy="1724657"/>
            <a:chOff x="2567461" y="2091432"/>
            <a:chExt cx="2773221" cy="1724657"/>
          </a:xfrm>
        </p:grpSpPr>
        <p:sp>
          <p:nvSpPr>
            <p:cNvPr id="15" name="Freihandform 14"/>
            <p:cNvSpPr/>
            <p:nvPr/>
          </p:nvSpPr>
          <p:spPr>
            <a:xfrm>
              <a:off x="2638708" y="2130715"/>
              <a:ext cx="2666010" cy="1597231"/>
            </a:xfrm>
            <a:custGeom>
              <a:avLst/>
              <a:gdLst>
                <a:gd name="connsiteX0" fmla="*/ 0 w 2850078"/>
                <a:gd name="connsiteY0" fmla="*/ 1543792 h 1543792"/>
                <a:gd name="connsiteX1" fmla="*/ 760021 w 2850078"/>
                <a:gd name="connsiteY1" fmla="*/ 267195 h 1543792"/>
                <a:gd name="connsiteX2" fmla="*/ 1727860 w 2850078"/>
                <a:gd name="connsiteY2" fmla="*/ 0 h 1543792"/>
                <a:gd name="connsiteX3" fmla="*/ 2850078 w 2850078"/>
                <a:gd name="connsiteY3" fmla="*/ 564078 h 1543792"/>
                <a:gd name="connsiteX0" fmla="*/ 0 w 2363189"/>
                <a:gd name="connsiteY0" fmla="*/ 1971304 h 1971304"/>
                <a:gd name="connsiteX1" fmla="*/ 273132 w 2363189"/>
                <a:gd name="connsiteY1" fmla="*/ 267195 h 1971304"/>
                <a:gd name="connsiteX2" fmla="*/ 1240971 w 2363189"/>
                <a:gd name="connsiteY2" fmla="*/ 0 h 1971304"/>
                <a:gd name="connsiteX3" fmla="*/ 2363189 w 2363189"/>
                <a:gd name="connsiteY3" fmla="*/ 564078 h 1971304"/>
                <a:gd name="connsiteX0" fmla="*/ 0 w 2363189"/>
                <a:gd name="connsiteY0" fmla="*/ 1971304 h 1971304"/>
                <a:gd name="connsiteX1" fmla="*/ 754083 w 2363189"/>
                <a:gd name="connsiteY1" fmla="*/ 754083 h 1971304"/>
                <a:gd name="connsiteX2" fmla="*/ 1240971 w 2363189"/>
                <a:gd name="connsiteY2" fmla="*/ 0 h 1971304"/>
                <a:gd name="connsiteX3" fmla="*/ 2363189 w 2363189"/>
                <a:gd name="connsiteY3" fmla="*/ 564078 h 1971304"/>
                <a:gd name="connsiteX0" fmla="*/ 0 w 2363189"/>
                <a:gd name="connsiteY0" fmla="*/ 1597231 h 1597231"/>
                <a:gd name="connsiteX1" fmla="*/ 754083 w 2363189"/>
                <a:gd name="connsiteY1" fmla="*/ 380010 h 1597231"/>
                <a:gd name="connsiteX2" fmla="*/ 1828800 w 2363189"/>
                <a:gd name="connsiteY2" fmla="*/ 0 h 1597231"/>
                <a:gd name="connsiteX3" fmla="*/ 2363189 w 2363189"/>
                <a:gd name="connsiteY3" fmla="*/ 190005 h 1597231"/>
                <a:gd name="connsiteX0" fmla="*/ 0 w 2666010"/>
                <a:gd name="connsiteY0" fmla="*/ 1597231 h 1597231"/>
                <a:gd name="connsiteX1" fmla="*/ 754083 w 2666010"/>
                <a:gd name="connsiteY1" fmla="*/ 380010 h 1597231"/>
                <a:gd name="connsiteX2" fmla="*/ 1828800 w 2666010"/>
                <a:gd name="connsiteY2" fmla="*/ 0 h 1597231"/>
                <a:gd name="connsiteX3" fmla="*/ 2666010 w 2666010"/>
                <a:gd name="connsiteY3" fmla="*/ 570016 h 1597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6010" h="1597231">
                  <a:moveTo>
                    <a:pt x="0" y="1597231"/>
                  </a:moveTo>
                  <a:lnTo>
                    <a:pt x="754083" y="380010"/>
                  </a:lnTo>
                  <a:lnTo>
                    <a:pt x="1828800" y="0"/>
                  </a:lnTo>
                  <a:lnTo>
                    <a:pt x="2666010" y="570016"/>
                  </a:lnTo>
                </a:path>
              </a:pathLst>
            </a:cu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1" name="Gruppieren 50"/>
            <p:cNvGrpSpPr/>
            <p:nvPr/>
          </p:nvGrpSpPr>
          <p:grpSpPr>
            <a:xfrm>
              <a:off x="2567461" y="2091432"/>
              <a:ext cx="2773221" cy="1724657"/>
              <a:chOff x="2582959" y="2101764"/>
              <a:chExt cx="2773221" cy="1724657"/>
            </a:xfrm>
          </p:grpSpPr>
          <p:sp>
            <p:nvSpPr>
              <p:cNvPr id="25" name="Ellipse 24"/>
              <p:cNvSpPr/>
              <p:nvPr/>
            </p:nvSpPr>
            <p:spPr>
              <a:xfrm rot="18554324">
                <a:off x="2582959" y="3705060"/>
                <a:ext cx="121361" cy="1213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" name="Ellipse 25"/>
              <p:cNvSpPr/>
              <p:nvPr/>
            </p:nvSpPr>
            <p:spPr>
              <a:xfrm rot="18554324">
                <a:off x="3363790" y="2465321"/>
                <a:ext cx="121361" cy="1213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Ellipse 26"/>
              <p:cNvSpPr/>
              <p:nvPr/>
            </p:nvSpPr>
            <p:spPr>
              <a:xfrm rot="18554324">
                <a:off x="4388357" y="2101764"/>
                <a:ext cx="121361" cy="1213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Ellipse 27"/>
              <p:cNvSpPr/>
              <p:nvPr/>
            </p:nvSpPr>
            <p:spPr>
              <a:xfrm rot="18554324">
                <a:off x="5234819" y="2617721"/>
                <a:ext cx="121361" cy="1213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58" name="Freihandform 57"/>
          <p:cNvSpPr/>
          <p:nvPr/>
        </p:nvSpPr>
        <p:spPr>
          <a:xfrm>
            <a:off x="3285350" y="3120500"/>
            <a:ext cx="3321803" cy="1696203"/>
          </a:xfrm>
          <a:custGeom>
            <a:avLst/>
            <a:gdLst>
              <a:gd name="connsiteX0" fmla="*/ 0 w 3321803"/>
              <a:gd name="connsiteY0" fmla="*/ 1467173 h 1467173"/>
              <a:gd name="connsiteX1" fmla="*/ 3321803 w 3321803"/>
              <a:gd name="connsiteY1" fmla="*/ 0 h 1467173"/>
              <a:gd name="connsiteX0" fmla="*/ 0 w 3321803"/>
              <a:gd name="connsiteY0" fmla="*/ 1467173 h 1467173"/>
              <a:gd name="connsiteX1" fmla="*/ 3321803 w 3321803"/>
              <a:gd name="connsiteY1" fmla="*/ 0 h 1467173"/>
              <a:gd name="connsiteX0" fmla="*/ 0 w 3321803"/>
              <a:gd name="connsiteY0" fmla="*/ 1696203 h 1696203"/>
              <a:gd name="connsiteX1" fmla="*/ 3321803 w 3321803"/>
              <a:gd name="connsiteY1" fmla="*/ 229030 h 1696203"/>
              <a:gd name="connsiteX0" fmla="*/ 0 w 3321803"/>
              <a:gd name="connsiteY0" fmla="*/ 1696203 h 1696203"/>
              <a:gd name="connsiteX1" fmla="*/ 3321803 w 3321803"/>
              <a:gd name="connsiteY1" fmla="*/ 229030 h 169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21803" h="1696203">
                <a:moveTo>
                  <a:pt x="0" y="1696203"/>
                </a:moveTo>
                <a:cubicBezTo>
                  <a:pt x="1024610" y="1666928"/>
                  <a:pt x="2188705" y="0"/>
                  <a:pt x="3321803" y="22903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9" name="Gruppieren 58"/>
          <p:cNvGrpSpPr/>
          <p:nvPr/>
        </p:nvGrpSpPr>
        <p:grpSpPr>
          <a:xfrm>
            <a:off x="3233629" y="3082760"/>
            <a:ext cx="3437439" cy="1795925"/>
            <a:chOff x="3130598" y="2838057"/>
            <a:chExt cx="3437439" cy="1795925"/>
          </a:xfrm>
        </p:grpSpPr>
        <p:sp>
          <p:nvSpPr>
            <p:cNvPr id="16" name="Freihandform 15"/>
            <p:cNvSpPr/>
            <p:nvPr/>
          </p:nvSpPr>
          <p:spPr>
            <a:xfrm>
              <a:off x="3182108" y="2870945"/>
              <a:ext cx="3272537" cy="1714820"/>
            </a:xfrm>
            <a:custGeom>
              <a:avLst/>
              <a:gdLst>
                <a:gd name="connsiteX0" fmla="*/ 0 w 2850078"/>
                <a:gd name="connsiteY0" fmla="*/ 1543792 h 1543792"/>
                <a:gd name="connsiteX1" fmla="*/ 760021 w 2850078"/>
                <a:gd name="connsiteY1" fmla="*/ 267195 h 1543792"/>
                <a:gd name="connsiteX2" fmla="*/ 1727860 w 2850078"/>
                <a:gd name="connsiteY2" fmla="*/ 0 h 1543792"/>
                <a:gd name="connsiteX3" fmla="*/ 2850078 w 2850078"/>
                <a:gd name="connsiteY3" fmla="*/ 564078 h 1543792"/>
                <a:gd name="connsiteX0" fmla="*/ 0 w 2363189"/>
                <a:gd name="connsiteY0" fmla="*/ 1971304 h 1971304"/>
                <a:gd name="connsiteX1" fmla="*/ 273132 w 2363189"/>
                <a:gd name="connsiteY1" fmla="*/ 267195 h 1971304"/>
                <a:gd name="connsiteX2" fmla="*/ 1240971 w 2363189"/>
                <a:gd name="connsiteY2" fmla="*/ 0 h 1971304"/>
                <a:gd name="connsiteX3" fmla="*/ 2363189 w 2363189"/>
                <a:gd name="connsiteY3" fmla="*/ 564078 h 1971304"/>
                <a:gd name="connsiteX0" fmla="*/ 0 w 2363189"/>
                <a:gd name="connsiteY0" fmla="*/ 1971304 h 1971304"/>
                <a:gd name="connsiteX1" fmla="*/ 754083 w 2363189"/>
                <a:gd name="connsiteY1" fmla="*/ 754083 h 1971304"/>
                <a:gd name="connsiteX2" fmla="*/ 1240971 w 2363189"/>
                <a:gd name="connsiteY2" fmla="*/ 0 h 1971304"/>
                <a:gd name="connsiteX3" fmla="*/ 2363189 w 2363189"/>
                <a:gd name="connsiteY3" fmla="*/ 564078 h 1971304"/>
                <a:gd name="connsiteX0" fmla="*/ 0 w 2363189"/>
                <a:gd name="connsiteY0" fmla="*/ 1597231 h 1597231"/>
                <a:gd name="connsiteX1" fmla="*/ 754083 w 2363189"/>
                <a:gd name="connsiteY1" fmla="*/ 380010 h 1597231"/>
                <a:gd name="connsiteX2" fmla="*/ 1828800 w 2363189"/>
                <a:gd name="connsiteY2" fmla="*/ 0 h 1597231"/>
                <a:gd name="connsiteX3" fmla="*/ 2363189 w 2363189"/>
                <a:gd name="connsiteY3" fmla="*/ 190005 h 1597231"/>
                <a:gd name="connsiteX0" fmla="*/ 0 w 2666010"/>
                <a:gd name="connsiteY0" fmla="*/ 1597231 h 1597231"/>
                <a:gd name="connsiteX1" fmla="*/ 754083 w 2666010"/>
                <a:gd name="connsiteY1" fmla="*/ 380010 h 1597231"/>
                <a:gd name="connsiteX2" fmla="*/ 1828800 w 2666010"/>
                <a:gd name="connsiteY2" fmla="*/ 0 h 1597231"/>
                <a:gd name="connsiteX3" fmla="*/ 2666010 w 2666010"/>
                <a:gd name="connsiteY3" fmla="*/ 570016 h 1597231"/>
                <a:gd name="connsiteX0" fmla="*/ 0 w 2244436"/>
                <a:gd name="connsiteY0" fmla="*/ 2268187 h 2268187"/>
                <a:gd name="connsiteX1" fmla="*/ 332509 w 2244436"/>
                <a:gd name="connsiteY1" fmla="*/ 380010 h 2268187"/>
                <a:gd name="connsiteX2" fmla="*/ 1407226 w 2244436"/>
                <a:gd name="connsiteY2" fmla="*/ 0 h 2268187"/>
                <a:gd name="connsiteX3" fmla="*/ 2244436 w 2244436"/>
                <a:gd name="connsiteY3" fmla="*/ 570016 h 2268187"/>
                <a:gd name="connsiteX0" fmla="*/ 0 w 2244436"/>
                <a:gd name="connsiteY0" fmla="*/ 2268187 h 2285999"/>
                <a:gd name="connsiteX1" fmla="*/ 991590 w 2244436"/>
                <a:gd name="connsiteY1" fmla="*/ 2285999 h 2285999"/>
                <a:gd name="connsiteX2" fmla="*/ 1407226 w 2244436"/>
                <a:gd name="connsiteY2" fmla="*/ 0 h 2285999"/>
                <a:gd name="connsiteX3" fmla="*/ 2244436 w 2244436"/>
                <a:gd name="connsiteY3" fmla="*/ 570016 h 2285999"/>
                <a:gd name="connsiteX0" fmla="*/ 0 w 2244436"/>
                <a:gd name="connsiteY0" fmla="*/ 1698171 h 1715983"/>
                <a:gd name="connsiteX1" fmla="*/ 991590 w 2244436"/>
                <a:gd name="connsiteY1" fmla="*/ 1715983 h 1715983"/>
                <a:gd name="connsiteX2" fmla="*/ 2167246 w 2244436"/>
                <a:gd name="connsiteY2" fmla="*/ 17813 h 1715983"/>
                <a:gd name="connsiteX3" fmla="*/ 2244436 w 2244436"/>
                <a:gd name="connsiteY3" fmla="*/ 0 h 1715983"/>
                <a:gd name="connsiteX0" fmla="*/ 0 w 3241963"/>
                <a:gd name="connsiteY0" fmla="*/ 1680358 h 1698170"/>
                <a:gd name="connsiteX1" fmla="*/ 991590 w 3241963"/>
                <a:gd name="connsiteY1" fmla="*/ 1698170 h 1698170"/>
                <a:gd name="connsiteX2" fmla="*/ 2167246 w 3241963"/>
                <a:gd name="connsiteY2" fmla="*/ 0 h 1698170"/>
                <a:gd name="connsiteX3" fmla="*/ 3241963 w 3241963"/>
                <a:gd name="connsiteY3" fmla="*/ 201881 h 1698170"/>
                <a:gd name="connsiteX0" fmla="*/ 0 w 3241963"/>
                <a:gd name="connsiteY0" fmla="*/ 1680358 h 1698170"/>
                <a:gd name="connsiteX1" fmla="*/ 991590 w 3241963"/>
                <a:gd name="connsiteY1" fmla="*/ 1698170 h 1698170"/>
                <a:gd name="connsiteX2" fmla="*/ 989609 w 3241963"/>
                <a:gd name="connsiteY2" fmla="*/ 1696190 h 1698170"/>
                <a:gd name="connsiteX3" fmla="*/ 2167246 w 3241963"/>
                <a:gd name="connsiteY3" fmla="*/ 0 h 1698170"/>
                <a:gd name="connsiteX4" fmla="*/ 3241963 w 3241963"/>
                <a:gd name="connsiteY4" fmla="*/ 201881 h 1698170"/>
                <a:gd name="connsiteX0" fmla="*/ 0 w 3241963"/>
                <a:gd name="connsiteY0" fmla="*/ 1680358 h 1698170"/>
                <a:gd name="connsiteX1" fmla="*/ 633 w 3241963"/>
                <a:gd name="connsiteY1" fmla="*/ 1685557 h 1698170"/>
                <a:gd name="connsiteX2" fmla="*/ 991590 w 3241963"/>
                <a:gd name="connsiteY2" fmla="*/ 1698170 h 1698170"/>
                <a:gd name="connsiteX3" fmla="*/ 989609 w 3241963"/>
                <a:gd name="connsiteY3" fmla="*/ 1696190 h 1698170"/>
                <a:gd name="connsiteX4" fmla="*/ 2167246 w 3241963"/>
                <a:gd name="connsiteY4" fmla="*/ 0 h 1698170"/>
                <a:gd name="connsiteX5" fmla="*/ 3241963 w 3241963"/>
                <a:gd name="connsiteY5" fmla="*/ 201881 h 1698170"/>
                <a:gd name="connsiteX0" fmla="*/ 30574 w 3272537"/>
                <a:gd name="connsiteY0" fmla="*/ 1680358 h 1714820"/>
                <a:gd name="connsiteX1" fmla="*/ 31207 w 3272537"/>
                <a:gd name="connsiteY1" fmla="*/ 1685557 h 1714820"/>
                <a:gd name="connsiteX2" fmla="*/ 1022164 w 3272537"/>
                <a:gd name="connsiteY2" fmla="*/ 1698170 h 1714820"/>
                <a:gd name="connsiteX3" fmla="*/ 1020183 w 3272537"/>
                <a:gd name="connsiteY3" fmla="*/ 1696190 h 1714820"/>
                <a:gd name="connsiteX4" fmla="*/ 2197820 w 3272537"/>
                <a:gd name="connsiteY4" fmla="*/ 0 h 1714820"/>
                <a:gd name="connsiteX5" fmla="*/ 3272537 w 3272537"/>
                <a:gd name="connsiteY5" fmla="*/ 201881 h 171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2537" h="1714820">
                  <a:moveTo>
                    <a:pt x="30574" y="1680358"/>
                  </a:moveTo>
                  <a:cubicBezTo>
                    <a:pt x="30785" y="1682091"/>
                    <a:pt x="0" y="1714820"/>
                    <a:pt x="31207" y="1685557"/>
                  </a:cubicBezTo>
                  <a:lnTo>
                    <a:pt x="1022164" y="1698170"/>
                  </a:lnTo>
                  <a:lnTo>
                    <a:pt x="1020183" y="1696190"/>
                  </a:lnTo>
                  <a:lnTo>
                    <a:pt x="2197820" y="0"/>
                  </a:lnTo>
                  <a:lnTo>
                    <a:pt x="3272537" y="201881"/>
                  </a:lnTo>
                </a:path>
              </a:pathLst>
            </a:cu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2" name="Gruppieren 51"/>
            <p:cNvGrpSpPr/>
            <p:nvPr/>
          </p:nvGrpSpPr>
          <p:grpSpPr>
            <a:xfrm>
              <a:off x="3130598" y="2838057"/>
              <a:ext cx="3437439" cy="1795925"/>
              <a:chOff x="3130598" y="2838057"/>
              <a:chExt cx="3437439" cy="1795925"/>
            </a:xfrm>
          </p:grpSpPr>
          <p:sp>
            <p:nvSpPr>
              <p:cNvPr id="29" name="Ellipse 28"/>
              <p:cNvSpPr/>
              <p:nvPr/>
            </p:nvSpPr>
            <p:spPr>
              <a:xfrm rot="18554324">
                <a:off x="3130598" y="4512621"/>
                <a:ext cx="121361" cy="1213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Ellipse 29"/>
              <p:cNvSpPr/>
              <p:nvPr/>
            </p:nvSpPr>
            <p:spPr>
              <a:xfrm rot="18554324">
                <a:off x="4166183" y="4490588"/>
                <a:ext cx="121361" cy="1213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Ellipse 30"/>
              <p:cNvSpPr/>
              <p:nvPr/>
            </p:nvSpPr>
            <p:spPr>
              <a:xfrm rot="18554324">
                <a:off x="5300921" y="2838057"/>
                <a:ext cx="121361" cy="1213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Ellipse 31"/>
              <p:cNvSpPr/>
              <p:nvPr/>
            </p:nvSpPr>
            <p:spPr>
              <a:xfrm rot="18554324">
                <a:off x="6446676" y="3047379"/>
                <a:ext cx="121361" cy="1213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60" name="Freihandform 59"/>
          <p:cNvSpPr/>
          <p:nvPr/>
        </p:nvSpPr>
        <p:spPr>
          <a:xfrm>
            <a:off x="3734873" y="4095486"/>
            <a:ext cx="3464417" cy="2129307"/>
          </a:xfrm>
          <a:custGeom>
            <a:avLst/>
            <a:gdLst>
              <a:gd name="connsiteX0" fmla="*/ 0 w 3464417"/>
              <a:gd name="connsiteY0" fmla="*/ 1880316 h 1880316"/>
              <a:gd name="connsiteX1" fmla="*/ 3464417 w 3464417"/>
              <a:gd name="connsiteY1" fmla="*/ 0 h 1880316"/>
              <a:gd name="connsiteX0" fmla="*/ 0 w 3464417"/>
              <a:gd name="connsiteY0" fmla="*/ 1880316 h 1880316"/>
              <a:gd name="connsiteX1" fmla="*/ 3464417 w 3464417"/>
              <a:gd name="connsiteY1" fmla="*/ 0 h 1880316"/>
              <a:gd name="connsiteX0" fmla="*/ 0 w 3464417"/>
              <a:gd name="connsiteY0" fmla="*/ 1880316 h 2129307"/>
              <a:gd name="connsiteX1" fmla="*/ 3464417 w 3464417"/>
              <a:gd name="connsiteY1" fmla="*/ 0 h 212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4417" h="2129307">
                <a:moveTo>
                  <a:pt x="0" y="1880316"/>
                </a:moveTo>
                <a:cubicBezTo>
                  <a:pt x="1592688" y="2129307"/>
                  <a:pt x="2927797" y="124496"/>
                  <a:pt x="3464417" y="0"/>
                </a:cubicBez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1" name="Gruppieren 60"/>
          <p:cNvGrpSpPr/>
          <p:nvPr/>
        </p:nvGrpSpPr>
        <p:grpSpPr>
          <a:xfrm>
            <a:off x="3685320" y="4041228"/>
            <a:ext cx="3580658" cy="2192532"/>
            <a:chOff x="3582289" y="3796525"/>
            <a:chExt cx="3580658" cy="2192532"/>
          </a:xfrm>
        </p:grpSpPr>
        <p:sp>
          <p:nvSpPr>
            <p:cNvPr id="17" name="Freihandform 16"/>
            <p:cNvSpPr/>
            <p:nvPr/>
          </p:nvSpPr>
          <p:spPr>
            <a:xfrm>
              <a:off x="3685714" y="3854616"/>
              <a:ext cx="3449782" cy="2101932"/>
            </a:xfrm>
            <a:custGeom>
              <a:avLst/>
              <a:gdLst>
                <a:gd name="connsiteX0" fmla="*/ 0 w 3241964"/>
                <a:gd name="connsiteY0" fmla="*/ 1763485 h 1971303"/>
                <a:gd name="connsiteX1" fmla="*/ 1484415 w 3241964"/>
                <a:gd name="connsiteY1" fmla="*/ 1971303 h 1971303"/>
                <a:gd name="connsiteX2" fmla="*/ 2879766 w 3241964"/>
                <a:gd name="connsiteY2" fmla="*/ 0 h 1971303"/>
                <a:gd name="connsiteX3" fmla="*/ 3241964 w 3241964"/>
                <a:gd name="connsiteY3" fmla="*/ 59376 h 1971303"/>
                <a:gd name="connsiteX0" fmla="*/ 0 w 3449782"/>
                <a:gd name="connsiteY0" fmla="*/ 1894114 h 2101932"/>
                <a:gd name="connsiteX1" fmla="*/ 1484415 w 3449782"/>
                <a:gd name="connsiteY1" fmla="*/ 2101932 h 2101932"/>
                <a:gd name="connsiteX2" fmla="*/ 2879766 w 3449782"/>
                <a:gd name="connsiteY2" fmla="*/ 130629 h 2101932"/>
                <a:gd name="connsiteX3" fmla="*/ 3449782 w 3449782"/>
                <a:gd name="connsiteY3" fmla="*/ 0 h 210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49782" h="2101932">
                  <a:moveTo>
                    <a:pt x="0" y="1894114"/>
                  </a:moveTo>
                  <a:lnTo>
                    <a:pt x="1484415" y="2101932"/>
                  </a:lnTo>
                  <a:lnTo>
                    <a:pt x="2879766" y="130629"/>
                  </a:lnTo>
                  <a:lnTo>
                    <a:pt x="3449782" y="0"/>
                  </a:lnTo>
                </a:path>
              </a:pathLst>
            </a:cu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3" name="Gruppieren 52"/>
            <p:cNvGrpSpPr/>
            <p:nvPr/>
          </p:nvGrpSpPr>
          <p:grpSpPr>
            <a:xfrm>
              <a:off x="3582289" y="3796525"/>
              <a:ext cx="3580658" cy="2192532"/>
              <a:chOff x="3582289" y="3796525"/>
              <a:chExt cx="3580658" cy="2192532"/>
            </a:xfrm>
          </p:grpSpPr>
          <p:sp>
            <p:nvSpPr>
              <p:cNvPr id="33" name="Ellipse 32"/>
              <p:cNvSpPr/>
              <p:nvPr/>
            </p:nvSpPr>
            <p:spPr>
              <a:xfrm rot="18554324">
                <a:off x="3582289" y="5680410"/>
                <a:ext cx="121361" cy="1213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Ellipse 33"/>
              <p:cNvSpPr/>
              <p:nvPr/>
            </p:nvSpPr>
            <p:spPr>
              <a:xfrm rot="18554324">
                <a:off x="5113634" y="5867696"/>
                <a:ext cx="121361" cy="1213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" name="Ellipse 34"/>
              <p:cNvSpPr/>
              <p:nvPr/>
            </p:nvSpPr>
            <p:spPr>
              <a:xfrm rot="18554324">
                <a:off x="6490742" y="3928728"/>
                <a:ext cx="121361" cy="1213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Ellipse 35"/>
              <p:cNvSpPr/>
              <p:nvPr/>
            </p:nvSpPr>
            <p:spPr>
              <a:xfrm rot="18554324">
                <a:off x="7041586" y="3796525"/>
                <a:ext cx="121361" cy="1213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4" name="Gruppieren 73"/>
          <p:cNvGrpSpPr/>
          <p:nvPr/>
        </p:nvGrpSpPr>
        <p:grpSpPr>
          <a:xfrm>
            <a:off x="4369352" y="1492025"/>
            <a:ext cx="772739" cy="699135"/>
            <a:chOff x="4266321" y="1247322"/>
            <a:chExt cx="772739" cy="699135"/>
          </a:xfrm>
        </p:grpSpPr>
        <p:pic>
          <p:nvPicPr>
            <p:cNvPr id="44" name="Grafik 43" descr="TP_tmp.pn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66321" y="1247322"/>
              <a:ext cx="772739" cy="36921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7" name="Gerade Verbindung 66"/>
            <p:cNvCxnSpPr/>
            <p:nvPr/>
          </p:nvCxnSpPr>
          <p:spPr>
            <a:xfrm rot="5400000">
              <a:off x="4185140" y="1700274"/>
              <a:ext cx="337622" cy="154744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uppieren 74"/>
          <p:cNvGrpSpPr/>
          <p:nvPr/>
        </p:nvGrpSpPr>
        <p:grpSpPr>
          <a:xfrm>
            <a:off x="5133298" y="1970326"/>
            <a:ext cx="1035400" cy="852602"/>
            <a:chOff x="5030267" y="1725623"/>
            <a:chExt cx="1035400" cy="852602"/>
          </a:xfrm>
        </p:grpSpPr>
        <p:pic>
          <p:nvPicPr>
            <p:cNvPr id="63" name="Grafik 62" descr="TP_tmp.pn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93598" y="1725623"/>
              <a:ext cx="772069" cy="36889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9" name="Gerade Verbindung 68"/>
            <p:cNvCxnSpPr/>
            <p:nvPr/>
          </p:nvCxnSpPr>
          <p:spPr>
            <a:xfrm rot="5400000">
              <a:off x="4955665" y="2152784"/>
              <a:ext cx="500043" cy="350839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pieren 75"/>
          <p:cNvGrpSpPr/>
          <p:nvPr/>
        </p:nvGrpSpPr>
        <p:grpSpPr>
          <a:xfrm>
            <a:off x="6047698" y="2589305"/>
            <a:ext cx="1035399" cy="787805"/>
            <a:chOff x="5944667" y="2344602"/>
            <a:chExt cx="1035399" cy="787805"/>
          </a:xfrm>
        </p:grpSpPr>
        <p:pic>
          <p:nvPicPr>
            <p:cNvPr id="64" name="Grafik 63" descr="TP_tmp.pn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07997" y="2344602"/>
              <a:ext cx="772069" cy="36889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1" name="Gerade Verbindung 70"/>
            <p:cNvCxnSpPr/>
            <p:nvPr/>
          </p:nvCxnSpPr>
          <p:spPr>
            <a:xfrm rot="5400000">
              <a:off x="5870065" y="2706966"/>
              <a:ext cx="500043" cy="350839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uppieren 76"/>
          <p:cNvGrpSpPr/>
          <p:nvPr/>
        </p:nvGrpSpPr>
        <p:grpSpPr>
          <a:xfrm>
            <a:off x="6984266" y="3348962"/>
            <a:ext cx="858486" cy="859421"/>
            <a:chOff x="6881235" y="3104259"/>
            <a:chExt cx="858486" cy="859421"/>
          </a:xfrm>
        </p:grpSpPr>
        <p:pic>
          <p:nvPicPr>
            <p:cNvPr id="65" name="Grafik 64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67652" y="3104259"/>
              <a:ext cx="772069" cy="36889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2" name="Gerade Verbindung 71"/>
            <p:cNvCxnSpPr/>
            <p:nvPr/>
          </p:nvCxnSpPr>
          <p:spPr>
            <a:xfrm rot="5400000">
              <a:off x="6687484" y="3635221"/>
              <a:ext cx="522210" cy="134707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uppieren 115"/>
          <p:cNvGrpSpPr/>
          <p:nvPr/>
        </p:nvGrpSpPr>
        <p:grpSpPr>
          <a:xfrm>
            <a:off x="1225768" y="1489878"/>
            <a:ext cx="4029409" cy="2007090"/>
            <a:chOff x="1122737" y="1245175"/>
            <a:chExt cx="4029409" cy="2007090"/>
          </a:xfrm>
        </p:grpSpPr>
        <p:pic>
          <p:nvPicPr>
            <p:cNvPr id="81" name="Grafik 80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22737" y="2983824"/>
              <a:ext cx="538901" cy="26844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8" name="Grafik 87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088315" y="1567148"/>
              <a:ext cx="539574" cy="2687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1" name="Grafik 90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47414" y="1245175"/>
              <a:ext cx="539574" cy="2687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4" name="Grafik 93" descr="TP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612572" y="1811845"/>
              <a:ext cx="539574" cy="26877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17" name="Gruppieren 116"/>
          <p:cNvGrpSpPr/>
          <p:nvPr/>
        </p:nvGrpSpPr>
        <p:grpSpPr>
          <a:xfrm>
            <a:off x="1946309" y="2185337"/>
            <a:ext cx="4018556" cy="2110792"/>
            <a:chOff x="1843278" y="1940634"/>
            <a:chExt cx="4018556" cy="2110792"/>
          </a:xfrm>
        </p:grpSpPr>
        <p:pic>
          <p:nvPicPr>
            <p:cNvPr id="95" name="Grafik 94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843278" y="3782314"/>
              <a:ext cx="540248" cy="2691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7" name="Grafik 96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63402" y="2172454"/>
              <a:ext cx="540923" cy="2694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9" name="Grafik 98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48675" y="1940634"/>
              <a:ext cx="541599" cy="26978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1" name="Grafik 100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319558" y="2391393"/>
              <a:ext cx="542276" cy="270123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18" name="Gruppieren 117"/>
          <p:cNvGrpSpPr/>
          <p:nvPr/>
        </p:nvGrpSpPr>
        <p:grpSpPr>
          <a:xfrm>
            <a:off x="2461464" y="3086859"/>
            <a:ext cx="4726557" cy="1930823"/>
            <a:chOff x="2358433" y="2842156"/>
            <a:chExt cx="4726557" cy="1930823"/>
          </a:xfrm>
        </p:grpSpPr>
        <p:pic>
          <p:nvPicPr>
            <p:cNvPr id="102" name="Grafik 101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58433" y="4439136"/>
              <a:ext cx="540248" cy="2691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6" name="Grafik 10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354320" y="4503530"/>
              <a:ext cx="540923" cy="2694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5" name="Grafik 104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333114" y="3125491"/>
              <a:ext cx="540923" cy="2694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8" name="Grafik 107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43391" y="2842156"/>
              <a:ext cx="541599" cy="2697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19" name="Gruppieren 118"/>
          <p:cNvGrpSpPr/>
          <p:nvPr/>
        </p:nvGrpSpPr>
        <p:grpSpPr>
          <a:xfrm>
            <a:off x="2976618" y="4130044"/>
            <a:ext cx="4945835" cy="2124007"/>
            <a:chOff x="2873587" y="3885341"/>
            <a:chExt cx="4945835" cy="2124007"/>
          </a:xfrm>
        </p:grpSpPr>
        <p:pic>
          <p:nvPicPr>
            <p:cNvPr id="109" name="Grafik 108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873587" y="5585354"/>
              <a:ext cx="540248" cy="26911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1" name="Grafik 110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384629" y="5739899"/>
              <a:ext cx="540923" cy="2694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3" name="Grafik 112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35051" y="3885341"/>
              <a:ext cx="541599" cy="26978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5" name="Grafik 11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277146" y="3911098"/>
              <a:ext cx="542276" cy="270123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8" grpId="0" animBg="1"/>
      <p:bldP spid="6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Multiaffiner de </a:t>
            </a:r>
            <a:r>
              <a:rPr lang="de-DE" dirty="0" err="1" smtClean="0"/>
              <a:t>Casteljau</a:t>
            </a:r>
            <a:r>
              <a:rPr lang="de-DE" dirty="0" smtClean="0"/>
              <a:t>-Algorithmus</a:t>
            </a:r>
          </a:p>
          <a:p>
            <a:r>
              <a:rPr lang="de-DE" dirty="0" smtClean="0"/>
              <a:t>Bézier Flächen auf Dreiecken</a:t>
            </a:r>
          </a:p>
          <a:p>
            <a:r>
              <a:rPr lang="de-DE" dirty="0" smtClean="0"/>
              <a:t>Hierarchische </a:t>
            </a:r>
            <a:r>
              <a:rPr lang="de-DE" dirty="0" err="1" smtClean="0"/>
              <a:t>Bezier</a:t>
            </a:r>
            <a:r>
              <a:rPr lang="de-DE" dirty="0" smtClean="0"/>
              <a:t>-Flächen</a:t>
            </a:r>
          </a:p>
          <a:p>
            <a:r>
              <a:rPr lang="de-DE" dirty="0" smtClean="0"/>
              <a:t>Kegelschnitte</a:t>
            </a:r>
          </a:p>
          <a:p>
            <a:pPr lvl="1"/>
            <a:r>
              <a:rPr lang="de-DE" dirty="0" smtClean="0"/>
              <a:t>Mit Bézier-Kurven i.A. nicht modellierbar</a:t>
            </a:r>
          </a:p>
          <a:p>
            <a:pPr lvl="1"/>
            <a:r>
              <a:rPr lang="de-DE" dirty="0" smtClean="0"/>
              <a:t>Rationale Bézier-Kurven (NURBS)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grpSp>
        <p:nvGrpSpPr>
          <p:cNvPr id="115" name="Gruppieren 114"/>
          <p:cNvGrpSpPr/>
          <p:nvPr/>
        </p:nvGrpSpPr>
        <p:grpSpPr>
          <a:xfrm>
            <a:off x="978794" y="2421231"/>
            <a:ext cx="7014303" cy="2884868"/>
            <a:chOff x="978794" y="2228046"/>
            <a:chExt cx="7014303" cy="2884868"/>
          </a:xfrm>
        </p:grpSpPr>
        <p:grpSp>
          <p:nvGrpSpPr>
            <p:cNvPr id="105" name="Gruppieren 104"/>
            <p:cNvGrpSpPr/>
            <p:nvPr/>
          </p:nvGrpSpPr>
          <p:grpSpPr>
            <a:xfrm>
              <a:off x="5370491" y="2228046"/>
              <a:ext cx="2622606" cy="2884868"/>
              <a:chOff x="1777285" y="2305318"/>
              <a:chExt cx="3090929" cy="3400023"/>
            </a:xfrm>
          </p:grpSpPr>
          <p:pic>
            <p:nvPicPr>
              <p:cNvPr id="1026" name="Picture 2" descr="C:\Users\christof\Documents\SVN_Privat\Dokumente\Vorträge\2009_Habilitation\TriA.png"/>
              <p:cNvPicPr>
                <a:picLocks noChangeAspect="1" noChangeArrowheads="1"/>
              </p:cNvPicPr>
              <p:nvPr/>
            </p:nvPicPr>
            <p:blipFill>
              <a:blip r:embed="rId7"/>
              <a:srcRect l="18593" t="11021" r="30703" b="14613"/>
              <a:stretch>
                <a:fillRect/>
              </a:stretch>
            </p:blipFill>
            <p:spPr bwMode="auto">
              <a:xfrm>
                <a:off x="1777285" y="2305318"/>
                <a:ext cx="3090929" cy="3400023"/>
              </a:xfrm>
              <a:prstGeom prst="rect">
                <a:avLst/>
              </a:prstGeom>
              <a:noFill/>
            </p:spPr>
          </p:pic>
          <p:grpSp>
            <p:nvGrpSpPr>
              <p:cNvPr id="104" name="Gruppieren 103"/>
              <p:cNvGrpSpPr/>
              <p:nvPr/>
            </p:nvGrpSpPr>
            <p:grpSpPr>
              <a:xfrm>
                <a:off x="1878227" y="2415746"/>
                <a:ext cx="2885303" cy="3157151"/>
                <a:chOff x="1878227" y="2415746"/>
                <a:chExt cx="2885303" cy="3157151"/>
              </a:xfrm>
            </p:grpSpPr>
            <p:sp>
              <p:nvSpPr>
                <p:cNvPr id="101" name="Freihandform 100"/>
                <p:cNvSpPr/>
                <p:nvPr/>
              </p:nvSpPr>
              <p:spPr>
                <a:xfrm>
                  <a:off x="1878227" y="2415746"/>
                  <a:ext cx="2885303" cy="3157151"/>
                </a:xfrm>
                <a:custGeom>
                  <a:avLst/>
                  <a:gdLst>
                    <a:gd name="connsiteX0" fmla="*/ 0 w 2885303"/>
                    <a:gd name="connsiteY0" fmla="*/ 1050324 h 3157151"/>
                    <a:gd name="connsiteX1" fmla="*/ 970005 w 2885303"/>
                    <a:gd name="connsiteY1" fmla="*/ 321276 h 3157151"/>
                    <a:gd name="connsiteX2" fmla="*/ 2094470 w 2885303"/>
                    <a:gd name="connsiteY2" fmla="*/ 228600 h 3157151"/>
                    <a:gd name="connsiteX3" fmla="*/ 1717589 w 2885303"/>
                    <a:gd name="connsiteY3" fmla="*/ 438665 h 3157151"/>
                    <a:gd name="connsiteX4" fmla="*/ 1235676 w 2885303"/>
                    <a:gd name="connsiteY4" fmla="*/ 1773195 h 3157151"/>
                    <a:gd name="connsiteX5" fmla="*/ 2669059 w 2885303"/>
                    <a:gd name="connsiteY5" fmla="*/ 1445740 h 3157151"/>
                    <a:gd name="connsiteX6" fmla="*/ 1723768 w 2885303"/>
                    <a:gd name="connsiteY6" fmla="*/ 451022 h 3157151"/>
                    <a:gd name="connsiteX7" fmla="*/ 2885303 w 2885303"/>
                    <a:gd name="connsiteY7" fmla="*/ 1155357 h 3157151"/>
                    <a:gd name="connsiteX8" fmla="*/ 2094470 w 2885303"/>
                    <a:gd name="connsiteY8" fmla="*/ 228600 h 3157151"/>
                    <a:gd name="connsiteX9" fmla="*/ 2872946 w 2885303"/>
                    <a:gd name="connsiteY9" fmla="*/ 0 h 3157151"/>
                    <a:gd name="connsiteX10" fmla="*/ 2879124 w 2885303"/>
                    <a:gd name="connsiteY10" fmla="*/ 1161535 h 3157151"/>
                    <a:gd name="connsiteX11" fmla="*/ 2669059 w 2885303"/>
                    <a:gd name="connsiteY11" fmla="*/ 1451919 h 3157151"/>
                    <a:gd name="connsiteX12" fmla="*/ 2255108 w 2885303"/>
                    <a:gd name="connsiteY12" fmla="*/ 3157151 h 3157151"/>
                    <a:gd name="connsiteX13" fmla="*/ 1229497 w 2885303"/>
                    <a:gd name="connsiteY13" fmla="*/ 1767016 h 3157151"/>
                    <a:gd name="connsiteX14" fmla="*/ 451022 w 2885303"/>
                    <a:gd name="connsiteY14" fmla="*/ 1013254 h 3157151"/>
                    <a:gd name="connsiteX15" fmla="*/ 0 w 2885303"/>
                    <a:gd name="connsiteY15" fmla="*/ 1050324 h 3157151"/>
                    <a:gd name="connsiteX0" fmla="*/ 0 w 2885303"/>
                    <a:gd name="connsiteY0" fmla="*/ 1050324 h 3157151"/>
                    <a:gd name="connsiteX1" fmla="*/ 970005 w 2885303"/>
                    <a:gd name="connsiteY1" fmla="*/ 321276 h 3157151"/>
                    <a:gd name="connsiteX2" fmla="*/ 2094470 w 2885303"/>
                    <a:gd name="connsiteY2" fmla="*/ 228600 h 3157151"/>
                    <a:gd name="connsiteX3" fmla="*/ 1717589 w 2885303"/>
                    <a:gd name="connsiteY3" fmla="*/ 438665 h 3157151"/>
                    <a:gd name="connsiteX4" fmla="*/ 1235676 w 2885303"/>
                    <a:gd name="connsiteY4" fmla="*/ 1773195 h 3157151"/>
                    <a:gd name="connsiteX5" fmla="*/ 2669059 w 2885303"/>
                    <a:gd name="connsiteY5" fmla="*/ 1445740 h 3157151"/>
                    <a:gd name="connsiteX6" fmla="*/ 1723768 w 2885303"/>
                    <a:gd name="connsiteY6" fmla="*/ 451022 h 3157151"/>
                    <a:gd name="connsiteX7" fmla="*/ 2885303 w 2885303"/>
                    <a:gd name="connsiteY7" fmla="*/ 1155357 h 3157151"/>
                    <a:gd name="connsiteX8" fmla="*/ 2094470 w 2885303"/>
                    <a:gd name="connsiteY8" fmla="*/ 228600 h 3157151"/>
                    <a:gd name="connsiteX9" fmla="*/ 2872946 w 2885303"/>
                    <a:gd name="connsiteY9" fmla="*/ 0 h 3157151"/>
                    <a:gd name="connsiteX10" fmla="*/ 2879124 w 2885303"/>
                    <a:gd name="connsiteY10" fmla="*/ 1161535 h 3157151"/>
                    <a:gd name="connsiteX11" fmla="*/ 2669059 w 2885303"/>
                    <a:gd name="connsiteY11" fmla="*/ 1451919 h 3157151"/>
                    <a:gd name="connsiteX12" fmla="*/ 2255108 w 2885303"/>
                    <a:gd name="connsiteY12" fmla="*/ 3157151 h 3157151"/>
                    <a:gd name="connsiteX13" fmla="*/ 1229497 w 2885303"/>
                    <a:gd name="connsiteY13" fmla="*/ 1767016 h 3157151"/>
                    <a:gd name="connsiteX14" fmla="*/ 451022 w 2885303"/>
                    <a:gd name="connsiteY14" fmla="*/ 1013254 h 3157151"/>
                    <a:gd name="connsiteX15" fmla="*/ 0 w 2885303"/>
                    <a:gd name="connsiteY15" fmla="*/ 1050324 h 3157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85303" h="3157151">
                      <a:moveTo>
                        <a:pt x="0" y="1050324"/>
                      </a:moveTo>
                      <a:lnTo>
                        <a:pt x="970005" y="321276"/>
                      </a:lnTo>
                      <a:lnTo>
                        <a:pt x="2094470" y="228600"/>
                      </a:lnTo>
                      <a:lnTo>
                        <a:pt x="1717589" y="438665"/>
                      </a:lnTo>
                      <a:lnTo>
                        <a:pt x="1235676" y="1773195"/>
                      </a:lnTo>
                      <a:lnTo>
                        <a:pt x="2669059" y="1445740"/>
                      </a:lnTo>
                      <a:lnTo>
                        <a:pt x="1723768" y="451022"/>
                      </a:lnTo>
                      <a:lnTo>
                        <a:pt x="2885303" y="1155357"/>
                      </a:lnTo>
                      <a:lnTo>
                        <a:pt x="2094470" y="228600"/>
                      </a:lnTo>
                      <a:lnTo>
                        <a:pt x="2872946" y="0"/>
                      </a:lnTo>
                      <a:cubicBezTo>
                        <a:pt x="2875005" y="387178"/>
                        <a:pt x="2877065" y="774357"/>
                        <a:pt x="2879124" y="1161535"/>
                      </a:cubicBezTo>
                      <a:lnTo>
                        <a:pt x="2669059" y="1451919"/>
                      </a:lnTo>
                      <a:lnTo>
                        <a:pt x="2255108" y="3157151"/>
                      </a:lnTo>
                      <a:lnTo>
                        <a:pt x="1229497" y="1767016"/>
                      </a:lnTo>
                      <a:lnTo>
                        <a:pt x="451022" y="1013254"/>
                      </a:lnTo>
                      <a:lnTo>
                        <a:pt x="0" y="1050324"/>
                      </a:lnTo>
                      <a:close/>
                    </a:path>
                  </a:pathLst>
                </a:custGeom>
                <a:ln w="19050">
                  <a:solidFill>
                    <a:schemeClr val="tx1"/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2" name="Freihandform 101"/>
                <p:cNvSpPr/>
                <p:nvPr/>
              </p:nvSpPr>
              <p:spPr>
                <a:xfrm>
                  <a:off x="2329249" y="2737022"/>
                  <a:ext cx="1272746" cy="679621"/>
                </a:xfrm>
                <a:custGeom>
                  <a:avLst/>
                  <a:gdLst>
                    <a:gd name="connsiteX0" fmla="*/ 0 w 1272746"/>
                    <a:gd name="connsiteY0" fmla="*/ 679621 h 679621"/>
                    <a:gd name="connsiteX1" fmla="*/ 525162 w 1272746"/>
                    <a:gd name="connsiteY1" fmla="*/ 0 h 679621"/>
                    <a:gd name="connsiteX2" fmla="*/ 1272746 w 1272746"/>
                    <a:gd name="connsiteY2" fmla="*/ 117389 h 679621"/>
                    <a:gd name="connsiteX3" fmla="*/ 0 w 1272746"/>
                    <a:gd name="connsiteY3" fmla="*/ 679621 h 67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2746" h="679621">
                      <a:moveTo>
                        <a:pt x="0" y="679621"/>
                      </a:moveTo>
                      <a:lnTo>
                        <a:pt x="525162" y="0"/>
                      </a:lnTo>
                      <a:lnTo>
                        <a:pt x="1272746" y="117389"/>
                      </a:lnTo>
                      <a:lnTo>
                        <a:pt x="0" y="679621"/>
                      </a:lnTo>
                      <a:close/>
                    </a:path>
                  </a:pathLst>
                </a:custGeom>
                <a:ln w="19050">
                  <a:solidFill>
                    <a:schemeClr val="tx1"/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03" name="Gruppieren 102"/>
              <p:cNvGrpSpPr/>
              <p:nvPr/>
            </p:nvGrpSpPr>
            <p:grpSpPr>
              <a:xfrm>
                <a:off x="1825059" y="2363638"/>
                <a:ext cx="2988129" cy="3259977"/>
                <a:chOff x="1825059" y="2363638"/>
                <a:chExt cx="2988129" cy="3259977"/>
              </a:xfrm>
            </p:grpSpPr>
            <p:sp>
              <p:nvSpPr>
                <p:cNvPr id="91" name="Ellipse 90"/>
                <p:cNvSpPr/>
                <p:nvPr/>
              </p:nvSpPr>
              <p:spPr>
                <a:xfrm rot="18554324">
                  <a:off x="1825059" y="3413962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Ellipse 91"/>
                <p:cNvSpPr/>
                <p:nvPr/>
              </p:nvSpPr>
              <p:spPr>
                <a:xfrm rot="18554324">
                  <a:off x="2276080" y="3364535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Ellipse 92"/>
                <p:cNvSpPr/>
                <p:nvPr/>
              </p:nvSpPr>
              <p:spPr>
                <a:xfrm rot="18554324">
                  <a:off x="3060735" y="4118297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Ellipse 93"/>
                <p:cNvSpPr/>
                <p:nvPr/>
              </p:nvSpPr>
              <p:spPr>
                <a:xfrm rot="18554324">
                  <a:off x="4080168" y="5502254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5" name="Ellipse 94"/>
                <p:cNvSpPr/>
                <p:nvPr/>
              </p:nvSpPr>
              <p:spPr>
                <a:xfrm rot="18554324">
                  <a:off x="4487940" y="3797022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6" name="Ellipse 95"/>
                <p:cNvSpPr/>
                <p:nvPr/>
              </p:nvSpPr>
              <p:spPr>
                <a:xfrm rot="18554324">
                  <a:off x="4691827" y="3500460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7" name="Ellipse 96"/>
                <p:cNvSpPr/>
                <p:nvPr/>
              </p:nvSpPr>
              <p:spPr>
                <a:xfrm rot="18554324">
                  <a:off x="4685647" y="2363638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8" name="Ellipse 97"/>
                <p:cNvSpPr/>
                <p:nvPr/>
              </p:nvSpPr>
              <p:spPr>
                <a:xfrm rot="18554324">
                  <a:off x="3907172" y="2592239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9" name="Ellipse 98"/>
                <p:cNvSpPr/>
                <p:nvPr/>
              </p:nvSpPr>
              <p:spPr>
                <a:xfrm rot="18554324">
                  <a:off x="2795064" y="2678736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0" name="Ellipse 99"/>
                <p:cNvSpPr/>
                <p:nvPr/>
              </p:nvSpPr>
              <p:spPr>
                <a:xfrm rot="18554324">
                  <a:off x="3536470" y="2808482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grpSp>
          <p:nvGrpSpPr>
            <p:cNvPr id="114" name="Gruppieren 113"/>
            <p:cNvGrpSpPr/>
            <p:nvPr/>
          </p:nvGrpSpPr>
          <p:grpSpPr>
            <a:xfrm>
              <a:off x="978794" y="3593205"/>
              <a:ext cx="4974879" cy="1140339"/>
              <a:chOff x="875763" y="4739425"/>
              <a:chExt cx="4974879" cy="1140339"/>
            </a:xfrm>
          </p:grpSpPr>
          <p:pic>
            <p:nvPicPr>
              <p:cNvPr id="112" name="Grafik 111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976491" y="5162318"/>
                <a:ext cx="4874151" cy="717446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13" name="Textfeld 112"/>
              <p:cNvSpPr txBox="1"/>
              <p:nvPr/>
            </p:nvSpPr>
            <p:spPr>
              <a:xfrm>
                <a:off x="875763" y="4739425"/>
                <a:ext cx="49383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Bernstein Polynome in baryzentrischen </a:t>
                </a:r>
                <a:r>
                  <a:rPr lang="de-DE" dirty="0" err="1" smtClean="0"/>
                  <a:t>Koordinten</a:t>
                </a:r>
                <a:endParaRPr lang="de-DE" dirty="0"/>
              </a:p>
            </p:txBody>
          </p:sp>
        </p:grpSp>
      </p:grpSp>
      <p:grpSp>
        <p:nvGrpSpPr>
          <p:cNvPr id="108" name="Gruppieren 107"/>
          <p:cNvGrpSpPr/>
          <p:nvPr/>
        </p:nvGrpSpPr>
        <p:grpSpPr bwMode="auto">
          <a:xfrm>
            <a:off x="877104" y="3472062"/>
            <a:ext cx="7494111" cy="2285406"/>
            <a:chOff x="889931" y="3472063"/>
            <a:chExt cx="7494111" cy="2285406"/>
          </a:xfrm>
        </p:grpSpPr>
        <p:grpSp>
          <p:nvGrpSpPr>
            <p:cNvPr id="117" name="Gruppieren 85"/>
            <p:cNvGrpSpPr/>
            <p:nvPr/>
          </p:nvGrpSpPr>
          <p:grpSpPr bwMode="auto">
            <a:xfrm>
              <a:off x="889931" y="3472063"/>
              <a:ext cx="1847570" cy="2272526"/>
              <a:chOff x="1482359" y="2905391"/>
              <a:chExt cx="1847570" cy="2272526"/>
            </a:xfrm>
          </p:grpSpPr>
          <p:grpSp>
            <p:nvGrpSpPr>
              <p:cNvPr id="158" name="Gruppieren 38"/>
              <p:cNvGrpSpPr/>
              <p:nvPr/>
            </p:nvGrpSpPr>
            <p:grpSpPr bwMode="auto">
              <a:xfrm>
                <a:off x="1534236" y="2949262"/>
                <a:ext cx="1742364" cy="1746132"/>
                <a:chOff x="1000836" y="2949262"/>
                <a:chExt cx="1742364" cy="1746132"/>
              </a:xfrm>
            </p:grpSpPr>
            <p:sp>
              <p:nvSpPr>
                <p:cNvPr id="180" name="Rechteck 5"/>
                <p:cNvSpPr/>
                <p:nvPr/>
              </p:nvSpPr>
              <p:spPr bwMode="auto">
                <a:xfrm>
                  <a:off x="1004552" y="2949262"/>
                  <a:ext cx="1738648" cy="1738648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81" name="Gruppieren 34"/>
                <p:cNvGrpSpPr/>
                <p:nvPr/>
              </p:nvGrpSpPr>
              <p:grpSpPr bwMode="auto">
                <a:xfrm rot="5400000">
                  <a:off x="1017934" y="3533114"/>
                  <a:ext cx="1738648" cy="585912"/>
                  <a:chOff x="1017934" y="3533114"/>
                  <a:chExt cx="1738648" cy="585912"/>
                </a:xfrm>
              </p:grpSpPr>
              <p:cxnSp>
                <p:nvCxnSpPr>
                  <p:cNvPr id="185" name="Gerade Verbindung 184"/>
                  <p:cNvCxnSpPr/>
                  <p:nvPr/>
                </p:nvCxnSpPr>
                <p:spPr bwMode="auto">
                  <a:xfrm rot="10800000" flipH="1">
                    <a:off x="1017934" y="3533114"/>
                    <a:ext cx="1738648" cy="158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Gerade Verbindung 185"/>
                  <p:cNvCxnSpPr/>
                  <p:nvPr/>
                </p:nvCxnSpPr>
                <p:spPr bwMode="auto">
                  <a:xfrm rot="10800000" flipH="1">
                    <a:off x="1017934" y="4117438"/>
                    <a:ext cx="1738648" cy="158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2" name="Gruppieren 35"/>
                <p:cNvGrpSpPr/>
                <p:nvPr/>
              </p:nvGrpSpPr>
              <p:grpSpPr bwMode="auto">
                <a:xfrm>
                  <a:off x="1000836" y="3533857"/>
                  <a:ext cx="1738648" cy="585912"/>
                  <a:chOff x="1017934" y="3533114"/>
                  <a:chExt cx="1738648" cy="585912"/>
                </a:xfrm>
              </p:grpSpPr>
              <p:cxnSp>
                <p:nvCxnSpPr>
                  <p:cNvPr id="183" name="Gerade Verbindung 182"/>
                  <p:cNvCxnSpPr/>
                  <p:nvPr/>
                </p:nvCxnSpPr>
                <p:spPr bwMode="auto">
                  <a:xfrm rot="10800000" flipH="1">
                    <a:off x="1017934" y="3533114"/>
                    <a:ext cx="1738648" cy="158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Gerade Verbindung 37"/>
                  <p:cNvCxnSpPr/>
                  <p:nvPr/>
                </p:nvCxnSpPr>
                <p:spPr bwMode="auto">
                  <a:xfrm rot="10800000" flipH="1">
                    <a:off x="1017934" y="4117438"/>
                    <a:ext cx="1738648" cy="158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59" name="Gruppieren 14"/>
              <p:cNvGrpSpPr/>
              <p:nvPr/>
            </p:nvGrpSpPr>
            <p:grpSpPr bwMode="auto">
              <a:xfrm>
                <a:off x="1482359" y="4622680"/>
                <a:ext cx="1847570" cy="121362"/>
                <a:chOff x="948959" y="4622680"/>
                <a:chExt cx="1847570" cy="121362"/>
              </a:xfrm>
            </p:grpSpPr>
            <p:sp>
              <p:nvSpPr>
                <p:cNvPr id="176" name="Ellipse 6"/>
                <p:cNvSpPr/>
                <p:nvPr/>
              </p:nvSpPr>
              <p:spPr bwMode="auto">
                <a:xfrm rot="18554324">
                  <a:off x="948959" y="4622681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7" name="Ellipse 7"/>
                <p:cNvSpPr/>
                <p:nvPr/>
              </p:nvSpPr>
              <p:spPr bwMode="auto">
                <a:xfrm rot="18554324">
                  <a:off x="1524362" y="4622681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8" name="Ellipse 177"/>
                <p:cNvSpPr/>
                <p:nvPr/>
              </p:nvSpPr>
              <p:spPr bwMode="auto">
                <a:xfrm rot="18554324">
                  <a:off x="2099765" y="4622681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9" name="Ellipse 9"/>
                <p:cNvSpPr/>
                <p:nvPr/>
              </p:nvSpPr>
              <p:spPr bwMode="auto">
                <a:xfrm rot="18554324">
                  <a:off x="2675168" y="4622680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0" name="Gruppieren 15"/>
              <p:cNvGrpSpPr/>
              <p:nvPr/>
            </p:nvGrpSpPr>
            <p:grpSpPr bwMode="auto">
              <a:xfrm>
                <a:off x="1482359" y="4050251"/>
                <a:ext cx="1847570" cy="121362"/>
                <a:chOff x="948959" y="4622680"/>
                <a:chExt cx="1847570" cy="121362"/>
              </a:xfrm>
            </p:grpSpPr>
            <p:sp>
              <p:nvSpPr>
                <p:cNvPr id="172" name="Ellipse 171"/>
                <p:cNvSpPr/>
                <p:nvPr/>
              </p:nvSpPr>
              <p:spPr bwMode="auto">
                <a:xfrm rot="18554324">
                  <a:off x="948959" y="4622681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Ellipse 172"/>
                <p:cNvSpPr/>
                <p:nvPr/>
              </p:nvSpPr>
              <p:spPr bwMode="auto">
                <a:xfrm rot="18554324">
                  <a:off x="1524362" y="4622681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4" name="Ellipse 173"/>
                <p:cNvSpPr/>
                <p:nvPr/>
              </p:nvSpPr>
              <p:spPr bwMode="auto">
                <a:xfrm rot="18554324">
                  <a:off x="2099765" y="4622681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Ellipse 174"/>
                <p:cNvSpPr/>
                <p:nvPr/>
              </p:nvSpPr>
              <p:spPr bwMode="auto">
                <a:xfrm rot="18554324">
                  <a:off x="2675168" y="4622680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1" name="Gruppieren 20"/>
              <p:cNvGrpSpPr/>
              <p:nvPr/>
            </p:nvGrpSpPr>
            <p:grpSpPr bwMode="auto">
              <a:xfrm>
                <a:off x="1482359" y="3477821"/>
                <a:ext cx="1847570" cy="121362"/>
                <a:chOff x="948959" y="4622680"/>
                <a:chExt cx="1847570" cy="121362"/>
              </a:xfrm>
            </p:grpSpPr>
            <p:sp>
              <p:nvSpPr>
                <p:cNvPr id="168" name="Ellipse 167"/>
                <p:cNvSpPr/>
                <p:nvPr/>
              </p:nvSpPr>
              <p:spPr bwMode="auto">
                <a:xfrm rot="18554324">
                  <a:off x="948959" y="4622681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Ellipse 168"/>
                <p:cNvSpPr/>
                <p:nvPr/>
              </p:nvSpPr>
              <p:spPr bwMode="auto">
                <a:xfrm rot="18554324">
                  <a:off x="1524362" y="4622681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0" name="Ellipse 169"/>
                <p:cNvSpPr/>
                <p:nvPr/>
              </p:nvSpPr>
              <p:spPr bwMode="auto">
                <a:xfrm rot="18554324">
                  <a:off x="2099765" y="4622681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Ellipse 170"/>
                <p:cNvSpPr/>
                <p:nvPr/>
              </p:nvSpPr>
              <p:spPr bwMode="auto">
                <a:xfrm rot="18554324">
                  <a:off x="2675168" y="4622680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62" name="Gruppieren 25"/>
              <p:cNvGrpSpPr/>
              <p:nvPr/>
            </p:nvGrpSpPr>
            <p:grpSpPr bwMode="auto">
              <a:xfrm>
                <a:off x="1482359" y="2905391"/>
                <a:ext cx="1847570" cy="121362"/>
                <a:chOff x="948959" y="4622680"/>
                <a:chExt cx="1847570" cy="121362"/>
              </a:xfrm>
            </p:grpSpPr>
            <p:sp>
              <p:nvSpPr>
                <p:cNvPr id="164" name="Ellipse 163"/>
                <p:cNvSpPr/>
                <p:nvPr/>
              </p:nvSpPr>
              <p:spPr bwMode="auto">
                <a:xfrm rot="18554324">
                  <a:off x="948959" y="4622681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5" name="Ellipse 164"/>
                <p:cNvSpPr/>
                <p:nvPr/>
              </p:nvSpPr>
              <p:spPr bwMode="auto">
                <a:xfrm rot="18554324">
                  <a:off x="1524362" y="4622681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6" name="Ellipse 165"/>
                <p:cNvSpPr/>
                <p:nvPr/>
              </p:nvSpPr>
              <p:spPr bwMode="auto">
                <a:xfrm rot="18554324">
                  <a:off x="2099765" y="4622681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Ellipse 166"/>
                <p:cNvSpPr/>
                <p:nvPr/>
              </p:nvSpPr>
              <p:spPr bwMode="auto">
                <a:xfrm rot="18554324">
                  <a:off x="2675168" y="4622680"/>
                  <a:ext cx="121361" cy="12136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pic>
            <p:nvPicPr>
              <p:cNvPr id="163" name="Grafik 162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933573" y="4899025"/>
                <a:ext cx="838202" cy="278892"/>
              </a:xfrm>
              <a:prstGeom prst="rect">
                <a:avLst/>
              </a:prstGeom>
              <a:noFill/>
            </p:spPr>
          </p:pic>
        </p:grpSp>
        <p:grpSp>
          <p:nvGrpSpPr>
            <p:cNvPr id="118" name="Gruppieren 86"/>
            <p:cNvGrpSpPr/>
            <p:nvPr/>
          </p:nvGrpSpPr>
          <p:grpSpPr bwMode="auto">
            <a:xfrm>
              <a:off x="3143424" y="3528813"/>
              <a:ext cx="1742364" cy="2228656"/>
              <a:chOff x="4096461" y="2949262"/>
              <a:chExt cx="1742364" cy="2228656"/>
            </a:xfrm>
          </p:grpSpPr>
          <p:grpSp>
            <p:nvGrpSpPr>
              <p:cNvPr id="120" name="Gruppieren 39"/>
              <p:cNvGrpSpPr/>
              <p:nvPr/>
            </p:nvGrpSpPr>
            <p:grpSpPr bwMode="auto">
              <a:xfrm>
                <a:off x="4096461" y="2949262"/>
                <a:ext cx="1742364" cy="1746132"/>
                <a:chOff x="1000836" y="2949262"/>
                <a:chExt cx="1742364" cy="1746132"/>
              </a:xfrm>
            </p:grpSpPr>
            <p:sp>
              <p:nvSpPr>
                <p:cNvPr id="151" name="Rechteck 150"/>
                <p:cNvSpPr/>
                <p:nvPr/>
              </p:nvSpPr>
              <p:spPr bwMode="auto">
                <a:xfrm>
                  <a:off x="1004552" y="2949262"/>
                  <a:ext cx="1738648" cy="1738648"/>
                </a:xfrm>
                <a:prstGeom prst="rect">
                  <a:avLst/>
                </a:prstGeom>
                <a:ln w="38100">
                  <a:solidFill>
                    <a:schemeClr val="bg1">
                      <a:lumMod val="8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52" name="Gruppieren 41"/>
                <p:cNvGrpSpPr/>
                <p:nvPr/>
              </p:nvGrpSpPr>
              <p:grpSpPr bwMode="auto">
                <a:xfrm rot="5400000">
                  <a:off x="1017934" y="3533114"/>
                  <a:ext cx="1738648" cy="585912"/>
                  <a:chOff x="1017934" y="3533114"/>
                  <a:chExt cx="1738648" cy="585912"/>
                </a:xfrm>
              </p:grpSpPr>
              <p:cxnSp>
                <p:nvCxnSpPr>
                  <p:cNvPr id="156" name="Gerade Verbindung 155"/>
                  <p:cNvCxnSpPr/>
                  <p:nvPr/>
                </p:nvCxnSpPr>
                <p:spPr bwMode="auto">
                  <a:xfrm rot="10800000" flipH="1">
                    <a:off x="1017934" y="3533114"/>
                    <a:ext cx="1738648" cy="1588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8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Gerade Verbindung 156"/>
                  <p:cNvCxnSpPr/>
                  <p:nvPr/>
                </p:nvCxnSpPr>
                <p:spPr bwMode="auto">
                  <a:xfrm rot="10800000" flipH="1">
                    <a:off x="1017934" y="4117438"/>
                    <a:ext cx="1738648" cy="1588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8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" name="Gruppieren 42"/>
                <p:cNvGrpSpPr/>
                <p:nvPr/>
              </p:nvGrpSpPr>
              <p:grpSpPr bwMode="auto">
                <a:xfrm>
                  <a:off x="1000836" y="3533857"/>
                  <a:ext cx="1738648" cy="585912"/>
                  <a:chOff x="1017934" y="3533114"/>
                  <a:chExt cx="1738648" cy="585912"/>
                </a:xfrm>
              </p:grpSpPr>
              <p:cxnSp>
                <p:nvCxnSpPr>
                  <p:cNvPr id="154" name="Gerade Verbindung 153"/>
                  <p:cNvCxnSpPr/>
                  <p:nvPr/>
                </p:nvCxnSpPr>
                <p:spPr bwMode="auto">
                  <a:xfrm rot="10800000" flipH="1">
                    <a:off x="1017934" y="3533114"/>
                    <a:ext cx="1738648" cy="1588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8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Gerade Verbindung 154"/>
                  <p:cNvCxnSpPr/>
                  <p:nvPr/>
                </p:nvCxnSpPr>
                <p:spPr bwMode="auto">
                  <a:xfrm rot="10800000" flipH="1">
                    <a:off x="1017934" y="4117438"/>
                    <a:ext cx="1738648" cy="1588"/>
                  </a:xfrm>
                  <a:prstGeom prst="line">
                    <a:avLst/>
                  </a:prstGeom>
                  <a:ln w="28575">
                    <a:solidFill>
                      <a:schemeClr val="bg1">
                        <a:lumMod val="8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1" name="Gruppieren 77"/>
              <p:cNvGrpSpPr/>
              <p:nvPr/>
            </p:nvGrpSpPr>
            <p:grpSpPr bwMode="auto">
              <a:xfrm>
                <a:off x="4686301" y="3543300"/>
                <a:ext cx="593694" cy="584132"/>
                <a:chOff x="4152901" y="3543300"/>
                <a:chExt cx="593694" cy="584132"/>
              </a:xfrm>
            </p:grpSpPr>
            <p:sp>
              <p:nvSpPr>
                <p:cNvPr id="144" name="Rechteck 143"/>
                <p:cNvSpPr/>
                <p:nvPr/>
              </p:nvSpPr>
              <p:spPr bwMode="auto">
                <a:xfrm>
                  <a:off x="4152901" y="3543300"/>
                  <a:ext cx="593694" cy="581857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grpSp>
              <p:nvGrpSpPr>
                <p:cNvPr id="145" name="Gruppieren 73"/>
                <p:cNvGrpSpPr/>
                <p:nvPr/>
              </p:nvGrpSpPr>
              <p:grpSpPr bwMode="auto">
                <a:xfrm rot="16200000">
                  <a:off x="4357221" y="3544096"/>
                  <a:ext cx="190980" cy="581858"/>
                  <a:chOff x="4357219" y="3544094"/>
                  <a:chExt cx="190980" cy="581858"/>
                </a:xfrm>
              </p:grpSpPr>
              <p:cxnSp>
                <p:nvCxnSpPr>
                  <p:cNvPr id="149" name="Gerade Verbindung 148"/>
                  <p:cNvCxnSpPr/>
                  <p:nvPr/>
                </p:nvCxnSpPr>
                <p:spPr bwMode="auto">
                  <a:xfrm rot="16200000" flipH="1">
                    <a:off x="4067084" y="3834229"/>
                    <a:ext cx="581857" cy="1588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Gerade Verbindung 149"/>
                  <p:cNvCxnSpPr/>
                  <p:nvPr/>
                </p:nvCxnSpPr>
                <p:spPr bwMode="auto">
                  <a:xfrm rot="16200000" flipH="1">
                    <a:off x="4256476" y="3834230"/>
                    <a:ext cx="581857" cy="1588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uppieren 74"/>
                <p:cNvGrpSpPr/>
                <p:nvPr/>
              </p:nvGrpSpPr>
              <p:grpSpPr bwMode="auto">
                <a:xfrm>
                  <a:off x="4349821" y="3545574"/>
                  <a:ext cx="190980" cy="581858"/>
                  <a:chOff x="4357219" y="3544094"/>
                  <a:chExt cx="190980" cy="581858"/>
                </a:xfrm>
              </p:grpSpPr>
              <p:cxnSp>
                <p:nvCxnSpPr>
                  <p:cNvPr id="147" name="Gerade Verbindung 146"/>
                  <p:cNvCxnSpPr/>
                  <p:nvPr/>
                </p:nvCxnSpPr>
                <p:spPr bwMode="auto">
                  <a:xfrm rot="16200000" flipH="1">
                    <a:off x="4067084" y="3834229"/>
                    <a:ext cx="581857" cy="1588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Gerade Verbindung 147"/>
                  <p:cNvCxnSpPr/>
                  <p:nvPr/>
                </p:nvCxnSpPr>
                <p:spPr bwMode="auto">
                  <a:xfrm rot="16200000" flipH="1">
                    <a:off x="4256476" y="3834230"/>
                    <a:ext cx="581857" cy="1588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2" name="Gruppieren 78"/>
              <p:cNvGrpSpPr/>
              <p:nvPr/>
            </p:nvGrpSpPr>
            <p:grpSpPr bwMode="auto">
              <a:xfrm>
                <a:off x="4658808" y="3513049"/>
                <a:ext cx="647633" cy="645140"/>
                <a:chOff x="4125408" y="3513049"/>
                <a:chExt cx="647633" cy="645140"/>
              </a:xfrm>
            </p:grpSpPr>
            <p:grpSp>
              <p:nvGrpSpPr>
                <p:cNvPr id="124" name="Gruppieren 53"/>
                <p:cNvGrpSpPr/>
                <p:nvPr/>
              </p:nvGrpSpPr>
              <p:grpSpPr bwMode="auto">
                <a:xfrm>
                  <a:off x="4125408" y="3513049"/>
                  <a:ext cx="647633" cy="62173"/>
                  <a:chOff x="4125408" y="3513049"/>
                  <a:chExt cx="647633" cy="62173"/>
                </a:xfrm>
              </p:grpSpPr>
              <p:sp>
                <p:nvSpPr>
                  <p:cNvPr id="140" name="Ellipse 139"/>
                  <p:cNvSpPr/>
                  <p:nvPr/>
                </p:nvSpPr>
                <p:spPr bwMode="auto">
                  <a:xfrm rot="18554324">
                    <a:off x="4125408" y="3513049"/>
                    <a:ext cx="62173" cy="621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41" name="Ellipse 140"/>
                  <p:cNvSpPr/>
                  <p:nvPr/>
                </p:nvSpPr>
                <p:spPr bwMode="auto">
                  <a:xfrm rot="18554324">
                    <a:off x="4320561" y="3513049"/>
                    <a:ext cx="62173" cy="621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42" name="Ellipse 141"/>
                  <p:cNvSpPr/>
                  <p:nvPr/>
                </p:nvSpPr>
                <p:spPr bwMode="auto">
                  <a:xfrm rot="18554324">
                    <a:off x="4515714" y="3513049"/>
                    <a:ext cx="62173" cy="621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43" name="Ellipse 142"/>
                  <p:cNvSpPr/>
                  <p:nvPr/>
                </p:nvSpPr>
                <p:spPr bwMode="auto">
                  <a:xfrm rot="18554324">
                    <a:off x="4710867" y="3513049"/>
                    <a:ext cx="62173" cy="621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125" name="Gruppieren 54"/>
                <p:cNvGrpSpPr/>
                <p:nvPr/>
              </p:nvGrpSpPr>
              <p:grpSpPr bwMode="auto">
                <a:xfrm>
                  <a:off x="4125408" y="4096016"/>
                  <a:ext cx="647633" cy="62173"/>
                  <a:chOff x="4125408" y="3513049"/>
                  <a:chExt cx="647633" cy="62173"/>
                </a:xfrm>
              </p:grpSpPr>
              <p:sp>
                <p:nvSpPr>
                  <p:cNvPr id="136" name="Ellipse 135"/>
                  <p:cNvSpPr/>
                  <p:nvPr/>
                </p:nvSpPr>
                <p:spPr bwMode="auto">
                  <a:xfrm rot="18554324">
                    <a:off x="4125408" y="3513049"/>
                    <a:ext cx="62173" cy="621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7" name="Ellipse 136"/>
                  <p:cNvSpPr/>
                  <p:nvPr/>
                </p:nvSpPr>
                <p:spPr bwMode="auto">
                  <a:xfrm rot="18554324">
                    <a:off x="4320561" y="3513049"/>
                    <a:ext cx="62173" cy="621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8" name="Ellipse 137"/>
                  <p:cNvSpPr/>
                  <p:nvPr/>
                </p:nvSpPr>
                <p:spPr bwMode="auto">
                  <a:xfrm rot="18554324">
                    <a:off x="4515714" y="3513049"/>
                    <a:ext cx="62173" cy="621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9" name="Ellipse 138"/>
                  <p:cNvSpPr/>
                  <p:nvPr/>
                </p:nvSpPr>
                <p:spPr bwMode="auto">
                  <a:xfrm rot="18554324">
                    <a:off x="4710867" y="3513049"/>
                    <a:ext cx="62173" cy="621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126" name="Gruppieren 59"/>
                <p:cNvGrpSpPr/>
                <p:nvPr/>
              </p:nvGrpSpPr>
              <p:grpSpPr bwMode="auto">
                <a:xfrm>
                  <a:off x="4125408" y="3903667"/>
                  <a:ext cx="647633" cy="62173"/>
                  <a:chOff x="4125408" y="3513049"/>
                  <a:chExt cx="647633" cy="62173"/>
                </a:xfrm>
              </p:grpSpPr>
              <p:sp>
                <p:nvSpPr>
                  <p:cNvPr id="132" name="Ellipse 131"/>
                  <p:cNvSpPr/>
                  <p:nvPr/>
                </p:nvSpPr>
                <p:spPr bwMode="auto">
                  <a:xfrm rot="18554324">
                    <a:off x="4125408" y="3513049"/>
                    <a:ext cx="62173" cy="621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3" name="Ellipse 132"/>
                  <p:cNvSpPr/>
                  <p:nvPr/>
                </p:nvSpPr>
                <p:spPr bwMode="auto">
                  <a:xfrm rot="18554324">
                    <a:off x="4320561" y="3513049"/>
                    <a:ext cx="62173" cy="621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4" name="Ellipse 133"/>
                  <p:cNvSpPr/>
                  <p:nvPr/>
                </p:nvSpPr>
                <p:spPr bwMode="auto">
                  <a:xfrm rot="18554324">
                    <a:off x="4515714" y="3513049"/>
                    <a:ext cx="62173" cy="621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5" name="Ellipse 134"/>
                  <p:cNvSpPr/>
                  <p:nvPr/>
                </p:nvSpPr>
                <p:spPr bwMode="auto">
                  <a:xfrm rot="18554324">
                    <a:off x="4710867" y="3513049"/>
                    <a:ext cx="62173" cy="621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grpSp>
              <p:nvGrpSpPr>
                <p:cNvPr id="127" name="Gruppieren 64"/>
                <p:cNvGrpSpPr/>
                <p:nvPr/>
              </p:nvGrpSpPr>
              <p:grpSpPr bwMode="auto">
                <a:xfrm>
                  <a:off x="4125408" y="3705399"/>
                  <a:ext cx="647633" cy="62173"/>
                  <a:chOff x="4125408" y="3513049"/>
                  <a:chExt cx="647633" cy="62173"/>
                </a:xfrm>
              </p:grpSpPr>
              <p:sp>
                <p:nvSpPr>
                  <p:cNvPr id="128" name="Ellipse 127"/>
                  <p:cNvSpPr/>
                  <p:nvPr/>
                </p:nvSpPr>
                <p:spPr bwMode="auto">
                  <a:xfrm rot="18554324">
                    <a:off x="4125408" y="3513049"/>
                    <a:ext cx="62173" cy="621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29" name="Ellipse 128"/>
                  <p:cNvSpPr/>
                  <p:nvPr/>
                </p:nvSpPr>
                <p:spPr bwMode="auto">
                  <a:xfrm rot="18554324">
                    <a:off x="4320561" y="3513049"/>
                    <a:ext cx="62173" cy="621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0" name="Ellipse 129"/>
                  <p:cNvSpPr/>
                  <p:nvPr/>
                </p:nvSpPr>
                <p:spPr bwMode="auto">
                  <a:xfrm rot="18554324">
                    <a:off x="4515714" y="3513049"/>
                    <a:ext cx="62173" cy="621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sp>
                <p:nvSpPr>
                  <p:cNvPr id="131" name="Ellipse 130"/>
                  <p:cNvSpPr/>
                  <p:nvPr/>
                </p:nvSpPr>
                <p:spPr bwMode="auto">
                  <a:xfrm rot="18554324">
                    <a:off x="4710867" y="3513049"/>
                    <a:ext cx="62173" cy="6217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</p:grpSp>
          <p:pic>
            <p:nvPicPr>
              <p:cNvPr id="123" name="Grafik 122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410071" y="4899025"/>
                <a:ext cx="838204" cy="278893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106" name="Grafik 105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234425" y="4267960"/>
              <a:ext cx="3149617" cy="278848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89" name="Grafik 18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15049" y="5046372"/>
            <a:ext cx="4226507" cy="9718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 descr="TPps2b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53946" y="3428894"/>
            <a:ext cx="4919780" cy="2666796"/>
          </a:xfrm>
          <a:prstGeom prst="rect">
            <a:avLst/>
          </a:prstGeom>
          <a:noFill/>
          <a:ln/>
          <a:effectLst/>
        </p:spPr>
      </p:pic>
      <p:pic>
        <p:nvPicPr>
          <p:cNvPr id="45" name="Grafik 44" descr="TPps2b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53946" y="3428892"/>
            <a:ext cx="4919771" cy="2666791"/>
          </a:xfrm>
          <a:prstGeom prst="rect">
            <a:avLst/>
          </a:prstGeom>
          <a:noFill/>
          <a:ln/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Polynome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Monombasis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pic>
        <p:nvPicPr>
          <p:cNvPr id="12" name="Grafik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8380" y="1659988"/>
            <a:ext cx="2237539" cy="455246"/>
          </a:xfrm>
          <a:prstGeom prst="rect">
            <a:avLst/>
          </a:prstGeom>
          <a:noFill/>
        </p:spPr>
      </p:pic>
      <p:pic>
        <p:nvPicPr>
          <p:cNvPr id="57" name="Grafik 56" descr="TPps2b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53946" y="3428882"/>
            <a:ext cx="4919789" cy="2666801"/>
          </a:xfrm>
          <a:prstGeom prst="rect">
            <a:avLst/>
          </a:prstGeom>
          <a:noFill/>
          <a:ln/>
          <a:effectLst/>
        </p:spPr>
      </p:pic>
      <p:grpSp>
        <p:nvGrpSpPr>
          <p:cNvPr id="41" name="Gruppieren 40"/>
          <p:cNvGrpSpPr/>
          <p:nvPr/>
        </p:nvGrpSpPr>
        <p:grpSpPr>
          <a:xfrm>
            <a:off x="1195299" y="4227692"/>
            <a:ext cx="2470127" cy="1665330"/>
            <a:chOff x="939805" y="4294928"/>
            <a:chExt cx="2470127" cy="1665330"/>
          </a:xfrm>
        </p:grpSpPr>
        <p:sp>
          <p:nvSpPr>
            <p:cNvPr id="42" name="Ellipse 41"/>
            <p:cNvSpPr/>
            <p:nvPr/>
          </p:nvSpPr>
          <p:spPr>
            <a:xfrm>
              <a:off x="939805" y="4294928"/>
              <a:ext cx="167425" cy="1674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1092205" y="5643564"/>
              <a:ext cx="167425" cy="1674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Ellipse 43"/>
            <p:cNvSpPr/>
            <p:nvPr/>
          </p:nvSpPr>
          <p:spPr>
            <a:xfrm>
              <a:off x="3242507" y="5792833"/>
              <a:ext cx="167425" cy="1674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62" name="Gerade Verbindung mit Pfeil 61"/>
          <p:cNvCxnSpPr/>
          <p:nvPr/>
        </p:nvCxnSpPr>
        <p:spPr>
          <a:xfrm>
            <a:off x="1143001" y="4303059"/>
            <a:ext cx="820271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>
            <a:off x="1304366" y="5661212"/>
            <a:ext cx="820271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3429002" y="5809129"/>
            <a:ext cx="820271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33662" y="3866503"/>
            <a:ext cx="1982655" cy="1957999"/>
          </a:xfrm>
          <a:prstGeom prst="rect">
            <a:avLst/>
          </a:prstGeom>
          <a:noFill/>
          <a:ln/>
          <a:effectLst/>
        </p:spPr>
      </p:pic>
      <p:pic>
        <p:nvPicPr>
          <p:cNvPr id="38" name="Grafik 37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50646" y="2410940"/>
            <a:ext cx="4715300" cy="483334"/>
          </a:xfrm>
          <a:prstGeom prst="rect">
            <a:avLst/>
          </a:prstGeom>
          <a:noFill/>
          <a:ln/>
          <a:effectLst/>
        </p:spPr>
      </p:pic>
      <p:pic>
        <p:nvPicPr>
          <p:cNvPr id="28" name="Grafik 2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4555" y="3391810"/>
            <a:ext cx="1142769" cy="330373"/>
          </a:xfrm>
          <a:prstGeom prst="rect">
            <a:avLst/>
          </a:prstGeom>
          <a:noFill/>
        </p:spPr>
      </p:pic>
      <p:grpSp>
        <p:nvGrpSpPr>
          <p:cNvPr id="59" name="Gruppieren 58"/>
          <p:cNvGrpSpPr/>
          <p:nvPr/>
        </p:nvGrpSpPr>
        <p:grpSpPr>
          <a:xfrm>
            <a:off x="1347699" y="5462448"/>
            <a:ext cx="574936" cy="294777"/>
            <a:chOff x="1092205" y="5529684"/>
            <a:chExt cx="574936" cy="294777"/>
          </a:xfrm>
        </p:grpSpPr>
        <p:sp>
          <p:nvSpPr>
            <p:cNvPr id="34" name="Ellipse 33"/>
            <p:cNvSpPr/>
            <p:nvPr/>
          </p:nvSpPr>
          <p:spPr>
            <a:xfrm>
              <a:off x="1092205" y="5643564"/>
              <a:ext cx="167425" cy="1674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5" name="Grafik 54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344122" y="5529684"/>
              <a:ext cx="323019" cy="29477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0" name="Gruppieren 59"/>
          <p:cNvGrpSpPr/>
          <p:nvPr/>
        </p:nvGrpSpPr>
        <p:grpSpPr>
          <a:xfrm>
            <a:off x="3498001" y="5462448"/>
            <a:ext cx="576459" cy="430574"/>
            <a:chOff x="3242507" y="5529684"/>
            <a:chExt cx="576459" cy="430574"/>
          </a:xfrm>
        </p:grpSpPr>
        <p:sp>
          <p:nvSpPr>
            <p:cNvPr id="35" name="Ellipse 34"/>
            <p:cNvSpPr/>
            <p:nvPr/>
          </p:nvSpPr>
          <p:spPr>
            <a:xfrm>
              <a:off x="3242507" y="5792833"/>
              <a:ext cx="167425" cy="1674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1" name="Grafik 50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95358" y="5529684"/>
              <a:ext cx="323608" cy="29531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8" name="Gruppieren 57"/>
          <p:cNvGrpSpPr/>
          <p:nvPr/>
        </p:nvGrpSpPr>
        <p:grpSpPr>
          <a:xfrm>
            <a:off x="1195299" y="4077401"/>
            <a:ext cx="551851" cy="317716"/>
            <a:chOff x="939805" y="4144637"/>
            <a:chExt cx="551851" cy="317716"/>
          </a:xfrm>
        </p:grpSpPr>
        <p:sp>
          <p:nvSpPr>
            <p:cNvPr id="33" name="Ellipse 32"/>
            <p:cNvSpPr/>
            <p:nvPr/>
          </p:nvSpPr>
          <p:spPr>
            <a:xfrm>
              <a:off x="939805" y="4294928"/>
              <a:ext cx="167425" cy="1674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4" name="Grafik 53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96879" y="4144637"/>
              <a:ext cx="294777" cy="29477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9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757346" cy="365125"/>
          </a:xfrm>
        </p:spPr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77778E-6 L 0.08316 7.77778E-6 " pathEditMode="relative" ptsTypes="AA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Inhaltsplatzhalter 2"/>
          <p:cNvSpPr txBox="1">
            <a:spLocks/>
          </p:cNvSpPr>
          <p:nvPr/>
        </p:nvSpPr>
        <p:spPr>
          <a:xfrm>
            <a:off x="457200" y="3969913"/>
            <a:ext cx="8229600" cy="2044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Monombasis</a:t>
            </a:r>
            <a:r>
              <a:rPr kumimoji="0" lang="de-D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" name="Grafik 4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00436" y="2151340"/>
            <a:ext cx="2088996" cy="439789"/>
          </a:xfrm>
          <a:prstGeom prst="rect">
            <a:avLst/>
          </a:prstGeom>
          <a:noFill/>
          <a:ln/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Affine Transformation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68769"/>
          </a:xfrm>
        </p:spPr>
        <p:txBody>
          <a:bodyPr>
            <a:normAutofit/>
          </a:bodyPr>
          <a:lstStyle/>
          <a:p>
            <a:r>
              <a:rPr lang="de-DE" b="1" i="1" dirty="0" smtClean="0"/>
              <a:t>Definition: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Eine Abbildung                         heißt affin, falls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christof</a:t>
            </a:r>
            <a:r>
              <a:rPr lang="de-DE" dirty="0" smtClean="0"/>
              <a:t> </a:t>
            </a:r>
            <a:r>
              <a:rPr lang="de-DE" dirty="0" err="1" smtClean="0"/>
              <a:t>rezk-salama</a:t>
            </a:r>
            <a:r>
              <a:rPr lang="de-DE" dirty="0" smtClean="0"/>
              <a:t>, </a:t>
            </a:r>
            <a:r>
              <a:rPr lang="de-DE" dirty="0" err="1" smtClean="0"/>
              <a:t>computergraphik</a:t>
            </a:r>
            <a:r>
              <a:rPr lang="de-DE" dirty="0" smtClean="0"/>
              <a:t> und </a:t>
            </a:r>
            <a:r>
              <a:rPr lang="de-DE" dirty="0" err="1" smtClean="0"/>
              <a:t>multimediasysteme</a:t>
            </a:r>
            <a:r>
              <a:rPr lang="de-DE" dirty="0" smtClean="0"/>
              <a:t>, </a:t>
            </a:r>
            <a:r>
              <a:rPr lang="de-DE" dirty="0" err="1" smtClean="0"/>
              <a:t>universität</a:t>
            </a:r>
            <a:r>
              <a:rPr lang="de-DE" dirty="0" smtClean="0"/>
              <a:t> siegen</a:t>
            </a:r>
            <a:endParaRPr lang="de-DE" dirty="0"/>
          </a:p>
        </p:txBody>
      </p:sp>
      <p:pic>
        <p:nvPicPr>
          <p:cNvPr id="22" name="Grafik 2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5078" y="2845677"/>
            <a:ext cx="4127549" cy="811362"/>
          </a:xfrm>
          <a:prstGeom prst="rect">
            <a:avLst/>
          </a:prstGeom>
          <a:noFill/>
          <a:ln/>
          <a:effectLst/>
        </p:spPr>
      </p:pic>
      <p:pic>
        <p:nvPicPr>
          <p:cNvPr id="15" name="Grafik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9449" y="2845108"/>
            <a:ext cx="1585135" cy="811360"/>
          </a:xfrm>
          <a:prstGeom prst="rect">
            <a:avLst/>
          </a:prstGeom>
          <a:noFill/>
        </p:spPr>
      </p:pic>
      <p:sp>
        <p:nvSpPr>
          <p:cNvPr id="16" name="Textfeld 15"/>
          <p:cNvSpPr txBox="1"/>
          <p:nvPr/>
        </p:nvSpPr>
        <p:spPr>
          <a:xfrm>
            <a:off x="5692461" y="2807594"/>
            <a:ext cx="745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mit</a:t>
            </a:r>
            <a:endParaRPr lang="de-DE" sz="3200" dirty="0"/>
          </a:p>
        </p:txBody>
      </p:sp>
      <p:grpSp>
        <p:nvGrpSpPr>
          <p:cNvPr id="44" name="Gruppieren 43"/>
          <p:cNvGrpSpPr/>
          <p:nvPr/>
        </p:nvGrpSpPr>
        <p:grpSpPr>
          <a:xfrm>
            <a:off x="457200" y="3969913"/>
            <a:ext cx="8229600" cy="2044521"/>
            <a:chOff x="457200" y="3725214"/>
            <a:chExt cx="8229600" cy="2044521"/>
          </a:xfrm>
        </p:grpSpPr>
        <p:sp>
          <p:nvSpPr>
            <p:cNvPr id="41" name="Textfeld 40"/>
            <p:cNvSpPr txBox="1"/>
            <p:nvPr/>
          </p:nvSpPr>
          <p:spPr>
            <a:xfrm>
              <a:off x="4417452" y="4198510"/>
              <a:ext cx="385336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 smtClean="0"/>
                <a:t>eine </a:t>
              </a:r>
              <a:r>
                <a:rPr lang="de-DE" sz="3200" b="1" dirty="0" smtClean="0"/>
                <a:t>Matrix</a:t>
              </a:r>
              <a:r>
                <a:rPr lang="de-DE" sz="3200" dirty="0" smtClean="0"/>
                <a:t>    und ein </a:t>
              </a:r>
            </a:p>
            <a:p>
              <a:r>
                <a:rPr lang="de-DE" sz="3200" b="1" dirty="0" smtClean="0"/>
                <a:t>Vektor </a:t>
              </a:r>
              <a:r>
                <a:rPr lang="de-DE" sz="3200" dirty="0" smtClean="0"/>
                <a:t>   , so </a:t>
              </a:r>
              <a:r>
                <a:rPr lang="de-DE" sz="3200" dirty="0" err="1" smtClean="0"/>
                <a:t>daß</a:t>
              </a:r>
              <a:endParaRPr lang="de-DE" sz="3200" dirty="0"/>
            </a:p>
          </p:txBody>
        </p:sp>
        <p:grpSp>
          <p:nvGrpSpPr>
            <p:cNvPr id="24" name="Gruppieren 23"/>
            <p:cNvGrpSpPr/>
            <p:nvPr/>
          </p:nvGrpSpPr>
          <p:grpSpPr>
            <a:xfrm>
              <a:off x="1210554" y="4237147"/>
              <a:ext cx="1689566" cy="584775"/>
              <a:chOff x="1159039" y="4443211"/>
              <a:chExt cx="1689566" cy="584775"/>
            </a:xfrm>
          </p:grpSpPr>
          <p:sp>
            <p:nvSpPr>
              <p:cNvPr id="21" name="Textfeld 20"/>
              <p:cNvSpPr txBox="1"/>
              <p:nvPr/>
            </p:nvSpPr>
            <p:spPr>
              <a:xfrm>
                <a:off x="1416675" y="4443211"/>
                <a:ext cx="14319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3200" dirty="0" smtClean="0"/>
                  <a:t>ist </a:t>
                </a:r>
                <a:r>
                  <a:rPr lang="de-DE" sz="3200" b="1" dirty="0" smtClean="0"/>
                  <a:t>affin</a:t>
                </a:r>
                <a:endParaRPr lang="de-DE" sz="3200" b="1" dirty="0"/>
              </a:p>
            </p:txBody>
          </p:sp>
          <p:pic>
            <p:nvPicPr>
              <p:cNvPr id="23" name="Grafik 22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159039" y="4617305"/>
                <a:ext cx="258467" cy="258467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27" name="Grafik 26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07842" y="4344699"/>
              <a:ext cx="183880" cy="2946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4" name="Grafik 33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71242" y="4357577"/>
              <a:ext cx="293472" cy="29347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8" name="Grafik 37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753216" y="4859853"/>
              <a:ext cx="184059" cy="2594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7" name="Grafik 36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535150" y="5259097"/>
              <a:ext cx="2311097" cy="40279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Grafik 41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60171" y="4383334"/>
              <a:ext cx="629329" cy="34389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3" name="Inhaltsplatzhalter 2"/>
            <p:cNvSpPr txBox="1">
              <a:spLocks/>
            </p:cNvSpPr>
            <p:nvPr/>
          </p:nvSpPr>
          <p:spPr>
            <a:xfrm>
              <a:off x="457200" y="3725214"/>
              <a:ext cx="8229600" cy="204452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32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Satz:</a:t>
              </a:r>
              <a:endPara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1313646" y="3863665"/>
            <a:ext cx="515155" cy="2060619"/>
            <a:chOff x="2343956" y="3863665"/>
            <a:chExt cx="515155" cy="2060619"/>
          </a:xfrm>
        </p:grpSpPr>
        <p:cxnSp>
          <p:nvCxnSpPr>
            <p:cNvPr id="26" name="Gerade Verbindung 25"/>
            <p:cNvCxnSpPr/>
            <p:nvPr/>
          </p:nvCxnSpPr>
          <p:spPr>
            <a:xfrm rot="16200000" flipV="1">
              <a:off x="1326525" y="4881096"/>
              <a:ext cx="2060619" cy="25758"/>
            </a:xfrm>
            <a:prstGeom prst="line">
              <a:avLst/>
            </a:prstGeom>
            <a:ln w="57150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 rot="16200000" flipV="1">
              <a:off x="1815922" y="4881096"/>
              <a:ext cx="2060619" cy="25758"/>
            </a:xfrm>
            <a:prstGeom prst="line">
              <a:avLst/>
            </a:prstGeom>
            <a:ln w="57150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4"/>
          <p:cNvGrpSpPr/>
          <p:nvPr/>
        </p:nvGrpSpPr>
        <p:grpSpPr>
          <a:xfrm>
            <a:off x="2987902" y="3863661"/>
            <a:ext cx="2073498" cy="2047743"/>
            <a:chOff x="4906853" y="3863661"/>
            <a:chExt cx="2073498" cy="2047743"/>
          </a:xfrm>
        </p:grpSpPr>
        <p:cxnSp>
          <p:nvCxnSpPr>
            <p:cNvPr id="30" name="Gerade Verbindung 29"/>
            <p:cNvCxnSpPr/>
            <p:nvPr/>
          </p:nvCxnSpPr>
          <p:spPr>
            <a:xfrm rot="5400000" flipH="1" flipV="1">
              <a:off x="4700789" y="4121241"/>
              <a:ext cx="1996227" cy="1584100"/>
            </a:xfrm>
            <a:prstGeom prst="line">
              <a:avLst/>
            </a:prstGeom>
            <a:ln w="57150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 rot="5400000" flipH="1" flipV="1">
              <a:off x="5190187" y="4069725"/>
              <a:ext cx="1996227" cy="1584100"/>
            </a:xfrm>
            <a:prstGeom prst="line">
              <a:avLst/>
            </a:prstGeom>
            <a:ln w="57150">
              <a:solidFill>
                <a:srgbClr val="92D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Grafik 3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8368" y="4617433"/>
            <a:ext cx="899987" cy="447299"/>
          </a:xfrm>
          <a:prstGeom prst="rect">
            <a:avLst/>
          </a:prstGeom>
          <a:noFill/>
        </p:spPr>
      </p:pic>
      <p:sp>
        <p:nvSpPr>
          <p:cNvPr id="40" name="Textfeld 39"/>
          <p:cNvSpPr txBox="1"/>
          <p:nvPr/>
        </p:nvSpPr>
        <p:spPr>
          <a:xfrm>
            <a:off x="5834130" y="4005330"/>
            <a:ext cx="22438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Rotation</a:t>
            </a:r>
          </a:p>
          <a:p>
            <a:r>
              <a:rPr lang="de-DE" sz="3600" dirty="0" smtClean="0"/>
              <a:t>Translation</a:t>
            </a:r>
          </a:p>
          <a:p>
            <a:r>
              <a:rPr lang="de-DE" sz="3600" dirty="0" smtClean="0"/>
              <a:t>Scherung</a:t>
            </a:r>
            <a:endParaRPr lang="de-DE" sz="3600" dirty="0"/>
          </a:p>
        </p:txBody>
      </p:sp>
      <p:pic>
        <p:nvPicPr>
          <p:cNvPr id="45" name="Inhaltsplatzhalter 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8214" y="4642053"/>
            <a:ext cx="1987717" cy="1175114"/>
          </a:xfrm>
          <a:prstGeom prst="rect">
            <a:avLst/>
          </a:prstGeom>
          <a:noFill/>
        </p:spPr>
      </p:pic>
      <p:pic>
        <p:nvPicPr>
          <p:cNvPr id="47" name="Grafik 4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5652" y="4995632"/>
            <a:ext cx="561489" cy="336221"/>
          </a:xfrm>
          <a:prstGeom prst="rect">
            <a:avLst/>
          </a:prstGeom>
          <a:noFill/>
        </p:spPr>
      </p:pic>
      <p:sp>
        <p:nvSpPr>
          <p:cNvPr id="49" name="Textfeld 48"/>
          <p:cNvSpPr txBox="1"/>
          <p:nvPr/>
        </p:nvSpPr>
        <p:spPr>
          <a:xfrm>
            <a:off x="4881091" y="4752304"/>
            <a:ext cx="3541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Monombasis</a:t>
            </a:r>
            <a:r>
              <a:rPr lang="de-DE" sz="2800" dirty="0" smtClean="0"/>
              <a:t> ist </a:t>
            </a:r>
            <a:r>
              <a:rPr lang="de-DE" sz="2800" b="1" i="1" dirty="0" smtClean="0"/>
              <a:t>nicht</a:t>
            </a:r>
          </a:p>
          <a:p>
            <a:r>
              <a:rPr lang="de-DE" sz="2800" dirty="0" smtClean="0"/>
              <a:t>affin invariant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0" grpId="0"/>
      <p:bldP spid="40" grpId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Wunschliste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9665" y="1600200"/>
            <a:ext cx="7424670" cy="4525963"/>
          </a:xfrm>
        </p:spPr>
        <p:txBody>
          <a:bodyPr/>
          <a:lstStyle/>
          <a:p>
            <a:pPr>
              <a:buNone/>
            </a:pPr>
            <a:r>
              <a:rPr lang="de-DE" dirty="0" err="1" smtClean="0"/>
              <a:t>Polynombasis</a:t>
            </a:r>
            <a:r>
              <a:rPr lang="de-DE" dirty="0" smtClean="0"/>
              <a:t> mit den Eigenschaften:</a:t>
            </a:r>
          </a:p>
          <a:p>
            <a:r>
              <a:rPr lang="de-DE" dirty="0" smtClean="0"/>
              <a:t>Affin invariant</a:t>
            </a:r>
          </a:p>
          <a:p>
            <a:r>
              <a:rPr lang="de-DE" dirty="0" smtClean="0"/>
              <a:t>Intuitiv modellierbar</a:t>
            </a:r>
          </a:p>
          <a:p>
            <a:r>
              <a:rPr lang="de-DE" dirty="0" err="1" smtClean="0"/>
              <a:t>Kontollierbarer</a:t>
            </a:r>
            <a:r>
              <a:rPr lang="de-DE" dirty="0" smtClean="0"/>
              <a:t> Kurvenverlauf </a:t>
            </a:r>
            <a:br>
              <a:rPr lang="de-DE" dirty="0" smtClean="0"/>
            </a:br>
            <a:r>
              <a:rPr lang="de-DE" dirty="0" smtClean="0"/>
              <a:t>(keine „Überschwinger“)</a:t>
            </a:r>
          </a:p>
          <a:p>
            <a:r>
              <a:rPr lang="de-DE" dirty="0" smtClean="0"/>
              <a:t>Stetig und glatt </a:t>
            </a:r>
            <a:r>
              <a:rPr lang="de-DE" dirty="0" err="1" smtClean="0"/>
              <a:t>zusammensetzbar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C</a:t>
            </a:r>
            <a:r>
              <a:rPr lang="de-DE" i="1" dirty="0" err="1" smtClean="0"/>
              <a:t>n</a:t>
            </a:r>
            <a:r>
              <a:rPr lang="de-DE" dirty="0" smtClean="0"/>
              <a:t>-stetig)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37188" y="4478842"/>
            <a:ext cx="1387620" cy="817630"/>
          </a:xfrm>
          <a:prstGeom prst="rect">
            <a:avLst/>
          </a:prstGeom>
          <a:noFill/>
          <a:ln/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Polarform (</a:t>
            </a:r>
            <a:r>
              <a:rPr lang="de-DE" dirty="0" err="1" smtClean="0"/>
              <a:t>Blossom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grpSp>
        <p:nvGrpSpPr>
          <p:cNvPr id="43" name="Gruppieren 42"/>
          <p:cNvGrpSpPr/>
          <p:nvPr/>
        </p:nvGrpSpPr>
        <p:grpSpPr>
          <a:xfrm>
            <a:off x="914400" y="3776731"/>
            <a:ext cx="7753082" cy="2108914"/>
            <a:chOff x="914400" y="3776731"/>
            <a:chExt cx="7753082" cy="2108914"/>
          </a:xfrm>
        </p:grpSpPr>
        <p:sp>
          <p:nvSpPr>
            <p:cNvPr id="10" name="Inhaltsplatzhalter 2"/>
            <p:cNvSpPr txBox="1">
              <a:spLocks/>
            </p:cNvSpPr>
            <p:nvPr/>
          </p:nvSpPr>
          <p:spPr>
            <a:xfrm>
              <a:off x="914400" y="3776731"/>
              <a:ext cx="7753082" cy="21089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DE" sz="3200" dirty="0" smtClean="0"/>
                <a:t>(1)      ist affin in </a:t>
              </a:r>
              <a:r>
                <a:rPr lang="de-DE" sz="3200" i="1" dirty="0" smtClean="0"/>
                <a:t>jeder</a:t>
              </a:r>
              <a:r>
                <a:rPr lang="de-DE" sz="3200" dirty="0" smtClean="0"/>
                <a:t> Variablen.</a:t>
              </a:r>
              <a:endPara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2" name="Grafik 11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74163" y="3899560"/>
              <a:ext cx="219811" cy="36708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1" name="Grafik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94950" y="4554785"/>
            <a:ext cx="2491038" cy="390625"/>
          </a:xfrm>
          <a:prstGeom prst="rect">
            <a:avLst/>
          </a:prstGeom>
          <a:noFill/>
          <a:ln/>
          <a:effectLst/>
        </p:spPr>
      </p:pic>
      <p:pic>
        <p:nvPicPr>
          <p:cNvPr id="19" name="Grafik 1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35780" y="4657916"/>
            <a:ext cx="320912" cy="250311"/>
          </a:xfrm>
          <a:prstGeom prst="rect">
            <a:avLst/>
          </a:prstGeom>
          <a:noFill/>
          <a:ln/>
          <a:effectLst/>
        </p:spPr>
      </p:pic>
      <p:pic>
        <p:nvPicPr>
          <p:cNvPr id="45" name="Grafik 4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89588" y="4549561"/>
            <a:ext cx="2456031" cy="390828"/>
          </a:xfrm>
          <a:prstGeom prst="rect">
            <a:avLst/>
          </a:prstGeom>
          <a:noFill/>
          <a:ln/>
          <a:effectLst/>
        </p:spPr>
      </p:pic>
      <p:pic>
        <p:nvPicPr>
          <p:cNvPr id="52" name="Grafik 5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71126" y="5372267"/>
            <a:ext cx="2668479" cy="390665"/>
          </a:xfrm>
          <a:prstGeom prst="rect">
            <a:avLst/>
          </a:prstGeom>
          <a:noFill/>
          <a:ln/>
          <a:effectLst/>
        </p:spPr>
      </p:pic>
      <p:pic>
        <p:nvPicPr>
          <p:cNvPr id="54" name="Grafik 53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08979" y="5302980"/>
            <a:ext cx="924362" cy="817623"/>
          </a:xfrm>
          <a:prstGeom prst="rect">
            <a:avLst/>
          </a:prstGeom>
          <a:noFill/>
          <a:ln/>
          <a:effectLst/>
        </p:spPr>
      </p:pic>
      <p:pic>
        <p:nvPicPr>
          <p:cNvPr id="57" name="Grafik 5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93244" y="5513316"/>
            <a:ext cx="283925" cy="106739"/>
          </a:xfrm>
          <a:prstGeom prst="rect">
            <a:avLst/>
          </a:prstGeom>
          <a:noFill/>
          <a:ln/>
          <a:effectLst/>
        </p:spPr>
      </p:pic>
      <p:pic>
        <p:nvPicPr>
          <p:cNvPr id="58" name="Grafik 57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92164" y="5372055"/>
            <a:ext cx="2348263" cy="390665"/>
          </a:xfrm>
          <a:prstGeom prst="rect">
            <a:avLst/>
          </a:prstGeom>
          <a:noFill/>
          <a:ln/>
          <a:effectLst/>
        </p:spPr>
      </p:pic>
      <p:sp>
        <p:nvSpPr>
          <p:cNvPr id="20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08914"/>
          </a:xfrm>
        </p:spPr>
        <p:txBody>
          <a:bodyPr/>
          <a:lstStyle/>
          <a:p>
            <a:r>
              <a:rPr lang="de-DE" dirty="0" smtClean="0"/>
              <a:t>Theorem:</a:t>
            </a:r>
            <a:br>
              <a:rPr lang="de-DE" dirty="0" smtClean="0"/>
            </a:br>
            <a:r>
              <a:rPr lang="de-DE" dirty="0" smtClean="0"/>
              <a:t>Für jedes Polynom                        vom Grad n gibt es genau eine Abbildung</a:t>
            </a:r>
            <a:br>
              <a:rPr lang="de-DE" dirty="0" smtClean="0"/>
            </a:br>
            <a:r>
              <a:rPr lang="de-DE" dirty="0" smtClean="0"/>
              <a:t>mit den folgenden Eigenschaften:</a:t>
            </a:r>
          </a:p>
        </p:txBody>
      </p:sp>
      <p:pic>
        <p:nvPicPr>
          <p:cNvPr id="21" name="Grafik 20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0618" y="2151338"/>
            <a:ext cx="1941669" cy="367223"/>
          </a:xfrm>
          <a:prstGeom prst="rect">
            <a:avLst/>
          </a:prstGeom>
          <a:noFill/>
          <a:ln/>
          <a:effectLst/>
        </p:spPr>
      </p:pic>
      <p:pic>
        <p:nvPicPr>
          <p:cNvPr id="22" name="Grafik 21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70541" y="2640735"/>
            <a:ext cx="2088213" cy="4396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11111E-6 L 0.10226 -1.11111E-6 " pathEditMode="relative" ptsTypes="AA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27795 -7.40741E-7 " pathEditMode="relative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8.14815E-6 L 0.10381 -8.14815E-6 " pathEditMode="relative" ptsTypes="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00670" y="4551544"/>
            <a:ext cx="4872368" cy="390557"/>
          </a:xfrm>
          <a:prstGeom prst="rect">
            <a:avLst/>
          </a:prstGeom>
          <a:noFill/>
          <a:ln/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Polarform (</a:t>
            </a:r>
            <a:r>
              <a:rPr lang="de-DE" dirty="0" err="1" smtClean="0"/>
              <a:t>Blossom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grpSp>
        <p:nvGrpSpPr>
          <p:cNvPr id="6" name="Gruppieren 42"/>
          <p:cNvGrpSpPr/>
          <p:nvPr/>
        </p:nvGrpSpPr>
        <p:grpSpPr>
          <a:xfrm>
            <a:off x="914400" y="3776731"/>
            <a:ext cx="7753082" cy="2108914"/>
            <a:chOff x="914400" y="3776731"/>
            <a:chExt cx="7753082" cy="2108914"/>
          </a:xfrm>
        </p:grpSpPr>
        <p:sp>
          <p:nvSpPr>
            <p:cNvPr id="10" name="Inhaltsplatzhalter 2"/>
            <p:cNvSpPr txBox="1">
              <a:spLocks/>
            </p:cNvSpPr>
            <p:nvPr/>
          </p:nvSpPr>
          <p:spPr>
            <a:xfrm>
              <a:off x="914400" y="3776731"/>
              <a:ext cx="7753082" cy="21089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de-DE" sz="3200" dirty="0" smtClean="0"/>
                <a:t>(2)      ist symmetrisch in </a:t>
              </a:r>
              <a:r>
                <a:rPr lang="de-DE" sz="3200" i="1" dirty="0" smtClean="0"/>
                <a:t>jeder</a:t>
              </a:r>
              <a:r>
                <a:rPr lang="de-DE" sz="3200" dirty="0" smtClean="0"/>
                <a:t> Variablen.</a:t>
              </a:r>
              <a:endPara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2" name="Grafik 11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74163" y="3899560"/>
              <a:ext cx="219811" cy="367084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6" name="Grafik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53075" y="5171222"/>
            <a:ext cx="5300668" cy="390665"/>
          </a:xfrm>
          <a:prstGeom prst="rect">
            <a:avLst/>
          </a:prstGeom>
          <a:noFill/>
          <a:ln/>
          <a:effectLst/>
        </p:spPr>
      </p:pic>
      <p:pic>
        <p:nvPicPr>
          <p:cNvPr id="36" name="Grafik 3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84079" y="4656200"/>
            <a:ext cx="356570" cy="283975"/>
          </a:xfrm>
          <a:prstGeom prst="rect">
            <a:avLst/>
          </a:prstGeom>
          <a:noFill/>
          <a:ln/>
          <a:effectLst/>
        </p:spPr>
      </p:pic>
      <p:pic>
        <p:nvPicPr>
          <p:cNvPr id="24" name="Grafik 2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94684" y="4656200"/>
            <a:ext cx="320912" cy="250311"/>
          </a:xfrm>
          <a:prstGeom prst="rect">
            <a:avLst/>
          </a:prstGeom>
          <a:noFill/>
          <a:ln/>
          <a:effectLst/>
        </p:spPr>
      </p:pic>
      <p:sp>
        <p:nvSpPr>
          <p:cNvPr id="2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08914"/>
          </a:xfrm>
        </p:spPr>
        <p:txBody>
          <a:bodyPr/>
          <a:lstStyle/>
          <a:p>
            <a:r>
              <a:rPr lang="de-DE" dirty="0" smtClean="0"/>
              <a:t>Theorem:</a:t>
            </a:r>
            <a:br>
              <a:rPr lang="de-DE" dirty="0" smtClean="0"/>
            </a:br>
            <a:r>
              <a:rPr lang="de-DE" dirty="0" smtClean="0"/>
              <a:t>Für jedes Polynom                        vom Grad n gibt es genau eine Abbildung</a:t>
            </a:r>
            <a:br>
              <a:rPr lang="de-DE" dirty="0" smtClean="0"/>
            </a:br>
            <a:r>
              <a:rPr lang="de-DE" dirty="0" smtClean="0"/>
              <a:t>mit den folgenden Eigenschaften:</a:t>
            </a:r>
          </a:p>
        </p:txBody>
      </p:sp>
      <p:pic>
        <p:nvPicPr>
          <p:cNvPr id="25" name="Grafik 2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0618" y="2151338"/>
            <a:ext cx="1941669" cy="367223"/>
          </a:xfrm>
          <a:prstGeom prst="rect">
            <a:avLst/>
          </a:prstGeom>
          <a:noFill/>
          <a:ln/>
          <a:effectLst/>
        </p:spPr>
      </p:pic>
      <p:pic>
        <p:nvPicPr>
          <p:cNvPr id="26" name="Grafik 2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70541" y="2640735"/>
            <a:ext cx="2088213" cy="4396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073 -0.01967 0.01476 -0.03912 0.0316 -0.04722 C 0.04844 -0.05532 0.0823 -0.05648 0.10122 -0.04884 C 0.12014 -0.0412 0.13282 -0.02106 0.14566 -0.00092 " pathEditMode="relative" ptsTypes="aaaA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-1.85185E-6 C -0.01112 0.03055 -0.02223 0.06134 -0.0415 0.07361 C -0.06077 0.08588 -0.09827 0.08634 -0.1158 0.07407 C -0.13334 0.0618 -0.13976 0.03079 -0.14619 -1.85185E-6 " pathEditMode="relative" ptsTypes="aaaA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Polarform (</a:t>
            </a:r>
            <a:r>
              <a:rPr lang="de-DE" dirty="0" err="1" smtClean="0"/>
              <a:t>Blossom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4D7F-39A1-4CFB-8394-0A5FF582CF35}" type="datetime1">
              <a:rPr lang="de-DE" smtClean="0"/>
              <a:pPr/>
              <a:t>15.06.2009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christof rezk-salama, computergraphik und multimediasysteme, universität siegen</a:t>
            </a:r>
            <a:endParaRPr lang="de-DE"/>
          </a:p>
        </p:txBody>
      </p:sp>
      <p:sp>
        <p:nvSpPr>
          <p:cNvPr id="17" name="Textfeld 16"/>
          <p:cNvSpPr txBox="1"/>
          <p:nvPr/>
        </p:nvSpPr>
        <p:spPr bwMode="auto">
          <a:xfrm>
            <a:off x="914400" y="3776731"/>
            <a:ext cx="7753081" cy="210891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de-DE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914400" y="3776731"/>
            <a:ext cx="7753082" cy="210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dirty="0" smtClean="0"/>
              <a:t>(3) Diagonaleigenschaft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3200" dirty="0" smtClean="0"/>
              <a:t>	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Grafik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7349" y="4437129"/>
            <a:ext cx="4448242" cy="469721"/>
          </a:xfrm>
          <a:prstGeom prst="rect">
            <a:avLst/>
          </a:prstGeom>
          <a:noFill/>
        </p:spPr>
      </p:pic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08914"/>
          </a:xfrm>
        </p:spPr>
        <p:txBody>
          <a:bodyPr/>
          <a:lstStyle/>
          <a:p>
            <a:r>
              <a:rPr lang="de-DE" dirty="0" smtClean="0"/>
              <a:t>Theorem:</a:t>
            </a:r>
            <a:br>
              <a:rPr lang="de-DE" dirty="0" smtClean="0"/>
            </a:br>
            <a:r>
              <a:rPr lang="de-DE" dirty="0" smtClean="0"/>
              <a:t>Für jedes Polynom                        vom Grad n gibt es genau eine Abbildung</a:t>
            </a:r>
            <a:br>
              <a:rPr lang="de-DE" dirty="0" smtClean="0"/>
            </a:br>
            <a:r>
              <a:rPr lang="de-DE" dirty="0" smtClean="0"/>
              <a:t>mit den folgenden Eigenschaften:</a:t>
            </a:r>
          </a:p>
        </p:txBody>
      </p:sp>
      <p:pic>
        <p:nvPicPr>
          <p:cNvPr id="15" name="Grafik 1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50618" y="2151338"/>
            <a:ext cx="1941669" cy="367223"/>
          </a:xfrm>
          <a:prstGeom prst="rect">
            <a:avLst/>
          </a:prstGeom>
          <a:noFill/>
          <a:ln/>
          <a:effectLst/>
        </p:spPr>
      </p:pic>
      <p:pic>
        <p:nvPicPr>
          <p:cNvPr id="16" name="Grafik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70541" y="2640735"/>
            <a:ext cx="2088213" cy="43962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lot"/>
  <p:tag name="SOURCE" val="PLT2  code set parametric;&#10;set xtics 1;&#10;set ytics 1;&#10;set trange[0:1];&#10;set xrange[0:6];&#10;set yrange[0:3];&#10;&#10;poly(x,a0,a1,a2) = a0 + a1*x + a2*x**2;&#10;set pointsize 4;&#10;unset key;&#10;set size ratio 0.5;&#10;plot      poly(t, 0.2, 0, 3), poly(t, 0.2, 2.0, 0) with lines lw 8 lc rgbcolor &quot;blue&quot;;&#10;"/>
  <p:tag name="FILENAME" val="TP_tmp"/>
  <p:tag name="FORMAT" val="png16m"/>
  <p:tag name="RES" val="600"/>
  <p:tag name="BLEND" val="0"/>
  <p:tag name="TRANSPARENT" val="1"/>
  <p:tag name="TBUG" val="0"/>
  <p:tag name="ORIGWIDTH" val="321"/>
  <p:tag name="PICTUREFILESIZE" val="2095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0,u,u)  template TPT1  env TPENV2  fore 0  back 16777215  eqnno 3"/>
  <p:tag name="FILENAME" val="TP_tmp"/>
  <p:tag name="ORIGWIDTH" val="39"/>
  <p:tag name="PICTUREFILESIZE" val="323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,u,1)  template TPT1  env TPENV2  fore 0  back 16777215  eqnno 3"/>
  <p:tag name="FILENAME" val="TP_tmp"/>
  <p:tag name="ORIGWIDTH" val="39"/>
  <p:tag name="PICTUREFILESIZE" val="293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-u)  template TPT1  env TPENV2  fore 0  back 16777215  eqnno 4"/>
  <p:tag name="FILENAME" val="TP_tmp"/>
  <p:tag name="ORIGWIDTH" val="29"/>
  <p:tag name="PICTUREFILESIZE" val="209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4"/>
  <p:tag name="FILENAME" val="TP_tmp"/>
  <p:tag name="ORIGWIDTH" val="7"/>
  <p:tag name="PICTUREFILESIZE" val="78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,u,u)  template TPT1  env TPENV2  fore 0  back 16777215  eqnno 3"/>
  <p:tag name="FILENAME" val="TP_tmp"/>
  <p:tag name="ORIGWIDTH" val="39"/>
  <p:tag name="PICTUREFILESIZE" val="301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F(u)  template TPT1  env TPENV2  fore 255  back 16777215  eqnno 3"/>
  <p:tag name="FILENAME" val="TP_tmp"/>
  <p:tag name="ORIGWIDTH" val="31"/>
  <p:tag name="PICTUREFILESIZE" val="238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0,0,u) \;=\; (1-u)\, f(0,0,0) + u\,f(0,0,1)  template TPT1  env TPENV2  fore 0  back 16777215  eqnno 4"/>
  <p:tag name="FILENAME" val="TP_tmp"/>
  <p:tag name="ORIGWIDTH" val="183"/>
  <p:tag name="PICTUREFILESIZE" val="853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f(1,1,0)  template TPT1  env TPENV2  fore 0  back 16777215  eqnno 3"/>
  <p:tag name="FILENAME" val="TP_tmp"/>
  <p:tag name="ORIGWIDTH" val="47"/>
  <p:tag name="PICTUREFILESIZE" val="290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f(1,0,1)  template TPT1  env TPENV2  fore 0  back 16777215  eqnno 3"/>
  <p:tag name="FILENAME" val="TP_tmp"/>
  <p:tag name="ORIGWIDTH" val="47"/>
  <p:tag name="PICTUREFILESIZE" val="290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F(0)  template TPT1  env TPENV2  fore 0  back 16777215  eqnno 3"/>
  <p:tag name="FILENAME" val="TP_tmp"/>
  <p:tag name="ORIGWIDTH" val="31"/>
  <p:tag name="PICTUREFILESIZE" val="22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lot"/>
  <p:tag name="SOURCE" val="PLT2  code set parametric;&#10;set xtics 1;&#10;set ytics 1;&#10;set trange[0:1];&#10;set xrange[0:6];&#10;set yrange[0:3];&#10;&#10;poly(x,a0,a1,a2) = a0 + a1*x + a2*x**2;&#10;set pointsize 4;&#10;unset key;&#10;set size ratio 0.5;&#10;&#10;&#10;plot   poly(t, 1.2, 1, 4), poly(t, 0.2, 2.0, 0) with lines lw 8 lc rgbcolor &quot;red&quot;&#10;"/>
  <p:tag name="FILENAME" val="TP_tmp"/>
  <p:tag name="FORMAT" val="png16m"/>
  <p:tag name="RES" val="600"/>
  <p:tag name="BLEND" val="0"/>
  <p:tag name="TRANSPARENT" val="1"/>
  <p:tag name="TBUG" val="0"/>
  <p:tag name="ORIGWIDTH" val="321"/>
  <p:tag name="PICTUREFILESIZE" val="2128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F(1)  template TPT1  env TPENV2  fore 0  back 16777215  eqnno 3"/>
  <p:tag name="FILENAME" val="TP_tmp"/>
  <p:tag name="ORIGWIDTH" val="31"/>
  <p:tag name="PICTUREFILESIZE" val="199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f(0,1,0)  template TPT1  env TPENV2  fore 0  back 16777215  eqnno 3"/>
  <p:tag name="FILENAME" val="TP_tmp"/>
  <p:tag name="ORIGWIDTH" val="47"/>
  <p:tag name="PICTUREFILESIZE" val="303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f(1,0,0)  template TPT1  env TPENV2  fore 0  back 16777215  eqnno 3"/>
  <p:tag name="FILENAME" val="TP_tmp"/>
  <p:tag name="ORIGWIDTH" val="47"/>
  <p:tag name="PICTUREFILESIZE" val="302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0,0,0)  template TPT1  env TPENV2  fore 0  back 16777215  eqnno 3"/>
  <p:tag name="FILENAME" val="TP_tmp"/>
  <p:tag name="ORIGWIDTH" val="37"/>
  <p:tag name="PICTUREFILESIZE" val="292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0,0,1)  template TPT1  env TPENV2  fore 0  back 16777215  eqnno 3"/>
  <p:tag name="FILENAME" val="TP_tmp"/>
  <p:tag name="ORIGWIDTH" val="37"/>
  <p:tag name="PICTUREFILESIZE" val="282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0,1,1)  template TPT1  env TPENV2  fore 0  back 16777215  eqnno 3"/>
  <p:tag name="FILENAME" val="TP_tmp"/>
  <p:tag name="ORIGWIDTH" val="37"/>
  <p:tag name="PICTUREFILESIZE" val="270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1,1,1)  template TPT1  env TPENV2  fore 0  back 16777215  eqnno 3"/>
  <p:tag name="FILENAME" val="TP_tmp"/>
  <p:tag name="ORIGWIDTH" val="37"/>
  <p:tag name="PICTUREFILESIZE" val="239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f(0,0,0)  template TPT1  env TPENV2  fore 0  back 16777215  eqnno 5"/>
  <p:tag name="FILENAME" val="TP_tmp"/>
  <p:tag name="ORIGWIDTH" val="47"/>
  <p:tag name="PICTUREFILESIZE" val="308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f(0,0,1)  template TPT1  env TPENV2  fore 0  back 16777215  eqnno 5"/>
  <p:tag name="FILENAME" val="TP_tmp"/>
  <p:tag name="ORIGWIDTH" val="47"/>
  <p:tag name="PICTUREFILESIZE" val="298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f(0,1,1)  template TPT1  env TPENV2  fore 0  back 16777215  eqnno 5"/>
  <p:tag name="FILENAME" val="TP_tmp"/>
  <p:tag name="ORIGWIDTH" val="47"/>
  <p:tag name="PICTUREFILESIZE" val="28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,u,u^2,u^3,\dots  template TPT1  env TPENV2  fore 0  back 16777215  eqnno 2"/>
  <p:tag name="FILENAME" val="TP_tmp"/>
  <p:tag name="ORIGWIDTH" val="59"/>
  <p:tag name="PICTUREFILESIZE" val="335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f(1,1,1)  template TPT1  env TPENV2  fore 0  back 16777215  eqnno 5"/>
  <p:tag name="FILENAME" val="TP_tmp"/>
  <p:tag name="ORIGWIDTH" val="47"/>
  <p:tag name="PICTUREFILESIZE" val="254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= \frac12  template TPT1  env TPENV2  fore 16711680  back 16777215  eqnno 6"/>
  <p:tag name="FILENAME" val="TP_tmp"/>
  <p:tag name="ORIGWIDTH" val="26"/>
  <p:tag name="PICTUREFILESIZE" val="251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= \frac14  template TPT1  env TPENV2  fore 255  back 16777215  eqnno 6"/>
  <p:tag name="FILENAME" val="TP_tmp"/>
  <p:tag name="ORIGWIDTH" val="26"/>
  <p:tag name="PICTUREFILESIZE" val="229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= \frac34  template TPT1  env TPENV2  fore 51712  back 16777215  eqnno 6"/>
  <p:tag name="FILENAME" val="TP_tmp"/>
  <p:tag name="ORIGWIDTH" val="26"/>
  <p:tag name="PICTUREFILESIZE" val="278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\frac12)  template TPT1  env TPENV2  fore 16711680  back 16777215  eqnno 6"/>
  <p:tag name="FILENAME" val="TP_tmp"/>
  <p:tag name="ORIGWIDTH" val="23"/>
  <p:tag name="PICTUREFILESIZE" val="294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\frac14)  template TPT1  env TPENV2  fore 255  back 16777215  eqnno 6"/>
  <p:tag name="FILENAME" val="TP_tmp"/>
  <p:tag name="ORIGWIDTH" val="23"/>
  <p:tag name="PICTUREFILESIZE" val="270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\frac34)  template TPT1  env TPENV2  fore 51712  back 16777215  eqnno 6"/>
  <p:tag name="FILENAME" val="TP_tmp"/>
  <p:tag name="ORIGWIDTH" val="23"/>
  <p:tag name="PICTUREFILESIZE" val="315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)  template TPT1  env TPENV2  fore 0  back 16777215  eqnno 5"/>
  <p:tag name="FILENAME" val="TP_tmp"/>
  <p:tag name="ORIGWIDTH" val="21"/>
  <p:tag name="PICTUREFILESIZE" val="221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3  template TPT1  env TPENV2  fore 0  back 16777215  eqnno 5"/>
  <p:tag name="FILENAME" val="TP_tmp"/>
  <p:tag name="ORIGWIDTH" val="11"/>
  <p:tag name="PICTUREFILESIZE" val="131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0  template TPT1  env TPENV2  fore 0  back 16777215  eqnno 5"/>
  <p:tag name="FILENAME" val="TP_tmp"/>
  <p:tag name="ORIGWIDTH" val="11"/>
  <p:tag name="PICTUREFILESIZE" val="12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lot"/>
  <p:tag name="SOURCE" val="PLT2  code set parametric;&#10;set xtics 1;&#10;set ytics 1;&#10;set trange[0:1];&#10;set xrange[0:6];&#10;set yrange[0:3];&#10;&#10;poly(x,a0,a1,a2) = a0 + a1*x + a2*x**2;&#10;set pointsize 4;&#10;unset key;&#10;set size ratio 0.5;&#10;plot      0,0"/>
  <p:tag name="FILENAME" val="TP_tmp"/>
  <p:tag name="FORMAT" val="png16m"/>
  <p:tag name="RES" val="600"/>
  <p:tag name="BLEND" val="0"/>
  <p:tag name="TRANSPARENT" val="1"/>
  <p:tag name="TBUG" val="0"/>
  <p:tag name="ORIGWIDTH" val="321"/>
  <p:tag name="PICTUREFILESIZE" val="1797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2  template TPT1  env TPENV2  fore 0  back 16777215  eqnno 5"/>
  <p:tag name="FILENAME" val="TP_tmp"/>
  <p:tag name="ORIGWIDTH" val="11"/>
  <p:tag name="PICTUREFILESIZE" val="127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1  template TPT1  env TPENV2  fore 0  back 16777215  eqnno 5"/>
  <p:tag name="FILENAME" val="TP_tmp"/>
  <p:tag name="ORIGWIDTH" val="10"/>
  <p:tag name="PICTUREFILESIZE" val="99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0  template TPT1  env TPENV2  fore 0  back 16777215  eqnno 7"/>
  <p:tag name="FILENAME" val="TP_tmp"/>
  <p:tag name="ORIGWIDTH" val="11"/>
  <p:tag name="PICTUREFILESIZE" val="122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1  template TPT1  env TPENV2  fore 0  back 16777215  eqnno 7"/>
  <p:tag name="FILENAME" val="TP_tmp"/>
  <p:tag name="ORIGWIDTH" val="10"/>
  <p:tag name="PICTUREFILESIZE" val="99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2  template TPT1  env TPENV2  fore 0  back 16777215  eqnno 7"/>
  <p:tag name="FILENAME" val="TP_tmp"/>
  <p:tag name="ORIGWIDTH" val="11"/>
  <p:tag name="PICTUREFILESIZE" val="127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3  template TPT1  env TPENV2  fore 0  back 16777215  eqnno 7"/>
  <p:tag name="FILENAME" val="TP_tmp"/>
  <p:tag name="ORIGWIDTH" val="11"/>
  <p:tag name="PICTUREFILESIZE" val="131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0(1-u) + \mathbf{b}_1\,u  template TPT1  env TPENV2  fore 0  back 16777215  eqnno 7"/>
  <p:tag name="FILENAME" val="TP_tmp"/>
  <p:tag name="ORIGWIDTH" val="73"/>
  <p:tag name="PICTUREFILESIZE" val="371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-u)  template TPT1  env TPENV2  fore 0  back 16777215  eqnno 4"/>
  <p:tag name="FILENAME" val="TP_tmp"/>
  <p:tag name="ORIGWIDTH" val="29"/>
  <p:tag name="PICTUREFILESIZE" val="209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4"/>
  <p:tag name="FILENAME" val="TP_tmp"/>
  <p:tag name="ORIGWIDTH" val="7"/>
  <p:tag name="PICTUREFILESIZE" val="78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-u)  template TPT1  env TPENV2  fore 0  back 16777215  eqnno 4"/>
  <p:tag name="FILENAME" val="TP_tmp"/>
  <p:tag name="ORIGWIDTH" val="29"/>
  <p:tag name="PICTUREFILESIZE" val="20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0 &amp;=&amp; \left( \begin{array}{c}2/10\\2/10\end{array}\right)\\&#10;\mathbf{b}_1 &amp;=&amp; \left( \begin{array}{c}0\\2 \end{array}\right)\\&#10;\mathbf{b}_2 &amp;=&amp; \left( \begin{array}{c}3\\0\end{array}\right)\\  template TPT1  env TPENV3  fore 0  back 16777215  eqnno 1"/>
  <p:tag name="FILENAME" val="TP_tmp"/>
  <p:tag name="ORIGWIDTH" val="82"/>
  <p:tag name="PICTUREFILESIZE" val="19796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4"/>
  <p:tag name="FILENAME" val="TP_tmp"/>
  <p:tag name="ORIGWIDTH" val="7"/>
  <p:tag name="PICTUREFILESIZE" val="78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1(1-u) + \mathbf{b}_2\,u  template TPT1  env TPENV2  fore 0  back 16777215  eqnno 7"/>
  <p:tag name="FILENAME" val="TP_tmp"/>
  <p:tag name="ORIGWIDTH" val="73"/>
  <p:tag name="PICTUREFILESIZE" val="375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2(1-u) + \mathbf{b}_3\,u  template TPT1  env TPENV2  fore 0  back 16777215  eqnno 7"/>
  <p:tag name="FILENAME" val="TP_tmp"/>
  <p:tag name="ORIGWIDTH" val="73"/>
  <p:tag name="PICTUREFILESIZE" val="405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0(1-u)^2 + 2\,\mathbf{b}_1\,u(1-u) + \mathbf{b}_2\,u^2  template TPT1  env TPENV2  fore 0  back 16777215  eqnno 7"/>
  <p:tag name="FILENAME" val="TP_tmp"/>
  <p:tag name="ORIGWIDTH" val="148"/>
  <p:tag name="PICTUREFILESIZE" val="743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-u)  template TPT1  env TPENV2  fore 0  back 16777215  eqnno 4"/>
  <p:tag name="FILENAME" val="TP_tmp"/>
  <p:tag name="ORIGWIDTH" val="29"/>
  <p:tag name="PICTUREFILESIZE" val="209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4"/>
  <p:tag name="FILENAME" val="TP_tmp"/>
  <p:tag name="ORIGWIDTH" val="7"/>
  <p:tag name="PICTUREFILESIZE" val="78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1(1-u)^2 + 2\,\mathbf{b}_2\,u(1-u) + \mathbf{b}_3\;u^2  template TPT1  env TPENV2  fore 0  back 16777215  eqnno 7"/>
  <p:tag name="FILENAME" val="TP_tmp"/>
  <p:tag name="ORIGWIDTH" val="149"/>
  <p:tag name="PICTUREFILESIZE" val="751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-u)  template TPT1  env TPENV2  fore 0  back 16777215  eqnno 4"/>
  <p:tag name="FILENAME" val="TP_tmp"/>
  <p:tag name="ORIGWIDTH" val="29"/>
  <p:tag name="PICTUREFILESIZE" val="209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4"/>
  <p:tag name="FILENAME" val="TP_tmp"/>
  <p:tag name="ORIGWIDTH" val="7"/>
  <p:tag name="PICTUREFILESIZE" val="78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-u)  template TPT1  env TPENV2  fore 0  back 16777215  eqnno 4"/>
  <p:tag name="FILENAME" val="TP_tmp"/>
  <p:tag name="ORIGWIDTH" val="29"/>
  <p:tag name="PICTUREFILESIZE" val="209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) \;=\; \mathbf{b}_2\, u^2\;+\;\mathbf{b}_1\, u \;+\;\mathbf{b}_0  template TPT1  env TPENV2  fore 0  back 16777215  eqnno 1"/>
  <p:tag name="FILENAME" val="TP_tmp"/>
  <p:tag name="ORIGWIDTH" val="127"/>
  <p:tag name="PICTUREFILESIZE" val="597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4"/>
  <p:tag name="FILENAME" val="TP_tmp"/>
  <p:tag name="ORIGWIDTH" val="7"/>
  <p:tag name="PICTUREFILESIZE" val="78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-u)  template TPT1  env TPENV2  fore 0  back 16777215  eqnno 4"/>
  <p:tag name="FILENAME" val="TP_tmp"/>
  <p:tag name="ORIGWIDTH" val="29"/>
  <p:tag name="PICTUREFILESIZE" val="209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4"/>
  <p:tag name="FILENAME" val="TP_tmp"/>
  <p:tag name="ORIGWIDTH" val="7"/>
  <p:tag name="PICTUREFILESIZE" val="78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0(1-u)^3 + \mathbf{b}_1\,4u(1-u)^2 + \mathbf{b}_2\,4u^2(1-u)+ \mathbf{b}_3 u^3  template TPT1  env TPENV2  fore 0  back 16777215  eqnno 7"/>
  <p:tag name="FILENAME" val="TP_tmp"/>
  <p:tag name="ORIGWIDTH" val="220"/>
  <p:tag name="PICTUREFILESIZE" val="1045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0(1-u)^3 + \mathbf{b}_1\,4u(1-u)^2 + \mathbf{b}_2\,4u^2(1-u)+ \mathbf{b}_3 u^3  template TPT1  env TPENV2  fore 0  back 16777215  eqnno 7"/>
  <p:tag name="FILENAME" val="TP_tmp"/>
  <p:tag name="ORIGWIDTH" val="220"/>
  <p:tag name="PICTUREFILESIZE" val="1045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^3  template TPT1  env TPENV2  fore 0  back 16777215  eqnno 7"/>
  <p:tag name="FILENAME" val="TP_tmp"/>
  <p:tag name="ORIGWIDTH" val="10"/>
  <p:tag name="PICTUREFILESIZE" val="136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4u^2(1-u)  template TPT1  env TPENV2  fore 0  back 16777215  eqnno 7"/>
  <p:tag name="FILENAME" val="TP_tmp"/>
  <p:tag name="ORIGWIDTH" val="46"/>
  <p:tag name="PICTUREFILESIZE" val="323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4u(1-u)^2  template TPT1  env TPENV2  fore 0  back 16777215  eqnno 7"/>
  <p:tag name="FILENAME" val="TP_tmp"/>
  <p:tag name="ORIGWIDTH" val="46"/>
  <p:tag name="PICTUREFILESIZE" val="322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-u)^3  template TPT1  env TPENV2  fore 0  back 16777215  eqnno 7"/>
  <p:tag name="FILENAME" val="TP_tmp"/>
  <p:tag name="ORIGWIDTH" val="35"/>
  <p:tag name="PICTUREFILESIZE" val="269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3^3(u) \;=\; u^3  template TPT1  env TPENV2  fore 0  back 16777215  eqnno 7"/>
  <p:tag name="FILENAME" val="TP_tmp"/>
  <p:tag name="ORIGWIDTH" val="55"/>
  <p:tag name="PICTUREFILESIZE" val="416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\in [0,1]  template TPT1  env TPENV2  fore 0  back 16777215  eqnno 1"/>
  <p:tag name="FILENAME" val="TP_tmp"/>
  <p:tag name="ORIGWIDTH" val="38"/>
  <p:tag name="PICTUREFILESIZE" val="242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2^3(u) \;=\; 4u^2(1-u)  template TPT1  env TPENV2  fore 0  back 16777215  eqnno 7"/>
  <p:tag name="FILENAME" val="TP_tmp"/>
  <p:tag name="ORIGWIDTH" val="90"/>
  <p:tag name="PICTUREFILESIZE" val="589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1^3(u) \;=\; 4u(1-u)^2  template TPT1  env TPENV2  fore 0  back 16777215  eqnno 7"/>
  <p:tag name="FILENAME" val="TP_tmp"/>
  <p:tag name="ORIGWIDTH" val="90"/>
  <p:tag name="PICTUREFILESIZE" val="555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0^3(u) \;=\; (1-u)^3  template TPT1  env TPENV2  fore 0  back 16777215  eqnno 7"/>
  <p:tag name="FILENAME" val="TP_tmp"/>
  <p:tag name="ORIGWIDTH" val="79"/>
  <p:tag name="PICTUREFILESIZE" val="506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i^n(u) \;=\; \left(\begin{array}{c} n\\i \end{array} \right)\;u^i(1-u)^{n-i}\qquad (i=0\dots n)  template TPT1  env TPENV2  fore 0  back 16777215  eqnno 8"/>
  <p:tag name="FILENAME" val="TP_tmp"/>
  <p:tag name="ORIGWIDTH" val="205"/>
  <p:tag name="PICTUREFILESIZE" val="1390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_{i=0}^n B_i^n(u) \;=\;1  template TPT1  env TPENV2  fore 0  back 16777215  eqnno 8"/>
  <p:tag name="FILENAME" val="TP_tmp"/>
  <p:tag name="ORIGWIDTH" val="67"/>
  <p:tag name="PICTUREFILESIZE" val="738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i^n(u) \geq 0,\qquad u\in[0,1]  template TPT1  env TPENV2  fore 0  back 16777215  eqnno 8"/>
  <p:tag name="FILENAME" val="TP_tmp"/>
  <p:tag name="ORIGWIDTH" val="107"/>
  <p:tag name="PICTUREFILESIZE" val="584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i^n(u)  template TPT1  env TPENV2  fore 0  back 16777215  eqnno 8"/>
  <p:tag name="FILENAME" val="TP_tmp"/>
  <p:tag name="ORIGWIDTH" val="27"/>
  <p:tag name="PICTUREFILESIZE" val="301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= \frac{i}n  template TPT1  env TPENV2  fore 0  back 16777215  eqnno 8"/>
  <p:tag name="FILENAME" val="TP_tmp"/>
  <p:tag name="ORIGWIDTH" val="27"/>
  <p:tag name="PICTUREFILESIZE" val="287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0,1]  template TPT1  env TPENV2  fore 0  back 16777215  eqnno 8"/>
  <p:tag name="FILENAME" val="TP_tmp"/>
  <p:tag name="ORIGWIDTH" val="19"/>
  <p:tag name="PICTUREFILESIZE" val="142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i^n(u) \;=\; \left(\begin{array}{c} n\\i \end{array} \right)\;u^i(1-u)^{n-i}\qquad (i=0\dots n)  template TPT1  env TPENV2  fore 0  back 16777215  eqnno 8"/>
  <p:tag name="FILENAME" val="TP_tmp"/>
  <p:tag name="ORIGWIDTH" val="205"/>
  <p:tag name="PICTUREFILESIZE" val="139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1  template TPT1  env TPENV2  fore 16711680  back 16777215  eqnno 1"/>
  <p:tag name="FILENAME" val="TP_tmp"/>
  <p:tag name="ORIGWIDTH" val="10"/>
  <p:tag name="PICTUREFILESIZE" val="100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=2  template TPT1  env TPENV2  fore 0  back 16777215  eqnno 8"/>
  <p:tag name="FILENAME" val="TP_tmp"/>
  <p:tag name="ORIGWIDTH" val="25"/>
  <p:tag name="PICTUREFILESIZE" val="161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=3  template TPT1  env TPENV2  fore 0  back 16777215  eqnno 8"/>
  <p:tag name="FILENAME" val="TP_tmp"/>
  <p:tag name="ORIGWIDTH" val="25"/>
  <p:tag name="PICTUREFILESIZE" val="168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=4  template TPT1  env TPENV2  fore 0  back 16777215  eqnno 8"/>
  <p:tag name="FILENAME" val="TP_tmp"/>
  <p:tag name="ORIGWIDTH" val="25"/>
  <p:tag name="PICTUREFILESIZE" val="153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lot"/>
  <p:tag name="SOURCE" val="PLT2  code set xrange[0:1];&#10;set yrange[0:1];&#10;unset key;&#10;set xtics 0.5;&#10;set ytics 0.5;&#10;set size ratio 1;&#10;&#10;plot (1-x)**4 with lines lw 5 lc rgbcolor &quot;red&quot;"/>
  <p:tag name="FILENAME" val="TP_tmp"/>
  <p:tag name="FORMAT" val="png16m"/>
  <p:tag name="RES" val="150"/>
  <p:tag name="BLEND" val="0"/>
  <p:tag name="TRANSPARENT" val="1"/>
  <p:tag name="TBUG" val="0"/>
  <p:tag name="ORIGWIDTH" val="242"/>
  <p:tag name="PICTUREFILESIZE" val="356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lot"/>
  <p:tag name="SOURCE" val="PLT2  code set xrange[0:1];&#10;set yrange[0:1];&#10;unset key;&#10;set xtics 0.5;&#10;set ytics 0.5;&#10;set size ratio 1;&#10;&#10;plot 4*x*(1-x)**3 with lines lw 5 lc rgbcolor &quot;green&quot;"/>
  <p:tag name="FILENAME" val="TP_tmp"/>
  <p:tag name="FORMAT" val="png16m"/>
  <p:tag name="RES" val="150"/>
  <p:tag name="BLEND" val="0"/>
  <p:tag name="TRANSPARENT" val="1"/>
  <p:tag name="TBUG" val="0"/>
  <p:tag name="ORIGWIDTH" val="242"/>
  <p:tag name="PICTUREFILESIZE" val="358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lot"/>
  <p:tag name="SOURCE" val="PLT2  code set xrange[0:1];&#10;set yrange[0:1];&#10;unset key;&#10;set xtics 0.5;&#10;set ytics 0.5;&#10;set size ratio 1;&#10;&#10;plot 6*x**2 * (1-x)**2 with lines lw 5 lc rgbcolor &quot;blue&quot;"/>
  <p:tag name="FILENAME" val="TP_tmp"/>
  <p:tag name="FORMAT" val="png16m"/>
  <p:tag name="RES" val="150"/>
  <p:tag name="BLEND" val="0"/>
  <p:tag name="TRANSPARENT" val="1"/>
  <p:tag name="TBUG" val="0"/>
  <p:tag name="ORIGWIDTH" val="242"/>
  <p:tag name="PICTUREFILESIZE" val="357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lot"/>
  <p:tag name="SOURCE" val="PLT2  code set xrange[0:1];&#10;set yrange[0:1];&#10;unset key;&#10;set xtics 0.5;&#10;set ytics 0.5;&#10;set size ratio 1;&#10;&#10;plot 4*x**3 * (1-x) with lines lw 5 lc rgbcolor &quot;magenta&quot;"/>
  <p:tag name="FILENAME" val="TP_tmp"/>
  <p:tag name="FORMAT" val="png16m"/>
  <p:tag name="RES" val="150"/>
  <p:tag name="BLEND" val="0"/>
  <p:tag name="TRANSPARENT" val="1"/>
  <p:tag name="TBUG" val="0"/>
  <p:tag name="ORIGWIDTH" val="242"/>
  <p:tag name="PICTUREFILESIZE" val="349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lot"/>
  <p:tag name="SOURCE" val="PLT2  code set xrange[0:1];&#10;set yrange[0:1];&#10;unset key;&#10;set xtics 0.5;&#10;set ytics 0.5;&#10;set size ratio 1;&#10;&#10;plot x**4 with lines lw 5 lc rgbcolor &quot;cyan&quot;"/>
  <p:tag name="FILENAME" val="TP_tmp"/>
  <p:tag name="FORMAT" val="png16m"/>
  <p:tag name="RES" val="150"/>
  <p:tag name="BLEND" val="0"/>
  <p:tag name="TRANSPARENT" val="1"/>
  <p:tag name="TBUG" val="0"/>
  <p:tag name="ORIGWIDTH" val="242"/>
  <p:tag name="PICTUREFILESIZE" val="348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lot"/>
  <p:tag name="SOURCE" val="PLT2  code set xrange[0:1];&#10;set yrange[0:1];&#10;unset key;&#10;set xtics 0.5;&#10;set ytics 0.5;&#10;set size ratio 1;&#10;&#10;plot (1-x)**3 with lines lw 5 lc rgbcolor &quot;red&quot;"/>
  <p:tag name="FILENAME" val="TP_tmp"/>
  <p:tag name="FORMAT" val="png16m"/>
  <p:tag name="RES" val="150"/>
  <p:tag name="BLEND" val="0"/>
  <p:tag name="TRANSPARENT" val="1"/>
  <p:tag name="TBUG" val="0"/>
  <p:tag name="ORIGWIDTH" val="242"/>
  <p:tag name="PICTUREFILESIZE" val="371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lot"/>
  <p:tag name="SOURCE" val="PLT2  code set xrange[0:1];&#10;set yrange[0:1];&#10;unset key;&#10;set xtics 0.5;&#10;set ytics 0.5;&#10;set size ratio 1;&#10;&#10;plot x**3 with lines lw 5 lc rgbcolor &quot;magenta&quot;"/>
  <p:tag name="FILENAME" val="TP_tmp"/>
  <p:tag name="FORMAT" val="png16m"/>
  <p:tag name="RES" val="150"/>
  <p:tag name="BLEND" val="0"/>
  <p:tag name="TRANSPARENT" val="1"/>
  <p:tag name="TBUG" val="0"/>
  <p:tag name="ORIGWIDTH" val="242"/>
  <p:tag name="PICTUREFILESIZE" val="36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2  template TPT1  env TPENV2  fore 16711680  back 16777215  eqnno 1"/>
  <p:tag name="FILENAME" val="TP_tmp"/>
  <p:tag name="ORIGWIDTH" val="11"/>
  <p:tag name="PICTUREFILESIZE" val="128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lot"/>
  <p:tag name="SOURCE" val="PLT2  code set xrange[0:1];&#10;set yrange[0:1];&#10;unset key;&#10;set xtics 0.5;&#10;set ytics 0.5;&#10;set size ratio 1;&#10;&#10;plot 3*x*(1-x)**2 with lines lw 5 lc rgbcolor &quot;green&quot;"/>
  <p:tag name="FILENAME" val="TP_tmp"/>
  <p:tag name="FORMAT" val="png16m"/>
  <p:tag name="RES" val="150"/>
  <p:tag name="BLEND" val="0"/>
  <p:tag name="TRANSPARENT" val="1"/>
  <p:tag name="TBUG" val="0"/>
  <p:tag name="ORIGWIDTH" val="242"/>
  <p:tag name="PICTUREFILESIZE" val="368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lot"/>
  <p:tag name="SOURCE" val="PLT2  code set xrange[0:1];&#10;set yrange[0:1];&#10;unset key;&#10;set xtics 0.5;&#10;set ytics 0.5;&#10;set size ratio 1;&#10;&#10;plot 3*x**2 *(1-x) with lines lw 5 lc rgbcolor &quot;blue&quot;"/>
  <p:tag name="FILENAME" val="TP_tmp"/>
  <p:tag name="FORMAT" val="png16m"/>
  <p:tag name="RES" val="150"/>
  <p:tag name="BLEND" val="0"/>
  <p:tag name="TRANSPARENT" val="1"/>
  <p:tag name="TBUG" val="0"/>
  <p:tag name="ORIGWIDTH" val="242"/>
  <p:tag name="PICTUREFILESIZE" val="3607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lot"/>
  <p:tag name="SOURCE" val="PLT2  code set xrange[0:1];&#10;set yrange[0:1]&#10;set xtics 0.5;&#10;set ytics 0.5;&#10;set size ratio 1;&#10;unset key;&#10;&#10;plot (1-x)**2 with lines lw 5 lc rgbcolor &quot;red&quot;"/>
  <p:tag name="FILENAME" val="TP_tmp"/>
  <p:tag name="FORMAT" val="png16m"/>
  <p:tag name="RES" val="150"/>
  <p:tag name="BLEND" val="0"/>
  <p:tag name="TRANSPARENT" val="1"/>
  <p:tag name="TBUG" val="0"/>
  <p:tag name="ORIGWIDTH" val="242"/>
  <p:tag name="PICTUREFILESIZE" val="386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lot"/>
  <p:tag name="SOURCE" val="PLT2  code set xrange[0:1];&#10;set yrange[0:1];&#10;unset key;&#10;set xtics 0.5;&#10;set ytics 0.5;&#10;set size ratio 1;&#10;&#10;plot (x)**2 with lines lw 5 lc rgbcolor &quot;blue&quot;"/>
  <p:tag name="FILENAME" val="TP_tmp"/>
  <p:tag name="FORMAT" val="png16m"/>
  <p:tag name="RES" val="150"/>
  <p:tag name="BLEND" val="0"/>
  <p:tag name="TRANSPARENT" val="1"/>
  <p:tag name="TBUG" val="0"/>
  <p:tag name="ORIGWIDTH" val="242"/>
  <p:tag name="PICTUREFILESIZE" val="382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lot"/>
  <p:tag name="SOURCE" val="PLT2  code set xrange[0:1];&#10;set yrange[0:1];&#10;unset key;&#10;set xtics 0.5;&#10;set ytics 0.5;&#10;set size ratio 1;&#10;&#10;plot 2*x*(1-x) with lines lw 5 lc rgbcolor &quot;green&quot;"/>
  <p:tag name="FILENAME" val="TP_tmp"/>
  <p:tag name="FORMAT" val="png16m"/>
  <p:tag name="RES" val="150"/>
  <p:tag name="BLEND" val="0"/>
  <p:tag name="TRANSPARENT" val="1"/>
  <p:tag name="TBUG" val="0"/>
  <p:tag name="ORIGWIDTH" val="242"/>
  <p:tag name="PICTUREFILESIZE" val="382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)\;=\; \sum_{i=0}^n \mathbf{b}_i B_i^{\Delta,n}(u)  template TPT1  env TPENV2  fore 0  back 16777215  eqnno 2"/>
  <p:tag name="FILENAME" val="TP_tmp"/>
  <p:tag name="ORIGWIDTH" val="101"/>
  <p:tag name="PICTUREFILESIZE" val="1045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i^{\Delta,n}(u) \;=\; \left(\begin{array}{c} n\\i \end{array} \right)\;\left(\frac{u-s}{t-s}\right)^i\left(1-\frac{u-s}{t-s}\right)^{n-i}  template TPT1  env TPENV2  fore 0  back 16777215  eqnno 8"/>
  <p:tag name="FILENAME" val="TP_tmp"/>
  <p:tag name="ORIGWIDTH" val="205"/>
  <p:tag name="PICTUREFILESIZE" val="1720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= [s,t]  template TPT1  env TPENV2  fore 0  back 16777215  eqnno 2"/>
  <p:tag name="FILENAME" val="TP_tmp"/>
  <p:tag name="ORIGWIDTH" val="39"/>
  <p:tag name="PICTUREFILESIZE" val="244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\leq u \leq t  template TPT1  env TPENV2  fore 0  back 16777215  eqnno 9"/>
  <p:tag name="FILENAME" val="TP_tmp"/>
  <p:tag name="ORIGWIDTH" val="41"/>
  <p:tag name="PICTUREFILESIZE" val="259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)  template TPT1  env TPENV2  fore 0  back 16777215  eqnno 9"/>
  <p:tag name="FILENAME" val="TP_tmp"/>
  <p:tag name="ORIGWIDTH" val="21"/>
  <p:tag name="PICTUREFILESIZE" val="22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0  template TPT1  env TPENV2  fore 16711680  back 16777215  eqnno 1"/>
  <p:tag name="FILENAME" val="TP_tmp"/>
  <p:tag name="ORIGWIDTH" val="11"/>
  <p:tag name="PICTUREFILESIZE" val="123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s) = \mathbf{b}_0  template TPT1  env TPENV2  fore 0  back 16777215  eqnno 9"/>
  <p:tag name="FILENAME" val="TP_tmp"/>
  <p:tag name="ORIGWIDTH" val="44"/>
  <p:tag name="PICTUREFILESIZE" val="317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t) = \mathbf{b}_n  template TPT1  env TPENV2  fore 0  back 16777215  eqnno 9"/>
  <p:tag name="FILENAME" val="TP_tmp"/>
  <p:tag name="ORIGWIDTH" val="44"/>
  <p:tag name="PICTUREFILESIZE" val="303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{n-1}  template TPT1  env TPENV2  fore 16711680  back 16777215  eqnno 12"/>
  <p:tag name="FILENAME" val="TP_tmp"/>
  <p:tag name="ORIGWIDTH" val="22"/>
  <p:tag name="PICTUREFILESIZE" val="1528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{n}  template TPT1  env TPENV2  fore 16711680  back 16777215  eqnno 12"/>
  <p:tag name="FILENAME" val="TP_tmp"/>
  <p:tag name="ORIGWIDTH" val="12"/>
  <p:tag name="PICTUREFILESIZE" val="129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{0}  template TPT1  env TPENV2  fore 255  back 16777215  eqnno 12"/>
  <p:tag name="FILENAME" val="TP_tmp"/>
  <p:tag name="ORIGWIDTH" val="11"/>
  <p:tag name="PICTUREFILESIZE" val="123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{1}  template TPT1  env TPENV2  fore 255  back 16777215  eqnno 12"/>
  <p:tag name="FILENAME" val="TP_tmp"/>
  <p:tag name="ORIGWIDTH" val="10"/>
  <p:tag name="PICTUREFILESIZE" val="100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'(s) = \frac{n}{t-s} (\mathbf{b}_1 - \mathbf{b}_0)  template TPT1  env TPENV2  fore 0  back 16777215  eqnno 9"/>
  <p:tag name="FILENAME" val="TP_tmp"/>
  <p:tag name="ORIGWIDTH" val="100"/>
  <p:tag name="PICTUREFILESIZE" val="706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'(t) = \frac{n}{t-s} (\mathbf{b}_n - \mathbf{b}_{n-1})  template TPT1  env TPENV2  fore 0  back 16777215  eqnno 9"/>
  <p:tag name="FILENAME" val="TP_tmp"/>
  <p:tag name="ORIGWIDTH" val="111"/>
  <p:tag name="PICTUREFILESIZE" val="720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0 \dots \mathbf{b}_k  template TPT1  env TPENV2  fore 0  back 16777215  eqnno 9"/>
  <p:tag name="FILENAME" val="TP_tmp"/>
  <p:tag name="ORIGWIDTH" val="37"/>
  <p:tag name="PICTUREFILESIZE" val="217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{n-k} \dots \mathbf{b}_n  template TPT1  env TPENV2  fore 0  back 16777215  eqnno 9"/>
  <p:tag name="FILENAME" val="TP_tmp"/>
  <p:tag name="ORIGWIDTH" val="49"/>
  <p:tag name="PICTUREFILESIZE" val="24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) \;=\; \mathbf{b}_0 + \mathbf{b}_1\, u+\mathbf{b}_2\, u^2 + \dots+ \mathbf{b}_n\, u^n  template TPT1  env TPENV2  fore 0  back 16777215  eqnno 1"/>
  <p:tag name="FILENAME" val="TP_tmp"/>
  <p:tag name="ORIGWIDTH" val="177"/>
  <p:tag name="PICTUREFILESIZE" val="79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RR{{\rm I\!R}}&#10;\begin{displaymath}&#10;\varphi: \RR^s \mapsto \RR^t\nonumber&#10;\end{displaymath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7"/>
  <p:tag name="PICTUREFILESIZE" val="351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{1}  template TPT1  env TPENV2  fore 255  back 16777215  eqnno 12"/>
  <p:tag name="FILENAME" val="TP_tmp"/>
  <p:tag name="ORIGWIDTH" val="10"/>
  <p:tag name="PICTUREFILESIZE" val="100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{n-1}  template TPT1  env TPENV2  fore 16711680  back 16777215  eqnno 12"/>
  <p:tag name="FILENAME" val="TP_tmp"/>
  <p:tag name="ORIGWIDTH" val="22"/>
  <p:tag name="PICTUREFILESIZE" val="1528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{n}  template TPT1  env TPENV2  fore 16711680  back 16777215  eqnno 12"/>
  <p:tag name="FILENAME" val="TP_tmp"/>
  <p:tag name="ORIGWIDTH" val="12"/>
  <p:tag name="PICTUREFILESIZE" val="129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{0}  template TPT1  env TPENV2  fore 255  back 16777215  eqnno 12"/>
  <p:tag name="FILENAME" val="TP_tmp"/>
  <p:tag name="ORIGWIDTH" val="11"/>
  <p:tag name="PICTUREFILESIZE" val="123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{n-2}  template TPT1  env TPENV2  fore 16711680  back 16777215  eqnno 12"/>
  <p:tag name="FILENAME" val="TP_tmp"/>
  <p:tag name="ORIGWIDTH" val="22"/>
  <p:tag name="PICTUREFILESIZE" val="176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d}  template TPT1  env TPENV2  fore 0  back 16777215  eqnno 12"/>
  <p:tag name="FILENAME" val="TP_tmp"/>
  <p:tag name="ORIGWIDTH" val="7"/>
  <p:tag name="PICTUREFILESIZE" val="81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{2}  template TPT1  env TPENV2  fore 255  back 16777215  eqnno 12"/>
  <p:tag name="FILENAME" val="TP_tmp"/>
  <p:tag name="ORIGWIDTH" val="11"/>
  <p:tag name="PICTUREFILESIZE" val="128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{3}  template TPT1  env TPENV2  fore 255  back 16777215  eqnno 12"/>
  <p:tag name="FILENAME" val="TP_tmp"/>
  <p:tag name="ORIGWIDTH" val="11"/>
  <p:tag name="PICTUREFILESIZE" val="132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arphi(F(u)) \;=\; \sum_{i=0}^n B_i^{\Delta,n}(u)\,\varphi(\mathbf{b}_i)  template TPT1  env TPENV2  fore 0  back 16777215  eqnno 9"/>
  <p:tag name="FILENAME" val="TP_tmp"/>
  <p:tag name="ORIGWIDTH" val="131"/>
  <p:tag name="PICTUREFILESIZE" val="1326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psto  template TPT1  env TPENV2  fore 0  back 16777215  eqnno 1"/>
  <p:tag name="FILENAME" val="TP_tmp"/>
  <p:tag name="ORIGWIDTH" val="10"/>
  <p:tag name="PICTUREFILESIZE" val="5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arphi(\sum_i \alpha_i \mathbf{x}_i) = \sum_i \alpha_i \varphi(\mathbf{x}_i)  template TPT1  env TPENV2  fore 0  back 16777215  eqnno 3"/>
  <p:tag name="FILENAME" val="TP_tmp"/>
  <p:tag name="ORIGWIDTH" val="112"/>
  <p:tag name="PICTUREFILESIZE" val="981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arphi  template TPT1  env TPENV2  fore 0  back 16777215  eqnno 9"/>
  <p:tag name="FILENAME" val="TP_tmp"/>
  <p:tag name="ORIGWIDTH" val="7"/>
  <p:tag name="PICTUREFILESIZE" val="100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RR{{\rm I\!R}}&#10;\begin{displaymath}&#10;\RR^2&#10;\end{displaymath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"/>
  <p:tag name="PICTUREFILESIZE" val="141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RR{{\rm I\!R}}&#10;\begin{displaymath}&#10;\RR^3&#10;\end{displaymath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"/>
  <p:tag name="PICTUREFILESIZE" val="1439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RR{{\rm I\!R}}&#10;\begin{displaymath}&#10;\RR^t&#10;\end{displaymath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28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RR{{\rm I\!R}}&#10;\begin{displaymath}&#10;P&#10;\end{displaymath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"/>
  <p:tag name="PICTUREFILESIZE" val="85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RR{{\rm I\!R}}&#10;\begin{displaymath}&#10;\| \mathcal{H} \cap F \| \leq \| \mathcal{H} \cap P \|&#10;\end{displaymath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7"/>
  <p:tag name="PICTUREFILESIZE" val="417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RR{{\rm I\!R}}&#10;\begin{displaymath}&#10;\mathcal{H}&#10;\end{displaymath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9"/>
  <p:tag name="PICTUREFILESIZE" val="115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arrow  template TPT1  env TPENV2  fore 0  back 16777215  eqnno 1"/>
  <p:tag name="FILENAME" val="TP_tmp"/>
  <p:tag name="ORIGWIDTH" val="10"/>
  <p:tag name="PICTUREFILESIZE" val="76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;=\; \sum_{i=0}^n  template TPT1  env TPENV2  fore 0  back 16777215  eqnno 2"/>
  <p:tag name="FILENAME" val="TP_tmp"/>
  <p:tag name="ORIGWIDTH" val="28"/>
  <p:tag name="PICTUREFILESIZE" val="388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)\;=\; \sum_{i=0}^n \mathbf{b}_i\; B_i^{\Delta_1,n}(u)  template TPT1  env TPENV2  fore 0  back 16777215  eqnno 2"/>
  <p:tag name="FILENAME" val="TP_tmp"/>
  <p:tag name="ORIGWIDTH" val="108"/>
  <p:tag name="PICTUREFILESIZE" val="106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_i\alpha_i = 1  template TPT1  env TPENV2  fore 0  back 16777215  eqnno 4"/>
  <p:tag name="FILENAME" val="TP_tmp"/>
  <p:tag name="ORIGWIDTH" val="43"/>
  <p:tag name="PICTUREFILESIZE" val="421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_{j=0}^m \mathbf{c}_{i,j}\; B_j^{\Delta_2,m}(v)  template TPT1  env TPENV2  fore 0  back 16777215  eqnno 2"/>
  <p:tag name="FILENAME" val="TP_tmp"/>
  <p:tag name="ORIGWIDTH" val="74"/>
  <p:tag name="PICTUREFILESIZE" val="968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i^{\Delta_1,n}(u)  template TPT1  env TPENV2  fore 0  back 16777215  eqnno 2"/>
  <p:tag name="FILENAME" val="TP_tmp"/>
  <p:tag name="ORIGWIDTH" val="39"/>
  <p:tag name="PICTUREFILESIZE" val="397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)  template TPT1  env TPENV2  fore 0  back 16777215  eqnno 2"/>
  <p:tag name="FILENAME" val="TP_tmp"/>
  <p:tag name="ORIGWIDTH" val="21"/>
  <p:tag name="PICTUREFILESIZE" val="2217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i\;  template TPT1  env TPENV2  fore 0  back 16777215  eqnno 2"/>
  <p:tag name="FILENAME" val="TP_tmp"/>
  <p:tag name="ORIGWIDTH" val="10"/>
  <p:tag name="PICTUREFILESIZE" val="117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,v)  template TPT1  env TPENV2  fore 0  back 16777215  eqnno 2"/>
  <p:tag name="FILENAME" val="TP_tmp"/>
  <p:tag name="ORIGWIDTH" val="31"/>
  <p:tag name="PICTUREFILESIZE" val="281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i  template TPT1  env TPENV2  fore 0  back 16777215  eqnno 2"/>
  <p:tag name="FILENAME" val="TP_tmp"/>
  <p:tag name="ORIGWIDTH" val="9"/>
  <p:tag name="PICTUREFILESIZE" val="116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i(v) \;=\; \sum_{j=0}^m \mathbf{c}_{i,j}\; B_j^{\Delta_2,m}(v)  template TPT1  env TPENV2  fore 0  back 16777215  eqnno 2"/>
  <p:tag name="FILENAME" val="TP_tmp"/>
  <p:tag name="ORIGWIDTH" val="116"/>
  <p:tag name="PICTUREFILESIZE" val="12177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2 = [s_2, t_2]  template TPT1  env TPENV2  fore 0  back 16777215  eqnno 2"/>
  <p:tag name="FILENAME" val="TP_tmp"/>
  <p:tag name="ORIGWIDTH" val="53"/>
  <p:tag name="PICTUREFILESIZE" val="332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)\;=\; \sum_{i=0}^n \mathbf{b}_i\; B_i^{\Delta_1,n}(u)  template TPT1  env TPENV2  fore 0  back 16777215  eqnno 2"/>
  <p:tag name="FILENAME" val="TP_tmp"/>
  <p:tag name="ORIGWIDTH" val="108"/>
  <p:tag name="PICTUREFILESIZE" val="1063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_1 = [s_1, t_1]  template TPT1  env TPENV2  fore 0  back 16777215  eqnno 2"/>
  <p:tag name="FILENAME" val="TP_tmp"/>
  <p:tag name="ORIGWIDTH" val="53"/>
  <p:tag name="PICTUREFILESIZE" val="274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psto  template TPT1  env TPENV2  fore 0  back 16777215  eqnno 1"/>
  <p:tag name="FILENAME" val="TP_tmp"/>
  <p:tag name="ORIGWIDTH" val="10"/>
  <p:tag name="PICTUREFILESIZE" val="58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c}_{3,0}  template TPT1  env TPENV2  fore 0  back 16777215  eqnno 2"/>
  <p:tag name="FILENAME" val="TP_tmp"/>
  <p:tag name="ORIGWIDTH" val="16"/>
  <p:tag name="PICTUREFILESIZE" val="161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c}_{3,1}  template TPT1  env TPENV2  fore 0  back 16777215  eqnno 2"/>
  <p:tag name="FILENAME" val="TP_tmp"/>
  <p:tag name="ORIGWIDTH" val="16"/>
  <p:tag name="PICTUREFILESIZE" val="147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c}_{3,2}  template TPT1  env TPENV2  fore 0  back 16777215  eqnno 2"/>
  <p:tag name="FILENAME" val="TP_tmp"/>
  <p:tag name="ORIGWIDTH" val="16"/>
  <p:tag name="PICTUREFILESIZE" val="164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c}_{3,3}  template TPT1  env TPENV2  fore 0  back 16777215  eqnno 2"/>
  <p:tag name="FILENAME" val="TP_tmp"/>
  <p:tag name="ORIGWIDTH" val="16"/>
  <p:tag name="PICTUREFILESIZE" val="1556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c}_{2,0}  template TPT1  env TPENV2  fore 0  back 16777215  eqnno 2"/>
  <p:tag name="FILENAME" val="TP_tmp"/>
  <p:tag name="ORIGWIDTH" val="16"/>
  <p:tag name="PICTUREFILESIZE" val="156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c}_{2,1}  template TPT1  env TPENV2  fore 0  back 16777215  eqnno 2"/>
  <p:tag name="FILENAME" val="TP_tmp"/>
  <p:tag name="ORIGWIDTH" val="16"/>
  <p:tag name="PICTUREFILESIZE" val="141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c}_{2,2}  template TPT1  env TPENV2  fore 0  back 16777215  eqnno 2"/>
  <p:tag name="FILENAME" val="TP_tmp"/>
  <p:tag name="ORIGWIDTH" val="16"/>
  <p:tag name="PICTUREFILESIZE" val="149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c}_{2,3}  template TPT1  env TPENV2  fore 0  back 16777215  eqnno 2"/>
  <p:tag name="FILENAME" val="TP_tmp"/>
  <p:tag name="ORIGWIDTH" val="16"/>
  <p:tag name="PICTUREFILESIZE" val="163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c}_{1,0}  template TPT1  env TPENV2  fore 0  back 16777215  eqnno 2"/>
  <p:tag name="FILENAME" val="TP_tmp"/>
  <p:tag name="ORIGWIDTH" val="16"/>
  <p:tag name="PICTUREFILESIZE" val="136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c}_{1,1}  template TPT1  env TPENV2  fore 0  back 16777215  eqnno 2"/>
  <p:tag name="FILENAME" val="TP_tmp"/>
  <p:tag name="ORIGWIDTH" val="16"/>
  <p:tag name="PICTUREFILESIZE" val="114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_{i=0}^n u^i \;\neq\; 1  template TPT1  env TPENV2  fore 0  back 16777215  eqnno 3"/>
  <p:tag name="FILENAME" val="TP_tmp"/>
  <p:tag name="ORIGWIDTH" val="49"/>
  <p:tag name="PICTUREFILESIZE" val="586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c}_{1,2}  template TPT1  env TPENV2  fore 0  back 16777215  eqnno 2"/>
  <p:tag name="FILENAME" val="TP_tmp"/>
  <p:tag name="ORIGWIDTH" val="16"/>
  <p:tag name="PICTUREFILESIZE" val="143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c}_{1,3}  template TPT1  env TPENV2  fore 0  back 16777215  eqnno 2"/>
  <p:tag name="FILENAME" val="TP_tmp"/>
  <p:tag name="ORIGWIDTH" val="16"/>
  <p:tag name="PICTUREFILESIZE" val="146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c}_{0,0}  template TPT1  env TPENV2  fore 0  back 16777215  eqnno 2"/>
  <p:tag name="FILENAME" val="TP_tmp"/>
  <p:tag name="ORIGWIDTH" val="16"/>
  <p:tag name="PICTUREFILESIZE" val="141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c}_{0,1}  template TPT1  env TPENV2  fore 0  back 16777215  eqnno 2"/>
  <p:tag name="FILENAME" val="TP_tmp"/>
  <p:tag name="ORIGWIDTH" val="16"/>
  <p:tag name="PICTUREFILESIZE" val="137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c}_{0,2}  template TPT1  env TPENV2  fore 0  back 16777215  eqnno 2"/>
  <p:tag name="FILENAME" val="TP_tmp"/>
  <p:tag name="ORIGWIDTH" val="16"/>
  <p:tag name="PICTUREFILESIZE" val="158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c}_{0,3}  template TPT1  env TPENV2  fore 0  back 16777215  eqnno 2"/>
  <p:tag name="FILENAME" val="TP_tmp"/>
  <p:tag name="ORIGWIDTH" val="16"/>
  <p:tag name="PICTUREFILESIZE" val="161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3(v)  template TPT1  env TPENV2  fore 255  back 16777215  eqnno 2"/>
  <p:tag name="FILENAME" val="TP_tmp"/>
  <p:tag name="ORIGWIDTH" val="23"/>
  <p:tag name="PICTUREFILESIZE" val="255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2(v)  template TPT1  env TPENV2  fore 255  back 16777215  eqnno 2"/>
  <p:tag name="FILENAME" val="TP_tmp"/>
  <p:tag name="ORIGWIDTH" val="23"/>
  <p:tag name="PICTUREFILESIZE" val="249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1(v)  template TPT1  env TPENV2  fore 255  back 16777215  eqnno 2"/>
  <p:tag name="FILENAME" val="TP_tmp"/>
  <p:tag name="ORIGWIDTH" val="23"/>
  <p:tag name="PICTUREFILESIZE" val="227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0(v)  template TPT1  env TPENV2  fore 255  back 16777215  eqnno 2"/>
  <p:tag name="FILENAME" val="TP_tmp"/>
  <p:tag name="ORIGWIDTH" val="23"/>
  <p:tag name="PICTUREFILESIZE" val="24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Rightarrow  template TPT1  env TPENV2  fore 0  back 16777215  eqnno 8"/>
  <p:tag name="FILENAME" val="TP_tmp"/>
  <p:tag name="ORIGWIDTH" val="10"/>
  <p:tag name="PICTUREFILESIZE" val="74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(u) = \frac{\sum_{i=0}^n B_i^n(u)\;\omega_i\;\mathbf{b}_i}{\sum_{i=0}^n B_i^n(u)\;\omega_i}  template TPT1  env TPENV2  fore 0  back 16777215  eqnno 1"/>
  <p:tag name="FILENAME" val="TP_tmp"/>
  <p:tag name="ORIGWIDTH" val="113"/>
  <p:tag name="PICTUREFILESIZE" val="1507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,v) = F_1(u,v) + F_2(u,v)  template TPT1  env TPENV2  fore 0  back 16777215  eqnno 1"/>
  <p:tag name="FILENAME" val="TP_tmp"/>
  <p:tag name="ORIGWIDTH" val="124"/>
  <p:tag name="PICTUREFILESIZE" val="6946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_2(u,v)  template TPT1  env TPENV2  fore 0  back 16777215  eqnno 1"/>
  <p:tag name="FILENAME" val="TP_tmp"/>
  <p:tag name="ORIGWIDTH" val="33"/>
  <p:tag name="PICTUREFILESIZE" val="315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_1(u,v)  template TPT1  env TPENV2  fore 0  back 16777215  eqnno 1"/>
  <p:tag name="FILENAME" val="TP_tmp"/>
  <p:tag name="ORIGWIDTH" val="33"/>
  <p:tag name="PICTUREFILESIZE" val="290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_{i,j,k}^{\Delta,n}(\mathbf{u}) = \left(\begin{array}{c}n\\i j k\end{array}\right)\;\rho(\mathbf{u})^i\;\sigma(\mathbf{u})^j\;\tau(\mathbf{u})^k  template TPT1  env TPENV2  fore 0  back 16777215  eqnno 2"/>
  <p:tag name="FILENAME" val="TP_tmp"/>
  <p:tag name="ORIGWIDTH" val="170"/>
  <p:tag name="PICTUREFILESIZE" val="1554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xists  template TPT1  env TPENV2  fore 0  back 16777215  eqnno 2"/>
  <p:tag name="FILENAME" val="TP_tmp"/>
  <p:tag name="ORIGWIDTH" val="5"/>
  <p:tag name="PICTUREFILESIZE" val="39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 template TPT1  env TPENV2  fore 0  back 16777215  eqnno 2"/>
  <p:tag name="FILENAME" val="TP_tmp"/>
  <p:tag name="ORIGWIDTH" val="8"/>
  <p:tag name="PICTUREFILESIZE" val="9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t}  template TPT1  env TPENV2  fore 0  back 16777215  eqnno 2"/>
  <p:tag name="FILENAME" val="TP_tmp"/>
  <p:tag name="ORIGWIDTH" val="5"/>
  <p:tag name="PICTUREFILESIZE" val="5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arphi(\mathbf{x}) = A\mathbf{x} + \mathbf{t}  template TPT1  env TPENV2  fore 0  back 16777215  eqnno 2"/>
  <p:tag name="FILENAME" val="TP_tmp"/>
  <p:tag name="ORIGWIDTH" val="63"/>
  <p:tag name="PICTUREFILESIZE" val="38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 \mathbf{b}_0,\dots,\mathbf{b}_n) \;=\;  template TPT1  env TPENV2  fore 0  back 16777215  eqnno 1"/>
  <p:tag name="FILENAME" val="TP_tmp"/>
  <p:tag name="ORIGWIDTH" val="74"/>
  <p:tag name="PICTUREFILESIZE" val="384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rightarrow  template TPT1  env TPENV2  fore 0  back 16777215  eqnno 2"/>
  <p:tag name="FILENAME" val="TP_tmp"/>
  <p:tag name="ORIGWIDTH" val="11"/>
  <p:tag name="PICTUREFILESIZE" val="9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varphi  template TPT1  env TPENV2  fore 0  back 16777215  eqnno 2"/>
  <p:tag name="FILENAME" val="TP_tmp"/>
  <p:tag name="ORIGWIDTH" val="7"/>
  <p:tag name="PICTUREFILESIZE" val="100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_j \alpha_j y_j,  template TPT1  env TPENV2  fore 0  back 16777215  eqnno 4"/>
  <p:tag name="FILENAME" val="TP_tmp"/>
  <p:tag name="ORIGWIDTH" val="39"/>
  <p:tag name="PICTUREFILESIZE" val="483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x_1,\;\dots,\;x_{i-1},\;  template TPT1  env TPENV2  fore 0  back 16777215  eqnno 4"/>
  <p:tag name="FILENAME" val="TP_tmp"/>
  <p:tag name="ORIGWIDTH" val="70"/>
  <p:tag name="PICTUREFILESIZE" val="354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i  template TPT1  env TPENV2  fore 0  back 16777215  eqnno 4"/>
  <p:tag name="FILENAME" val="TP_tmp"/>
  <p:tag name="ORIGWIDTH" val="9"/>
  <p:tag name="PICTUREFILESIZE" val="115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,\;x_{i+1},\;\dots,\;x_n)  template TPT1  env TPENV2  fore 0  back 16777215  eqnno 4"/>
  <p:tag name="FILENAME" val="TP_tmp"/>
  <p:tag name="ORIGWIDTH" val="69"/>
  <p:tag name="PICTUREFILESIZE" val="338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_j,\; x_{i+1},\dots,\;x_n)  template TPT1  env TPENV2  fore 0  back 16777215  eqnno 4"/>
  <p:tag name="FILENAME" val="TP_tmp"/>
  <p:tag name="ORIGWIDTH" val="75"/>
  <p:tag name="PICTUREFILESIZE" val="427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_j \alpha_j  template TPT1  env TPENV2  fore 0  back 16777215  eqnno 4"/>
  <p:tag name="FILENAME" val="TP_tmp"/>
  <p:tag name="ORIGWIDTH" val="26"/>
  <p:tag name="PICTUREFILESIZE" val="37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;  template TPT1  env TPENV2  fore 0  back 16777215  eqnno 4"/>
  <p:tag name="FILENAME" val="TP_tmp"/>
  <p:tag name="ORIGWIDTH" val="8"/>
  <p:tag name="PICTUREFILESIZE" val="3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x_1,\;\dots,x_{i-1},\;  template TPT1  env TPENV2  fore 0  back 16777215  eqnno 4"/>
  <p:tag name="FILENAME" val="TP_tmp"/>
  <p:tag name="ORIGWIDTH" val="66"/>
  <p:tag name="PICTUREFILESIZE" val="35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\in [0,1]  template TPT1  env TPENV2  fore 0  back 16777215  eqnno 1"/>
  <p:tag name="FILENAME" val="TP_tmp"/>
  <p:tag name="ORIGWIDTH" val="38"/>
  <p:tag name="PICTUREFILESIZE" val="24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RR{{\rm I\!R}}&#10;\begin{displaymath}&#10;F: \RR \mapsto \RR^t\nonumber&#10;\end{displaymath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3"/>
  <p:tag name="PICTUREFILESIZE" val="267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RR{{\rm I\!R}}&#10;\begin{displaymath}&#10;f: \RR^n \mapsto \RR^t\nonumber&#10;\end{displaymath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7"/>
  <p:tag name="PICTUREFILESIZE" val="330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RR{{\rm I\!R}}&#10;\begin{displaymath}&#10;f&#10;\end{displaymath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"/>
  <p:tag name="PICTUREFILESIZE" val="97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x_1,\;\dots,\;\phantom{x_i},\; \dots,\;\phantom{x_j},\;\dots,\;x_n)  template TPT1  env TPENV2  fore 0  back 16777215  eqnno 4"/>
  <p:tag name="FILENAME" val="TP_tmp"/>
  <p:tag name="ORIGWIDTH" val="137"/>
  <p:tag name="PICTUREFILESIZE" val="496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\; f(x_1,\;\dots,\;x_{i},\; \dots,\;x_j,\;\dots,\;x_n)  template TPT1  env TPENV2  fore 0  back 16777215  eqnno 4"/>
  <p:tag name="FILENAME" val="TP_tmp"/>
  <p:tag name="ORIGWIDTH" val="149"/>
  <p:tag name="PICTUREFILESIZE" val="608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j  template TPT1  env TPENV2  fore 0  back 16777215  eqnno 4"/>
  <p:tag name="FILENAME" val="TP_tmp"/>
  <p:tag name="ORIGWIDTH" val="10"/>
  <p:tag name="PICTUREFILESIZE" val="126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i  template TPT1  env TPENV2  fore 0  back 16777215  eqnno 4"/>
  <p:tag name="FILENAME" val="TP_tmp"/>
  <p:tag name="ORIGWIDTH" val="9"/>
  <p:tag name="PICTUREFILESIZE" val="115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RR{{\rm I\!R}}&#10;\begin{displaymath}&#10;F: \RR \mapsto \RR^t\nonumber&#10;\end{displaymath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3"/>
  <p:tag name="PICTUREFILESIZE" val="267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RR{{\rm I\!R}}&#10;\begin{displaymath}&#10;f: \RR^n \mapsto \RR^t\nonumber&#10;\end{displaymath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7"/>
  <p:tag name="PICTUREFILESIZE" val="330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RR{{\rm I\!R}}&#10;\begin{displaymath}&#10;f&#10;\end{displaymath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"/>
  <p:tag name="PICTUREFILESIZE" val="9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\sum_{i=0}^n \mathbf{b}_i P_i^n(u)  template TPT1  env TPENV2  fore 0  back 16777215  eqnno 2"/>
  <p:tag name="FILENAME" val="TP_tmp"/>
  <p:tag name="ORIGWIDTH" val="63"/>
  <p:tag name="PICTUREFILESIZE" val="755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,\;u,\,\dots,\;u) \;=\; F(u)  template TPT1  env TPENV2  fore 0  back 16777215  eqnno 5"/>
  <p:tag name="FILENAME" val="TP_tmp"/>
  <p:tag name="ORIGWIDTH" val="104"/>
  <p:tag name="PICTUREFILESIZE" val="504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RR{{\rm I\!R}}&#10;\begin{displaymath}&#10;F: \RR \mapsto \RR^t\nonumber&#10;\end{displaymath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3"/>
  <p:tag name="PICTUREFILESIZE" val="267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\def\RR{{\rm I\!R}}&#10;\begin{displaymath}&#10;f: \RR^n \mapsto \RR^t\nonumber&#10;\end{displaymath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7"/>
  <p:tag name="PICTUREFILESIZE" val="330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= 1  template TPT1  env TPENV2  fore 0  back 16777215  eqnno 6"/>
  <p:tag name="FILENAME" val="TP_tmp"/>
  <p:tag name="ORIGWIDTH" val="24"/>
  <p:tag name="PICTUREFILESIZE" val="12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)  template TPT1  env TPENV2  fore 0  back 16777215  eqnno 6"/>
  <p:tag name="FILENAME" val="TP_tmp"/>
  <p:tag name="ORIGWIDTH" val="21"/>
  <p:tag name="PICTUREFILESIZE" val="221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_1\;\dots,\;u_n)  template TPT1  env TPENV2  fore 0  back 16777215  eqnno 6"/>
  <p:tag name="FILENAME" val="TP_tmp"/>
  <p:tag name="ORIGWIDTH" val="59"/>
  <p:tag name="PICTUREFILESIZE" val="346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6"/>
  <p:tag name="FILENAME" val="TP_tmp"/>
  <p:tag name="ORIGWIDTH" val="5"/>
  <p:tag name="PICTUREFILESIZE" val="41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6"/>
  <p:tag name="FILENAME" val="TP_tmp"/>
  <p:tag name="ORIGWIDTH" val="7"/>
  <p:tag name="PICTUREFILESIZE" val="78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6"/>
  <p:tag name="FILENAME" val="TP_tmp"/>
  <p:tag name="ORIGWIDTH" val="5"/>
  <p:tag name="PICTUREFILESIZE" val="4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_1  template TPT1  env TPENV2  fore 0  back 16777215  eqnno 6"/>
  <p:tag name="FILENAME" val="TP_tmp"/>
  <p:tag name="ORIGWIDTH" val="10"/>
  <p:tag name="PICTUREFILESIZE" val="9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) \;=  template TPT1  env TPENV2  fore 0  back 16777215  eqnno 2"/>
  <p:tag name="FILENAME" val="TP_tmp"/>
  <p:tag name="ORIGWIDTH" val="35"/>
  <p:tag name="PICTUREFILESIZE" val="240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= 2  template TPT1  env TPENV2  fore 0  back 16777215  eqnno 6"/>
  <p:tag name="FILENAME" val="TP_tmp"/>
  <p:tag name="ORIGWIDTH" val="25"/>
  <p:tag name="PICTUREFILESIZE" val="161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)  template TPT1  env TPENV2  fore 0  back 16777215  eqnno 6"/>
  <p:tag name="FILENAME" val="TP_tmp"/>
  <p:tag name="ORIGWIDTH" val="21"/>
  <p:tag name="PICTUREFILESIZE" val="221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_1\;\dots,\;u_n)  template TPT1  env TPENV2  fore 0  back 16777215  eqnno 6"/>
  <p:tag name="FILENAME" val="TP_tmp"/>
  <p:tag name="ORIGWIDTH" val="59"/>
  <p:tag name="PICTUREFILESIZE" val="346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0 + a_1\,u + a_2\,u^2  template TPT1  env TPENV2  fore 0  back 16777215  eqnno 6"/>
  <p:tag name="FILENAME" val="TP_tmp"/>
  <p:tag name="ORIGWIDTH" val="73"/>
  <p:tag name="PICTUREFILESIZE" val="406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0 + \frac{a_1}2\,(u_1+u_2) + a_2\,u_1\,u_2  template TPT1  env TPENV2  fore 0  back 16777215  eqnno 6"/>
  <p:tag name="FILENAME" val="TP_tmp"/>
  <p:tag name="ORIGWIDTH" val="121"/>
  <p:tag name="PICTUREFILESIZE" val="767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^2  template TPT1  env TPENV2  fore 0  back 16777215  eqnno 6"/>
  <p:tag name="FILENAME" val="TP_tmp"/>
  <p:tag name="ORIGWIDTH" val="10"/>
  <p:tag name="PICTUREFILESIZE" val="135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_1 \cdot u_2  template TPT1  env TPENV2  fore 0  back 16777215  eqnno 6"/>
  <p:tag name="FILENAME" val="TP_tmp"/>
  <p:tag name="ORIGWIDTH" val="27"/>
  <p:tag name="PICTUREFILESIZE" val="174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6"/>
  <p:tag name="FILENAME" val="TP_tmp"/>
  <p:tag name="ORIGWIDTH" val="7"/>
  <p:tag name="PICTUREFILESIZE" val="78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12 (u_1+u_2)  template TPT1  env TPENV2  fore 0  back 16777215  eqnno 6"/>
  <p:tag name="FILENAME" val="TP_tmp"/>
  <p:tag name="ORIGWIDTH" val="46"/>
  <p:tag name="PICTUREFILESIZE" val="424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6"/>
  <p:tag name="FILENAME" val="TP_tmp"/>
  <p:tag name="ORIGWIDTH" val="5"/>
  <p:tag name="PICTUREFILESIZE" val="4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\mathbf{b}_i \in {\rm I\!R}^2, {\rm I\!R}^3)  template TPT1  env TPENV2  fore 0  back 16777215  eqnno 1"/>
  <p:tag name="FILENAME" val="TP_tmp"/>
  <p:tag name="ORIGWIDTH" val="61"/>
  <p:tag name="PICTUREFILESIZE" val="450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6"/>
  <p:tag name="FILENAME" val="TP_tmp"/>
  <p:tag name="ORIGWIDTH" val="5"/>
  <p:tag name="PICTUREFILESIZE" val="4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= 3  template TPT1  env TPENV2  fore 0  back 16777215  eqnno 6"/>
  <p:tag name="FILENAME" val="TP_tmp"/>
  <p:tag name="ORIGWIDTH" val="25"/>
  <p:tag name="PICTUREFILESIZE" val="168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)  template TPT1  env TPENV2  fore 0  back 16777215  eqnno 6"/>
  <p:tag name="FILENAME" val="TP_tmp"/>
  <p:tag name="ORIGWIDTH" val="21"/>
  <p:tag name="PICTUREFILESIZE" val="221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_1\;\dots,\;u_n)  template TPT1  env TPENV2  fore 0  back 16777215  eqnno 6"/>
  <p:tag name="FILENAME" val="TP_tmp"/>
  <p:tag name="ORIGWIDTH" val="59"/>
  <p:tag name="PICTUREFILESIZE" val="346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^3  template TPT1  env TPENV2  fore 0  back 16777215  eqnno 6"/>
  <p:tag name="FILENAME" val="TP_tmp"/>
  <p:tag name="ORIGWIDTH" val="10"/>
  <p:tag name="PICTUREFILESIZE" val="136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_1\,u_2\,u_3  template TPT1  env TPENV2  fore 0  back 16777215  eqnno 6"/>
  <p:tag name="FILENAME" val="TP_tmp"/>
  <p:tag name="ORIGWIDTH" val="34"/>
  <p:tag name="PICTUREFILESIZE" val="223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^2  template TPT1  env TPENV2  fore 0  back 16777215  eqnno 6"/>
  <p:tag name="FILENAME" val="TP_tmp"/>
  <p:tag name="ORIGWIDTH" val="10"/>
  <p:tag name="PICTUREFILESIZE" val="135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13(u_1\,u_2 + u_2\,u_3 + u_1\,u_3)  template TPT1  env TPENV2  fore 0  back 16777215  eqnno 6"/>
  <p:tag name="FILENAME" val="TP_tmp"/>
  <p:tag name="ORIGWIDTH" val="104"/>
  <p:tag name="PICTUREFILESIZE" val="714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6"/>
  <p:tag name="FILENAME" val="TP_tmp"/>
  <p:tag name="ORIGWIDTH" val="7"/>
  <p:tag name="PICTUREFILESIZE" val="78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13 (u_1+u_2+u_3)  template TPT1  env TPENV2  fore 0  back 16777215  eqnno 6"/>
  <p:tag name="FILENAME" val="TP_tmp"/>
  <p:tag name="ORIGWIDTH" val="69"/>
  <p:tag name="PICTUREFILESIZE" val="54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bf{b}_i  template TPT1  env TPENV2  fore 16711680  back 16777215  eqnno 2"/>
  <p:tag name="FILENAME" val="TP_tmp"/>
  <p:tag name="ORIGWIDTH" val="9"/>
  <p:tag name="PICTUREFILESIZE" val="117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6"/>
  <p:tag name="FILENAME" val="TP_tmp"/>
  <p:tag name="ORIGWIDTH" val="5"/>
  <p:tag name="PICTUREFILESIZE" val="4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0  back 16777215  eqnno 6"/>
  <p:tag name="FILENAME" val="TP_tmp"/>
  <p:tag name="ORIGWIDTH" val="5"/>
  <p:tag name="PICTUREFILESIZE" val="4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) \;=\; \sum_{i=0}^n a_i\,u^i  template TPT1  env TPENV2  fore 0  back 16777215  eqnno 1"/>
  <p:tag name="FILENAME" val="TP_tmp"/>
  <p:tag name="ORIGWIDTH" val="75"/>
  <p:tag name="PICTUREFILESIZE" val="778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) \;=\; \sum_{i=0}^n a_i\,\frac{1}{\scriptsize \left(\begin{array}{c} n\\i \end{array} \right)}\sum_{\scriptsize \begin{array}{c}s \subseteq \{1 \dots n\}\\ |s| = i\end{array}} \prod_{j\in s} u_j  template TPT1  env TPENV2  fore 0  back 16777215  eqnno 2"/>
  <p:tag name="FILENAME" val="TP_tmp"/>
  <p:tag name="ORIGWIDTH" val="175"/>
  <p:tag name="PICTUREFILESIZE" val="1866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 template TPT1  env TPENV2  fore 255  back 16777215  eqnno 4"/>
  <p:tag name="FILENAME" val="TP_tmp"/>
  <p:tag name="ORIGWIDTH" val="5"/>
  <p:tag name="PICTUREFILESIZE" val="41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 \;=\; (1-u) \;+\; u  template TPT1  env TPENV2  fore 0  back 16777215  eqnno 4"/>
  <p:tag name="FILENAME" val="TP_tmp"/>
  <p:tag name="ORIGWIDTH" val="78"/>
  <p:tag name="PICTUREFILESIZE" val="295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0,0,u)  template TPT1  env TPENV2  fore 0  back 16777215  eqnno 3"/>
  <p:tag name="FILENAME" val="TP_tmp"/>
  <p:tag name="ORIGWIDTH" val="37"/>
  <p:tag name="PICTUREFILESIZE" val="317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0,u,1)  template TPT1  env TPENV2  fore 0  back 16777215  eqnno 3"/>
  <p:tag name="FILENAME" val="TP_tmp"/>
  <p:tag name="ORIGWIDTH" val="37"/>
  <p:tag name="PICTUREFILESIZE" val="309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u,1,1)  template TPT1  env TPENV2  fore 0  back 16777215  eqnno 3"/>
  <p:tag name="FILENAME" val="TP_tmp"/>
  <p:tag name="ORIGWIDTH" val="37"/>
  <p:tag name="PICTUREFILESIZE" val="275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-u)  template TPT1  env TPENV2  fore 0  back 16777215  eqnno 4"/>
  <p:tag name="FILENAME" val="TP_tmp"/>
  <p:tag name="ORIGWIDTH" val="29"/>
  <p:tag name="PICTUREFILESIZE" val="20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_i^n(u)  template TPT1  env TPENV2  fore 255  back 16777215  eqnno 2"/>
  <p:tag name="FILENAME" val="TP_tmp"/>
  <p:tag name="ORIGWIDTH" val="27"/>
  <p:tag name="PICTUREFILESIZE" val="286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4"/>
  <p:tag name="FILENAME" val="TP_tmp"/>
  <p:tag name="ORIGWIDTH" val="7"/>
  <p:tag name="PICTUREFILESIZE" val="78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-u)  template TPT1  env TPENV2  fore 0  back 16777215  eqnno 4"/>
  <p:tag name="FILENAME" val="TP_tmp"/>
  <p:tag name="ORIGWIDTH" val="29"/>
  <p:tag name="PICTUREFILESIZE" val="209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4"/>
  <p:tag name="FILENAME" val="TP_tmp"/>
  <p:tag name="ORIGWIDTH" val="7"/>
  <p:tag name="PICTUREFILESIZE" val="78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-u)  template TPT1  env TPENV2  fore 0  back 16777215  eqnno 4"/>
  <p:tag name="FILENAME" val="TP_tmp"/>
  <p:tag name="ORIGWIDTH" val="29"/>
  <p:tag name="PICTUREFILESIZE" val="209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4"/>
  <p:tag name="FILENAME" val="TP_tmp"/>
  <p:tag name="ORIGWIDTH" val="7"/>
  <p:tag name="PICTUREFILESIZE" val="78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\in [0,1],\; n=3  template TPT1  env TPENV2  fore 0  back 16777215  eqnno 1"/>
  <p:tag name="FILENAME" val="TP_tmp"/>
  <p:tag name="ORIGWIDTH" val="69"/>
  <p:tag name="PICTUREFILESIZE" val="397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-u)  template TPT1  env TPENV2  fore 0  back 16777215  eqnno 4"/>
  <p:tag name="FILENAME" val="TP_tmp"/>
  <p:tag name="ORIGWIDTH" val="29"/>
  <p:tag name="PICTUREFILESIZE" val="209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4"/>
  <p:tag name="FILENAME" val="TP_tmp"/>
  <p:tag name="ORIGWIDTH" val="7"/>
  <p:tag name="PICTUREFILESIZE" val="78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1-u)  template TPT1  env TPENV2  fore 0  back 16777215  eqnno 4"/>
  <p:tag name="FILENAME" val="TP_tmp"/>
  <p:tag name="ORIGWIDTH" val="29"/>
  <p:tag name="PICTUREFILESIZE" val="209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  template TPT1  env TPENV2  fore 0  back 16777215  eqnno 4"/>
  <p:tag name="FILENAME" val="TP_tmp"/>
  <p:tag name="ORIGWIDTH" val="7"/>
  <p:tag name="PICTUREFILESIZE" val="784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rgbClr val="FF0000"/>
          </a:solidFill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Office PowerPoint</Application>
  <PresentationFormat>Bildschirmpräsentation (4:3)</PresentationFormat>
  <Paragraphs>217</Paragraphs>
  <Slides>31</Slides>
  <Notes>0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Larissa-Design</vt:lpstr>
      <vt:lpstr>Bézierkurven und -flächen</vt:lpstr>
      <vt:lpstr>Motivation</vt:lpstr>
      <vt:lpstr>Polynomkurven</vt:lpstr>
      <vt:lpstr>Polynome</vt:lpstr>
      <vt:lpstr>Affine Transformation</vt:lpstr>
      <vt:lpstr>Wunschliste</vt:lpstr>
      <vt:lpstr>Polarform (Blossom)</vt:lpstr>
      <vt:lpstr>Polarform (Blossom)</vt:lpstr>
      <vt:lpstr>Polarform (Blossom)</vt:lpstr>
      <vt:lpstr>Polarform (Blossom)</vt:lpstr>
      <vt:lpstr>Polarform (Blossom)</vt:lpstr>
      <vt:lpstr>Polarform (Blossom)</vt:lpstr>
      <vt:lpstr>Polarform (Blossom)</vt:lpstr>
      <vt:lpstr>Wozu das ganze?</vt:lpstr>
      <vt:lpstr>Geometrisch</vt:lpstr>
      <vt:lpstr>Polynombasis?</vt:lpstr>
      <vt:lpstr>Polynombasis?</vt:lpstr>
      <vt:lpstr>Bernstein-Polynome</vt:lpstr>
      <vt:lpstr>Bernstein-Polynome</vt:lpstr>
      <vt:lpstr>Bézier-Kurve</vt:lpstr>
      <vt:lpstr>Lemma von Bézier</vt:lpstr>
      <vt:lpstr>Lemma von Bézier</vt:lpstr>
      <vt:lpstr>Lemma von Bézier</vt:lpstr>
      <vt:lpstr>Lemma von Bézier</vt:lpstr>
      <vt:lpstr>Lemma von Bézier</vt:lpstr>
      <vt:lpstr>Lemma von Bézier</vt:lpstr>
      <vt:lpstr>Lemma von Bézier</vt:lpstr>
      <vt:lpstr>Bézier-Kurven</vt:lpstr>
      <vt:lpstr>Bézier-Flächen</vt:lpstr>
      <vt:lpstr>Bézier-Flächen</vt:lpstr>
      <vt:lpstr>Ausblick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Bézierkurven und -flächen</dc:title>
  <dc:subject>Habilitationsvorlesung</dc:subject>
  <dc:creator>Christof Rezk-Salama</dc:creator>
  <cp:keywords>Bézierkurven, Bezierflächen, Freiformflächen</cp:keywords>
  <dc:description>Dies sind die Slides zu meinem studiengangbezogenen Vortrag im Rahmen meines Habilitationsverfahrens.</dc:description>
  <cp:lastModifiedBy>Christof Rezk-Salama</cp:lastModifiedBy>
  <cp:revision>93</cp:revision>
  <dcterms:created xsi:type="dcterms:W3CDTF">2009-03-08T08:15:04Z</dcterms:created>
  <dcterms:modified xsi:type="dcterms:W3CDTF">2009-06-15T09:25:32Z</dcterms:modified>
</cp:coreProperties>
</file>