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29.xml" ContentType="application/vnd.openxmlformats-officedocument.presentationml.tag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3" r:id="rId2"/>
    <p:sldId id="286" r:id="rId3"/>
    <p:sldId id="319" r:id="rId4"/>
    <p:sldId id="320" r:id="rId5"/>
    <p:sldId id="321" r:id="rId6"/>
    <p:sldId id="349" r:id="rId7"/>
    <p:sldId id="327" r:id="rId8"/>
    <p:sldId id="293" r:id="rId9"/>
    <p:sldId id="314" r:id="rId10"/>
    <p:sldId id="289" r:id="rId11"/>
    <p:sldId id="291" r:id="rId12"/>
    <p:sldId id="309" r:id="rId13"/>
    <p:sldId id="312" r:id="rId14"/>
    <p:sldId id="313" r:id="rId15"/>
    <p:sldId id="315" r:id="rId16"/>
    <p:sldId id="295" r:id="rId17"/>
    <p:sldId id="306" r:id="rId18"/>
    <p:sldId id="296" r:id="rId19"/>
    <p:sldId id="329" r:id="rId20"/>
    <p:sldId id="344" r:id="rId21"/>
    <p:sldId id="307" r:id="rId22"/>
    <p:sldId id="330" r:id="rId23"/>
    <p:sldId id="346" r:id="rId24"/>
    <p:sldId id="347" r:id="rId25"/>
    <p:sldId id="338" r:id="rId26"/>
    <p:sldId id="340" r:id="rId27"/>
    <p:sldId id="339" r:id="rId28"/>
    <p:sldId id="333" r:id="rId29"/>
    <p:sldId id="348" r:id="rId30"/>
    <p:sldId id="303" r:id="rId31"/>
    <p:sldId id="343" r:id="rId32"/>
    <p:sldId id="350" r:id="rId33"/>
  </p:sldIdLst>
  <p:sldSz cx="9144000" cy="6858000" type="screen4x3"/>
  <p:notesSz cx="6858000" cy="9144000"/>
  <p:custDataLst>
    <p:tags r:id="rId35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50000" saltData="0AWd8IQ/8/fzXty/Io/xzg==" hashData="d2n2dxZw2LyfhyZDUjDlINJI5Ok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FF"/>
    <a:srgbClr val="00FF00"/>
    <a:srgbClr val="FF3399"/>
    <a:srgbClr val="FFFF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3500" autoAdjust="0"/>
  </p:normalViewPr>
  <p:slideViewPr>
    <p:cSldViewPr snapToGrid="0">
      <p:cViewPr varScale="1">
        <p:scale>
          <a:sx n="74" d="100"/>
          <a:sy n="74" d="100"/>
        </p:scale>
        <p:origin x="-10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8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E0C76-8BC9-4724-BBD4-6AFDB2883C37}" type="datetimeFigureOut">
              <a:rPr lang="de-DE" smtClean="0"/>
              <a:pPr/>
              <a:t>15.06.2009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A0856-2913-4BF5-A97A-D85993D804A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400156" cy="36512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Siegen, 10.06.2009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000232" y="6357958"/>
            <a:ext cx="5715040" cy="365125"/>
          </a:xfrm>
        </p:spPr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13A74-183B-4B14-A6BB-E522DAD85AA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A034F-C44C-4196-8D5D-233C7C575BD0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13A74-183B-4B14-A6BB-E522DAD85AA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7675D-35FB-4E5D-A97F-A46DD0A9EFCF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13A74-183B-4B14-A6BB-E522DAD85AA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13A74-183B-4B14-A6BB-E522DAD85AA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0CC72-EFAB-4C14-95F9-48B1191C4058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13A74-183B-4B14-A6BB-E522DAD85AA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D258-5C35-40CC-AFAA-678E94FED294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13A74-183B-4B14-A6BB-E522DAD85AA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C279-3C74-4D59-B129-2D2B3E28135A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13A74-183B-4B14-A6BB-E522DAD85AA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FA3D-4C16-4B1E-82EA-3E0279DAED04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13A74-183B-4B14-A6BB-E522DAD85AA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3D9E-80FF-47BF-BBA6-1B619420547C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13A74-183B-4B14-A6BB-E522DAD85AA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D238E-2F6F-4176-B67C-4C49E6BDE2E0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13A74-183B-4B14-A6BB-E522DAD85AA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81529-7099-4393-95B6-3AF4DE510E81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13A74-183B-4B14-A6BB-E522DAD85AA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7573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Siegen, 10.06.2009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285984" y="6356350"/>
            <a:ext cx="5715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christof rezk-salama, computergraphik und multimediasysteme, universität siegen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72462" y="285728"/>
            <a:ext cx="6334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13A74-183B-4B14-A6BB-E522DAD85AAC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Grafik 6" descr="cg2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7858148" y="5929330"/>
            <a:ext cx="815116" cy="785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40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51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4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tags" Target="../tags/tag25.xml"/><Relationship Id="rId18" Type="http://schemas.openxmlformats.org/officeDocument/2006/relationships/tags" Target="../tags/tag30.xml"/><Relationship Id="rId26" Type="http://schemas.openxmlformats.org/officeDocument/2006/relationships/image" Target="../media/image56.png"/><Relationship Id="rId39" Type="http://schemas.openxmlformats.org/officeDocument/2006/relationships/image" Target="../media/image69.png"/><Relationship Id="rId3" Type="http://schemas.openxmlformats.org/officeDocument/2006/relationships/tags" Target="../tags/tag15.xml"/><Relationship Id="rId21" Type="http://schemas.openxmlformats.org/officeDocument/2006/relationships/tags" Target="../tags/tag33.xml"/><Relationship Id="rId34" Type="http://schemas.openxmlformats.org/officeDocument/2006/relationships/image" Target="../media/image64.png"/><Relationship Id="rId42" Type="http://schemas.openxmlformats.org/officeDocument/2006/relationships/image" Target="../media/image72.png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17" Type="http://schemas.openxmlformats.org/officeDocument/2006/relationships/tags" Target="../tags/tag29.xml"/><Relationship Id="rId25" Type="http://schemas.openxmlformats.org/officeDocument/2006/relationships/image" Target="../media/image55.png"/><Relationship Id="rId33" Type="http://schemas.openxmlformats.org/officeDocument/2006/relationships/image" Target="../media/image63.png"/><Relationship Id="rId38" Type="http://schemas.openxmlformats.org/officeDocument/2006/relationships/image" Target="../media/image68.png"/><Relationship Id="rId46" Type="http://schemas.openxmlformats.org/officeDocument/2006/relationships/image" Target="../media/image76.png"/><Relationship Id="rId2" Type="http://schemas.openxmlformats.org/officeDocument/2006/relationships/tags" Target="../tags/tag14.xml"/><Relationship Id="rId16" Type="http://schemas.openxmlformats.org/officeDocument/2006/relationships/tags" Target="../tags/tag28.xml"/><Relationship Id="rId20" Type="http://schemas.openxmlformats.org/officeDocument/2006/relationships/tags" Target="../tags/tag32.xml"/><Relationship Id="rId29" Type="http://schemas.openxmlformats.org/officeDocument/2006/relationships/image" Target="../media/image59.png"/><Relationship Id="rId41" Type="http://schemas.openxmlformats.org/officeDocument/2006/relationships/image" Target="../media/image7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24" Type="http://schemas.openxmlformats.org/officeDocument/2006/relationships/slideLayout" Target="../slideLayouts/slideLayout2.xml"/><Relationship Id="rId32" Type="http://schemas.openxmlformats.org/officeDocument/2006/relationships/image" Target="../media/image62.png"/><Relationship Id="rId37" Type="http://schemas.openxmlformats.org/officeDocument/2006/relationships/image" Target="../media/image67.png"/><Relationship Id="rId40" Type="http://schemas.openxmlformats.org/officeDocument/2006/relationships/image" Target="../media/image70.png"/><Relationship Id="rId45" Type="http://schemas.openxmlformats.org/officeDocument/2006/relationships/image" Target="../media/image75.png"/><Relationship Id="rId5" Type="http://schemas.openxmlformats.org/officeDocument/2006/relationships/tags" Target="../tags/tag17.xml"/><Relationship Id="rId15" Type="http://schemas.openxmlformats.org/officeDocument/2006/relationships/tags" Target="../tags/tag27.xml"/><Relationship Id="rId23" Type="http://schemas.openxmlformats.org/officeDocument/2006/relationships/tags" Target="../tags/tag35.xml"/><Relationship Id="rId28" Type="http://schemas.openxmlformats.org/officeDocument/2006/relationships/image" Target="../media/image58.png"/><Relationship Id="rId36" Type="http://schemas.openxmlformats.org/officeDocument/2006/relationships/image" Target="../media/image66.png"/><Relationship Id="rId10" Type="http://schemas.openxmlformats.org/officeDocument/2006/relationships/tags" Target="../tags/tag22.xml"/><Relationship Id="rId19" Type="http://schemas.openxmlformats.org/officeDocument/2006/relationships/tags" Target="../tags/tag31.xml"/><Relationship Id="rId31" Type="http://schemas.openxmlformats.org/officeDocument/2006/relationships/image" Target="../media/image61.png"/><Relationship Id="rId44" Type="http://schemas.openxmlformats.org/officeDocument/2006/relationships/image" Target="../media/image74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tags" Target="../tags/tag26.xml"/><Relationship Id="rId22" Type="http://schemas.openxmlformats.org/officeDocument/2006/relationships/tags" Target="../tags/tag34.xml"/><Relationship Id="rId27" Type="http://schemas.openxmlformats.org/officeDocument/2006/relationships/image" Target="../media/image57.png"/><Relationship Id="rId30" Type="http://schemas.openxmlformats.org/officeDocument/2006/relationships/image" Target="../media/image60.png"/><Relationship Id="rId35" Type="http://schemas.openxmlformats.org/officeDocument/2006/relationships/image" Target="../media/image65.png"/><Relationship Id="rId43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7" Type="http://schemas.openxmlformats.org/officeDocument/2006/relationships/image" Target="../media/image86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http://upload.wikimedia.org/wikipedia/commons/c/c6/PET-image.jp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png"/><Relationship Id="rId3" Type="http://schemas.openxmlformats.org/officeDocument/2006/relationships/tags" Target="../tags/tag5.xml"/><Relationship Id="rId7" Type="http://schemas.openxmlformats.org/officeDocument/2006/relationships/hyperlink" Target="http://upload.wikimedia.org/wikipedia/commons/c/c6/PET-image.jpg" TargetMode="External"/><Relationship Id="rId12" Type="http://schemas.openxmlformats.org/officeDocument/2006/relationships/image" Target="../media/image7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jpe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.png"/><Relationship Id="rId10" Type="http://schemas.openxmlformats.org/officeDocument/2006/relationships/image" Target="../media/image5.jpeg"/><Relationship Id="rId4" Type="http://schemas.openxmlformats.org/officeDocument/2006/relationships/tags" Target="../tags/tag6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b="1" dirty="0" smtClean="0"/>
              <a:t>Klassifikationstechniken für medizinische Volumendaten</a:t>
            </a:r>
            <a:endParaRPr lang="de-DE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christof</a:t>
            </a:r>
            <a:r>
              <a:rPr lang="de-DE" dirty="0" smtClean="0"/>
              <a:t> </a:t>
            </a:r>
            <a:r>
              <a:rPr lang="de-DE" dirty="0" err="1" smtClean="0"/>
              <a:t>rezk</a:t>
            </a:r>
            <a:r>
              <a:rPr lang="de-DE" dirty="0" smtClean="0"/>
              <a:t> </a:t>
            </a:r>
            <a:r>
              <a:rPr lang="de-DE" dirty="0" err="1" smtClean="0"/>
              <a:t>salama</a:t>
            </a:r>
            <a:endParaRPr lang="de-DE" dirty="0" smtClean="0"/>
          </a:p>
          <a:p>
            <a:r>
              <a:rPr lang="de-DE" sz="2200" dirty="0" err="1"/>
              <a:t>c</a:t>
            </a:r>
            <a:r>
              <a:rPr lang="de-DE" sz="2200" dirty="0" err="1" smtClean="0"/>
              <a:t>omputergraphik</a:t>
            </a:r>
            <a:r>
              <a:rPr lang="de-DE" sz="2200" dirty="0" smtClean="0"/>
              <a:t> und </a:t>
            </a:r>
            <a:r>
              <a:rPr lang="de-DE" sz="2200" dirty="0" err="1" smtClean="0"/>
              <a:t>multimediasysteme</a:t>
            </a:r>
            <a:endParaRPr lang="de-DE" sz="2200" dirty="0" smtClean="0"/>
          </a:p>
          <a:p>
            <a:r>
              <a:rPr lang="de-DE" sz="2200" dirty="0" err="1"/>
              <a:t>u</a:t>
            </a:r>
            <a:r>
              <a:rPr lang="de-DE" sz="2200" dirty="0" err="1" smtClean="0"/>
              <a:t>niversität</a:t>
            </a:r>
            <a:r>
              <a:rPr lang="de-DE" sz="2200" dirty="0" smtClean="0"/>
              <a:t> siegen</a:t>
            </a:r>
            <a:endParaRPr lang="de-DE" sz="22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Siegen, 10.06.2009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</a:t>
            </a:r>
            <a:r>
              <a:rPr lang="de-DE" dirty="0" err="1" smtClean="0"/>
              <a:t>Diskretisierungsproblem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544513" y="1398994"/>
            <a:ext cx="7967662" cy="4817347"/>
            <a:chOff x="544513" y="1398994"/>
            <a:chExt cx="7967662" cy="4817347"/>
          </a:xfrm>
        </p:grpSpPr>
        <p:pic>
          <p:nvPicPr>
            <p:cNvPr id="16" name="Picture 5" descr="Ohr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4513" y="1398994"/>
              <a:ext cx="3948112" cy="3889375"/>
            </a:xfrm>
            <a:prstGeom prst="rect">
              <a:avLst/>
            </a:prstGeom>
            <a:noFill/>
          </p:spPr>
        </p:pic>
        <p:pic>
          <p:nvPicPr>
            <p:cNvPr id="17" name="Picture 6" descr="Ohr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9938" y="1398994"/>
              <a:ext cx="3932237" cy="3914775"/>
            </a:xfrm>
            <a:prstGeom prst="rect">
              <a:avLst/>
            </a:prstGeom>
            <a:noFill/>
          </p:spPr>
        </p:pic>
        <p:sp>
          <p:nvSpPr>
            <p:cNvPr id="18" name="Textfeld 17"/>
            <p:cNvSpPr txBox="1"/>
            <p:nvPr/>
          </p:nvSpPr>
          <p:spPr>
            <a:xfrm>
              <a:off x="1210613" y="5357611"/>
              <a:ext cx="2201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err="1" smtClean="0"/>
                <a:t>Präklassifikation</a:t>
              </a:r>
              <a:endParaRPr lang="de-DE" sz="2400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5409126" y="5357611"/>
              <a:ext cx="23277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/>
                <a:t>Postklassifikation</a:t>
              </a:r>
              <a:endParaRPr lang="de-DE" sz="2400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2158583" y="5847009"/>
              <a:ext cx="48268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Transferfunktion, Auflösung,  Abtastrate identisch</a:t>
              </a:r>
              <a:endParaRPr lang="de-DE" dirty="0"/>
            </a:p>
          </p:txBody>
        </p:sp>
      </p:grp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de-DE" dirty="0" smtClean="0"/>
              <a:t>Rekonstruktion des Signals im Bildraum, </a:t>
            </a:r>
            <a:r>
              <a:rPr lang="de-DE" b="1" i="1" dirty="0" smtClean="0"/>
              <a:t>nicht im Datenraum</a:t>
            </a:r>
          </a:p>
          <a:p>
            <a:r>
              <a:rPr lang="de-DE" dirty="0" smtClean="0"/>
              <a:t>Unterschied zwischen Mustererkennung und Visualisierung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Mehrdeutigkeitsproblem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68758"/>
          </a:xfrm>
        </p:spPr>
        <p:txBody>
          <a:bodyPr>
            <a:normAutofit/>
          </a:bodyPr>
          <a:lstStyle/>
          <a:p>
            <a:r>
              <a:rPr lang="de-DE" sz="2800" dirty="0" smtClean="0"/>
              <a:t>Nicht Datenwert sondern Struktur ist gesucht</a:t>
            </a:r>
          </a:p>
          <a:p>
            <a:r>
              <a:rPr lang="de-DE" sz="2800" dirty="0" smtClean="0"/>
              <a:t>Zuordnung Struktur - Datenwert nicht eindeutig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 smtClean="0"/>
              <a:t>christof</a:t>
            </a:r>
            <a:r>
              <a:rPr lang="de-DE" dirty="0" smtClean="0"/>
              <a:t> </a:t>
            </a:r>
            <a:r>
              <a:rPr lang="de-DE" dirty="0" err="1" smtClean="0"/>
              <a:t>rezk-salama</a:t>
            </a:r>
            <a:r>
              <a:rPr lang="de-DE" dirty="0" smtClean="0"/>
              <a:t>, </a:t>
            </a:r>
            <a:r>
              <a:rPr lang="de-DE" dirty="0" err="1" smtClean="0"/>
              <a:t>computergraphik</a:t>
            </a:r>
            <a:r>
              <a:rPr lang="de-DE" dirty="0" smtClean="0"/>
              <a:t> und </a:t>
            </a:r>
            <a:r>
              <a:rPr lang="de-DE" dirty="0" err="1" smtClean="0"/>
              <a:t>multimediasysteme</a:t>
            </a:r>
            <a:r>
              <a:rPr lang="de-DE" dirty="0" smtClean="0"/>
              <a:t>, </a:t>
            </a:r>
            <a:r>
              <a:rPr lang="de-DE" dirty="0" err="1" smtClean="0"/>
              <a:t>universität</a:t>
            </a:r>
            <a:r>
              <a:rPr lang="de-DE" dirty="0" smtClean="0"/>
              <a:t> siegen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b="42046"/>
          <a:stretch>
            <a:fillRect/>
          </a:stretch>
        </p:blipFill>
        <p:spPr bwMode="auto">
          <a:xfrm>
            <a:off x="1524312" y="2888315"/>
            <a:ext cx="5571947" cy="322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457200" y="2615484"/>
            <a:ext cx="8229600" cy="1029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Lösung: „Es gibt keine besseren Daten als mehr Daten“</a:t>
            </a:r>
          </a:p>
        </p:txBody>
      </p:sp>
      <p:grpSp>
        <p:nvGrpSpPr>
          <p:cNvPr id="16" name="Gruppieren 15"/>
          <p:cNvGrpSpPr/>
          <p:nvPr/>
        </p:nvGrpSpPr>
        <p:grpSpPr>
          <a:xfrm>
            <a:off x="913258" y="2972248"/>
            <a:ext cx="2136263" cy="3179698"/>
            <a:chOff x="1364019" y="2972248"/>
            <a:chExt cx="2136263" cy="3179698"/>
          </a:xfrm>
        </p:grpSpPr>
        <p:pic>
          <p:nvPicPr>
            <p:cNvPr id="8" name="Picture 3" descr="C:\Users\christof\Documents\export\kniss04MAMF_Seite_7_Bild_0002.jpg"/>
            <p:cNvPicPr>
              <a:picLocks noChangeAspect="1" noChangeArrowheads="1"/>
            </p:cNvPicPr>
            <p:nvPr/>
          </p:nvPicPr>
          <p:blipFill>
            <a:blip r:embed="rId3">
              <a:lum bright="40000" contrast="40000"/>
            </a:blip>
            <a:srcRect t="49492" r="49850"/>
            <a:stretch>
              <a:fillRect/>
            </a:stretch>
          </p:blipFill>
          <p:spPr bwMode="auto">
            <a:xfrm rot="16200000">
              <a:off x="1026397" y="3309870"/>
              <a:ext cx="2811508" cy="2136263"/>
            </a:xfrm>
            <a:prstGeom prst="rect">
              <a:avLst/>
            </a:prstGeom>
            <a:noFill/>
          </p:spPr>
        </p:pic>
        <p:sp>
          <p:nvSpPr>
            <p:cNvPr id="13" name="Textfeld 12"/>
            <p:cNvSpPr txBox="1"/>
            <p:nvPr/>
          </p:nvSpPr>
          <p:spPr>
            <a:xfrm>
              <a:off x="1365161" y="5782614"/>
              <a:ext cx="1576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Proton </a:t>
              </a:r>
              <a:r>
                <a:rPr lang="de-DE" dirty="0" err="1" smtClean="0"/>
                <a:t>Density</a:t>
              </a:r>
              <a:endParaRPr lang="de-DE" dirty="0"/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3085331" y="2980621"/>
            <a:ext cx="2069671" cy="3171325"/>
            <a:chOff x="3536092" y="2980621"/>
            <a:chExt cx="2069671" cy="3171325"/>
          </a:xfrm>
        </p:grpSpPr>
        <p:pic>
          <p:nvPicPr>
            <p:cNvPr id="9" name="Picture 3" descr="C:\Users\christof\Documents\export\kniss04MAMF_Seite_7_Bild_0002.jpg"/>
            <p:cNvPicPr>
              <a:picLocks noChangeAspect="1" noChangeArrowheads="1"/>
            </p:cNvPicPr>
            <p:nvPr/>
          </p:nvPicPr>
          <p:blipFill>
            <a:blip r:embed="rId3">
              <a:lum bright="40000" contrast="40000"/>
            </a:blip>
            <a:srcRect l="50418" b="51066"/>
            <a:stretch>
              <a:fillRect/>
            </a:stretch>
          </p:blipFill>
          <p:spPr bwMode="auto">
            <a:xfrm rot="16200000">
              <a:off x="3181083" y="3335630"/>
              <a:ext cx="2779690" cy="2069671"/>
            </a:xfrm>
            <a:prstGeom prst="rect">
              <a:avLst/>
            </a:prstGeom>
            <a:noFill/>
          </p:spPr>
        </p:pic>
        <p:sp>
          <p:nvSpPr>
            <p:cNvPr id="14" name="Textfeld 13"/>
            <p:cNvSpPr txBox="1"/>
            <p:nvPr/>
          </p:nvSpPr>
          <p:spPr>
            <a:xfrm>
              <a:off x="3554569" y="5782614"/>
              <a:ext cx="1372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T2 Spin Echo</a:t>
              </a:r>
              <a:endParaRPr lang="de-DE" dirty="0"/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5188039" y="2575713"/>
            <a:ext cx="3196107" cy="3586965"/>
            <a:chOff x="5188039" y="2575713"/>
            <a:chExt cx="3196107" cy="3586965"/>
          </a:xfrm>
        </p:grpSpPr>
        <p:pic>
          <p:nvPicPr>
            <p:cNvPr id="25" name="Picture 4" descr="C:\Users\christof\Documents\export\kniss04MAMF_Seite_5_Bild_0004.jpg"/>
            <p:cNvPicPr>
              <a:picLocks noChangeAspect="1" noChangeArrowheads="1"/>
            </p:cNvPicPr>
            <p:nvPr/>
          </p:nvPicPr>
          <p:blipFill>
            <a:blip r:embed="rId4">
              <a:lum bright="30000" contrast="40000"/>
            </a:blip>
            <a:srcRect/>
            <a:stretch>
              <a:fillRect/>
            </a:stretch>
          </p:blipFill>
          <p:spPr bwMode="auto">
            <a:xfrm>
              <a:off x="6015625" y="2575713"/>
              <a:ext cx="2368521" cy="758315"/>
            </a:xfrm>
            <a:prstGeom prst="rect">
              <a:avLst/>
            </a:prstGeom>
            <a:noFill/>
          </p:spPr>
        </p:pic>
        <p:pic>
          <p:nvPicPr>
            <p:cNvPr id="26" name="Picture 6" descr="C:\Users\christof\Documents\export\kniss04MAMF_Seite_5_Bild_0002.jpg"/>
            <p:cNvPicPr>
              <a:picLocks noChangeAspect="1" noChangeArrowheads="1"/>
            </p:cNvPicPr>
            <p:nvPr/>
          </p:nvPicPr>
          <p:blipFill>
            <a:blip r:embed="rId5">
              <a:lum bright="30000" contrast="40000"/>
            </a:blip>
            <a:srcRect/>
            <a:stretch>
              <a:fillRect/>
            </a:stretch>
          </p:blipFill>
          <p:spPr bwMode="auto">
            <a:xfrm>
              <a:off x="5196043" y="3390051"/>
              <a:ext cx="761541" cy="2365293"/>
            </a:xfrm>
            <a:prstGeom prst="rect">
              <a:avLst/>
            </a:prstGeom>
            <a:noFill/>
          </p:spPr>
        </p:pic>
        <p:pic>
          <p:nvPicPr>
            <p:cNvPr id="27" name="Picture 7" descr="C:\Users\christof\Documents\export\kniss04MAMF_Seite_5_Bild_0003.jpg"/>
            <p:cNvPicPr>
              <a:picLocks noChangeAspect="1" noChangeArrowheads="1"/>
            </p:cNvPicPr>
            <p:nvPr/>
          </p:nvPicPr>
          <p:blipFill>
            <a:blip r:embed="rId6">
              <a:lum bright="30000" contrast="40000"/>
            </a:blip>
            <a:srcRect/>
            <a:stretch>
              <a:fillRect/>
            </a:stretch>
          </p:blipFill>
          <p:spPr bwMode="auto">
            <a:xfrm>
              <a:off x="6018851" y="3383595"/>
              <a:ext cx="2358842" cy="2371749"/>
            </a:xfrm>
            <a:prstGeom prst="rect">
              <a:avLst/>
            </a:prstGeom>
            <a:noFill/>
          </p:spPr>
        </p:pic>
        <p:sp>
          <p:nvSpPr>
            <p:cNvPr id="28" name="Textfeld 27"/>
            <p:cNvSpPr txBox="1"/>
            <p:nvPr/>
          </p:nvSpPr>
          <p:spPr>
            <a:xfrm>
              <a:off x="5188039" y="5793346"/>
              <a:ext cx="16429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Joint </a:t>
              </a:r>
              <a:r>
                <a:rPr lang="de-DE" dirty="0" err="1" smtClean="0"/>
                <a:t>Histogram</a:t>
              </a:r>
              <a:endParaRPr lang="de-DE" dirty="0"/>
            </a:p>
          </p:txBody>
        </p:sp>
      </p:grpSp>
      <p:pic>
        <p:nvPicPr>
          <p:cNvPr id="29" name="Picture 5" descr="C:\Users\christof\Documents\export\kniss04MAMF_Seite_5_Bild_0001.jpg"/>
          <p:cNvPicPr>
            <a:picLocks noChangeAspect="1" noChangeArrowheads="1"/>
          </p:cNvPicPr>
          <p:nvPr/>
        </p:nvPicPr>
        <p:blipFill>
          <a:blip r:embed="rId7">
            <a:lum bright="30000" contrast="40000"/>
          </a:blip>
          <a:srcRect/>
          <a:stretch>
            <a:fillRect/>
          </a:stretch>
        </p:blipFill>
        <p:spPr bwMode="auto">
          <a:xfrm>
            <a:off x="6018851" y="3383595"/>
            <a:ext cx="2358842" cy="2371749"/>
          </a:xfrm>
          <a:prstGeom prst="rect">
            <a:avLst/>
          </a:prstGeom>
          <a:noFill/>
        </p:spPr>
      </p:pic>
      <p:grpSp>
        <p:nvGrpSpPr>
          <p:cNvPr id="54" name="Gruppieren 53"/>
          <p:cNvGrpSpPr/>
          <p:nvPr/>
        </p:nvGrpSpPr>
        <p:grpSpPr>
          <a:xfrm>
            <a:off x="6065949" y="4700789"/>
            <a:ext cx="853188" cy="652704"/>
            <a:chOff x="6065949" y="4700789"/>
            <a:chExt cx="853188" cy="652704"/>
          </a:xfrm>
        </p:grpSpPr>
        <p:sp>
          <p:nvSpPr>
            <p:cNvPr id="32" name="Textfeld 31"/>
            <p:cNvSpPr txBox="1"/>
            <p:nvPr/>
          </p:nvSpPr>
          <p:spPr>
            <a:xfrm>
              <a:off x="6065949" y="4700789"/>
              <a:ext cx="6090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 smtClean="0">
                  <a:solidFill>
                    <a:schemeClr val="bg1"/>
                  </a:solidFill>
                </a:rPr>
                <a:t>gray</a:t>
              </a:r>
              <a:r>
                <a:rPr lang="de-DE" sz="1200" dirty="0" smtClean="0">
                  <a:solidFill>
                    <a:schemeClr val="bg1"/>
                  </a:solidFill>
                </a:rPr>
                <a:t/>
              </a:r>
              <a:br>
                <a:rPr lang="de-DE" sz="1200" dirty="0" smtClean="0">
                  <a:solidFill>
                    <a:schemeClr val="bg1"/>
                  </a:solidFill>
                </a:rPr>
              </a:br>
              <a:r>
                <a:rPr lang="de-DE" sz="1200" dirty="0" smtClean="0">
                  <a:solidFill>
                    <a:schemeClr val="bg1"/>
                  </a:solidFill>
                </a:rPr>
                <a:t>matter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34" name="Gerade Verbindung 33"/>
            <p:cNvCxnSpPr/>
            <p:nvPr/>
          </p:nvCxnSpPr>
          <p:spPr>
            <a:xfrm>
              <a:off x="6642691" y="5108944"/>
              <a:ext cx="276446" cy="244549"/>
            </a:xfrm>
            <a:prstGeom prst="line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uppieren 54"/>
          <p:cNvGrpSpPr/>
          <p:nvPr/>
        </p:nvGrpSpPr>
        <p:grpSpPr>
          <a:xfrm>
            <a:off x="6572268" y="4453019"/>
            <a:ext cx="609013" cy="685168"/>
            <a:chOff x="6572268" y="4453019"/>
            <a:chExt cx="609013" cy="685168"/>
          </a:xfrm>
        </p:grpSpPr>
        <p:sp>
          <p:nvSpPr>
            <p:cNvPr id="31" name="Textfeld 30"/>
            <p:cNvSpPr txBox="1"/>
            <p:nvPr/>
          </p:nvSpPr>
          <p:spPr>
            <a:xfrm>
              <a:off x="6572268" y="4453019"/>
              <a:ext cx="6090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 smtClean="0">
                  <a:solidFill>
                    <a:schemeClr val="bg1"/>
                  </a:solidFill>
                </a:rPr>
                <a:t>white</a:t>
              </a:r>
              <a:r>
                <a:rPr lang="de-DE" sz="1200" dirty="0" smtClean="0">
                  <a:solidFill>
                    <a:schemeClr val="bg1"/>
                  </a:solidFill>
                </a:rPr>
                <a:t> </a:t>
              </a:r>
              <a:br>
                <a:rPr lang="de-DE" sz="1200" dirty="0" smtClean="0">
                  <a:solidFill>
                    <a:schemeClr val="bg1"/>
                  </a:solidFill>
                </a:rPr>
              </a:br>
              <a:r>
                <a:rPr lang="de-DE" sz="1200" dirty="0" smtClean="0">
                  <a:solidFill>
                    <a:schemeClr val="bg1"/>
                  </a:solidFill>
                </a:rPr>
                <a:t>matter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35" name="Gerade Verbindung 34"/>
            <p:cNvCxnSpPr/>
            <p:nvPr/>
          </p:nvCxnSpPr>
          <p:spPr>
            <a:xfrm rot="16200000" flipH="1">
              <a:off x="6822115" y="4894964"/>
              <a:ext cx="265818" cy="220628"/>
            </a:xfrm>
            <a:prstGeom prst="line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ieren 56"/>
          <p:cNvGrpSpPr/>
          <p:nvPr/>
        </p:nvGrpSpPr>
        <p:grpSpPr>
          <a:xfrm>
            <a:off x="6886677" y="3525659"/>
            <a:ext cx="818812" cy="369332"/>
            <a:chOff x="6886677" y="3525659"/>
            <a:chExt cx="818812" cy="369332"/>
          </a:xfrm>
        </p:grpSpPr>
        <p:sp>
          <p:nvSpPr>
            <p:cNvPr id="30" name="Textfeld 29"/>
            <p:cNvSpPr txBox="1"/>
            <p:nvPr/>
          </p:nvSpPr>
          <p:spPr>
            <a:xfrm>
              <a:off x="7185795" y="3525659"/>
              <a:ext cx="519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CSF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cxnSp>
          <p:nvCxnSpPr>
            <p:cNvPr id="38" name="Gerade Verbindung 37"/>
            <p:cNvCxnSpPr/>
            <p:nvPr/>
          </p:nvCxnSpPr>
          <p:spPr>
            <a:xfrm rot="10800000" flipV="1">
              <a:off x="6886677" y="3706237"/>
              <a:ext cx="282608" cy="57465"/>
            </a:xfrm>
            <a:prstGeom prst="line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pieren 55"/>
          <p:cNvGrpSpPr/>
          <p:nvPr/>
        </p:nvGrpSpPr>
        <p:grpSpPr>
          <a:xfrm>
            <a:off x="7626485" y="4538080"/>
            <a:ext cx="509658" cy="578669"/>
            <a:chOff x="7626485" y="4538080"/>
            <a:chExt cx="509658" cy="578669"/>
          </a:xfrm>
        </p:grpSpPr>
        <p:sp>
          <p:nvSpPr>
            <p:cNvPr id="40" name="Textfeld 39"/>
            <p:cNvSpPr txBox="1"/>
            <p:nvPr/>
          </p:nvSpPr>
          <p:spPr>
            <a:xfrm>
              <a:off x="7784380" y="4538080"/>
              <a:ext cx="3517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 smtClean="0">
                  <a:solidFill>
                    <a:schemeClr val="bg1"/>
                  </a:solidFill>
                </a:rPr>
                <a:t>fat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Gerade Verbindung 43"/>
            <p:cNvCxnSpPr/>
            <p:nvPr/>
          </p:nvCxnSpPr>
          <p:spPr>
            <a:xfrm rot="5400000">
              <a:off x="7620867" y="4801787"/>
              <a:ext cx="320580" cy="309344"/>
            </a:xfrm>
            <a:prstGeom prst="line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pieren 52"/>
          <p:cNvGrpSpPr/>
          <p:nvPr/>
        </p:nvGrpSpPr>
        <p:grpSpPr>
          <a:xfrm>
            <a:off x="6760723" y="5437887"/>
            <a:ext cx="1553862" cy="276999"/>
            <a:chOff x="6760723" y="5437887"/>
            <a:chExt cx="1553862" cy="276999"/>
          </a:xfrm>
        </p:grpSpPr>
        <p:sp>
          <p:nvSpPr>
            <p:cNvPr id="43" name="Textfeld 42"/>
            <p:cNvSpPr txBox="1"/>
            <p:nvPr/>
          </p:nvSpPr>
          <p:spPr>
            <a:xfrm>
              <a:off x="7283405" y="5437887"/>
              <a:ext cx="10311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 smtClean="0">
                  <a:solidFill>
                    <a:schemeClr val="bg1"/>
                  </a:solidFill>
                </a:rPr>
                <a:t>bone</a:t>
              </a:r>
              <a:r>
                <a:rPr lang="de-DE" sz="1200" dirty="0" smtClean="0">
                  <a:solidFill>
                    <a:schemeClr val="bg1"/>
                  </a:solidFill>
                </a:rPr>
                <a:t> </a:t>
              </a:r>
              <a:r>
                <a:rPr lang="de-DE" sz="1200" dirty="0" err="1" smtClean="0">
                  <a:solidFill>
                    <a:schemeClr val="bg1"/>
                  </a:solidFill>
                </a:rPr>
                <a:t>marrow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46" name="Gerade Verbindung 45"/>
            <p:cNvCxnSpPr>
              <a:stCxn id="43" idx="1"/>
            </p:cNvCxnSpPr>
            <p:nvPr/>
          </p:nvCxnSpPr>
          <p:spPr>
            <a:xfrm rot="10800000" flipV="1">
              <a:off x="6760723" y="5576386"/>
              <a:ext cx="522682" cy="31609"/>
            </a:xfrm>
            <a:prstGeom prst="line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6" descr="C:\Users\christof\Documents\export\kniss04MAMF_Seite_5_Bild_0002.jpg"/>
          <p:cNvPicPr>
            <a:picLocks noChangeAspect="1" noChangeArrowheads="1"/>
          </p:cNvPicPr>
          <p:nvPr/>
        </p:nvPicPr>
        <p:blipFill>
          <a:blip r:embed="rId5">
            <a:lum bright="30000" contrast="40000"/>
          </a:blip>
          <a:srcRect/>
          <a:stretch>
            <a:fillRect/>
          </a:stretch>
        </p:blipFill>
        <p:spPr bwMode="auto">
          <a:xfrm rot="5400000">
            <a:off x="6273648" y="3656287"/>
            <a:ext cx="1847513" cy="23652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4824 " pathEditMode="relative" ptsTypes="AA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Mehrdeutigkeitsproblem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35424"/>
          </a:xfrm>
        </p:spPr>
        <p:txBody>
          <a:bodyPr>
            <a:normAutofit/>
          </a:bodyPr>
          <a:lstStyle/>
          <a:p>
            <a:pPr lvl="0"/>
            <a:r>
              <a:rPr lang="de-DE" sz="2800" dirty="0" smtClean="0"/>
              <a:t>Lösung: „Es gibt keine besseren Daten als mehr Daten“</a:t>
            </a:r>
          </a:p>
          <a:p>
            <a:pPr lvl="0">
              <a:buNone/>
            </a:pPr>
            <a:endParaRPr lang="de-DE" sz="2800" dirty="0" smtClean="0"/>
          </a:p>
          <a:p>
            <a:endParaRPr lang="de-DE" sz="2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457200" y="2667000"/>
            <a:ext cx="8229600" cy="815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Errechnete Daten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71" t="22151" r="69691" b="33203"/>
          <a:stretch>
            <a:fillRect/>
          </a:stretch>
        </p:blipFill>
        <p:spPr bwMode="auto">
          <a:xfrm>
            <a:off x="6865938" y="3078926"/>
            <a:ext cx="2189162" cy="328771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</p:pic>
      <p:pic>
        <p:nvPicPr>
          <p:cNvPr id="8" name="Picture 7" descr="tfc-x77-zoom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288" y="2296288"/>
            <a:ext cx="2916237" cy="3938588"/>
          </a:xfrm>
          <a:prstGeom prst="rect">
            <a:avLst/>
          </a:prstGeom>
          <a:noFill/>
        </p:spPr>
      </p:pic>
      <p:grpSp>
        <p:nvGrpSpPr>
          <p:cNvPr id="9" name="Group 13"/>
          <p:cNvGrpSpPr>
            <a:grpSpLocks/>
          </p:cNvGrpSpPr>
          <p:nvPr/>
        </p:nvGrpSpPr>
        <p:grpSpPr bwMode="auto">
          <a:xfrm>
            <a:off x="3538538" y="3607563"/>
            <a:ext cx="2938462" cy="1293813"/>
            <a:chOff x="2292" y="2228"/>
            <a:chExt cx="1851" cy="815"/>
          </a:xfrm>
        </p:grpSpPr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2292" y="2228"/>
              <a:ext cx="1851" cy="809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351" y="2268"/>
              <a:ext cx="1664" cy="775"/>
            </a:xfrm>
            <a:custGeom>
              <a:avLst/>
              <a:gdLst/>
              <a:ahLst/>
              <a:cxnLst>
                <a:cxn ang="0">
                  <a:pos x="0" y="775"/>
                </a:cxn>
                <a:cxn ang="0">
                  <a:pos x="203" y="641"/>
                </a:cxn>
                <a:cxn ang="0">
                  <a:pos x="308" y="7"/>
                </a:cxn>
                <a:cxn ang="0">
                  <a:pos x="465" y="600"/>
                </a:cxn>
                <a:cxn ang="0">
                  <a:pos x="756" y="676"/>
                </a:cxn>
                <a:cxn ang="0">
                  <a:pos x="907" y="158"/>
                </a:cxn>
                <a:cxn ang="0">
                  <a:pos x="1047" y="495"/>
                </a:cxn>
                <a:cxn ang="0">
                  <a:pos x="1361" y="583"/>
                </a:cxn>
                <a:cxn ang="0">
                  <a:pos x="1512" y="396"/>
                </a:cxn>
                <a:cxn ang="0">
                  <a:pos x="1664" y="763"/>
                </a:cxn>
              </a:cxnLst>
              <a:rect l="0" t="0" r="r" b="b"/>
              <a:pathLst>
                <a:path w="1664" h="775">
                  <a:moveTo>
                    <a:pt x="0" y="775"/>
                  </a:moveTo>
                  <a:cubicBezTo>
                    <a:pt x="34" y="753"/>
                    <a:pt x="152" y="769"/>
                    <a:pt x="203" y="641"/>
                  </a:cubicBezTo>
                  <a:cubicBezTo>
                    <a:pt x="254" y="513"/>
                    <a:pt x="264" y="14"/>
                    <a:pt x="308" y="7"/>
                  </a:cubicBezTo>
                  <a:cubicBezTo>
                    <a:pt x="352" y="0"/>
                    <a:pt x="390" y="489"/>
                    <a:pt x="465" y="600"/>
                  </a:cubicBezTo>
                  <a:cubicBezTo>
                    <a:pt x="540" y="711"/>
                    <a:pt x="682" y="750"/>
                    <a:pt x="756" y="676"/>
                  </a:cubicBezTo>
                  <a:cubicBezTo>
                    <a:pt x="831" y="603"/>
                    <a:pt x="872" y="188"/>
                    <a:pt x="907" y="158"/>
                  </a:cubicBezTo>
                  <a:cubicBezTo>
                    <a:pt x="942" y="128"/>
                    <a:pt x="971" y="424"/>
                    <a:pt x="1047" y="495"/>
                  </a:cubicBezTo>
                  <a:cubicBezTo>
                    <a:pt x="1123" y="566"/>
                    <a:pt x="1284" y="599"/>
                    <a:pt x="1361" y="583"/>
                  </a:cubicBezTo>
                  <a:cubicBezTo>
                    <a:pt x="1438" y="567"/>
                    <a:pt x="1462" y="366"/>
                    <a:pt x="1512" y="396"/>
                  </a:cubicBezTo>
                  <a:cubicBezTo>
                    <a:pt x="1562" y="426"/>
                    <a:pt x="1632" y="687"/>
                    <a:pt x="1664" y="763"/>
                  </a:cubicBezTo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2292" y="2228"/>
              <a:ext cx="1851" cy="809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13" name="Group 23"/>
          <p:cNvGrpSpPr>
            <a:grpSpLocks/>
          </p:cNvGrpSpPr>
          <p:nvPr/>
        </p:nvGrpSpPr>
        <p:grpSpPr bwMode="auto">
          <a:xfrm>
            <a:off x="3129637" y="4649142"/>
            <a:ext cx="1835152" cy="1368425"/>
            <a:chOff x="2085" y="438"/>
            <a:chExt cx="1156" cy="862"/>
          </a:xfrm>
        </p:grpSpPr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2408" y="1067"/>
              <a:ext cx="833" cy="233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5988"/>
              <a:r>
                <a:rPr lang="de-DE" dirty="0" smtClean="0"/>
                <a:t>Hintergrund</a:t>
              </a:r>
              <a:endParaRPr lang="de-DE" dirty="0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 flipH="1" flipV="1">
              <a:off x="2085" y="1014"/>
              <a:ext cx="324" cy="1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spAutoFit/>
            </a:bodyPr>
            <a:lstStyle/>
            <a:p>
              <a:endParaRPr lang="de-DE"/>
            </a:p>
          </p:txBody>
        </p:sp>
        <p:sp>
          <p:nvSpPr>
            <p:cNvPr id="28" name="Line 18"/>
            <p:cNvSpPr>
              <a:spLocks noChangeShapeType="1"/>
            </p:cNvSpPr>
            <p:nvPr/>
          </p:nvSpPr>
          <p:spPr bwMode="auto">
            <a:xfrm flipV="1">
              <a:off x="2677" y="438"/>
              <a:ext cx="49" cy="6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spAutoFit/>
            </a:bodyPr>
            <a:lstStyle/>
            <a:p>
              <a:endParaRPr lang="de-DE"/>
            </a:p>
          </p:txBody>
        </p:sp>
      </p:grpSp>
      <p:grpSp>
        <p:nvGrpSpPr>
          <p:cNvPr id="16" name="Group 25"/>
          <p:cNvGrpSpPr>
            <a:grpSpLocks/>
          </p:cNvGrpSpPr>
          <p:nvPr/>
        </p:nvGrpSpPr>
        <p:grpSpPr bwMode="auto">
          <a:xfrm>
            <a:off x="2451100" y="2926527"/>
            <a:ext cx="2757488" cy="992188"/>
            <a:chOff x="1544" y="1665"/>
            <a:chExt cx="1737" cy="625"/>
          </a:xfrm>
        </p:grpSpPr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2615" y="1665"/>
              <a:ext cx="666" cy="233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5988"/>
              <a:r>
                <a:rPr lang="de-DE" dirty="0" smtClean="0"/>
                <a:t>Zahnbein</a:t>
              </a:r>
              <a:endParaRPr lang="de-DE" dirty="0"/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 flipH="1">
              <a:off x="1544" y="1860"/>
              <a:ext cx="1012" cy="43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3035" y="1920"/>
              <a:ext cx="151" cy="2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sp>
        <p:nvSpPr>
          <p:cNvPr id="20" name="Freeform 26"/>
          <p:cNvSpPr>
            <a:spLocks/>
          </p:cNvSpPr>
          <p:nvPr/>
        </p:nvSpPr>
        <p:spPr bwMode="auto">
          <a:xfrm>
            <a:off x="4738688" y="3837904"/>
            <a:ext cx="711200" cy="1056068"/>
          </a:xfrm>
          <a:custGeom>
            <a:avLst/>
            <a:gdLst/>
            <a:ahLst/>
            <a:cxnLst>
              <a:cxn ang="0">
                <a:pos x="0" y="483"/>
              </a:cxn>
              <a:cxn ang="0">
                <a:pos x="134" y="0"/>
              </a:cxn>
              <a:cxn ang="0">
                <a:pos x="331" y="0"/>
              </a:cxn>
              <a:cxn ang="0">
                <a:pos x="448" y="489"/>
              </a:cxn>
            </a:cxnLst>
            <a:rect l="0" t="0" r="r" b="b"/>
            <a:pathLst>
              <a:path w="448" h="489">
                <a:moveTo>
                  <a:pt x="0" y="483"/>
                </a:moveTo>
                <a:lnTo>
                  <a:pt x="134" y="0"/>
                </a:lnTo>
                <a:lnTo>
                  <a:pt x="331" y="0"/>
                </a:lnTo>
                <a:lnTo>
                  <a:pt x="448" y="489"/>
                </a:lnTo>
              </a:path>
            </a:pathLst>
          </a:custGeom>
          <a:solidFill>
            <a:srgbClr val="FFCC00">
              <a:alpha val="50000"/>
            </a:srgbClr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square">
            <a:noAutofit/>
          </a:bodyPr>
          <a:lstStyle/>
          <a:p>
            <a:endParaRPr lang="de-DE"/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5153339" y="4938939"/>
            <a:ext cx="1329275" cy="36933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5988"/>
            <a:r>
              <a:rPr lang="de-DE" dirty="0" smtClean="0"/>
              <a:t>Histogramm</a:t>
            </a:r>
            <a:endParaRPr lang="de-DE" dirty="0"/>
          </a:p>
        </p:txBody>
      </p:sp>
      <p:grpSp>
        <p:nvGrpSpPr>
          <p:cNvPr id="22" name="Group 24"/>
          <p:cNvGrpSpPr>
            <a:grpSpLocks/>
          </p:cNvGrpSpPr>
          <p:nvPr/>
        </p:nvGrpSpPr>
        <p:grpSpPr bwMode="auto">
          <a:xfrm>
            <a:off x="2571750" y="2307401"/>
            <a:ext cx="3919540" cy="1844675"/>
            <a:chOff x="1620" y="1275"/>
            <a:chExt cx="2469" cy="1162"/>
          </a:xfrm>
        </p:grpSpPr>
        <p:sp>
          <p:nvSpPr>
            <p:cNvPr id="23" name="Text Box 15"/>
            <p:cNvSpPr txBox="1">
              <a:spLocks noChangeArrowheads="1"/>
            </p:cNvSpPr>
            <p:nvPr/>
          </p:nvSpPr>
          <p:spPr bwMode="auto">
            <a:xfrm>
              <a:off x="3208" y="1275"/>
              <a:ext cx="881" cy="233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5988"/>
              <a:r>
                <a:rPr lang="de-DE" dirty="0" smtClean="0"/>
                <a:t>Zahnschmelz</a:t>
              </a:r>
              <a:endParaRPr lang="de-DE" dirty="0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 flipH="1">
              <a:off x="1620" y="1412"/>
              <a:ext cx="1601" cy="2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spAutoFit/>
            </a:bodyPr>
            <a:lstStyle/>
            <a:p>
              <a:endParaRPr lang="de-DE"/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>
              <a:off x="3675" y="1509"/>
              <a:ext cx="74" cy="9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spAutoFit/>
            </a:bodyPr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6273 " pathEditMode="relative" ptsTypes="AA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6" grpId="1"/>
      <p:bldP spid="20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uppieren 57"/>
          <p:cNvGrpSpPr/>
          <p:nvPr/>
        </p:nvGrpSpPr>
        <p:grpSpPr>
          <a:xfrm>
            <a:off x="3505477" y="2517775"/>
            <a:ext cx="3287436" cy="2980770"/>
            <a:chOff x="3505477" y="2517775"/>
            <a:chExt cx="3287436" cy="2980770"/>
          </a:xfrm>
        </p:grpSpPr>
        <p:grpSp>
          <p:nvGrpSpPr>
            <p:cNvPr id="35" name="Gruppieren 34"/>
            <p:cNvGrpSpPr/>
            <p:nvPr/>
          </p:nvGrpSpPr>
          <p:grpSpPr>
            <a:xfrm>
              <a:off x="3505477" y="2517775"/>
              <a:ext cx="3287436" cy="2980770"/>
              <a:chOff x="3505477" y="2517775"/>
              <a:chExt cx="3287436" cy="2980770"/>
            </a:xfrm>
          </p:grpSpPr>
          <p:pic>
            <p:nvPicPr>
              <p:cNvPr id="36" name="Picture 8"/>
              <p:cNvPicPr>
                <a:picLocks noChangeAspect="1" noChangeArrowheads="1"/>
              </p:cNvPicPr>
              <p:nvPr/>
            </p:nvPicPr>
            <p:blipFill>
              <a:blip r:embed="rId2"/>
              <a:srcRect l="6219" t="24666" r="56570" b="62581"/>
              <a:stretch>
                <a:fillRect/>
              </a:stretch>
            </p:blipFill>
            <p:spPr bwMode="auto">
              <a:xfrm>
                <a:off x="3879850" y="2990850"/>
                <a:ext cx="2913063" cy="2147888"/>
              </a:xfrm>
              <a:prstGeom prst="rect">
                <a:avLst/>
              </a:prstGeom>
              <a:noFill/>
              <a:ln w="31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37" name="Text Box 10"/>
              <p:cNvSpPr txBox="1">
                <a:spLocks noChangeArrowheads="1"/>
              </p:cNvSpPr>
              <p:nvPr/>
            </p:nvSpPr>
            <p:spPr bwMode="auto">
              <a:xfrm>
                <a:off x="3870325" y="2517775"/>
                <a:ext cx="1450975" cy="350838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915988"/>
                <a:r>
                  <a:rPr lang="de-DE" dirty="0"/>
                  <a:t>2D </a:t>
                </a:r>
                <a:r>
                  <a:rPr lang="de-DE" dirty="0" err="1"/>
                  <a:t>Histogram</a:t>
                </a:r>
                <a:endParaRPr lang="de-DE" dirty="0"/>
              </a:p>
            </p:txBody>
          </p:sp>
          <p:sp>
            <p:nvSpPr>
              <p:cNvPr id="38" name="Text Box 11"/>
              <p:cNvSpPr txBox="1">
                <a:spLocks noChangeArrowheads="1"/>
              </p:cNvSpPr>
              <p:nvPr/>
            </p:nvSpPr>
            <p:spPr bwMode="auto">
              <a:xfrm>
                <a:off x="3851275" y="5129213"/>
                <a:ext cx="1111202" cy="369332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915988"/>
                <a:r>
                  <a:rPr lang="de-DE" dirty="0" smtClean="0"/>
                  <a:t>Messwert</a:t>
                </a:r>
                <a:endParaRPr lang="de-DE" dirty="0"/>
              </a:p>
            </p:txBody>
          </p:sp>
          <p:sp>
            <p:nvSpPr>
              <p:cNvPr id="39" name="Text Box 12"/>
              <p:cNvSpPr txBox="1">
                <a:spLocks noChangeArrowheads="1"/>
              </p:cNvSpPr>
              <p:nvPr/>
            </p:nvSpPr>
            <p:spPr bwMode="auto">
              <a:xfrm rot="16200000">
                <a:off x="2824714" y="4162571"/>
                <a:ext cx="1730858" cy="369332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915988"/>
                <a:r>
                  <a:rPr lang="de-DE" dirty="0" err="1" smtClean="0"/>
                  <a:t>Gradientenbtrag</a:t>
                </a:r>
                <a:endParaRPr lang="de-DE" dirty="0"/>
              </a:p>
            </p:txBody>
          </p:sp>
        </p:grpSp>
        <p:cxnSp>
          <p:nvCxnSpPr>
            <p:cNvPr id="55" name="Gerade Verbindung mit Pfeil 54"/>
            <p:cNvCxnSpPr>
              <a:stCxn id="39" idx="3"/>
            </p:cNvCxnSpPr>
            <p:nvPr/>
          </p:nvCxnSpPr>
          <p:spPr>
            <a:xfrm rot="5400000" flipH="1" flipV="1">
              <a:off x="3439796" y="3225367"/>
              <a:ext cx="506788" cy="60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mit Pfeil 56"/>
            <p:cNvCxnSpPr/>
            <p:nvPr/>
          </p:nvCxnSpPr>
          <p:spPr>
            <a:xfrm>
              <a:off x="4997003" y="5331854"/>
              <a:ext cx="759853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" name="Picture 3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854" t="22151" r="38699" b="33203"/>
          <a:stretch>
            <a:fillRect/>
          </a:stretch>
        </p:blipFill>
        <p:spPr bwMode="auto">
          <a:xfrm>
            <a:off x="6892685" y="3045492"/>
            <a:ext cx="2089389" cy="333625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71" t="22151" r="69691" b="33203"/>
          <a:stretch>
            <a:fillRect/>
          </a:stretch>
        </p:blipFill>
        <p:spPr bwMode="auto">
          <a:xfrm>
            <a:off x="6865938" y="3078926"/>
            <a:ext cx="2189162" cy="328771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Mehrdeutigkeitsproblem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48685"/>
            <a:ext cx="8229600" cy="1035424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de-DE" dirty="0" smtClean="0"/>
              <a:t>Errechnete Daten</a:t>
            </a:r>
          </a:p>
          <a:p>
            <a:pPr lvl="0">
              <a:buNone/>
              <a:defRPr/>
            </a:pPr>
            <a:endParaRPr lang="de-DE" dirty="0" smtClean="0"/>
          </a:p>
          <a:p>
            <a:pPr lvl="0">
              <a:defRPr/>
            </a:pP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 smtClean="0"/>
              <a:t>christof</a:t>
            </a:r>
            <a:r>
              <a:rPr lang="de-DE" dirty="0" smtClean="0"/>
              <a:t> </a:t>
            </a:r>
            <a:r>
              <a:rPr lang="de-DE" dirty="0" err="1" smtClean="0"/>
              <a:t>rezk-salama</a:t>
            </a:r>
            <a:r>
              <a:rPr lang="de-DE" dirty="0" smtClean="0"/>
              <a:t>, </a:t>
            </a:r>
            <a:r>
              <a:rPr lang="de-DE" dirty="0" err="1" smtClean="0"/>
              <a:t>computergraphik</a:t>
            </a:r>
            <a:r>
              <a:rPr lang="de-DE" dirty="0" smtClean="0"/>
              <a:t> und </a:t>
            </a:r>
            <a:r>
              <a:rPr lang="de-DE" dirty="0" err="1" smtClean="0"/>
              <a:t>multimediasysteme</a:t>
            </a:r>
            <a:r>
              <a:rPr lang="de-DE" dirty="0" smtClean="0"/>
              <a:t>, </a:t>
            </a:r>
            <a:r>
              <a:rPr lang="de-DE" dirty="0" err="1" smtClean="0"/>
              <a:t>universität</a:t>
            </a:r>
            <a:r>
              <a:rPr lang="de-DE" dirty="0" smtClean="0"/>
              <a:t> siegen</a:t>
            </a:r>
            <a:endParaRPr lang="de-DE" dirty="0"/>
          </a:p>
        </p:txBody>
      </p:sp>
      <p:pic>
        <p:nvPicPr>
          <p:cNvPr id="8" name="Picture 7" descr="tfc-x77-zoom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288" y="2296288"/>
            <a:ext cx="2916237" cy="3938588"/>
          </a:xfrm>
          <a:prstGeom prst="rect">
            <a:avLst/>
          </a:prstGeom>
          <a:noFill/>
        </p:spPr>
      </p:pic>
      <p:grpSp>
        <p:nvGrpSpPr>
          <p:cNvPr id="31" name="Gruppieren 30"/>
          <p:cNvGrpSpPr/>
          <p:nvPr/>
        </p:nvGrpSpPr>
        <p:grpSpPr>
          <a:xfrm>
            <a:off x="3538538" y="3607563"/>
            <a:ext cx="2944076" cy="1700708"/>
            <a:chOff x="3538538" y="3607563"/>
            <a:chExt cx="2944076" cy="1700708"/>
          </a:xfrm>
        </p:grpSpPr>
        <p:grpSp>
          <p:nvGrpSpPr>
            <p:cNvPr id="30" name="Gruppieren 29"/>
            <p:cNvGrpSpPr/>
            <p:nvPr/>
          </p:nvGrpSpPr>
          <p:grpSpPr>
            <a:xfrm>
              <a:off x="3538538" y="3607563"/>
              <a:ext cx="2944076" cy="1700708"/>
              <a:chOff x="3538538" y="3607563"/>
              <a:chExt cx="2944076" cy="1700708"/>
            </a:xfrm>
          </p:grpSpPr>
          <p:grpSp>
            <p:nvGrpSpPr>
              <p:cNvPr id="9" name="Group 13"/>
              <p:cNvGrpSpPr>
                <a:grpSpLocks/>
              </p:cNvGrpSpPr>
              <p:nvPr/>
            </p:nvGrpSpPr>
            <p:grpSpPr bwMode="auto">
              <a:xfrm>
                <a:off x="3538538" y="3607563"/>
                <a:ext cx="2938462" cy="1293813"/>
                <a:chOff x="2292" y="2228"/>
                <a:chExt cx="1851" cy="815"/>
              </a:xfrm>
            </p:grpSpPr>
            <p:sp>
              <p:nvSpPr>
                <p:cNvPr id="10" name="Rectangle 10"/>
                <p:cNvSpPr>
                  <a:spLocks noChangeArrowheads="1"/>
                </p:cNvSpPr>
                <p:nvPr/>
              </p:nvSpPr>
              <p:spPr bwMode="auto">
                <a:xfrm>
                  <a:off x="2292" y="2228"/>
                  <a:ext cx="1851" cy="809"/>
                </a:xfrm>
                <a:prstGeom prst="rect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FF9933"/>
                    </a:gs>
                  </a:gsLst>
                  <a:lin ang="2700000" scaled="1"/>
                </a:gradFill>
                <a:ln w="317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11" name="Freeform 11"/>
                <p:cNvSpPr>
                  <a:spLocks/>
                </p:cNvSpPr>
                <p:nvPr/>
              </p:nvSpPr>
              <p:spPr bwMode="auto">
                <a:xfrm>
                  <a:off x="2351" y="2268"/>
                  <a:ext cx="1664" cy="775"/>
                </a:xfrm>
                <a:custGeom>
                  <a:avLst/>
                  <a:gdLst/>
                  <a:ahLst/>
                  <a:cxnLst>
                    <a:cxn ang="0">
                      <a:pos x="0" y="775"/>
                    </a:cxn>
                    <a:cxn ang="0">
                      <a:pos x="203" y="641"/>
                    </a:cxn>
                    <a:cxn ang="0">
                      <a:pos x="308" y="7"/>
                    </a:cxn>
                    <a:cxn ang="0">
                      <a:pos x="465" y="600"/>
                    </a:cxn>
                    <a:cxn ang="0">
                      <a:pos x="756" y="676"/>
                    </a:cxn>
                    <a:cxn ang="0">
                      <a:pos x="907" y="158"/>
                    </a:cxn>
                    <a:cxn ang="0">
                      <a:pos x="1047" y="495"/>
                    </a:cxn>
                    <a:cxn ang="0">
                      <a:pos x="1361" y="583"/>
                    </a:cxn>
                    <a:cxn ang="0">
                      <a:pos x="1512" y="396"/>
                    </a:cxn>
                    <a:cxn ang="0">
                      <a:pos x="1664" y="763"/>
                    </a:cxn>
                  </a:cxnLst>
                  <a:rect l="0" t="0" r="r" b="b"/>
                  <a:pathLst>
                    <a:path w="1664" h="775">
                      <a:moveTo>
                        <a:pt x="0" y="775"/>
                      </a:moveTo>
                      <a:cubicBezTo>
                        <a:pt x="34" y="753"/>
                        <a:pt x="152" y="769"/>
                        <a:pt x="203" y="641"/>
                      </a:cubicBezTo>
                      <a:cubicBezTo>
                        <a:pt x="254" y="513"/>
                        <a:pt x="264" y="14"/>
                        <a:pt x="308" y="7"/>
                      </a:cubicBezTo>
                      <a:cubicBezTo>
                        <a:pt x="352" y="0"/>
                        <a:pt x="390" y="489"/>
                        <a:pt x="465" y="600"/>
                      </a:cubicBezTo>
                      <a:cubicBezTo>
                        <a:pt x="540" y="711"/>
                        <a:pt x="682" y="750"/>
                        <a:pt x="756" y="676"/>
                      </a:cubicBezTo>
                      <a:cubicBezTo>
                        <a:pt x="831" y="603"/>
                        <a:pt x="872" y="188"/>
                        <a:pt x="907" y="158"/>
                      </a:cubicBezTo>
                      <a:cubicBezTo>
                        <a:pt x="942" y="128"/>
                        <a:pt x="971" y="424"/>
                        <a:pt x="1047" y="495"/>
                      </a:cubicBezTo>
                      <a:cubicBezTo>
                        <a:pt x="1123" y="566"/>
                        <a:pt x="1284" y="599"/>
                        <a:pt x="1361" y="583"/>
                      </a:cubicBezTo>
                      <a:cubicBezTo>
                        <a:pt x="1438" y="567"/>
                        <a:pt x="1462" y="366"/>
                        <a:pt x="1512" y="396"/>
                      </a:cubicBezTo>
                      <a:cubicBezTo>
                        <a:pt x="1562" y="426"/>
                        <a:pt x="1632" y="687"/>
                        <a:pt x="1664" y="763"/>
                      </a:cubicBezTo>
                    </a:path>
                  </a:pathLst>
                </a:custGeom>
                <a:solidFill>
                  <a:schemeClr val="accent2"/>
                </a:solidFill>
                <a:ln w="317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12" name="Rectangle 12"/>
                <p:cNvSpPr>
                  <a:spLocks noChangeArrowheads="1"/>
                </p:cNvSpPr>
                <p:nvPr/>
              </p:nvSpPr>
              <p:spPr bwMode="auto">
                <a:xfrm>
                  <a:off x="2292" y="2228"/>
                  <a:ext cx="1851" cy="809"/>
                </a:xfrm>
                <a:prstGeom prst="rect">
                  <a:avLst/>
                </a:prstGeom>
                <a:noFill/>
                <a:ln w="2857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de-DE"/>
                </a:p>
              </p:txBody>
            </p:sp>
          </p:grpSp>
          <p:sp>
            <p:nvSpPr>
              <p:cNvPr id="21" name="Text Box 28"/>
              <p:cNvSpPr txBox="1">
                <a:spLocks noChangeArrowheads="1"/>
              </p:cNvSpPr>
              <p:nvPr/>
            </p:nvSpPr>
            <p:spPr bwMode="auto">
              <a:xfrm>
                <a:off x="5153339" y="4938939"/>
                <a:ext cx="1329275" cy="369332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915988"/>
                <a:r>
                  <a:rPr lang="de-DE" dirty="0" smtClean="0"/>
                  <a:t>Histogramm</a:t>
                </a:r>
                <a:endParaRPr lang="de-DE" dirty="0"/>
              </a:p>
            </p:txBody>
          </p:sp>
        </p:grpSp>
        <p:sp>
          <p:nvSpPr>
            <p:cNvPr id="20" name="Freeform 26"/>
            <p:cNvSpPr>
              <a:spLocks/>
            </p:cNvSpPr>
            <p:nvPr/>
          </p:nvSpPr>
          <p:spPr bwMode="auto">
            <a:xfrm>
              <a:off x="4738688" y="3825026"/>
              <a:ext cx="711200" cy="1052538"/>
            </a:xfrm>
            <a:custGeom>
              <a:avLst/>
              <a:gdLst/>
              <a:ahLst/>
              <a:cxnLst>
                <a:cxn ang="0">
                  <a:pos x="0" y="483"/>
                </a:cxn>
                <a:cxn ang="0">
                  <a:pos x="134" y="0"/>
                </a:cxn>
                <a:cxn ang="0">
                  <a:pos x="331" y="0"/>
                </a:cxn>
                <a:cxn ang="0">
                  <a:pos x="448" y="489"/>
                </a:cxn>
              </a:cxnLst>
              <a:rect l="0" t="0" r="r" b="b"/>
              <a:pathLst>
                <a:path w="448" h="489">
                  <a:moveTo>
                    <a:pt x="0" y="483"/>
                  </a:moveTo>
                  <a:lnTo>
                    <a:pt x="134" y="0"/>
                  </a:lnTo>
                  <a:lnTo>
                    <a:pt x="331" y="0"/>
                  </a:lnTo>
                  <a:lnTo>
                    <a:pt x="448" y="489"/>
                  </a:lnTo>
                </a:path>
              </a:pathLst>
            </a:custGeom>
            <a:solidFill>
              <a:srgbClr val="FFCC00">
                <a:alpha val="50000"/>
              </a:srgbClr>
            </a:solidFill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endParaRPr lang="de-DE"/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529376" y="2272048"/>
            <a:ext cx="2933700" cy="3962400"/>
            <a:chOff x="529376" y="2272048"/>
            <a:chExt cx="2933700" cy="3962400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29376" y="2272048"/>
              <a:ext cx="2933700" cy="39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 Box 28"/>
            <p:cNvSpPr txBox="1">
              <a:spLocks noChangeArrowheads="1"/>
            </p:cNvSpPr>
            <p:nvPr/>
          </p:nvSpPr>
          <p:spPr bwMode="auto">
            <a:xfrm>
              <a:off x="592071" y="5786798"/>
              <a:ext cx="1846083" cy="369332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5988"/>
              <a:r>
                <a:rPr lang="de-DE" dirty="0" err="1" smtClean="0"/>
                <a:t>Gradientenbetrag</a:t>
              </a:r>
              <a:endParaRPr lang="de-DE" dirty="0"/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3627438" y="4916488"/>
            <a:ext cx="1323054" cy="1136095"/>
            <a:chOff x="3627438" y="4916488"/>
            <a:chExt cx="1323054" cy="1136095"/>
          </a:xfrm>
        </p:grpSpPr>
        <p:sp>
          <p:nvSpPr>
            <p:cNvPr id="41" name="Oval 9"/>
            <p:cNvSpPr>
              <a:spLocks noChangeArrowheads="1"/>
            </p:cNvSpPr>
            <p:nvPr/>
          </p:nvSpPr>
          <p:spPr bwMode="auto">
            <a:xfrm>
              <a:off x="4545013" y="4916488"/>
              <a:ext cx="369887" cy="342900"/>
            </a:xfrm>
            <a:prstGeom prst="ellipse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42" name="Text Box 14"/>
            <p:cNvSpPr txBox="1">
              <a:spLocks noChangeArrowheads="1"/>
            </p:cNvSpPr>
            <p:nvPr/>
          </p:nvSpPr>
          <p:spPr bwMode="auto">
            <a:xfrm>
              <a:off x="3627438" y="5683251"/>
              <a:ext cx="1323054" cy="369332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5988"/>
              <a:r>
                <a:rPr lang="de-DE" dirty="0" smtClean="0"/>
                <a:t>Hintergrund</a:t>
              </a:r>
              <a:endParaRPr lang="de-DE" dirty="0"/>
            </a:p>
          </p:txBody>
        </p:sp>
        <p:sp>
          <p:nvSpPr>
            <p:cNvPr id="43" name="Line 26"/>
            <p:cNvSpPr>
              <a:spLocks noChangeShapeType="1"/>
            </p:cNvSpPr>
            <p:nvPr/>
          </p:nvSpPr>
          <p:spPr bwMode="auto">
            <a:xfrm flipH="1">
              <a:off x="3979025" y="5176059"/>
              <a:ext cx="592975" cy="5486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endParaRPr lang="de-DE"/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4473955" y="4916488"/>
            <a:ext cx="1539496" cy="1449592"/>
            <a:chOff x="4473955" y="4916488"/>
            <a:chExt cx="1539496" cy="1449592"/>
          </a:xfrm>
        </p:grpSpPr>
        <p:sp>
          <p:nvSpPr>
            <p:cNvPr id="45" name="Text Box 17"/>
            <p:cNvSpPr txBox="1">
              <a:spLocks noChangeArrowheads="1"/>
            </p:cNvSpPr>
            <p:nvPr/>
          </p:nvSpPr>
          <p:spPr bwMode="auto">
            <a:xfrm>
              <a:off x="4473955" y="5996748"/>
              <a:ext cx="1057149" cy="369332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5988"/>
              <a:r>
                <a:rPr lang="de-DE" dirty="0" smtClean="0"/>
                <a:t>Zahnbein</a:t>
              </a:r>
              <a:endParaRPr lang="de-DE" dirty="0"/>
            </a:p>
          </p:txBody>
        </p:sp>
        <p:sp>
          <p:nvSpPr>
            <p:cNvPr id="46" name="Oval 24"/>
            <p:cNvSpPr>
              <a:spLocks noChangeArrowheads="1"/>
            </p:cNvSpPr>
            <p:nvPr/>
          </p:nvSpPr>
          <p:spPr bwMode="auto">
            <a:xfrm>
              <a:off x="5643563" y="4916488"/>
              <a:ext cx="369888" cy="342900"/>
            </a:xfrm>
            <a:prstGeom prst="ellipse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 flipH="1">
              <a:off x="4987634" y="5181600"/>
              <a:ext cx="676103" cy="85898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endParaRPr lang="de-DE"/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5391257" y="4916488"/>
            <a:ext cx="1446106" cy="1170886"/>
            <a:chOff x="5391257" y="4916488"/>
            <a:chExt cx="1446106" cy="1170886"/>
          </a:xfrm>
        </p:grpSpPr>
        <p:sp>
          <p:nvSpPr>
            <p:cNvPr id="49" name="Text Box 21"/>
            <p:cNvSpPr txBox="1">
              <a:spLocks noChangeArrowheads="1"/>
            </p:cNvSpPr>
            <p:nvPr/>
          </p:nvSpPr>
          <p:spPr bwMode="auto">
            <a:xfrm>
              <a:off x="5391257" y="5718042"/>
              <a:ext cx="1398588" cy="369332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5988"/>
              <a:r>
                <a:rPr lang="de-DE" dirty="0" smtClean="0"/>
                <a:t>Zahnschmelz</a:t>
              </a:r>
              <a:endParaRPr lang="de-DE" dirty="0"/>
            </a:p>
          </p:txBody>
        </p:sp>
        <p:sp>
          <p:nvSpPr>
            <p:cNvPr id="50" name="Oval 25"/>
            <p:cNvSpPr>
              <a:spLocks noChangeArrowheads="1"/>
            </p:cNvSpPr>
            <p:nvPr/>
          </p:nvSpPr>
          <p:spPr bwMode="auto">
            <a:xfrm>
              <a:off x="6467475" y="4916488"/>
              <a:ext cx="369888" cy="342900"/>
            </a:xfrm>
            <a:prstGeom prst="ellipse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51" name="Line 28"/>
            <p:cNvSpPr>
              <a:spLocks noChangeShapeType="1"/>
            </p:cNvSpPr>
            <p:nvPr/>
          </p:nvSpPr>
          <p:spPr bwMode="auto">
            <a:xfrm flipH="1">
              <a:off x="5962996" y="5209308"/>
              <a:ext cx="565266" cy="5818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endParaRPr lang="de-DE"/>
            </a:p>
          </p:txBody>
        </p:sp>
      </p:grpSp>
      <p:sp>
        <p:nvSpPr>
          <p:cNvPr id="59" name="Freeform 30"/>
          <p:cNvSpPr>
            <a:spLocks/>
          </p:cNvSpPr>
          <p:nvPr/>
        </p:nvSpPr>
        <p:spPr bwMode="auto">
          <a:xfrm>
            <a:off x="5394325" y="4364038"/>
            <a:ext cx="711200" cy="776287"/>
          </a:xfrm>
          <a:custGeom>
            <a:avLst/>
            <a:gdLst/>
            <a:ahLst/>
            <a:cxnLst>
              <a:cxn ang="0">
                <a:pos x="0" y="483"/>
              </a:cxn>
              <a:cxn ang="0">
                <a:pos x="134" y="0"/>
              </a:cxn>
              <a:cxn ang="0">
                <a:pos x="331" y="0"/>
              </a:cxn>
              <a:cxn ang="0">
                <a:pos x="448" y="489"/>
              </a:cxn>
            </a:cxnLst>
            <a:rect l="0" t="0" r="r" b="b"/>
            <a:pathLst>
              <a:path w="448" h="489">
                <a:moveTo>
                  <a:pt x="0" y="483"/>
                </a:moveTo>
                <a:lnTo>
                  <a:pt x="134" y="0"/>
                </a:lnTo>
                <a:lnTo>
                  <a:pt x="331" y="0"/>
                </a:lnTo>
                <a:lnTo>
                  <a:pt x="448" y="489"/>
                </a:lnTo>
              </a:path>
            </a:pathLst>
          </a:custGeom>
          <a:solidFill>
            <a:srgbClr val="FFCC00">
              <a:alpha val="50000"/>
            </a:srgbClr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0" name="Freeform 36"/>
          <p:cNvSpPr>
            <a:spLocks/>
          </p:cNvSpPr>
          <p:nvPr/>
        </p:nvSpPr>
        <p:spPr bwMode="auto">
          <a:xfrm flipV="1">
            <a:off x="5162550" y="2979738"/>
            <a:ext cx="1246188" cy="665162"/>
          </a:xfrm>
          <a:custGeom>
            <a:avLst/>
            <a:gdLst/>
            <a:ahLst/>
            <a:cxnLst>
              <a:cxn ang="0">
                <a:pos x="0" y="483"/>
              </a:cxn>
              <a:cxn ang="0">
                <a:pos x="134" y="0"/>
              </a:cxn>
              <a:cxn ang="0">
                <a:pos x="331" y="0"/>
              </a:cxn>
              <a:cxn ang="0">
                <a:pos x="448" y="489"/>
              </a:cxn>
            </a:cxnLst>
            <a:rect l="0" t="0" r="r" b="b"/>
            <a:pathLst>
              <a:path w="448" h="489">
                <a:moveTo>
                  <a:pt x="0" y="483"/>
                </a:moveTo>
                <a:lnTo>
                  <a:pt x="134" y="0"/>
                </a:lnTo>
                <a:lnTo>
                  <a:pt x="331" y="0"/>
                </a:lnTo>
                <a:lnTo>
                  <a:pt x="448" y="489"/>
                </a:lnTo>
              </a:path>
            </a:pathLst>
          </a:custGeom>
          <a:solidFill>
            <a:schemeClr val="accent1">
              <a:alpha val="5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62" name="Picture 3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684" t="22151" r="5861" b="33203"/>
          <a:stretch>
            <a:fillRect/>
          </a:stretch>
        </p:blipFill>
        <p:spPr bwMode="auto">
          <a:xfrm>
            <a:off x="6926263" y="3111500"/>
            <a:ext cx="2160587" cy="328771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</p:pic>
      <p:grpSp>
        <p:nvGrpSpPr>
          <p:cNvPr id="63" name="Group 23"/>
          <p:cNvGrpSpPr>
            <a:grpSpLocks/>
          </p:cNvGrpSpPr>
          <p:nvPr/>
        </p:nvGrpSpPr>
        <p:grpSpPr bwMode="auto">
          <a:xfrm>
            <a:off x="3129637" y="4649142"/>
            <a:ext cx="1835152" cy="1368425"/>
            <a:chOff x="2085" y="438"/>
            <a:chExt cx="1156" cy="862"/>
          </a:xfrm>
        </p:grpSpPr>
        <p:sp>
          <p:nvSpPr>
            <p:cNvPr id="64" name="Text Box 14"/>
            <p:cNvSpPr txBox="1">
              <a:spLocks noChangeArrowheads="1"/>
            </p:cNvSpPr>
            <p:nvPr/>
          </p:nvSpPr>
          <p:spPr bwMode="auto">
            <a:xfrm>
              <a:off x="2408" y="1067"/>
              <a:ext cx="833" cy="233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5988"/>
              <a:r>
                <a:rPr lang="de-DE" dirty="0" smtClean="0"/>
                <a:t>Hintergrund</a:t>
              </a:r>
              <a:endParaRPr lang="de-DE" dirty="0"/>
            </a:p>
          </p:txBody>
        </p:sp>
        <p:sp>
          <p:nvSpPr>
            <p:cNvPr id="65" name="Line 18"/>
            <p:cNvSpPr>
              <a:spLocks noChangeShapeType="1"/>
            </p:cNvSpPr>
            <p:nvPr/>
          </p:nvSpPr>
          <p:spPr bwMode="auto">
            <a:xfrm flipH="1" flipV="1">
              <a:off x="2085" y="1014"/>
              <a:ext cx="324" cy="1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spAutoFit/>
            </a:bodyPr>
            <a:lstStyle/>
            <a:p>
              <a:endParaRPr lang="de-DE"/>
            </a:p>
          </p:txBody>
        </p:sp>
        <p:sp>
          <p:nvSpPr>
            <p:cNvPr id="66" name="Line 18"/>
            <p:cNvSpPr>
              <a:spLocks noChangeShapeType="1"/>
            </p:cNvSpPr>
            <p:nvPr/>
          </p:nvSpPr>
          <p:spPr bwMode="auto">
            <a:xfrm flipV="1">
              <a:off x="2677" y="438"/>
              <a:ext cx="49" cy="6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spAutoFit/>
            </a:bodyPr>
            <a:lstStyle/>
            <a:p>
              <a:endParaRPr lang="de-DE"/>
            </a:p>
          </p:txBody>
        </p:sp>
      </p:grpSp>
      <p:grpSp>
        <p:nvGrpSpPr>
          <p:cNvPr id="67" name="Group 25"/>
          <p:cNvGrpSpPr>
            <a:grpSpLocks/>
          </p:cNvGrpSpPr>
          <p:nvPr/>
        </p:nvGrpSpPr>
        <p:grpSpPr bwMode="auto">
          <a:xfrm>
            <a:off x="2451100" y="2926527"/>
            <a:ext cx="2757488" cy="992188"/>
            <a:chOff x="1544" y="1665"/>
            <a:chExt cx="1737" cy="625"/>
          </a:xfrm>
        </p:grpSpPr>
        <p:sp>
          <p:nvSpPr>
            <p:cNvPr id="68" name="Text Box 16"/>
            <p:cNvSpPr txBox="1">
              <a:spLocks noChangeArrowheads="1"/>
            </p:cNvSpPr>
            <p:nvPr/>
          </p:nvSpPr>
          <p:spPr bwMode="auto">
            <a:xfrm>
              <a:off x="2615" y="1665"/>
              <a:ext cx="666" cy="233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5988"/>
              <a:r>
                <a:rPr lang="de-DE" dirty="0" smtClean="0"/>
                <a:t>Zahnbein</a:t>
              </a:r>
              <a:endParaRPr lang="de-DE" dirty="0"/>
            </a:p>
          </p:txBody>
        </p:sp>
        <p:sp>
          <p:nvSpPr>
            <p:cNvPr id="69" name="Line 19"/>
            <p:cNvSpPr>
              <a:spLocks noChangeShapeType="1"/>
            </p:cNvSpPr>
            <p:nvPr/>
          </p:nvSpPr>
          <p:spPr bwMode="auto">
            <a:xfrm flipH="1">
              <a:off x="1544" y="1860"/>
              <a:ext cx="1012" cy="43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70" name="Line 21"/>
            <p:cNvSpPr>
              <a:spLocks noChangeShapeType="1"/>
            </p:cNvSpPr>
            <p:nvPr/>
          </p:nvSpPr>
          <p:spPr bwMode="auto">
            <a:xfrm>
              <a:off x="3035" y="1920"/>
              <a:ext cx="151" cy="2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grpSp>
        <p:nvGrpSpPr>
          <p:cNvPr id="71" name="Group 24"/>
          <p:cNvGrpSpPr>
            <a:grpSpLocks/>
          </p:cNvGrpSpPr>
          <p:nvPr/>
        </p:nvGrpSpPr>
        <p:grpSpPr bwMode="auto">
          <a:xfrm>
            <a:off x="2571750" y="2307401"/>
            <a:ext cx="3919540" cy="1844675"/>
            <a:chOff x="1620" y="1275"/>
            <a:chExt cx="2469" cy="1162"/>
          </a:xfrm>
        </p:grpSpPr>
        <p:sp>
          <p:nvSpPr>
            <p:cNvPr id="72" name="Text Box 15"/>
            <p:cNvSpPr txBox="1">
              <a:spLocks noChangeArrowheads="1"/>
            </p:cNvSpPr>
            <p:nvPr/>
          </p:nvSpPr>
          <p:spPr bwMode="auto">
            <a:xfrm>
              <a:off x="3208" y="1275"/>
              <a:ext cx="881" cy="233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5988"/>
              <a:r>
                <a:rPr lang="de-DE" dirty="0" smtClean="0"/>
                <a:t>Zahnschmelz</a:t>
              </a:r>
              <a:endParaRPr lang="de-DE" dirty="0"/>
            </a:p>
          </p:txBody>
        </p:sp>
        <p:sp>
          <p:nvSpPr>
            <p:cNvPr id="73" name="Line 20"/>
            <p:cNvSpPr>
              <a:spLocks noChangeShapeType="1"/>
            </p:cNvSpPr>
            <p:nvPr/>
          </p:nvSpPr>
          <p:spPr bwMode="auto">
            <a:xfrm flipH="1">
              <a:off x="1620" y="1412"/>
              <a:ext cx="1601" cy="2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spAutoFit/>
            </a:bodyPr>
            <a:lstStyle/>
            <a:p>
              <a:endParaRPr lang="de-DE"/>
            </a:p>
          </p:txBody>
        </p:sp>
        <p:sp>
          <p:nvSpPr>
            <p:cNvPr id="74" name="Line 22"/>
            <p:cNvSpPr>
              <a:spLocks noChangeShapeType="1"/>
            </p:cNvSpPr>
            <p:nvPr/>
          </p:nvSpPr>
          <p:spPr bwMode="auto">
            <a:xfrm>
              <a:off x="3675" y="1509"/>
              <a:ext cx="74" cy="9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spAutoFit/>
            </a:bodyPr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Freihandform 124"/>
          <p:cNvSpPr/>
          <p:nvPr/>
        </p:nvSpPr>
        <p:spPr>
          <a:xfrm>
            <a:off x="6448301" y="3669475"/>
            <a:ext cx="1769424" cy="1781299"/>
          </a:xfrm>
          <a:custGeom>
            <a:avLst/>
            <a:gdLst>
              <a:gd name="connsiteX0" fmla="*/ 0 w 1769424"/>
              <a:gd name="connsiteY0" fmla="*/ 1781299 h 1781299"/>
              <a:gd name="connsiteX1" fmla="*/ 0 w 1769424"/>
              <a:gd name="connsiteY1" fmla="*/ 0 h 1781299"/>
              <a:gd name="connsiteX2" fmla="*/ 1769424 w 1769424"/>
              <a:gd name="connsiteY2" fmla="*/ 0 h 1781299"/>
              <a:gd name="connsiteX3" fmla="*/ 0 w 1769424"/>
              <a:gd name="connsiteY3" fmla="*/ 1781299 h 1781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9424" h="1781299">
                <a:moveTo>
                  <a:pt x="0" y="1781299"/>
                </a:moveTo>
                <a:lnTo>
                  <a:pt x="0" y="0"/>
                </a:lnTo>
                <a:lnTo>
                  <a:pt x="1769424" y="0"/>
                </a:lnTo>
                <a:lnTo>
                  <a:pt x="0" y="1781299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tx1"/>
              </a:gs>
            </a:gsLst>
            <a:lin ang="8100000" scaled="1"/>
            <a:tileRect/>
          </a:gradFill>
          <a:ln w="3810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891" name="Picture 3" descr="C:\Users\christof\Documents\SVN_Privat\Dokumente\Vorträge\2009_Habilitation\LHDEMO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373" y="3098823"/>
            <a:ext cx="2658033" cy="26580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37892" name="Picture 4" descr="C:\Users\christof\Documents\SVN_Privat\Dokumente\Vorträge\2009_Habilitation\LHDEMO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6373" y="3092385"/>
            <a:ext cx="2658033" cy="26580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Mehrdeutigkeitsproblem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48684"/>
            <a:ext cx="8229600" cy="4736205"/>
          </a:xfrm>
        </p:spPr>
        <p:txBody>
          <a:bodyPr>
            <a:normAutofit/>
          </a:bodyPr>
          <a:lstStyle/>
          <a:p>
            <a:r>
              <a:rPr lang="de-DE" dirty="0" smtClean="0"/>
              <a:t>Errechnete Daten</a:t>
            </a:r>
          </a:p>
          <a:p>
            <a:pPr lvl="1"/>
            <a:r>
              <a:rPr lang="de-DE" dirty="0" err="1" smtClean="0"/>
              <a:t>Gradientenbetrag</a:t>
            </a:r>
            <a:endParaRPr lang="de-DE" dirty="0" smtClean="0"/>
          </a:p>
          <a:p>
            <a:pPr lvl="1"/>
            <a:r>
              <a:rPr lang="de-DE" dirty="0" smtClean="0"/>
              <a:t>Betrag der 2. Ableitung (Hesse-Matrix)</a:t>
            </a:r>
          </a:p>
          <a:p>
            <a:pPr lvl="1"/>
            <a:r>
              <a:rPr lang="de-DE" dirty="0" smtClean="0"/>
              <a:t>Krümmung </a:t>
            </a:r>
          </a:p>
          <a:p>
            <a:pPr lvl="1"/>
            <a:r>
              <a:rPr lang="de-DE" dirty="0" smtClean="0"/>
              <a:t>Texturmerkmale</a:t>
            </a:r>
          </a:p>
          <a:p>
            <a:pPr lvl="1"/>
            <a:r>
              <a:rPr lang="de-DE" dirty="0" smtClean="0"/>
              <a:t>…</a:t>
            </a:r>
          </a:p>
          <a:p>
            <a:pPr lvl="0">
              <a:defRPr/>
            </a:pPr>
            <a:endParaRPr lang="de-DE" dirty="0"/>
          </a:p>
        </p:txBody>
      </p:sp>
      <p:sp>
        <p:nvSpPr>
          <p:cNvPr id="44" name="Inhaltsplatzhalter 2"/>
          <p:cNvSpPr txBox="1">
            <a:spLocks/>
          </p:cNvSpPr>
          <p:nvPr/>
        </p:nvSpPr>
        <p:spPr>
          <a:xfrm>
            <a:off x="457200" y="2128232"/>
            <a:ext cx="8229600" cy="705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Das Low-High-Histogramm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7890" name="Picture 2" descr="C:\Users\christof\Documents\SVN_Privat\Dokumente\Vorträge\2009_Habilitation\LHDEMO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45635" y="3092385"/>
            <a:ext cx="2658033" cy="265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grpSp>
        <p:nvGrpSpPr>
          <p:cNvPr id="52" name="Gruppieren 51"/>
          <p:cNvGrpSpPr/>
          <p:nvPr/>
        </p:nvGrpSpPr>
        <p:grpSpPr>
          <a:xfrm>
            <a:off x="2331076" y="3065172"/>
            <a:ext cx="1107583" cy="2691683"/>
            <a:chOff x="2665927" y="3065172"/>
            <a:chExt cx="1107583" cy="2691683"/>
          </a:xfrm>
        </p:grpSpPr>
        <p:cxnSp>
          <p:nvCxnSpPr>
            <p:cNvPr id="53" name="Gerade Verbindung 52"/>
            <p:cNvCxnSpPr/>
            <p:nvPr/>
          </p:nvCxnSpPr>
          <p:spPr>
            <a:xfrm flipV="1">
              <a:off x="2665927" y="3065172"/>
              <a:ext cx="1107583" cy="412126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/>
          </p:nvCxnSpPr>
          <p:spPr>
            <a:xfrm rot="16200000" flipH="1">
              <a:off x="2620851" y="4604196"/>
              <a:ext cx="1223493" cy="1081825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6" name="Picture 2" descr="C:\Users\christof\Documents\SVN_Privat\Dokumente\Vorträge\2009_Habilitation\LHDEMO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8323" y="3425089"/>
            <a:ext cx="1128511" cy="1128511"/>
          </a:xfrm>
          <a:prstGeom prst="rect">
            <a:avLst/>
          </a:prstGeom>
          <a:noFill/>
        </p:spPr>
      </p:pic>
      <p:sp>
        <p:nvSpPr>
          <p:cNvPr id="48" name="Rechteck 47"/>
          <p:cNvSpPr/>
          <p:nvPr/>
        </p:nvSpPr>
        <p:spPr>
          <a:xfrm>
            <a:off x="1249250" y="3451538"/>
            <a:ext cx="1102231" cy="1099387"/>
          </a:xfrm>
          <a:prstGeom prst="rect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8" name="Freihandform 97"/>
          <p:cNvSpPr/>
          <p:nvPr/>
        </p:nvSpPr>
        <p:spPr>
          <a:xfrm>
            <a:off x="4065722" y="4163878"/>
            <a:ext cx="749085" cy="278969"/>
          </a:xfrm>
          <a:custGeom>
            <a:avLst/>
            <a:gdLst>
              <a:gd name="connsiteX0" fmla="*/ 749085 w 749085"/>
              <a:gd name="connsiteY0" fmla="*/ 278969 h 278969"/>
              <a:gd name="connsiteX1" fmla="*/ 495946 w 749085"/>
              <a:gd name="connsiteY1" fmla="*/ 123986 h 278969"/>
              <a:gd name="connsiteX2" fmla="*/ 0 w 749085"/>
              <a:gd name="connsiteY2" fmla="*/ 0 h 278969"/>
              <a:gd name="connsiteX0" fmla="*/ 749085 w 749085"/>
              <a:gd name="connsiteY0" fmla="*/ 377125 h 377125"/>
              <a:gd name="connsiteX1" fmla="*/ 495946 w 749085"/>
              <a:gd name="connsiteY1" fmla="*/ 46495 h 377125"/>
              <a:gd name="connsiteX2" fmla="*/ 0 w 749085"/>
              <a:gd name="connsiteY2" fmla="*/ 98156 h 377125"/>
              <a:gd name="connsiteX0" fmla="*/ 749085 w 749085"/>
              <a:gd name="connsiteY0" fmla="*/ 278969 h 278969"/>
              <a:gd name="connsiteX1" fmla="*/ 387458 w 749085"/>
              <a:gd name="connsiteY1" fmla="*/ 98156 h 278969"/>
              <a:gd name="connsiteX2" fmla="*/ 0 w 749085"/>
              <a:gd name="connsiteY2" fmla="*/ 0 h 27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9085" h="278969">
                <a:moveTo>
                  <a:pt x="749085" y="278969"/>
                </a:moveTo>
                <a:cubicBezTo>
                  <a:pt x="684939" y="224725"/>
                  <a:pt x="512306" y="144651"/>
                  <a:pt x="387458" y="98156"/>
                </a:cubicBezTo>
                <a:cubicBezTo>
                  <a:pt x="262611" y="51661"/>
                  <a:pt x="185549" y="38745"/>
                  <a:pt x="0" y="0"/>
                </a:cubicBezTo>
              </a:path>
            </a:pathLst>
          </a:cu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Ellipse 98"/>
          <p:cNvSpPr/>
          <p:nvPr/>
        </p:nvSpPr>
        <p:spPr>
          <a:xfrm>
            <a:off x="3946902" y="4081221"/>
            <a:ext cx="144651" cy="144651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0" name="Freihandform 99"/>
          <p:cNvSpPr/>
          <p:nvPr/>
        </p:nvSpPr>
        <p:spPr>
          <a:xfrm rot="10800000">
            <a:off x="4920712" y="4522922"/>
            <a:ext cx="749085" cy="278969"/>
          </a:xfrm>
          <a:custGeom>
            <a:avLst/>
            <a:gdLst>
              <a:gd name="connsiteX0" fmla="*/ 749085 w 749085"/>
              <a:gd name="connsiteY0" fmla="*/ 278969 h 278969"/>
              <a:gd name="connsiteX1" fmla="*/ 495946 w 749085"/>
              <a:gd name="connsiteY1" fmla="*/ 123986 h 278969"/>
              <a:gd name="connsiteX2" fmla="*/ 0 w 749085"/>
              <a:gd name="connsiteY2" fmla="*/ 0 h 278969"/>
              <a:gd name="connsiteX0" fmla="*/ 749085 w 749085"/>
              <a:gd name="connsiteY0" fmla="*/ 278969 h 278969"/>
              <a:gd name="connsiteX1" fmla="*/ 397790 w 749085"/>
              <a:gd name="connsiteY1" fmla="*/ 103322 h 278969"/>
              <a:gd name="connsiteX2" fmla="*/ 0 w 749085"/>
              <a:gd name="connsiteY2" fmla="*/ 0 h 27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9085" h="278969">
                <a:moveTo>
                  <a:pt x="749085" y="278969"/>
                </a:moveTo>
                <a:cubicBezTo>
                  <a:pt x="684939" y="224725"/>
                  <a:pt x="522638" y="149817"/>
                  <a:pt x="397790" y="103322"/>
                </a:cubicBezTo>
                <a:cubicBezTo>
                  <a:pt x="272943" y="56827"/>
                  <a:pt x="185549" y="38745"/>
                  <a:pt x="0" y="0"/>
                </a:cubicBezTo>
              </a:path>
            </a:pathLst>
          </a:cu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1" name="Ellipse 100"/>
          <p:cNvSpPr/>
          <p:nvPr/>
        </p:nvSpPr>
        <p:spPr>
          <a:xfrm>
            <a:off x="5656882" y="4726984"/>
            <a:ext cx="144651" cy="14465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" name="Textfeld 101"/>
          <p:cNvSpPr txBox="1"/>
          <p:nvPr/>
        </p:nvSpPr>
        <p:spPr>
          <a:xfrm>
            <a:off x="3673098" y="3750590"/>
            <a:ext cx="56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Low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103" name="Textfeld 102"/>
          <p:cNvSpPr txBox="1"/>
          <p:nvPr/>
        </p:nvSpPr>
        <p:spPr>
          <a:xfrm>
            <a:off x="5445071" y="4355024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High</a:t>
            </a:r>
            <a:endParaRPr lang="de-DE" dirty="0">
              <a:solidFill>
                <a:srgbClr val="FF0000"/>
              </a:solidFill>
            </a:endParaRPr>
          </a:p>
        </p:txBody>
      </p:sp>
      <p:grpSp>
        <p:nvGrpSpPr>
          <p:cNvPr id="116" name="Gruppieren 115"/>
          <p:cNvGrpSpPr/>
          <p:nvPr/>
        </p:nvGrpSpPr>
        <p:grpSpPr>
          <a:xfrm>
            <a:off x="4788976" y="4396353"/>
            <a:ext cx="550083" cy="418381"/>
            <a:chOff x="4788976" y="4396353"/>
            <a:chExt cx="550083" cy="418381"/>
          </a:xfrm>
        </p:grpSpPr>
        <p:sp>
          <p:nvSpPr>
            <p:cNvPr id="97" name="Ellipse 96"/>
            <p:cNvSpPr/>
            <p:nvPr/>
          </p:nvSpPr>
          <p:spPr>
            <a:xfrm>
              <a:off x="4788976" y="4396353"/>
              <a:ext cx="144651" cy="1446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05" name="Gerade Verbindung mit Pfeil 104"/>
            <p:cNvCxnSpPr/>
            <p:nvPr/>
          </p:nvCxnSpPr>
          <p:spPr>
            <a:xfrm rot="16200000" flipH="1">
              <a:off x="4977432" y="4453108"/>
              <a:ext cx="299633" cy="42362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uppieren 108"/>
          <p:cNvGrpSpPr/>
          <p:nvPr/>
        </p:nvGrpSpPr>
        <p:grpSpPr>
          <a:xfrm>
            <a:off x="489398" y="2678807"/>
            <a:ext cx="1596981" cy="369332"/>
            <a:chOff x="-1751527" y="6272011"/>
            <a:chExt cx="1596981" cy="369332"/>
          </a:xfrm>
        </p:grpSpPr>
        <p:sp>
          <p:nvSpPr>
            <p:cNvPr id="106" name="Textfeld 105"/>
            <p:cNvSpPr txBox="1"/>
            <p:nvPr/>
          </p:nvSpPr>
          <p:spPr>
            <a:xfrm>
              <a:off x="-1751527" y="6272011"/>
              <a:ext cx="1099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Skalarfeld</a:t>
              </a:r>
              <a:endParaRPr lang="de-DE" dirty="0"/>
            </a:p>
          </p:txBody>
        </p:sp>
        <p:pic>
          <p:nvPicPr>
            <p:cNvPr id="108" name="Grafik 107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666483" y="6316182"/>
              <a:ext cx="511937" cy="312282"/>
            </a:xfrm>
            <a:prstGeom prst="rect">
              <a:avLst/>
            </a:prstGeom>
            <a:noFill/>
          </p:spPr>
        </p:pic>
      </p:grpSp>
      <p:pic>
        <p:nvPicPr>
          <p:cNvPr id="115" name="Grafik 11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451767" y="3084848"/>
            <a:ext cx="2223431" cy="837171"/>
          </a:xfrm>
          <a:prstGeom prst="rect">
            <a:avLst/>
          </a:prstGeom>
          <a:noFill/>
          <a:ln/>
          <a:effectLst/>
        </p:spPr>
      </p:pic>
      <p:sp>
        <p:nvSpPr>
          <p:cNvPr id="121" name="Freihandform 120"/>
          <p:cNvSpPr/>
          <p:nvPr/>
        </p:nvSpPr>
        <p:spPr>
          <a:xfrm>
            <a:off x="6439438" y="3880624"/>
            <a:ext cx="199256" cy="1592897"/>
          </a:xfrm>
          <a:custGeom>
            <a:avLst/>
            <a:gdLst>
              <a:gd name="connsiteX0" fmla="*/ 1171977 w 1171977"/>
              <a:gd name="connsiteY0" fmla="*/ 1120462 h 1120462"/>
              <a:gd name="connsiteX1" fmla="*/ 1171977 w 1171977"/>
              <a:gd name="connsiteY1" fmla="*/ 0 h 1120462"/>
              <a:gd name="connsiteX2" fmla="*/ 0 w 1171977"/>
              <a:gd name="connsiteY2" fmla="*/ 0 h 112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1977" h="1120462">
                <a:moveTo>
                  <a:pt x="1171977" y="1120462"/>
                </a:moveTo>
                <a:lnTo>
                  <a:pt x="1171977" y="0"/>
                </a:lnTo>
                <a:lnTo>
                  <a:pt x="0" y="0"/>
                </a:lnTo>
              </a:path>
            </a:pathLst>
          </a:custGeom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4" name="Gruppieren 123"/>
          <p:cNvGrpSpPr/>
          <p:nvPr/>
        </p:nvGrpSpPr>
        <p:grpSpPr>
          <a:xfrm>
            <a:off x="6349284" y="3013655"/>
            <a:ext cx="2266682" cy="2854955"/>
            <a:chOff x="6349284" y="3013655"/>
            <a:chExt cx="2266682" cy="2854955"/>
          </a:xfrm>
        </p:grpSpPr>
        <p:sp>
          <p:nvSpPr>
            <p:cNvPr id="119" name="Freihandform 118"/>
            <p:cNvSpPr/>
            <p:nvPr/>
          </p:nvSpPr>
          <p:spPr>
            <a:xfrm>
              <a:off x="6426558" y="3438659"/>
              <a:ext cx="2189408" cy="2034862"/>
            </a:xfrm>
            <a:custGeom>
              <a:avLst/>
              <a:gdLst>
                <a:gd name="connsiteX0" fmla="*/ 0 w 2189408"/>
                <a:gd name="connsiteY0" fmla="*/ 0 h 2034862"/>
                <a:gd name="connsiteX1" fmla="*/ 0 w 2189408"/>
                <a:gd name="connsiteY1" fmla="*/ 2034862 h 2034862"/>
                <a:gd name="connsiteX2" fmla="*/ 2189408 w 2189408"/>
                <a:gd name="connsiteY2" fmla="*/ 2034862 h 203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89408" h="2034862">
                  <a:moveTo>
                    <a:pt x="0" y="0"/>
                  </a:moveTo>
                  <a:lnTo>
                    <a:pt x="0" y="2034862"/>
                  </a:lnTo>
                  <a:lnTo>
                    <a:pt x="2189408" y="2034862"/>
                  </a:lnTo>
                </a:path>
              </a:pathLst>
            </a:custGeom>
            <a:ln w="3810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2" name="Textfeld 121"/>
            <p:cNvSpPr txBox="1"/>
            <p:nvPr/>
          </p:nvSpPr>
          <p:spPr>
            <a:xfrm>
              <a:off x="7856113" y="5499278"/>
              <a:ext cx="568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Low</a:t>
              </a:r>
              <a:endParaRPr lang="de-DE" dirty="0"/>
            </a:p>
          </p:txBody>
        </p:sp>
        <p:sp>
          <p:nvSpPr>
            <p:cNvPr id="123" name="Textfeld 122"/>
            <p:cNvSpPr txBox="1"/>
            <p:nvPr/>
          </p:nvSpPr>
          <p:spPr>
            <a:xfrm>
              <a:off x="6349284" y="3013655"/>
              <a:ext cx="612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High</a:t>
              </a:r>
              <a:endParaRPr lang="de-DE" dirty="0"/>
            </a:p>
          </p:txBody>
        </p:sp>
      </p:grpSp>
      <p:sp>
        <p:nvSpPr>
          <p:cNvPr id="120" name="Rechteck 119"/>
          <p:cNvSpPr/>
          <p:nvPr/>
        </p:nvSpPr>
        <p:spPr>
          <a:xfrm>
            <a:off x="6596362" y="3829277"/>
            <a:ext cx="90153" cy="1030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6" name="Freihandform 125"/>
          <p:cNvSpPr/>
          <p:nvPr/>
        </p:nvSpPr>
        <p:spPr>
          <a:xfrm>
            <a:off x="1874629" y="3490161"/>
            <a:ext cx="1257993" cy="573929"/>
          </a:xfrm>
          <a:custGeom>
            <a:avLst/>
            <a:gdLst>
              <a:gd name="connsiteX0" fmla="*/ 1257993 w 1257993"/>
              <a:gd name="connsiteY0" fmla="*/ 437804 h 437804"/>
              <a:gd name="connsiteX1" fmla="*/ 188422 w 1257993"/>
              <a:gd name="connsiteY1" fmla="*/ 437804 h 437804"/>
              <a:gd name="connsiteX2" fmla="*/ 0 w 1257993"/>
              <a:gd name="connsiteY2" fmla="*/ 216131 h 437804"/>
              <a:gd name="connsiteX3" fmla="*/ 199505 w 1257993"/>
              <a:gd name="connsiteY3" fmla="*/ 0 h 437804"/>
              <a:gd name="connsiteX4" fmla="*/ 1257993 w 1257993"/>
              <a:gd name="connsiteY4" fmla="*/ 0 h 437804"/>
              <a:gd name="connsiteX5" fmla="*/ 1257993 w 1257993"/>
              <a:gd name="connsiteY5" fmla="*/ 437804 h 437804"/>
              <a:gd name="connsiteX0" fmla="*/ 1257993 w 1257993"/>
              <a:gd name="connsiteY0" fmla="*/ 612398 h 612398"/>
              <a:gd name="connsiteX1" fmla="*/ 188422 w 1257993"/>
              <a:gd name="connsiteY1" fmla="*/ 612398 h 612398"/>
              <a:gd name="connsiteX2" fmla="*/ 0 w 1257993"/>
              <a:gd name="connsiteY2" fmla="*/ 390725 h 612398"/>
              <a:gd name="connsiteX3" fmla="*/ 199505 w 1257993"/>
              <a:gd name="connsiteY3" fmla="*/ 0 h 612398"/>
              <a:gd name="connsiteX4" fmla="*/ 1257993 w 1257993"/>
              <a:gd name="connsiteY4" fmla="*/ 174594 h 612398"/>
              <a:gd name="connsiteX5" fmla="*/ 1257993 w 1257993"/>
              <a:gd name="connsiteY5" fmla="*/ 612398 h 612398"/>
              <a:gd name="connsiteX0" fmla="*/ 1257993 w 1257993"/>
              <a:gd name="connsiteY0" fmla="*/ 505866 h 505866"/>
              <a:gd name="connsiteX1" fmla="*/ 188422 w 1257993"/>
              <a:gd name="connsiteY1" fmla="*/ 505866 h 505866"/>
              <a:gd name="connsiteX2" fmla="*/ 0 w 1257993"/>
              <a:gd name="connsiteY2" fmla="*/ 284193 h 505866"/>
              <a:gd name="connsiteX3" fmla="*/ 279404 w 1257993"/>
              <a:gd name="connsiteY3" fmla="*/ 0 h 505866"/>
              <a:gd name="connsiteX4" fmla="*/ 1257993 w 1257993"/>
              <a:gd name="connsiteY4" fmla="*/ 68062 h 505866"/>
              <a:gd name="connsiteX5" fmla="*/ 1257993 w 1257993"/>
              <a:gd name="connsiteY5" fmla="*/ 505866 h 505866"/>
              <a:gd name="connsiteX0" fmla="*/ 1257993 w 1257993"/>
              <a:gd name="connsiteY0" fmla="*/ 505866 h 568010"/>
              <a:gd name="connsiteX1" fmla="*/ 286076 w 1257993"/>
              <a:gd name="connsiteY1" fmla="*/ 568010 h 568010"/>
              <a:gd name="connsiteX2" fmla="*/ 0 w 1257993"/>
              <a:gd name="connsiteY2" fmla="*/ 284193 h 568010"/>
              <a:gd name="connsiteX3" fmla="*/ 279404 w 1257993"/>
              <a:gd name="connsiteY3" fmla="*/ 0 h 568010"/>
              <a:gd name="connsiteX4" fmla="*/ 1257993 w 1257993"/>
              <a:gd name="connsiteY4" fmla="*/ 68062 h 568010"/>
              <a:gd name="connsiteX5" fmla="*/ 1257993 w 1257993"/>
              <a:gd name="connsiteY5" fmla="*/ 505866 h 568010"/>
              <a:gd name="connsiteX0" fmla="*/ 1257993 w 1257993"/>
              <a:gd name="connsiteY0" fmla="*/ 505866 h 568010"/>
              <a:gd name="connsiteX1" fmla="*/ 286076 w 1257993"/>
              <a:gd name="connsiteY1" fmla="*/ 568010 h 568010"/>
              <a:gd name="connsiteX2" fmla="*/ 0 w 1257993"/>
              <a:gd name="connsiteY2" fmla="*/ 284193 h 568010"/>
              <a:gd name="connsiteX3" fmla="*/ 279404 w 1257993"/>
              <a:gd name="connsiteY3" fmla="*/ 0 h 568010"/>
              <a:gd name="connsiteX4" fmla="*/ 1257993 w 1257993"/>
              <a:gd name="connsiteY4" fmla="*/ 11837 h 568010"/>
              <a:gd name="connsiteX5" fmla="*/ 1257993 w 1257993"/>
              <a:gd name="connsiteY5" fmla="*/ 505866 h 568010"/>
              <a:gd name="connsiteX0" fmla="*/ 1257993 w 1257993"/>
              <a:gd name="connsiteY0" fmla="*/ 573929 h 573929"/>
              <a:gd name="connsiteX1" fmla="*/ 286076 w 1257993"/>
              <a:gd name="connsiteY1" fmla="*/ 568010 h 573929"/>
              <a:gd name="connsiteX2" fmla="*/ 0 w 1257993"/>
              <a:gd name="connsiteY2" fmla="*/ 284193 h 573929"/>
              <a:gd name="connsiteX3" fmla="*/ 279404 w 1257993"/>
              <a:gd name="connsiteY3" fmla="*/ 0 h 573929"/>
              <a:gd name="connsiteX4" fmla="*/ 1257993 w 1257993"/>
              <a:gd name="connsiteY4" fmla="*/ 11837 h 573929"/>
              <a:gd name="connsiteX5" fmla="*/ 1257993 w 1257993"/>
              <a:gd name="connsiteY5" fmla="*/ 573929 h 573929"/>
              <a:gd name="connsiteX0" fmla="*/ 1257993 w 1257993"/>
              <a:gd name="connsiteY0" fmla="*/ 733727 h 733727"/>
              <a:gd name="connsiteX1" fmla="*/ 286076 w 1257993"/>
              <a:gd name="connsiteY1" fmla="*/ 727808 h 733727"/>
              <a:gd name="connsiteX2" fmla="*/ 0 w 1257993"/>
              <a:gd name="connsiteY2" fmla="*/ 443991 h 733727"/>
              <a:gd name="connsiteX3" fmla="*/ 279404 w 1257993"/>
              <a:gd name="connsiteY3" fmla="*/ 159798 h 733727"/>
              <a:gd name="connsiteX4" fmla="*/ 1257993 w 1257993"/>
              <a:gd name="connsiteY4" fmla="*/ 0 h 733727"/>
              <a:gd name="connsiteX5" fmla="*/ 1257993 w 1257993"/>
              <a:gd name="connsiteY5" fmla="*/ 733727 h 733727"/>
              <a:gd name="connsiteX0" fmla="*/ 1257993 w 1257993"/>
              <a:gd name="connsiteY0" fmla="*/ 573929 h 573929"/>
              <a:gd name="connsiteX1" fmla="*/ 286076 w 1257993"/>
              <a:gd name="connsiteY1" fmla="*/ 568010 h 573929"/>
              <a:gd name="connsiteX2" fmla="*/ 0 w 1257993"/>
              <a:gd name="connsiteY2" fmla="*/ 284193 h 573929"/>
              <a:gd name="connsiteX3" fmla="*/ 279404 w 1257993"/>
              <a:gd name="connsiteY3" fmla="*/ 0 h 573929"/>
              <a:gd name="connsiteX4" fmla="*/ 1257993 w 1257993"/>
              <a:gd name="connsiteY4" fmla="*/ 0 h 573929"/>
              <a:gd name="connsiteX5" fmla="*/ 1257993 w 1257993"/>
              <a:gd name="connsiteY5" fmla="*/ 573929 h 57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7993" h="573929">
                <a:moveTo>
                  <a:pt x="1257993" y="573929"/>
                </a:moveTo>
                <a:lnTo>
                  <a:pt x="286076" y="568010"/>
                </a:lnTo>
                <a:lnTo>
                  <a:pt x="0" y="284193"/>
                </a:lnTo>
                <a:lnTo>
                  <a:pt x="279404" y="0"/>
                </a:lnTo>
                <a:lnTo>
                  <a:pt x="1257993" y="0"/>
                </a:lnTo>
                <a:lnTo>
                  <a:pt x="1257993" y="573929"/>
                </a:lnTo>
                <a:close/>
              </a:path>
            </a:pathLst>
          </a:cu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7" name="Freihandform 126"/>
          <p:cNvSpPr/>
          <p:nvPr/>
        </p:nvSpPr>
        <p:spPr>
          <a:xfrm rot="5400000">
            <a:off x="1548029" y="3789241"/>
            <a:ext cx="563286" cy="571759"/>
          </a:xfrm>
          <a:custGeom>
            <a:avLst/>
            <a:gdLst>
              <a:gd name="connsiteX0" fmla="*/ 1257993 w 1257993"/>
              <a:gd name="connsiteY0" fmla="*/ 437804 h 437804"/>
              <a:gd name="connsiteX1" fmla="*/ 188422 w 1257993"/>
              <a:gd name="connsiteY1" fmla="*/ 437804 h 437804"/>
              <a:gd name="connsiteX2" fmla="*/ 0 w 1257993"/>
              <a:gd name="connsiteY2" fmla="*/ 216131 h 437804"/>
              <a:gd name="connsiteX3" fmla="*/ 199505 w 1257993"/>
              <a:gd name="connsiteY3" fmla="*/ 0 h 437804"/>
              <a:gd name="connsiteX4" fmla="*/ 1257993 w 1257993"/>
              <a:gd name="connsiteY4" fmla="*/ 0 h 437804"/>
              <a:gd name="connsiteX5" fmla="*/ 1257993 w 1257993"/>
              <a:gd name="connsiteY5" fmla="*/ 437804 h 437804"/>
              <a:gd name="connsiteX0" fmla="*/ 1257993 w 1257993"/>
              <a:gd name="connsiteY0" fmla="*/ 612398 h 612398"/>
              <a:gd name="connsiteX1" fmla="*/ 188422 w 1257993"/>
              <a:gd name="connsiteY1" fmla="*/ 612398 h 612398"/>
              <a:gd name="connsiteX2" fmla="*/ 0 w 1257993"/>
              <a:gd name="connsiteY2" fmla="*/ 390725 h 612398"/>
              <a:gd name="connsiteX3" fmla="*/ 199505 w 1257993"/>
              <a:gd name="connsiteY3" fmla="*/ 0 h 612398"/>
              <a:gd name="connsiteX4" fmla="*/ 1257993 w 1257993"/>
              <a:gd name="connsiteY4" fmla="*/ 174594 h 612398"/>
              <a:gd name="connsiteX5" fmla="*/ 1257993 w 1257993"/>
              <a:gd name="connsiteY5" fmla="*/ 612398 h 612398"/>
              <a:gd name="connsiteX0" fmla="*/ 1257993 w 1257993"/>
              <a:gd name="connsiteY0" fmla="*/ 505866 h 505866"/>
              <a:gd name="connsiteX1" fmla="*/ 188422 w 1257993"/>
              <a:gd name="connsiteY1" fmla="*/ 505866 h 505866"/>
              <a:gd name="connsiteX2" fmla="*/ 0 w 1257993"/>
              <a:gd name="connsiteY2" fmla="*/ 284193 h 505866"/>
              <a:gd name="connsiteX3" fmla="*/ 279404 w 1257993"/>
              <a:gd name="connsiteY3" fmla="*/ 0 h 505866"/>
              <a:gd name="connsiteX4" fmla="*/ 1257993 w 1257993"/>
              <a:gd name="connsiteY4" fmla="*/ 68062 h 505866"/>
              <a:gd name="connsiteX5" fmla="*/ 1257993 w 1257993"/>
              <a:gd name="connsiteY5" fmla="*/ 505866 h 505866"/>
              <a:gd name="connsiteX0" fmla="*/ 1257993 w 1257993"/>
              <a:gd name="connsiteY0" fmla="*/ 505866 h 568010"/>
              <a:gd name="connsiteX1" fmla="*/ 286076 w 1257993"/>
              <a:gd name="connsiteY1" fmla="*/ 568010 h 568010"/>
              <a:gd name="connsiteX2" fmla="*/ 0 w 1257993"/>
              <a:gd name="connsiteY2" fmla="*/ 284193 h 568010"/>
              <a:gd name="connsiteX3" fmla="*/ 279404 w 1257993"/>
              <a:gd name="connsiteY3" fmla="*/ 0 h 568010"/>
              <a:gd name="connsiteX4" fmla="*/ 1257993 w 1257993"/>
              <a:gd name="connsiteY4" fmla="*/ 68062 h 568010"/>
              <a:gd name="connsiteX5" fmla="*/ 1257993 w 1257993"/>
              <a:gd name="connsiteY5" fmla="*/ 505866 h 568010"/>
              <a:gd name="connsiteX0" fmla="*/ 1257993 w 1257993"/>
              <a:gd name="connsiteY0" fmla="*/ 505866 h 568010"/>
              <a:gd name="connsiteX1" fmla="*/ 286076 w 1257993"/>
              <a:gd name="connsiteY1" fmla="*/ 568010 h 568010"/>
              <a:gd name="connsiteX2" fmla="*/ 0 w 1257993"/>
              <a:gd name="connsiteY2" fmla="*/ 284193 h 568010"/>
              <a:gd name="connsiteX3" fmla="*/ 279404 w 1257993"/>
              <a:gd name="connsiteY3" fmla="*/ 0 h 568010"/>
              <a:gd name="connsiteX4" fmla="*/ 1257993 w 1257993"/>
              <a:gd name="connsiteY4" fmla="*/ 11837 h 568010"/>
              <a:gd name="connsiteX5" fmla="*/ 1257993 w 1257993"/>
              <a:gd name="connsiteY5" fmla="*/ 505866 h 568010"/>
              <a:gd name="connsiteX0" fmla="*/ 1257993 w 1257993"/>
              <a:gd name="connsiteY0" fmla="*/ 573929 h 573929"/>
              <a:gd name="connsiteX1" fmla="*/ 286076 w 1257993"/>
              <a:gd name="connsiteY1" fmla="*/ 568010 h 573929"/>
              <a:gd name="connsiteX2" fmla="*/ 0 w 1257993"/>
              <a:gd name="connsiteY2" fmla="*/ 284193 h 573929"/>
              <a:gd name="connsiteX3" fmla="*/ 279404 w 1257993"/>
              <a:gd name="connsiteY3" fmla="*/ 0 h 573929"/>
              <a:gd name="connsiteX4" fmla="*/ 1257993 w 1257993"/>
              <a:gd name="connsiteY4" fmla="*/ 11837 h 573929"/>
              <a:gd name="connsiteX5" fmla="*/ 1257993 w 1257993"/>
              <a:gd name="connsiteY5" fmla="*/ 573929 h 573929"/>
              <a:gd name="connsiteX0" fmla="*/ 1257993 w 1257993"/>
              <a:gd name="connsiteY0" fmla="*/ 733727 h 733727"/>
              <a:gd name="connsiteX1" fmla="*/ 286076 w 1257993"/>
              <a:gd name="connsiteY1" fmla="*/ 727808 h 733727"/>
              <a:gd name="connsiteX2" fmla="*/ 0 w 1257993"/>
              <a:gd name="connsiteY2" fmla="*/ 443991 h 733727"/>
              <a:gd name="connsiteX3" fmla="*/ 279404 w 1257993"/>
              <a:gd name="connsiteY3" fmla="*/ 159798 h 733727"/>
              <a:gd name="connsiteX4" fmla="*/ 1257993 w 1257993"/>
              <a:gd name="connsiteY4" fmla="*/ 0 h 733727"/>
              <a:gd name="connsiteX5" fmla="*/ 1257993 w 1257993"/>
              <a:gd name="connsiteY5" fmla="*/ 733727 h 733727"/>
              <a:gd name="connsiteX0" fmla="*/ 1257993 w 1257993"/>
              <a:gd name="connsiteY0" fmla="*/ 573929 h 573929"/>
              <a:gd name="connsiteX1" fmla="*/ 286076 w 1257993"/>
              <a:gd name="connsiteY1" fmla="*/ 568010 h 573929"/>
              <a:gd name="connsiteX2" fmla="*/ 0 w 1257993"/>
              <a:gd name="connsiteY2" fmla="*/ 284193 h 573929"/>
              <a:gd name="connsiteX3" fmla="*/ 279404 w 1257993"/>
              <a:gd name="connsiteY3" fmla="*/ 0 h 573929"/>
              <a:gd name="connsiteX4" fmla="*/ 1257993 w 1257993"/>
              <a:gd name="connsiteY4" fmla="*/ 0 h 573929"/>
              <a:gd name="connsiteX5" fmla="*/ 1257993 w 1257993"/>
              <a:gd name="connsiteY5" fmla="*/ 573929 h 573929"/>
              <a:gd name="connsiteX0" fmla="*/ 1257993 w 1257993"/>
              <a:gd name="connsiteY0" fmla="*/ 573929 h 573929"/>
              <a:gd name="connsiteX1" fmla="*/ 7006 w 1257993"/>
              <a:gd name="connsiteY1" fmla="*/ 568010 h 573929"/>
              <a:gd name="connsiteX2" fmla="*/ 0 w 1257993"/>
              <a:gd name="connsiteY2" fmla="*/ 284193 h 573929"/>
              <a:gd name="connsiteX3" fmla="*/ 279404 w 1257993"/>
              <a:gd name="connsiteY3" fmla="*/ 0 h 573929"/>
              <a:gd name="connsiteX4" fmla="*/ 1257993 w 1257993"/>
              <a:gd name="connsiteY4" fmla="*/ 0 h 573929"/>
              <a:gd name="connsiteX5" fmla="*/ 1257993 w 1257993"/>
              <a:gd name="connsiteY5" fmla="*/ 573929 h 573929"/>
              <a:gd name="connsiteX0" fmla="*/ 1257993 w 1257993"/>
              <a:gd name="connsiteY0" fmla="*/ 573929 h 573929"/>
              <a:gd name="connsiteX1" fmla="*/ 297571 w 1257993"/>
              <a:gd name="connsiteY1" fmla="*/ 571759 h 573929"/>
              <a:gd name="connsiteX2" fmla="*/ 7006 w 1257993"/>
              <a:gd name="connsiteY2" fmla="*/ 568010 h 573929"/>
              <a:gd name="connsiteX3" fmla="*/ 0 w 1257993"/>
              <a:gd name="connsiteY3" fmla="*/ 284193 h 573929"/>
              <a:gd name="connsiteX4" fmla="*/ 279404 w 1257993"/>
              <a:gd name="connsiteY4" fmla="*/ 0 h 573929"/>
              <a:gd name="connsiteX5" fmla="*/ 1257993 w 1257993"/>
              <a:gd name="connsiteY5" fmla="*/ 0 h 573929"/>
              <a:gd name="connsiteX6" fmla="*/ 1257993 w 1257993"/>
              <a:gd name="connsiteY6" fmla="*/ 573929 h 573929"/>
              <a:gd name="connsiteX0" fmla="*/ 563286 w 1257993"/>
              <a:gd name="connsiteY0" fmla="*/ 294859 h 571759"/>
              <a:gd name="connsiteX1" fmla="*/ 297571 w 1257993"/>
              <a:gd name="connsiteY1" fmla="*/ 571759 h 571759"/>
              <a:gd name="connsiteX2" fmla="*/ 7006 w 1257993"/>
              <a:gd name="connsiteY2" fmla="*/ 568010 h 571759"/>
              <a:gd name="connsiteX3" fmla="*/ 0 w 1257993"/>
              <a:gd name="connsiteY3" fmla="*/ 284193 h 571759"/>
              <a:gd name="connsiteX4" fmla="*/ 279404 w 1257993"/>
              <a:gd name="connsiteY4" fmla="*/ 0 h 571759"/>
              <a:gd name="connsiteX5" fmla="*/ 1257993 w 1257993"/>
              <a:gd name="connsiteY5" fmla="*/ 0 h 571759"/>
              <a:gd name="connsiteX6" fmla="*/ 563286 w 1257993"/>
              <a:gd name="connsiteY6" fmla="*/ 294859 h 571759"/>
              <a:gd name="connsiteX0" fmla="*/ 563286 w 563286"/>
              <a:gd name="connsiteY0" fmla="*/ 294859 h 571759"/>
              <a:gd name="connsiteX1" fmla="*/ 297571 w 563286"/>
              <a:gd name="connsiteY1" fmla="*/ 571759 h 571759"/>
              <a:gd name="connsiteX2" fmla="*/ 7006 w 563286"/>
              <a:gd name="connsiteY2" fmla="*/ 568010 h 571759"/>
              <a:gd name="connsiteX3" fmla="*/ 0 w 563286"/>
              <a:gd name="connsiteY3" fmla="*/ 284193 h 571759"/>
              <a:gd name="connsiteX4" fmla="*/ 279404 w 563286"/>
              <a:gd name="connsiteY4" fmla="*/ 0 h 571759"/>
              <a:gd name="connsiteX5" fmla="*/ 557349 w 563286"/>
              <a:gd name="connsiteY5" fmla="*/ 0 h 571759"/>
              <a:gd name="connsiteX6" fmla="*/ 563286 w 563286"/>
              <a:gd name="connsiteY6" fmla="*/ 294859 h 57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286" h="571759">
                <a:moveTo>
                  <a:pt x="563286" y="294859"/>
                </a:moveTo>
                <a:lnTo>
                  <a:pt x="297571" y="571759"/>
                </a:lnTo>
                <a:lnTo>
                  <a:pt x="7006" y="568010"/>
                </a:lnTo>
                <a:lnTo>
                  <a:pt x="0" y="284193"/>
                </a:lnTo>
                <a:lnTo>
                  <a:pt x="279404" y="0"/>
                </a:lnTo>
                <a:lnTo>
                  <a:pt x="557349" y="0"/>
                </a:lnTo>
                <a:lnTo>
                  <a:pt x="563286" y="294859"/>
                </a:lnTo>
                <a:close/>
              </a:path>
            </a:pathLst>
          </a:custGeom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8" name="Freihandform 127"/>
          <p:cNvSpPr/>
          <p:nvPr/>
        </p:nvSpPr>
        <p:spPr>
          <a:xfrm rot="16200000">
            <a:off x="1500433" y="3136004"/>
            <a:ext cx="676102" cy="573929"/>
          </a:xfrm>
          <a:custGeom>
            <a:avLst/>
            <a:gdLst>
              <a:gd name="connsiteX0" fmla="*/ 1257993 w 1257993"/>
              <a:gd name="connsiteY0" fmla="*/ 437804 h 437804"/>
              <a:gd name="connsiteX1" fmla="*/ 188422 w 1257993"/>
              <a:gd name="connsiteY1" fmla="*/ 437804 h 437804"/>
              <a:gd name="connsiteX2" fmla="*/ 0 w 1257993"/>
              <a:gd name="connsiteY2" fmla="*/ 216131 h 437804"/>
              <a:gd name="connsiteX3" fmla="*/ 199505 w 1257993"/>
              <a:gd name="connsiteY3" fmla="*/ 0 h 437804"/>
              <a:gd name="connsiteX4" fmla="*/ 1257993 w 1257993"/>
              <a:gd name="connsiteY4" fmla="*/ 0 h 437804"/>
              <a:gd name="connsiteX5" fmla="*/ 1257993 w 1257993"/>
              <a:gd name="connsiteY5" fmla="*/ 437804 h 437804"/>
              <a:gd name="connsiteX0" fmla="*/ 1257993 w 1257993"/>
              <a:gd name="connsiteY0" fmla="*/ 612398 h 612398"/>
              <a:gd name="connsiteX1" fmla="*/ 188422 w 1257993"/>
              <a:gd name="connsiteY1" fmla="*/ 612398 h 612398"/>
              <a:gd name="connsiteX2" fmla="*/ 0 w 1257993"/>
              <a:gd name="connsiteY2" fmla="*/ 390725 h 612398"/>
              <a:gd name="connsiteX3" fmla="*/ 199505 w 1257993"/>
              <a:gd name="connsiteY3" fmla="*/ 0 h 612398"/>
              <a:gd name="connsiteX4" fmla="*/ 1257993 w 1257993"/>
              <a:gd name="connsiteY4" fmla="*/ 174594 h 612398"/>
              <a:gd name="connsiteX5" fmla="*/ 1257993 w 1257993"/>
              <a:gd name="connsiteY5" fmla="*/ 612398 h 612398"/>
              <a:gd name="connsiteX0" fmla="*/ 1257993 w 1257993"/>
              <a:gd name="connsiteY0" fmla="*/ 505866 h 505866"/>
              <a:gd name="connsiteX1" fmla="*/ 188422 w 1257993"/>
              <a:gd name="connsiteY1" fmla="*/ 505866 h 505866"/>
              <a:gd name="connsiteX2" fmla="*/ 0 w 1257993"/>
              <a:gd name="connsiteY2" fmla="*/ 284193 h 505866"/>
              <a:gd name="connsiteX3" fmla="*/ 279404 w 1257993"/>
              <a:gd name="connsiteY3" fmla="*/ 0 h 505866"/>
              <a:gd name="connsiteX4" fmla="*/ 1257993 w 1257993"/>
              <a:gd name="connsiteY4" fmla="*/ 68062 h 505866"/>
              <a:gd name="connsiteX5" fmla="*/ 1257993 w 1257993"/>
              <a:gd name="connsiteY5" fmla="*/ 505866 h 505866"/>
              <a:gd name="connsiteX0" fmla="*/ 1257993 w 1257993"/>
              <a:gd name="connsiteY0" fmla="*/ 505866 h 568010"/>
              <a:gd name="connsiteX1" fmla="*/ 286076 w 1257993"/>
              <a:gd name="connsiteY1" fmla="*/ 568010 h 568010"/>
              <a:gd name="connsiteX2" fmla="*/ 0 w 1257993"/>
              <a:gd name="connsiteY2" fmla="*/ 284193 h 568010"/>
              <a:gd name="connsiteX3" fmla="*/ 279404 w 1257993"/>
              <a:gd name="connsiteY3" fmla="*/ 0 h 568010"/>
              <a:gd name="connsiteX4" fmla="*/ 1257993 w 1257993"/>
              <a:gd name="connsiteY4" fmla="*/ 68062 h 568010"/>
              <a:gd name="connsiteX5" fmla="*/ 1257993 w 1257993"/>
              <a:gd name="connsiteY5" fmla="*/ 505866 h 568010"/>
              <a:gd name="connsiteX0" fmla="*/ 1257993 w 1257993"/>
              <a:gd name="connsiteY0" fmla="*/ 505866 h 568010"/>
              <a:gd name="connsiteX1" fmla="*/ 286076 w 1257993"/>
              <a:gd name="connsiteY1" fmla="*/ 568010 h 568010"/>
              <a:gd name="connsiteX2" fmla="*/ 0 w 1257993"/>
              <a:gd name="connsiteY2" fmla="*/ 284193 h 568010"/>
              <a:gd name="connsiteX3" fmla="*/ 279404 w 1257993"/>
              <a:gd name="connsiteY3" fmla="*/ 0 h 568010"/>
              <a:gd name="connsiteX4" fmla="*/ 1257993 w 1257993"/>
              <a:gd name="connsiteY4" fmla="*/ 11837 h 568010"/>
              <a:gd name="connsiteX5" fmla="*/ 1257993 w 1257993"/>
              <a:gd name="connsiteY5" fmla="*/ 505866 h 568010"/>
              <a:gd name="connsiteX0" fmla="*/ 1257993 w 1257993"/>
              <a:gd name="connsiteY0" fmla="*/ 573929 h 573929"/>
              <a:gd name="connsiteX1" fmla="*/ 286076 w 1257993"/>
              <a:gd name="connsiteY1" fmla="*/ 568010 h 573929"/>
              <a:gd name="connsiteX2" fmla="*/ 0 w 1257993"/>
              <a:gd name="connsiteY2" fmla="*/ 284193 h 573929"/>
              <a:gd name="connsiteX3" fmla="*/ 279404 w 1257993"/>
              <a:gd name="connsiteY3" fmla="*/ 0 h 573929"/>
              <a:gd name="connsiteX4" fmla="*/ 1257993 w 1257993"/>
              <a:gd name="connsiteY4" fmla="*/ 11837 h 573929"/>
              <a:gd name="connsiteX5" fmla="*/ 1257993 w 1257993"/>
              <a:gd name="connsiteY5" fmla="*/ 573929 h 573929"/>
              <a:gd name="connsiteX0" fmla="*/ 1257993 w 1257993"/>
              <a:gd name="connsiteY0" fmla="*/ 733727 h 733727"/>
              <a:gd name="connsiteX1" fmla="*/ 286076 w 1257993"/>
              <a:gd name="connsiteY1" fmla="*/ 727808 h 733727"/>
              <a:gd name="connsiteX2" fmla="*/ 0 w 1257993"/>
              <a:gd name="connsiteY2" fmla="*/ 443991 h 733727"/>
              <a:gd name="connsiteX3" fmla="*/ 279404 w 1257993"/>
              <a:gd name="connsiteY3" fmla="*/ 159798 h 733727"/>
              <a:gd name="connsiteX4" fmla="*/ 1257993 w 1257993"/>
              <a:gd name="connsiteY4" fmla="*/ 0 h 733727"/>
              <a:gd name="connsiteX5" fmla="*/ 1257993 w 1257993"/>
              <a:gd name="connsiteY5" fmla="*/ 733727 h 733727"/>
              <a:gd name="connsiteX0" fmla="*/ 1257993 w 1257993"/>
              <a:gd name="connsiteY0" fmla="*/ 573929 h 573929"/>
              <a:gd name="connsiteX1" fmla="*/ 286076 w 1257993"/>
              <a:gd name="connsiteY1" fmla="*/ 568010 h 573929"/>
              <a:gd name="connsiteX2" fmla="*/ 0 w 1257993"/>
              <a:gd name="connsiteY2" fmla="*/ 284193 h 573929"/>
              <a:gd name="connsiteX3" fmla="*/ 279404 w 1257993"/>
              <a:gd name="connsiteY3" fmla="*/ 0 h 573929"/>
              <a:gd name="connsiteX4" fmla="*/ 1257993 w 1257993"/>
              <a:gd name="connsiteY4" fmla="*/ 0 h 573929"/>
              <a:gd name="connsiteX5" fmla="*/ 1257993 w 1257993"/>
              <a:gd name="connsiteY5" fmla="*/ 573929 h 573929"/>
              <a:gd name="connsiteX0" fmla="*/ 1257993 w 1257993"/>
              <a:gd name="connsiteY0" fmla="*/ 573929 h 573929"/>
              <a:gd name="connsiteX1" fmla="*/ 286076 w 1257993"/>
              <a:gd name="connsiteY1" fmla="*/ 568010 h 573929"/>
              <a:gd name="connsiteX2" fmla="*/ 0 w 1257993"/>
              <a:gd name="connsiteY2" fmla="*/ 284193 h 573929"/>
              <a:gd name="connsiteX3" fmla="*/ 279404 w 1257993"/>
              <a:gd name="connsiteY3" fmla="*/ 0 h 573929"/>
              <a:gd name="connsiteX4" fmla="*/ 676102 w 1257993"/>
              <a:gd name="connsiteY4" fmla="*/ 0 h 573929"/>
              <a:gd name="connsiteX5" fmla="*/ 1257993 w 1257993"/>
              <a:gd name="connsiteY5" fmla="*/ 573929 h 573929"/>
              <a:gd name="connsiteX0" fmla="*/ 670164 w 676102"/>
              <a:gd name="connsiteY0" fmla="*/ 573929 h 573929"/>
              <a:gd name="connsiteX1" fmla="*/ 286076 w 676102"/>
              <a:gd name="connsiteY1" fmla="*/ 568010 h 573929"/>
              <a:gd name="connsiteX2" fmla="*/ 0 w 676102"/>
              <a:gd name="connsiteY2" fmla="*/ 284193 h 573929"/>
              <a:gd name="connsiteX3" fmla="*/ 279404 w 676102"/>
              <a:gd name="connsiteY3" fmla="*/ 0 h 573929"/>
              <a:gd name="connsiteX4" fmla="*/ 676102 w 676102"/>
              <a:gd name="connsiteY4" fmla="*/ 0 h 573929"/>
              <a:gd name="connsiteX5" fmla="*/ 670164 w 676102"/>
              <a:gd name="connsiteY5" fmla="*/ 573929 h 573929"/>
              <a:gd name="connsiteX0" fmla="*/ 670164 w 676102"/>
              <a:gd name="connsiteY0" fmla="*/ 573929 h 573929"/>
              <a:gd name="connsiteX1" fmla="*/ 286076 w 676102"/>
              <a:gd name="connsiteY1" fmla="*/ 568010 h 573929"/>
              <a:gd name="connsiteX2" fmla="*/ 0 w 676102"/>
              <a:gd name="connsiteY2" fmla="*/ 284193 h 573929"/>
              <a:gd name="connsiteX3" fmla="*/ 334 w 676102"/>
              <a:gd name="connsiteY3" fmla="*/ 2 h 573929"/>
              <a:gd name="connsiteX4" fmla="*/ 676102 w 676102"/>
              <a:gd name="connsiteY4" fmla="*/ 0 h 573929"/>
              <a:gd name="connsiteX5" fmla="*/ 670164 w 676102"/>
              <a:gd name="connsiteY5" fmla="*/ 573929 h 57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6102" h="573929">
                <a:moveTo>
                  <a:pt x="670164" y="573929"/>
                </a:moveTo>
                <a:lnTo>
                  <a:pt x="286076" y="568010"/>
                </a:lnTo>
                <a:lnTo>
                  <a:pt x="0" y="284193"/>
                </a:lnTo>
                <a:cubicBezTo>
                  <a:pt x="111" y="189463"/>
                  <a:pt x="223" y="94732"/>
                  <a:pt x="334" y="2"/>
                </a:cubicBezTo>
                <a:lnTo>
                  <a:pt x="676102" y="0"/>
                </a:lnTo>
                <a:cubicBezTo>
                  <a:pt x="674123" y="191310"/>
                  <a:pt x="672143" y="382619"/>
                  <a:pt x="670164" y="573929"/>
                </a:cubicBezTo>
                <a:close/>
              </a:path>
            </a:pathLst>
          </a:custGeom>
          <a:ln w="38100">
            <a:solidFill>
              <a:srgbClr val="00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9" name="Freihandform 128"/>
          <p:cNvSpPr/>
          <p:nvPr/>
        </p:nvSpPr>
        <p:spPr>
          <a:xfrm rot="10800000">
            <a:off x="483235" y="4081948"/>
            <a:ext cx="1311432" cy="585804"/>
          </a:xfrm>
          <a:custGeom>
            <a:avLst/>
            <a:gdLst>
              <a:gd name="connsiteX0" fmla="*/ 1257993 w 1257993"/>
              <a:gd name="connsiteY0" fmla="*/ 437804 h 437804"/>
              <a:gd name="connsiteX1" fmla="*/ 188422 w 1257993"/>
              <a:gd name="connsiteY1" fmla="*/ 437804 h 437804"/>
              <a:gd name="connsiteX2" fmla="*/ 0 w 1257993"/>
              <a:gd name="connsiteY2" fmla="*/ 216131 h 437804"/>
              <a:gd name="connsiteX3" fmla="*/ 199505 w 1257993"/>
              <a:gd name="connsiteY3" fmla="*/ 0 h 437804"/>
              <a:gd name="connsiteX4" fmla="*/ 1257993 w 1257993"/>
              <a:gd name="connsiteY4" fmla="*/ 0 h 437804"/>
              <a:gd name="connsiteX5" fmla="*/ 1257993 w 1257993"/>
              <a:gd name="connsiteY5" fmla="*/ 437804 h 437804"/>
              <a:gd name="connsiteX0" fmla="*/ 1257993 w 1257993"/>
              <a:gd name="connsiteY0" fmla="*/ 612398 h 612398"/>
              <a:gd name="connsiteX1" fmla="*/ 188422 w 1257993"/>
              <a:gd name="connsiteY1" fmla="*/ 612398 h 612398"/>
              <a:gd name="connsiteX2" fmla="*/ 0 w 1257993"/>
              <a:gd name="connsiteY2" fmla="*/ 390725 h 612398"/>
              <a:gd name="connsiteX3" fmla="*/ 199505 w 1257993"/>
              <a:gd name="connsiteY3" fmla="*/ 0 h 612398"/>
              <a:gd name="connsiteX4" fmla="*/ 1257993 w 1257993"/>
              <a:gd name="connsiteY4" fmla="*/ 174594 h 612398"/>
              <a:gd name="connsiteX5" fmla="*/ 1257993 w 1257993"/>
              <a:gd name="connsiteY5" fmla="*/ 612398 h 612398"/>
              <a:gd name="connsiteX0" fmla="*/ 1257993 w 1257993"/>
              <a:gd name="connsiteY0" fmla="*/ 505866 h 505866"/>
              <a:gd name="connsiteX1" fmla="*/ 188422 w 1257993"/>
              <a:gd name="connsiteY1" fmla="*/ 505866 h 505866"/>
              <a:gd name="connsiteX2" fmla="*/ 0 w 1257993"/>
              <a:gd name="connsiteY2" fmla="*/ 284193 h 505866"/>
              <a:gd name="connsiteX3" fmla="*/ 279404 w 1257993"/>
              <a:gd name="connsiteY3" fmla="*/ 0 h 505866"/>
              <a:gd name="connsiteX4" fmla="*/ 1257993 w 1257993"/>
              <a:gd name="connsiteY4" fmla="*/ 68062 h 505866"/>
              <a:gd name="connsiteX5" fmla="*/ 1257993 w 1257993"/>
              <a:gd name="connsiteY5" fmla="*/ 505866 h 505866"/>
              <a:gd name="connsiteX0" fmla="*/ 1257993 w 1257993"/>
              <a:gd name="connsiteY0" fmla="*/ 505866 h 568010"/>
              <a:gd name="connsiteX1" fmla="*/ 286076 w 1257993"/>
              <a:gd name="connsiteY1" fmla="*/ 568010 h 568010"/>
              <a:gd name="connsiteX2" fmla="*/ 0 w 1257993"/>
              <a:gd name="connsiteY2" fmla="*/ 284193 h 568010"/>
              <a:gd name="connsiteX3" fmla="*/ 279404 w 1257993"/>
              <a:gd name="connsiteY3" fmla="*/ 0 h 568010"/>
              <a:gd name="connsiteX4" fmla="*/ 1257993 w 1257993"/>
              <a:gd name="connsiteY4" fmla="*/ 68062 h 568010"/>
              <a:gd name="connsiteX5" fmla="*/ 1257993 w 1257993"/>
              <a:gd name="connsiteY5" fmla="*/ 505866 h 568010"/>
              <a:gd name="connsiteX0" fmla="*/ 1257993 w 1257993"/>
              <a:gd name="connsiteY0" fmla="*/ 505866 h 568010"/>
              <a:gd name="connsiteX1" fmla="*/ 286076 w 1257993"/>
              <a:gd name="connsiteY1" fmla="*/ 568010 h 568010"/>
              <a:gd name="connsiteX2" fmla="*/ 0 w 1257993"/>
              <a:gd name="connsiteY2" fmla="*/ 284193 h 568010"/>
              <a:gd name="connsiteX3" fmla="*/ 279404 w 1257993"/>
              <a:gd name="connsiteY3" fmla="*/ 0 h 568010"/>
              <a:gd name="connsiteX4" fmla="*/ 1257993 w 1257993"/>
              <a:gd name="connsiteY4" fmla="*/ 11837 h 568010"/>
              <a:gd name="connsiteX5" fmla="*/ 1257993 w 1257993"/>
              <a:gd name="connsiteY5" fmla="*/ 505866 h 568010"/>
              <a:gd name="connsiteX0" fmla="*/ 1257993 w 1257993"/>
              <a:gd name="connsiteY0" fmla="*/ 573929 h 573929"/>
              <a:gd name="connsiteX1" fmla="*/ 286076 w 1257993"/>
              <a:gd name="connsiteY1" fmla="*/ 568010 h 573929"/>
              <a:gd name="connsiteX2" fmla="*/ 0 w 1257993"/>
              <a:gd name="connsiteY2" fmla="*/ 284193 h 573929"/>
              <a:gd name="connsiteX3" fmla="*/ 279404 w 1257993"/>
              <a:gd name="connsiteY3" fmla="*/ 0 h 573929"/>
              <a:gd name="connsiteX4" fmla="*/ 1257993 w 1257993"/>
              <a:gd name="connsiteY4" fmla="*/ 11837 h 573929"/>
              <a:gd name="connsiteX5" fmla="*/ 1257993 w 1257993"/>
              <a:gd name="connsiteY5" fmla="*/ 573929 h 573929"/>
              <a:gd name="connsiteX0" fmla="*/ 1257993 w 1257993"/>
              <a:gd name="connsiteY0" fmla="*/ 733727 h 733727"/>
              <a:gd name="connsiteX1" fmla="*/ 286076 w 1257993"/>
              <a:gd name="connsiteY1" fmla="*/ 727808 h 733727"/>
              <a:gd name="connsiteX2" fmla="*/ 0 w 1257993"/>
              <a:gd name="connsiteY2" fmla="*/ 443991 h 733727"/>
              <a:gd name="connsiteX3" fmla="*/ 279404 w 1257993"/>
              <a:gd name="connsiteY3" fmla="*/ 159798 h 733727"/>
              <a:gd name="connsiteX4" fmla="*/ 1257993 w 1257993"/>
              <a:gd name="connsiteY4" fmla="*/ 0 h 733727"/>
              <a:gd name="connsiteX5" fmla="*/ 1257993 w 1257993"/>
              <a:gd name="connsiteY5" fmla="*/ 733727 h 733727"/>
              <a:gd name="connsiteX0" fmla="*/ 1257993 w 1257993"/>
              <a:gd name="connsiteY0" fmla="*/ 573929 h 573929"/>
              <a:gd name="connsiteX1" fmla="*/ 286076 w 1257993"/>
              <a:gd name="connsiteY1" fmla="*/ 568010 h 573929"/>
              <a:gd name="connsiteX2" fmla="*/ 0 w 1257993"/>
              <a:gd name="connsiteY2" fmla="*/ 284193 h 573929"/>
              <a:gd name="connsiteX3" fmla="*/ 279404 w 1257993"/>
              <a:gd name="connsiteY3" fmla="*/ 0 h 573929"/>
              <a:gd name="connsiteX4" fmla="*/ 1257993 w 1257993"/>
              <a:gd name="connsiteY4" fmla="*/ 0 h 573929"/>
              <a:gd name="connsiteX5" fmla="*/ 1257993 w 1257993"/>
              <a:gd name="connsiteY5" fmla="*/ 573929 h 573929"/>
              <a:gd name="connsiteX0" fmla="*/ 1257993 w 1311432"/>
              <a:gd name="connsiteY0" fmla="*/ 573929 h 573929"/>
              <a:gd name="connsiteX1" fmla="*/ 286076 w 1311432"/>
              <a:gd name="connsiteY1" fmla="*/ 568010 h 573929"/>
              <a:gd name="connsiteX2" fmla="*/ 0 w 1311432"/>
              <a:gd name="connsiteY2" fmla="*/ 284193 h 573929"/>
              <a:gd name="connsiteX3" fmla="*/ 279404 w 1311432"/>
              <a:gd name="connsiteY3" fmla="*/ 0 h 573929"/>
              <a:gd name="connsiteX4" fmla="*/ 1311432 w 1311432"/>
              <a:gd name="connsiteY4" fmla="*/ 11876 h 573929"/>
              <a:gd name="connsiteX5" fmla="*/ 1257993 w 1311432"/>
              <a:gd name="connsiteY5" fmla="*/ 573929 h 573929"/>
              <a:gd name="connsiteX0" fmla="*/ 1299557 w 1311432"/>
              <a:gd name="connsiteY0" fmla="*/ 585804 h 585804"/>
              <a:gd name="connsiteX1" fmla="*/ 286076 w 1311432"/>
              <a:gd name="connsiteY1" fmla="*/ 568010 h 585804"/>
              <a:gd name="connsiteX2" fmla="*/ 0 w 1311432"/>
              <a:gd name="connsiteY2" fmla="*/ 284193 h 585804"/>
              <a:gd name="connsiteX3" fmla="*/ 279404 w 1311432"/>
              <a:gd name="connsiteY3" fmla="*/ 0 h 585804"/>
              <a:gd name="connsiteX4" fmla="*/ 1311432 w 1311432"/>
              <a:gd name="connsiteY4" fmla="*/ 11876 h 585804"/>
              <a:gd name="connsiteX5" fmla="*/ 1299557 w 1311432"/>
              <a:gd name="connsiteY5" fmla="*/ 585804 h 58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1432" h="585804">
                <a:moveTo>
                  <a:pt x="1299557" y="585804"/>
                </a:moveTo>
                <a:lnTo>
                  <a:pt x="286076" y="568010"/>
                </a:lnTo>
                <a:lnTo>
                  <a:pt x="0" y="284193"/>
                </a:lnTo>
                <a:lnTo>
                  <a:pt x="279404" y="0"/>
                </a:lnTo>
                <a:lnTo>
                  <a:pt x="1311432" y="11876"/>
                </a:lnTo>
                <a:lnTo>
                  <a:pt x="1299557" y="585804"/>
                </a:lnTo>
                <a:close/>
              </a:path>
            </a:pathLst>
          </a:custGeom>
          <a:ln w="38100"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0" name="Freihandform 129"/>
          <p:cNvSpPr/>
          <p:nvPr/>
        </p:nvSpPr>
        <p:spPr>
          <a:xfrm>
            <a:off x="1880567" y="4701444"/>
            <a:ext cx="1257993" cy="573929"/>
          </a:xfrm>
          <a:custGeom>
            <a:avLst/>
            <a:gdLst>
              <a:gd name="connsiteX0" fmla="*/ 1257993 w 1257993"/>
              <a:gd name="connsiteY0" fmla="*/ 437804 h 437804"/>
              <a:gd name="connsiteX1" fmla="*/ 188422 w 1257993"/>
              <a:gd name="connsiteY1" fmla="*/ 437804 h 437804"/>
              <a:gd name="connsiteX2" fmla="*/ 0 w 1257993"/>
              <a:gd name="connsiteY2" fmla="*/ 216131 h 437804"/>
              <a:gd name="connsiteX3" fmla="*/ 199505 w 1257993"/>
              <a:gd name="connsiteY3" fmla="*/ 0 h 437804"/>
              <a:gd name="connsiteX4" fmla="*/ 1257993 w 1257993"/>
              <a:gd name="connsiteY4" fmla="*/ 0 h 437804"/>
              <a:gd name="connsiteX5" fmla="*/ 1257993 w 1257993"/>
              <a:gd name="connsiteY5" fmla="*/ 437804 h 437804"/>
              <a:gd name="connsiteX0" fmla="*/ 1257993 w 1257993"/>
              <a:gd name="connsiteY0" fmla="*/ 612398 h 612398"/>
              <a:gd name="connsiteX1" fmla="*/ 188422 w 1257993"/>
              <a:gd name="connsiteY1" fmla="*/ 612398 h 612398"/>
              <a:gd name="connsiteX2" fmla="*/ 0 w 1257993"/>
              <a:gd name="connsiteY2" fmla="*/ 390725 h 612398"/>
              <a:gd name="connsiteX3" fmla="*/ 199505 w 1257993"/>
              <a:gd name="connsiteY3" fmla="*/ 0 h 612398"/>
              <a:gd name="connsiteX4" fmla="*/ 1257993 w 1257993"/>
              <a:gd name="connsiteY4" fmla="*/ 174594 h 612398"/>
              <a:gd name="connsiteX5" fmla="*/ 1257993 w 1257993"/>
              <a:gd name="connsiteY5" fmla="*/ 612398 h 612398"/>
              <a:gd name="connsiteX0" fmla="*/ 1257993 w 1257993"/>
              <a:gd name="connsiteY0" fmla="*/ 505866 h 505866"/>
              <a:gd name="connsiteX1" fmla="*/ 188422 w 1257993"/>
              <a:gd name="connsiteY1" fmla="*/ 505866 h 505866"/>
              <a:gd name="connsiteX2" fmla="*/ 0 w 1257993"/>
              <a:gd name="connsiteY2" fmla="*/ 284193 h 505866"/>
              <a:gd name="connsiteX3" fmla="*/ 279404 w 1257993"/>
              <a:gd name="connsiteY3" fmla="*/ 0 h 505866"/>
              <a:gd name="connsiteX4" fmla="*/ 1257993 w 1257993"/>
              <a:gd name="connsiteY4" fmla="*/ 68062 h 505866"/>
              <a:gd name="connsiteX5" fmla="*/ 1257993 w 1257993"/>
              <a:gd name="connsiteY5" fmla="*/ 505866 h 505866"/>
              <a:gd name="connsiteX0" fmla="*/ 1257993 w 1257993"/>
              <a:gd name="connsiteY0" fmla="*/ 505866 h 568010"/>
              <a:gd name="connsiteX1" fmla="*/ 286076 w 1257993"/>
              <a:gd name="connsiteY1" fmla="*/ 568010 h 568010"/>
              <a:gd name="connsiteX2" fmla="*/ 0 w 1257993"/>
              <a:gd name="connsiteY2" fmla="*/ 284193 h 568010"/>
              <a:gd name="connsiteX3" fmla="*/ 279404 w 1257993"/>
              <a:gd name="connsiteY3" fmla="*/ 0 h 568010"/>
              <a:gd name="connsiteX4" fmla="*/ 1257993 w 1257993"/>
              <a:gd name="connsiteY4" fmla="*/ 68062 h 568010"/>
              <a:gd name="connsiteX5" fmla="*/ 1257993 w 1257993"/>
              <a:gd name="connsiteY5" fmla="*/ 505866 h 568010"/>
              <a:gd name="connsiteX0" fmla="*/ 1257993 w 1257993"/>
              <a:gd name="connsiteY0" fmla="*/ 505866 h 568010"/>
              <a:gd name="connsiteX1" fmla="*/ 286076 w 1257993"/>
              <a:gd name="connsiteY1" fmla="*/ 568010 h 568010"/>
              <a:gd name="connsiteX2" fmla="*/ 0 w 1257993"/>
              <a:gd name="connsiteY2" fmla="*/ 284193 h 568010"/>
              <a:gd name="connsiteX3" fmla="*/ 279404 w 1257993"/>
              <a:gd name="connsiteY3" fmla="*/ 0 h 568010"/>
              <a:gd name="connsiteX4" fmla="*/ 1257993 w 1257993"/>
              <a:gd name="connsiteY4" fmla="*/ 11837 h 568010"/>
              <a:gd name="connsiteX5" fmla="*/ 1257993 w 1257993"/>
              <a:gd name="connsiteY5" fmla="*/ 505866 h 568010"/>
              <a:gd name="connsiteX0" fmla="*/ 1257993 w 1257993"/>
              <a:gd name="connsiteY0" fmla="*/ 573929 h 573929"/>
              <a:gd name="connsiteX1" fmla="*/ 286076 w 1257993"/>
              <a:gd name="connsiteY1" fmla="*/ 568010 h 573929"/>
              <a:gd name="connsiteX2" fmla="*/ 0 w 1257993"/>
              <a:gd name="connsiteY2" fmla="*/ 284193 h 573929"/>
              <a:gd name="connsiteX3" fmla="*/ 279404 w 1257993"/>
              <a:gd name="connsiteY3" fmla="*/ 0 h 573929"/>
              <a:gd name="connsiteX4" fmla="*/ 1257993 w 1257993"/>
              <a:gd name="connsiteY4" fmla="*/ 11837 h 573929"/>
              <a:gd name="connsiteX5" fmla="*/ 1257993 w 1257993"/>
              <a:gd name="connsiteY5" fmla="*/ 573929 h 573929"/>
              <a:gd name="connsiteX0" fmla="*/ 1257993 w 1257993"/>
              <a:gd name="connsiteY0" fmla="*/ 733727 h 733727"/>
              <a:gd name="connsiteX1" fmla="*/ 286076 w 1257993"/>
              <a:gd name="connsiteY1" fmla="*/ 727808 h 733727"/>
              <a:gd name="connsiteX2" fmla="*/ 0 w 1257993"/>
              <a:gd name="connsiteY2" fmla="*/ 443991 h 733727"/>
              <a:gd name="connsiteX3" fmla="*/ 279404 w 1257993"/>
              <a:gd name="connsiteY3" fmla="*/ 159798 h 733727"/>
              <a:gd name="connsiteX4" fmla="*/ 1257993 w 1257993"/>
              <a:gd name="connsiteY4" fmla="*/ 0 h 733727"/>
              <a:gd name="connsiteX5" fmla="*/ 1257993 w 1257993"/>
              <a:gd name="connsiteY5" fmla="*/ 733727 h 733727"/>
              <a:gd name="connsiteX0" fmla="*/ 1257993 w 1257993"/>
              <a:gd name="connsiteY0" fmla="*/ 573929 h 573929"/>
              <a:gd name="connsiteX1" fmla="*/ 286076 w 1257993"/>
              <a:gd name="connsiteY1" fmla="*/ 568010 h 573929"/>
              <a:gd name="connsiteX2" fmla="*/ 0 w 1257993"/>
              <a:gd name="connsiteY2" fmla="*/ 284193 h 573929"/>
              <a:gd name="connsiteX3" fmla="*/ 279404 w 1257993"/>
              <a:gd name="connsiteY3" fmla="*/ 0 h 573929"/>
              <a:gd name="connsiteX4" fmla="*/ 1257993 w 1257993"/>
              <a:gd name="connsiteY4" fmla="*/ 0 h 573929"/>
              <a:gd name="connsiteX5" fmla="*/ 1257993 w 1257993"/>
              <a:gd name="connsiteY5" fmla="*/ 573929 h 57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7993" h="573929">
                <a:moveTo>
                  <a:pt x="1257993" y="573929"/>
                </a:moveTo>
                <a:lnTo>
                  <a:pt x="286076" y="568010"/>
                </a:lnTo>
                <a:lnTo>
                  <a:pt x="0" y="284193"/>
                </a:lnTo>
                <a:lnTo>
                  <a:pt x="279404" y="0"/>
                </a:lnTo>
                <a:lnTo>
                  <a:pt x="1257993" y="0"/>
                </a:lnTo>
                <a:lnTo>
                  <a:pt x="1257993" y="573929"/>
                </a:lnTo>
                <a:close/>
              </a:path>
            </a:pathLst>
          </a:cu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1" name="Freihandform 130"/>
          <p:cNvSpPr/>
          <p:nvPr/>
        </p:nvSpPr>
        <p:spPr>
          <a:xfrm rot="10800000">
            <a:off x="1569800" y="4392904"/>
            <a:ext cx="563286" cy="571759"/>
          </a:xfrm>
          <a:custGeom>
            <a:avLst/>
            <a:gdLst>
              <a:gd name="connsiteX0" fmla="*/ 1257993 w 1257993"/>
              <a:gd name="connsiteY0" fmla="*/ 437804 h 437804"/>
              <a:gd name="connsiteX1" fmla="*/ 188422 w 1257993"/>
              <a:gd name="connsiteY1" fmla="*/ 437804 h 437804"/>
              <a:gd name="connsiteX2" fmla="*/ 0 w 1257993"/>
              <a:gd name="connsiteY2" fmla="*/ 216131 h 437804"/>
              <a:gd name="connsiteX3" fmla="*/ 199505 w 1257993"/>
              <a:gd name="connsiteY3" fmla="*/ 0 h 437804"/>
              <a:gd name="connsiteX4" fmla="*/ 1257993 w 1257993"/>
              <a:gd name="connsiteY4" fmla="*/ 0 h 437804"/>
              <a:gd name="connsiteX5" fmla="*/ 1257993 w 1257993"/>
              <a:gd name="connsiteY5" fmla="*/ 437804 h 437804"/>
              <a:gd name="connsiteX0" fmla="*/ 1257993 w 1257993"/>
              <a:gd name="connsiteY0" fmla="*/ 612398 h 612398"/>
              <a:gd name="connsiteX1" fmla="*/ 188422 w 1257993"/>
              <a:gd name="connsiteY1" fmla="*/ 612398 h 612398"/>
              <a:gd name="connsiteX2" fmla="*/ 0 w 1257993"/>
              <a:gd name="connsiteY2" fmla="*/ 390725 h 612398"/>
              <a:gd name="connsiteX3" fmla="*/ 199505 w 1257993"/>
              <a:gd name="connsiteY3" fmla="*/ 0 h 612398"/>
              <a:gd name="connsiteX4" fmla="*/ 1257993 w 1257993"/>
              <a:gd name="connsiteY4" fmla="*/ 174594 h 612398"/>
              <a:gd name="connsiteX5" fmla="*/ 1257993 w 1257993"/>
              <a:gd name="connsiteY5" fmla="*/ 612398 h 612398"/>
              <a:gd name="connsiteX0" fmla="*/ 1257993 w 1257993"/>
              <a:gd name="connsiteY0" fmla="*/ 505866 h 505866"/>
              <a:gd name="connsiteX1" fmla="*/ 188422 w 1257993"/>
              <a:gd name="connsiteY1" fmla="*/ 505866 h 505866"/>
              <a:gd name="connsiteX2" fmla="*/ 0 w 1257993"/>
              <a:gd name="connsiteY2" fmla="*/ 284193 h 505866"/>
              <a:gd name="connsiteX3" fmla="*/ 279404 w 1257993"/>
              <a:gd name="connsiteY3" fmla="*/ 0 h 505866"/>
              <a:gd name="connsiteX4" fmla="*/ 1257993 w 1257993"/>
              <a:gd name="connsiteY4" fmla="*/ 68062 h 505866"/>
              <a:gd name="connsiteX5" fmla="*/ 1257993 w 1257993"/>
              <a:gd name="connsiteY5" fmla="*/ 505866 h 505866"/>
              <a:gd name="connsiteX0" fmla="*/ 1257993 w 1257993"/>
              <a:gd name="connsiteY0" fmla="*/ 505866 h 568010"/>
              <a:gd name="connsiteX1" fmla="*/ 286076 w 1257993"/>
              <a:gd name="connsiteY1" fmla="*/ 568010 h 568010"/>
              <a:gd name="connsiteX2" fmla="*/ 0 w 1257993"/>
              <a:gd name="connsiteY2" fmla="*/ 284193 h 568010"/>
              <a:gd name="connsiteX3" fmla="*/ 279404 w 1257993"/>
              <a:gd name="connsiteY3" fmla="*/ 0 h 568010"/>
              <a:gd name="connsiteX4" fmla="*/ 1257993 w 1257993"/>
              <a:gd name="connsiteY4" fmla="*/ 68062 h 568010"/>
              <a:gd name="connsiteX5" fmla="*/ 1257993 w 1257993"/>
              <a:gd name="connsiteY5" fmla="*/ 505866 h 568010"/>
              <a:gd name="connsiteX0" fmla="*/ 1257993 w 1257993"/>
              <a:gd name="connsiteY0" fmla="*/ 505866 h 568010"/>
              <a:gd name="connsiteX1" fmla="*/ 286076 w 1257993"/>
              <a:gd name="connsiteY1" fmla="*/ 568010 h 568010"/>
              <a:gd name="connsiteX2" fmla="*/ 0 w 1257993"/>
              <a:gd name="connsiteY2" fmla="*/ 284193 h 568010"/>
              <a:gd name="connsiteX3" fmla="*/ 279404 w 1257993"/>
              <a:gd name="connsiteY3" fmla="*/ 0 h 568010"/>
              <a:gd name="connsiteX4" fmla="*/ 1257993 w 1257993"/>
              <a:gd name="connsiteY4" fmla="*/ 11837 h 568010"/>
              <a:gd name="connsiteX5" fmla="*/ 1257993 w 1257993"/>
              <a:gd name="connsiteY5" fmla="*/ 505866 h 568010"/>
              <a:gd name="connsiteX0" fmla="*/ 1257993 w 1257993"/>
              <a:gd name="connsiteY0" fmla="*/ 573929 h 573929"/>
              <a:gd name="connsiteX1" fmla="*/ 286076 w 1257993"/>
              <a:gd name="connsiteY1" fmla="*/ 568010 h 573929"/>
              <a:gd name="connsiteX2" fmla="*/ 0 w 1257993"/>
              <a:gd name="connsiteY2" fmla="*/ 284193 h 573929"/>
              <a:gd name="connsiteX3" fmla="*/ 279404 w 1257993"/>
              <a:gd name="connsiteY3" fmla="*/ 0 h 573929"/>
              <a:gd name="connsiteX4" fmla="*/ 1257993 w 1257993"/>
              <a:gd name="connsiteY4" fmla="*/ 11837 h 573929"/>
              <a:gd name="connsiteX5" fmla="*/ 1257993 w 1257993"/>
              <a:gd name="connsiteY5" fmla="*/ 573929 h 573929"/>
              <a:gd name="connsiteX0" fmla="*/ 1257993 w 1257993"/>
              <a:gd name="connsiteY0" fmla="*/ 733727 h 733727"/>
              <a:gd name="connsiteX1" fmla="*/ 286076 w 1257993"/>
              <a:gd name="connsiteY1" fmla="*/ 727808 h 733727"/>
              <a:gd name="connsiteX2" fmla="*/ 0 w 1257993"/>
              <a:gd name="connsiteY2" fmla="*/ 443991 h 733727"/>
              <a:gd name="connsiteX3" fmla="*/ 279404 w 1257993"/>
              <a:gd name="connsiteY3" fmla="*/ 159798 h 733727"/>
              <a:gd name="connsiteX4" fmla="*/ 1257993 w 1257993"/>
              <a:gd name="connsiteY4" fmla="*/ 0 h 733727"/>
              <a:gd name="connsiteX5" fmla="*/ 1257993 w 1257993"/>
              <a:gd name="connsiteY5" fmla="*/ 733727 h 733727"/>
              <a:gd name="connsiteX0" fmla="*/ 1257993 w 1257993"/>
              <a:gd name="connsiteY0" fmla="*/ 573929 h 573929"/>
              <a:gd name="connsiteX1" fmla="*/ 286076 w 1257993"/>
              <a:gd name="connsiteY1" fmla="*/ 568010 h 573929"/>
              <a:gd name="connsiteX2" fmla="*/ 0 w 1257993"/>
              <a:gd name="connsiteY2" fmla="*/ 284193 h 573929"/>
              <a:gd name="connsiteX3" fmla="*/ 279404 w 1257993"/>
              <a:gd name="connsiteY3" fmla="*/ 0 h 573929"/>
              <a:gd name="connsiteX4" fmla="*/ 1257993 w 1257993"/>
              <a:gd name="connsiteY4" fmla="*/ 0 h 573929"/>
              <a:gd name="connsiteX5" fmla="*/ 1257993 w 1257993"/>
              <a:gd name="connsiteY5" fmla="*/ 573929 h 573929"/>
              <a:gd name="connsiteX0" fmla="*/ 1257993 w 1257993"/>
              <a:gd name="connsiteY0" fmla="*/ 573929 h 573929"/>
              <a:gd name="connsiteX1" fmla="*/ 7006 w 1257993"/>
              <a:gd name="connsiteY1" fmla="*/ 568010 h 573929"/>
              <a:gd name="connsiteX2" fmla="*/ 0 w 1257993"/>
              <a:gd name="connsiteY2" fmla="*/ 284193 h 573929"/>
              <a:gd name="connsiteX3" fmla="*/ 279404 w 1257993"/>
              <a:gd name="connsiteY3" fmla="*/ 0 h 573929"/>
              <a:gd name="connsiteX4" fmla="*/ 1257993 w 1257993"/>
              <a:gd name="connsiteY4" fmla="*/ 0 h 573929"/>
              <a:gd name="connsiteX5" fmla="*/ 1257993 w 1257993"/>
              <a:gd name="connsiteY5" fmla="*/ 573929 h 573929"/>
              <a:gd name="connsiteX0" fmla="*/ 1257993 w 1257993"/>
              <a:gd name="connsiteY0" fmla="*/ 573929 h 573929"/>
              <a:gd name="connsiteX1" fmla="*/ 297571 w 1257993"/>
              <a:gd name="connsiteY1" fmla="*/ 571759 h 573929"/>
              <a:gd name="connsiteX2" fmla="*/ 7006 w 1257993"/>
              <a:gd name="connsiteY2" fmla="*/ 568010 h 573929"/>
              <a:gd name="connsiteX3" fmla="*/ 0 w 1257993"/>
              <a:gd name="connsiteY3" fmla="*/ 284193 h 573929"/>
              <a:gd name="connsiteX4" fmla="*/ 279404 w 1257993"/>
              <a:gd name="connsiteY4" fmla="*/ 0 h 573929"/>
              <a:gd name="connsiteX5" fmla="*/ 1257993 w 1257993"/>
              <a:gd name="connsiteY5" fmla="*/ 0 h 573929"/>
              <a:gd name="connsiteX6" fmla="*/ 1257993 w 1257993"/>
              <a:gd name="connsiteY6" fmla="*/ 573929 h 573929"/>
              <a:gd name="connsiteX0" fmla="*/ 563286 w 1257993"/>
              <a:gd name="connsiteY0" fmla="*/ 294859 h 571759"/>
              <a:gd name="connsiteX1" fmla="*/ 297571 w 1257993"/>
              <a:gd name="connsiteY1" fmla="*/ 571759 h 571759"/>
              <a:gd name="connsiteX2" fmla="*/ 7006 w 1257993"/>
              <a:gd name="connsiteY2" fmla="*/ 568010 h 571759"/>
              <a:gd name="connsiteX3" fmla="*/ 0 w 1257993"/>
              <a:gd name="connsiteY3" fmla="*/ 284193 h 571759"/>
              <a:gd name="connsiteX4" fmla="*/ 279404 w 1257993"/>
              <a:gd name="connsiteY4" fmla="*/ 0 h 571759"/>
              <a:gd name="connsiteX5" fmla="*/ 1257993 w 1257993"/>
              <a:gd name="connsiteY5" fmla="*/ 0 h 571759"/>
              <a:gd name="connsiteX6" fmla="*/ 563286 w 1257993"/>
              <a:gd name="connsiteY6" fmla="*/ 294859 h 571759"/>
              <a:gd name="connsiteX0" fmla="*/ 563286 w 563286"/>
              <a:gd name="connsiteY0" fmla="*/ 294859 h 571759"/>
              <a:gd name="connsiteX1" fmla="*/ 297571 w 563286"/>
              <a:gd name="connsiteY1" fmla="*/ 571759 h 571759"/>
              <a:gd name="connsiteX2" fmla="*/ 7006 w 563286"/>
              <a:gd name="connsiteY2" fmla="*/ 568010 h 571759"/>
              <a:gd name="connsiteX3" fmla="*/ 0 w 563286"/>
              <a:gd name="connsiteY3" fmla="*/ 284193 h 571759"/>
              <a:gd name="connsiteX4" fmla="*/ 279404 w 563286"/>
              <a:gd name="connsiteY4" fmla="*/ 0 h 571759"/>
              <a:gd name="connsiteX5" fmla="*/ 557349 w 563286"/>
              <a:gd name="connsiteY5" fmla="*/ 0 h 571759"/>
              <a:gd name="connsiteX6" fmla="*/ 563286 w 563286"/>
              <a:gd name="connsiteY6" fmla="*/ 294859 h 57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286" h="571759">
                <a:moveTo>
                  <a:pt x="563286" y="294859"/>
                </a:moveTo>
                <a:lnTo>
                  <a:pt x="297571" y="571759"/>
                </a:lnTo>
                <a:lnTo>
                  <a:pt x="7006" y="568010"/>
                </a:lnTo>
                <a:lnTo>
                  <a:pt x="0" y="284193"/>
                </a:lnTo>
                <a:lnTo>
                  <a:pt x="279404" y="0"/>
                </a:lnTo>
                <a:lnTo>
                  <a:pt x="557349" y="0"/>
                </a:lnTo>
                <a:lnTo>
                  <a:pt x="563286" y="294859"/>
                </a:lnTo>
                <a:close/>
              </a:path>
            </a:pathLst>
          </a:custGeom>
          <a:ln w="381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2" name="Freihandform 131"/>
          <p:cNvSpPr/>
          <p:nvPr/>
        </p:nvSpPr>
        <p:spPr>
          <a:xfrm rot="16200000" flipH="1">
            <a:off x="1491526" y="5081777"/>
            <a:ext cx="737458" cy="573927"/>
          </a:xfrm>
          <a:custGeom>
            <a:avLst/>
            <a:gdLst>
              <a:gd name="connsiteX0" fmla="*/ 1257993 w 1257993"/>
              <a:gd name="connsiteY0" fmla="*/ 437804 h 437804"/>
              <a:gd name="connsiteX1" fmla="*/ 188422 w 1257993"/>
              <a:gd name="connsiteY1" fmla="*/ 437804 h 437804"/>
              <a:gd name="connsiteX2" fmla="*/ 0 w 1257993"/>
              <a:gd name="connsiteY2" fmla="*/ 216131 h 437804"/>
              <a:gd name="connsiteX3" fmla="*/ 199505 w 1257993"/>
              <a:gd name="connsiteY3" fmla="*/ 0 h 437804"/>
              <a:gd name="connsiteX4" fmla="*/ 1257993 w 1257993"/>
              <a:gd name="connsiteY4" fmla="*/ 0 h 437804"/>
              <a:gd name="connsiteX5" fmla="*/ 1257993 w 1257993"/>
              <a:gd name="connsiteY5" fmla="*/ 437804 h 437804"/>
              <a:gd name="connsiteX0" fmla="*/ 1257993 w 1257993"/>
              <a:gd name="connsiteY0" fmla="*/ 612398 h 612398"/>
              <a:gd name="connsiteX1" fmla="*/ 188422 w 1257993"/>
              <a:gd name="connsiteY1" fmla="*/ 612398 h 612398"/>
              <a:gd name="connsiteX2" fmla="*/ 0 w 1257993"/>
              <a:gd name="connsiteY2" fmla="*/ 390725 h 612398"/>
              <a:gd name="connsiteX3" fmla="*/ 199505 w 1257993"/>
              <a:gd name="connsiteY3" fmla="*/ 0 h 612398"/>
              <a:gd name="connsiteX4" fmla="*/ 1257993 w 1257993"/>
              <a:gd name="connsiteY4" fmla="*/ 174594 h 612398"/>
              <a:gd name="connsiteX5" fmla="*/ 1257993 w 1257993"/>
              <a:gd name="connsiteY5" fmla="*/ 612398 h 612398"/>
              <a:gd name="connsiteX0" fmla="*/ 1257993 w 1257993"/>
              <a:gd name="connsiteY0" fmla="*/ 505866 h 505866"/>
              <a:gd name="connsiteX1" fmla="*/ 188422 w 1257993"/>
              <a:gd name="connsiteY1" fmla="*/ 505866 h 505866"/>
              <a:gd name="connsiteX2" fmla="*/ 0 w 1257993"/>
              <a:gd name="connsiteY2" fmla="*/ 284193 h 505866"/>
              <a:gd name="connsiteX3" fmla="*/ 279404 w 1257993"/>
              <a:gd name="connsiteY3" fmla="*/ 0 h 505866"/>
              <a:gd name="connsiteX4" fmla="*/ 1257993 w 1257993"/>
              <a:gd name="connsiteY4" fmla="*/ 68062 h 505866"/>
              <a:gd name="connsiteX5" fmla="*/ 1257993 w 1257993"/>
              <a:gd name="connsiteY5" fmla="*/ 505866 h 505866"/>
              <a:gd name="connsiteX0" fmla="*/ 1257993 w 1257993"/>
              <a:gd name="connsiteY0" fmla="*/ 505866 h 568010"/>
              <a:gd name="connsiteX1" fmla="*/ 286076 w 1257993"/>
              <a:gd name="connsiteY1" fmla="*/ 568010 h 568010"/>
              <a:gd name="connsiteX2" fmla="*/ 0 w 1257993"/>
              <a:gd name="connsiteY2" fmla="*/ 284193 h 568010"/>
              <a:gd name="connsiteX3" fmla="*/ 279404 w 1257993"/>
              <a:gd name="connsiteY3" fmla="*/ 0 h 568010"/>
              <a:gd name="connsiteX4" fmla="*/ 1257993 w 1257993"/>
              <a:gd name="connsiteY4" fmla="*/ 68062 h 568010"/>
              <a:gd name="connsiteX5" fmla="*/ 1257993 w 1257993"/>
              <a:gd name="connsiteY5" fmla="*/ 505866 h 568010"/>
              <a:gd name="connsiteX0" fmla="*/ 1257993 w 1257993"/>
              <a:gd name="connsiteY0" fmla="*/ 505866 h 568010"/>
              <a:gd name="connsiteX1" fmla="*/ 286076 w 1257993"/>
              <a:gd name="connsiteY1" fmla="*/ 568010 h 568010"/>
              <a:gd name="connsiteX2" fmla="*/ 0 w 1257993"/>
              <a:gd name="connsiteY2" fmla="*/ 284193 h 568010"/>
              <a:gd name="connsiteX3" fmla="*/ 279404 w 1257993"/>
              <a:gd name="connsiteY3" fmla="*/ 0 h 568010"/>
              <a:gd name="connsiteX4" fmla="*/ 1257993 w 1257993"/>
              <a:gd name="connsiteY4" fmla="*/ 11837 h 568010"/>
              <a:gd name="connsiteX5" fmla="*/ 1257993 w 1257993"/>
              <a:gd name="connsiteY5" fmla="*/ 505866 h 568010"/>
              <a:gd name="connsiteX0" fmla="*/ 1257993 w 1257993"/>
              <a:gd name="connsiteY0" fmla="*/ 573929 h 573929"/>
              <a:gd name="connsiteX1" fmla="*/ 286076 w 1257993"/>
              <a:gd name="connsiteY1" fmla="*/ 568010 h 573929"/>
              <a:gd name="connsiteX2" fmla="*/ 0 w 1257993"/>
              <a:gd name="connsiteY2" fmla="*/ 284193 h 573929"/>
              <a:gd name="connsiteX3" fmla="*/ 279404 w 1257993"/>
              <a:gd name="connsiteY3" fmla="*/ 0 h 573929"/>
              <a:gd name="connsiteX4" fmla="*/ 1257993 w 1257993"/>
              <a:gd name="connsiteY4" fmla="*/ 11837 h 573929"/>
              <a:gd name="connsiteX5" fmla="*/ 1257993 w 1257993"/>
              <a:gd name="connsiteY5" fmla="*/ 573929 h 573929"/>
              <a:gd name="connsiteX0" fmla="*/ 1257993 w 1257993"/>
              <a:gd name="connsiteY0" fmla="*/ 733727 h 733727"/>
              <a:gd name="connsiteX1" fmla="*/ 286076 w 1257993"/>
              <a:gd name="connsiteY1" fmla="*/ 727808 h 733727"/>
              <a:gd name="connsiteX2" fmla="*/ 0 w 1257993"/>
              <a:gd name="connsiteY2" fmla="*/ 443991 h 733727"/>
              <a:gd name="connsiteX3" fmla="*/ 279404 w 1257993"/>
              <a:gd name="connsiteY3" fmla="*/ 159798 h 733727"/>
              <a:gd name="connsiteX4" fmla="*/ 1257993 w 1257993"/>
              <a:gd name="connsiteY4" fmla="*/ 0 h 733727"/>
              <a:gd name="connsiteX5" fmla="*/ 1257993 w 1257993"/>
              <a:gd name="connsiteY5" fmla="*/ 733727 h 733727"/>
              <a:gd name="connsiteX0" fmla="*/ 1257993 w 1257993"/>
              <a:gd name="connsiteY0" fmla="*/ 573929 h 573929"/>
              <a:gd name="connsiteX1" fmla="*/ 286076 w 1257993"/>
              <a:gd name="connsiteY1" fmla="*/ 568010 h 573929"/>
              <a:gd name="connsiteX2" fmla="*/ 0 w 1257993"/>
              <a:gd name="connsiteY2" fmla="*/ 284193 h 573929"/>
              <a:gd name="connsiteX3" fmla="*/ 279404 w 1257993"/>
              <a:gd name="connsiteY3" fmla="*/ 0 h 573929"/>
              <a:gd name="connsiteX4" fmla="*/ 1257993 w 1257993"/>
              <a:gd name="connsiteY4" fmla="*/ 0 h 573929"/>
              <a:gd name="connsiteX5" fmla="*/ 1257993 w 1257993"/>
              <a:gd name="connsiteY5" fmla="*/ 573929 h 573929"/>
              <a:gd name="connsiteX0" fmla="*/ 1257993 w 1257993"/>
              <a:gd name="connsiteY0" fmla="*/ 573929 h 573929"/>
              <a:gd name="connsiteX1" fmla="*/ 286076 w 1257993"/>
              <a:gd name="connsiteY1" fmla="*/ 568010 h 573929"/>
              <a:gd name="connsiteX2" fmla="*/ 0 w 1257993"/>
              <a:gd name="connsiteY2" fmla="*/ 284193 h 573929"/>
              <a:gd name="connsiteX3" fmla="*/ 279404 w 1257993"/>
              <a:gd name="connsiteY3" fmla="*/ 0 h 573929"/>
              <a:gd name="connsiteX4" fmla="*/ 676102 w 1257993"/>
              <a:gd name="connsiteY4" fmla="*/ 0 h 573929"/>
              <a:gd name="connsiteX5" fmla="*/ 1257993 w 1257993"/>
              <a:gd name="connsiteY5" fmla="*/ 573929 h 573929"/>
              <a:gd name="connsiteX0" fmla="*/ 670164 w 676102"/>
              <a:gd name="connsiteY0" fmla="*/ 573929 h 573929"/>
              <a:gd name="connsiteX1" fmla="*/ 286076 w 676102"/>
              <a:gd name="connsiteY1" fmla="*/ 568010 h 573929"/>
              <a:gd name="connsiteX2" fmla="*/ 0 w 676102"/>
              <a:gd name="connsiteY2" fmla="*/ 284193 h 573929"/>
              <a:gd name="connsiteX3" fmla="*/ 279404 w 676102"/>
              <a:gd name="connsiteY3" fmla="*/ 0 h 573929"/>
              <a:gd name="connsiteX4" fmla="*/ 676102 w 676102"/>
              <a:gd name="connsiteY4" fmla="*/ 0 h 573929"/>
              <a:gd name="connsiteX5" fmla="*/ 670164 w 676102"/>
              <a:gd name="connsiteY5" fmla="*/ 573929 h 573929"/>
              <a:gd name="connsiteX0" fmla="*/ 670164 w 676102"/>
              <a:gd name="connsiteY0" fmla="*/ 573929 h 573929"/>
              <a:gd name="connsiteX1" fmla="*/ 286076 w 676102"/>
              <a:gd name="connsiteY1" fmla="*/ 568010 h 573929"/>
              <a:gd name="connsiteX2" fmla="*/ 0 w 676102"/>
              <a:gd name="connsiteY2" fmla="*/ 284193 h 573929"/>
              <a:gd name="connsiteX3" fmla="*/ 334 w 676102"/>
              <a:gd name="connsiteY3" fmla="*/ 2 h 573929"/>
              <a:gd name="connsiteX4" fmla="*/ 676102 w 676102"/>
              <a:gd name="connsiteY4" fmla="*/ 0 h 573929"/>
              <a:gd name="connsiteX5" fmla="*/ 670164 w 676102"/>
              <a:gd name="connsiteY5" fmla="*/ 573929 h 573929"/>
              <a:gd name="connsiteX0" fmla="*/ 670164 w 735162"/>
              <a:gd name="connsiteY0" fmla="*/ 573929 h 573929"/>
              <a:gd name="connsiteX1" fmla="*/ 286076 w 735162"/>
              <a:gd name="connsiteY1" fmla="*/ 568010 h 573929"/>
              <a:gd name="connsiteX2" fmla="*/ 0 w 735162"/>
              <a:gd name="connsiteY2" fmla="*/ 284193 h 573929"/>
              <a:gd name="connsiteX3" fmla="*/ 334 w 735162"/>
              <a:gd name="connsiteY3" fmla="*/ 2 h 573929"/>
              <a:gd name="connsiteX4" fmla="*/ 735162 w 735162"/>
              <a:gd name="connsiteY4" fmla="*/ 0 h 573929"/>
              <a:gd name="connsiteX5" fmla="*/ 670164 w 735162"/>
              <a:gd name="connsiteY5" fmla="*/ 573929 h 573929"/>
              <a:gd name="connsiteX0" fmla="*/ 735162 w 737141"/>
              <a:gd name="connsiteY0" fmla="*/ 573927 h 573927"/>
              <a:gd name="connsiteX1" fmla="*/ 286076 w 737141"/>
              <a:gd name="connsiteY1" fmla="*/ 568010 h 573927"/>
              <a:gd name="connsiteX2" fmla="*/ 0 w 737141"/>
              <a:gd name="connsiteY2" fmla="*/ 284193 h 573927"/>
              <a:gd name="connsiteX3" fmla="*/ 334 w 737141"/>
              <a:gd name="connsiteY3" fmla="*/ 2 h 573927"/>
              <a:gd name="connsiteX4" fmla="*/ 735162 w 737141"/>
              <a:gd name="connsiteY4" fmla="*/ 0 h 573927"/>
              <a:gd name="connsiteX5" fmla="*/ 735162 w 737141"/>
              <a:gd name="connsiteY5" fmla="*/ 573927 h 573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7141" h="573927">
                <a:moveTo>
                  <a:pt x="735162" y="573927"/>
                </a:moveTo>
                <a:lnTo>
                  <a:pt x="286076" y="568010"/>
                </a:lnTo>
                <a:lnTo>
                  <a:pt x="0" y="284193"/>
                </a:lnTo>
                <a:cubicBezTo>
                  <a:pt x="111" y="189463"/>
                  <a:pt x="223" y="94732"/>
                  <a:pt x="334" y="2"/>
                </a:cubicBezTo>
                <a:lnTo>
                  <a:pt x="735162" y="0"/>
                </a:lnTo>
                <a:cubicBezTo>
                  <a:pt x="733183" y="191310"/>
                  <a:pt x="737141" y="382617"/>
                  <a:pt x="735162" y="573927"/>
                </a:cubicBezTo>
                <a:close/>
              </a:path>
            </a:pathLst>
          </a:custGeom>
          <a:ln w="38100">
            <a:solidFill>
              <a:srgbClr val="00FF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3" name="Ellipse 132"/>
          <p:cNvSpPr/>
          <p:nvPr/>
        </p:nvSpPr>
        <p:spPr>
          <a:xfrm>
            <a:off x="6495803" y="3740727"/>
            <a:ext cx="296883" cy="296883"/>
          </a:xfrm>
          <a:prstGeom prst="ellipse">
            <a:avLst/>
          </a:prstGeom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4" name="Ellipse 133"/>
          <p:cNvSpPr/>
          <p:nvPr/>
        </p:nvSpPr>
        <p:spPr>
          <a:xfrm>
            <a:off x="6495803" y="4635333"/>
            <a:ext cx="296883" cy="296883"/>
          </a:xfrm>
          <a:prstGeom prst="ellipse">
            <a:avLst/>
          </a:prstGeom>
          <a:ln w="38100">
            <a:solidFill>
              <a:srgbClr val="00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5" name="Ellipse 134"/>
          <p:cNvSpPr/>
          <p:nvPr/>
        </p:nvSpPr>
        <p:spPr>
          <a:xfrm>
            <a:off x="6495803" y="4188030"/>
            <a:ext cx="296883" cy="296883"/>
          </a:xfrm>
          <a:prstGeom prst="ellipse">
            <a:avLst/>
          </a:prstGeom>
          <a:ln w="38100"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6" name="Ellipse 135"/>
          <p:cNvSpPr/>
          <p:nvPr/>
        </p:nvSpPr>
        <p:spPr>
          <a:xfrm>
            <a:off x="6951023" y="3740727"/>
            <a:ext cx="296883" cy="296883"/>
          </a:xfrm>
          <a:prstGeom prst="ellips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7" name="Ellipse 136"/>
          <p:cNvSpPr/>
          <p:nvPr/>
        </p:nvSpPr>
        <p:spPr>
          <a:xfrm>
            <a:off x="7406243" y="3740727"/>
            <a:ext cx="296883" cy="296883"/>
          </a:xfrm>
          <a:prstGeom prst="ellipse">
            <a:avLst/>
          </a:prstGeom>
          <a:ln w="381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8" name="Ellipse 137"/>
          <p:cNvSpPr/>
          <p:nvPr/>
        </p:nvSpPr>
        <p:spPr>
          <a:xfrm>
            <a:off x="6951023" y="4188030"/>
            <a:ext cx="296883" cy="296883"/>
          </a:xfrm>
          <a:prstGeom prst="ellipse">
            <a:avLst/>
          </a:prstGeom>
          <a:ln w="38100">
            <a:solidFill>
              <a:srgbClr val="00FF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8626 " pathEditMode="relative" ptsTypes="AA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83811E-6 L 0.32534 0.06753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" y="3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1000" fill="hold"/>
                                        <p:tgtEl>
                                          <p:spTgt spid="96"/>
                                        </p:tgtEl>
                                      </p:cBhvr>
                                      <p:by x="230000" y="2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3" grpId="0" uiExpand="1" build="p"/>
      <p:bldP spid="44" grpId="0"/>
      <p:bldP spid="44" grpId="1"/>
      <p:bldP spid="48" grpId="0" animBg="1"/>
      <p:bldP spid="48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/>
      <p:bldP spid="102" grpId="1"/>
      <p:bldP spid="103" grpId="0"/>
      <p:bldP spid="103" grpId="1"/>
      <p:bldP spid="121" grpId="0" animBg="1"/>
      <p:bldP spid="120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Mehrdeutigkeitsproblem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pic>
        <p:nvPicPr>
          <p:cNvPr id="38914" name="Picture 2" descr="C:\Users\christof\Documents\Habil\Bild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881" y="2430864"/>
            <a:ext cx="5599135" cy="3730245"/>
          </a:xfrm>
          <a:prstGeom prst="rect">
            <a:avLst/>
          </a:prstGeom>
          <a:noFill/>
        </p:spPr>
      </p:pic>
      <p:sp>
        <p:nvSpPr>
          <p:cNvPr id="43" name="Inhaltsplatzhalter 2"/>
          <p:cNvSpPr>
            <a:spLocks noGrp="1"/>
          </p:cNvSpPr>
          <p:nvPr>
            <p:ph idx="1"/>
          </p:nvPr>
        </p:nvSpPr>
        <p:spPr>
          <a:xfrm>
            <a:off x="457200" y="1548685"/>
            <a:ext cx="8229600" cy="1735428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de-DE" dirty="0" smtClean="0"/>
              <a:t>Das Low-High-Histogramm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Speicherproblem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Transferfunktion:</a:t>
            </a:r>
          </a:p>
          <a:p>
            <a:pPr lvl="1"/>
            <a:r>
              <a:rPr lang="de-DE" dirty="0" smtClean="0"/>
              <a:t>1D Farbtabelle: </a:t>
            </a:r>
          </a:p>
          <a:p>
            <a:pPr lvl="1"/>
            <a:r>
              <a:rPr lang="de-DE" dirty="0" smtClean="0"/>
              <a:t>2D Farbtabelle:</a:t>
            </a:r>
          </a:p>
          <a:p>
            <a:pPr lvl="1"/>
            <a:r>
              <a:rPr lang="de-DE" dirty="0" smtClean="0">
                <a:solidFill>
                  <a:srgbClr val="FF0000"/>
                </a:solidFill>
              </a:rPr>
              <a:t>3D Farbtabelle:</a:t>
            </a:r>
            <a:r>
              <a:rPr lang="de-DE" dirty="0" smtClean="0"/>
              <a:t>	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pic>
        <p:nvPicPr>
          <p:cNvPr id="27" name="Grafik 2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59810" y="2264535"/>
            <a:ext cx="3982495" cy="299989"/>
          </a:xfrm>
          <a:prstGeom prst="rect">
            <a:avLst/>
          </a:prstGeom>
          <a:noFill/>
          <a:ln/>
          <a:effectLst/>
        </p:spPr>
      </p:pic>
      <p:pic>
        <p:nvPicPr>
          <p:cNvPr id="28" name="Grafik 27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898233" y="2760508"/>
            <a:ext cx="4460949" cy="389861"/>
          </a:xfrm>
          <a:prstGeom prst="rect">
            <a:avLst/>
          </a:prstGeom>
          <a:noFill/>
          <a:ln/>
          <a:effectLst/>
        </p:spPr>
      </p:pic>
      <p:pic>
        <p:nvPicPr>
          <p:cNvPr id="34" name="Grafik 33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889865" y="3281962"/>
            <a:ext cx="4580716" cy="38980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ieren 38"/>
          <p:cNvGrpSpPr/>
          <p:nvPr/>
        </p:nvGrpSpPr>
        <p:grpSpPr>
          <a:xfrm>
            <a:off x="5163674" y="1519707"/>
            <a:ext cx="3405326" cy="4778062"/>
            <a:chOff x="5163674" y="1519707"/>
            <a:chExt cx="3405326" cy="4778062"/>
          </a:xfrm>
        </p:grpSpPr>
        <p:sp>
          <p:nvSpPr>
            <p:cNvPr id="40" name="Rechteck 39"/>
            <p:cNvSpPr/>
            <p:nvPr/>
          </p:nvSpPr>
          <p:spPr>
            <a:xfrm>
              <a:off x="5163674" y="1519707"/>
              <a:ext cx="3405326" cy="4778062"/>
            </a:xfrm>
            <a:prstGeom prst="rect">
              <a:avLst/>
            </a:prstGeom>
            <a:solidFill>
              <a:srgbClr val="FFFF80"/>
            </a:solidFill>
            <a:ln w="31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5261021" y="1589026"/>
              <a:ext cx="2388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HCI Herausforderungen</a:t>
              </a:r>
              <a:endParaRPr lang="de-DE" dirty="0"/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513453" y="1519707"/>
            <a:ext cx="4532416" cy="4778062"/>
            <a:chOff x="513453" y="1519707"/>
            <a:chExt cx="4532416" cy="4778062"/>
          </a:xfrm>
        </p:grpSpPr>
        <p:sp>
          <p:nvSpPr>
            <p:cNvPr id="28" name="Rechteck 27"/>
            <p:cNvSpPr/>
            <p:nvPr/>
          </p:nvSpPr>
          <p:spPr>
            <a:xfrm>
              <a:off x="513453" y="1519707"/>
              <a:ext cx="4532416" cy="4778062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621785" y="1589026"/>
              <a:ext cx="3088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Technische Herausforderungen</a:t>
              </a:r>
              <a:endParaRPr lang="de-DE" dirty="0"/>
            </a:p>
          </p:txBody>
        </p:sp>
      </p:grpSp>
      <p:grpSp>
        <p:nvGrpSpPr>
          <p:cNvPr id="32" name="Gruppieren 37"/>
          <p:cNvGrpSpPr/>
          <p:nvPr/>
        </p:nvGrpSpPr>
        <p:grpSpPr>
          <a:xfrm>
            <a:off x="3338092" y="3639419"/>
            <a:ext cx="2586759" cy="114600"/>
            <a:chOff x="1261872" y="3187940"/>
            <a:chExt cx="2125272" cy="106960"/>
          </a:xfrm>
        </p:grpSpPr>
        <p:sp>
          <p:nvSpPr>
            <p:cNvPr id="35" name="Freihandform 34"/>
            <p:cNvSpPr/>
            <p:nvPr/>
          </p:nvSpPr>
          <p:spPr>
            <a:xfrm flipV="1">
              <a:off x="2145716" y="3187940"/>
              <a:ext cx="1241427" cy="2831"/>
            </a:xfrm>
            <a:custGeom>
              <a:avLst/>
              <a:gdLst>
                <a:gd name="connsiteX0" fmla="*/ 0 w 1120462"/>
                <a:gd name="connsiteY0" fmla="*/ 0 h 0"/>
                <a:gd name="connsiteX1" fmla="*/ 1120462 w 112046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462">
                  <a:moveTo>
                    <a:pt x="0" y="0"/>
                  </a:moveTo>
                  <a:lnTo>
                    <a:pt x="1120462" y="0"/>
                  </a:lnTo>
                </a:path>
              </a:pathLst>
            </a:cu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Freihandform 35"/>
            <p:cNvSpPr/>
            <p:nvPr/>
          </p:nvSpPr>
          <p:spPr>
            <a:xfrm flipV="1">
              <a:off x="1261872" y="3284113"/>
              <a:ext cx="2125272" cy="10787"/>
            </a:xfrm>
            <a:custGeom>
              <a:avLst/>
              <a:gdLst>
                <a:gd name="connsiteX0" fmla="*/ 0 w 2253803"/>
                <a:gd name="connsiteY0" fmla="*/ 0 h 0"/>
                <a:gd name="connsiteX1" fmla="*/ 2253803 w 225380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53803">
                  <a:moveTo>
                    <a:pt x="0" y="0"/>
                  </a:moveTo>
                  <a:lnTo>
                    <a:pt x="2253803" y="0"/>
                  </a:lnTo>
                </a:path>
              </a:pathLst>
            </a:cu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54" name="Gerade Verbindung mit Pfeil 53"/>
          <p:cNvCxnSpPr/>
          <p:nvPr/>
        </p:nvCxnSpPr>
        <p:spPr>
          <a:xfrm rot="5400000">
            <a:off x="3072179" y="4495864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/>
          <p:cNvCxnSpPr/>
          <p:nvPr/>
        </p:nvCxnSpPr>
        <p:spPr>
          <a:xfrm rot="16200000" flipV="1">
            <a:off x="1503992" y="3304566"/>
            <a:ext cx="1365163" cy="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331079" y="2892452"/>
            <a:ext cx="1403798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400" dirty="0" smtClean="0"/>
              <a:t>LH </a:t>
            </a:r>
            <a:r>
              <a:rPr lang="de-DE" sz="1400" dirty="0" err="1" smtClean="0"/>
              <a:t>Histogram</a:t>
            </a:r>
            <a:endParaRPr lang="de-DE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3799270" y="2892452"/>
            <a:ext cx="1069517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i="1" dirty="0" err="1" smtClean="0"/>
              <a:t>n</a:t>
            </a:r>
            <a:r>
              <a:rPr lang="de-DE" dirty="0" err="1" smtClean="0"/>
              <a:t>D</a:t>
            </a:r>
            <a:r>
              <a:rPr lang="de-DE" dirty="0" smtClean="0"/>
              <a:t>-TF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657392" y="2892452"/>
            <a:ext cx="1403230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400" dirty="0" err="1" smtClean="0"/>
              <a:t>Postklassfikation</a:t>
            </a:r>
            <a:endParaRPr lang="de-DE" sz="1400" dirty="0"/>
          </a:p>
        </p:txBody>
      </p:sp>
      <p:cxnSp>
        <p:nvCxnSpPr>
          <p:cNvPr id="18" name="Gerade Verbindung mit Pfeil 17"/>
          <p:cNvCxnSpPr/>
          <p:nvPr/>
        </p:nvCxnSpPr>
        <p:spPr>
          <a:xfrm rot="5400000">
            <a:off x="3078997" y="3684496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rot="5400000">
            <a:off x="4145102" y="3684496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3825596" y="4747008"/>
            <a:ext cx="1056070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dirty="0" err="1" smtClean="0"/>
              <a:t>Proz</a:t>
            </a:r>
            <a:r>
              <a:rPr lang="de-DE" dirty="0" smtClean="0"/>
              <a:t>. TF</a:t>
            </a:r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953039" y="3987155"/>
            <a:ext cx="1443381" cy="5280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Präklassifikation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9" name="Gerade Verbindung mit Pfeil 28"/>
          <p:cNvCxnSpPr/>
          <p:nvPr/>
        </p:nvCxnSpPr>
        <p:spPr>
          <a:xfrm rot="5400000">
            <a:off x="3077859" y="2628427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rot="5400000">
            <a:off x="4144534" y="2628428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feld 60"/>
          <p:cNvSpPr txBox="1"/>
          <p:nvPr/>
        </p:nvSpPr>
        <p:spPr>
          <a:xfrm>
            <a:off x="2324449" y="4747008"/>
            <a:ext cx="1442435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400" dirty="0" smtClean="0"/>
              <a:t>Komprimierung</a:t>
            </a:r>
            <a:endParaRPr lang="de-DE" sz="1400" dirty="0"/>
          </a:p>
        </p:txBody>
      </p:sp>
      <p:cxnSp>
        <p:nvCxnSpPr>
          <p:cNvPr id="62" name="Gerade Verbindung mit Pfeil 61"/>
          <p:cNvCxnSpPr/>
          <p:nvPr/>
        </p:nvCxnSpPr>
        <p:spPr>
          <a:xfrm rot="5400000">
            <a:off x="3999457" y="4495864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mit Pfeil 79"/>
          <p:cNvCxnSpPr/>
          <p:nvPr/>
        </p:nvCxnSpPr>
        <p:spPr>
          <a:xfrm rot="5400000">
            <a:off x="1060801" y="2628427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Abgerundetes Rechteck 97"/>
          <p:cNvSpPr/>
          <p:nvPr/>
        </p:nvSpPr>
        <p:spPr>
          <a:xfrm>
            <a:off x="2827105" y="2100014"/>
            <a:ext cx="2043952" cy="497542"/>
          </a:xfrm>
          <a:prstGeom prst="roundRect">
            <a:avLst>
              <a:gd name="adj" fmla="val 40991"/>
            </a:avLst>
          </a:prstGeom>
          <a:solidFill>
            <a:srgbClr val="FFC0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Mehrdeutigkeit</a:t>
            </a:r>
            <a:endParaRPr lang="de-DE" dirty="0"/>
          </a:p>
        </p:txBody>
      </p:sp>
      <p:sp>
        <p:nvSpPr>
          <p:cNvPr id="99" name="Abgerundetes Rechteck 98"/>
          <p:cNvSpPr/>
          <p:nvPr/>
        </p:nvSpPr>
        <p:spPr>
          <a:xfrm>
            <a:off x="675575" y="2100014"/>
            <a:ext cx="1842247" cy="497542"/>
          </a:xfrm>
          <a:prstGeom prst="roundRect">
            <a:avLst>
              <a:gd name="adj" fmla="val 40991"/>
            </a:avLst>
          </a:prstGeom>
          <a:solidFill>
            <a:srgbClr val="FFC0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Diskretisierung</a:t>
            </a:r>
            <a:endParaRPr lang="de-DE" dirty="0"/>
          </a:p>
        </p:txBody>
      </p:sp>
      <p:cxnSp>
        <p:nvCxnSpPr>
          <p:cNvPr id="127" name="Gerade Verbindung mit Pfeil 126"/>
          <p:cNvCxnSpPr/>
          <p:nvPr/>
        </p:nvCxnSpPr>
        <p:spPr>
          <a:xfrm rot="10800000">
            <a:off x="2382595" y="4237149"/>
            <a:ext cx="785611" cy="1588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0306" y="314979"/>
            <a:ext cx="8229600" cy="1143000"/>
          </a:xfrm>
        </p:spPr>
        <p:txBody>
          <a:bodyPr/>
          <a:lstStyle/>
          <a:p>
            <a:r>
              <a:rPr lang="de-DE" dirty="0" smtClean="0"/>
              <a:t>Boxenstopp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sp>
        <p:nvSpPr>
          <p:cNvPr id="100" name="Abgerundetes Rechteck 99"/>
          <p:cNvSpPr/>
          <p:nvPr/>
        </p:nvSpPr>
        <p:spPr>
          <a:xfrm>
            <a:off x="2827105" y="3969155"/>
            <a:ext cx="2043952" cy="497542"/>
          </a:xfrm>
          <a:prstGeom prst="roundRect">
            <a:avLst>
              <a:gd name="adj" fmla="val 40991"/>
            </a:avLst>
          </a:prstGeom>
          <a:solidFill>
            <a:srgbClr val="FFC0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Speicherproblem</a:t>
            </a:r>
            <a:endParaRPr lang="de-DE" dirty="0"/>
          </a:p>
        </p:txBody>
      </p:sp>
      <p:cxnSp>
        <p:nvCxnSpPr>
          <p:cNvPr id="42" name="Gerade Verbindung mit Pfeil 41"/>
          <p:cNvCxnSpPr/>
          <p:nvPr/>
        </p:nvCxnSpPr>
        <p:spPr>
          <a:xfrm rot="5400000">
            <a:off x="6548909" y="3956278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5925044" y="4233935"/>
            <a:ext cx="1756449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00" dirty="0" smtClean="0"/>
              <a:t>Primitive</a:t>
            </a:r>
            <a:endParaRPr lang="de-DE" sz="1600" dirty="0"/>
          </a:p>
        </p:txBody>
      </p:sp>
      <p:sp>
        <p:nvSpPr>
          <p:cNvPr id="37" name="Abgerundetes Rechteck 36"/>
          <p:cNvSpPr/>
          <p:nvPr/>
        </p:nvSpPr>
        <p:spPr>
          <a:xfrm>
            <a:off x="5919928" y="3532792"/>
            <a:ext cx="1842247" cy="497542"/>
          </a:xfrm>
          <a:prstGeom prst="roundRect">
            <a:avLst>
              <a:gd name="adj" fmla="val 40991"/>
            </a:avLst>
          </a:prstGeom>
          <a:solidFill>
            <a:srgbClr val="FFC0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Komplexität</a:t>
            </a:r>
            <a:endParaRPr lang="de-DE" dirty="0"/>
          </a:p>
        </p:txBody>
      </p:sp>
      <p:cxnSp>
        <p:nvCxnSpPr>
          <p:cNvPr id="44" name="Gewinkelte Verbindung 43"/>
          <p:cNvCxnSpPr/>
          <p:nvPr/>
        </p:nvCxnSpPr>
        <p:spPr>
          <a:xfrm flipV="1">
            <a:off x="4881666" y="4497952"/>
            <a:ext cx="1043378" cy="51307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2" grpId="0" animBg="1"/>
      <p:bldP spid="23" grpId="0" animBg="1"/>
      <p:bldP spid="61" grpId="0" animBg="1"/>
      <p:bldP spid="98" grpId="0" animBg="1"/>
      <p:bldP spid="99" grpId="0" animBg="1"/>
      <p:bldP spid="100" grpId="0" animBg="1"/>
      <p:bldP spid="43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Transferfunktions-Primitive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3511550" y="3805238"/>
          <a:ext cx="2457450" cy="2457450"/>
        </p:xfrm>
        <a:graphic>
          <a:graphicData uri="http://schemas.openxmlformats.org/presentationml/2006/ole">
            <p:oleObj spid="_x0000_s9219" name="CorelPhotoPaint.Image.11" r:id="rId3" imgW="2457143" imgH="2457143" progId="CorelPhotoPaint.Image.11">
              <p:embed/>
            </p:oleObj>
          </a:graphicData>
        </a:graphic>
      </p:graphicFrame>
      <p:graphicFrame>
        <p:nvGraphicFramePr>
          <p:cNvPr id="10" name="Object 6"/>
          <p:cNvGraphicFramePr>
            <a:graphicFrameLocks noChangeAspect="1"/>
          </p:cNvGraphicFramePr>
          <p:nvPr/>
        </p:nvGraphicFramePr>
        <p:xfrm>
          <a:off x="3149132" y="1775667"/>
          <a:ext cx="5273652" cy="1801284"/>
        </p:xfrm>
        <a:graphic>
          <a:graphicData uri="http://schemas.openxmlformats.org/presentationml/2006/ole">
            <p:oleObj spid="_x0000_s9220" name="CorelPhotoPaint.Image.11" r:id="rId4" imgW="7752381" imgH="2647619" progId="CorelPhotoPaint.Image.11">
              <p:embed/>
            </p:oleObj>
          </a:graphicData>
        </a:graphic>
      </p:graphicFrame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9131" y="1775667"/>
            <a:ext cx="5274784" cy="180128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</p:pic>
      <p:graphicFrame>
        <p:nvGraphicFramePr>
          <p:cNvPr id="12" name="Object 8"/>
          <p:cNvGraphicFramePr>
            <a:graphicFrameLocks noChangeAspect="1"/>
          </p:cNvGraphicFramePr>
          <p:nvPr/>
        </p:nvGraphicFramePr>
        <p:xfrm>
          <a:off x="3149132" y="1775667"/>
          <a:ext cx="5273652" cy="1801284"/>
        </p:xfrm>
        <a:graphic>
          <a:graphicData uri="http://schemas.openxmlformats.org/presentationml/2006/ole">
            <p:oleObj spid="_x0000_s9221" name="CorelPhotoPaint.Image.11" r:id="rId6" imgW="7752381" imgH="2647619" progId="CorelPhotoPaint.Image.11">
              <p:embed/>
            </p:oleObj>
          </a:graphicData>
        </a:graphic>
      </p:graphicFrame>
      <p:graphicFrame>
        <p:nvGraphicFramePr>
          <p:cNvPr id="13" name="Object 9"/>
          <p:cNvGraphicFramePr>
            <a:graphicFrameLocks noChangeAspect="1"/>
          </p:cNvGraphicFramePr>
          <p:nvPr/>
        </p:nvGraphicFramePr>
        <p:xfrm>
          <a:off x="6199188" y="3805238"/>
          <a:ext cx="2457450" cy="2457450"/>
        </p:xfrm>
        <a:graphic>
          <a:graphicData uri="http://schemas.openxmlformats.org/presentationml/2006/ole">
            <p:oleObj spid="_x0000_s9222" name="CorelPhotoPaint.Image.11" r:id="rId7" imgW="2457143" imgH="2457143" progId="CorelPhotoPaint.Image.11">
              <p:embed/>
            </p:oleObj>
          </a:graphicData>
        </a:graphic>
      </p:graphicFrame>
      <p:graphicFrame>
        <p:nvGraphicFramePr>
          <p:cNvPr id="14" name="Object 10"/>
          <p:cNvGraphicFramePr>
            <a:graphicFrameLocks noChangeAspect="1"/>
          </p:cNvGraphicFramePr>
          <p:nvPr/>
        </p:nvGraphicFramePr>
        <p:xfrm>
          <a:off x="825500" y="3805238"/>
          <a:ext cx="2457450" cy="2457450"/>
        </p:xfrm>
        <a:graphic>
          <a:graphicData uri="http://schemas.openxmlformats.org/presentationml/2006/ole">
            <p:oleObj spid="_x0000_s9223" name="CorelPhotoPaint.Image.11" r:id="rId8" imgW="2457143" imgH="2457143" progId="CorelPhotoPaint.Image.11">
              <p:embed/>
            </p:oleObj>
          </a:graphicData>
        </a:graphic>
      </p:graphicFrame>
      <p:grpSp>
        <p:nvGrpSpPr>
          <p:cNvPr id="23" name="Gruppieren 22"/>
          <p:cNvGrpSpPr/>
          <p:nvPr/>
        </p:nvGrpSpPr>
        <p:grpSpPr>
          <a:xfrm>
            <a:off x="990600" y="1575649"/>
            <a:ext cx="7285038" cy="2928938"/>
            <a:chOff x="990600" y="2657475"/>
            <a:chExt cx="7285038" cy="2928938"/>
          </a:xfrm>
        </p:grpSpPr>
        <p:pic>
          <p:nvPicPr>
            <p:cNvPr id="15" name="Picture 4" descr="Histo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990600" y="3876675"/>
              <a:ext cx="1595438" cy="1708150"/>
            </a:xfrm>
            <a:prstGeom prst="rect">
              <a:avLst/>
            </a:prstGeom>
            <a:noFill/>
          </p:spPr>
        </p:pic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1009650" y="2657475"/>
              <a:ext cx="161290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de-DE" sz="1800" b="1" dirty="0" smtClean="0">
                  <a:latin typeface="Arial" pitchFamily="34" charset="0"/>
                </a:rPr>
                <a:t>Trapezoide</a:t>
              </a:r>
              <a:endParaRPr lang="de-DE" sz="1800" b="1" dirty="0">
                <a:latin typeface="Arial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de-DE" sz="1400" dirty="0">
                  <a:latin typeface="Arial" pitchFamily="34" charset="0"/>
                </a:rPr>
                <a:t>(</a:t>
              </a:r>
              <a:r>
                <a:rPr lang="de-DE" sz="1400" dirty="0" err="1">
                  <a:latin typeface="Arial" pitchFamily="34" charset="0"/>
                </a:rPr>
                <a:t>Kniss</a:t>
              </a:r>
              <a:r>
                <a:rPr lang="de-DE" sz="1400" dirty="0">
                  <a:latin typeface="Arial" pitchFamily="34" charset="0"/>
                </a:rPr>
                <a:t> et al. 2001)</a:t>
              </a:r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3581400" y="2657475"/>
              <a:ext cx="1592263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de-DE" sz="1800" b="1" dirty="0" smtClean="0">
                  <a:latin typeface="Arial" pitchFamily="34" charset="0"/>
                </a:rPr>
                <a:t>Paraboloide</a:t>
              </a:r>
              <a:endParaRPr lang="de-DE" sz="1800" b="1" dirty="0">
                <a:latin typeface="Arial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de-DE" sz="1400" dirty="0">
                  <a:latin typeface="Arial" pitchFamily="34" charset="0"/>
                </a:rPr>
                <a:t>(Vega et al. 2004)</a:t>
              </a:r>
            </a:p>
          </p:txBody>
        </p:sp>
        <p:grpSp>
          <p:nvGrpSpPr>
            <p:cNvPr id="18" name="Group 11"/>
            <p:cNvGrpSpPr>
              <a:grpSpLocks/>
            </p:cNvGrpSpPr>
            <p:nvPr/>
          </p:nvGrpSpPr>
          <p:grpSpPr bwMode="auto">
            <a:xfrm>
              <a:off x="990600" y="3282950"/>
              <a:ext cx="7285038" cy="2303463"/>
              <a:chOff x="822" y="2702"/>
              <a:chExt cx="3409" cy="1078"/>
            </a:xfrm>
          </p:grpSpPr>
          <p:pic>
            <p:nvPicPr>
              <p:cNvPr id="19" name="Picture 5" descr="Trapezoid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822" y="2702"/>
                <a:ext cx="1006" cy="1078"/>
              </a:xfrm>
              <a:prstGeom prst="rect">
                <a:avLst/>
              </a:prstGeom>
              <a:noFill/>
            </p:spPr>
          </p:pic>
          <p:pic>
            <p:nvPicPr>
              <p:cNvPr id="20" name="Picture 7" descr="Paraboloids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2022" y="2702"/>
                <a:ext cx="1006" cy="1078"/>
              </a:xfrm>
              <a:prstGeom prst="rect">
                <a:avLst/>
              </a:prstGeom>
              <a:noFill/>
            </p:spPr>
          </p:pic>
          <p:pic>
            <p:nvPicPr>
              <p:cNvPr id="21" name="Picture 9" descr="Quadrangles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3225" y="2702"/>
                <a:ext cx="1006" cy="1078"/>
              </a:xfrm>
              <a:prstGeom prst="rect">
                <a:avLst/>
              </a:prstGeom>
              <a:noFill/>
            </p:spPr>
          </p:pic>
        </p:grpSp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6184900" y="2657475"/>
              <a:ext cx="11294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de-DE" b="1" dirty="0" smtClean="0">
                  <a:latin typeface="Arial" pitchFamily="34" charset="0"/>
                </a:rPr>
                <a:t>Vierecke</a:t>
              </a:r>
              <a:endParaRPr lang="de-DE" sz="1800" b="1" dirty="0">
                <a:latin typeface="Arial" pitchFamily="34" charset="0"/>
              </a:endParaRP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-123825" y="3883026"/>
            <a:ext cx="9296400" cy="2382838"/>
            <a:chOff x="-123825" y="3883026"/>
            <a:chExt cx="9296400" cy="2382838"/>
          </a:xfrm>
        </p:grpSpPr>
        <p:pic>
          <p:nvPicPr>
            <p:cNvPr id="25" name="Picture 3" descr="CTA_42_Bone_02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123825" y="3883026"/>
              <a:ext cx="2771775" cy="2060575"/>
            </a:xfrm>
            <a:prstGeom prst="rect">
              <a:avLst/>
            </a:prstGeom>
            <a:noFill/>
          </p:spPr>
        </p:pic>
        <p:sp>
          <p:nvSpPr>
            <p:cNvPr id="26" name="Text Box 5"/>
            <p:cNvSpPr txBox="1">
              <a:spLocks noChangeArrowheads="1"/>
            </p:cNvSpPr>
            <p:nvPr/>
          </p:nvSpPr>
          <p:spPr bwMode="auto">
            <a:xfrm>
              <a:off x="903288" y="5899151"/>
              <a:ext cx="10858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de-DE" sz="1800" b="0" i="0">
                  <a:solidFill>
                    <a:schemeClr val="tx1"/>
                  </a:solidFill>
                  <a:latin typeface="Arial" charset="0"/>
                </a:rPr>
                <a:t>Knochen</a:t>
              </a:r>
            </a:p>
          </p:txBody>
        </p:sp>
        <p:pic>
          <p:nvPicPr>
            <p:cNvPr id="27" name="Picture 9" descr="CTA_42_Brain_02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51050" y="3883026"/>
              <a:ext cx="2771775" cy="2060575"/>
            </a:xfrm>
            <a:prstGeom prst="rect">
              <a:avLst/>
            </a:prstGeom>
            <a:noFill/>
          </p:spPr>
        </p:pic>
        <p:sp>
          <p:nvSpPr>
            <p:cNvPr id="28" name="Text Box 11"/>
            <p:cNvSpPr txBox="1">
              <a:spLocks noChangeArrowheads="1"/>
            </p:cNvSpPr>
            <p:nvPr/>
          </p:nvSpPr>
          <p:spPr bwMode="auto">
            <a:xfrm>
              <a:off x="2474913" y="5899151"/>
              <a:ext cx="23685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de-DE" sz="1800" b="0" i="0">
                  <a:solidFill>
                    <a:schemeClr val="tx1"/>
                  </a:solidFill>
                  <a:latin typeface="Arial" charset="0"/>
                </a:rPr>
                <a:t>Gehirn/Weichgewebe</a:t>
              </a:r>
            </a:p>
          </p:txBody>
        </p:sp>
        <p:pic>
          <p:nvPicPr>
            <p:cNvPr id="29" name="Picture 13" descr="CTA_42_Skin_02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25925" y="3883026"/>
              <a:ext cx="2771775" cy="2060575"/>
            </a:xfrm>
            <a:prstGeom prst="rect">
              <a:avLst/>
            </a:prstGeom>
            <a:noFill/>
          </p:spPr>
        </p:pic>
        <p:sp>
          <p:nvSpPr>
            <p:cNvPr id="30" name="Text Box 15"/>
            <p:cNvSpPr txBox="1">
              <a:spLocks noChangeArrowheads="1"/>
            </p:cNvSpPr>
            <p:nvPr/>
          </p:nvSpPr>
          <p:spPr bwMode="auto">
            <a:xfrm>
              <a:off x="4859338" y="5899151"/>
              <a:ext cx="18478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de-DE" sz="1800" b="0" i="0">
                  <a:solidFill>
                    <a:schemeClr val="tx1"/>
                  </a:solidFill>
                  <a:latin typeface="Arial" charset="0"/>
                </a:rPr>
                <a:t>Haut/Hohlräume</a:t>
              </a:r>
            </a:p>
          </p:txBody>
        </p:sp>
        <p:pic>
          <p:nvPicPr>
            <p:cNvPr id="31" name="Picture 17" descr="CTA_42_Vessels_02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00800" y="3883026"/>
              <a:ext cx="2771775" cy="2060575"/>
            </a:xfrm>
            <a:prstGeom prst="rect">
              <a:avLst/>
            </a:prstGeom>
            <a:noFill/>
          </p:spPr>
        </p:pic>
        <p:sp>
          <p:nvSpPr>
            <p:cNvPr id="32" name="Text Box 19"/>
            <p:cNvSpPr txBox="1">
              <a:spLocks noChangeArrowheads="1"/>
            </p:cNvSpPr>
            <p:nvPr/>
          </p:nvSpPr>
          <p:spPr bwMode="auto">
            <a:xfrm>
              <a:off x="6970713" y="5899151"/>
              <a:ext cx="12890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de-DE" sz="1800" b="0" i="0">
                  <a:solidFill>
                    <a:schemeClr val="tx1"/>
                  </a:solidFill>
                  <a:latin typeface="Arial" charset="0"/>
                </a:rPr>
                <a:t>Blutgefäße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Transferfunktions-Primitive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i="1" dirty="0" err="1" smtClean="0"/>
              <a:t>n</a:t>
            </a:r>
            <a:r>
              <a:rPr lang="de-DE" dirty="0" err="1" smtClean="0"/>
              <a:t>D</a:t>
            </a:r>
            <a:r>
              <a:rPr lang="de-DE" dirty="0" smtClean="0"/>
              <a:t>-Primitives</a:t>
            </a:r>
          </a:p>
          <a:p>
            <a:r>
              <a:rPr lang="de-DE" dirty="0" smtClean="0"/>
              <a:t>Transformation</a:t>
            </a:r>
          </a:p>
          <a:p>
            <a:r>
              <a:rPr lang="de-DE" dirty="0" smtClean="0"/>
              <a:t>Profilkurve:</a:t>
            </a:r>
          </a:p>
          <a:p>
            <a:r>
              <a:rPr lang="de-DE" dirty="0" smtClean="0"/>
              <a:t>evtl. Anpassung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grpSp>
        <p:nvGrpSpPr>
          <p:cNvPr id="23" name="Gruppieren 22"/>
          <p:cNvGrpSpPr/>
          <p:nvPr/>
        </p:nvGrpSpPr>
        <p:grpSpPr>
          <a:xfrm>
            <a:off x="5525037" y="2865307"/>
            <a:ext cx="3065171" cy="1049872"/>
            <a:chOff x="768376" y="2259998"/>
            <a:chExt cx="4163935" cy="1390049"/>
          </a:xfrm>
        </p:grpSpPr>
        <p:pic>
          <p:nvPicPr>
            <p:cNvPr id="21" name="Grafik 20" descr="TPps2bmp.png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562201" y="2259998"/>
              <a:ext cx="1370110" cy="139004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0" name="Grafik 19" descr="TPps2bmp.png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164696" y="2260600"/>
              <a:ext cx="1369516" cy="1389447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2" name="Grafik 21" descr="TPps2bmp.png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68376" y="2261804"/>
              <a:ext cx="1368330" cy="1388243"/>
            </a:xfrm>
            <a:prstGeom prst="rect">
              <a:avLst/>
            </a:prstGeom>
            <a:noFill/>
            <a:ln/>
            <a:effectLst/>
          </p:spPr>
        </p:pic>
      </p:grpSp>
      <p:pic>
        <p:nvPicPr>
          <p:cNvPr id="32" name="Grafik 3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227926" y="2923507"/>
            <a:ext cx="2012973" cy="350832"/>
          </a:xfrm>
          <a:prstGeom prst="rect">
            <a:avLst/>
          </a:prstGeom>
          <a:noFill/>
          <a:ln/>
          <a:effectLst/>
        </p:spPr>
      </p:pic>
      <p:pic>
        <p:nvPicPr>
          <p:cNvPr id="58" name="Grafik 57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670916" y="2369710"/>
            <a:ext cx="3290642" cy="350720"/>
          </a:xfrm>
          <a:prstGeom prst="rect">
            <a:avLst/>
          </a:prstGeom>
          <a:noFill/>
          <a:ln/>
          <a:effectLst/>
        </p:spPr>
      </p:pic>
      <p:grpSp>
        <p:nvGrpSpPr>
          <p:cNvPr id="38" name="Gruppieren 37"/>
          <p:cNvGrpSpPr/>
          <p:nvPr/>
        </p:nvGrpSpPr>
        <p:grpSpPr>
          <a:xfrm>
            <a:off x="5473520" y="3992808"/>
            <a:ext cx="2112135" cy="2164260"/>
            <a:chOff x="1459266" y="360965"/>
            <a:chExt cx="5864859" cy="5950211"/>
          </a:xfrm>
        </p:grpSpPr>
        <p:pic>
          <p:nvPicPr>
            <p:cNvPr id="39" name="Grafik 38" descr="TPps2bmp.png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59266" y="360965"/>
              <a:ext cx="5864859" cy="5950211"/>
            </a:xfrm>
            <a:prstGeom prst="rect">
              <a:avLst/>
            </a:prstGeom>
            <a:noFill/>
          </p:spPr>
        </p:pic>
        <p:pic>
          <p:nvPicPr>
            <p:cNvPr id="40" name="Grafik 39" descr="TPps2bmp.png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459266" y="360965"/>
              <a:ext cx="5862320" cy="594763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41" name="Grafik 40" descr="TPps2bmp.png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3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459266" y="360965"/>
              <a:ext cx="5859782" cy="594506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42" name="Grafik 41" descr="TPps2bmp.png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460534" y="360965"/>
              <a:ext cx="5854709" cy="5939913"/>
            </a:xfrm>
            <a:prstGeom prst="rect">
              <a:avLst/>
            </a:prstGeom>
            <a:noFill/>
            <a:ln/>
            <a:effectLst/>
          </p:spPr>
        </p:pic>
      </p:grpSp>
      <p:pic>
        <p:nvPicPr>
          <p:cNvPr id="43" name="Grafik 42" descr="TPps2b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4"/>
          <a:stretch>
            <a:fillRect/>
          </a:stretch>
        </p:blipFill>
        <p:spPr bwMode="auto">
          <a:xfrm>
            <a:off x="320163" y="4310478"/>
            <a:ext cx="3998251" cy="1892149"/>
          </a:xfrm>
          <a:prstGeom prst="rect">
            <a:avLst/>
          </a:prstGeom>
          <a:noFill/>
          <a:ln/>
          <a:effectLst/>
        </p:spPr>
      </p:pic>
      <p:pic>
        <p:nvPicPr>
          <p:cNvPr id="44" name="Grafik 43" descr="TPps2b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5"/>
          <a:stretch>
            <a:fillRect/>
          </a:stretch>
        </p:blipFill>
        <p:spPr bwMode="auto">
          <a:xfrm>
            <a:off x="320163" y="4309195"/>
            <a:ext cx="4000962" cy="1893432"/>
          </a:xfrm>
          <a:prstGeom prst="rect">
            <a:avLst/>
          </a:prstGeom>
          <a:noFill/>
          <a:ln/>
          <a:effectLst/>
        </p:spPr>
      </p:pic>
      <p:pic>
        <p:nvPicPr>
          <p:cNvPr id="45" name="Grafik 44" descr="TPps2b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6"/>
          <a:stretch>
            <a:fillRect/>
          </a:stretch>
        </p:blipFill>
        <p:spPr bwMode="auto">
          <a:xfrm>
            <a:off x="320163" y="4309622"/>
            <a:ext cx="4000058" cy="1893005"/>
          </a:xfrm>
          <a:prstGeom prst="rect">
            <a:avLst/>
          </a:prstGeom>
          <a:noFill/>
          <a:ln/>
          <a:effectLst/>
        </p:spPr>
      </p:pic>
      <p:pic>
        <p:nvPicPr>
          <p:cNvPr id="46" name="Grafik 45" descr="TPps2b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7"/>
          <a:stretch>
            <a:fillRect/>
          </a:stretch>
        </p:blipFill>
        <p:spPr bwMode="auto">
          <a:xfrm>
            <a:off x="320163" y="4309195"/>
            <a:ext cx="4000962" cy="1893432"/>
          </a:xfrm>
          <a:prstGeom prst="rect">
            <a:avLst/>
          </a:prstGeom>
          <a:noFill/>
          <a:ln/>
          <a:effectLst/>
        </p:spPr>
      </p:pic>
      <p:pic>
        <p:nvPicPr>
          <p:cNvPr id="47" name="Grafik 46" descr="TPps2b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8"/>
          <a:stretch>
            <a:fillRect/>
          </a:stretch>
        </p:blipFill>
        <p:spPr bwMode="auto">
          <a:xfrm>
            <a:off x="320163" y="4308767"/>
            <a:ext cx="4001866" cy="1893860"/>
          </a:xfrm>
          <a:prstGeom prst="rect">
            <a:avLst/>
          </a:prstGeom>
          <a:noFill/>
          <a:ln/>
          <a:effectLst/>
        </p:spPr>
      </p:pic>
      <p:pic>
        <p:nvPicPr>
          <p:cNvPr id="48" name="Grafik 47" descr="TPps2b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9"/>
          <a:stretch>
            <a:fillRect/>
          </a:stretch>
        </p:blipFill>
        <p:spPr bwMode="auto">
          <a:xfrm>
            <a:off x="320163" y="4308339"/>
            <a:ext cx="4002770" cy="1894288"/>
          </a:xfrm>
          <a:prstGeom prst="rect">
            <a:avLst/>
          </a:prstGeom>
          <a:noFill/>
          <a:ln/>
          <a:effectLst/>
        </p:spPr>
      </p:pic>
      <p:grpSp>
        <p:nvGrpSpPr>
          <p:cNvPr id="49" name="Gruppieren 48"/>
          <p:cNvGrpSpPr/>
          <p:nvPr/>
        </p:nvGrpSpPr>
        <p:grpSpPr>
          <a:xfrm>
            <a:off x="458759" y="4591674"/>
            <a:ext cx="8246288" cy="1332650"/>
            <a:chOff x="291334" y="4205308"/>
            <a:chExt cx="8246288" cy="1332650"/>
          </a:xfrm>
        </p:grpSpPr>
        <p:pic>
          <p:nvPicPr>
            <p:cNvPr id="50" name="Grafik 49" descr="TPps2bmp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4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036053" y="4232581"/>
              <a:ext cx="2758357" cy="1305377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51" name="Grafik 50" descr="TPps2bmp.png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4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778641" y="4232244"/>
              <a:ext cx="2758981" cy="1305672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52" name="Grafik 51" descr="TPps2bmp.png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91334" y="4205308"/>
              <a:ext cx="2760227" cy="1329340"/>
            </a:xfrm>
            <a:prstGeom prst="rect">
              <a:avLst/>
            </a:prstGeom>
            <a:noFill/>
            <a:ln/>
            <a:effectLst/>
          </p:spPr>
        </p:pic>
      </p:grpSp>
      <p:pic>
        <p:nvPicPr>
          <p:cNvPr id="53" name="Grafik 52" descr="TPps2b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0"/>
          <a:stretch>
            <a:fillRect/>
          </a:stretch>
        </p:blipFill>
        <p:spPr bwMode="auto">
          <a:xfrm>
            <a:off x="369538" y="4328803"/>
            <a:ext cx="3969653" cy="1878615"/>
          </a:xfrm>
          <a:prstGeom prst="rect">
            <a:avLst/>
          </a:prstGeom>
          <a:noFill/>
          <a:ln/>
          <a:effectLst/>
        </p:spPr>
      </p:pic>
      <p:pic>
        <p:nvPicPr>
          <p:cNvPr id="54" name="Grafik 53" descr="TPps2b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3"/>
          <a:stretch>
            <a:fillRect/>
          </a:stretch>
        </p:blipFill>
        <p:spPr bwMode="auto">
          <a:xfrm>
            <a:off x="368914" y="4328428"/>
            <a:ext cx="3970548" cy="1879039"/>
          </a:xfrm>
          <a:prstGeom prst="rect">
            <a:avLst/>
          </a:prstGeom>
          <a:noFill/>
          <a:ln/>
          <a:effectLst/>
        </p:spPr>
      </p:pic>
      <p:pic>
        <p:nvPicPr>
          <p:cNvPr id="55" name="Grafik 54" descr="TPps2b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4"/>
          <a:stretch>
            <a:fillRect/>
          </a:stretch>
        </p:blipFill>
        <p:spPr bwMode="auto">
          <a:xfrm>
            <a:off x="368290" y="4328053"/>
            <a:ext cx="3971447" cy="1879464"/>
          </a:xfrm>
          <a:prstGeom prst="rect">
            <a:avLst/>
          </a:prstGeom>
          <a:noFill/>
          <a:ln/>
          <a:effectLst/>
        </p:spPr>
      </p:pic>
      <p:pic>
        <p:nvPicPr>
          <p:cNvPr id="56" name="Grafik 55" descr="TPps2bmp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5"/>
          <a:stretch>
            <a:fillRect/>
          </a:stretch>
        </p:blipFill>
        <p:spPr bwMode="auto">
          <a:xfrm>
            <a:off x="367666" y="4327677"/>
            <a:ext cx="3972343" cy="1879889"/>
          </a:xfrm>
          <a:prstGeom prst="rect">
            <a:avLst/>
          </a:prstGeom>
          <a:noFill/>
          <a:ln/>
          <a:effectLst/>
        </p:spPr>
      </p:pic>
      <p:pic>
        <p:nvPicPr>
          <p:cNvPr id="57" name="Grafik 56" descr="TPps2bmp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6"/>
          <a:stretch>
            <a:fillRect/>
          </a:stretch>
        </p:blipFill>
        <p:spPr bwMode="auto">
          <a:xfrm>
            <a:off x="367043" y="4327303"/>
            <a:ext cx="3973242" cy="188031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Visualisierung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97734" y="2382588"/>
            <a:ext cx="7489065" cy="3421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DE" b="1" i="1" dirty="0" smtClean="0"/>
              <a:t>Werkzeug des Verstehens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Hilfsmittel um Fragestellungen bezüglich meiner Daten </a:t>
            </a:r>
            <a:r>
              <a:rPr lang="de-DE" i="1" dirty="0" smtClean="0"/>
              <a:t>visuell</a:t>
            </a:r>
            <a:r>
              <a:rPr lang="de-DE" dirty="0" smtClean="0"/>
              <a:t> und </a:t>
            </a:r>
            <a:r>
              <a:rPr lang="de-DE" i="1" dirty="0" smtClean="0"/>
              <a:t>interaktiv</a:t>
            </a:r>
            <a:r>
              <a:rPr lang="de-DE" dirty="0" smtClean="0"/>
              <a:t> zu bearbeiten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nD</a:t>
            </a:r>
            <a:r>
              <a:rPr lang="de-DE" dirty="0" smtClean="0"/>
              <a:t>-Transferfunktionen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pic>
        <p:nvPicPr>
          <p:cNvPr id="43010" name="Picture 2" descr="http://www.cs.utah.edu/~jmk/images/st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716" y="1927771"/>
            <a:ext cx="2566588" cy="2463925"/>
          </a:xfrm>
          <a:prstGeom prst="rect">
            <a:avLst/>
          </a:prstGeom>
          <a:noFill/>
        </p:spPr>
      </p:pic>
      <p:pic>
        <p:nvPicPr>
          <p:cNvPr id="43012" name="Picture 4" descr="http://www.cs.utah.edu/~jmk/simian/img/vm-brain-02-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5895" y="1773360"/>
            <a:ext cx="2904962" cy="2875913"/>
          </a:xfrm>
          <a:prstGeom prst="rect">
            <a:avLst/>
          </a:prstGeom>
          <a:noFill/>
        </p:spPr>
      </p:pic>
      <p:pic>
        <p:nvPicPr>
          <p:cNvPr id="43014" name="Picture 6" descr="http://www.cs.utah.edu/~jmk/images/vis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3383" y="1777285"/>
            <a:ext cx="2793164" cy="2867649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528034" y="4649273"/>
            <a:ext cx="1665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MRI Gehirn</a:t>
            </a:r>
            <a:br>
              <a:rPr lang="de-DE" dirty="0" smtClean="0"/>
            </a:br>
            <a:r>
              <a:rPr lang="de-DE" dirty="0" smtClean="0"/>
              <a:t> Segmentierung</a:t>
            </a:r>
          </a:p>
          <a:p>
            <a:r>
              <a:rPr lang="de-DE" dirty="0" err="1" smtClean="0"/>
              <a:t>Probability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+ </a:t>
            </a:r>
            <a:r>
              <a:rPr lang="de-DE" dirty="0" err="1" smtClean="0"/>
              <a:t>Uncertainty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3026536" y="4649273"/>
            <a:ext cx="375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Visible Human </a:t>
            </a:r>
            <a:r>
              <a:rPr lang="de-DE" dirty="0" err="1" smtClean="0"/>
              <a:t>Cryosection</a:t>
            </a:r>
            <a:r>
              <a:rPr lang="de-DE" dirty="0" smtClean="0"/>
              <a:t> (RGB </a:t>
            </a:r>
            <a:r>
              <a:rPr lang="de-DE" dirty="0" err="1" smtClean="0"/>
              <a:t>data</a:t>
            </a:r>
            <a:r>
              <a:rPr lang="de-DE" dirty="0" smtClean="0"/>
              <a:t>)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pieren 45"/>
          <p:cNvGrpSpPr/>
          <p:nvPr/>
        </p:nvGrpSpPr>
        <p:grpSpPr>
          <a:xfrm>
            <a:off x="5163674" y="1519707"/>
            <a:ext cx="3405326" cy="4778062"/>
            <a:chOff x="5163674" y="1519707"/>
            <a:chExt cx="3405326" cy="4778062"/>
          </a:xfrm>
        </p:grpSpPr>
        <p:sp>
          <p:nvSpPr>
            <p:cNvPr id="55" name="Rechteck 54"/>
            <p:cNvSpPr/>
            <p:nvPr/>
          </p:nvSpPr>
          <p:spPr>
            <a:xfrm>
              <a:off x="5163674" y="1519707"/>
              <a:ext cx="3405326" cy="4778062"/>
            </a:xfrm>
            <a:prstGeom prst="rect">
              <a:avLst/>
            </a:prstGeom>
            <a:solidFill>
              <a:srgbClr val="FFFF80"/>
            </a:solidFill>
            <a:ln w="31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Textfeld 94"/>
            <p:cNvSpPr txBox="1"/>
            <p:nvPr/>
          </p:nvSpPr>
          <p:spPr>
            <a:xfrm>
              <a:off x="5261021" y="1589026"/>
              <a:ext cx="2388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HCI Herausforderungen</a:t>
              </a:r>
              <a:endParaRPr lang="de-DE" dirty="0"/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513453" y="1519707"/>
            <a:ext cx="4532416" cy="4778062"/>
            <a:chOff x="513453" y="1519707"/>
            <a:chExt cx="4532416" cy="4778062"/>
          </a:xfrm>
        </p:grpSpPr>
        <p:sp>
          <p:nvSpPr>
            <p:cNvPr id="56" name="Rechteck 55"/>
            <p:cNvSpPr/>
            <p:nvPr/>
          </p:nvSpPr>
          <p:spPr>
            <a:xfrm>
              <a:off x="513453" y="1519707"/>
              <a:ext cx="4532416" cy="4778062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Textfeld 96"/>
            <p:cNvSpPr txBox="1"/>
            <p:nvPr/>
          </p:nvSpPr>
          <p:spPr>
            <a:xfrm>
              <a:off x="621785" y="1589026"/>
              <a:ext cx="3088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Technische Herausforderungen</a:t>
              </a:r>
              <a:endParaRPr lang="de-DE" dirty="0"/>
            </a:p>
          </p:txBody>
        </p:sp>
      </p:grpSp>
      <p:cxnSp>
        <p:nvCxnSpPr>
          <p:cNvPr id="60" name="Gerade Verbindung mit Pfeil 59"/>
          <p:cNvCxnSpPr/>
          <p:nvPr/>
        </p:nvCxnSpPr>
        <p:spPr>
          <a:xfrm rot="10800000">
            <a:off x="2112708" y="4231845"/>
            <a:ext cx="720646" cy="530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/>
          <p:cNvCxnSpPr/>
          <p:nvPr/>
        </p:nvCxnSpPr>
        <p:spPr>
          <a:xfrm rot="5400000">
            <a:off x="2827480" y="4495864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/>
          <p:cNvCxnSpPr/>
          <p:nvPr/>
        </p:nvCxnSpPr>
        <p:spPr>
          <a:xfrm rot="16200000" flipV="1">
            <a:off x="1503992" y="3304566"/>
            <a:ext cx="1365163" cy="2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331079" y="2892452"/>
            <a:ext cx="1403798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400" dirty="0" smtClean="0"/>
              <a:t>LH </a:t>
            </a:r>
            <a:r>
              <a:rPr lang="de-DE" sz="1400" dirty="0" err="1" smtClean="0"/>
              <a:t>Histogram</a:t>
            </a:r>
            <a:endParaRPr lang="de-DE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3799270" y="2892452"/>
            <a:ext cx="1069517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i="1" dirty="0" err="1" smtClean="0"/>
              <a:t>n</a:t>
            </a:r>
            <a:r>
              <a:rPr lang="de-DE" dirty="0" err="1" smtClean="0"/>
              <a:t>D</a:t>
            </a:r>
            <a:r>
              <a:rPr lang="de-DE" dirty="0" smtClean="0"/>
              <a:t>-TF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657392" y="2892452"/>
            <a:ext cx="1403230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400" dirty="0" err="1" smtClean="0"/>
              <a:t>Postklassfikation</a:t>
            </a:r>
            <a:endParaRPr lang="de-DE" sz="1400" dirty="0"/>
          </a:p>
        </p:txBody>
      </p:sp>
      <p:cxnSp>
        <p:nvCxnSpPr>
          <p:cNvPr id="18" name="Gerade Verbindung mit Pfeil 17"/>
          <p:cNvCxnSpPr/>
          <p:nvPr/>
        </p:nvCxnSpPr>
        <p:spPr>
          <a:xfrm rot="5400000">
            <a:off x="3078997" y="3684496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rot="5400000">
            <a:off x="4145102" y="3684496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3825596" y="4747008"/>
            <a:ext cx="1056070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dirty="0" err="1" smtClean="0"/>
              <a:t>Proz</a:t>
            </a:r>
            <a:r>
              <a:rPr lang="de-DE" dirty="0" smtClean="0"/>
              <a:t>. TF</a:t>
            </a:r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953039" y="3987155"/>
            <a:ext cx="1443381" cy="5280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Präklassifikation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9" name="Gerade Verbindung mit Pfeil 28"/>
          <p:cNvCxnSpPr/>
          <p:nvPr/>
        </p:nvCxnSpPr>
        <p:spPr>
          <a:xfrm rot="5400000">
            <a:off x="3077859" y="2628427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rot="5400000">
            <a:off x="4144534" y="2628428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37"/>
          <p:cNvGrpSpPr/>
          <p:nvPr/>
        </p:nvGrpSpPr>
        <p:grpSpPr>
          <a:xfrm>
            <a:off x="3338092" y="3639419"/>
            <a:ext cx="2586759" cy="114600"/>
            <a:chOff x="1261872" y="3187940"/>
            <a:chExt cx="2125272" cy="106960"/>
          </a:xfrm>
        </p:grpSpPr>
        <p:sp>
          <p:nvSpPr>
            <p:cNvPr id="33" name="Freihandform 32"/>
            <p:cNvSpPr/>
            <p:nvPr/>
          </p:nvSpPr>
          <p:spPr>
            <a:xfrm flipV="1">
              <a:off x="2145716" y="3187940"/>
              <a:ext cx="1241427" cy="2831"/>
            </a:xfrm>
            <a:custGeom>
              <a:avLst/>
              <a:gdLst>
                <a:gd name="connsiteX0" fmla="*/ 0 w 1120462"/>
                <a:gd name="connsiteY0" fmla="*/ 0 h 0"/>
                <a:gd name="connsiteX1" fmla="*/ 1120462 w 112046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462">
                  <a:moveTo>
                    <a:pt x="0" y="0"/>
                  </a:moveTo>
                  <a:lnTo>
                    <a:pt x="1120462" y="0"/>
                  </a:lnTo>
                </a:path>
              </a:pathLst>
            </a:cu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Freihandform 33"/>
            <p:cNvSpPr/>
            <p:nvPr/>
          </p:nvSpPr>
          <p:spPr>
            <a:xfrm flipV="1">
              <a:off x="1261872" y="3284113"/>
              <a:ext cx="2125272" cy="10787"/>
            </a:xfrm>
            <a:custGeom>
              <a:avLst/>
              <a:gdLst>
                <a:gd name="connsiteX0" fmla="*/ 0 w 2253803"/>
                <a:gd name="connsiteY0" fmla="*/ 0 h 0"/>
                <a:gd name="connsiteX1" fmla="*/ 2253803 w 225380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53803">
                  <a:moveTo>
                    <a:pt x="0" y="0"/>
                  </a:moveTo>
                  <a:lnTo>
                    <a:pt x="2253803" y="0"/>
                  </a:lnTo>
                </a:path>
              </a:pathLst>
            </a:cu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1" name="Textfeld 60"/>
          <p:cNvSpPr txBox="1"/>
          <p:nvPr/>
        </p:nvSpPr>
        <p:spPr>
          <a:xfrm>
            <a:off x="2324449" y="4747008"/>
            <a:ext cx="1442435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400" dirty="0" smtClean="0"/>
              <a:t>Komprimierung</a:t>
            </a:r>
            <a:endParaRPr lang="de-DE" sz="1400" dirty="0"/>
          </a:p>
        </p:txBody>
      </p:sp>
      <p:cxnSp>
        <p:nvCxnSpPr>
          <p:cNvPr id="62" name="Gerade Verbindung mit Pfeil 61"/>
          <p:cNvCxnSpPr/>
          <p:nvPr/>
        </p:nvCxnSpPr>
        <p:spPr>
          <a:xfrm rot="5400000">
            <a:off x="3999457" y="4495864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mit Pfeil 79"/>
          <p:cNvCxnSpPr/>
          <p:nvPr/>
        </p:nvCxnSpPr>
        <p:spPr>
          <a:xfrm rot="5400000">
            <a:off x="1060801" y="2628427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winkelte Verbindung 83"/>
          <p:cNvCxnSpPr>
            <a:stCxn id="22" idx="3"/>
            <a:endCxn id="50" idx="1"/>
          </p:cNvCxnSpPr>
          <p:nvPr/>
        </p:nvCxnSpPr>
        <p:spPr>
          <a:xfrm flipV="1">
            <a:off x="4881666" y="4497952"/>
            <a:ext cx="1043378" cy="51307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mit Pfeil 87"/>
          <p:cNvCxnSpPr/>
          <p:nvPr/>
        </p:nvCxnSpPr>
        <p:spPr>
          <a:xfrm rot="5400000">
            <a:off x="6548909" y="3956278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mit Pfeil 90"/>
          <p:cNvCxnSpPr/>
          <p:nvPr/>
        </p:nvCxnSpPr>
        <p:spPr>
          <a:xfrm rot="5400000">
            <a:off x="6548909" y="4684123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5925044" y="4233935"/>
            <a:ext cx="1756449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00" dirty="0" smtClean="0"/>
              <a:t>Primitives</a:t>
            </a:r>
            <a:endParaRPr lang="de-DE" sz="1600" dirty="0"/>
          </a:p>
        </p:txBody>
      </p:sp>
      <p:sp>
        <p:nvSpPr>
          <p:cNvPr id="98" name="Abgerundetes Rechteck 97"/>
          <p:cNvSpPr/>
          <p:nvPr/>
        </p:nvSpPr>
        <p:spPr>
          <a:xfrm>
            <a:off x="2827105" y="2100014"/>
            <a:ext cx="2043952" cy="497542"/>
          </a:xfrm>
          <a:prstGeom prst="roundRect">
            <a:avLst>
              <a:gd name="adj" fmla="val 40991"/>
            </a:avLst>
          </a:prstGeom>
          <a:solidFill>
            <a:srgbClr val="FFC0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Mehrdeutigkeit</a:t>
            </a:r>
            <a:endParaRPr lang="de-DE" dirty="0"/>
          </a:p>
        </p:txBody>
      </p:sp>
      <p:sp>
        <p:nvSpPr>
          <p:cNvPr id="99" name="Abgerundetes Rechteck 98"/>
          <p:cNvSpPr/>
          <p:nvPr/>
        </p:nvSpPr>
        <p:spPr>
          <a:xfrm>
            <a:off x="675575" y="2100014"/>
            <a:ext cx="1842247" cy="497542"/>
          </a:xfrm>
          <a:prstGeom prst="roundRect">
            <a:avLst>
              <a:gd name="adj" fmla="val 40991"/>
            </a:avLst>
          </a:prstGeom>
          <a:solidFill>
            <a:srgbClr val="FFC0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Diskretisierung</a:t>
            </a:r>
            <a:endParaRPr lang="de-DE" dirty="0"/>
          </a:p>
        </p:txBody>
      </p:sp>
      <p:sp>
        <p:nvSpPr>
          <p:cNvPr id="103" name="Abgerundetes Rechteck 102"/>
          <p:cNvSpPr/>
          <p:nvPr/>
        </p:nvSpPr>
        <p:spPr>
          <a:xfrm>
            <a:off x="5919928" y="4965570"/>
            <a:ext cx="1842247" cy="497542"/>
          </a:xfrm>
          <a:prstGeom prst="roundRect">
            <a:avLst>
              <a:gd name="adj" fmla="val 40991"/>
            </a:avLst>
          </a:prstGeom>
          <a:solidFill>
            <a:srgbClr val="FFC0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Interface</a:t>
            </a:r>
            <a:endParaRPr lang="de-DE" dirty="0"/>
          </a:p>
        </p:txBody>
      </p:sp>
      <p:cxnSp>
        <p:nvCxnSpPr>
          <p:cNvPr id="107" name="Gerade Verbindung mit Pfeil 106"/>
          <p:cNvCxnSpPr/>
          <p:nvPr/>
        </p:nvCxnSpPr>
        <p:spPr>
          <a:xfrm rot="5400000">
            <a:off x="6591333" y="2817821"/>
            <a:ext cx="417432" cy="2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mit Pfeil 108"/>
          <p:cNvCxnSpPr/>
          <p:nvPr/>
        </p:nvCxnSpPr>
        <p:spPr>
          <a:xfrm rot="5400000">
            <a:off x="6591333" y="3526159"/>
            <a:ext cx="417432" cy="2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Abgerundetes Rechteck 100"/>
          <p:cNvSpPr/>
          <p:nvPr/>
        </p:nvSpPr>
        <p:spPr>
          <a:xfrm>
            <a:off x="5919928" y="2100014"/>
            <a:ext cx="1842247" cy="497542"/>
          </a:xfrm>
          <a:prstGeom prst="roundRect">
            <a:avLst>
              <a:gd name="adj" fmla="val 40991"/>
            </a:avLst>
          </a:prstGeom>
          <a:solidFill>
            <a:srgbClr val="FFC0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Automation</a:t>
            </a:r>
            <a:endParaRPr lang="de-DE" dirty="0"/>
          </a:p>
        </p:txBody>
      </p:sp>
      <p:sp>
        <p:nvSpPr>
          <p:cNvPr id="102" name="Abgerundetes Rechteck 101"/>
          <p:cNvSpPr/>
          <p:nvPr/>
        </p:nvSpPr>
        <p:spPr>
          <a:xfrm>
            <a:off x="5919928" y="3532792"/>
            <a:ext cx="1842247" cy="497542"/>
          </a:xfrm>
          <a:prstGeom prst="roundRect">
            <a:avLst>
              <a:gd name="adj" fmla="val 40991"/>
            </a:avLst>
          </a:prstGeom>
          <a:solidFill>
            <a:srgbClr val="FFC0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Komplexität</a:t>
            </a:r>
            <a:endParaRPr lang="de-DE" dirty="0"/>
          </a:p>
        </p:txBody>
      </p:sp>
      <p:sp>
        <p:nvSpPr>
          <p:cNvPr id="106" name="Textfeld 105"/>
          <p:cNvSpPr txBox="1"/>
          <p:nvPr/>
        </p:nvSpPr>
        <p:spPr>
          <a:xfrm>
            <a:off x="5925044" y="2801157"/>
            <a:ext cx="1756449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00" dirty="0" smtClean="0"/>
              <a:t>Verbergen</a:t>
            </a:r>
            <a:endParaRPr lang="de-DE" sz="1600" dirty="0"/>
          </a:p>
        </p:txBody>
      </p:sp>
      <p:cxnSp>
        <p:nvCxnSpPr>
          <p:cNvPr id="127" name="Gerade Verbindung mit Pfeil 126"/>
          <p:cNvCxnSpPr/>
          <p:nvPr/>
        </p:nvCxnSpPr>
        <p:spPr>
          <a:xfrm rot="10800000">
            <a:off x="2382595" y="4237149"/>
            <a:ext cx="785611" cy="1588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0306" y="314979"/>
            <a:ext cx="8229600" cy="1143000"/>
          </a:xfrm>
        </p:spPr>
        <p:txBody>
          <a:bodyPr/>
          <a:lstStyle/>
          <a:p>
            <a:r>
              <a:rPr lang="de-DE" dirty="0" smtClean="0"/>
              <a:t>Boxenstopp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sp>
        <p:nvSpPr>
          <p:cNvPr id="100" name="Abgerundetes Rechteck 99"/>
          <p:cNvSpPr/>
          <p:nvPr/>
        </p:nvSpPr>
        <p:spPr>
          <a:xfrm>
            <a:off x="2827105" y="3969155"/>
            <a:ext cx="2043952" cy="497542"/>
          </a:xfrm>
          <a:prstGeom prst="roundRect">
            <a:avLst>
              <a:gd name="adj" fmla="val 40991"/>
            </a:avLst>
          </a:prstGeom>
          <a:solidFill>
            <a:srgbClr val="FFC0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Speicherproblem</a:t>
            </a:r>
            <a:endParaRPr lang="de-DE" dirty="0"/>
          </a:p>
        </p:txBody>
      </p:sp>
      <p:sp>
        <p:nvSpPr>
          <p:cNvPr id="43" name="Freihandform 42"/>
          <p:cNvSpPr/>
          <p:nvPr/>
        </p:nvSpPr>
        <p:spPr>
          <a:xfrm flipV="1">
            <a:off x="7672023" y="3039413"/>
            <a:ext cx="274242" cy="1455312"/>
          </a:xfrm>
          <a:custGeom>
            <a:avLst/>
            <a:gdLst>
              <a:gd name="connsiteX0" fmla="*/ 13447 w 443753"/>
              <a:gd name="connsiteY0" fmla="*/ 0 h 3200400"/>
              <a:gd name="connsiteX1" fmla="*/ 443753 w 443753"/>
              <a:gd name="connsiteY1" fmla="*/ 0 h 3200400"/>
              <a:gd name="connsiteX2" fmla="*/ 443753 w 443753"/>
              <a:gd name="connsiteY2" fmla="*/ 3200400 h 3200400"/>
              <a:gd name="connsiteX3" fmla="*/ 0 w 443753"/>
              <a:gd name="connsiteY3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753" h="3200400">
                <a:moveTo>
                  <a:pt x="13447" y="0"/>
                </a:moveTo>
                <a:lnTo>
                  <a:pt x="443753" y="0"/>
                </a:lnTo>
                <a:lnTo>
                  <a:pt x="443753" y="3200400"/>
                </a:lnTo>
                <a:lnTo>
                  <a:pt x="0" y="3200400"/>
                </a:lnTo>
              </a:path>
            </a:pathLst>
          </a:cu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1" grpId="0" animBg="1"/>
      <p:bldP spid="106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Automation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Vielzahl von Algorithmen aus Mustererkennung</a:t>
            </a:r>
          </a:p>
          <a:p>
            <a:r>
              <a:rPr lang="de-DE" sz="2400" dirty="0" smtClean="0"/>
              <a:t>Problematisch für Visualisierung (</a:t>
            </a:r>
            <a:r>
              <a:rPr lang="de-DE" sz="2400" dirty="0" err="1" smtClean="0"/>
              <a:t>Diskretisierungsproblem</a:t>
            </a:r>
            <a:r>
              <a:rPr lang="de-DE" sz="2400" dirty="0" smtClean="0"/>
              <a:t>)</a:t>
            </a:r>
          </a:p>
          <a:p>
            <a:pPr>
              <a:buNone/>
            </a:pPr>
            <a:r>
              <a:rPr lang="de-DE" dirty="0" smtClean="0"/>
              <a:t>Vollautomatische Verfahren wenig akzeptiert</a:t>
            </a:r>
          </a:p>
          <a:p>
            <a:r>
              <a:rPr lang="de-DE" sz="2400" dirty="0" smtClean="0"/>
              <a:t>z.B. </a:t>
            </a:r>
            <a:r>
              <a:rPr lang="de-DE" sz="2400" dirty="0" err="1" smtClean="0"/>
              <a:t>Kissing</a:t>
            </a:r>
            <a:r>
              <a:rPr lang="de-DE" sz="2400" dirty="0" smtClean="0"/>
              <a:t> </a:t>
            </a:r>
            <a:r>
              <a:rPr lang="de-DE" sz="2400" dirty="0" err="1" smtClean="0"/>
              <a:t>Vessel</a:t>
            </a:r>
            <a:r>
              <a:rPr lang="de-DE" sz="2400" dirty="0" smtClean="0"/>
              <a:t> </a:t>
            </a:r>
            <a:r>
              <a:rPr lang="de-DE" sz="2400" dirty="0" err="1" smtClean="0"/>
              <a:t>Artifact</a:t>
            </a:r>
            <a:endParaRPr lang="de-DE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2"/>
          <a:srcRect l="25173" t="16134" r="24228" b="5512"/>
          <a:stretch>
            <a:fillRect/>
          </a:stretch>
        </p:blipFill>
        <p:spPr bwMode="auto">
          <a:xfrm>
            <a:off x="4378823" y="3276011"/>
            <a:ext cx="3142444" cy="292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Automatische Adaptation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pic>
        <p:nvPicPr>
          <p:cNvPr id="57354" name="Picture 10" descr="C:\Users\christof\Documents\SVN_Privat\Dokumente\Vorträge\2009_Habilitation\Histo5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6687" y="1990120"/>
            <a:ext cx="2699129" cy="1246793"/>
          </a:xfrm>
          <a:prstGeom prst="rect">
            <a:avLst/>
          </a:prstGeom>
          <a:noFill/>
        </p:spPr>
      </p:pic>
      <p:pic>
        <p:nvPicPr>
          <p:cNvPr id="24" name="Picture 12" descr="C:\Users\christof\Documents\SVN_Privat\Dokumente\Vorträge\2009_Habilitation\Histo4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6687" y="1990120"/>
            <a:ext cx="2807885" cy="1246793"/>
          </a:xfrm>
          <a:prstGeom prst="rect">
            <a:avLst/>
          </a:prstGeom>
          <a:noFill/>
        </p:spPr>
      </p:pic>
      <p:grpSp>
        <p:nvGrpSpPr>
          <p:cNvPr id="34" name="Gruppieren 33"/>
          <p:cNvGrpSpPr/>
          <p:nvPr/>
        </p:nvGrpSpPr>
        <p:grpSpPr>
          <a:xfrm>
            <a:off x="347729" y="1442435"/>
            <a:ext cx="2614412" cy="1902407"/>
            <a:chOff x="347729" y="1326524"/>
            <a:chExt cx="2614412" cy="1902407"/>
          </a:xfrm>
        </p:grpSpPr>
        <p:pic>
          <p:nvPicPr>
            <p:cNvPr id="20" name="Picture 5" descr="CTA3_pfAdjus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2125" y="1661720"/>
              <a:ext cx="2510016" cy="15672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29" name="Textfeld 28"/>
            <p:cNvSpPr txBox="1"/>
            <p:nvPr/>
          </p:nvSpPr>
          <p:spPr>
            <a:xfrm>
              <a:off x="347729" y="1326524"/>
              <a:ext cx="2004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Referenz-Datensatz</a:t>
              </a:r>
              <a:endParaRPr lang="de-DE" dirty="0"/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3116687" y="1584101"/>
            <a:ext cx="2962141" cy="1652812"/>
            <a:chOff x="3116687" y="1584101"/>
            <a:chExt cx="2962141" cy="1652812"/>
          </a:xfrm>
        </p:grpSpPr>
        <p:sp>
          <p:nvSpPr>
            <p:cNvPr id="57360" name="Freeform 16"/>
            <p:cNvSpPr>
              <a:spLocks noEditPoints="1"/>
            </p:cNvSpPr>
            <p:nvPr/>
          </p:nvSpPr>
          <p:spPr bwMode="auto">
            <a:xfrm>
              <a:off x="3128605" y="1893888"/>
              <a:ext cx="2709862" cy="1343025"/>
            </a:xfrm>
            <a:custGeom>
              <a:avLst/>
              <a:gdLst/>
              <a:ahLst/>
              <a:cxnLst>
                <a:cxn ang="0">
                  <a:pos x="6" y="57"/>
                </a:cxn>
                <a:cxn ang="0">
                  <a:pos x="11" y="15"/>
                </a:cxn>
                <a:cxn ang="0">
                  <a:pos x="15" y="15"/>
                </a:cxn>
                <a:cxn ang="0">
                  <a:pos x="11" y="15"/>
                </a:cxn>
                <a:cxn ang="0">
                  <a:pos x="26" y="128"/>
                </a:cxn>
                <a:cxn ang="0">
                  <a:pos x="64" y="153"/>
                </a:cxn>
                <a:cxn ang="0">
                  <a:pos x="85" y="111"/>
                </a:cxn>
                <a:cxn ang="0">
                  <a:pos x="87" y="111"/>
                </a:cxn>
                <a:cxn ang="0">
                  <a:pos x="86" y="114"/>
                </a:cxn>
                <a:cxn ang="0">
                  <a:pos x="110" y="119"/>
                </a:cxn>
                <a:cxn ang="0">
                  <a:pos x="132" y="107"/>
                </a:cxn>
                <a:cxn ang="0">
                  <a:pos x="197" y="192"/>
                </a:cxn>
                <a:cxn ang="0">
                  <a:pos x="194" y="194"/>
                </a:cxn>
                <a:cxn ang="0">
                  <a:pos x="195" y="194"/>
                </a:cxn>
                <a:cxn ang="0">
                  <a:pos x="275" y="225"/>
                </a:cxn>
                <a:cxn ang="0">
                  <a:pos x="292" y="242"/>
                </a:cxn>
                <a:cxn ang="0">
                  <a:pos x="294" y="232"/>
                </a:cxn>
                <a:cxn ang="0">
                  <a:pos x="297" y="232"/>
                </a:cxn>
                <a:cxn ang="0">
                  <a:pos x="294" y="234"/>
                </a:cxn>
                <a:cxn ang="0">
                  <a:pos x="308" y="253"/>
                </a:cxn>
                <a:cxn ang="0">
                  <a:pos x="312" y="241"/>
                </a:cxn>
                <a:cxn ang="0">
                  <a:pos x="322" y="251"/>
                </a:cxn>
                <a:cxn ang="0">
                  <a:pos x="318" y="253"/>
                </a:cxn>
                <a:cxn ang="0">
                  <a:pos x="321" y="253"/>
                </a:cxn>
                <a:cxn ang="0">
                  <a:pos x="330" y="246"/>
                </a:cxn>
                <a:cxn ang="0">
                  <a:pos x="339" y="261"/>
                </a:cxn>
                <a:cxn ang="0">
                  <a:pos x="347" y="252"/>
                </a:cxn>
                <a:cxn ang="0">
                  <a:pos x="349" y="253"/>
                </a:cxn>
                <a:cxn ang="0">
                  <a:pos x="346" y="255"/>
                </a:cxn>
                <a:cxn ang="0">
                  <a:pos x="355" y="263"/>
                </a:cxn>
                <a:cxn ang="0">
                  <a:pos x="368" y="255"/>
                </a:cxn>
                <a:cxn ang="0">
                  <a:pos x="384" y="264"/>
                </a:cxn>
                <a:cxn ang="0">
                  <a:pos x="382" y="267"/>
                </a:cxn>
                <a:cxn ang="0">
                  <a:pos x="385" y="267"/>
                </a:cxn>
                <a:cxn ang="0">
                  <a:pos x="389" y="255"/>
                </a:cxn>
                <a:cxn ang="0">
                  <a:pos x="401" y="270"/>
                </a:cxn>
                <a:cxn ang="0">
                  <a:pos x="404" y="261"/>
                </a:cxn>
                <a:cxn ang="0">
                  <a:pos x="406" y="261"/>
                </a:cxn>
                <a:cxn ang="0">
                  <a:pos x="404" y="264"/>
                </a:cxn>
                <a:cxn ang="0">
                  <a:pos x="414" y="272"/>
                </a:cxn>
                <a:cxn ang="0">
                  <a:pos x="422" y="262"/>
                </a:cxn>
                <a:cxn ang="0">
                  <a:pos x="430" y="273"/>
                </a:cxn>
                <a:cxn ang="0">
                  <a:pos x="426" y="275"/>
                </a:cxn>
                <a:cxn ang="0">
                  <a:pos x="430" y="275"/>
                </a:cxn>
                <a:cxn ang="0">
                  <a:pos x="447" y="242"/>
                </a:cxn>
                <a:cxn ang="0">
                  <a:pos x="456" y="254"/>
                </a:cxn>
                <a:cxn ang="0">
                  <a:pos x="457" y="246"/>
                </a:cxn>
                <a:cxn ang="0">
                  <a:pos x="460" y="245"/>
                </a:cxn>
                <a:cxn ang="0">
                  <a:pos x="457" y="248"/>
                </a:cxn>
                <a:cxn ang="0">
                  <a:pos x="472" y="262"/>
                </a:cxn>
                <a:cxn ang="0">
                  <a:pos x="472" y="247"/>
                </a:cxn>
                <a:cxn ang="0">
                  <a:pos x="485" y="259"/>
                </a:cxn>
                <a:cxn ang="0">
                  <a:pos x="482" y="261"/>
                </a:cxn>
                <a:cxn ang="0">
                  <a:pos x="485" y="261"/>
                </a:cxn>
                <a:cxn ang="0">
                  <a:pos x="489" y="249"/>
                </a:cxn>
                <a:cxn ang="0">
                  <a:pos x="520" y="354"/>
                </a:cxn>
                <a:cxn ang="0">
                  <a:pos x="522" y="340"/>
                </a:cxn>
                <a:cxn ang="0">
                  <a:pos x="525" y="340"/>
                </a:cxn>
                <a:cxn ang="0">
                  <a:pos x="521" y="341"/>
                </a:cxn>
                <a:cxn ang="0">
                  <a:pos x="548" y="438"/>
                </a:cxn>
                <a:cxn ang="0">
                  <a:pos x="2" y="441"/>
                </a:cxn>
              </a:cxnLst>
              <a:rect l="0" t="0" r="r" b="b"/>
              <a:pathLst>
                <a:path w="548" h="441">
                  <a:moveTo>
                    <a:pt x="0" y="439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4" y="439"/>
                  </a:lnTo>
                  <a:lnTo>
                    <a:pt x="0" y="439"/>
                  </a:lnTo>
                  <a:close/>
                  <a:moveTo>
                    <a:pt x="6" y="57"/>
                  </a:moveTo>
                  <a:lnTo>
                    <a:pt x="6" y="57"/>
                  </a:lnTo>
                  <a:lnTo>
                    <a:pt x="6" y="57"/>
                  </a:lnTo>
                  <a:lnTo>
                    <a:pt x="7" y="57"/>
                  </a:lnTo>
                  <a:lnTo>
                    <a:pt x="6" y="57"/>
                  </a:lnTo>
                  <a:close/>
                  <a:moveTo>
                    <a:pt x="6" y="57"/>
                  </a:moveTo>
                  <a:lnTo>
                    <a:pt x="11" y="15"/>
                  </a:lnTo>
                  <a:lnTo>
                    <a:pt x="15" y="15"/>
                  </a:lnTo>
                  <a:lnTo>
                    <a:pt x="9" y="57"/>
                  </a:lnTo>
                  <a:lnTo>
                    <a:pt x="6" y="57"/>
                  </a:lnTo>
                  <a:close/>
                  <a:moveTo>
                    <a:pt x="11" y="15"/>
                  </a:moveTo>
                  <a:lnTo>
                    <a:pt x="13" y="0"/>
                  </a:lnTo>
                  <a:lnTo>
                    <a:pt x="15" y="15"/>
                  </a:lnTo>
                  <a:lnTo>
                    <a:pt x="13" y="15"/>
                  </a:lnTo>
                  <a:lnTo>
                    <a:pt x="11" y="15"/>
                  </a:lnTo>
                  <a:close/>
                  <a:moveTo>
                    <a:pt x="15" y="15"/>
                  </a:moveTo>
                  <a:lnTo>
                    <a:pt x="29" y="126"/>
                  </a:lnTo>
                  <a:lnTo>
                    <a:pt x="25" y="127"/>
                  </a:lnTo>
                  <a:lnTo>
                    <a:pt x="11" y="15"/>
                  </a:lnTo>
                  <a:lnTo>
                    <a:pt x="15" y="15"/>
                  </a:lnTo>
                  <a:close/>
                  <a:moveTo>
                    <a:pt x="26" y="128"/>
                  </a:moveTo>
                  <a:lnTo>
                    <a:pt x="25" y="127"/>
                  </a:lnTo>
                  <a:lnTo>
                    <a:pt x="25" y="127"/>
                  </a:lnTo>
                  <a:lnTo>
                    <a:pt x="27" y="126"/>
                  </a:lnTo>
                  <a:lnTo>
                    <a:pt x="26" y="128"/>
                  </a:lnTo>
                  <a:close/>
                  <a:moveTo>
                    <a:pt x="28" y="125"/>
                  </a:moveTo>
                  <a:lnTo>
                    <a:pt x="63" y="151"/>
                  </a:lnTo>
                  <a:lnTo>
                    <a:pt x="61" y="154"/>
                  </a:lnTo>
                  <a:lnTo>
                    <a:pt x="26" y="128"/>
                  </a:lnTo>
                  <a:lnTo>
                    <a:pt x="28" y="125"/>
                  </a:lnTo>
                  <a:close/>
                  <a:moveTo>
                    <a:pt x="64" y="153"/>
                  </a:moveTo>
                  <a:lnTo>
                    <a:pt x="63" y="155"/>
                  </a:lnTo>
                  <a:lnTo>
                    <a:pt x="61" y="154"/>
                  </a:lnTo>
                  <a:lnTo>
                    <a:pt x="62" y="152"/>
                  </a:lnTo>
                  <a:lnTo>
                    <a:pt x="64" y="153"/>
                  </a:lnTo>
                  <a:close/>
                  <a:moveTo>
                    <a:pt x="60" y="151"/>
                  </a:moveTo>
                  <a:lnTo>
                    <a:pt x="85" y="111"/>
                  </a:lnTo>
                  <a:lnTo>
                    <a:pt x="88" y="113"/>
                  </a:lnTo>
                  <a:lnTo>
                    <a:pt x="64" y="153"/>
                  </a:lnTo>
                  <a:lnTo>
                    <a:pt x="60" y="151"/>
                  </a:lnTo>
                  <a:close/>
                  <a:moveTo>
                    <a:pt x="85" y="111"/>
                  </a:moveTo>
                  <a:lnTo>
                    <a:pt x="86" y="110"/>
                  </a:lnTo>
                  <a:lnTo>
                    <a:pt x="87" y="111"/>
                  </a:lnTo>
                  <a:lnTo>
                    <a:pt x="87" y="112"/>
                  </a:lnTo>
                  <a:lnTo>
                    <a:pt x="85" y="111"/>
                  </a:lnTo>
                  <a:close/>
                  <a:moveTo>
                    <a:pt x="87" y="111"/>
                  </a:moveTo>
                  <a:lnTo>
                    <a:pt x="109" y="115"/>
                  </a:lnTo>
                  <a:lnTo>
                    <a:pt x="109" y="119"/>
                  </a:lnTo>
                  <a:lnTo>
                    <a:pt x="86" y="114"/>
                  </a:lnTo>
                  <a:lnTo>
                    <a:pt x="87" y="111"/>
                  </a:lnTo>
                  <a:close/>
                  <a:moveTo>
                    <a:pt x="110" y="119"/>
                  </a:moveTo>
                  <a:lnTo>
                    <a:pt x="109" y="119"/>
                  </a:lnTo>
                  <a:lnTo>
                    <a:pt x="109" y="119"/>
                  </a:lnTo>
                  <a:lnTo>
                    <a:pt x="109" y="117"/>
                  </a:lnTo>
                  <a:lnTo>
                    <a:pt x="110" y="119"/>
                  </a:lnTo>
                  <a:close/>
                  <a:moveTo>
                    <a:pt x="109" y="115"/>
                  </a:moveTo>
                  <a:lnTo>
                    <a:pt x="132" y="107"/>
                  </a:lnTo>
                  <a:lnTo>
                    <a:pt x="133" y="111"/>
                  </a:lnTo>
                  <a:lnTo>
                    <a:pt x="110" y="119"/>
                  </a:lnTo>
                  <a:lnTo>
                    <a:pt x="109" y="115"/>
                  </a:lnTo>
                  <a:close/>
                  <a:moveTo>
                    <a:pt x="132" y="107"/>
                  </a:moveTo>
                  <a:lnTo>
                    <a:pt x="133" y="107"/>
                  </a:lnTo>
                  <a:lnTo>
                    <a:pt x="134" y="108"/>
                  </a:lnTo>
                  <a:lnTo>
                    <a:pt x="133" y="109"/>
                  </a:lnTo>
                  <a:lnTo>
                    <a:pt x="132" y="107"/>
                  </a:lnTo>
                  <a:close/>
                  <a:moveTo>
                    <a:pt x="134" y="108"/>
                  </a:moveTo>
                  <a:lnTo>
                    <a:pt x="197" y="192"/>
                  </a:lnTo>
                  <a:lnTo>
                    <a:pt x="194" y="194"/>
                  </a:lnTo>
                  <a:lnTo>
                    <a:pt x="131" y="110"/>
                  </a:lnTo>
                  <a:lnTo>
                    <a:pt x="134" y="108"/>
                  </a:lnTo>
                  <a:close/>
                  <a:moveTo>
                    <a:pt x="195" y="194"/>
                  </a:moveTo>
                  <a:lnTo>
                    <a:pt x="195" y="194"/>
                  </a:lnTo>
                  <a:lnTo>
                    <a:pt x="194" y="194"/>
                  </a:lnTo>
                  <a:lnTo>
                    <a:pt x="196" y="193"/>
                  </a:lnTo>
                  <a:lnTo>
                    <a:pt x="195" y="194"/>
                  </a:lnTo>
                  <a:close/>
                  <a:moveTo>
                    <a:pt x="197" y="191"/>
                  </a:moveTo>
                  <a:lnTo>
                    <a:pt x="275" y="225"/>
                  </a:lnTo>
                  <a:lnTo>
                    <a:pt x="273" y="229"/>
                  </a:lnTo>
                  <a:lnTo>
                    <a:pt x="195" y="194"/>
                  </a:lnTo>
                  <a:lnTo>
                    <a:pt x="197" y="191"/>
                  </a:lnTo>
                  <a:close/>
                  <a:moveTo>
                    <a:pt x="275" y="225"/>
                  </a:moveTo>
                  <a:lnTo>
                    <a:pt x="275" y="225"/>
                  </a:lnTo>
                  <a:lnTo>
                    <a:pt x="275" y="225"/>
                  </a:lnTo>
                  <a:lnTo>
                    <a:pt x="274" y="227"/>
                  </a:lnTo>
                  <a:lnTo>
                    <a:pt x="275" y="225"/>
                  </a:lnTo>
                  <a:close/>
                  <a:moveTo>
                    <a:pt x="275" y="225"/>
                  </a:moveTo>
                  <a:lnTo>
                    <a:pt x="291" y="239"/>
                  </a:lnTo>
                  <a:lnTo>
                    <a:pt x="289" y="242"/>
                  </a:lnTo>
                  <a:lnTo>
                    <a:pt x="273" y="228"/>
                  </a:lnTo>
                  <a:lnTo>
                    <a:pt x="275" y="225"/>
                  </a:lnTo>
                  <a:close/>
                  <a:moveTo>
                    <a:pt x="292" y="242"/>
                  </a:moveTo>
                  <a:lnTo>
                    <a:pt x="290" y="244"/>
                  </a:lnTo>
                  <a:lnTo>
                    <a:pt x="289" y="242"/>
                  </a:lnTo>
                  <a:lnTo>
                    <a:pt x="290" y="241"/>
                  </a:lnTo>
                  <a:lnTo>
                    <a:pt x="292" y="242"/>
                  </a:lnTo>
                  <a:close/>
                  <a:moveTo>
                    <a:pt x="288" y="240"/>
                  </a:moveTo>
                  <a:lnTo>
                    <a:pt x="294" y="232"/>
                  </a:lnTo>
                  <a:lnTo>
                    <a:pt x="297" y="234"/>
                  </a:lnTo>
                  <a:lnTo>
                    <a:pt x="292" y="242"/>
                  </a:lnTo>
                  <a:lnTo>
                    <a:pt x="288" y="240"/>
                  </a:lnTo>
                  <a:close/>
                  <a:moveTo>
                    <a:pt x="294" y="232"/>
                  </a:moveTo>
                  <a:lnTo>
                    <a:pt x="296" y="229"/>
                  </a:lnTo>
                  <a:lnTo>
                    <a:pt x="297" y="232"/>
                  </a:lnTo>
                  <a:lnTo>
                    <a:pt x="296" y="233"/>
                  </a:lnTo>
                  <a:lnTo>
                    <a:pt x="294" y="232"/>
                  </a:lnTo>
                  <a:close/>
                  <a:moveTo>
                    <a:pt x="297" y="232"/>
                  </a:moveTo>
                  <a:lnTo>
                    <a:pt x="308" y="251"/>
                  </a:lnTo>
                  <a:lnTo>
                    <a:pt x="304" y="253"/>
                  </a:lnTo>
                  <a:lnTo>
                    <a:pt x="294" y="234"/>
                  </a:lnTo>
                  <a:lnTo>
                    <a:pt x="297" y="232"/>
                  </a:lnTo>
                  <a:close/>
                  <a:moveTo>
                    <a:pt x="308" y="253"/>
                  </a:moveTo>
                  <a:lnTo>
                    <a:pt x="306" y="255"/>
                  </a:lnTo>
                  <a:lnTo>
                    <a:pt x="304" y="253"/>
                  </a:lnTo>
                  <a:lnTo>
                    <a:pt x="306" y="252"/>
                  </a:lnTo>
                  <a:lnTo>
                    <a:pt x="308" y="253"/>
                  </a:lnTo>
                  <a:close/>
                  <a:moveTo>
                    <a:pt x="305" y="250"/>
                  </a:moveTo>
                  <a:lnTo>
                    <a:pt x="312" y="241"/>
                  </a:lnTo>
                  <a:lnTo>
                    <a:pt x="315" y="243"/>
                  </a:lnTo>
                  <a:lnTo>
                    <a:pt x="308" y="253"/>
                  </a:lnTo>
                  <a:lnTo>
                    <a:pt x="305" y="250"/>
                  </a:lnTo>
                  <a:close/>
                  <a:moveTo>
                    <a:pt x="312" y="241"/>
                  </a:moveTo>
                  <a:lnTo>
                    <a:pt x="314" y="239"/>
                  </a:lnTo>
                  <a:lnTo>
                    <a:pt x="315" y="241"/>
                  </a:lnTo>
                  <a:lnTo>
                    <a:pt x="314" y="242"/>
                  </a:lnTo>
                  <a:lnTo>
                    <a:pt x="312" y="241"/>
                  </a:lnTo>
                  <a:close/>
                  <a:moveTo>
                    <a:pt x="315" y="241"/>
                  </a:moveTo>
                  <a:lnTo>
                    <a:pt x="322" y="251"/>
                  </a:lnTo>
                  <a:lnTo>
                    <a:pt x="318" y="253"/>
                  </a:lnTo>
                  <a:lnTo>
                    <a:pt x="312" y="243"/>
                  </a:lnTo>
                  <a:lnTo>
                    <a:pt x="315" y="241"/>
                  </a:lnTo>
                  <a:close/>
                  <a:moveTo>
                    <a:pt x="321" y="253"/>
                  </a:moveTo>
                  <a:lnTo>
                    <a:pt x="319" y="254"/>
                  </a:lnTo>
                  <a:lnTo>
                    <a:pt x="318" y="253"/>
                  </a:lnTo>
                  <a:lnTo>
                    <a:pt x="320" y="252"/>
                  </a:lnTo>
                  <a:lnTo>
                    <a:pt x="321" y="253"/>
                  </a:lnTo>
                  <a:close/>
                  <a:moveTo>
                    <a:pt x="319" y="250"/>
                  </a:moveTo>
                  <a:lnTo>
                    <a:pt x="330" y="246"/>
                  </a:lnTo>
                  <a:lnTo>
                    <a:pt x="331" y="249"/>
                  </a:lnTo>
                  <a:lnTo>
                    <a:pt x="321" y="253"/>
                  </a:lnTo>
                  <a:lnTo>
                    <a:pt x="319" y="250"/>
                  </a:lnTo>
                  <a:close/>
                  <a:moveTo>
                    <a:pt x="330" y="246"/>
                  </a:moveTo>
                  <a:lnTo>
                    <a:pt x="331" y="245"/>
                  </a:lnTo>
                  <a:lnTo>
                    <a:pt x="332" y="246"/>
                  </a:lnTo>
                  <a:lnTo>
                    <a:pt x="331" y="247"/>
                  </a:lnTo>
                  <a:lnTo>
                    <a:pt x="330" y="246"/>
                  </a:lnTo>
                  <a:close/>
                  <a:moveTo>
                    <a:pt x="332" y="246"/>
                  </a:moveTo>
                  <a:lnTo>
                    <a:pt x="340" y="258"/>
                  </a:lnTo>
                  <a:lnTo>
                    <a:pt x="337" y="260"/>
                  </a:lnTo>
                  <a:lnTo>
                    <a:pt x="329" y="249"/>
                  </a:lnTo>
                  <a:lnTo>
                    <a:pt x="332" y="246"/>
                  </a:lnTo>
                  <a:close/>
                  <a:moveTo>
                    <a:pt x="339" y="261"/>
                  </a:moveTo>
                  <a:lnTo>
                    <a:pt x="338" y="262"/>
                  </a:lnTo>
                  <a:lnTo>
                    <a:pt x="337" y="260"/>
                  </a:lnTo>
                  <a:lnTo>
                    <a:pt x="338" y="259"/>
                  </a:lnTo>
                  <a:lnTo>
                    <a:pt x="339" y="261"/>
                  </a:lnTo>
                  <a:close/>
                  <a:moveTo>
                    <a:pt x="337" y="257"/>
                  </a:moveTo>
                  <a:lnTo>
                    <a:pt x="347" y="252"/>
                  </a:lnTo>
                  <a:lnTo>
                    <a:pt x="349" y="255"/>
                  </a:lnTo>
                  <a:lnTo>
                    <a:pt x="339" y="261"/>
                  </a:lnTo>
                  <a:lnTo>
                    <a:pt x="337" y="257"/>
                  </a:lnTo>
                  <a:close/>
                  <a:moveTo>
                    <a:pt x="347" y="252"/>
                  </a:moveTo>
                  <a:lnTo>
                    <a:pt x="348" y="251"/>
                  </a:lnTo>
                  <a:lnTo>
                    <a:pt x="349" y="253"/>
                  </a:lnTo>
                  <a:lnTo>
                    <a:pt x="348" y="254"/>
                  </a:lnTo>
                  <a:lnTo>
                    <a:pt x="347" y="252"/>
                  </a:lnTo>
                  <a:close/>
                  <a:moveTo>
                    <a:pt x="349" y="253"/>
                  </a:moveTo>
                  <a:lnTo>
                    <a:pt x="356" y="260"/>
                  </a:lnTo>
                  <a:lnTo>
                    <a:pt x="353" y="262"/>
                  </a:lnTo>
                  <a:lnTo>
                    <a:pt x="346" y="255"/>
                  </a:lnTo>
                  <a:lnTo>
                    <a:pt x="349" y="253"/>
                  </a:lnTo>
                  <a:close/>
                  <a:moveTo>
                    <a:pt x="355" y="263"/>
                  </a:moveTo>
                  <a:lnTo>
                    <a:pt x="354" y="263"/>
                  </a:lnTo>
                  <a:lnTo>
                    <a:pt x="353" y="262"/>
                  </a:lnTo>
                  <a:lnTo>
                    <a:pt x="354" y="261"/>
                  </a:lnTo>
                  <a:lnTo>
                    <a:pt x="355" y="263"/>
                  </a:lnTo>
                  <a:close/>
                  <a:moveTo>
                    <a:pt x="354" y="259"/>
                  </a:moveTo>
                  <a:lnTo>
                    <a:pt x="368" y="255"/>
                  </a:lnTo>
                  <a:lnTo>
                    <a:pt x="369" y="259"/>
                  </a:lnTo>
                  <a:lnTo>
                    <a:pt x="355" y="263"/>
                  </a:lnTo>
                  <a:lnTo>
                    <a:pt x="354" y="259"/>
                  </a:lnTo>
                  <a:close/>
                  <a:moveTo>
                    <a:pt x="368" y="255"/>
                  </a:moveTo>
                  <a:lnTo>
                    <a:pt x="369" y="255"/>
                  </a:lnTo>
                  <a:lnTo>
                    <a:pt x="370" y="255"/>
                  </a:lnTo>
                  <a:lnTo>
                    <a:pt x="369" y="257"/>
                  </a:lnTo>
                  <a:lnTo>
                    <a:pt x="368" y="255"/>
                  </a:lnTo>
                  <a:close/>
                  <a:moveTo>
                    <a:pt x="370" y="255"/>
                  </a:moveTo>
                  <a:lnTo>
                    <a:pt x="384" y="264"/>
                  </a:lnTo>
                  <a:lnTo>
                    <a:pt x="382" y="267"/>
                  </a:lnTo>
                  <a:lnTo>
                    <a:pt x="368" y="258"/>
                  </a:lnTo>
                  <a:lnTo>
                    <a:pt x="370" y="255"/>
                  </a:lnTo>
                  <a:close/>
                  <a:moveTo>
                    <a:pt x="385" y="267"/>
                  </a:moveTo>
                  <a:lnTo>
                    <a:pt x="384" y="268"/>
                  </a:lnTo>
                  <a:lnTo>
                    <a:pt x="382" y="267"/>
                  </a:lnTo>
                  <a:lnTo>
                    <a:pt x="383" y="266"/>
                  </a:lnTo>
                  <a:lnTo>
                    <a:pt x="385" y="267"/>
                  </a:lnTo>
                  <a:close/>
                  <a:moveTo>
                    <a:pt x="382" y="264"/>
                  </a:moveTo>
                  <a:lnTo>
                    <a:pt x="389" y="255"/>
                  </a:lnTo>
                  <a:lnTo>
                    <a:pt x="392" y="257"/>
                  </a:lnTo>
                  <a:lnTo>
                    <a:pt x="385" y="267"/>
                  </a:lnTo>
                  <a:lnTo>
                    <a:pt x="382" y="264"/>
                  </a:lnTo>
                  <a:close/>
                  <a:moveTo>
                    <a:pt x="389" y="255"/>
                  </a:moveTo>
                  <a:lnTo>
                    <a:pt x="391" y="253"/>
                  </a:lnTo>
                  <a:lnTo>
                    <a:pt x="392" y="255"/>
                  </a:lnTo>
                  <a:lnTo>
                    <a:pt x="391" y="256"/>
                  </a:lnTo>
                  <a:lnTo>
                    <a:pt x="389" y="255"/>
                  </a:lnTo>
                  <a:close/>
                  <a:moveTo>
                    <a:pt x="392" y="255"/>
                  </a:moveTo>
                  <a:lnTo>
                    <a:pt x="401" y="268"/>
                  </a:lnTo>
                  <a:lnTo>
                    <a:pt x="398" y="270"/>
                  </a:lnTo>
                  <a:lnTo>
                    <a:pt x="389" y="257"/>
                  </a:lnTo>
                  <a:lnTo>
                    <a:pt x="392" y="255"/>
                  </a:lnTo>
                  <a:close/>
                  <a:moveTo>
                    <a:pt x="401" y="270"/>
                  </a:moveTo>
                  <a:lnTo>
                    <a:pt x="399" y="272"/>
                  </a:lnTo>
                  <a:lnTo>
                    <a:pt x="398" y="270"/>
                  </a:lnTo>
                  <a:lnTo>
                    <a:pt x="399" y="269"/>
                  </a:lnTo>
                  <a:lnTo>
                    <a:pt x="401" y="270"/>
                  </a:lnTo>
                  <a:close/>
                  <a:moveTo>
                    <a:pt x="398" y="267"/>
                  </a:moveTo>
                  <a:lnTo>
                    <a:pt x="404" y="261"/>
                  </a:lnTo>
                  <a:lnTo>
                    <a:pt x="406" y="264"/>
                  </a:lnTo>
                  <a:lnTo>
                    <a:pt x="401" y="270"/>
                  </a:lnTo>
                  <a:lnTo>
                    <a:pt x="398" y="267"/>
                  </a:lnTo>
                  <a:close/>
                  <a:moveTo>
                    <a:pt x="404" y="261"/>
                  </a:moveTo>
                  <a:lnTo>
                    <a:pt x="405" y="260"/>
                  </a:lnTo>
                  <a:lnTo>
                    <a:pt x="406" y="261"/>
                  </a:lnTo>
                  <a:lnTo>
                    <a:pt x="405" y="262"/>
                  </a:lnTo>
                  <a:lnTo>
                    <a:pt x="404" y="261"/>
                  </a:lnTo>
                  <a:close/>
                  <a:moveTo>
                    <a:pt x="406" y="261"/>
                  </a:moveTo>
                  <a:lnTo>
                    <a:pt x="414" y="270"/>
                  </a:lnTo>
                  <a:lnTo>
                    <a:pt x="412" y="272"/>
                  </a:lnTo>
                  <a:lnTo>
                    <a:pt x="404" y="264"/>
                  </a:lnTo>
                  <a:lnTo>
                    <a:pt x="406" y="261"/>
                  </a:lnTo>
                  <a:close/>
                  <a:moveTo>
                    <a:pt x="414" y="272"/>
                  </a:moveTo>
                  <a:lnTo>
                    <a:pt x="413" y="273"/>
                  </a:lnTo>
                  <a:lnTo>
                    <a:pt x="412" y="272"/>
                  </a:lnTo>
                  <a:lnTo>
                    <a:pt x="413" y="271"/>
                  </a:lnTo>
                  <a:lnTo>
                    <a:pt x="414" y="272"/>
                  </a:lnTo>
                  <a:close/>
                  <a:moveTo>
                    <a:pt x="412" y="269"/>
                  </a:moveTo>
                  <a:lnTo>
                    <a:pt x="422" y="262"/>
                  </a:lnTo>
                  <a:lnTo>
                    <a:pt x="424" y="265"/>
                  </a:lnTo>
                  <a:lnTo>
                    <a:pt x="414" y="272"/>
                  </a:lnTo>
                  <a:lnTo>
                    <a:pt x="412" y="269"/>
                  </a:lnTo>
                  <a:close/>
                  <a:moveTo>
                    <a:pt x="422" y="262"/>
                  </a:moveTo>
                  <a:lnTo>
                    <a:pt x="423" y="260"/>
                  </a:lnTo>
                  <a:lnTo>
                    <a:pt x="424" y="263"/>
                  </a:lnTo>
                  <a:lnTo>
                    <a:pt x="423" y="263"/>
                  </a:lnTo>
                  <a:lnTo>
                    <a:pt x="422" y="262"/>
                  </a:lnTo>
                  <a:close/>
                  <a:moveTo>
                    <a:pt x="424" y="263"/>
                  </a:moveTo>
                  <a:lnTo>
                    <a:pt x="430" y="273"/>
                  </a:lnTo>
                  <a:lnTo>
                    <a:pt x="426" y="275"/>
                  </a:lnTo>
                  <a:lnTo>
                    <a:pt x="421" y="264"/>
                  </a:lnTo>
                  <a:lnTo>
                    <a:pt x="424" y="263"/>
                  </a:lnTo>
                  <a:close/>
                  <a:moveTo>
                    <a:pt x="430" y="275"/>
                  </a:moveTo>
                  <a:lnTo>
                    <a:pt x="428" y="278"/>
                  </a:lnTo>
                  <a:lnTo>
                    <a:pt x="426" y="275"/>
                  </a:lnTo>
                  <a:lnTo>
                    <a:pt x="428" y="274"/>
                  </a:lnTo>
                  <a:lnTo>
                    <a:pt x="430" y="275"/>
                  </a:lnTo>
                  <a:close/>
                  <a:moveTo>
                    <a:pt x="426" y="273"/>
                  </a:moveTo>
                  <a:lnTo>
                    <a:pt x="447" y="242"/>
                  </a:lnTo>
                  <a:lnTo>
                    <a:pt x="450" y="244"/>
                  </a:lnTo>
                  <a:lnTo>
                    <a:pt x="430" y="275"/>
                  </a:lnTo>
                  <a:lnTo>
                    <a:pt x="426" y="273"/>
                  </a:lnTo>
                  <a:close/>
                  <a:moveTo>
                    <a:pt x="447" y="242"/>
                  </a:moveTo>
                  <a:lnTo>
                    <a:pt x="448" y="240"/>
                  </a:lnTo>
                  <a:lnTo>
                    <a:pt x="450" y="242"/>
                  </a:lnTo>
                  <a:lnTo>
                    <a:pt x="448" y="243"/>
                  </a:lnTo>
                  <a:lnTo>
                    <a:pt x="447" y="242"/>
                  </a:lnTo>
                  <a:close/>
                  <a:moveTo>
                    <a:pt x="450" y="242"/>
                  </a:moveTo>
                  <a:lnTo>
                    <a:pt x="456" y="252"/>
                  </a:lnTo>
                  <a:lnTo>
                    <a:pt x="453" y="254"/>
                  </a:lnTo>
                  <a:lnTo>
                    <a:pt x="447" y="244"/>
                  </a:lnTo>
                  <a:lnTo>
                    <a:pt x="450" y="242"/>
                  </a:lnTo>
                  <a:close/>
                  <a:moveTo>
                    <a:pt x="456" y="254"/>
                  </a:moveTo>
                  <a:lnTo>
                    <a:pt x="455" y="256"/>
                  </a:lnTo>
                  <a:lnTo>
                    <a:pt x="453" y="254"/>
                  </a:lnTo>
                  <a:lnTo>
                    <a:pt x="455" y="253"/>
                  </a:lnTo>
                  <a:lnTo>
                    <a:pt x="456" y="254"/>
                  </a:lnTo>
                  <a:close/>
                  <a:moveTo>
                    <a:pt x="453" y="252"/>
                  </a:moveTo>
                  <a:lnTo>
                    <a:pt x="457" y="246"/>
                  </a:lnTo>
                  <a:lnTo>
                    <a:pt x="460" y="248"/>
                  </a:lnTo>
                  <a:lnTo>
                    <a:pt x="456" y="254"/>
                  </a:lnTo>
                  <a:lnTo>
                    <a:pt x="453" y="252"/>
                  </a:lnTo>
                  <a:close/>
                  <a:moveTo>
                    <a:pt x="457" y="246"/>
                  </a:moveTo>
                  <a:lnTo>
                    <a:pt x="459" y="243"/>
                  </a:lnTo>
                  <a:lnTo>
                    <a:pt x="460" y="245"/>
                  </a:lnTo>
                  <a:lnTo>
                    <a:pt x="459" y="247"/>
                  </a:lnTo>
                  <a:lnTo>
                    <a:pt x="457" y="246"/>
                  </a:lnTo>
                  <a:close/>
                  <a:moveTo>
                    <a:pt x="460" y="245"/>
                  </a:moveTo>
                  <a:lnTo>
                    <a:pt x="471" y="260"/>
                  </a:lnTo>
                  <a:lnTo>
                    <a:pt x="468" y="262"/>
                  </a:lnTo>
                  <a:lnTo>
                    <a:pt x="457" y="248"/>
                  </a:lnTo>
                  <a:lnTo>
                    <a:pt x="460" y="245"/>
                  </a:lnTo>
                  <a:close/>
                  <a:moveTo>
                    <a:pt x="472" y="262"/>
                  </a:moveTo>
                  <a:lnTo>
                    <a:pt x="471" y="265"/>
                  </a:lnTo>
                  <a:lnTo>
                    <a:pt x="468" y="262"/>
                  </a:lnTo>
                  <a:lnTo>
                    <a:pt x="470" y="261"/>
                  </a:lnTo>
                  <a:lnTo>
                    <a:pt x="472" y="262"/>
                  </a:lnTo>
                  <a:close/>
                  <a:moveTo>
                    <a:pt x="468" y="261"/>
                  </a:moveTo>
                  <a:lnTo>
                    <a:pt x="472" y="247"/>
                  </a:lnTo>
                  <a:lnTo>
                    <a:pt x="476" y="248"/>
                  </a:lnTo>
                  <a:lnTo>
                    <a:pt x="472" y="262"/>
                  </a:lnTo>
                  <a:lnTo>
                    <a:pt x="468" y="261"/>
                  </a:lnTo>
                  <a:close/>
                  <a:moveTo>
                    <a:pt x="472" y="247"/>
                  </a:moveTo>
                  <a:lnTo>
                    <a:pt x="473" y="243"/>
                  </a:lnTo>
                  <a:lnTo>
                    <a:pt x="476" y="246"/>
                  </a:lnTo>
                  <a:lnTo>
                    <a:pt x="474" y="247"/>
                  </a:lnTo>
                  <a:lnTo>
                    <a:pt x="472" y="247"/>
                  </a:lnTo>
                  <a:close/>
                  <a:moveTo>
                    <a:pt x="476" y="246"/>
                  </a:moveTo>
                  <a:lnTo>
                    <a:pt x="485" y="259"/>
                  </a:lnTo>
                  <a:lnTo>
                    <a:pt x="482" y="261"/>
                  </a:lnTo>
                  <a:lnTo>
                    <a:pt x="473" y="248"/>
                  </a:lnTo>
                  <a:lnTo>
                    <a:pt x="476" y="246"/>
                  </a:lnTo>
                  <a:close/>
                  <a:moveTo>
                    <a:pt x="485" y="261"/>
                  </a:moveTo>
                  <a:lnTo>
                    <a:pt x="484" y="263"/>
                  </a:lnTo>
                  <a:lnTo>
                    <a:pt x="482" y="261"/>
                  </a:lnTo>
                  <a:lnTo>
                    <a:pt x="484" y="260"/>
                  </a:lnTo>
                  <a:lnTo>
                    <a:pt x="485" y="261"/>
                  </a:lnTo>
                  <a:close/>
                  <a:moveTo>
                    <a:pt x="482" y="259"/>
                  </a:moveTo>
                  <a:lnTo>
                    <a:pt x="489" y="249"/>
                  </a:lnTo>
                  <a:lnTo>
                    <a:pt x="492" y="252"/>
                  </a:lnTo>
                  <a:lnTo>
                    <a:pt x="485" y="261"/>
                  </a:lnTo>
                  <a:lnTo>
                    <a:pt x="482" y="259"/>
                  </a:lnTo>
                  <a:close/>
                  <a:moveTo>
                    <a:pt x="489" y="249"/>
                  </a:moveTo>
                  <a:lnTo>
                    <a:pt x="491" y="246"/>
                  </a:lnTo>
                  <a:lnTo>
                    <a:pt x="492" y="250"/>
                  </a:lnTo>
                  <a:lnTo>
                    <a:pt x="490" y="251"/>
                  </a:lnTo>
                  <a:lnTo>
                    <a:pt x="489" y="249"/>
                  </a:lnTo>
                  <a:close/>
                  <a:moveTo>
                    <a:pt x="492" y="250"/>
                  </a:moveTo>
                  <a:lnTo>
                    <a:pt x="520" y="353"/>
                  </a:lnTo>
                  <a:lnTo>
                    <a:pt x="516" y="354"/>
                  </a:lnTo>
                  <a:lnTo>
                    <a:pt x="488" y="251"/>
                  </a:lnTo>
                  <a:lnTo>
                    <a:pt x="492" y="250"/>
                  </a:lnTo>
                  <a:close/>
                  <a:moveTo>
                    <a:pt x="520" y="354"/>
                  </a:moveTo>
                  <a:lnTo>
                    <a:pt x="518" y="359"/>
                  </a:lnTo>
                  <a:lnTo>
                    <a:pt x="516" y="354"/>
                  </a:lnTo>
                  <a:lnTo>
                    <a:pt x="518" y="353"/>
                  </a:lnTo>
                  <a:lnTo>
                    <a:pt x="520" y="354"/>
                  </a:lnTo>
                  <a:close/>
                  <a:moveTo>
                    <a:pt x="516" y="353"/>
                  </a:moveTo>
                  <a:lnTo>
                    <a:pt x="522" y="340"/>
                  </a:lnTo>
                  <a:lnTo>
                    <a:pt x="525" y="341"/>
                  </a:lnTo>
                  <a:lnTo>
                    <a:pt x="520" y="354"/>
                  </a:lnTo>
                  <a:lnTo>
                    <a:pt x="516" y="353"/>
                  </a:lnTo>
                  <a:close/>
                  <a:moveTo>
                    <a:pt x="522" y="340"/>
                  </a:moveTo>
                  <a:lnTo>
                    <a:pt x="524" y="334"/>
                  </a:lnTo>
                  <a:lnTo>
                    <a:pt x="525" y="340"/>
                  </a:lnTo>
                  <a:lnTo>
                    <a:pt x="523" y="340"/>
                  </a:lnTo>
                  <a:lnTo>
                    <a:pt x="522" y="340"/>
                  </a:lnTo>
                  <a:close/>
                  <a:moveTo>
                    <a:pt x="525" y="340"/>
                  </a:moveTo>
                  <a:lnTo>
                    <a:pt x="548" y="438"/>
                  </a:lnTo>
                  <a:lnTo>
                    <a:pt x="544" y="439"/>
                  </a:lnTo>
                  <a:lnTo>
                    <a:pt x="521" y="341"/>
                  </a:lnTo>
                  <a:lnTo>
                    <a:pt x="525" y="340"/>
                  </a:lnTo>
                  <a:close/>
                  <a:moveTo>
                    <a:pt x="548" y="438"/>
                  </a:moveTo>
                  <a:lnTo>
                    <a:pt x="548" y="441"/>
                  </a:lnTo>
                  <a:lnTo>
                    <a:pt x="546" y="441"/>
                  </a:lnTo>
                  <a:lnTo>
                    <a:pt x="546" y="439"/>
                  </a:lnTo>
                  <a:lnTo>
                    <a:pt x="548" y="438"/>
                  </a:lnTo>
                  <a:close/>
                  <a:moveTo>
                    <a:pt x="546" y="441"/>
                  </a:moveTo>
                  <a:lnTo>
                    <a:pt x="2" y="441"/>
                  </a:lnTo>
                  <a:lnTo>
                    <a:pt x="2" y="437"/>
                  </a:lnTo>
                  <a:lnTo>
                    <a:pt x="546" y="437"/>
                  </a:lnTo>
                  <a:lnTo>
                    <a:pt x="546" y="441"/>
                  </a:lnTo>
                  <a:close/>
                  <a:moveTo>
                    <a:pt x="2" y="441"/>
                  </a:moveTo>
                  <a:lnTo>
                    <a:pt x="0" y="441"/>
                  </a:lnTo>
                  <a:lnTo>
                    <a:pt x="0" y="439"/>
                  </a:lnTo>
                  <a:lnTo>
                    <a:pt x="2" y="439"/>
                  </a:lnTo>
                  <a:lnTo>
                    <a:pt x="2" y="441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ihandform 24"/>
            <p:cNvSpPr/>
            <p:nvPr/>
          </p:nvSpPr>
          <p:spPr>
            <a:xfrm>
              <a:off x="3116687" y="1648496"/>
              <a:ext cx="2962141" cy="1584101"/>
            </a:xfrm>
            <a:custGeom>
              <a:avLst/>
              <a:gdLst>
                <a:gd name="connsiteX0" fmla="*/ 0 w 2962141"/>
                <a:gd name="connsiteY0" fmla="*/ 0 h 1584101"/>
                <a:gd name="connsiteX1" fmla="*/ 0 w 2962141"/>
                <a:gd name="connsiteY1" fmla="*/ 1584101 h 1584101"/>
                <a:gd name="connsiteX2" fmla="*/ 2962141 w 2962141"/>
                <a:gd name="connsiteY2" fmla="*/ 1584101 h 158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141" h="1584101">
                  <a:moveTo>
                    <a:pt x="0" y="0"/>
                  </a:moveTo>
                  <a:lnTo>
                    <a:pt x="0" y="1584101"/>
                  </a:lnTo>
                  <a:lnTo>
                    <a:pt x="2962141" y="1584101"/>
                  </a:lnTo>
                </a:path>
              </a:pathLst>
            </a:cu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4713668" y="1584101"/>
              <a:ext cx="1329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Histogramm</a:t>
              </a:r>
              <a:endParaRPr lang="de-DE" dirty="0"/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6104497" y="3492300"/>
            <a:ext cx="2588743" cy="2874697"/>
            <a:chOff x="6104497" y="3518058"/>
            <a:chExt cx="2588743" cy="2874697"/>
          </a:xfrm>
        </p:grpSpPr>
        <p:pic>
          <p:nvPicPr>
            <p:cNvPr id="31" name="Picture 6" descr="CTA_noAdjus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35710" y="3518058"/>
              <a:ext cx="2557530" cy="2482092"/>
            </a:xfrm>
            <a:prstGeom prst="rect">
              <a:avLst/>
            </a:prstGeom>
            <a:solidFill>
              <a:schemeClr val="tx2"/>
            </a:solidFill>
            <a:ln w="28575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6104497" y="6023423"/>
              <a:ext cx="176843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 err="1" smtClean="0"/>
                <a:t>Ohne</a:t>
              </a:r>
              <a:r>
                <a:rPr lang="en-GB" dirty="0" smtClean="0"/>
                <a:t> </a:t>
              </a:r>
              <a:r>
                <a:rPr lang="en-GB" dirty="0" err="1" smtClean="0"/>
                <a:t>Anpassung</a:t>
              </a:r>
              <a:endParaRPr lang="en-GB" dirty="0"/>
            </a:p>
          </p:txBody>
        </p:sp>
      </p:grpSp>
      <p:sp>
        <p:nvSpPr>
          <p:cNvPr id="37" name="Ellipse 36"/>
          <p:cNvSpPr/>
          <p:nvPr/>
        </p:nvSpPr>
        <p:spPr>
          <a:xfrm>
            <a:off x="3066176" y="3163617"/>
            <a:ext cx="154548" cy="15454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Ellipse 37"/>
          <p:cNvSpPr/>
          <p:nvPr/>
        </p:nvSpPr>
        <p:spPr>
          <a:xfrm>
            <a:off x="3458699" y="3163617"/>
            <a:ext cx="154548" cy="15454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Ellipse 38"/>
          <p:cNvSpPr/>
          <p:nvPr/>
        </p:nvSpPr>
        <p:spPr>
          <a:xfrm>
            <a:off x="3851222" y="3163617"/>
            <a:ext cx="154548" cy="15454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Ellipse 39"/>
          <p:cNvSpPr/>
          <p:nvPr/>
        </p:nvSpPr>
        <p:spPr>
          <a:xfrm>
            <a:off x="4243745" y="3163617"/>
            <a:ext cx="154548" cy="15454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Ellipse 40"/>
          <p:cNvSpPr/>
          <p:nvPr/>
        </p:nvSpPr>
        <p:spPr>
          <a:xfrm>
            <a:off x="4636268" y="3163617"/>
            <a:ext cx="154548" cy="15454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Ellipse 41"/>
          <p:cNvSpPr/>
          <p:nvPr/>
        </p:nvSpPr>
        <p:spPr>
          <a:xfrm>
            <a:off x="5028791" y="3163617"/>
            <a:ext cx="154548" cy="15454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Ellipse 42"/>
          <p:cNvSpPr/>
          <p:nvPr/>
        </p:nvSpPr>
        <p:spPr>
          <a:xfrm>
            <a:off x="5421314" y="3163617"/>
            <a:ext cx="154548" cy="15454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Ellipse 43"/>
          <p:cNvSpPr/>
          <p:nvPr/>
        </p:nvSpPr>
        <p:spPr>
          <a:xfrm>
            <a:off x="5813838" y="3163617"/>
            <a:ext cx="154548" cy="15454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5" name="Gruppieren 44"/>
          <p:cNvGrpSpPr/>
          <p:nvPr/>
        </p:nvGrpSpPr>
        <p:grpSpPr>
          <a:xfrm>
            <a:off x="3410923" y="3492300"/>
            <a:ext cx="2605400" cy="2900455"/>
            <a:chOff x="3139181" y="1779410"/>
            <a:chExt cx="2605400" cy="2900455"/>
          </a:xfrm>
        </p:grpSpPr>
        <p:pic>
          <p:nvPicPr>
            <p:cNvPr id="46" name="Picture 5" descr="CTA_histAdjust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87052" y="1779410"/>
              <a:ext cx="2557529" cy="2482092"/>
            </a:xfrm>
            <a:prstGeom prst="rect">
              <a:avLst/>
            </a:prstGeom>
            <a:solidFill>
              <a:schemeClr val="tx2"/>
            </a:solidFill>
            <a:ln w="28575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47" name="Text Box 10"/>
            <p:cNvSpPr txBox="1">
              <a:spLocks noChangeArrowheads="1"/>
            </p:cNvSpPr>
            <p:nvPr/>
          </p:nvSpPr>
          <p:spPr bwMode="auto">
            <a:xfrm>
              <a:off x="3139181" y="4310533"/>
              <a:ext cx="22908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 smtClean="0"/>
                <a:t>Histogram </a:t>
              </a:r>
              <a:r>
                <a:rPr lang="en-GB" dirty="0" err="1" smtClean="0"/>
                <a:t>Anpassung</a:t>
              </a:r>
              <a:endParaRPr lang="en-GB" dirty="0"/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717953" y="3477419"/>
            <a:ext cx="2604796" cy="2928215"/>
            <a:chOff x="5792229" y="1751650"/>
            <a:chExt cx="2604796" cy="2928215"/>
          </a:xfrm>
        </p:grpSpPr>
        <p:pic>
          <p:nvPicPr>
            <p:cNvPr id="49" name="Picture 4" descr="CTA_dfAdjus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796175" y="1751650"/>
              <a:ext cx="2600850" cy="25241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0" name="Text Box 10"/>
            <p:cNvSpPr txBox="1">
              <a:spLocks noChangeArrowheads="1"/>
            </p:cNvSpPr>
            <p:nvPr/>
          </p:nvSpPr>
          <p:spPr bwMode="auto">
            <a:xfrm>
              <a:off x="5792229" y="4310533"/>
              <a:ext cx="21982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 smtClean="0"/>
                <a:t>Pos. </a:t>
              </a:r>
              <a:r>
                <a:rPr lang="en-GB" dirty="0" err="1" smtClean="0"/>
                <a:t>Func</a:t>
              </a:r>
              <a:r>
                <a:rPr lang="en-GB" dirty="0" smtClean="0"/>
                <a:t>. </a:t>
              </a:r>
              <a:r>
                <a:rPr lang="en-GB" dirty="0" err="1" smtClean="0"/>
                <a:t>Anpassung</a:t>
              </a:r>
              <a:endParaRPr lang="en-GB" dirty="0"/>
            </a:p>
          </p:txBody>
        </p:sp>
      </p:grpSp>
      <p:sp>
        <p:nvSpPr>
          <p:cNvPr id="51" name="Textfeld 50"/>
          <p:cNvSpPr txBox="1"/>
          <p:nvPr/>
        </p:nvSpPr>
        <p:spPr>
          <a:xfrm>
            <a:off x="5834125" y="1506828"/>
            <a:ext cx="2859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/>
              <a:t>Finde Verzerrung der</a:t>
            </a:r>
          </a:p>
          <a:p>
            <a:pPr algn="r"/>
            <a:r>
              <a:rPr lang="de-DE" dirty="0" smtClean="0"/>
              <a:t>X-Achse um Histogramme </a:t>
            </a:r>
            <a:br>
              <a:rPr lang="de-DE" dirty="0" smtClean="0"/>
            </a:br>
            <a:r>
              <a:rPr lang="de-DE" dirty="0" smtClean="0"/>
              <a:t>besser zu überlagern</a:t>
            </a:r>
            <a:endParaRPr lang="de-DE" dirty="0"/>
          </a:p>
        </p:txBody>
      </p:sp>
      <p:sp>
        <p:nvSpPr>
          <p:cNvPr id="53" name="Textfeld 52"/>
          <p:cNvSpPr txBox="1"/>
          <p:nvPr/>
        </p:nvSpPr>
        <p:spPr>
          <a:xfrm>
            <a:off x="5834125" y="2562896"/>
            <a:ext cx="2859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/>
              <a:t>Wende dieselbe Verzerrung auf Transferfunktion an!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834 0 " pathEditMode="relative" ptsTypes="AA">
                                      <p:cBhvr>
                                        <p:cTn id="5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073 0 " pathEditMode="relative" ptsTypes="AA"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292 0 " pathEditMode="relative" ptsTypes="AA">
                                      <p:cBhvr>
                                        <p:cTn id="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268 0 " pathEditMode="relative" ptsTypes="AA">
                                      <p:cBhvr>
                                        <p:cTn id="6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024 0 " pathEditMode="relative" ptsTypes="AA">
                                      <p:cBhvr>
                                        <p:cTn id="6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458 0 " pathEditMode="relative" ptsTypes="AA">
                                      <p:cBhvr>
                                        <p:cTn id="6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539 0 " pathEditMode="relative" ptsTypes="AA">
                                      <p:cBhvr>
                                        <p:cTn id="6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10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51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Automatische Adaptation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grpSp>
        <p:nvGrpSpPr>
          <p:cNvPr id="7" name="Gruppieren 35"/>
          <p:cNvGrpSpPr/>
          <p:nvPr/>
        </p:nvGrpSpPr>
        <p:grpSpPr>
          <a:xfrm>
            <a:off x="6104497" y="3492300"/>
            <a:ext cx="2588743" cy="2874697"/>
            <a:chOff x="6104497" y="3518058"/>
            <a:chExt cx="2588743" cy="2874697"/>
          </a:xfrm>
        </p:grpSpPr>
        <p:pic>
          <p:nvPicPr>
            <p:cNvPr id="31" name="Picture 6" descr="CTA_noAdjus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35710" y="3518058"/>
              <a:ext cx="2557530" cy="2482092"/>
            </a:xfrm>
            <a:prstGeom prst="rect">
              <a:avLst/>
            </a:prstGeom>
            <a:solidFill>
              <a:schemeClr val="tx2"/>
            </a:solidFill>
            <a:ln w="28575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6104497" y="6023423"/>
              <a:ext cx="176843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 err="1" smtClean="0"/>
                <a:t>Ohne</a:t>
              </a:r>
              <a:r>
                <a:rPr lang="en-GB" dirty="0" smtClean="0"/>
                <a:t> </a:t>
              </a:r>
              <a:r>
                <a:rPr lang="en-GB" dirty="0" err="1" smtClean="0"/>
                <a:t>Anpassung</a:t>
              </a:r>
              <a:endParaRPr lang="en-GB" dirty="0"/>
            </a:p>
          </p:txBody>
        </p:sp>
      </p:grpSp>
      <p:grpSp>
        <p:nvGrpSpPr>
          <p:cNvPr id="8" name="Gruppieren 44"/>
          <p:cNvGrpSpPr/>
          <p:nvPr/>
        </p:nvGrpSpPr>
        <p:grpSpPr>
          <a:xfrm>
            <a:off x="3410923" y="3492300"/>
            <a:ext cx="2605400" cy="2900455"/>
            <a:chOff x="3139181" y="1779410"/>
            <a:chExt cx="2605400" cy="2900455"/>
          </a:xfrm>
        </p:grpSpPr>
        <p:pic>
          <p:nvPicPr>
            <p:cNvPr id="46" name="Picture 5" descr="CTA_histAdjus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87052" y="1779410"/>
              <a:ext cx="2557529" cy="2482092"/>
            </a:xfrm>
            <a:prstGeom prst="rect">
              <a:avLst/>
            </a:prstGeom>
            <a:solidFill>
              <a:schemeClr val="tx2"/>
            </a:solidFill>
            <a:ln w="28575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47" name="Text Box 10"/>
            <p:cNvSpPr txBox="1">
              <a:spLocks noChangeArrowheads="1"/>
            </p:cNvSpPr>
            <p:nvPr/>
          </p:nvSpPr>
          <p:spPr bwMode="auto">
            <a:xfrm>
              <a:off x="3139181" y="4310533"/>
              <a:ext cx="22908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 smtClean="0"/>
                <a:t>Histogram </a:t>
              </a:r>
              <a:r>
                <a:rPr lang="en-GB" dirty="0" err="1" smtClean="0"/>
                <a:t>Anpassung</a:t>
              </a:r>
              <a:endParaRPr lang="en-GB" dirty="0"/>
            </a:p>
          </p:txBody>
        </p:sp>
      </p:grpSp>
      <p:grpSp>
        <p:nvGrpSpPr>
          <p:cNvPr id="9" name="Gruppieren 47"/>
          <p:cNvGrpSpPr/>
          <p:nvPr/>
        </p:nvGrpSpPr>
        <p:grpSpPr>
          <a:xfrm>
            <a:off x="717953" y="3477419"/>
            <a:ext cx="2604796" cy="2928215"/>
            <a:chOff x="5792229" y="1751650"/>
            <a:chExt cx="2604796" cy="2928215"/>
          </a:xfrm>
        </p:grpSpPr>
        <p:pic>
          <p:nvPicPr>
            <p:cNvPr id="49" name="Picture 4" descr="CTA_dfAdjus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96175" y="1751650"/>
              <a:ext cx="2600850" cy="25241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0" name="Text Box 10"/>
            <p:cNvSpPr txBox="1">
              <a:spLocks noChangeArrowheads="1"/>
            </p:cNvSpPr>
            <p:nvPr/>
          </p:nvSpPr>
          <p:spPr bwMode="auto">
            <a:xfrm>
              <a:off x="5792229" y="4310533"/>
              <a:ext cx="21982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 smtClean="0"/>
                <a:t>Pos. </a:t>
              </a:r>
              <a:r>
                <a:rPr lang="en-GB" dirty="0" err="1" smtClean="0"/>
                <a:t>Func</a:t>
              </a:r>
              <a:r>
                <a:rPr lang="en-GB" dirty="0" smtClean="0"/>
                <a:t>. </a:t>
              </a:r>
              <a:r>
                <a:rPr lang="en-GB" dirty="0" err="1" smtClean="0"/>
                <a:t>Anpassung</a:t>
              </a:r>
              <a:endParaRPr lang="en-GB" dirty="0"/>
            </a:p>
          </p:txBody>
        </p:sp>
      </p:grpSp>
      <p:sp>
        <p:nvSpPr>
          <p:cNvPr id="3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de-DE" sz="2800" dirty="0" smtClean="0"/>
              <a:t>Domain-</a:t>
            </a:r>
            <a:r>
              <a:rPr lang="de-DE" sz="2800" dirty="0" err="1" smtClean="0"/>
              <a:t>Knowledge</a:t>
            </a:r>
            <a:r>
              <a:rPr lang="de-DE" sz="2800" dirty="0" smtClean="0"/>
              <a:t> steckt in der Referenz-TF</a:t>
            </a:r>
          </a:p>
          <a:p>
            <a:r>
              <a:rPr lang="de-DE" sz="2800" dirty="0" smtClean="0"/>
              <a:t>Einfach erweiterbar auf </a:t>
            </a:r>
            <a:r>
              <a:rPr lang="de-DE" sz="2800" i="1" dirty="0" err="1" smtClean="0"/>
              <a:t>n</a:t>
            </a:r>
            <a:r>
              <a:rPr lang="de-DE" sz="2800" dirty="0" err="1" smtClean="0"/>
              <a:t>D</a:t>
            </a:r>
            <a:r>
              <a:rPr lang="de-DE" sz="2800" dirty="0" smtClean="0"/>
              <a:t>-Transferfunktionen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0306" y="314979"/>
            <a:ext cx="8229600" cy="1143000"/>
          </a:xfrm>
        </p:spPr>
        <p:txBody>
          <a:bodyPr/>
          <a:lstStyle/>
          <a:p>
            <a:r>
              <a:rPr lang="de-DE" dirty="0" smtClean="0"/>
              <a:t>Boxenstopp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cxnSp>
        <p:nvCxnSpPr>
          <p:cNvPr id="60" name="Gerade Verbindung mit Pfeil 59"/>
          <p:cNvCxnSpPr/>
          <p:nvPr/>
        </p:nvCxnSpPr>
        <p:spPr>
          <a:xfrm rot="10800000">
            <a:off x="2112708" y="4231845"/>
            <a:ext cx="720646" cy="530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121"/>
          <p:cNvGrpSpPr/>
          <p:nvPr/>
        </p:nvGrpSpPr>
        <p:grpSpPr>
          <a:xfrm>
            <a:off x="513453" y="1519707"/>
            <a:ext cx="8055547" cy="4778062"/>
            <a:chOff x="281631" y="1571223"/>
            <a:chExt cx="8055547" cy="4778062"/>
          </a:xfrm>
        </p:grpSpPr>
        <p:sp>
          <p:nvSpPr>
            <p:cNvPr id="56" name="Rechteck 55"/>
            <p:cNvSpPr/>
            <p:nvPr/>
          </p:nvSpPr>
          <p:spPr>
            <a:xfrm>
              <a:off x="281631" y="1571223"/>
              <a:ext cx="4532416" cy="4778062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hteck 54"/>
            <p:cNvSpPr/>
            <p:nvPr/>
          </p:nvSpPr>
          <p:spPr>
            <a:xfrm>
              <a:off x="4931852" y="1571223"/>
              <a:ext cx="3405326" cy="4778062"/>
            </a:xfrm>
            <a:prstGeom prst="rect">
              <a:avLst/>
            </a:prstGeom>
            <a:solidFill>
              <a:srgbClr val="FFFF80"/>
            </a:solidFill>
            <a:ln w="31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54" name="Gerade Verbindung mit Pfeil 53"/>
          <p:cNvCxnSpPr/>
          <p:nvPr/>
        </p:nvCxnSpPr>
        <p:spPr>
          <a:xfrm rot="5400000">
            <a:off x="2827480" y="4495864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/>
          <p:cNvCxnSpPr/>
          <p:nvPr/>
        </p:nvCxnSpPr>
        <p:spPr>
          <a:xfrm rot="16200000" flipV="1">
            <a:off x="1503992" y="3304566"/>
            <a:ext cx="1365163" cy="2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331079" y="2892452"/>
            <a:ext cx="1403798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400" dirty="0" smtClean="0"/>
              <a:t>LH </a:t>
            </a:r>
            <a:r>
              <a:rPr lang="de-DE" sz="1400" dirty="0" err="1" smtClean="0"/>
              <a:t>Histogram</a:t>
            </a:r>
            <a:endParaRPr lang="de-DE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3799270" y="2892452"/>
            <a:ext cx="1069517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i="1" dirty="0" err="1" smtClean="0"/>
              <a:t>n</a:t>
            </a:r>
            <a:r>
              <a:rPr lang="de-DE" dirty="0" err="1" smtClean="0"/>
              <a:t>D</a:t>
            </a:r>
            <a:r>
              <a:rPr lang="de-DE" dirty="0" smtClean="0"/>
              <a:t>-TF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657392" y="2892452"/>
            <a:ext cx="1403230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400" dirty="0" err="1" smtClean="0"/>
              <a:t>Postklassfikation</a:t>
            </a:r>
            <a:endParaRPr lang="de-DE" sz="1400" dirty="0"/>
          </a:p>
        </p:txBody>
      </p:sp>
      <p:cxnSp>
        <p:nvCxnSpPr>
          <p:cNvPr id="18" name="Gerade Verbindung mit Pfeil 17"/>
          <p:cNvCxnSpPr/>
          <p:nvPr/>
        </p:nvCxnSpPr>
        <p:spPr>
          <a:xfrm rot="5400000">
            <a:off x="3078997" y="3684496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rot="5400000">
            <a:off x="4145102" y="3684496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3825596" y="4747008"/>
            <a:ext cx="1056070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dirty="0" err="1" smtClean="0"/>
              <a:t>Proz</a:t>
            </a:r>
            <a:r>
              <a:rPr lang="de-DE" dirty="0" smtClean="0"/>
              <a:t>. TF</a:t>
            </a:r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953039" y="3987155"/>
            <a:ext cx="1443381" cy="5280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Präklassifikation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9" name="Gerade Verbindung mit Pfeil 28"/>
          <p:cNvCxnSpPr/>
          <p:nvPr/>
        </p:nvCxnSpPr>
        <p:spPr>
          <a:xfrm rot="5400000">
            <a:off x="3077859" y="2628427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rot="5400000">
            <a:off x="4144534" y="2628428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37"/>
          <p:cNvGrpSpPr/>
          <p:nvPr/>
        </p:nvGrpSpPr>
        <p:grpSpPr>
          <a:xfrm>
            <a:off x="3338092" y="3639419"/>
            <a:ext cx="2586759" cy="114600"/>
            <a:chOff x="1261872" y="3187940"/>
            <a:chExt cx="2125272" cy="106960"/>
          </a:xfrm>
        </p:grpSpPr>
        <p:sp>
          <p:nvSpPr>
            <p:cNvPr id="33" name="Freihandform 32"/>
            <p:cNvSpPr/>
            <p:nvPr/>
          </p:nvSpPr>
          <p:spPr>
            <a:xfrm flipV="1">
              <a:off x="2145716" y="3187940"/>
              <a:ext cx="1241427" cy="2831"/>
            </a:xfrm>
            <a:custGeom>
              <a:avLst/>
              <a:gdLst>
                <a:gd name="connsiteX0" fmla="*/ 0 w 1120462"/>
                <a:gd name="connsiteY0" fmla="*/ 0 h 0"/>
                <a:gd name="connsiteX1" fmla="*/ 1120462 w 112046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462">
                  <a:moveTo>
                    <a:pt x="0" y="0"/>
                  </a:moveTo>
                  <a:lnTo>
                    <a:pt x="1120462" y="0"/>
                  </a:lnTo>
                </a:path>
              </a:pathLst>
            </a:cu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Freihandform 33"/>
            <p:cNvSpPr/>
            <p:nvPr/>
          </p:nvSpPr>
          <p:spPr>
            <a:xfrm flipV="1">
              <a:off x="1261872" y="3284113"/>
              <a:ext cx="2125272" cy="10787"/>
            </a:xfrm>
            <a:custGeom>
              <a:avLst/>
              <a:gdLst>
                <a:gd name="connsiteX0" fmla="*/ 0 w 2253803"/>
                <a:gd name="connsiteY0" fmla="*/ 0 h 0"/>
                <a:gd name="connsiteX1" fmla="*/ 2253803 w 225380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53803">
                  <a:moveTo>
                    <a:pt x="0" y="0"/>
                  </a:moveTo>
                  <a:lnTo>
                    <a:pt x="2253803" y="0"/>
                  </a:lnTo>
                </a:path>
              </a:pathLst>
            </a:cu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1" name="Textfeld 40"/>
          <p:cNvSpPr txBox="1"/>
          <p:nvPr/>
        </p:nvSpPr>
        <p:spPr>
          <a:xfrm>
            <a:off x="5924284" y="5666714"/>
            <a:ext cx="1777285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00" dirty="0" err="1" smtClean="0"/>
              <a:t>Semantics</a:t>
            </a:r>
            <a:endParaRPr lang="de-DE" sz="1600" dirty="0"/>
          </a:p>
        </p:txBody>
      </p:sp>
      <p:sp>
        <p:nvSpPr>
          <p:cNvPr id="61" name="Textfeld 60"/>
          <p:cNvSpPr txBox="1"/>
          <p:nvPr/>
        </p:nvSpPr>
        <p:spPr>
          <a:xfrm>
            <a:off x="2324449" y="4747008"/>
            <a:ext cx="1442435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400" dirty="0" smtClean="0"/>
              <a:t>Komprimierung</a:t>
            </a:r>
            <a:endParaRPr lang="de-DE" sz="1400" dirty="0"/>
          </a:p>
        </p:txBody>
      </p:sp>
      <p:cxnSp>
        <p:nvCxnSpPr>
          <p:cNvPr id="62" name="Gerade Verbindung mit Pfeil 61"/>
          <p:cNvCxnSpPr/>
          <p:nvPr/>
        </p:nvCxnSpPr>
        <p:spPr>
          <a:xfrm rot="5400000">
            <a:off x="3999457" y="4495864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mit Pfeil 79"/>
          <p:cNvCxnSpPr/>
          <p:nvPr/>
        </p:nvCxnSpPr>
        <p:spPr>
          <a:xfrm rot="5400000">
            <a:off x="1060801" y="2628427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winkelte Verbindung 83"/>
          <p:cNvCxnSpPr>
            <a:stCxn id="22" idx="3"/>
            <a:endCxn id="50" idx="1"/>
          </p:cNvCxnSpPr>
          <p:nvPr/>
        </p:nvCxnSpPr>
        <p:spPr>
          <a:xfrm flipV="1">
            <a:off x="4881666" y="4497952"/>
            <a:ext cx="1043378" cy="51307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mit Pfeil 87"/>
          <p:cNvCxnSpPr/>
          <p:nvPr/>
        </p:nvCxnSpPr>
        <p:spPr>
          <a:xfrm rot="5400000">
            <a:off x="6548909" y="3956278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mit Pfeil 90"/>
          <p:cNvCxnSpPr/>
          <p:nvPr/>
        </p:nvCxnSpPr>
        <p:spPr>
          <a:xfrm rot="5400000">
            <a:off x="6548909" y="4684123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/>
          <p:cNvCxnSpPr/>
          <p:nvPr/>
        </p:nvCxnSpPr>
        <p:spPr>
          <a:xfrm rot="5400000">
            <a:off x="6548909" y="5398521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5925044" y="4233935"/>
            <a:ext cx="1756449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00" dirty="0" smtClean="0"/>
              <a:t>Primitive</a:t>
            </a:r>
            <a:endParaRPr lang="de-DE" sz="1600" dirty="0"/>
          </a:p>
        </p:txBody>
      </p:sp>
      <p:sp>
        <p:nvSpPr>
          <p:cNvPr id="94" name="Freihandform 93"/>
          <p:cNvSpPr/>
          <p:nvPr/>
        </p:nvSpPr>
        <p:spPr>
          <a:xfrm>
            <a:off x="7762175" y="2342059"/>
            <a:ext cx="443753" cy="2837331"/>
          </a:xfrm>
          <a:custGeom>
            <a:avLst/>
            <a:gdLst>
              <a:gd name="connsiteX0" fmla="*/ 13447 w 443753"/>
              <a:gd name="connsiteY0" fmla="*/ 0 h 3200400"/>
              <a:gd name="connsiteX1" fmla="*/ 443753 w 443753"/>
              <a:gd name="connsiteY1" fmla="*/ 0 h 3200400"/>
              <a:gd name="connsiteX2" fmla="*/ 443753 w 443753"/>
              <a:gd name="connsiteY2" fmla="*/ 3200400 h 3200400"/>
              <a:gd name="connsiteX3" fmla="*/ 0 w 443753"/>
              <a:gd name="connsiteY3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753" h="3200400">
                <a:moveTo>
                  <a:pt x="13447" y="0"/>
                </a:moveTo>
                <a:lnTo>
                  <a:pt x="443753" y="0"/>
                </a:lnTo>
                <a:lnTo>
                  <a:pt x="443753" y="3200400"/>
                </a:lnTo>
                <a:lnTo>
                  <a:pt x="0" y="3200400"/>
                </a:lnTo>
              </a:path>
            </a:pathLst>
          </a:cu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Textfeld 94"/>
          <p:cNvSpPr txBox="1"/>
          <p:nvPr/>
        </p:nvSpPr>
        <p:spPr>
          <a:xfrm>
            <a:off x="5261021" y="1589026"/>
            <a:ext cx="2388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HCI Herausforderungen</a:t>
            </a:r>
            <a:endParaRPr lang="de-DE" dirty="0"/>
          </a:p>
        </p:txBody>
      </p:sp>
      <p:sp>
        <p:nvSpPr>
          <p:cNvPr id="97" name="Textfeld 96"/>
          <p:cNvSpPr txBox="1"/>
          <p:nvPr/>
        </p:nvSpPr>
        <p:spPr>
          <a:xfrm>
            <a:off x="621785" y="1589026"/>
            <a:ext cx="308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Technische Herausforderungen</a:t>
            </a:r>
            <a:endParaRPr lang="de-DE" dirty="0"/>
          </a:p>
        </p:txBody>
      </p:sp>
      <p:sp>
        <p:nvSpPr>
          <p:cNvPr id="98" name="Abgerundetes Rechteck 97"/>
          <p:cNvSpPr/>
          <p:nvPr/>
        </p:nvSpPr>
        <p:spPr>
          <a:xfrm>
            <a:off x="2827105" y="2100014"/>
            <a:ext cx="2043952" cy="497542"/>
          </a:xfrm>
          <a:prstGeom prst="roundRect">
            <a:avLst>
              <a:gd name="adj" fmla="val 40991"/>
            </a:avLst>
          </a:prstGeom>
          <a:solidFill>
            <a:srgbClr val="FFC0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Mehrdeutigkeit</a:t>
            </a:r>
            <a:endParaRPr lang="de-DE" dirty="0"/>
          </a:p>
        </p:txBody>
      </p:sp>
      <p:sp>
        <p:nvSpPr>
          <p:cNvPr id="99" name="Abgerundetes Rechteck 98"/>
          <p:cNvSpPr/>
          <p:nvPr/>
        </p:nvSpPr>
        <p:spPr>
          <a:xfrm>
            <a:off x="675575" y="2100014"/>
            <a:ext cx="1842247" cy="497542"/>
          </a:xfrm>
          <a:prstGeom prst="roundRect">
            <a:avLst>
              <a:gd name="adj" fmla="val 40991"/>
            </a:avLst>
          </a:prstGeom>
          <a:solidFill>
            <a:srgbClr val="FFC0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Diskretisierung</a:t>
            </a:r>
            <a:endParaRPr lang="de-DE" dirty="0"/>
          </a:p>
        </p:txBody>
      </p:sp>
      <p:sp>
        <p:nvSpPr>
          <p:cNvPr id="103" name="Abgerundetes Rechteck 102"/>
          <p:cNvSpPr/>
          <p:nvPr/>
        </p:nvSpPr>
        <p:spPr>
          <a:xfrm>
            <a:off x="5919928" y="4965570"/>
            <a:ext cx="1842247" cy="497542"/>
          </a:xfrm>
          <a:prstGeom prst="roundRect">
            <a:avLst>
              <a:gd name="adj" fmla="val 40991"/>
            </a:avLst>
          </a:prstGeom>
          <a:solidFill>
            <a:srgbClr val="FFC0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Interface</a:t>
            </a:r>
            <a:endParaRPr lang="de-DE" dirty="0"/>
          </a:p>
        </p:txBody>
      </p:sp>
      <p:cxnSp>
        <p:nvCxnSpPr>
          <p:cNvPr id="107" name="Gerade Verbindung mit Pfeil 106"/>
          <p:cNvCxnSpPr/>
          <p:nvPr/>
        </p:nvCxnSpPr>
        <p:spPr>
          <a:xfrm rot="5400000">
            <a:off x="6591333" y="2792063"/>
            <a:ext cx="417432" cy="2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mit Pfeil 108"/>
          <p:cNvCxnSpPr/>
          <p:nvPr/>
        </p:nvCxnSpPr>
        <p:spPr>
          <a:xfrm rot="5400000">
            <a:off x="6591333" y="3526159"/>
            <a:ext cx="417432" cy="2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Abgerundetes Rechteck 100"/>
          <p:cNvSpPr/>
          <p:nvPr/>
        </p:nvSpPr>
        <p:spPr>
          <a:xfrm>
            <a:off x="5919928" y="2100014"/>
            <a:ext cx="1842247" cy="497542"/>
          </a:xfrm>
          <a:prstGeom prst="roundRect">
            <a:avLst>
              <a:gd name="adj" fmla="val 40991"/>
            </a:avLst>
          </a:prstGeom>
          <a:solidFill>
            <a:srgbClr val="FFC0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Automation</a:t>
            </a:r>
            <a:endParaRPr lang="de-DE" dirty="0"/>
          </a:p>
        </p:txBody>
      </p:sp>
      <p:sp>
        <p:nvSpPr>
          <p:cNvPr id="102" name="Abgerundetes Rechteck 101"/>
          <p:cNvSpPr/>
          <p:nvPr/>
        </p:nvSpPr>
        <p:spPr>
          <a:xfrm>
            <a:off x="5919928" y="3532792"/>
            <a:ext cx="1842247" cy="497542"/>
          </a:xfrm>
          <a:prstGeom prst="roundRect">
            <a:avLst>
              <a:gd name="adj" fmla="val 40991"/>
            </a:avLst>
          </a:prstGeom>
          <a:solidFill>
            <a:srgbClr val="FFC0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Komplexität</a:t>
            </a:r>
            <a:endParaRPr lang="de-DE" dirty="0"/>
          </a:p>
        </p:txBody>
      </p:sp>
      <p:sp>
        <p:nvSpPr>
          <p:cNvPr id="106" name="Textfeld 105"/>
          <p:cNvSpPr txBox="1"/>
          <p:nvPr/>
        </p:nvSpPr>
        <p:spPr>
          <a:xfrm>
            <a:off x="5925044" y="2801157"/>
            <a:ext cx="1756449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00" dirty="0" smtClean="0"/>
              <a:t>Verbergen</a:t>
            </a:r>
            <a:endParaRPr lang="de-DE" sz="1600" dirty="0"/>
          </a:p>
        </p:txBody>
      </p:sp>
      <p:cxnSp>
        <p:nvCxnSpPr>
          <p:cNvPr id="127" name="Gerade Verbindung mit Pfeil 126"/>
          <p:cNvCxnSpPr/>
          <p:nvPr/>
        </p:nvCxnSpPr>
        <p:spPr>
          <a:xfrm rot="10800000">
            <a:off x="2382595" y="4237149"/>
            <a:ext cx="785611" cy="1588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Abgerundetes Rechteck 99"/>
          <p:cNvSpPr/>
          <p:nvPr/>
        </p:nvSpPr>
        <p:spPr>
          <a:xfrm>
            <a:off x="2827105" y="3969155"/>
            <a:ext cx="2043952" cy="497542"/>
          </a:xfrm>
          <a:prstGeom prst="roundRect">
            <a:avLst>
              <a:gd name="adj" fmla="val 40991"/>
            </a:avLst>
          </a:prstGeom>
          <a:solidFill>
            <a:srgbClr val="FFC0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Speicherproblem</a:t>
            </a:r>
            <a:endParaRPr lang="de-DE" dirty="0"/>
          </a:p>
        </p:txBody>
      </p:sp>
      <p:sp>
        <p:nvSpPr>
          <p:cNvPr id="45" name="Freihandform 44"/>
          <p:cNvSpPr/>
          <p:nvPr/>
        </p:nvSpPr>
        <p:spPr>
          <a:xfrm flipV="1">
            <a:off x="7672023" y="3039413"/>
            <a:ext cx="274242" cy="1455312"/>
          </a:xfrm>
          <a:custGeom>
            <a:avLst/>
            <a:gdLst>
              <a:gd name="connsiteX0" fmla="*/ 13447 w 443753"/>
              <a:gd name="connsiteY0" fmla="*/ 0 h 3200400"/>
              <a:gd name="connsiteX1" fmla="*/ 443753 w 443753"/>
              <a:gd name="connsiteY1" fmla="*/ 0 h 3200400"/>
              <a:gd name="connsiteX2" fmla="*/ 443753 w 443753"/>
              <a:gd name="connsiteY2" fmla="*/ 3200400 h 3200400"/>
              <a:gd name="connsiteX3" fmla="*/ 0 w 443753"/>
              <a:gd name="connsiteY3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753" h="3200400">
                <a:moveTo>
                  <a:pt x="13447" y="0"/>
                </a:moveTo>
                <a:lnTo>
                  <a:pt x="443753" y="0"/>
                </a:lnTo>
                <a:lnTo>
                  <a:pt x="443753" y="3200400"/>
                </a:lnTo>
                <a:lnTo>
                  <a:pt x="0" y="3200400"/>
                </a:lnTo>
              </a:path>
            </a:pathLst>
          </a:cu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9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smtClean="0"/>
              <a:t>Benutzerschnittstelle</a:t>
            </a:r>
            <a:endParaRPr lang="de-DE" sz="4000" dirty="0"/>
          </a:p>
        </p:txBody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sz="2800" b="1" i="1" dirty="0"/>
              <a:t>Beispiele:</a:t>
            </a:r>
          </a:p>
          <a:p>
            <a:pPr>
              <a:lnSpc>
                <a:spcPct val="90000"/>
              </a:lnSpc>
            </a:pPr>
            <a:r>
              <a:rPr lang="de-DE" sz="2400" dirty="0"/>
              <a:t>„Blende das Weichgewebe aus“</a:t>
            </a:r>
          </a:p>
          <a:p>
            <a:pPr>
              <a:lnSpc>
                <a:spcPct val="90000"/>
              </a:lnSpc>
            </a:pPr>
            <a:r>
              <a:rPr lang="de-DE" sz="2400" dirty="0"/>
              <a:t>„Mach die Blutgefäße etwas schärfer“</a:t>
            </a:r>
          </a:p>
          <a:p>
            <a:pPr>
              <a:lnSpc>
                <a:spcPct val="90000"/>
              </a:lnSpc>
            </a:pPr>
            <a:r>
              <a:rPr lang="de-DE" sz="2400" dirty="0"/>
              <a:t>„Kannst Du den Kontrast erhöhen?“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sz="2800" b="1" i="1" dirty="0"/>
              <a:t>Frage: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de-DE" sz="2800" b="1" i="1" dirty="0"/>
              <a:t>Welche Aktionen sind notwendig?</a:t>
            </a:r>
          </a:p>
          <a:p>
            <a:pPr>
              <a:spcBef>
                <a:spcPct val="0"/>
              </a:spcBef>
            </a:pPr>
            <a:r>
              <a:rPr lang="de-DE" sz="2400" dirty="0"/>
              <a:t>Selbst der Experte, der das Benutzerinterface programmiert  hat, weiß </a:t>
            </a:r>
            <a:r>
              <a:rPr lang="de-DE" sz="2400" dirty="0" smtClean="0"/>
              <a:t>meist nicht </a:t>
            </a:r>
            <a:r>
              <a:rPr lang="de-DE" sz="2400" dirty="0"/>
              <a:t>unmittelbar eine Antwort</a:t>
            </a:r>
            <a:r>
              <a:rPr lang="de-DE" sz="2400" dirty="0" smtClean="0"/>
              <a:t>!</a:t>
            </a:r>
            <a:endParaRPr lang="de-DE" sz="2400" b="1" i="1" dirty="0"/>
          </a:p>
          <a:p>
            <a:pPr>
              <a:spcBef>
                <a:spcPct val="0"/>
              </a:spcBef>
            </a:pPr>
            <a:r>
              <a:rPr lang="de-DE" sz="2400" b="1" i="1" dirty="0"/>
              <a:t>Das Ergebnis </a:t>
            </a:r>
            <a:r>
              <a:rPr lang="de-DE" sz="2400" b="1" i="1" dirty="0" err="1"/>
              <a:t>is</a:t>
            </a:r>
            <a:r>
              <a:rPr lang="de-DE" sz="2400" b="1" i="1" dirty="0"/>
              <a:t> Trial-and-Error</a:t>
            </a:r>
          </a:p>
        </p:txBody>
      </p:sp>
      <p:pic>
        <p:nvPicPr>
          <p:cNvPr id="521220" name="Picture 4" descr="Trapezoi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47230" y="1397089"/>
            <a:ext cx="1992312" cy="2135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1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1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1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1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083" y="3963270"/>
            <a:ext cx="4715200" cy="2261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Semantiken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Low-Level Semantik</a:t>
            </a:r>
            <a:endParaRPr lang="de-DE" sz="1800" dirty="0" smtClean="0"/>
          </a:p>
          <a:p>
            <a:r>
              <a:rPr lang="de-DE" sz="2000" dirty="0" err="1" smtClean="0"/>
              <a:t>Natürlichsprachliche</a:t>
            </a:r>
            <a:r>
              <a:rPr lang="de-DE" sz="2000" dirty="0" smtClean="0"/>
              <a:t> Angabe von </a:t>
            </a:r>
            <a:br>
              <a:rPr lang="de-DE" sz="2000" dirty="0" smtClean="0"/>
            </a:br>
            <a:r>
              <a:rPr lang="de-DE" sz="2000" dirty="0" smtClean="0"/>
              <a:t>Regeln auf Datenebene</a:t>
            </a:r>
          </a:p>
          <a:p>
            <a:r>
              <a:rPr lang="de-DE" sz="2000" dirty="0" smtClean="0"/>
              <a:t>Parser, Interpreter mit </a:t>
            </a:r>
            <a:r>
              <a:rPr lang="de-DE" sz="2000" dirty="0" err="1" smtClean="0"/>
              <a:t>Fuzzy</a:t>
            </a:r>
            <a:r>
              <a:rPr lang="de-DE" sz="2000" dirty="0" smtClean="0"/>
              <a:t> </a:t>
            </a:r>
            <a:r>
              <a:rPr lang="de-DE" sz="2000" dirty="0" err="1" smtClean="0"/>
              <a:t>Logic</a:t>
            </a:r>
            <a:endParaRPr lang="de-DE" sz="2000" dirty="0" smtClean="0"/>
          </a:p>
          <a:p>
            <a:r>
              <a:rPr lang="de-DE" dirty="0" smtClean="0"/>
              <a:t>High-Level Semantiken</a:t>
            </a:r>
          </a:p>
          <a:p>
            <a:r>
              <a:rPr lang="de-DE" sz="2000" dirty="0" smtClean="0"/>
              <a:t>Fasse alle Parameter einer TF in einem</a:t>
            </a:r>
            <a:br>
              <a:rPr lang="de-DE" sz="2000" dirty="0" smtClean="0"/>
            </a:br>
            <a:r>
              <a:rPr lang="de-DE" sz="2000" dirty="0" smtClean="0"/>
              <a:t>multidimensionalen Raum zusammen</a:t>
            </a:r>
          </a:p>
          <a:p>
            <a:r>
              <a:rPr lang="de-DE" sz="2000" dirty="0" smtClean="0"/>
              <a:t>Finde die </a:t>
            </a:r>
            <a:r>
              <a:rPr lang="de-DE" sz="2000" b="1" i="1" dirty="0" smtClean="0"/>
              <a:t>relevanten</a:t>
            </a:r>
            <a:r>
              <a:rPr lang="de-DE" sz="2000" dirty="0" smtClean="0"/>
              <a:t> Parameter durch</a:t>
            </a:r>
            <a:br>
              <a:rPr lang="de-DE" sz="2000" dirty="0" smtClean="0"/>
            </a:br>
            <a:r>
              <a:rPr lang="de-DE" sz="2000" dirty="0" err="1" smtClean="0"/>
              <a:t>Principal</a:t>
            </a:r>
            <a:r>
              <a:rPr lang="de-DE" sz="2000" dirty="0" smtClean="0"/>
              <a:t> </a:t>
            </a:r>
            <a:r>
              <a:rPr lang="de-DE" sz="2000" dirty="0" err="1" smtClean="0"/>
              <a:t>Component</a:t>
            </a:r>
            <a:r>
              <a:rPr lang="de-DE" sz="2000" dirty="0" smtClean="0"/>
              <a:t> Analysis</a:t>
            </a:r>
          </a:p>
          <a:p>
            <a:r>
              <a:rPr lang="de-DE" sz="2000" dirty="0" smtClean="0"/>
              <a:t>Entwickle Semantiken anhand von </a:t>
            </a:r>
            <a:br>
              <a:rPr lang="de-DE" sz="2000" dirty="0" smtClean="0"/>
            </a:br>
            <a:r>
              <a:rPr lang="de-DE" sz="2000" b="1" dirty="0" smtClean="0"/>
              <a:t>Beispielen</a:t>
            </a:r>
          </a:p>
          <a:p>
            <a:endParaRPr lang="de-DE" sz="2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3294" y="2072719"/>
            <a:ext cx="4018734" cy="403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6"/>
          <p:cNvGrpSpPr>
            <a:grpSpLocks/>
          </p:cNvGrpSpPr>
          <p:nvPr/>
        </p:nvGrpSpPr>
        <p:grpSpPr bwMode="auto">
          <a:xfrm>
            <a:off x="4768850" y="1944777"/>
            <a:ext cx="2979738" cy="3732212"/>
            <a:chOff x="3004" y="1122"/>
            <a:chExt cx="1877" cy="2351"/>
          </a:xfrm>
        </p:grpSpPr>
        <p:sp>
          <p:nvSpPr>
            <p:cNvPr id="23584" name="Freeform 43"/>
            <p:cNvSpPr>
              <a:spLocks/>
            </p:cNvSpPr>
            <p:nvPr/>
          </p:nvSpPr>
          <p:spPr bwMode="auto">
            <a:xfrm>
              <a:off x="3004" y="1122"/>
              <a:ext cx="1877" cy="2351"/>
            </a:xfrm>
            <a:custGeom>
              <a:avLst/>
              <a:gdLst>
                <a:gd name="T0" fmla="*/ 0 w 1877"/>
                <a:gd name="T1" fmla="*/ 0 h 2351"/>
                <a:gd name="T2" fmla="*/ 7 w 1877"/>
                <a:gd name="T3" fmla="*/ 2351 h 2351"/>
                <a:gd name="T4" fmla="*/ 1877 w 1877"/>
                <a:gd name="T5" fmla="*/ 2351 h 2351"/>
                <a:gd name="T6" fmla="*/ 0 60000 65536"/>
                <a:gd name="T7" fmla="*/ 0 60000 65536"/>
                <a:gd name="T8" fmla="*/ 0 60000 65536"/>
                <a:gd name="T9" fmla="*/ 0 w 1877"/>
                <a:gd name="T10" fmla="*/ 0 h 2351"/>
                <a:gd name="T11" fmla="*/ 1877 w 1877"/>
                <a:gd name="T12" fmla="*/ 2351 h 23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77" h="2351">
                  <a:moveTo>
                    <a:pt x="0" y="0"/>
                  </a:moveTo>
                  <a:lnTo>
                    <a:pt x="7" y="2351"/>
                  </a:lnTo>
                  <a:lnTo>
                    <a:pt x="1877" y="2351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grpSp>
          <p:nvGrpSpPr>
            <p:cNvPr id="3" name="Group 74"/>
            <p:cNvGrpSpPr>
              <a:grpSpLocks/>
            </p:cNvGrpSpPr>
            <p:nvPr/>
          </p:nvGrpSpPr>
          <p:grpSpPr bwMode="auto">
            <a:xfrm>
              <a:off x="3289" y="1332"/>
              <a:ext cx="1112" cy="1980"/>
              <a:chOff x="3380" y="1423"/>
              <a:chExt cx="1112" cy="1980"/>
            </a:xfrm>
          </p:grpSpPr>
          <p:sp>
            <p:nvSpPr>
              <p:cNvPr id="23586" name="Oval 62"/>
              <p:cNvSpPr>
                <a:spLocks noChangeArrowheads="1"/>
              </p:cNvSpPr>
              <p:nvPr/>
            </p:nvSpPr>
            <p:spPr bwMode="auto">
              <a:xfrm>
                <a:off x="3916" y="1919"/>
                <a:ext cx="148" cy="148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3587" name="Oval 63"/>
              <p:cNvSpPr>
                <a:spLocks noChangeArrowheads="1"/>
              </p:cNvSpPr>
              <p:nvPr/>
            </p:nvSpPr>
            <p:spPr bwMode="auto">
              <a:xfrm>
                <a:off x="3793" y="2448"/>
                <a:ext cx="148" cy="148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3588" name="Oval 64"/>
              <p:cNvSpPr>
                <a:spLocks noChangeArrowheads="1"/>
              </p:cNvSpPr>
              <p:nvPr/>
            </p:nvSpPr>
            <p:spPr bwMode="auto">
              <a:xfrm>
                <a:off x="3467" y="2482"/>
                <a:ext cx="148" cy="148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3589" name="Oval 65"/>
              <p:cNvSpPr>
                <a:spLocks noChangeArrowheads="1"/>
              </p:cNvSpPr>
              <p:nvPr/>
            </p:nvSpPr>
            <p:spPr bwMode="auto">
              <a:xfrm>
                <a:off x="3454" y="3255"/>
                <a:ext cx="148" cy="148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3590" name="Oval 66"/>
              <p:cNvSpPr>
                <a:spLocks noChangeArrowheads="1"/>
              </p:cNvSpPr>
              <p:nvPr/>
            </p:nvSpPr>
            <p:spPr bwMode="auto">
              <a:xfrm>
                <a:off x="3380" y="2916"/>
                <a:ext cx="148" cy="148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3591" name="Oval 67"/>
              <p:cNvSpPr>
                <a:spLocks noChangeArrowheads="1"/>
              </p:cNvSpPr>
              <p:nvPr/>
            </p:nvSpPr>
            <p:spPr bwMode="auto">
              <a:xfrm>
                <a:off x="4079" y="1579"/>
                <a:ext cx="148" cy="148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3592" name="Oval 68"/>
              <p:cNvSpPr>
                <a:spLocks noChangeArrowheads="1"/>
              </p:cNvSpPr>
              <p:nvPr/>
            </p:nvSpPr>
            <p:spPr bwMode="auto">
              <a:xfrm>
                <a:off x="4344" y="1423"/>
                <a:ext cx="148" cy="148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3593" name="Oval 69"/>
              <p:cNvSpPr>
                <a:spLocks noChangeArrowheads="1"/>
              </p:cNvSpPr>
              <p:nvPr/>
            </p:nvSpPr>
            <p:spPr bwMode="auto">
              <a:xfrm>
                <a:off x="4344" y="2033"/>
                <a:ext cx="148" cy="148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3594" name="Oval 70"/>
              <p:cNvSpPr>
                <a:spLocks noChangeArrowheads="1"/>
              </p:cNvSpPr>
              <p:nvPr/>
            </p:nvSpPr>
            <p:spPr bwMode="auto">
              <a:xfrm>
                <a:off x="4154" y="2351"/>
                <a:ext cx="148" cy="148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3595" name="Oval 71"/>
              <p:cNvSpPr>
                <a:spLocks noChangeArrowheads="1"/>
              </p:cNvSpPr>
              <p:nvPr/>
            </p:nvSpPr>
            <p:spPr bwMode="auto">
              <a:xfrm>
                <a:off x="3916" y="2846"/>
                <a:ext cx="148" cy="148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de-DE"/>
              </a:p>
            </p:txBody>
          </p:sp>
        </p:grpSp>
      </p:grpSp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DE" sz="4000" smtClean="0"/>
              <a:t>Principal Component Analysis</a:t>
            </a:r>
          </a:p>
        </p:txBody>
      </p:sp>
      <p:sp>
        <p:nvSpPr>
          <p:cNvPr id="613380" name="Oval 4"/>
          <p:cNvSpPr>
            <a:spLocks noChangeArrowheads="1"/>
          </p:cNvSpPr>
          <p:nvPr/>
        </p:nvSpPr>
        <p:spPr bwMode="auto">
          <a:xfrm>
            <a:off x="2303463" y="2876639"/>
            <a:ext cx="234950" cy="234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3557" name="Oval 7"/>
          <p:cNvSpPr>
            <a:spLocks noChangeArrowheads="1"/>
          </p:cNvSpPr>
          <p:nvPr/>
        </p:nvSpPr>
        <p:spPr bwMode="auto">
          <a:xfrm>
            <a:off x="2247900" y="3932327"/>
            <a:ext cx="234950" cy="234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613384" name="Oval 8"/>
          <p:cNvSpPr>
            <a:spLocks noChangeArrowheads="1"/>
          </p:cNvSpPr>
          <p:nvPr/>
        </p:nvSpPr>
        <p:spPr bwMode="auto">
          <a:xfrm>
            <a:off x="1730375" y="3986302"/>
            <a:ext cx="234950" cy="234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613385" name="Oval 9"/>
          <p:cNvSpPr>
            <a:spLocks noChangeArrowheads="1"/>
          </p:cNvSpPr>
          <p:nvPr/>
        </p:nvSpPr>
        <p:spPr bwMode="auto">
          <a:xfrm>
            <a:off x="1709738" y="5213439"/>
            <a:ext cx="234950" cy="234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613387" name="Oval 11"/>
          <p:cNvSpPr>
            <a:spLocks noChangeArrowheads="1"/>
          </p:cNvSpPr>
          <p:nvPr/>
        </p:nvSpPr>
        <p:spPr bwMode="auto">
          <a:xfrm>
            <a:off x="1592263" y="4675277"/>
            <a:ext cx="234950" cy="234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613390" name="Oval 14"/>
          <p:cNvSpPr>
            <a:spLocks noChangeArrowheads="1"/>
          </p:cNvSpPr>
          <p:nvPr/>
        </p:nvSpPr>
        <p:spPr bwMode="auto">
          <a:xfrm>
            <a:off x="2701925" y="2552789"/>
            <a:ext cx="234950" cy="234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3562" name="Oval 15"/>
          <p:cNvSpPr>
            <a:spLocks noChangeArrowheads="1"/>
          </p:cNvSpPr>
          <p:nvPr/>
        </p:nvSpPr>
        <p:spPr bwMode="auto">
          <a:xfrm>
            <a:off x="3122613" y="2305139"/>
            <a:ext cx="234950" cy="234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613393" name="Oval 17"/>
          <p:cNvSpPr>
            <a:spLocks noChangeArrowheads="1"/>
          </p:cNvSpPr>
          <p:nvPr/>
        </p:nvSpPr>
        <p:spPr bwMode="auto">
          <a:xfrm>
            <a:off x="3122613" y="3273514"/>
            <a:ext cx="234950" cy="234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613395" name="Oval 19"/>
          <p:cNvSpPr>
            <a:spLocks noChangeArrowheads="1"/>
          </p:cNvSpPr>
          <p:nvPr/>
        </p:nvSpPr>
        <p:spPr bwMode="auto">
          <a:xfrm>
            <a:off x="2820988" y="3778339"/>
            <a:ext cx="234950" cy="234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613397" name="Oval 21"/>
          <p:cNvSpPr>
            <a:spLocks noChangeArrowheads="1"/>
          </p:cNvSpPr>
          <p:nvPr/>
        </p:nvSpPr>
        <p:spPr bwMode="auto">
          <a:xfrm>
            <a:off x="2443163" y="4564152"/>
            <a:ext cx="234950" cy="234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3566" name="Freeform 23"/>
          <p:cNvSpPr>
            <a:spLocks/>
          </p:cNvSpPr>
          <p:nvPr/>
        </p:nvSpPr>
        <p:spPr bwMode="auto">
          <a:xfrm>
            <a:off x="1139825" y="1971764"/>
            <a:ext cx="2979738" cy="3732213"/>
          </a:xfrm>
          <a:custGeom>
            <a:avLst/>
            <a:gdLst>
              <a:gd name="T0" fmla="*/ 0 w 1877"/>
              <a:gd name="T1" fmla="*/ 0 h 2351"/>
              <a:gd name="T2" fmla="*/ 7 w 1877"/>
              <a:gd name="T3" fmla="*/ 2351 h 2351"/>
              <a:gd name="T4" fmla="*/ 1877 w 1877"/>
              <a:gd name="T5" fmla="*/ 2351 h 2351"/>
              <a:gd name="T6" fmla="*/ 0 60000 65536"/>
              <a:gd name="T7" fmla="*/ 0 60000 65536"/>
              <a:gd name="T8" fmla="*/ 0 60000 65536"/>
              <a:gd name="T9" fmla="*/ 0 w 1877"/>
              <a:gd name="T10" fmla="*/ 0 h 2351"/>
              <a:gd name="T11" fmla="*/ 1877 w 1877"/>
              <a:gd name="T12" fmla="*/ 2351 h 23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77" h="2351">
                <a:moveTo>
                  <a:pt x="0" y="0"/>
                </a:moveTo>
                <a:lnTo>
                  <a:pt x="7" y="2351"/>
                </a:lnTo>
                <a:lnTo>
                  <a:pt x="1877" y="2351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 type="triangle" w="lg" len="lg"/>
            <a:tailEnd type="triangle" w="lg" len="lg"/>
          </a:ln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613400" name="Line 24"/>
          <p:cNvSpPr>
            <a:spLocks noChangeShapeType="1"/>
          </p:cNvSpPr>
          <p:nvPr/>
        </p:nvSpPr>
        <p:spPr bwMode="auto">
          <a:xfrm flipV="1">
            <a:off x="1279525" y="1857464"/>
            <a:ext cx="2290763" cy="4164013"/>
          </a:xfrm>
          <a:prstGeom prst="line">
            <a:avLst/>
          </a:prstGeom>
          <a:noFill/>
          <a:ln w="28575" cap="rnd">
            <a:solidFill>
              <a:srgbClr val="A50021"/>
            </a:solidFill>
            <a:prstDash val="sysDot"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613407" name="Oval 31"/>
          <p:cNvSpPr>
            <a:spLocks noChangeArrowheads="1"/>
          </p:cNvSpPr>
          <p:nvPr/>
        </p:nvSpPr>
        <p:spPr bwMode="auto">
          <a:xfrm>
            <a:off x="2044700" y="3195727"/>
            <a:ext cx="234950" cy="234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613408" name="Oval 32"/>
          <p:cNvSpPr>
            <a:spLocks noChangeArrowheads="1"/>
          </p:cNvSpPr>
          <p:nvPr/>
        </p:nvSpPr>
        <p:spPr bwMode="auto">
          <a:xfrm>
            <a:off x="2312988" y="3814852"/>
            <a:ext cx="234950" cy="234950"/>
          </a:xfrm>
          <a:prstGeom prst="ellipse">
            <a:avLst/>
          </a:prstGeom>
          <a:solidFill>
            <a:srgbClr val="FFFF00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613420" name="Line 44"/>
          <p:cNvSpPr>
            <a:spLocks noChangeShapeType="1"/>
          </p:cNvSpPr>
          <p:nvPr/>
        </p:nvSpPr>
        <p:spPr bwMode="auto">
          <a:xfrm flipH="1" flipV="1">
            <a:off x="5190186" y="2859110"/>
            <a:ext cx="2060620" cy="1983346"/>
          </a:xfrm>
          <a:prstGeom prst="line">
            <a:avLst/>
          </a:prstGeom>
          <a:noFill/>
          <a:ln w="28575" cap="rnd">
            <a:solidFill>
              <a:srgbClr val="A50021"/>
            </a:solidFill>
            <a:prstDash val="sysDot"/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de-DE"/>
          </a:p>
        </p:txBody>
      </p:sp>
      <p:grpSp>
        <p:nvGrpSpPr>
          <p:cNvPr id="4" name="Group 75"/>
          <p:cNvGrpSpPr>
            <a:grpSpLocks/>
          </p:cNvGrpSpPr>
          <p:nvPr/>
        </p:nvGrpSpPr>
        <p:grpSpPr bwMode="auto">
          <a:xfrm>
            <a:off x="5221288" y="2278152"/>
            <a:ext cx="1765300" cy="3143250"/>
            <a:chOff x="3289" y="1332"/>
            <a:chExt cx="1112" cy="1980"/>
          </a:xfrm>
        </p:grpSpPr>
        <p:sp>
          <p:nvSpPr>
            <p:cNvPr id="23573" name="Oval 33"/>
            <p:cNvSpPr>
              <a:spLocks noChangeArrowheads="1"/>
            </p:cNvSpPr>
            <p:nvPr/>
          </p:nvSpPr>
          <p:spPr bwMode="auto">
            <a:xfrm>
              <a:off x="3825" y="1828"/>
              <a:ext cx="148" cy="148"/>
            </a:xfrm>
            <a:prstGeom prst="ellipse">
              <a:avLst/>
            </a:prstGeom>
            <a:solidFill>
              <a:srgbClr val="99CC00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3574" name="Oval 34"/>
            <p:cNvSpPr>
              <a:spLocks noChangeArrowheads="1"/>
            </p:cNvSpPr>
            <p:nvPr/>
          </p:nvSpPr>
          <p:spPr bwMode="auto">
            <a:xfrm>
              <a:off x="3702" y="2357"/>
              <a:ext cx="148" cy="148"/>
            </a:xfrm>
            <a:prstGeom prst="ellipse">
              <a:avLst/>
            </a:prstGeom>
            <a:solidFill>
              <a:srgbClr val="FF9900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3575" name="Oval 35"/>
            <p:cNvSpPr>
              <a:spLocks noChangeArrowheads="1"/>
            </p:cNvSpPr>
            <p:nvPr/>
          </p:nvSpPr>
          <p:spPr bwMode="auto">
            <a:xfrm>
              <a:off x="3376" y="2391"/>
              <a:ext cx="148" cy="148"/>
            </a:xfrm>
            <a:prstGeom prst="ellipse">
              <a:avLst/>
            </a:prstGeom>
            <a:solidFill>
              <a:srgbClr val="FF9900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3576" name="Oval 36"/>
            <p:cNvSpPr>
              <a:spLocks noChangeArrowheads="1"/>
            </p:cNvSpPr>
            <p:nvPr/>
          </p:nvSpPr>
          <p:spPr bwMode="auto">
            <a:xfrm>
              <a:off x="3363" y="3164"/>
              <a:ext cx="148" cy="148"/>
            </a:xfrm>
            <a:prstGeom prst="ellipse">
              <a:avLst/>
            </a:prstGeom>
            <a:solidFill>
              <a:srgbClr val="FF9900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3577" name="Oval 37"/>
            <p:cNvSpPr>
              <a:spLocks noChangeArrowheads="1"/>
            </p:cNvSpPr>
            <p:nvPr/>
          </p:nvSpPr>
          <p:spPr bwMode="auto">
            <a:xfrm>
              <a:off x="3289" y="2825"/>
              <a:ext cx="148" cy="148"/>
            </a:xfrm>
            <a:prstGeom prst="ellipse">
              <a:avLst/>
            </a:prstGeom>
            <a:solidFill>
              <a:srgbClr val="FF9900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3578" name="Oval 38"/>
            <p:cNvSpPr>
              <a:spLocks noChangeArrowheads="1"/>
            </p:cNvSpPr>
            <p:nvPr/>
          </p:nvSpPr>
          <p:spPr bwMode="auto">
            <a:xfrm>
              <a:off x="3988" y="1488"/>
              <a:ext cx="148" cy="148"/>
            </a:xfrm>
            <a:prstGeom prst="ellipse">
              <a:avLst/>
            </a:prstGeom>
            <a:solidFill>
              <a:srgbClr val="99CC00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3579" name="Oval 39"/>
            <p:cNvSpPr>
              <a:spLocks noChangeArrowheads="1"/>
            </p:cNvSpPr>
            <p:nvPr/>
          </p:nvSpPr>
          <p:spPr bwMode="auto">
            <a:xfrm>
              <a:off x="4253" y="1332"/>
              <a:ext cx="148" cy="148"/>
            </a:xfrm>
            <a:prstGeom prst="ellipse">
              <a:avLst/>
            </a:prstGeom>
            <a:solidFill>
              <a:srgbClr val="99CC00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3580" name="Oval 40"/>
            <p:cNvSpPr>
              <a:spLocks noChangeArrowheads="1"/>
            </p:cNvSpPr>
            <p:nvPr/>
          </p:nvSpPr>
          <p:spPr bwMode="auto">
            <a:xfrm>
              <a:off x="4253" y="1942"/>
              <a:ext cx="148" cy="148"/>
            </a:xfrm>
            <a:prstGeom prst="ellipse">
              <a:avLst/>
            </a:prstGeom>
            <a:solidFill>
              <a:srgbClr val="99CC00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3581" name="Oval 41"/>
            <p:cNvSpPr>
              <a:spLocks noChangeArrowheads="1"/>
            </p:cNvSpPr>
            <p:nvPr/>
          </p:nvSpPr>
          <p:spPr bwMode="auto">
            <a:xfrm>
              <a:off x="4063" y="2260"/>
              <a:ext cx="148" cy="148"/>
            </a:xfrm>
            <a:prstGeom prst="ellipse">
              <a:avLst/>
            </a:prstGeom>
            <a:solidFill>
              <a:srgbClr val="99CC00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3582" name="Oval 42"/>
            <p:cNvSpPr>
              <a:spLocks noChangeArrowheads="1"/>
            </p:cNvSpPr>
            <p:nvPr/>
          </p:nvSpPr>
          <p:spPr bwMode="auto">
            <a:xfrm>
              <a:off x="3825" y="2755"/>
              <a:ext cx="148" cy="148"/>
            </a:xfrm>
            <a:prstGeom prst="ellipse">
              <a:avLst/>
            </a:prstGeom>
            <a:solidFill>
              <a:srgbClr val="FF9900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613437" name="Line 61"/>
          <p:cNvSpPr>
            <a:spLocks noChangeShapeType="1"/>
          </p:cNvSpPr>
          <p:nvPr/>
        </p:nvSpPr>
        <p:spPr bwMode="auto">
          <a:xfrm flipV="1">
            <a:off x="6078827" y="2819600"/>
            <a:ext cx="861119" cy="91527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square">
            <a:spAutoFit/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3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3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3.7037E-7 L 0.04218 0.03241 " pathEditMode="relative" ptsTypes="AA">
                                      <p:cBhvr>
                                        <p:cTn id="16" dur="500" fill="hold"/>
                                        <p:tgtEl>
                                          <p:spTgt spid="613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-0.04219 -0.0324 " pathEditMode="relative" ptsTypes="AA">
                                      <p:cBhvr>
                                        <p:cTn id="18" dur="500" fill="hold"/>
                                        <p:tgtEl>
                                          <p:spTgt spid="613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93 L 0.02518 0.01852 " pathEditMode="relative" ptsTypes="AA">
                                      <p:cBhvr>
                                        <p:cTn id="20" dur="500" fill="hold"/>
                                        <p:tgtEl>
                                          <p:spTgt spid="613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46 L -0.04045 -0.03032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613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-1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93 L 0.04011 0.03032 " pathEditMode="relative" ptsTypes="AA">
                                      <p:cBhvr>
                                        <p:cTn id="24" dur="500" fill="hold"/>
                                        <p:tgtEl>
                                          <p:spTgt spid="613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0.00092 L -0.04479 -0.0331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613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" y="-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0.01892 0.01458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613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7 L -0.01441 -0.01111 " pathEditMode="relative" ptsTypes="AA">
                                      <p:cBhvr>
                                        <p:cTn id="30" dur="500" fill="hold"/>
                                        <p:tgtEl>
                                          <p:spTgt spid="613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23 L 0.05 0.03796 " pathEditMode="relative" ptsTypes="AA">
                                      <p:cBhvr>
                                        <p:cTn id="32" dur="500" fill="hold"/>
                                        <p:tgtEl>
                                          <p:spTgt spid="6134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3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3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380" grpId="0" animBg="1"/>
      <p:bldP spid="613384" grpId="0" animBg="1"/>
      <p:bldP spid="613385" grpId="0" animBg="1"/>
      <p:bldP spid="613387" grpId="0" animBg="1"/>
      <p:bldP spid="613390" grpId="0" animBg="1"/>
      <p:bldP spid="613393" grpId="0" animBg="1"/>
      <p:bldP spid="613395" grpId="0" animBg="1"/>
      <p:bldP spid="613397" grpId="0" animBg="1"/>
      <p:bldP spid="613400" grpId="0" animBg="1"/>
      <p:bldP spid="613407" grpId="0" animBg="1"/>
      <p:bldP spid="613408" grpId="0" animBg="1"/>
      <p:bldP spid="613420" grpId="0" animBg="1"/>
      <p:bldP spid="6134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ieren 24"/>
          <p:cNvGrpSpPr/>
          <p:nvPr/>
        </p:nvGrpSpPr>
        <p:grpSpPr>
          <a:xfrm>
            <a:off x="721219" y="4816698"/>
            <a:ext cx="7349316" cy="691304"/>
            <a:chOff x="721219" y="4816698"/>
            <a:chExt cx="7349316" cy="691304"/>
          </a:xfrm>
        </p:grpSpPr>
        <p:pic>
          <p:nvPicPr>
            <p:cNvPr id="58376" name="Picture 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98658" y="5262429"/>
              <a:ext cx="5572125" cy="1619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2" name="Textfeld 21"/>
            <p:cNvSpPr txBox="1"/>
            <p:nvPr/>
          </p:nvSpPr>
          <p:spPr>
            <a:xfrm>
              <a:off x="721219" y="4816698"/>
              <a:ext cx="1195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Blutgefäße</a:t>
              </a:r>
              <a:endParaRPr lang="de-DE" dirty="0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734098" y="5138670"/>
              <a:ext cx="735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weich</a:t>
              </a:r>
              <a:endParaRPr lang="de-DE" dirty="0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7315200" y="5138670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scharf</a:t>
              </a:r>
              <a:endParaRPr lang="de-DE" dirty="0"/>
            </a:p>
          </p:txBody>
        </p:sp>
      </p:grpSp>
      <p:pic>
        <p:nvPicPr>
          <p:cNvPr id="58370" name="Picture 2" descr="C:\Users\christof\Documents\SVN_Privat\Dokumente\Publikationen\2006\IEEE Vis\Images\Images 2 mirrored\small\CTA18_0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746" y="1300766"/>
            <a:ext cx="4972050" cy="3695700"/>
          </a:xfrm>
          <a:prstGeom prst="rect">
            <a:avLst/>
          </a:prstGeom>
          <a:noFill/>
        </p:spPr>
      </p:pic>
      <p:pic>
        <p:nvPicPr>
          <p:cNvPr id="58371" name="Picture 3" descr="C:\Users\christof\Documents\SVN_Privat\Dokumente\Publikationen\2006\IEEE Vis\Images\Images 2 mirrored\small\CTA18_00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4746" y="1300766"/>
            <a:ext cx="4972050" cy="3695700"/>
          </a:xfrm>
          <a:prstGeom prst="rect">
            <a:avLst/>
          </a:prstGeom>
          <a:noFill/>
        </p:spPr>
      </p:pic>
      <p:pic>
        <p:nvPicPr>
          <p:cNvPr id="58372" name="Picture 4" descr="C:\Users\christof\Documents\SVN_Privat\Dokumente\Publikationen\2006\IEEE Vis\Images\Images 2 mirrored\small\CTA18_00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4746" y="1300766"/>
            <a:ext cx="4972050" cy="3695700"/>
          </a:xfrm>
          <a:prstGeom prst="rect">
            <a:avLst/>
          </a:prstGeom>
          <a:noFill/>
        </p:spPr>
      </p:pic>
      <p:pic>
        <p:nvPicPr>
          <p:cNvPr id="58374" name="Picture 6" descr="C:\Users\christof\Documents\SVN_Privat\Dokumente\Publikationen\2006\IEEE Vis\Images\Images 2 mirrored\small\CTA18_00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24746" y="1300766"/>
            <a:ext cx="4972050" cy="3695700"/>
          </a:xfrm>
          <a:prstGeom prst="rect">
            <a:avLst/>
          </a:prstGeom>
          <a:noFill/>
        </p:spPr>
      </p:pic>
      <p:pic>
        <p:nvPicPr>
          <p:cNvPr id="58375" name="Picture 7" descr="C:\Users\christof\Documents\SVN_Privat\Dokumente\Publikationen\2006\IEEE Vis\Images\Images 2 mirrored\small\CTA18_00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24746" y="1300766"/>
            <a:ext cx="4972050" cy="36957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High-Level Semantiken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12923" y="5271954"/>
            <a:ext cx="6000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45985" y="5271954"/>
            <a:ext cx="6000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91544" y="5271954"/>
            <a:ext cx="6000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37103" y="5271954"/>
            <a:ext cx="6000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-0.2375 -1.48148E-6 " pathEditMode="relative" ptsTypes="AA">
                                      <p:cBhvr>
                                        <p:cTn id="19" dur="20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6 L 0.15885 -7.40741E-6 " pathEditMode="relative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6 L 0.15885 -7.40741E-6 " pathEditMode="relative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6 L 0.15885 -7.40741E-6 " pathEditMode="relative" ptsTypes="AA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Warum visuell und interaktiv?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785612" y="1596980"/>
            <a:ext cx="2421229" cy="50227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dirty="0" smtClean="0"/>
              <a:t>Sinneswahrnehmung</a:t>
            </a:r>
            <a:endParaRPr lang="de-DE" dirty="0"/>
          </a:p>
        </p:txBody>
      </p:sp>
      <p:sp>
        <p:nvSpPr>
          <p:cNvPr id="8" name="Abgerundetes Rechteck 7"/>
          <p:cNvSpPr/>
          <p:nvPr/>
        </p:nvSpPr>
        <p:spPr>
          <a:xfrm>
            <a:off x="695460" y="2653048"/>
            <a:ext cx="2601532" cy="540913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Sensorisches Gedächtnis</a:t>
            </a:r>
            <a:endParaRPr lang="de-DE" dirty="0"/>
          </a:p>
        </p:txBody>
      </p:sp>
      <p:cxnSp>
        <p:nvCxnSpPr>
          <p:cNvPr id="10" name="Gerade Verbindung mit Pfeil 9"/>
          <p:cNvCxnSpPr/>
          <p:nvPr/>
        </p:nvCxnSpPr>
        <p:spPr>
          <a:xfrm rot="5400000">
            <a:off x="1704745" y="2357971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bgerundetes Rechteck 10"/>
          <p:cNvSpPr/>
          <p:nvPr/>
        </p:nvSpPr>
        <p:spPr>
          <a:xfrm>
            <a:off x="695460" y="3734873"/>
            <a:ext cx="2601532" cy="540913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Arbeitsgedächtnis</a:t>
            </a:r>
            <a:endParaRPr lang="de-DE" dirty="0"/>
          </a:p>
        </p:txBody>
      </p:sp>
      <p:cxnSp>
        <p:nvCxnSpPr>
          <p:cNvPr id="12" name="Gerade Verbindung mit Pfeil 11"/>
          <p:cNvCxnSpPr/>
          <p:nvPr/>
        </p:nvCxnSpPr>
        <p:spPr>
          <a:xfrm rot="5400000">
            <a:off x="1704745" y="3452675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bgerundetes Rechteck 12"/>
          <p:cNvSpPr/>
          <p:nvPr/>
        </p:nvSpPr>
        <p:spPr>
          <a:xfrm>
            <a:off x="695460" y="4816699"/>
            <a:ext cx="2601532" cy="540913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Langzeitgedächtnis</a:t>
            </a:r>
            <a:endParaRPr lang="de-DE" dirty="0"/>
          </a:p>
        </p:txBody>
      </p:sp>
      <p:cxnSp>
        <p:nvCxnSpPr>
          <p:cNvPr id="14" name="Gerade Verbindung mit Pfeil 13"/>
          <p:cNvCxnSpPr/>
          <p:nvPr/>
        </p:nvCxnSpPr>
        <p:spPr>
          <a:xfrm rot="5400000">
            <a:off x="1704745" y="4534501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3598317" y="2562832"/>
            <a:ext cx="5120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dirty="0" smtClean="0"/>
              <a:t>bis zu </a:t>
            </a:r>
            <a:r>
              <a:rPr lang="de-DE" b="1" dirty="0" smtClean="0"/>
              <a:t>11 Mio. Bits/s</a:t>
            </a:r>
            <a:endParaRPr lang="de-DE" dirty="0" smtClean="0"/>
          </a:p>
          <a:p>
            <a:pPr lvl="0"/>
            <a:r>
              <a:rPr lang="de-DE" dirty="0" smtClean="0"/>
              <a:t>Vorhaltedauer: ~ </a:t>
            </a:r>
            <a:r>
              <a:rPr lang="de-DE" b="1" dirty="0" err="1" smtClean="0"/>
              <a:t>Millisek</a:t>
            </a:r>
            <a:r>
              <a:rPr lang="de-DE" b="1" dirty="0" smtClean="0"/>
              <a:t>. bis Sek. </a:t>
            </a:r>
            <a:r>
              <a:rPr lang="de-DE" dirty="0" smtClean="0"/>
              <a:t>[Darwin et al. ´72]</a:t>
            </a:r>
          </a:p>
          <a:p>
            <a:pPr lvl="0"/>
            <a:r>
              <a:rPr lang="de-DE" dirty="0" smtClean="0"/>
              <a:t>wirkt als Filter und </a:t>
            </a:r>
            <a:r>
              <a:rPr lang="de-DE" b="1" dirty="0" smtClean="0"/>
              <a:t>Schutz vor Reizüberflutung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3598318" y="3597435"/>
            <a:ext cx="4649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dirty="0" smtClean="0"/>
              <a:t>bis zu </a:t>
            </a:r>
            <a:r>
              <a:rPr lang="de-DE" b="1" dirty="0" smtClean="0"/>
              <a:t>40 Bits/s</a:t>
            </a:r>
            <a:endParaRPr lang="de-DE" dirty="0" smtClean="0"/>
          </a:p>
          <a:p>
            <a:pPr lvl="0"/>
            <a:r>
              <a:rPr lang="de-DE" dirty="0" smtClean="0"/>
              <a:t>Vorhaltedauer : ~ </a:t>
            </a:r>
            <a:r>
              <a:rPr lang="de-DE" b="1" dirty="0" smtClean="0"/>
              <a:t>Minuten </a:t>
            </a:r>
            <a:r>
              <a:rPr lang="de-DE" dirty="0" smtClean="0"/>
              <a:t>[Peterson et al. ´59]</a:t>
            </a:r>
          </a:p>
          <a:p>
            <a:pPr lvl="0"/>
            <a:r>
              <a:rPr lang="de-DE" dirty="0" smtClean="0"/>
              <a:t>Kommunikation/Dauer einer Handlung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3598318" y="4632037"/>
            <a:ext cx="5133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dirty="0" smtClean="0"/>
              <a:t>ca. </a:t>
            </a:r>
            <a:r>
              <a:rPr lang="de-DE" b="1" dirty="0" smtClean="0"/>
              <a:t>0.5 – 0.7 Bits/s</a:t>
            </a:r>
            <a:endParaRPr lang="de-DE" dirty="0" smtClean="0"/>
          </a:p>
          <a:p>
            <a:pPr lvl="0"/>
            <a:r>
              <a:rPr lang="de-DE" dirty="0" smtClean="0"/>
              <a:t>Vorhaltedauer : </a:t>
            </a:r>
            <a:r>
              <a:rPr lang="de-DE" b="1" dirty="0" smtClean="0"/>
              <a:t>dauerhaft</a:t>
            </a:r>
            <a:endParaRPr lang="de-DE" dirty="0" smtClean="0"/>
          </a:p>
          <a:p>
            <a:pPr lvl="0"/>
            <a:r>
              <a:rPr lang="de-DE" dirty="0" smtClean="0"/>
              <a:t>Intensive und mehrfach wiederholte Information</a:t>
            </a:r>
          </a:p>
          <a:p>
            <a:pPr lvl="0"/>
            <a:r>
              <a:rPr lang="de-DE" b="1" i="1" dirty="0" smtClean="0"/>
              <a:t>Verknüpfung mit vorhandener Information</a:t>
            </a:r>
            <a:endParaRPr lang="de-DE" b="1" i="1" dirty="0"/>
          </a:p>
        </p:txBody>
      </p:sp>
      <p:sp>
        <p:nvSpPr>
          <p:cNvPr id="19" name="Textfeld 18"/>
          <p:cNvSpPr txBox="1"/>
          <p:nvPr/>
        </p:nvSpPr>
        <p:spPr>
          <a:xfrm>
            <a:off x="3598317" y="1528229"/>
            <a:ext cx="5120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dirty="0" smtClean="0"/>
              <a:t>Je nach Wahrnehmungsform</a:t>
            </a:r>
          </a:p>
          <a:p>
            <a:pPr lvl="0"/>
            <a:r>
              <a:rPr lang="de-DE" b="1" i="1" dirty="0" smtClean="0"/>
              <a:t> </a:t>
            </a:r>
            <a:r>
              <a:rPr lang="de-DE" dirty="0" smtClean="0"/>
              <a:t>z.B. visuell:</a:t>
            </a:r>
            <a:r>
              <a:rPr lang="de-DE" b="1" i="1" dirty="0" smtClean="0"/>
              <a:t> 10.000.000 Bits/s</a:t>
            </a:r>
            <a:endParaRPr lang="de-DE" dirty="0" smtClean="0"/>
          </a:p>
          <a:p>
            <a:pPr lvl="0"/>
            <a:r>
              <a:rPr lang="de-DE" b="1" i="1" dirty="0" smtClean="0"/>
              <a:t> </a:t>
            </a:r>
            <a:r>
              <a:rPr lang="de-DE" dirty="0" smtClean="0"/>
              <a:t>z.B. olfaktorisch:</a:t>
            </a:r>
            <a:r>
              <a:rPr lang="de-DE" b="1" i="1" dirty="0" smtClean="0"/>
              <a:t> 30 Bits/s</a:t>
            </a:r>
            <a:endParaRPr lang="de-DE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3" grpId="0" animBg="1"/>
      <p:bldP spid="16" grpId="0"/>
      <p:bldP spid="17" grpId="0"/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0306" y="314979"/>
            <a:ext cx="8229600" cy="1143000"/>
          </a:xfrm>
        </p:spPr>
        <p:txBody>
          <a:bodyPr/>
          <a:lstStyle/>
          <a:p>
            <a:r>
              <a:rPr lang="de-DE" dirty="0" smtClean="0"/>
              <a:t>Zusammenfassung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cxnSp>
        <p:nvCxnSpPr>
          <p:cNvPr id="60" name="Gerade Verbindung mit Pfeil 59"/>
          <p:cNvCxnSpPr/>
          <p:nvPr/>
        </p:nvCxnSpPr>
        <p:spPr>
          <a:xfrm rot="10800000">
            <a:off x="2112708" y="4231845"/>
            <a:ext cx="720646" cy="530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ieren 121"/>
          <p:cNvGrpSpPr/>
          <p:nvPr/>
        </p:nvGrpSpPr>
        <p:grpSpPr>
          <a:xfrm>
            <a:off x="513453" y="1519707"/>
            <a:ext cx="8055547" cy="4778062"/>
            <a:chOff x="281631" y="1571223"/>
            <a:chExt cx="8055547" cy="4778062"/>
          </a:xfrm>
        </p:grpSpPr>
        <p:sp>
          <p:nvSpPr>
            <p:cNvPr id="56" name="Rechteck 55"/>
            <p:cNvSpPr/>
            <p:nvPr/>
          </p:nvSpPr>
          <p:spPr>
            <a:xfrm>
              <a:off x="281631" y="1571223"/>
              <a:ext cx="4532416" cy="4778062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hteck 54"/>
            <p:cNvSpPr/>
            <p:nvPr/>
          </p:nvSpPr>
          <p:spPr>
            <a:xfrm>
              <a:off x="4931852" y="1571223"/>
              <a:ext cx="3405326" cy="4778062"/>
            </a:xfrm>
            <a:prstGeom prst="rect">
              <a:avLst/>
            </a:prstGeom>
            <a:solidFill>
              <a:srgbClr val="FFFF80"/>
            </a:solidFill>
            <a:ln w="31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54" name="Gerade Verbindung mit Pfeil 53"/>
          <p:cNvCxnSpPr/>
          <p:nvPr/>
        </p:nvCxnSpPr>
        <p:spPr>
          <a:xfrm rot="5400000">
            <a:off x="2827480" y="4495864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/>
          <p:cNvCxnSpPr/>
          <p:nvPr/>
        </p:nvCxnSpPr>
        <p:spPr>
          <a:xfrm rot="16200000" flipV="1">
            <a:off x="1503992" y="3304566"/>
            <a:ext cx="1365163" cy="2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331079" y="2892452"/>
            <a:ext cx="1403798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400" dirty="0" smtClean="0"/>
              <a:t>LH </a:t>
            </a:r>
            <a:r>
              <a:rPr lang="de-DE" sz="1400" dirty="0" err="1" smtClean="0"/>
              <a:t>Histogram</a:t>
            </a:r>
            <a:endParaRPr lang="de-DE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3799270" y="2892452"/>
            <a:ext cx="1069517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i="1" dirty="0" err="1" smtClean="0"/>
              <a:t>n</a:t>
            </a:r>
            <a:r>
              <a:rPr lang="de-DE" dirty="0" err="1" smtClean="0"/>
              <a:t>D</a:t>
            </a:r>
            <a:r>
              <a:rPr lang="de-DE" dirty="0" smtClean="0"/>
              <a:t>-TF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657392" y="2892452"/>
            <a:ext cx="1403230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400" dirty="0" err="1" smtClean="0"/>
              <a:t>Postklassfikation</a:t>
            </a:r>
            <a:endParaRPr lang="de-DE" sz="1400" dirty="0"/>
          </a:p>
        </p:txBody>
      </p:sp>
      <p:cxnSp>
        <p:nvCxnSpPr>
          <p:cNvPr id="18" name="Gerade Verbindung mit Pfeil 17"/>
          <p:cNvCxnSpPr/>
          <p:nvPr/>
        </p:nvCxnSpPr>
        <p:spPr>
          <a:xfrm rot="5400000">
            <a:off x="3078997" y="3684496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rot="5400000">
            <a:off x="4145102" y="3684496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3825596" y="4747008"/>
            <a:ext cx="1056070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dirty="0" err="1" smtClean="0"/>
              <a:t>Proz</a:t>
            </a:r>
            <a:r>
              <a:rPr lang="de-DE" dirty="0" smtClean="0"/>
              <a:t>. TF</a:t>
            </a:r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953039" y="3987155"/>
            <a:ext cx="1443381" cy="5280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Präklassifikation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9" name="Gerade Verbindung mit Pfeil 28"/>
          <p:cNvCxnSpPr/>
          <p:nvPr/>
        </p:nvCxnSpPr>
        <p:spPr>
          <a:xfrm rot="5400000">
            <a:off x="3077859" y="2628427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rot="5400000">
            <a:off x="4144534" y="2628428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37"/>
          <p:cNvGrpSpPr/>
          <p:nvPr/>
        </p:nvGrpSpPr>
        <p:grpSpPr>
          <a:xfrm>
            <a:off x="3338092" y="3639419"/>
            <a:ext cx="2586759" cy="114600"/>
            <a:chOff x="1261872" y="3187940"/>
            <a:chExt cx="2125272" cy="106960"/>
          </a:xfrm>
        </p:grpSpPr>
        <p:sp>
          <p:nvSpPr>
            <p:cNvPr id="33" name="Freihandform 32"/>
            <p:cNvSpPr/>
            <p:nvPr/>
          </p:nvSpPr>
          <p:spPr>
            <a:xfrm flipV="1">
              <a:off x="2145716" y="3187940"/>
              <a:ext cx="1241427" cy="2831"/>
            </a:xfrm>
            <a:custGeom>
              <a:avLst/>
              <a:gdLst>
                <a:gd name="connsiteX0" fmla="*/ 0 w 1120462"/>
                <a:gd name="connsiteY0" fmla="*/ 0 h 0"/>
                <a:gd name="connsiteX1" fmla="*/ 1120462 w 112046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462">
                  <a:moveTo>
                    <a:pt x="0" y="0"/>
                  </a:moveTo>
                  <a:lnTo>
                    <a:pt x="1120462" y="0"/>
                  </a:lnTo>
                </a:path>
              </a:pathLst>
            </a:cu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Freihandform 33"/>
            <p:cNvSpPr/>
            <p:nvPr/>
          </p:nvSpPr>
          <p:spPr>
            <a:xfrm flipV="1">
              <a:off x="1261872" y="3284113"/>
              <a:ext cx="2125272" cy="10787"/>
            </a:xfrm>
            <a:custGeom>
              <a:avLst/>
              <a:gdLst>
                <a:gd name="connsiteX0" fmla="*/ 0 w 2253803"/>
                <a:gd name="connsiteY0" fmla="*/ 0 h 0"/>
                <a:gd name="connsiteX1" fmla="*/ 2253803 w 225380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53803">
                  <a:moveTo>
                    <a:pt x="0" y="0"/>
                  </a:moveTo>
                  <a:lnTo>
                    <a:pt x="2253803" y="0"/>
                  </a:lnTo>
                </a:path>
              </a:pathLst>
            </a:cu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1" name="Textfeld 40"/>
          <p:cNvSpPr txBox="1"/>
          <p:nvPr/>
        </p:nvSpPr>
        <p:spPr>
          <a:xfrm>
            <a:off x="5924284" y="5666714"/>
            <a:ext cx="1777285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00" dirty="0" err="1" smtClean="0"/>
              <a:t>Semantics</a:t>
            </a:r>
            <a:endParaRPr lang="de-DE" sz="1600" dirty="0"/>
          </a:p>
        </p:txBody>
      </p:sp>
      <p:sp>
        <p:nvSpPr>
          <p:cNvPr id="61" name="Textfeld 60"/>
          <p:cNvSpPr txBox="1"/>
          <p:nvPr/>
        </p:nvSpPr>
        <p:spPr>
          <a:xfrm>
            <a:off x="2324449" y="4747008"/>
            <a:ext cx="1442435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400" dirty="0" smtClean="0"/>
              <a:t>Komprimierung</a:t>
            </a:r>
            <a:endParaRPr lang="de-DE" sz="1400" dirty="0"/>
          </a:p>
        </p:txBody>
      </p:sp>
      <p:cxnSp>
        <p:nvCxnSpPr>
          <p:cNvPr id="62" name="Gerade Verbindung mit Pfeil 61"/>
          <p:cNvCxnSpPr/>
          <p:nvPr/>
        </p:nvCxnSpPr>
        <p:spPr>
          <a:xfrm rot="5400000">
            <a:off x="3999457" y="4495864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mit Pfeil 79"/>
          <p:cNvCxnSpPr/>
          <p:nvPr/>
        </p:nvCxnSpPr>
        <p:spPr>
          <a:xfrm rot="5400000">
            <a:off x="1060801" y="2628427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winkelte Verbindung 83"/>
          <p:cNvCxnSpPr>
            <a:stCxn id="22" idx="3"/>
            <a:endCxn id="50" idx="1"/>
          </p:cNvCxnSpPr>
          <p:nvPr/>
        </p:nvCxnSpPr>
        <p:spPr>
          <a:xfrm flipV="1">
            <a:off x="4881666" y="4497952"/>
            <a:ext cx="1043378" cy="51307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mit Pfeil 87"/>
          <p:cNvCxnSpPr/>
          <p:nvPr/>
        </p:nvCxnSpPr>
        <p:spPr>
          <a:xfrm rot="5400000">
            <a:off x="6548909" y="3956278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mit Pfeil 90"/>
          <p:cNvCxnSpPr/>
          <p:nvPr/>
        </p:nvCxnSpPr>
        <p:spPr>
          <a:xfrm rot="5400000">
            <a:off x="6548909" y="4684123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/>
          <p:cNvCxnSpPr/>
          <p:nvPr/>
        </p:nvCxnSpPr>
        <p:spPr>
          <a:xfrm rot="5400000">
            <a:off x="6548909" y="5398521"/>
            <a:ext cx="528034" cy="1588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5925044" y="4233935"/>
            <a:ext cx="1756449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00" dirty="0" smtClean="0"/>
              <a:t>Primitive</a:t>
            </a:r>
            <a:endParaRPr lang="de-DE" sz="1600" dirty="0"/>
          </a:p>
        </p:txBody>
      </p:sp>
      <p:sp>
        <p:nvSpPr>
          <p:cNvPr id="94" name="Freihandform 93"/>
          <p:cNvSpPr/>
          <p:nvPr/>
        </p:nvSpPr>
        <p:spPr>
          <a:xfrm>
            <a:off x="7762175" y="2342059"/>
            <a:ext cx="443753" cy="2837331"/>
          </a:xfrm>
          <a:custGeom>
            <a:avLst/>
            <a:gdLst>
              <a:gd name="connsiteX0" fmla="*/ 13447 w 443753"/>
              <a:gd name="connsiteY0" fmla="*/ 0 h 3200400"/>
              <a:gd name="connsiteX1" fmla="*/ 443753 w 443753"/>
              <a:gd name="connsiteY1" fmla="*/ 0 h 3200400"/>
              <a:gd name="connsiteX2" fmla="*/ 443753 w 443753"/>
              <a:gd name="connsiteY2" fmla="*/ 3200400 h 3200400"/>
              <a:gd name="connsiteX3" fmla="*/ 0 w 443753"/>
              <a:gd name="connsiteY3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753" h="3200400">
                <a:moveTo>
                  <a:pt x="13447" y="0"/>
                </a:moveTo>
                <a:lnTo>
                  <a:pt x="443753" y="0"/>
                </a:lnTo>
                <a:lnTo>
                  <a:pt x="443753" y="3200400"/>
                </a:lnTo>
                <a:lnTo>
                  <a:pt x="0" y="3200400"/>
                </a:lnTo>
              </a:path>
            </a:pathLst>
          </a:cu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Textfeld 94"/>
          <p:cNvSpPr txBox="1"/>
          <p:nvPr/>
        </p:nvSpPr>
        <p:spPr>
          <a:xfrm>
            <a:off x="5261021" y="1589026"/>
            <a:ext cx="2388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HCI Herausforderungen</a:t>
            </a:r>
            <a:endParaRPr lang="de-DE" dirty="0"/>
          </a:p>
        </p:txBody>
      </p:sp>
      <p:sp>
        <p:nvSpPr>
          <p:cNvPr id="97" name="Textfeld 96"/>
          <p:cNvSpPr txBox="1"/>
          <p:nvPr/>
        </p:nvSpPr>
        <p:spPr>
          <a:xfrm>
            <a:off x="621785" y="1589026"/>
            <a:ext cx="308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Technische Herausforderungen</a:t>
            </a:r>
            <a:endParaRPr lang="de-DE" dirty="0"/>
          </a:p>
        </p:txBody>
      </p:sp>
      <p:sp>
        <p:nvSpPr>
          <p:cNvPr id="98" name="Abgerundetes Rechteck 97"/>
          <p:cNvSpPr/>
          <p:nvPr/>
        </p:nvSpPr>
        <p:spPr>
          <a:xfrm>
            <a:off x="2827105" y="2100014"/>
            <a:ext cx="2043952" cy="497542"/>
          </a:xfrm>
          <a:prstGeom prst="roundRect">
            <a:avLst>
              <a:gd name="adj" fmla="val 40991"/>
            </a:avLst>
          </a:prstGeom>
          <a:solidFill>
            <a:srgbClr val="FFC0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Mehrdeutigkeit</a:t>
            </a:r>
            <a:endParaRPr lang="de-DE" dirty="0"/>
          </a:p>
        </p:txBody>
      </p:sp>
      <p:sp>
        <p:nvSpPr>
          <p:cNvPr id="99" name="Abgerundetes Rechteck 98"/>
          <p:cNvSpPr/>
          <p:nvPr/>
        </p:nvSpPr>
        <p:spPr>
          <a:xfrm>
            <a:off x="675575" y="2100014"/>
            <a:ext cx="1842247" cy="497542"/>
          </a:xfrm>
          <a:prstGeom prst="roundRect">
            <a:avLst>
              <a:gd name="adj" fmla="val 40991"/>
            </a:avLst>
          </a:prstGeom>
          <a:solidFill>
            <a:srgbClr val="FFC0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Diskretisierung</a:t>
            </a:r>
            <a:endParaRPr lang="de-DE" dirty="0"/>
          </a:p>
        </p:txBody>
      </p:sp>
      <p:sp>
        <p:nvSpPr>
          <p:cNvPr id="103" name="Abgerundetes Rechteck 102"/>
          <p:cNvSpPr/>
          <p:nvPr/>
        </p:nvSpPr>
        <p:spPr>
          <a:xfrm>
            <a:off x="5919928" y="4965570"/>
            <a:ext cx="1842247" cy="497542"/>
          </a:xfrm>
          <a:prstGeom prst="roundRect">
            <a:avLst>
              <a:gd name="adj" fmla="val 40991"/>
            </a:avLst>
          </a:prstGeom>
          <a:solidFill>
            <a:srgbClr val="FFC0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Interface</a:t>
            </a:r>
            <a:endParaRPr lang="de-DE" dirty="0"/>
          </a:p>
        </p:txBody>
      </p:sp>
      <p:cxnSp>
        <p:nvCxnSpPr>
          <p:cNvPr id="107" name="Gerade Verbindung mit Pfeil 106"/>
          <p:cNvCxnSpPr/>
          <p:nvPr/>
        </p:nvCxnSpPr>
        <p:spPr>
          <a:xfrm rot="5400000">
            <a:off x="6591333" y="2792063"/>
            <a:ext cx="417432" cy="2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mit Pfeil 108"/>
          <p:cNvCxnSpPr/>
          <p:nvPr/>
        </p:nvCxnSpPr>
        <p:spPr>
          <a:xfrm rot="5400000">
            <a:off x="6591333" y="3526159"/>
            <a:ext cx="417432" cy="2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Abgerundetes Rechteck 100"/>
          <p:cNvSpPr/>
          <p:nvPr/>
        </p:nvSpPr>
        <p:spPr>
          <a:xfrm>
            <a:off x="5919928" y="2100014"/>
            <a:ext cx="1842247" cy="497542"/>
          </a:xfrm>
          <a:prstGeom prst="roundRect">
            <a:avLst>
              <a:gd name="adj" fmla="val 40991"/>
            </a:avLst>
          </a:prstGeom>
          <a:solidFill>
            <a:srgbClr val="FFC0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Automation</a:t>
            </a:r>
            <a:endParaRPr lang="de-DE" dirty="0"/>
          </a:p>
        </p:txBody>
      </p:sp>
      <p:sp>
        <p:nvSpPr>
          <p:cNvPr id="102" name="Abgerundetes Rechteck 101"/>
          <p:cNvSpPr/>
          <p:nvPr/>
        </p:nvSpPr>
        <p:spPr>
          <a:xfrm>
            <a:off x="5919928" y="3532792"/>
            <a:ext cx="1842247" cy="497542"/>
          </a:xfrm>
          <a:prstGeom prst="roundRect">
            <a:avLst>
              <a:gd name="adj" fmla="val 40991"/>
            </a:avLst>
          </a:prstGeom>
          <a:solidFill>
            <a:srgbClr val="FFC0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Komplexität</a:t>
            </a:r>
            <a:endParaRPr lang="de-DE" dirty="0"/>
          </a:p>
        </p:txBody>
      </p:sp>
      <p:sp>
        <p:nvSpPr>
          <p:cNvPr id="106" name="Textfeld 105"/>
          <p:cNvSpPr txBox="1"/>
          <p:nvPr/>
        </p:nvSpPr>
        <p:spPr>
          <a:xfrm>
            <a:off x="5925044" y="2801157"/>
            <a:ext cx="1756449" cy="52803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de-DE" sz="1600" dirty="0" smtClean="0"/>
              <a:t>Verbergen</a:t>
            </a:r>
            <a:endParaRPr lang="de-DE" sz="1600" dirty="0"/>
          </a:p>
        </p:txBody>
      </p:sp>
      <p:cxnSp>
        <p:nvCxnSpPr>
          <p:cNvPr id="127" name="Gerade Verbindung mit Pfeil 126"/>
          <p:cNvCxnSpPr/>
          <p:nvPr/>
        </p:nvCxnSpPr>
        <p:spPr>
          <a:xfrm rot="10800000">
            <a:off x="2382595" y="4237149"/>
            <a:ext cx="785611" cy="1588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Abgerundetes Rechteck 99"/>
          <p:cNvSpPr/>
          <p:nvPr/>
        </p:nvSpPr>
        <p:spPr>
          <a:xfrm>
            <a:off x="2827105" y="3969155"/>
            <a:ext cx="2043952" cy="497542"/>
          </a:xfrm>
          <a:prstGeom prst="roundRect">
            <a:avLst>
              <a:gd name="adj" fmla="val 40991"/>
            </a:avLst>
          </a:prstGeom>
          <a:solidFill>
            <a:srgbClr val="FFC000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Speicherproblem</a:t>
            </a:r>
            <a:endParaRPr lang="de-DE" dirty="0"/>
          </a:p>
        </p:txBody>
      </p:sp>
      <p:sp>
        <p:nvSpPr>
          <p:cNvPr id="46" name="Freihandform 45"/>
          <p:cNvSpPr/>
          <p:nvPr/>
        </p:nvSpPr>
        <p:spPr>
          <a:xfrm flipV="1">
            <a:off x="7672023" y="3039413"/>
            <a:ext cx="274242" cy="1455312"/>
          </a:xfrm>
          <a:custGeom>
            <a:avLst/>
            <a:gdLst>
              <a:gd name="connsiteX0" fmla="*/ 13447 w 443753"/>
              <a:gd name="connsiteY0" fmla="*/ 0 h 3200400"/>
              <a:gd name="connsiteX1" fmla="*/ 443753 w 443753"/>
              <a:gd name="connsiteY1" fmla="*/ 0 h 3200400"/>
              <a:gd name="connsiteX2" fmla="*/ 443753 w 443753"/>
              <a:gd name="connsiteY2" fmla="*/ 3200400 h 3200400"/>
              <a:gd name="connsiteX3" fmla="*/ 0 w 443753"/>
              <a:gd name="connsiteY3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753" h="3200400">
                <a:moveTo>
                  <a:pt x="13447" y="0"/>
                </a:moveTo>
                <a:lnTo>
                  <a:pt x="443753" y="0"/>
                </a:lnTo>
                <a:lnTo>
                  <a:pt x="443753" y="3200400"/>
                </a:lnTo>
                <a:lnTo>
                  <a:pt x="0" y="3200400"/>
                </a:lnTo>
              </a:path>
            </a:pathLst>
          </a:cu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Referenzen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de-DE" sz="2000" b="1" i="1" dirty="0" smtClean="0"/>
              <a:t>Volume Rendering</a:t>
            </a:r>
          </a:p>
          <a:p>
            <a:r>
              <a:rPr lang="nb-NO" sz="1900" dirty="0" smtClean="0"/>
              <a:t>ENGEL K., HADWIGER M., KNISS J., REZK-SALAMA </a:t>
            </a:r>
            <a:r>
              <a:rPr lang="en-US" sz="1900" dirty="0" smtClean="0"/>
              <a:t>C., WEISKOPF D.: </a:t>
            </a:r>
            <a:r>
              <a:rPr lang="en-US" sz="1900" i="1" dirty="0" smtClean="0"/>
              <a:t>Real-Time Volume Graphics. AK </a:t>
            </a:r>
            <a:r>
              <a:rPr lang="de-DE" sz="1900" dirty="0" smtClean="0"/>
              <a:t>Peters, 2006.</a:t>
            </a:r>
          </a:p>
          <a:p>
            <a:pPr>
              <a:buNone/>
            </a:pPr>
            <a:r>
              <a:rPr lang="de-DE" sz="2000" b="1" i="1" dirty="0" smtClean="0"/>
              <a:t>Multidimensional Transfer </a:t>
            </a:r>
            <a:r>
              <a:rPr lang="de-DE" sz="2000" b="1" i="1" dirty="0" err="1" smtClean="0"/>
              <a:t>Functions</a:t>
            </a:r>
            <a:endParaRPr lang="de-DE" sz="2000" b="1" i="1" dirty="0" smtClean="0"/>
          </a:p>
          <a:p>
            <a:r>
              <a:rPr lang="de-DE" sz="1800" dirty="0" smtClean="0"/>
              <a:t>KINDLMANN G., DURKIN J.: Semi-</a:t>
            </a:r>
            <a:r>
              <a:rPr lang="de-DE" sz="1800" dirty="0" err="1" smtClean="0"/>
              <a:t>automatic</a:t>
            </a:r>
            <a:r>
              <a:rPr lang="de-DE" sz="1800" dirty="0" smtClean="0"/>
              <a:t> Generation </a:t>
            </a:r>
            <a:r>
              <a:rPr lang="en-US" sz="1800" dirty="0" smtClean="0"/>
              <a:t>of Transfer Functions for Direct Volume Rendering. In P</a:t>
            </a:r>
            <a:r>
              <a:rPr lang="en-US" sz="1800" i="1" dirty="0" smtClean="0"/>
              <a:t>roc. IEEE </a:t>
            </a:r>
            <a:r>
              <a:rPr lang="en-US" sz="1800" i="1" dirty="0" err="1" smtClean="0"/>
              <a:t>Symp</a:t>
            </a:r>
            <a:r>
              <a:rPr lang="en-US" sz="1800" i="1" dirty="0" smtClean="0"/>
              <a:t>. on Vol. Vis. (1998), </a:t>
            </a:r>
            <a:r>
              <a:rPr lang="de-DE" sz="1800" dirty="0" smtClean="0"/>
              <a:t>pp. 79–86.</a:t>
            </a:r>
          </a:p>
          <a:p>
            <a:r>
              <a:rPr lang="de-DE" sz="1800" dirty="0" smtClean="0"/>
              <a:t>KNISS J., KINDLMANN G., HANSEN C.: Interactive </a:t>
            </a:r>
            <a:r>
              <a:rPr lang="en-US" sz="1800" dirty="0" smtClean="0"/>
              <a:t>Volume Rendering using Multi-dimensional Transfer Functions and Direct Manipulation Widgets. In </a:t>
            </a:r>
            <a:r>
              <a:rPr lang="en-US" sz="1800" i="1" dirty="0" err="1" smtClean="0"/>
              <a:t>Proc.of</a:t>
            </a:r>
            <a:r>
              <a:rPr lang="en-US" sz="1800" i="1" dirty="0" smtClean="0"/>
              <a:t> IEEE Visualization </a:t>
            </a:r>
            <a:r>
              <a:rPr lang="de-DE" sz="1800" dirty="0" smtClean="0"/>
              <a:t>(2001), pp. 255–262.</a:t>
            </a:r>
          </a:p>
          <a:p>
            <a:pPr>
              <a:buNone/>
            </a:pPr>
            <a:r>
              <a:rPr lang="de-DE" sz="2000" b="1" i="1" dirty="0" smtClean="0"/>
              <a:t>LH </a:t>
            </a:r>
            <a:r>
              <a:rPr lang="de-DE" sz="2000" b="1" i="1" dirty="0" err="1" smtClean="0"/>
              <a:t>Histogram</a:t>
            </a:r>
            <a:endParaRPr lang="de-DE" sz="2000" b="1" i="1" dirty="0" smtClean="0"/>
          </a:p>
          <a:p>
            <a:r>
              <a:rPr lang="de-DE" sz="1800" dirty="0" smtClean="0"/>
              <a:t>SEREDA P., VILANOVA BARTOLÍ A., SERLIE I., </a:t>
            </a:r>
            <a:r>
              <a:rPr lang="en-US" sz="1800" dirty="0" smtClean="0"/>
              <a:t>GERRITSEN F. A.: Visualization of Boundaries in Volumetric Data Sets Using LH Histograms. </a:t>
            </a:r>
            <a:r>
              <a:rPr lang="en-US" sz="1800" i="1" dirty="0" smtClean="0"/>
              <a:t>Trans. on Vis. and Comp. </a:t>
            </a:r>
            <a:r>
              <a:rPr lang="de-DE" sz="1800" i="1" dirty="0" smtClean="0"/>
              <a:t>Graph. 12, 2 (2006), 208–218.</a:t>
            </a:r>
          </a:p>
          <a:p>
            <a:endParaRPr lang="de-DE" sz="2400" dirty="0" smtClean="0"/>
          </a:p>
          <a:p>
            <a:endParaRPr lang="de-DE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</p:spTree>
  </p:cSld>
  <p:clrMapOvr>
    <a:masterClrMapping/>
  </p:clrMapOvr>
  <p:transition advClick="0" advTm="600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Referenzen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4908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de-DE" sz="1900" b="1" i="1" dirty="0" smtClean="0"/>
              <a:t>Adaptation:</a:t>
            </a:r>
          </a:p>
          <a:p>
            <a:r>
              <a:rPr lang="de-DE" sz="1900" dirty="0" smtClean="0"/>
              <a:t>REZK-SALAMA C., HASTREITER P., SCHERER J., </a:t>
            </a:r>
            <a:r>
              <a:rPr lang="en-US" sz="1900" dirty="0" smtClean="0"/>
              <a:t>G.GREINER: Automatic Adjustment of Transfer Functions for 3D Volume Visualization. In </a:t>
            </a:r>
            <a:r>
              <a:rPr lang="en-US" sz="1900" i="1" dirty="0" smtClean="0"/>
              <a:t>Proc. Vision, Modeling and Visualization </a:t>
            </a:r>
            <a:r>
              <a:rPr lang="de-DE" sz="1900" i="1" dirty="0" smtClean="0"/>
              <a:t>(VMV) (2000).</a:t>
            </a:r>
            <a:endParaRPr lang="de-DE" sz="1900" dirty="0" smtClean="0"/>
          </a:p>
          <a:p>
            <a:r>
              <a:rPr lang="de-DE" sz="1900" dirty="0" smtClean="0"/>
              <a:t>VEGA HIGUERA F., SAUBER N., TOMANDL B.,  GREINER G., HASTREITER P.: </a:t>
            </a:r>
            <a:r>
              <a:rPr lang="de-DE" sz="1900" dirty="0" err="1" smtClean="0"/>
              <a:t>Automatic</a:t>
            </a:r>
            <a:r>
              <a:rPr lang="de-DE" sz="1900" dirty="0" smtClean="0"/>
              <a:t> </a:t>
            </a:r>
            <a:r>
              <a:rPr lang="de-DE" sz="1900" dirty="0" err="1" smtClean="0"/>
              <a:t>Adjustment</a:t>
            </a:r>
            <a:r>
              <a:rPr lang="de-DE" sz="1900" dirty="0" smtClean="0"/>
              <a:t> </a:t>
            </a:r>
            <a:r>
              <a:rPr lang="en-US" sz="1900" dirty="0" smtClean="0"/>
              <a:t>of </a:t>
            </a:r>
            <a:r>
              <a:rPr lang="en-US" sz="1900" dirty="0" err="1" smtClean="0"/>
              <a:t>Bidimensional</a:t>
            </a:r>
            <a:r>
              <a:rPr lang="en-US" sz="1900" dirty="0" smtClean="0"/>
              <a:t> Transfer Functions for Direct Volume Visualization of Intracranial Aneurysms. In </a:t>
            </a:r>
            <a:r>
              <a:rPr lang="en-US" sz="1900" i="1" dirty="0" smtClean="0"/>
              <a:t>Medical Imaging </a:t>
            </a:r>
            <a:r>
              <a:rPr lang="nl-NL" sz="1900" dirty="0" smtClean="0"/>
              <a:t>(2004), vol. 5367, SPIE, pp. 275–284.</a:t>
            </a:r>
            <a:endParaRPr lang="de-DE" sz="1900" dirty="0" smtClean="0"/>
          </a:p>
          <a:p>
            <a:pPr>
              <a:buNone/>
            </a:pPr>
            <a:r>
              <a:rPr lang="de-DE" sz="1900" b="1" i="1" dirty="0" smtClean="0"/>
              <a:t>Low Level </a:t>
            </a:r>
            <a:r>
              <a:rPr lang="de-DE" sz="1900" b="1" i="1" dirty="0" err="1" smtClean="0"/>
              <a:t>Semantics</a:t>
            </a:r>
            <a:r>
              <a:rPr lang="de-DE" sz="1900" b="1" i="1" dirty="0" smtClean="0"/>
              <a:t>:</a:t>
            </a:r>
          </a:p>
          <a:p>
            <a:r>
              <a:rPr lang="de-DE" sz="1900" dirty="0" smtClean="0"/>
              <a:t>RAUTEK P., BRUCKNER S., GRÖLLER M. E.: </a:t>
            </a:r>
            <a:r>
              <a:rPr lang="de-DE" sz="1900" dirty="0" err="1" smtClean="0"/>
              <a:t>Semantic</a:t>
            </a:r>
            <a:r>
              <a:rPr lang="de-DE" sz="1900" dirty="0" smtClean="0"/>
              <a:t> </a:t>
            </a:r>
            <a:r>
              <a:rPr lang="en-US" sz="1900" dirty="0" smtClean="0"/>
              <a:t>layers for illustrative volume rendering. In </a:t>
            </a:r>
            <a:r>
              <a:rPr lang="en-US" sz="1900" i="1" dirty="0" smtClean="0"/>
              <a:t>Proc. IEEE Visualization </a:t>
            </a:r>
            <a:r>
              <a:rPr lang="de-DE" sz="1900" dirty="0" smtClean="0"/>
              <a:t>(2007).</a:t>
            </a:r>
          </a:p>
          <a:p>
            <a:pPr>
              <a:buNone/>
            </a:pPr>
            <a:r>
              <a:rPr lang="de-DE" sz="1900" b="1" i="1" dirty="0" smtClean="0"/>
              <a:t>High-Level </a:t>
            </a:r>
            <a:r>
              <a:rPr lang="de-DE" sz="1900" b="1" i="1" dirty="0" err="1" smtClean="0"/>
              <a:t>Semantics</a:t>
            </a:r>
            <a:r>
              <a:rPr lang="de-DE" sz="1900" b="1" i="1" dirty="0" smtClean="0"/>
              <a:t>:</a:t>
            </a:r>
          </a:p>
          <a:p>
            <a:r>
              <a:rPr lang="fi-FI" sz="1900" dirty="0" smtClean="0"/>
              <a:t>REZK-SALAMA C., KELLER M., KOHLMANN P.: </a:t>
            </a:r>
            <a:r>
              <a:rPr lang="en-US" sz="1900" dirty="0" smtClean="0"/>
              <a:t>High-Level User Interfaces for Transfer Function Design with Semantics. In </a:t>
            </a:r>
            <a:r>
              <a:rPr lang="en-US" sz="1900" i="1" dirty="0" smtClean="0"/>
              <a:t>Proceedings of IEEE Visualization (2006).</a:t>
            </a:r>
          </a:p>
          <a:p>
            <a:endParaRPr lang="de-DE" sz="19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Volumenvisualisierung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Medizinische Volumendaten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grpSp>
        <p:nvGrpSpPr>
          <p:cNvPr id="14" name="Gruppieren 13"/>
          <p:cNvGrpSpPr/>
          <p:nvPr/>
        </p:nvGrpSpPr>
        <p:grpSpPr>
          <a:xfrm>
            <a:off x="917054" y="2208781"/>
            <a:ext cx="1879596" cy="2870064"/>
            <a:chOff x="917054" y="2208781"/>
            <a:chExt cx="1879596" cy="2870064"/>
          </a:xfrm>
        </p:grpSpPr>
        <p:pic>
          <p:nvPicPr>
            <p:cNvPr id="22532" name="Picture 4" descr="http://www.radiologieamstadtpark.de/upload/Y3cf1afb3X103b4bec0fcX2fbf/1115495579552/CCTnativAneurysmaG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7054" y="2208781"/>
              <a:ext cx="1879596" cy="208637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outerShdw blurRad="1016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feld 9"/>
            <p:cNvSpPr txBox="1"/>
            <p:nvPr/>
          </p:nvSpPr>
          <p:spPr>
            <a:xfrm>
              <a:off x="927279" y="4340181"/>
              <a:ext cx="128644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CT</a:t>
              </a:r>
            </a:p>
            <a:p>
              <a:r>
                <a:rPr lang="de-DE" sz="1200" dirty="0" smtClean="0"/>
                <a:t>Röntgenstrahlung</a:t>
              </a:r>
            </a:p>
            <a:p>
              <a:r>
                <a:rPr lang="de-DE" sz="1200" dirty="0" smtClean="0"/>
                <a:t>Knochen</a:t>
              </a:r>
              <a:endParaRPr lang="de-DE" sz="1200" dirty="0"/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5106884" y="2208781"/>
            <a:ext cx="1931830" cy="2870064"/>
            <a:chOff x="5106884" y="2208781"/>
            <a:chExt cx="1931830" cy="2870064"/>
          </a:xfrm>
        </p:grpSpPr>
        <p:pic>
          <p:nvPicPr>
            <p:cNvPr id="22534" name="Picture 6" descr="File:PET-image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106884" y="2208781"/>
              <a:ext cx="1931830" cy="2097563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outerShdw blurRad="101600" dist="101600" dir="27000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feld 10"/>
            <p:cNvSpPr txBox="1"/>
            <p:nvPr/>
          </p:nvSpPr>
          <p:spPr>
            <a:xfrm>
              <a:off x="5112912" y="4340181"/>
              <a:ext cx="159017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PET</a:t>
              </a:r>
            </a:p>
            <a:p>
              <a:r>
                <a:rPr lang="de-DE" sz="1200" dirty="0" smtClean="0"/>
                <a:t>Position Emission</a:t>
              </a:r>
            </a:p>
            <a:p>
              <a:r>
                <a:rPr lang="de-DE" sz="1200" dirty="0" smtClean="0"/>
                <a:t>Metabolische Aktivität</a:t>
              </a:r>
              <a:endParaRPr lang="de-DE" sz="1200" dirty="0"/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2902505" y="2208781"/>
            <a:ext cx="2098524" cy="2870064"/>
            <a:chOff x="2902505" y="2208781"/>
            <a:chExt cx="2098524" cy="287006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6"/>
            <a:srcRect r="42298" b="42046"/>
            <a:stretch>
              <a:fillRect/>
            </a:stretch>
          </p:blipFill>
          <p:spPr bwMode="auto">
            <a:xfrm>
              <a:off x="2902505" y="2208781"/>
              <a:ext cx="2098524" cy="2107685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>
              <a:outerShdw blurRad="1016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feld 11"/>
            <p:cNvSpPr txBox="1"/>
            <p:nvPr/>
          </p:nvSpPr>
          <p:spPr>
            <a:xfrm>
              <a:off x="2923504" y="4340181"/>
              <a:ext cx="153202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MRT</a:t>
              </a:r>
            </a:p>
            <a:p>
              <a:r>
                <a:rPr lang="de-DE" sz="1200" dirty="0" smtClean="0"/>
                <a:t>Kernspintomographie</a:t>
              </a:r>
            </a:p>
            <a:p>
              <a:r>
                <a:rPr lang="de-DE" sz="1200" dirty="0" smtClean="0"/>
                <a:t>Weichgewebe</a:t>
              </a:r>
              <a:endParaRPr lang="de-DE" sz="1200" dirty="0"/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7144568" y="2208781"/>
            <a:ext cx="1606264" cy="2870064"/>
            <a:chOff x="7144568" y="2208781"/>
            <a:chExt cx="1606264" cy="2870064"/>
          </a:xfrm>
        </p:grpSpPr>
        <p:pic>
          <p:nvPicPr>
            <p:cNvPr id="22530" name="Picture 2" descr="Spect"/>
            <p:cNvPicPr>
              <a:picLocks noChangeAspect="1" noChangeArrowheads="1"/>
            </p:cNvPicPr>
            <p:nvPr/>
          </p:nvPicPr>
          <p:blipFill>
            <a:blip r:embed="rId7"/>
            <a:srcRect r="32936"/>
            <a:stretch>
              <a:fillRect/>
            </a:stretch>
          </p:blipFill>
          <p:spPr bwMode="auto">
            <a:xfrm>
              <a:off x="7144568" y="2208781"/>
              <a:ext cx="1389891" cy="2090545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outerShdw blurRad="1016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feld 12"/>
            <p:cNvSpPr txBox="1"/>
            <p:nvPr/>
          </p:nvSpPr>
          <p:spPr>
            <a:xfrm>
              <a:off x="7160653" y="4340181"/>
              <a:ext cx="159017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SPECT</a:t>
              </a:r>
            </a:p>
            <a:p>
              <a:r>
                <a:rPr lang="de-DE" sz="1200" dirty="0" smtClean="0"/>
                <a:t>Gammastrahlung</a:t>
              </a:r>
              <a:br>
                <a:rPr lang="de-DE" sz="1200" dirty="0" smtClean="0"/>
              </a:br>
              <a:r>
                <a:rPr lang="de-DE" sz="1200" dirty="0" smtClean="0"/>
                <a:t>Metabolische Aktivität</a:t>
              </a: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1635618" y="5267459"/>
            <a:ext cx="5908253" cy="584775"/>
            <a:chOff x="1635618" y="5267459"/>
            <a:chExt cx="5908253" cy="584775"/>
          </a:xfrm>
        </p:grpSpPr>
        <p:sp>
          <p:nvSpPr>
            <p:cNvPr id="19" name="Textfeld 18"/>
            <p:cNvSpPr txBox="1"/>
            <p:nvPr/>
          </p:nvSpPr>
          <p:spPr>
            <a:xfrm>
              <a:off x="1635618" y="5267459"/>
              <a:ext cx="23684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dirty="0" smtClean="0"/>
                <a:t>3D </a:t>
              </a:r>
              <a:r>
                <a:rPr lang="de-DE" sz="3200" dirty="0" err="1" smtClean="0"/>
                <a:t>Skalarfeld</a:t>
              </a:r>
              <a:endParaRPr lang="de-DE" sz="3200" dirty="0"/>
            </a:p>
          </p:txBody>
        </p:sp>
        <p:pic>
          <p:nvPicPr>
            <p:cNvPr id="20" name="Grafik 19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48333" y="5331853"/>
              <a:ext cx="3495538" cy="47917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Volumenvisualisierung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Medizinische Volumendaten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grpSp>
        <p:nvGrpSpPr>
          <p:cNvPr id="7" name="Gruppieren 13"/>
          <p:cNvGrpSpPr/>
          <p:nvPr/>
        </p:nvGrpSpPr>
        <p:grpSpPr>
          <a:xfrm>
            <a:off x="917054" y="2208781"/>
            <a:ext cx="1879596" cy="2870064"/>
            <a:chOff x="917054" y="2208781"/>
            <a:chExt cx="1879596" cy="2870064"/>
          </a:xfrm>
        </p:grpSpPr>
        <p:pic>
          <p:nvPicPr>
            <p:cNvPr id="22532" name="Picture 4" descr="http://www.radiologieamstadtpark.de/upload/Y3cf1afb3X103b4bec0fcX2fbf/1115495579552/CCTnativAneurysmaG2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17054" y="2208781"/>
              <a:ext cx="1879596" cy="208637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outerShdw blurRad="1016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feld 9"/>
            <p:cNvSpPr txBox="1"/>
            <p:nvPr/>
          </p:nvSpPr>
          <p:spPr>
            <a:xfrm>
              <a:off x="927279" y="4340181"/>
              <a:ext cx="128644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CT</a:t>
              </a:r>
            </a:p>
            <a:p>
              <a:r>
                <a:rPr lang="de-DE" sz="1200" dirty="0" smtClean="0"/>
                <a:t>Röntgenstrahlung</a:t>
              </a:r>
            </a:p>
            <a:p>
              <a:r>
                <a:rPr lang="de-DE" sz="1200" dirty="0" smtClean="0"/>
                <a:t>Knochen</a:t>
              </a:r>
              <a:endParaRPr lang="de-DE" sz="1200" dirty="0"/>
            </a:p>
          </p:txBody>
        </p:sp>
      </p:grpSp>
      <p:grpSp>
        <p:nvGrpSpPr>
          <p:cNvPr id="8" name="Gruppieren 15"/>
          <p:cNvGrpSpPr/>
          <p:nvPr/>
        </p:nvGrpSpPr>
        <p:grpSpPr>
          <a:xfrm>
            <a:off x="5106884" y="2208781"/>
            <a:ext cx="1931830" cy="2870064"/>
            <a:chOff x="5106884" y="2208781"/>
            <a:chExt cx="1931830" cy="2870064"/>
          </a:xfrm>
        </p:grpSpPr>
        <p:pic>
          <p:nvPicPr>
            <p:cNvPr id="22534" name="Picture 6" descr="File:PET-image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106884" y="2208781"/>
              <a:ext cx="1931830" cy="2097563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outerShdw blurRad="101600" dist="101600" dir="27000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feld 10"/>
            <p:cNvSpPr txBox="1"/>
            <p:nvPr/>
          </p:nvSpPr>
          <p:spPr>
            <a:xfrm>
              <a:off x="5112912" y="4340181"/>
              <a:ext cx="159017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PET</a:t>
              </a:r>
            </a:p>
            <a:p>
              <a:r>
                <a:rPr lang="de-DE" sz="1200" dirty="0" smtClean="0"/>
                <a:t>Position Emission</a:t>
              </a:r>
            </a:p>
            <a:p>
              <a:r>
                <a:rPr lang="de-DE" sz="1200" dirty="0" smtClean="0"/>
                <a:t>Metabolische Aktivität</a:t>
              </a:r>
              <a:endParaRPr lang="de-DE" sz="1200" dirty="0"/>
            </a:p>
          </p:txBody>
        </p:sp>
      </p:grpSp>
      <p:grpSp>
        <p:nvGrpSpPr>
          <p:cNvPr id="9" name="Gruppieren 14"/>
          <p:cNvGrpSpPr/>
          <p:nvPr/>
        </p:nvGrpSpPr>
        <p:grpSpPr>
          <a:xfrm>
            <a:off x="2902505" y="2208781"/>
            <a:ext cx="2098524" cy="2870064"/>
            <a:chOff x="2902505" y="2208781"/>
            <a:chExt cx="2098524" cy="287006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9"/>
            <a:srcRect r="42298" b="42046"/>
            <a:stretch>
              <a:fillRect/>
            </a:stretch>
          </p:blipFill>
          <p:spPr bwMode="auto">
            <a:xfrm>
              <a:off x="2902505" y="2208781"/>
              <a:ext cx="2098524" cy="2107685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>
              <a:outerShdw blurRad="1016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feld 11"/>
            <p:cNvSpPr txBox="1"/>
            <p:nvPr/>
          </p:nvSpPr>
          <p:spPr>
            <a:xfrm>
              <a:off x="2923504" y="4340181"/>
              <a:ext cx="153202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MRT</a:t>
              </a:r>
            </a:p>
            <a:p>
              <a:r>
                <a:rPr lang="de-DE" sz="1200" dirty="0" smtClean="0"/>
                <a:t>Kernspintomographie</a:t>
              </a:r>
            </a:p>
            <a:p>
              <a:r>
                <a:rPr lang="de-DE" sz="1200" dirty="0" smtClean="0"/>
                <a:t>Weichgewebe</a:t>
              </a:r>
              <a:endParaRPr lang="de-DE" sz="1200" dirty="0"/>
            </a:p>
          </p:txBody>
        </p:sp>
      </p:grpSp>
      <p:grpSp>
        <p:nvGrpSpPr>
          <p:cNvPr id="14" name="Gruppieren 16"/>
          <p:cNvGrpSpPr/>
          <p:nvPr/>
        </p:nvGrpSpPr>
        <p:grpSpPr>
          <a:xfrm>
            <a:off x="7144568" y="2208781"/>
            <a:ext cx="1606264" cy="2870064"/>
            <a:chOff x="7144568" y="2208781"/>
            <a:chExt cx="1606264" cy="2870064"/>
          </a:xfrm>
        </p:grpSpPr>
        <p:pic>
          <p:nvPicPr>
            <p:cNvPr id="22530" name="Picture 2" descr="Spect"/>
            <p:cNvPicPr>
              <a:picLocks noChangeAspect="1" noChangeArrowheads="1"/>
            </p:cNvPicPr>
            <p:nvPr/>
          </p:nvPicPr>
          <p:blipFill>
            <a:blip r:embed="rId10"/>
            <a:srcRect r="32936"/>
            <a:stretch>
              <a:fillRect/>
            </a:stretch>
          </p:blipFill>
          <p:spPr bwMode="auto">
            <a:xfrm>
              <a:off x="7144568" y="2208781"/>
              <a:ext cx="1389891" cy="2090545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>
              <a:outerShdw blurRad="1016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feld 12"/>
            <p:cNvSpPr txBox="1"/>
            <p:nvPr/>
          </p:nvSpPr>
          <p:spPr>
            <a:xfrm>
              <a:off x="7160653" y="4340181"/>
              <a:ext cx="159017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SPECT</a:t>
              </a:r>
            </a:p>
            <a:p>
              <a:r>
                <a:rPr lang="de-DE" sz="1200" dirty="0" smtClean="0"/>
                <a:t>Gammastrahlung</a:t>
              </a:r>
              <a:br>
                <a:rPr lang="de-DE" sz="1200" dirty="0" smtClean="0"/>
              </a:br>
              <a:r>
                <a:rPr lang="de-DE" sz="1200" dirty="0" smtClean="0"/>
                <a:t>Metabolische Aktivität</a:t>
              </a:r>
            </a:p>
          </p:txBody>
        </p:sp>
      </p:grpSp>
      <p:sp>
        <p:nvSpPr>
          <p:cNvPr id="18" name="Inhaltsplatzhalter 2"/>
          <p:cNvSpPr txBox="1">
            <a:spLocks/>
          </p:cNvSpPr>
          <p:nvPr/>
        </p:nvSpPr>
        <p:spPr>
          <a:xfrm>
            <a:off x="457200" y="2177489"/>
            <a:ext cx="8229600" cy="720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Volume Rendering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3" name="Gruppieren 22"/>
          <p:cNvGrpSpPr/>
          <p:nvPr/>
        </p:nvGrpSpPr>
        <p:grpSpPr>
          <a:xfrm>
            <a:off x="1635618" y="5267459"/>
            <a:ext cx="5908253" cy="584775"/>
            <a:chOff x="1635618" y="5267459"/>
            <a:chExt cx="5908253" cy="584775"/>
          </a:xfrm>
        </p:grpSpPr>
        <p:sp>
          <p:nvSpPr>
            <p:cNvPr id="24" name="Textfeld 23"/>
            <p:cNvSpPr txBox="1"/>
            <p:nvPr/>
          </p:nvSpPr>
          <p:spPr>
            <a:xfrm>
              <a:off x="1635618" y="5267459"/>
              <a:ext cx="23684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dirty="0" smtClean="0"/>
                <a:t>3D </a:t>
              </a:r>
              <a:r>
                <a:rPr lang="de-DE" sz="3200" dirty="0" err="1" smtClean="0"/>
                <a:t>Skalarfeld</a:t>
              </a:r>
              <a:endParaRPr lang="de-DE" sz="3200" dirty="0"/>
            </a:p>
          </p:txBody>
        </p:sp>
        <p:pic>
          <p:nvPicPr>
            <p:cNvPr id="25" name="Grafik 24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48333" y="5331853"/>
              <a:ext cx="3495538" cy="479173"/>
            </a:xfrm>
            <a:prstGeom prst="rect">
              <a:avLst/>
            </a:prstGeom>
            <a:noFill/>
          </p:spPr>
        </p:pic>
      </p:grpSp>
      <p:grpSp>
        <p:nvGrpSpPr>
          <p:cNvPr id="26" name="Group 34"/>
          <p:cNvGrpSpPr>
            <a:grpSpLocks/>
          </p:cNvGrpSpPr>
          <p:nvPr/>
        </p:nvGrpSpPr>
        <p:grpSpPr bwMode="auto">
          <a:xfrm>
            <a:off x="4906650" y="1788688"/>
            <a:ext cx="2873375" cy="2646363"/>
            <a:chOff x="1809" y="1362"/>
            <a:chExt cx="1810" cy="1667"/>
          </a:xfrm>
        </p:grpSpPr>
        <p:pic>
          <p:nvPicPr>
            <p:cNvPr id="27" name="Picture 28" descr="neu-10A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809" y="1362"/>
              <a:ext cx="1810" cy="1667"/>
            </a:xfrm>
            <a:prstGeom prst="rect">
              <a:avLst/>
            </a:prstGeom>
            <a:noFill/>
          </p:spPr>
        </p:pic>
        <p:sp>
          <p:nvSpPr>
            <p:cNvPr id="28" name="Freeform 31"/>
            <p:cNvSpPr>
              <a:spLocks/>
            </p:cNvSpPr>
            <p:nvPr/>
          </p:nvSpPr>
          <p:spPr bwMode="auto">
            <a:xfrm>
              <a:off x="1911" y="1590"/>
              <a:ext cx="714" cy="1353"/>
            </a:xfrm>
            <a:custGeom>
              <a:avLst/>
              <a:gdLst/>
              <a:ahLst/>
              <a:cxnLst>
                <a:cxn ang="0">
                  <a:pos x="111" y="804"/>
                </a:cxn>
                <a:cxn ang="0">
                  <a:pos x="0" y="0"/>
                </a:cxn>
                <a:cxn ang="0">
                  <a:pos x="714" y="318"/>
                </a:cxn>
                <a:cxn ang="0">
                  <a:pos x="699" y="1353"/>
                </a:cxn>
                <a:cxn ang="0">
                  <a:pos x="111" y="804"/>
                </a:cxn>
              </a:cxnLst>
              <a:rect l="0" t="0" r="r" b="b"/>
              <a:pathLst>
                <a:path w="714" h="1353">
                  <a:moveTo>
                    <a:pt x="111" y="804"/>
                  </a:moveTo>
                  <a:lnTo>
                    <a:pt x="0" y="0"/>
                  </a:lnTo>
                  <a:lnTo>
                    <a:pt x="714" y="318"/>
                  </a:lnTo>
                  <a:lnTo>
                    <a:pt x="699" y="1353"/>
                  </a:lnTo>
                  <a:lnTo>
                    <a:pt x="111" y="804"/>
                  </a:lnTo>
                  <a:close/>
                </a:path>
              </a:pathLst>
            </a:custGeom>
            <a:gradFill rotWithShape="1">
              <a:gsLst>
                <a:gs pos="0">
                  <a:srgbClr val="9999FF">
                    <a:gamma/>
                    <a:shade val="46275"/>
                    <a:invGamma/>
                  </a:srgbClr>
                </a:gs>
                <a:gs pos="50000">
                  <a:srgbClr val="9999FF">
                    <a:alpha val="21001"/>
                  </a:srgbClr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8575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9" name="Freeform 32"/>
            <p:cNvSpPr>
              <a:spLocks/>
            </p:cNvSpPr>
            <p:nvPr/>
          </p:nvSpPr>
          <p:spPr bwMode="auto">
            <a:xfrm>
              <a:off x="2613" y="1656"/>
              <a:ext cx="864" cy="1281"/>
            </a:xfrm>
            <a:custGeom>
              <a:avLst/>
              <a:gdLst/>
              <a:ahLst/>
              <a:cxnLst>
                <a:cxn ang="0">
                  <a:pos x="15" y="249"/>
                </a:cxn>
                <a:cxn ang="0">
                  <a:pos x="864" y="0"/>
                </a:cxn>
                <a:cxn ang="0">
                  <a:pos x="699" y="810"/>
                </a:cxn>
                <a:cxn ang="0">
                  <a:pos x="0" y="1281"/>
                </a:cxn>
                <a:cxn ang="0">
                  <a:pos x="15" y="249"/>
                </a:cxn>
              </a:cxnLst>
              <a:rect l="0" t="0" r="r" b="b"/>
              <a:pathLst>
                <a:path w="864" h="1281">
                  <a:moveTo>
                    <a:pt x="15" y="249"/>
                  </a:moveTo>
                  <a:lnTo>
                    <a:pt x="864" y="0"/>
                  </a:lnTo>
                  <a:lnTo>
                    <a:pt x="699" y="810"/>
                  </a:lnTo>
                  <a:lnTo>
                    <a:pt x="0" y="1281"/>
                  </a:lnTo>
                  <a:lnTo>
                    <a:pt x="15" y="249"/>
                  </a:lnTo>
                  <a:close/>
                </a:path>
              </a:pathLst>
            </a:custGeom>
            <a:gradFill rotWithShape="1">
              <a:gsLst>
                <a:gs pos="0">
                  <a:srgbClr val="9999FF">
                    <a:alpha val="20000"/>
                  </a:srgbClr>
                </a:gs>
                <a:gs pos="100000">
                  <a:srgbClr val="9999FF">
                    <a:gamma/>
                    <a:shade val="66667"/>
                    <a:invGamma/>
                  </a:srgbClr>
                </a:gs>
              </a:gsLst>
              <a:lin ang="2700000" scaled="1"/>
            </a:gradFill>
            <a:ln w="285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1917" y="1482"/>
              <a:ext cx="1560" cy="420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798" y="0"/>
                </a:cxn>
                <a:cxn ang="0">
                  <a:pos x="1560" y="171"/>
                </a:cxn>
                <a:cxn ang="0">
                  <a:pos x="708" y="420"/>
                </a:cxn>
                <a:cxn ang="0">
                  <a:pos x="0" y="102"/>
                </a:cxn>
              </a:cxnLst>
              <a:rect l="0" t="0" r="r" b="b"/>
              <a:pathLst>
                <a:path w="1560" h="420">
                  <a:moveTo>
                    <a:pt x="0" y="102"/>
                  </a:moveTo>
                  <a:lnTo>
                    <a:pt x="798" y="0"/>
                  </a:lnTo>
                  <a:lnTo>
                    <a:pt x="1560" y="171"/>
                  </a:lnTo>
                  <a:lnTo>
                    <a:pt x="708" y="420"/>
                  </a:lnTo>
                  <a:lnTo>
                    <a:pt x="0" y="102"/>
                  </a:lnTo>
                  <a:close/>
                </a:path>
              </a:pathLst>
            </a:custGeom>
            <a:gradFill rotWithShape="1">
              <a:gsLst>
                <a:gs pos="0">
                  <a:srgbClr val="9999FF">
                    <a:alpha val="20000"/>
                  </a:srgbClr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8575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sp>
        <p:nvSpPr>
          <p:cNvPr id="31" name="Line 34"/>
          <p:cNvSpPr>
            <a:spLocks noChangeShapeType="1"/>
          </p:cNvSpPr>
          <p:nvPr/>
        </p:nvSpPr>
        <p:spPr bwMode="auto">
          <a:xfrm flipV="1">
            <a:off x="7173734" y="2671964"/>
            <a:ext cx="1114425" cy="247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2" name="Line 33"/>
          <p:cNvSpPr>
            <a:spLocks noChangeShapeType="1"/>
          </p:cNvSpPr>
          <p:nvPr/>
        </p:nvSpPr>
        <p:spPr bwMode="auto">
          <a:xfrm flipV="1">
            <a:off x="5764034" y="2918027"/>
            <a:ext cx="1403350" cy="301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" name="Oval 37"/>
          <p:cNvSpPr>
            <a:spLocks noChangeArrowheads="1"/>
          </p:cNvSpPr>
          <p:nvPr/>
        </p:nvSpPr>
        <p:spPr bwMode="auto">
          <a:xfrm>
            <a:off x="7095946" y="2856114"/>
            <a:ext cx="127000" cy="1270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4" name="Text Box 60"/>
          <p:cNvSpPr txBox="1">
            <a:spLocks noChangeArrowheads="1"/>
          </p:cNvSpPr>
          <p:nvPr/>
        </p:nvSpPr>
        <p:spPr bwMode="auto">
          <a:xfrm>
            <a:off x="3060521" y="2334029"/>
            <a:ext cx="14287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de-DE" sz="2000" dirty="0"/>
              <a:t>Bildebene</a:t>
            </a:r>
          </a:p>
        </p:txBody>
      </p:sp>
      <p:sp>
        <p:nvSpPr>
          <p:cNvPr id="43" name="Line 32"/>
          <p:cNvSpPr>
            <a:spLocks noChangeShapeType="1"/>
          </p:cNvSpPr>
          <p:nvPr/>
        </p:nvSpPr>
        <p:spPr bwMode="auto">
          <a:xfrm flipV="1">
            <a:off x="3473271" y="3224414"/>
            <a:ext cx="2286000" cy="49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44" name="Oval 36"/>
          <p:cNvSpPr>
            <a:spLocks noChangeArrowheads="1"/>
          </p:cNvSpPr>
          <p:nvPr/>
        </p:nvSpPr>
        <p:spPr bwMode="auto">
          <a:xfrm>
            <a:off x="5679896" y="3160914"/>
            <a:ext cx="127000" cy="1270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grpSp>
        <p:nvGrpSpPr>
          <p:cNvPr id="45" name="Group 83"/>
          <p:cNvGrpSpPr>
            <a:grpSpLocks/>
          </p:cNvGrpSpPr>
          <p:nvPr/>
        </p:nvGrpSpPr>
        <p:grpSpPr bwMode="auto">
          <a:xfrm>
            <a:off x="734834" y="3694316"/>
            <a:ext cx="1295400" cy="625475"/>
            <a:chOff x="471" y="1670"/>
            <a:chExt cx="816" cy="394"/>
          </a:xfrm>
        </p:grpSpPr>
        <p:sp>
          <p:nvSpPr>
            <p:cNvPr id="46" name="Freeform 56"/>
            <p:cNvSpPr>
              <a:spLocks/>
            </p:cNvSpPr>
            <p:nvPr/>
          </p:nvSpPr>
          <p:spPr bwMode="auto">
            <a:xfrm>
              <a:off x="732" y="1785"/>
              <a:ext cx="540" cy="271"/>
            </a:xfrm>
            <a:custGeom>
              <a:avLst/>
              <a:gdLst/>
              <a:ahLst/>
              <a:cxnLst>
                <a:cxn ang="0">
                  <a:pos x="393" y="0"/>
                </a:cxn>
                <a:cxn ang="0">
                  <a:pos x="0" y="240"/>
                </a:cxn>
                <a:cxn ang="0">
                  <a:pos x="464" y="271"/>
                </a:cxn>
                <a:cxn ang="0">
                  <a:pos x="393" y="0"/>
                </a:cxn>
              </a:cxnLst>
              <a:rect l="0" t="0" r="r" b="b"/>
              <a:pathLst>
                <a:path w="540" h="271">
                  <a:moveTo>
                    <a:pt x="393" y="0"/>
                  </a:moveTo>
                  <a:cubicBezTo>
                    <a:pt x="317" y="38"/>
                    <a:pt x="306" y="57"/>
                    <a:pt x="0" y="240"/>
                  </a:cubicBezTo>
                  <a:cubicBezTo>
                    <a:pt x="246" y="261"/>
                    <a:pt x="291" y="261"/>
                    <a:pt x="464" y="271"/>
                  </a:cubicBezTo>
                  <a:cubicBezTo>
                    <a:pt x="495" y="225"/>
                    <a:pt x="540" y="96"/>
                    <a:pt x="3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0" scaled="1"/>
            </a:gradFill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47" name="Freeform 54"/>
            <p:cNvSpPr>
              <a:spLocks/>
            </p:cNvSpPr>
            <p:nvPr/>
          </p:nvSpPr>
          <p:spPr bwMode="auto">
            <a:xfrm>
              <a:off x="719" y="1726"/>
              <a:ext cx="568" cy="338"/>
            </a:xfrm>
            <a:custGeom>
              <a:avLst/>
              <a:gdLst/>
              <a:ahLst/>
              <a:cxnLst>
                <a:cxn ang="0">
                  <a:pos x="502" y="0"/>
                </a:cxn>
                <a:cxn ang="0">
                  <a:pos x="0" y="305"/>
                </a:cxn>
                <a:cxn ang="0">
                  <a:pos x="568" y="338"/>
                </a:cxn>
              </a:cxnLst>
              <a:rect l="0" t="0" r="r" b="b"/>
              <a:pathLst>
                <a:path w="568" h="338">
                  <a:moveTo>
                    <a:pt x="502" y="0"/>
                  </a:moveTo>
                  <a:lnTo>
                    <a:pt x="0" y="305"/>
                  </a:lnTo>
                  <a:lnTo>
                    <a:pt x="568" y="33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48" name="Text Box 61"/>
            <p:cNvSpPr txBox="1">
              <a:spLocks noChangeArrowheads="1"/>
            </p:cNvSpPr>
            <p:nvPr/>
          </p:nvSpPr>
          <p:spPr bwMode="auto">
            <a:xfrm>
              <a:off x="471" y="1670"/>
              <a:ext cx="521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>
                <a:buFontTx/>
                <a:buNone/>
              </a:pPr>
              <a:r>
                <a:rPr lang="de-DE" sz="2000" dirty="0"/>
                <a:t>Auge</a:t>
              </a:r>
            </a:p>
          </p:txBody>
        </p:sp>
        <p:sp>
          <p:nvSpPr>
            <p:cNvPr id="49" name="Oval 81"/>
            <p:cNvSpPr>
              <a:spLocks noChangeArrowheads="1"/>
            </p:cNvSpPr>
            <p:nvPr/>
          </p:nvSpPr>
          <p:spPr bwMode="auto">
            <a:xfrm rot="-1055500">
              <a:off x="1121" y="1816"/>
              <a:ext cx="100" cy="201"/>
            </a:xfrm>
            <a:prstGeom prst="ellipse">
              <a:avLst/>
            </a:prstGeom>
            <a:solidFill>
              <a:srgbClr val="00B0F0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0" name="Oval 82"/>
            <p:cNvSpPr>
              <a:spLocks noChangeArrowheads="1"/>
            </p:cNvSpPr>
            <p:nvPr/>
          </p:nvSpPr>
          <p:spPr bwMode="auto">
            <a:xfrm rot="-1055500">
              <a:off x="1169" y="1858"/>
              <a:ext cx="34" cy="107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51" name="Freeform 32"/>
          <p:cNvSpPr>
            <a:spLocks/>
          </p:cNvSpPr>
          <p:nvPr/>
        </p:nvSpPr>
        <p:spPr bwMode="auto">
          <a:xfrm>
            <a:off x="6184524" y="2256937"/>
            <a:ext cx="1371600" cy="2033588"/>
          </a:xfrm>
          <a:custGeom>
            <a:avLst/>
            <a:gdLst/>
            <a:ahLst/>
            <a:cxnLst>
              <a:cxn ang="0">
                <a:pos x="15" y="249"/>
              </a:cxn>
              <a:cxn ang="0">
                <a:pos x="864" y="0"/>
              </a:cxn>
              <a:cxn ang="0">
                <a:pos x="699" y="810"/>
              </a:cxn>
              <a:cxn ang="0">
                <a:pos x="0" y="1281"/>
              </a:cxn>
              <a:cxn ang="0">
                <a:pos x="15" y="249"/>
              </a:cxn>
            </a:cxnLst>
            <a:rect l="0" t="0" r="r" b="b"/>
            <a:pathLst>
              <a:path w="864" h="1281">
                <a:moveTo>
                  <a:pt x="15" y="249"/>
                </a:moveTo>
                <a:lnTo>
                  <a:pt x="864" y="0"/>
                </a:lnTo>
                <a:lnTo>
                  <a:pt x="699" y="810"/>
                </a:lnTo>
                <a:lnTo>
                  <a:pt x="0" y="1281"/>
                </a:lnTo>
                <a:lnTo>
                  <a:pt x="15" y="249"/>
                </a:lnTo>
                <a:close/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cxnSp>
        <p:nvCxnSpPr>
          <p:cNvPr id="52" name="Gerade Verbindung 51"/>
          <p:cNvCxnSpPr/>
          <p:nvPr/>
        </p:nvCxnSpPr>
        <p:spPr>
          <a:xfrm rot="10800000">
            <a:off x="6793992" y="3264987"/>
            <a:ext cx="502920" cy="278892"/>
          </a:xfrm>
          <a:prstGeom prst="line">
            <a:avLst/>
          </a:prstGeom>
          <a:ln w="127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uppieren 52"/>
          <p:cNvGrpSpPr/>
          <p:nvPr/>
        </p:nvGrpSpPr>
        <p:grpSpPr>
          <a:xfrm>
            <a:off x="2899835" y="2698791"/>
            <a:ext cx="1401233" cy="2381494"/>
            <a:chOff x="2171700" y="1914525"/>
            <a:chExt cx="2219325" cy="3771900"/>
          </a:xfrm>
          <a:solidFill>
            <a:srgbClr val="FFC000">
              <a:alpha val="30000"/>
            </a:srgbClr>
          </a:solidFill>
        </p:grpSpPr>
        <p:sp>
          <p:nvSpPr>
            <p:cNvPr id="54" name="Freihandform 53"/>
            <p:cNvSpPr/>
            <p:nvPr/>
          </p:nvSpPr>
          <p:spPr>
            <a:xfrm>
              <a:off x="2171700" y="1914525"/>
              <a:ext cx="2219325" cy="3771900"/>
            </a:xfrm>
            <a:custGeom>
              <a:avLst/>
              <a:gdLst>
                <a:gd name="connsiteX0" fmla="*/ 2009775 w 2219325"/>
                <a:gd name="connsiteY0" fmla="*/ 3771900 h 3771900"/>
                <a:gd name="connsiteX1" fmla="*/ 2219325 w 2219325"/>
                <a:gd name="connsiteY1" fmla="*/ 0 h 3771900"/>
                <a:gd name="connsiteX2" fmla="*/ 0 w 2219325"/>
                <a:gd name="connsiteY2" fmla="*/ 247650 h 3771900"/>
                <a:gd name="connsiteX3" fmla="*/ 95250 w 2219325"/>
                <a:gd name="connsiteY3" fmla="*/ 2667000 h 3771900"/>
                <a:gd name="connsiteX4" fmla="*/ 2009775 w 2219325"/>
                <a:gd name="connsiteY4" fmla="*/ 3771900 h 377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9325" h="3771900">
                  <a:moveTo>
                    <a:pt x="2009775" y="3771900"/>
                  </a:moveTo>
                  <a:lnTo>
                    <a:pt x="2219325" y="0"/>
                  </a:lnTo>
                  <a:lnTo>
                    <a:pt x="0" y="247650"/>
                  </a:lnTo>
                  <a:lnTo>
                    <a:pt x="95250" y="2667000"/>
                  </a:lnTo>
                  <a:lnTo>
                    <a:pt x="2009775" y="3771900"/>
                  </a:lnTo>
                  <a:close/>
                </a:path>
              </a:pathLst>
            </a:custGeom>
            <a:grpFill/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Freihandform 54"/>
            <p:cNvSpPr/>
            <p:nvPr/>
          </p:nvSpPr>
          <p:spPr>
            <a:xfrm>
              <a:off x="3943350" y="1943100"/>
              <a:ext cx="161925" cy="3600450"/>
            </a:xfrm>
            <a:custGeom>
              <a:avLst/>
              <a:gdLst>
                <a:gd name="connsiteX0" fmla="*/ 0 w 161925"/>
                <a:gd name="connsiteY0" fmla="*/ 3600450 h 3600450"/>
                <a:gd name="connsiteX1" fmla="*/ 161925 w 161925"/>
                <a:gd name="connsiteY1" fmla="*/ 0 h 360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925" h="3600450">
                  <a:moveTo>
                    <a:pt x="0" y="3600450"/>
                  </a:moveTo>
                  <a:lnTo>
                    <a:pt x="161925" y="0"/>
                  </a:lnTo>
                </a:path>
              </a:pathLst>
            </a:custGeom>
            <a:grp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Freihandform 55"/>
            <p:cNvSpPr/>
            <p:nvPr/>
          </p:nvSpPr>
          <p:spPr>
            <a:xfrm>
              <a:off x="3733800" y="1990725"/>
              <a:ext cx="114300" cy="3429000"/>
            </a:xfrm>
            <a:custGeom>
              <a:avLst/>
              <a:gdLst>
                <a:gd name="connsiteX0" fmla="*/ 0 w 114300"/>
                <a:gd name="connsiteY0" fmla="*/ 3429000 h 3429000"/>
                <a:gd name="connsiteX1" fmla="*/ 114300 w 114300"/>
                <a:gd name="connsiteY1" fmla="*/ 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3429000">
                  <a:moveTo>
                    <a:pt x="0" y="3429000"/>
                  </a:moveTo>
                  <a:lnTo>
                    <a:pt x="114300" y="0"/>
                  </a:lnTo>
                </a:path>
              </a:pathLst>
            </a:custGeom>
            <a:grp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Freihandform 56"/>
            <p:cNvSpPr/>
            <p:nvPr/>
          </p:nvSpPr>
          <p:spPr>
            <a:xfrm>
              <a:off x="3533775" y="2009775"/>
              <a:ext cx="76200" cy="3305175"/>
            </a:xfrm>
            <a:custGeom>
              <a:avLst/>
              <a:gdLst>
                <a:gd name="connsiteX0" fmla="*/ 0 w 76200"/>
                <a:gd name="connsiteY0" fmla="*/ 3305175 h 3305175"/>
                <a:gd name="connsiteX1" fmla="*/ 76200 w 76200"/>
                <a:gd name="connsiteY1" fmla="*/ 0 h 3305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3305175">
                  <a:moveTo>
                    <a:pt x="0" y="3305175"/>
                  </a:moveTo>
                  <a:lnTo>
                    <a:pt x="76200" y="0"/>
                  </a:lnTo>
                </a:path>
              </a:pathLst>
            </a:custGeom>
            <a:grp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Freihandform 57"/>
            <p:cNvSpPr/>
            <p:nvPr/>
          </p:nvSpPr>
          <p:spPr>
            <a:xfrm>
              <a:off x="3343275" y="2028825"/>
              <a:ext cx="57150" cy="3162300"/>
            </a:xfrm>
            <a:custGeom>
              <a:avLst/>
              <a:gdLst>
                <a:gd name="connsiteX0" fmla="*/ 0 w 57150"/>
                <a:gd name="connsiteY0" fmla="*/ 3162300 h 3162300"/>
                <a:gd name="connsiteX1" fmla="*/ 57150 w 57150"/>
                <a:gd name="connsiteY1" fmla="*/ 0 h 316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 h="3162300">
                  <a:moveTo>
                    <a:pt x="0" y="3162300"/>
                  </a:moveTo>
                  <a:lnTo>
                    <a:pt x="57150" y="0"/>
                  </a:lnTo>
                </a:path>
              </a:pathLst>
            </a:custGeom>
            <a:grp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Freihandform 58"/>
            <p:cNvSpPr/>
            <p:nvPr/>
          </p:nvSpPr>
          <p:spPr>
            <a:xfrm>
              <a:off x="3181350" y="2047875"/>
              <a:ext cx="28575" cy="3067050"/>
            </a:xfrm>
            <a:custGeom>
              <a:avLst/>
              <a:gdLst>
                <a:gd name="connsiteX0" fmla="*/ 0 w 28575"/>
                <a:gd name="connsiteY0" fmla="*/ 3067050 h 3067050"/>
                <a:gd name="connsiteX1" fmla="*/ 28575 w 28575"/>
                <a:gd name="connsiteY1" fmla="*/ 0 h 306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3067050">
                  <a:moveTo>
                    <a:pt x="0" y="3067050"/>
                  </a:moveTo>
                  <a:lnTo>
                    <a:pt x="28575" y="0"/>
                  </a:lnTo>
                </a:path>
              </a:pathLst>
            </a:custGeom>
            <a:grp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Freihandform 59"/>
            <p:cNvSpPr/>
            <p:nvPr/>
          </p:nvSpPr>
          <p:spPr>
            <a:xfrm>
              <a:off x="3022600" y="2074333"/>
              <a:ext cx="0" cy="2946400"/>
            </a:xfrm>
            <a:custGeom>
              <a:avLst/>
              <a:gdLst>
                <a:gd name="connsiteX0" fmla="*/ 0 w 0"/>
                <a:gd name="connsiteY0" fmla="*/ 2946400 h 2946400"/>
                <a:gd name="connsiteX1" fmla="*/ 0 w 0"/>
                <a:gd name="connsiteY1" fmla="*/ 0 h 294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946400">
                  <a:moveTo>
                    <a:pt x="0" y="2946400"/>
                  </a:moveTo>
                  <a:lnTo>
                    <a:pt x="0" y="0"/>
                  </a:lnTo>
                </a:path>
              </a:pathLst>
            </a:custGeom>
            <a:grp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61" name="Gerade Verbindung mit Pfeil 60"/>
            <p:cNvCxnSpPr/>
            <p:nvPr/>
          </p:nvCxnSpPr>
          <p:spPr>
            <a:xfrm rot="16200000" flipV="1">
              <a:off x="1447800" y="3496733"/>
              <a:ext cx="2844800" cy="16934"/>
            </a:xfrm>
            <a:prstGeom prst="straightConnector1">
              <a:avLst/>
            </a:prstGeom>
            <a:grp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mit Pfeil 61"/>
            <p:cNvCxnSpPr/>
            <p:nvPr/>
          </p:nvCxnSpPr>
          <p:spPr>
            <a:xfrm rot="16200000" flipV="1">
              <a:off x="1346201" y="3462867"/>
              <a:ext cx="2751667" cy="42333"/>
            </a:xfrm>
            <a:prstGeom prst="straightConnector1">
              <a:avLst/>
            </a:prstGeom>
            <a:grp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mit Pfeil 62"/>
            <p:cNvCxnSpPr/>
            <p:nvPr/>
          </p:nvCxnSpPr>
          <p:spPr>
            <a:xfrm rot="16200000" flipV="1">
              <a:off x="1248834" y="3424767"/>
              <a:ext cx="2675467" cy="42333"/>
            </a:xfrm>
            <a:prstGeom prst="straightConnector1">
              <a:avLst/>
            </a:prstGeom>
            <a:grp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mit Pfeil 63"/>
            <p:cNvCxnSpPr/>
            <p:nvPr/>
          </p:nvCxnSpPr>
          <p:spPr>
            <a:xfrm rot="16200000" flipV="1">
              <a:off x="1159933" y="3386667"/>
              <a:ext cx="2590800" cy="50800"/>
            </a:xfrm>
            <a:prstGeom prst="straightConnector1">
              <a:avLst/>
            </a:prstGeom>
            <a:grp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mit Pfeil 64"/>
            <p:cNvCxnSpPr/>
            <p:nvPr/>
          </p:nvCxnSpPr>
          <p:spPr>
            <a:xfrm rot="16200000" flipV="1">
              <a:off x="1092201" y="3361267"/>
              <a:ext cx="2506133" cy="67733"/>
            </a:xfrm>
            <a:prstGeom prst="straightConnector1">
              <a:avLst/>
            </a:prstGeom>
            <a:grp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mit Pfeil 65"/>
            <p:cNvCxnSpPr/>
            <p:nvPr/>
          </p:nvCxnSpPr>
          <p:spPr>
            <a:xfrm flipV="1">
              <a:off x="2175933" y="2277533"/>
              <a:ext cx="2201334" cy="110067"/>
            </a:xfrm>
            <a:prstGeom prst="straightConnector1">
              <a:avLst/>
            </a:prstGeom>
            <a:grp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mit Pfeil 66"/>
            <p:cNvCxnSpPr/>
            <p:nvPr/>
          </p:nvCxnSpPr>
          <p:spPr>
            <a:xfrm>
              <a:off x="2192867" y="2599267"/>
              <a:ext cx="2175933" cy="33866"/>
            </a:xfrm>
            <a:prstGeom prst="straightConnector1">
              <a:avLst/>
            </a:prstGeom>
            <a:grp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mit Pfeil 67"/>
            <p:cNvCxnSpPr/>
            <p:nvPr/>
          </p:nvCxnSpPr>
          <p:spPr>
            <a:xfrm>
              <a:off x="2201333" y="2810933"/>
              <a:ext cx="2142067" cy="169334"/>
            </a:xfrm>
            <a:prstGeom prst="straightConnector1">
              <a:avLst/>
            </a:prstGeom>
            <a:grp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mit Pfeil 68"/>
            <p:cNvCxnSpPr/>
            <p:nvPr/>
          </p:nvCxnSpPr>
          <p:spPr>
            <a:xfrm>
              <a:off x="2209800" y="3022600"/>
              <a:ext cx="2116667" cy="287867"/>
            </a:xfrm>
            <a:prstGeom prst="straightConnector1">
              <a:avLst/>
            </a:prstGeom>
            <a:grp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mit Pfeil 69"/>
            <p:cNvCxnSpPr/>
            <p:nvPr/>
          </p:nvCxnSpPr>
          <p:spPr>
            <a:xfrm>
              <a:off x="2218267" y="3234267"/>
              <a:ext cx="2091266" cy="406400"/>
            </a:xfrm>
            <a:prstGeom prst="straightConnector1">
              <a:avLst/>
            </a:prstGeom>
            <a:grp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mit Pfeil 70"/>
            <p:cNvCxnSpPr/>
            <p:nvPr/>
          </p:nvCxnSpPr>
          <p:spPr>
            <a:xfrm>
              <a:off x="2226733" y="3437467"/>
              <a:ext cx="2057400" cy="516466"/>
            </a:xfrm>
            <a:prstGeom prst="straightConnector1">
              <a:avLst/>
            </a:prstGeom>
            <a:grp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mit Pfeil 71"/>
            <p:cNvCxnSpPr/>
            <p:nvPr/>
          </p:nvCxnSpPr>
          <p:spPr>
            <a:xfrm>
              <a:off x="2218267" y="3632200"/>
              <a:ext cx="2040466" cy="635000"/>
            </a:xfrm>
            <a:prstGeom prst="straightConnector1">
              <a:avLst/>
            </a:prstGeom>
            <a:grp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mit Pfeil 72"/>
            <p:cNvCxnSpPr/>
            <p:nvPr/>
          </p:nvCxnSpPr>
          <p:spPr>
            <a:xfrm>
              <a:off x="2226733" y="3826933"/>
              <a:ext cx="2048934" cy="745067"/>
            </a:xfrm>
            <a:prstGeom prst="straightConnector1">
              <a:avLst/>
            </a:prstGeom>
            <a:grp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mit Pfeil 73"/>
            <p:cNvCxnSpPr/>
            <p:nvPr/>
          </p:nvCxnSpPr>
          <p:spPr>
            <a:xfrm>
              <a:off x="2243667" y="4013199"/>
              <a:ext cx="2023533" cy="855134"/>
            </a:xfrm>
            <a:prstGeom prst="straightConnector1">
              <a:avLst/>
            </a:prstGeom>
            <a:grp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mit Pfeil 74"/>
            <p:cNvCxnSpPr/>
            <p:nvPr/>
          </p:nvCxnSpPr>
          <p:spPr>
            <a:xfrm>
              <a:off x="2260600" y="4216400"/>
              <a:ext cx="1964267" cy="939800"/>
            </a:xfrm>
            <a:prstGeom prst="straightConnector1">
              <a:avLst/>
            </a:prstGeom>
            <a:grp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mit Pfeil 75"/>
            <p:cNvCxnSpPr/>
            <p:nvPr/>
          </p:nvCxnSpPr>
          <p:spPr>
            <a:xfrm>
              <a:off x="2260600" y="4411133"/>
              <a:ext cx="1972733" cy="1024467"/>
            </a:xfrm>
            <a:prstGeom prst="straightConnector1">
              <a:avLst/>
            </a:prstGeom>
            <a:grpFill/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Freihandform 76"/>
          <p:cNvSpPr/>
          <p:nvPr/>
        </p:nvSpPr>
        <p:spPr>
          <a:xfrm>
            <a:off x="3436083" y="3629266"/>
            <a:ext cx="110759" cy="185456"/>
          </a:xfrm>
          <a:custGeom>
            <a:avLst/>
            <a:gdLst>
              <a:gd name="connsiteX0" fmla="*/ 0 w 110759"/>
              <a:gd name="connsiteY0" fmla="*/ 159698 h 185456"/>
              <a:gd name="connsiteX1" fmla="*/ 0 w 110759"/>
              <a:gd name="connsiteY1" fmla="*/ 0 h 185456"/>
              <a:gd name="connsiteX2" fmla="*/ 110759 w 110759"/>
              <a:gd name="connsiteY2" fmla="*/ 23182 h 185456"/>
              <a:gd name="connsiteX3" fmla="*/ 108183 w 110759"/>
              <a:gd name="connsiteY3" fmla="*/ 185456 h 185456"/>
              <a:gd name="connsiteX4" fmla="*/ 0 w 110759"/>
              <a:gd name="connsiteY4" fmla="*/ 159698 h 18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759" h="185456">
                <a:moveTo>
                  <a:pt x="0" y="159698"/>
                </a:moveTo>
                <a:lnTo>
                  <a:pt x="0" y="0"/>
                </a:lnTo>
                <a:lnTo>
                  <a:pt x="110759" y="23182"/>
                </a:lnTo>
                <a:cubicBezTo>
                  <a:pt x="109900" y="77273"/>
                  <a:pt x="109042" y="131365"/>
                  <a:pt x="108183" y="185456"/>
                </a:cubicBezTo>
                <a:lnTo>
                  <a:pt x="0" y="159698"/>
                </a:lnTo>
                <a:close/>
              </a:path>
            </a:pathLst>
          </a:custGeom>
          <a:solidFill>
            <a:srgbClr val="00B0F0"/>
          </a:solidFill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Line 45"/>
          <p:cNvSpPr>
            <a:spLocks noChangeShapeType="1"/>
          </p:cNvSpPr>
          <p:nvPr/>
        </p:nvSpPr>
        <p:spPr bwMode="auto">
          <a:xfrm flipV="1">
            <a:off x="2077859" y="3718127"/>
            <a:ext cx="1414462" cy="3190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94" name="Grafik 9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417773" y="5306095"/>
            <a:ext cx="5583354" cy="906997"/>
          </a:xfrm>
          <a:prstGeom prst="rect">
            <a:avLst/>
          </a:prstGeom>
          <a:noFill/>
          <a:ln/>
          <a:effectLst/>
        </p:spPr>
      </p:pic>
      <p:grpSp>
        <p:nvGrpSpPr>
          <p:cNvPr id="95" name="Gruppieren 94"/>
          <p:cNvGrpSpPr/>
          <p:nvPr/>
        </p:nvGrpSpPr>
        <p:grpSpPr>
          <a:xfrm>
            <a:off x="4362693" y="4984123"/>
            <a:ext cx="1049969" cy="983375"/>
            <a:chOff x="3654356" y="4906850"/>
            <a:chExt cx="1049969" cy="983375"/>
          </a:xfrm>
        </p:grpSpPr>
        <p:pic>
          <p:nvPicPr>
            <p:cNvPr id="96" name="Grafik 95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654356" y="5492412"/>
              <a:ext cx="1049969" cy="397813"/>
            </a:xfrm>
            <a:prstGeom prst="rect">
              <a:avLst/>
            </a:prstGeom>
            <a:noFill/>
            <a:ln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</p:pic>
        <p:sp>
          <p:nvSpPr>
            <p:cNvPr id="97" name="Textfeld 96"/>
            <p:cNvSpPr txBox="1"/>
            <p:nvPr/>
          </p:nvSpPr>
          <p:spPr>
            <a:xfrm>
              <a:off x="3670478" y="4906850"/>
              <a:ext cx="1010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</a:rPr>
                <a:t>Emission</a:t>
              </a:r>
              <a:endParaRPr lang="de-DE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8" name="Gruppieren 97"/>
          <p:cNvGrpSpPr/>
          <p:nvPr/>
        </p:nvGrpSpPr>
        <p:grpSpPr>
          <a:xfrm>
            <a:off x="6339228" y="4989582"/>
            <a:ext cx="1224438" cy="730727"/>
            <a:chOff x="6339228" y="4989582"/>
            <a:chExt cx="1224438" cy="730727"/>
          </a:xfrm>
        </p:grpSpPr>
        <p:pic>
          <p:nvPicPr>
            <p:cNvPr id="99" name="Grafik 98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399498" y="5431019"/>
              <a:ext cx="907024" cy="289290"/>
            </a:xfrm>
            <a:prstGeom prst="rect">
              <a:avLst/>
            </a:prstGeom>
            <a:noFill/>
            <a:ln/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100" name="Textfeld 99"/>
            <p:cNvSpPr txBox="1"/>
            <p:nvPr/>
          </p:nvSpPr>
          <p:spPr bwMode="auto">
            <a:xfrm>
              <a:off x="6339228" y="4989582"/>
              <a:ext cx="1224438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0000FF"/>
                  </a:solidFill>
                </a:rPr>
                <a:t>Absorption</a:t>
              </a:r>
              <a:endParaRPr lang="de-DE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8464 " pathEditMode="relative" ptsTypes="AA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 build="allAtOnce"/>
      <p:bldP spid="31" grpId="0" animBg="1"/>
      <p:bldP spid="32" grpId="0" animBg="1"/>
      <p:bldP spid="33" grpId="0" animBg="1"/>
      <p:bldP spid="34" grpId="0" autoUpdateAnimBg="0"/>
      <p:bldP spid="43" grpId="0" animBg="1"/>
      <p:bldP spid="44" grpId="0" animBg="1"/>
      <p:bldP spid="51" grpId="0" animBg="1"/>
      <p:bldP spid="77" grpId="0" animBg="1"/>
      <p:bldP spid="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Volumenvisualisierung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Transferfunktion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christof rezk-salama, computergraphik und multimediasysteme, universität siegen</a:t>
            </a:r>
            <a:endParaRPr lang="de-DE"/>
          </a:p>
        </p:txBody>
      </p:sp>
      <p:pic>
        <p:nvPicPr>
          <p:cNvPr id="7" name="Grafik 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042699" y="2196205"/>
            <a:ext cx="3232462" cy="998473"/>
          </a:xfrm>
          <a:prstGeom prst="rect">
            <a:avLst/>
          </a:prstGeom>
          <a:noFill/>
          <a:ln/>
          <a:effectLst/>
        </p:spPr>
      </p:pic>
      <p:pic>
        <p:nvPicPr>
          <p:cNvPr id="8" name="Picture 4" descr="VH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0425" y="3311525"/>
            <a:ext cx="2932113" cy="2932113"/>
          </a:xfrm>
          <a:prstGeom prst="rect">
            <a:avLst/>
          </a:prstGeom>
          <a:noFill/>
        </p:spPr>
      </p:pic>
      <p:pic>
        <p:nvPicPr>
          <p:cNvPr id="9" name="Picture 5" descr="VH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9925" y="3290888"/>
            <a:ext cx="3032125" cy="2976562"/>
          </a:xfrm>
          <a:prstGeom prst="rect">
            <a:avLst/>
          </a:prstGeom>
          <a:noFill/>
        </p:spPr>
      </p:pic>
      <p:pic>
        <p:nvPicPr>
          <p:cNvPr id="10" name="Picture 6" descr="VH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9813" y="3365500"/>
            <a:ext cx="2332037" cy="2827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Volumenvisualisierung</a:t>
            </a:r>
            <a:endParaRPr lang="de-DE" dirty="0"/>
          </a:p>
        </p:txBody>
      </p:sp>
      <p:sp>
        <p:nvSpPr>
          <p:cNvPr id="85" name="Inhaltsplatzhalter 8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53603"/>
          </a:xfrm>
        </p:spPr>
        <p:txBody>
          <a:bodyPr/>
          <a:lstStyle/>
          <a:p>
            <a:r>
              <a:rPr lang="de-DE" dirty="0" smtClean="0"/>
              <a:t>Transferfunktion</a:t>
            </a:r>
            <a:endParaRPr lang="de-DE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9526" r="11795" b="13666"/>
          <a:stretch>
            <a:fillRect/>
          </a:stretch>
        </p:blipFill>
        <p:spPr bwMode="auto">
          <a:xfrm>
            <a:off x="901521" y="2395719"/>
            <a:ext cx="2524260" cy="336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6346" y="2369713"/>
            <a:ext cx="2411917" cy="338792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3" name="Picture 2" descr="F:\IMAGES\head.png"/>
          <p:cNvPicPr>
            <a:picLocks noChangeAspect="1" noChangeArrowheads="1"/>
          </p:cNvPicPr>
          <p:nvPr/>
        </p:nvPicPr>
        <p:blipFill>
          <a:blip r:embed="rId4" cstate="print"/>
          <a:srcRect l="47864" b="50336"/>
          <a:stretch>
            <a:fillRect/>
          </a:stretch>
        </p:blipFill>
        <p:spPr bwMode="auto">
          <a:xfrm>
            <a:off x="6078828" y="2369712"/>
            <a:ext cx="2340497" cy="34000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christof\Documents\SVN_Privat\Dokumente\Vorträge\2009_Habilitation\brain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097" y="2538141"/>
            <a:ext cx="3227706" cy="3237158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Diskrete Daten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Partialvolumeneffekt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 smtClean="0"/>
              <a:t>christof</a:t>
            </a:r>
            <a:r>
              <a:rPr lang="de-DE" dirty="0" smtClean="0"/>
              <a:t> </a:t>
            </a:r>
            <a:r>
              <a:rPr lang="de-DE" dirty="0" err="1" smtClean="0"/>
              <a:t>rezk-salama</a:t>
            </a:r>
            <a:r>
              <a:rPr lang="de-DE" dirty="0" smtClean="0"/>
              <a:t>, </a:t>
            </a:r>
            <a:r>
              <a:rPr lang="de-DE" dirty="0" err="1" smtClean="0"/>
              <a:t>computergraphik</a:t>
            </a:r>
            <a:r>
              <a:rPr lang="de-DE" dirty="0" smtClean="0"/>
              <a:t> und </a:t>
            </a:r>
            <a:r>
              <a:rPr lang="de-DE" dirty="0" err="1" smtClean="0"/>
              <a:t>multimediasysteme</a:t>
            </a:r>
            <a:r>
              <a:rPr lang="de-DE" dirty="0" smtClean="0"/>
              <a:t>, </a:t>
            </a:r>
            <a:r>
              <a:rPr lang="de-DE" dirty="0" err="1" smtClean="0"/>
              <a:t>universität</a:t>
            </a:r>
            <a:r>
              <a:rPr lang="de-DE" dirty="0" smtClean="0"/>
              <a:t> siegen</a:t>
            </a:r>
            <a:endParaRPr lang="de-DE" dirty="0"/>
          </a:p>
        </p:txBody>
      </p:sp>
      <p:pic>
        <p:nvPicPr>
          <p:cNvPr id="16385" name="Picture 1" descr="C:\Users\christof\Documents\SVN_Privat\Dokumente\Vorträge\2009_Habilitation\brain_section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1311" y="3213997"/>
            <a:ext cx="1030339" cy="714755"/>
          </a:xfrm>
          <a:prstGeom prst="rect">
            <a:avLst/>
          </a:prstGeom>
          <a:noFill/>
        </p:spPr>
      </p:pic>
      <p:pic>
        <p:nvPicPr>
          <p:cNvPr id="10" name="Picture 1" descr="C:\Users\christof\Documents\SVN_Privat\Dokumente\Vorträge\2009_Habilitation\brain_section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9168" y="2557419"/>
            <a:ext cx="3026000" cy="2099162"/>
          </a:xfrm>
          <a:prstGeom prst="rect">
            <a:avLst/>
          </a:prstGeom>
          <a:noFill/>
        </p:spPr>
      </p:pic>
      <p:sp>
        <p:nvSpPr>
          <p:cNvPr id="11" name="Rechteck 10"/>
          <p:cNvSpPr/>
          <p:nvPr/>
        </p:nvSpPr>
        <p:spPr>
          <a:xfrm>
            <a:off x="3004457" y="3206338"/>
            <a:ext cx="1021278" cy="700644"/>
          </a:xfrm>
          <a:prstGeom prst="rect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7" name="Gruppieren 16"/>
          <p:cNvGrpSpPr/>
          <p:nvPr/>
        </p:nvGrpSpPr>
        <p:grpSpPr>
          <a:xfrm>
            <a:off x="2990602" y="2553195"/>
            <a:ext cx="1355767" cy="2090057"/>
            <a:chOff x="2990602" y="2553195"/>
            <a:chExt cx="1355767" cy="2090057"/>
          </a:xfrm>
        </p:grpSpPr>
        <p:cxnSp>
          <p:nvCxnSpPr>
            <p:cNvPr id="13" name="Gerade Verbindung 12"/>
            <p:cNvCxnSpPr/>
            <p:nvPr/>
          </p:nvCxnSpPr>
          <p:spPr>
            <a:xfrm flipV="1">
              <a:off x="3004457" y="2553195"/>
              <a:ext cx="1341912" cy="653143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>
              <a:off x="2990602" y="3916879"/>
              <a:ext cx="1355767" cy="726373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7331" y="2557220"/>
            <a:ext cx="3023634" cy="209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hteck 15"/>
          <p:cNvSpPr/>
          <p:nvPr/>
        </p:nvSpPr>
        <p:spPr>
          <a:xfrm>
            <a:off x="4341752" y="2553195"/>
            <a:ext cx="3016332" cy="2090057"/>
          </a:xfrm>
          <a:prstGeom prst="rect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5" name="Gruppieren 44"/>
          <p:cNvGrpSpPr/>
          <p:nvPr/>
        </p:nvGrpSpPr>
        <p:grpSpPr>
          <a:xfrm>
            <a:off x="4339525" y="2536567"/>
            <a:ext cx="3022171" cy="2112936"/>
            <a:chOff x="4339525" y="2536567"/>
            <a:chExt cx="3022171" cy="2112936"/>
          </a:xfrm>
        </p:grpSpPr>
        <p:grpSp>
          <p:nvGrpSpPr>
            <p:cNvPr id="33" name="Gruppieren 32"/>
            <p:cNvGrpSpPr/>
            <p:nvPr/>
          </p:nvGrpSpPr>
          <p:grpSpPr>
            <a:xfrm>
              <a:off x="4344691" y="2536567"/>
              <a:ext cx="3017005" cy="2112936"/>
              <a:chOff x="4344691" y="2536567"/>
              <a:chExt cx="3017005" cy="2112936"/>
            </a:xfrm>
          </p:grpSpPr>
          <p:cxnSp>
            <p:nvCxnSpPr>
              <p:cNvPr id="20" name="Gerade Verbindung 19"/>
              <p:cNvCxnSpPr/>
              <p:nvPr/>
            </p:nvCxnSpPr>
            <p:spPr>
              <a:xfrm rot="5400000">
                <a:off x="3541793" y="3590451"/>
                <a:ext cx="2112936" cy="5167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 Verbindung 20"/>
              <p:cNvCxnSpPr/>
              <p:nvPr/>
            </p:nvCxnSpPr>
            <p:spPr>
              <a:xfrm rot="5400000">
                <a:off x="3792779" y="3590451"/>
                <a:ext cx="2112936" cy="5167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Gerade Verbindung 21"/>
              <p:cNvCxnSpPr/>
              <p:nvPr/>
            </p:nvCxnSpPr>
            <p:spPr>
              <a:xfrm rot="5400000">
                <a:off x="4043765" y="3590451"/>
                <a:ext cx="2112936" cy="5167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 Verbindung 22"/>
              <p:cNvCxnSpPr/>
              <p:nvPr/>
            </p:nvCxnSpPr>
            <p:spPr>
              <a:xfrm rot="5400000">
                <a:off x="4294751" y="3590451"/>
                <a:ext cx="2112936" cy="5167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23"/>
              <p:cNvCxnSpPr/>
              <p:nvPr/>
            </p:nvCxnSpPr>
            <p:spPr>
              <a:xfrm rot="5400000">
                <a:off x="4545737" y="3590451"/>
                <a:ext cx="2112936" cy="5167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24"/>
              <p:cNvCxnSpPr/>
              <p:nvPr/>
            </p:nvCxnSpPr>
            <p:spPr>
              <a:xfrm rot="5400000">
                <a:off x="4796723" y="3590451"/>
                <a:ext cx="2112936" cy="5167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25"/>
              <p:cNvCxnSpPr/>
              <p:nvPr/>
            </p:nvCxnSpPr>
            <p:spPr>
              <a:xfrm rot="5400000">
                <a:off x="5047709" y="3590451"/>
                <a:ext cx="2112936" cy="5167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26"/>
              <p:cNvCxnSpPr/>
              <p:nvPr/>
            </p:nvCxnSpPr>
            <p:spPr>
              <a:xfrm rot="5400000">
                <a:off x="5298695" y="3590451"/>
                <a:ext cx="2112936" cy="5167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27"/>
              <p:cNvCxnSpPr/>
              <p:nvPr/>
            </p:nvCxnSpPr>
            <p:spPr>
              <a:xfrm rot="5400000">
                <a:off x="5549681" y="3590451"/>
                <a:ext cx="2112936" cy="5167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28"/>
              <p:cNvCxnSpPr/>
              <p:nvPr/>
            </p:nvCxnSpPr>
            <p:spPr>
              <a:xfrm rot="5400000">
                <a:off x="5800667" y="3590451"/>
                <a:ext cx="2112936" cy="5167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29"/>
              <p:cNvCxnSpPr/>
              <p:nvPr/>
            </p:nvCxnSpPr>
            <p:spPr>
              <a:xfrm rot="5400000">
                <a:off x="6051653" y="3590451"/>
                <a:ext cx="2112936" cy="5167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30"/>
              <p:cNvCxnSpPr/>
              <p:nvPr/>
            </p:nvCxnSpPr>
            <p:spPr>
              <a:xfrm rot="5400000">
                <a:off x="6302645" y="3590451"/>
                <a:ext cx="2112936" cy="5167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31"/>
              <p:cNvCxnSpPr/>
              <p:nvPr/>
            </p:nvCxnSpPr>
            <p:spPr>
              <a:xfrm rot="5400000">
                <a:off x="3290807" y="3590451"/>
                <a:ext cx="2112936" cy="5167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uppieren 43"/>
            <p:cNvGrpSpPr/>
            <p:nvPr/>
          </p:nvGrpSpPr>
          <p:grpSpPr>
            <a:xfrm>
              <a:off x="4339525" y="2552055"/>
              <a:ext cx="3022170" cy="2093859"/>
              <a:chOff x="4339525" y="2552055"/>
              <a:chExt cx="3022170" cy="2093859"/>
            </a:xfrm>
          </p:grpSpPr>
          <p:cxnSp>
            <p:nvCxnSpPr>
              <p:cNvPr id="35" name="Gerade Verbindung 34"/>
              <p:cNvCxnSpPr/>
              <p:nvPr/>
            </p:nvCxnSpPr>
            <p:spPr>
              <a:xfrm>
                <a:off x="4339525" y="2813589"/>
                <a:ext cx="3022170" cy="1588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 Verbindung 35"/>
              <p:cNvCxnSpPr/>
              <p:nvPr/>
            </p:nvCxnSpPr>
            <p:spPr>
              <a:xfrm>
                <a:off x="4339525" y="3075123"/>
                <a:ext cx="3022170" cy="1588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36"/>
              <p:cNvCxnSpPr/>
              <p:nvPr/>
            </p:nvCxnSpPr>
            <p:spPr>
              <a:xfrm>
                <a:off x="4339525" y="3336657"/>
                <a:ext cx="3022170" cy="1588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/>
              <p:cNvCxnSpPr/>
              <p:nvPr/>
            </p:nvCxnSpPr>
            <p:spPr>
              <a:xfrm>
                <a:off x="4339525" y="3598191"/>
                <a:ext cx="3022170" cy="1588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/>
              <p:cNvCxnSpPr/>
              <p:nvPr/>
            </p:nvCxnSpPr>
            <p:spPr>
              <a:xfrm>
                <a:off x="4339525" y="3859725"/>
                <a:ext cx="3022170" cy="1588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9"/>
              <p:cNvCxnSpPr/>
              <p:nvPr/>
            </p:nvCxnSpPr>
            <p:spPr>
              <a:xfrm>
                <a:off x="4339525" y="4121259"/>
                <a:ext cx="3022170" cy="1588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40"/>
              <p:cNvCxnSpPr/>
              <p:nvPr/>
            </p:nvCxnSpPr>
            <p:spPr>
              <a:xfrm>
                <a:off x="4339525" y="4382793"/>
                <a:ext cx="3022170" cy="1588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/>
              <p:cNvCxnSpPr/>
              <p:nvPr/>
            </p:nvCxnSpPr>
            <p:spPr>
              <a:xfrm>
                <a:off x="4339525" y="4644326"/>
                <a:ext cx="3022170" cy="1588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42"/>
              <p:cNvCxnSpPr/>
              <p:nvPr/>
            </p:nvCxnSpPr>
            <p:spPr>
              <a:xfrm>
                <a:off x="4339525" y="2552055"/>
                <a:ext cx="3022170" cy="1588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Textfeld 45"/>
          <p:cNvSpPr txBox="1"/>
          <p:nvPr/>
        </p:nvSpPr>
        <p:spPr>
          <a:xfrm>
            <a:off x="4327302" y="4752304"/>
            <a:ext cx="3098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Keine Point-Samples</a:t>
            </a:r>
          </a:p>
          <a:p>
            <a:r>
              <a:rPr lang="de-DE" dirty="0" smtClean="0"/>
              <a:t>sondern „gemittelte“ Regionen</a:t>
            </a:r>
          </a:p>
          <a:p>
            <a:r>
              <a:rPr lang="de-DE" dirty="0" smtClean="0"/>
              <a:t>(Point </a:t>
            </a:r>
            <a:r>
              <a:rPr lang="de-DE" dirty="0" err="1" smtClean="0"/>
              <a:t>Spread</a:t>
            </a:r>
            <a:r>
              <a:rPr lang="de-DE" dirty="0" smtClean="0"/>
              <a:t> </a:t>
            </a:r>
            <a:r>
              <a:rPr lang="de-DE" dirty="0" err="1" smtClean="0"/>
              <a:t>Function</a:t>
            </a:r>
            <a:r>
              <a:rPr lang="de-DE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638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31837E-6 L 0.2533 0.0053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" y="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ruppieren 654"/>
          <p:cNvGrpSpPr/>
          <p:nvPr/>
        </p:nvGrpSpPr>
        <p:grpSpPr>
          <a:xfrm>
            <a:off x="5067300" y="4408714"/>
            <a:ext cx="1239838" cy="422275"/>
            <a:chOff x="5067300" y="4408714"/>
            <a:chExt cx="1239838" cy="422275"/>
          </a:xfrm>
        </p:grpSpPr>
        <p:sp>
          <p:nvSpPr>
            <p:cNvPr id="124" name="Rectangle 512"/>
            <p:cNvSpPr>
              <a:spLocks noChangeArrowheads="1"/>
            </p:cNvSpPr>
            <p:nvPr/>
          </p:nvSpPr>
          <p:spPr bwMode="auto">
            <a:xfrm>
              <a:off x="5067300" y="4530951"/>
              <a:ext cx="1011238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5988"/>
              <a:r>
                <a:rPr lang="de-DE" sz="1200" i="1" dirty="0" err="1">
                  <a:solidFill>
                    <a:srgbClr val="F48000"/>
                  </a:solidFill>
                  <a:latin typeface="Arial" charset="0"/>
                </a:rPr>
                <a:t>Supersampling</a:t>
              </a:r>
              <a:endParaRPr lang="de-DE" dirty="0"/>
            </a:p>
          </p:txBody>
        </p:sp>
        <p:sp>
          <p:nvSpPr>
            <p:cNvPr id="631" name="Line 47"/>
            <p:cNvSpPr>
              <a:spLocks noChangeShapeType="1"/>
            </p:cNvSpPr>
            <p:nvPr/>
          </p:nvSpPr>
          <p:spPr bwMode="auto">
            <a:xfrm>
              <a:off x="6294438" y="4408714"/>
              <a:ext cx="12700" cy="422275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grpSp>
        <p:nvGrpSpPr>
          <p:cNvPr id="657" name="Gruppieren 656"/>
          <p:cNvGrpSpPr/>
          <p:nvPr/>
        </p:nvGrpSpPr>
        <p:grpSpPr>
          <a:xfrm>
            <a:off x="7083425" y="4408714"/>
            <a:ext cx="1427888" cy="422275"/>
            <a:chOff x="7083425" y="4408714"/>
            <a:chExt cx="1427888" cy="422275"/>
          </a:xfrm>
        </p:grpSpPr>
        <p:sp>
          <p:nvSpPr>
            <p:cNvPr id="200" name="Rectangle 1003"/>
            <p:cNvSpPr>
              <a:spLocks noChangeArrowheads="1"/>
            </p:cNvSpPr>
            <p:nvPr/>
          </p:nvSpPr>
          <p:spPr bwMode="auto">
            <a:xfrm>
              <a:off x="7267575" y="4530951"/>
              <a:ext cx="124373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5988"/>
              <a:r>
                <a:rPr lang="de-DE" sz="1200" i="1" dirty="0">
                  <a:solidFill>
                    <a:srgbClr val="F48000"/>
                  </a:solidFill>
                  <a:latin typeface="Arial" charset="0"/>
                </a:rPr>
                <a:t>Transfer </a:t>
              </a:r>
              <a:r>
                <a:rPr lang="de-DE" sz="1200" i="1" dirty="0" smtClean="0">
                  <a:solidFill>
                    <a:srgbClr val="F48000"/>
                  </a:solidFill>
                  <a:latin typeface="Arial" charset="0"/>
                </a:rPr>
                <a:t>-Funktion</a:t>
              </a:r>
              <a:endParaRPr lang="de-DE" dirty="0"/>
            </a:p>
          </p:txBody>
        </p:sp>
        <p:sp>
          <p:nvSpPr>
            <p:cNvPr id="632" name="Line 48"/>
            <p:cNvSpPr>
              <a:spLocks noChangeShapeType="1"/>
            </p:cNvSpPr>
            <p:nvPr/>
          </p:nvSpPr>
          <p:spPr bwMode="auto">
            <a:xfrm>
              <a:off x="7083425" y="4408714"/>
              <a:ext cx="12700" cy="422275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</a:t>
            </a:r>
            <a:r>
              <a:rPr lang="de-DE" dirty="0" err="1" smtClean="0"/>
              <a:t>Diskretisierungsproblem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4D7F-39A1-4CFB-8394-0A5FF582CF35}" type="datetime1">
              <a:rPr lang="de-DE" smtClean="0"/>
              <a:pPr/>
              <a:t>15.06.2009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 smtClean="0"/>
              <a:t>christof</a:t>
            </a:r>
            <a:r>
              <a:rPr lang="de-DE" dirty="0" smtClean="0"/>
              <a:t> </a:t>
            </a:r>
            <a:r>
              <a:rPr lang="de-DE" dirty="0" err="1" smtClean="0"/>
              <a:t>rezk-salama</a:t>
            </a:r>
            <a:r>
              <a:rPr lang="de-DE" dirty="0" smtClean="0"/>
              <a:t>, </a:t>
            </a:r>
            <a:r>
              <a:rPr lang="de-DE" dirty="0" err="1" smtClean="0"/>
              <a:t>computergraphik</a:t>
            </a:r>
            <a:r>
              <a:rPr lang="de-DE" dirty="0" smtClean="0"/>
              <a:t> und </a:t>
            </a:r>
            <a:r>
              <a:rPr lang="de-DE" dirty="0" err="1" smtClean="0"/>
              <a:t>multimediasysteme</a:t>
            </a:r>
            <a:r>
              <a:rPr lang="de-DE" dirty="0" smtClean="0"/>
              <a:t>, </a:t>
            </a:r>
            <a:r>
              <a:rPr lang="de-DE" dirty="0" err="1" smtClean="0"/>
              <a:t>universität</a:t>
            </a:r>
            <a:r>
              <a:rPr lang="de-DE" dirty="0" smtClean="0"/>
              <a:t> siegen</a:t>
            </a:r>
            <a:endParaRPr lang="de-DE" dirty="0"/>
          </a:p>
        </p:txBody>
      </p:sp>
      <p:grpSp>
        <p:nvGrpSpPr>
          <p:cNvPr id="661" name="Gruppieren 660"/>
          <p:cNvGrpSpPr/>
          <p:nvPr/>
        </p:nvGrpSpPr>
        <p:grpSpPr>
          <a:xfrm>
            <a:off x="6810375" y="4859564"/>
            <a:ext cx="1943100" cy="1450389"/>
            <a:chOff x="6810375" y="4859564"/>
            <a:chExt cx="1943100" cy="1450389"/>
          </a:xfrm>
        </p:grpSpPr>
        <p:grpSp>
          <p:nvGrpSpPr>
            <p:cNvPr id="6" name="Group 66"/>
            <p:cNvGrpSpPr>
              <a:grpSpLocks/>
            </p:cNvGrpSpPr>
            <p:nvPr/>
          </p:nvGrpSpPr>
          <p:grpSpPr bwMode="auto">
            <a:xfrm>
              <a:off x="6810375" y="4859564"/>
              <a:ext cx="1943100" cy="1231900"/>
              <a:chOff x="4290" y="2907"/>
              <a:chExt cx="1224" cy="776"/>
            </a:xfrm>
          </p:grpSpPr>
          <p:grpSp>
            <p:nvGrpSpPr>
              <p:cNvPr id="7" name="Group 38"/>
              <p:cNvGrpSpPr>
                <a:grpSpLocks/>
              </p:cNvGrpSpPr>
              <p:nvPr/>
            </p:nvGrpSpPr>
            <p:grpSpPr bwMode="auto">
              <a:xfrm>
                <a:off x="4290" y="2907"/>
                <a:ext cx="1224" cy="776"/>
                <a:chOff x="3585" y="2907"/>
                <a:chExt cx="1224" cy="776"/>
              </a:xfrm>
            </p:grpSpPr>
            <p:sp>
              <p:nvSpPr>
                <p:cNvPr id="57" name="Freeform 693"/>
                <p:cNvSpPr>
                  <a:spLocks/>
                </p:cNvSpPr>
                <p:nvPr/>
              </p:nvSpPr>
              <p:spPr bwMode="auto">
                <a:xfrm>
                  <a:off x="3585" y="2907"/>
                  <a:ext cx="1224" cy="776"/>
                </a:xfrm>
                <a:custGeom>
                  <a:avLst/>
                  <a:gdLst/>
                  <a:ahLst/>
                  <a:cxnLst>
                    <a:cxn ang="0">
                      <a:pos x="22" y="208"/>
                    </a:cxn>
                    <a:cxn ang="0">
                      <a:pos x="307" y="208"/>
                    </a:cxn>
                    <a:cxn ang="0">
                      <a:pos x="328" y="186"/>
                    </a:cxn>
                    <a:cxn ang="0">
                      <a:pos x="328" y="22"/>
                    </a:cxn>
                    <a:cxn ang="0">
                      <a:pos x="307" y="0"/>
                    </a:cxn>
                    <a:cxn ang="0">
                      <a:pos x="22" y="0"/>
                    </a:cxn>
                    <a:cxn ang="0">
                      <a:pos x="0" y="22"/>
                    </a:cxn>
                    <a:cxn ang="0">
                      <a:pos x="0" y="186"/>
                    </a:cxn>
                    <a:cxn ang="0">
                      <a:pos x="22" y="208"/>
                    </a:cxn>
                  </a:cxnLst>
                  <a:rect l="0" t="0" r="r" b="b"/>
                  <a:pathLst>
                    <a:path w="328" h="208">
                      <a:moveTo>
                        <a:pt x="22" y="208"/>
                      </a:moveTo>
                      <a:lnTo>
                        <a:pt x="307" y="208"/>
                      </a:lnTo>
                      <a:cubicBezTo>
                        <a:pt x="319" y="208"/>
                        <a:pt x="328" y="198"/>
                        <a:pt x="328" y="186"/>
                      </a:cubicBezTo>
                      <a:lnTo>
                        <a:pt x="328" y="22"/>
                      </a:lnTo>
                      <a:cubicBezTo>
                        <a:pt x="328" y="10"/>
                        <a:pt x="319" y="0"/>
                        <a:pt x="307" y="0"/>
                      </a:cubicBezTo>
                      <a:lnTo>
                        <a:pt x="22" y="0"/>
                      </a:lnTo>
                      <a:cubicBezTo>
                        <a:pt x="10" y="0"/>
                        <a:pt x="0" y="10"/>
                        <a:pt x="0" y="22"/>
                      </a:cubicBezTo>
                      <a:lnTo>
                        <a:pt x="0" y="186"/>
                      </a:lnTo>
                      <a:cubicBezTo>
                        <a:pt x="0" y="198"/>
                        <a:pt x="10" y="208"/>
                        <a:pt x="22" y="208"/>
                      </a:cubicBezTo>
                      <a:close/>
                    </a:path>
                  </a:pathLst>
                </a:custGeom>
                <a:solidFill>
                  <a:srgbClr val="DDDD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8" name="Freeform 694"/>
                <p:cNvSpPr>
                  <a:spLocks/>
                </p:cNvSpPr>
                <p:nvPr/>
              </p:nvSpPr>
              <p:spPr bwMode="auto">
                <a:xfrm>
                  <a:off x="3585" y="2907"/>
                  <a:ext cx="1224" cy="776"/>
                </a:xfrm>
                <a:custGeom>
                  <a:avLst/>
                  <a:gdLst/>
                  <a:ahLst/>
                  <a:cxnLst>
                    <a:cxn ang="0">
                      <a:pos x="22" y="208"/>
                    </a:cxn>
                    <a:cxn ang="0">
                      <a:pos x="307" y="208"/>
                    </a:cxn>
                    <a:cxn ang="0">
                      <a:pos x="328" y="186"/>
                    </a:cxn>
                    <a:cxn ang="0">
                      <a:pos x="328" y="22"/>
                    </a:cxn>
                    <a:cxn ang="0">
                      <a:pos x="307" y="0"/>
                    </a:cxn>
                    <a:cxn ang="0">
                      <a:pos x="22" y="0"/>
                    </a:cxn>
                    <a:cxn ang="0">
                      <a:pos x="0" y="22"/>
                    </a:cxn>
                    <a:cxn ang="0">
                      <a:pos x="0" y="186"/>
                    </a:cxn>
                    <a:cxn ang="0">
                      <a:pos x="22" y="208"/>
                    </a:cxn>
                  </a:cxnLst>
                  <a:rect l="0" t="0" r="r" b="b"/>
                  <a:pathLst>
                    <a:path w="328" h="208">
                      <a:moveTo>
                        <a:pt x="22" y="208"/>
                      </a:moveTo>
                      <a:lnTo>
                        <a:pt x="307" y="208"/>
                      </a:lnTo>
                      <a:cubicBezTo>
                        <a:pt x="319" y="208"/>
                        <a:pt x="328" y="198"/>
                        <a:pt x="328" y="186"/>
                      </a:cubicBezTo>
                      <a:lnTo>
                        <a:pt x="328" y="22"/>
                      </a:lnTo>
                      <a:cubicBezTo>
                        <a:pt x="328" y="10"/>
                        <a:pt x="319" y="0"/>
                        <a:pt x="307" y="0"/>
                      </a:cubicBezTo>
                      <a:lnTo>
                        <a:pt x="22" y="0"/>
                      </a:lnTo>
                      <a:cubicBezTo>
                        <a:pt x="10" y="0"/>
                        <a:pt x="0" y="10"/>
                        <a:pt x="0" y="22"/>
                      </a:cubicBezTo>
                      <a:lnTo>
                        <a:pt x="0" y="186"/>
                      </a:lnTo>
                      <a:cubicBezTo>
                        <a:pt x="0" y="198"/>
                        <a:pt x="10" y="208"/>
                        <a:pt x="22" y="208"/>
                      </a:cubicBezTo>
                      <a:close/>
                    </a:path>
                  </a:pathLst>
                </a:custGeom>
                <a:noFill/>
                <a:ln w="0">
                  <a:solidFill>
                    <a:srgbClr val="24211D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59" name="Freeform 701"/>
                <p:cNvSpPr>
                  <a:spLocks/>
                </p:cNvSpPr>
                <p:nvPr/>
              </p:nvSpPr>
              <p:spPr bwMode="auto">
                <a:xfrm>
                  <a:off x="3632" y="2957"/>
                  <a:ext cx="1146" cy="653"/>
                </a:xfrm>
                <a:custGeom>
                  <a:avLst/>
                  <a:gdLst/>
                  <a:ahLst/>
                  <a:cxnLst>
                    <a:cxn ang="0">
                      <a:pos x="307" y="175"/>
                    </a:cxn>
                    <a:cxn ang="0">
                      <a:pos x="207" y="175"/>
                    </a:cxn>
                    <a:cxn ang="0">
                      <a:pos x="207" y="0"/>
                    </a:cxn>
                    <a:cxn ang="0">
                      <a:pos x="184" y="0"/>
                    </a:cxn>
                    <a:cxn ang="0">
                      <a:pos x="184" y="175"/>
                    </a:cxn>
                    <a:cxn ang="0">
                      <a:pos x="118" y="175"/>
                    </a:cxn>
                    <a:cxn ang="0">
                      <a:pos x="118" y="0"/>
                    </a:cxn>
                    <a:cxn ang="0">
                      <a:pos x="64" y="0"/>
                    </a:cxn>
                    <a:cxn ang="0">
                      <a:pos x="64" y="175"/>
                    </a:cxn>
                    <a:cxn ang="0">
                      <a:pos x="0" y="175"/>
                    </a:cxn>
                    <a:cxn ang="0">
                      <a:pos x="307" y="175"/>
                    </a:cxn>
                  </a:cxnLst>
                  <a:rect l="0" t="0" r="r" b="b"/>
                  <a:pathLst>
                    <a:path w="307" h="175">
                      <a:moveTo>
                        <a:pt x="307" y="175"/>
                      </a:moveTo>
                      <a:lnTo>
                        <a:pt x="207" y="175"/>
                      </a:lnTo>
                      <a:lnTo>
                        <a:pt x="207" y="0"/>
                      </a:lnTo>
                      <a:lnTo>
                        <a:pt x="184" y="0"/>
                      </a:lnTo>
                      <a:lnTo>
                        <a:pt x="184" y="175"/>
                      </a:lnTo>
                      <a:lnTo>
                        <a:pt x="118" y="175"/>
                      </a:lnTo>
                      <a:lnTo>
                        <a:pt x="118" y="0"/>
                      </a:lnTo>
                      <a:lnTo>
                        <a:pt x="64" y="0"/>
                      </a:lnTo>
                      <a:lnTo>
                        <a:pt x="64" y="175"/>
                      </a:lnTo>
                      <a:lnTo>
                        <a:pt x="0" y="175"/>
                      </a:lnTo>
                      <a:lnTo>
                        <a:pt x="307" y="175"/>
                      </a:lnTo>
                      <a:close/>
                    </a:path>
                  </a:pathLst>
                </a:custGeom>
                <a:solidFill>
                  <a:srgbClr val="9081BB"/>
                </a:solidFill>
                <a:ln w="3175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60" name="Rectangle 311"/>
                <p:cNvSpPr>
                  <a:spLocks noChangeArrowheads="1"/>
                </p:cNvSpPr>
                <p:nvPr/>
              </p:nvSpPr>
              <p:spPr bwMode="auto">
                <a:xfrm>
                  <a:off x="3865" y="3478"/>
                  <a:ext cx="11" cy="134"/>
                </a:xfrm>
                <a:prstGeom prst="rect">
                  <a:avLst/>
                </a:prstGeom>
                <a:solidFill>
                  <a:srgbClr val="24211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61" name="Rectangle 312"/>
                <p:cNvSpPr>
                  <a:spLocks noChangeArrowheads="1"/>
                </p:cNvSpPr>
                <p:nvPr/>
              </p:nvSpPr>
              <p:spPr bwMode="auto">
                <a:xfrm>
                  <a:off x="4029" y="3094"/>
                  <a:ext cx="11" cy="518"/>
                </a:xfrm>
                <a:prstGeom prst="rect">
                  <a:avLst/>
                </a:prstGeom>
                <a:solidFill>
                  <a:srgbClr val="24211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62" name="Rectangle 313"/>
                <p:cNvSpPr>
                  <a:spLocks noChangeArrowheads="1"/>
                </p:cNvSpPr>
                <p:nvPr/>
              </p:nvSpPr>
              <p:spPr bwMode="auto">
                <a:xfrm>
                  <a:off x="4357" y="3288"/>
                  <a:ext cx="12" cy="324"/>
                </a:xfrm>
                <a:prstGeom prst="rect">
                  <a:avLst/>
                </a:prstGeom>
                <a:solidFill>
                  <a:srgbClr val="24211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63" name="Rectangle 314"/>
                <p:cNvSpPr>
                  <a:spLocks noChangeArrowheads="1"/>
                </p:cNvSpPr>
                <p:nvPr/>
              </p:nvSpPr>
              <p:spPr bwMode="auto">
                <a:xfrm>
                  <a:off x="3906" y="3388"/>
                  <a:ext cx="11" cy="224"/>
                </a:xfrm>
                <a:prstGeom prst="rect">
                  <a:avLst/>
                </a:prstGeom>
                <a:solidFill>
                  <a:srgbClr val="24211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64" name="Rectangle 315"/>
                <p:cNvSpPr>
                  <a:spLocks noChangeArrowheads="1"/>
                </p:cNvSpPr>
                <p:nvPr/>
              </p:nvSpPr>
              <p:spPr bwMode="auto">
                <a:xfrm>
                  <a:off x="3988" y="3187"/>
                  <a:ext cx="11" cy="425"/>
                </a:xfrm>
                <a:prstGeom prst="rect">
                  <a:avLst/>
                </a:prstGeom>
                <a:solidFill>
                  <a:srgbClr val="24211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65" name="Rectangle 317"/>
                <p:cNvSpPr>
                  <a:spLocks noChangeArrowheads="1"/>
                </p:cNvSpPr>
                <p:nvPr/>
              </p:nvSpPr>
              <p:spPr bwMode="auto">
                <a:xfrm>
                  <a:off x="3947" y="2959"/>
                  <a:ext cx="11" cy="653"/>
                </a:xfrm>
                <a:prstGeom prst="rect">
                  <a:avLst/>
                </a:prstGeom>
                <a:solidFill>
                  <a:srgbClr val="24211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66" name="Rectangle 318"/>
                <p:cNvSpPr>
                  <a:spLocks noChangeArrowheads="1"/>
                </p:cNvSpPr>
                <p:nvPr/>
              </p:nvSpPr>
              <p:spPr bwMode="auto">
                <a:xfrm>
                  <a:off x="3865" y="2959"/>
                  <a:ext cx="11" cy="653"/>
                </a:xfrm>
                <a:prstGeom prst="rect">
                  <a:avLst/>
                </a:prstGeom>
                <a:solidFill>
                  <a:srgbClr val="24211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67" name="Rectangle 319"/>
                <p:cNvSpPr>
                  <a:spLocks noChangeArrowheads="1"/>
                </p:cNvSpPr>
                <p:nvPr/>
              </p:nvSpPr>
              <p:spPr bwMode="auto">
                <a:xfrm>
                  <a:off x="4029" y="2959"/>
                  <a:ext cx="11" cy="653"/>
                </a:xfrm>
                <a:prstGeom prst="rect">
                  <a:avLst/>
                </a:prstGeom>
                <a:solidFill>
                  <a:srgbClr val="24211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68" name="Rectangle 320"/>
                <p:cNvSpPr>
                  <a:spLocks noChangeArrowheads="1"/>
                </p:cNvSpPr>
                <p:nvPr/>
              </p:nvSpPr>
              <p:spPr bwMode="auto">
                <a:xfrm>
                  <a:off x="4357" y="2959"/>
                  <a:ext cx="12" cy="653"/>
                </a:xfrm>
                <a:prstGeom prst="rect">
                  <a:avLst/>
                </a:prstGeom>
                <a:solidFill>
                  <a:srgbClr val="24211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69" name="Rectangle 321"/>
                <p:cNvSpPr>
                  <a:spLocks noChangeArrowheads="1"/>
                </p:cNvSpPr>
                <p:nvPr/>
              </p:nvSpPr>
              <p:spPr bwMode="auto">
                <a:xfrm>
                  <a:off x="3906" y="2959"/>
                  <a:ext cx="11" cy="653"/>
                </a:xfrm>
                <a:prstGeom prst="rect">
                  <a:avLst/>
                </a:prstGeom>
                <a:solidFill>
                  <a:srgbClr val="24211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0" name="Rectangle 322"/>
                <p:cNvSpPr>
                  <a:spLocks noChangeArrowheads="1"/>
                </p:cNvSpPr>
                <p:nvPr/>
              </p:nvSpPr>
              <p:spPr bwMode="auto">
                <a:xfrm>
                  <a:off x="3988" y="2959"/>
                  <a:ext cx="11" cy="653"/>
                </a:xfrm>
                <a:prstGeom prst="rect">
                  <a:avLst/>
                </a:prstGeom>
                <a:solidFill>
                  <a:srgbClr val="24211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1" name="Rectangle 455"/>
                <p:cNvSpPr>
                  <a:spLocks noChangeArrowheads="1"/>
                </p:cNvSpPr>
                <p:nvPr/>
              </p:nvSpPr>
              <p:spPr bwMode="auto">
                <a:xfrm>
                  <a:off x="4563" y="3612"/>
                  <a:ext cx="11" cy="12"/>
                </a:xfrm>
                <a:prstGeom prst="rect">
                  <a:avLst/>
                </a:prstGeom>
                <a:solidFill>
                  <a:srgbClr val="24211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2" name="Freeform 456"/>
                <p:cNvSpPr>
                  <a:spLocks/>
                </p:cNvSpPr>
                <p:nvPr/>
              </p:nvSpPr>
              <p:spPr bwMode="auto">
                <a:xfrm>
                  <a:off x="4563" y="3605"/>
                  <a:ext cx="11" cy="19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1"/>
                    </a:cxn>
                    <a:cxn ang="0">
                      <a:pos x="3" y="0"/>
                    </a:cxn>
                    <a:cxn ang="0">
                      <a:pos x="3" y="4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" h="5">
                      <a:moveTo>
                        <a:pt x="0" y="5"/>
                      </a:moveTo>
                      <a:lnTo>
                        <a:pt x="0" y="1"/>
                      </a:ln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24211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3" name="Oval 457"/>
                <p:cNvSpPr>
                  <a:spLocks noChangeArrowheads="1"/>
                </p:cNvSpPr>
                <p:nvPr/>
              </p:nvSpPr>
              <p:spPr bwMode="auto">
                <a:xfrm>
                  <a:off x="3943" y="2948"/>
                  <a:ext cx="23" cy="26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4" name="Freeform 458"/>
                <p:cNvSpPr>
                  <a:spLocks noEditPoints="1"/>
                </p:cNvSpPr>
                <p:nvPr/>
              </p:nvSpPr>
              <p:spPr bwMode="auto">
                <a:xfrm>
                  <a:off x="3936" y="2944"/>
                  <a:ext cx="37" cy="34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3"/>
                    </a:cxn>
                    <a:cxn ang="0">
                      <a:pos x="5" y="0"/>
                    </a:cxn>
                    <a:cxn ang="0">
                      <a:pos x="6" y="3"/>
                    </a:cxn>
                    <a:cxn ang="0">
                      <a:pos x="5" y="0"/>
                    </a:cxn>
                    <a:cxn ang="0">
                      <a:pos x="6" y="3"/>
                    </a:cxn>
                    <a:cxn ang="0">
                      <a:pos x="6" y="3"/>
                    </a:cxn>
                    <a:cxn ang="0">
                      <a:pos x="10" y="5"/>
                    </a:cxn>
                    <a:cxn ang="0">
                      <a:pos x="6" y="3"/>
                    </a:cxn>
                    <a:cxn ang="0">
                      <a:pos x="10" y="5"/>
                    </a:cxn>
                    <a:cxn ang="0">
                      <a:pos x="7" y="5"/>
                    </a:cxn>
                    <a:cxn ang="0">
                      <a:pos x="10" y="5"/>
                    </a:cxn>
                    <a:cxn ang="0">
                      <a:pos x="10" y="5"/>
                    </a:cxn>
                    <a:cxn ang="0">
                      <a:pos x="7" y="5"/>
                    </a:cxn>
                    <a:cxn ang="0">
                      <a:pos x="10" y="5"/>
                    </a:cxn>
                    <a:cxn ang="0">
                      <a:pos x="6" y="6"/>
                    </a:cxn>
                    <a:cxn ang="0">
                      <a:pos x="10" y="5"/>
                    </a:cxn>
                    <a:cxn ang="0">
                      <a:pos x="5" y="9"/>
                    </a:cxn>
                    <a:cxn ang="0">
                      <a:pos x="6" y="6"/>
                    </a:cxn>
                    <a:cxn ang="0">
                      <a:pos x="5" y="9"/>
                    </a:cxn>
                    <a:cxn ang="0">
                      <a:pos x="5" y="6"/>
                    </a:cxn>
                    <a:cxn ang="0">
                      <a:pos x="5" y="9"/>
                    </a:cxn>
                    <a:cxn ang="0">
                      <a:pos x="5" y="9"/>
                    </a:cxn>
                    <a:cxn ang="0">
                      <a:pos x="5" y="6"/>
                    </a:cxn>
                    <a:cxn ang="0">
                      <a:pos x="5" y="9"/>
                    </a:cxn>
                    <a:cxn ang="0">
                      <a:pos x="4" y="6"/>
                    </a:cxn>
                    <a:cxn ang="0">
                      <a:pos x="5" y="9"/>
                    </a:cxn>
                    <a:cxn ang="0">
                      <a:pos x="1" y="8"/>
                    </a:cxn>
                    <a:cxn ang="0">
                      <a:pos x="1" y="8"/>
                    </a:cxn>
                    <a:cxn ang="0">
                      <a:pos x="0" y="5"/>
                    </a:cxn>
                    <a:cxn ang="0">
                      <a:pos x="4" y="6"/>
                    </a:cxn>
                    <a:cxn ang="0">
                      <a:pos x="0" y="5"/>
                    </a:cxn>
                    <a:cxn ang="0">
                      <a:pos x="3" y="5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3" y="5"/>
                    </a:cxn>
                    <a:cxn ang="0">
                      <a:pos x="0" y="5"/>
                    </a:cxn>
                    <a:cxn ang="0">
                      <a:pos x="4" y="3"/>
                    </a:cxn>
                    <a:cxn ang="0">
                      <a:pos x="0" y="5"/>
                    </a:cxn>
                    <a:cxn ang="0">
                      <a:pos x="4" y="3"/>
                    </a:cxn>
                    <a:cxn ang="0">
                      <a:pos x="4" y="3"/>
                    </a:cxn>
                    <a:cxn ang="0">
                      <a:pos x="5" y="0"/>
                    </a:cxn>
                    <a:cxn ang="0">
                      <a:pos x="4" y="3"/>
                    </a:cxn>
                    <a:cxn ang="0">
                      <a:pos x="5" y="0"/>
                    </a:cxn>
                    <a:cxn ang="0">
                      <a:pos x="5" y="3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0" h="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3"/>
                      </a:lnTo>
                      <a:lnTo>
                        <a:pt x="5" y="3"/>
                      </a:lnTo>
                      <a:lnTo>
                        <a:pt x="5" y="0"/>
                      </a:lnTo>
                      <a:close/>
                      <a:moveTo>
                        <a:pt x="5" y="0"/>
                      </a:moveTo>
                      <a:cubicBezTo>
                        <a:pt x="6" y="0"/>
                        <a:pt x="7" y="0"/>
                        <a:pt x="8" y="1"/>
                      </a:cubicBezTo>
                      <a:lnTo>
                        <a:pt x="6" y="3"/>
                      </a:lnTo>
                      <a:cubicBezTo>
                        <a:pt x="6" y="3"/>
                        <a:pt x="5" y="3"/>
                        <a:pt x="5" y="3"/>
                      </a:cubicBezTo>
                      <a:lnTo>
                        <a:pt x="5" y="0"/>
                      </a:lnTo>
                      <a:close/>
                      <a:moveTo>
                        <a:pt x="6" y="3"/>
                      </a:moveTo>
                      <a:lnTo>
                        <a:pt x="6" y="3"/>
                      </a:lnTo>
                      <a:lnTo>
                        <a:pt x="7" y="2"/>
                      </a:lnTo>
                      <a:lnTo>
                        <a:pt x="6" y="3"/>
                      </a:lnTo>
                      <a:close/>
                      <a:moveTo>
                        <a:pt x="8" y="1"/>
                      </a:moveTo>
                      <a:cubicBezTo>
                        <a:pt x="9" y="2"/>
                        <a:pt x="10" y="3"/>
                        <a:pt x="10" y="5"/>
                      </a:cubicBezTo>
                      <a:lnTo>
                        <a:pt x="7" y="5"/>
                      </a:lnTo>
                      <a:cubicBezTo>
                        <a:pt x="7" y="4"/>
                        <a:pt x="6" y="4"/>
                        <a:pt x="6" y="3"/>
                      </a:cubicBezTo>
                      <a:lnTo>
                        <a:pt x="8" y="1"/>
                      </a:lnTo>
                      <a:close/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10" y="5"/>
                      </a:lnTo>
                      <a:close/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10" y="5"/>
                      </a:lnTo>
                      <a:close/>
                      <a:moveTo>
                        <a:pt x="10" y="5"/>
                      </a:moveTo>
                      <a:cubicBezTo>
                        <a:pt x="10" y="6"/>
                        <a:pt x="9" y="7"/>
                        <a:pt x="8" y="8"/>
                      </a:cubicBezTo>
                      <a:lnTo>
                        <a:pt x="6" y="6"/>
                      </a:lnTo>
                      <a:cubicBezTo>
                        <a:pt x="6" y="6"/>
                        <a:pt x="7" y="5"/>
                        <a:pt x="7" y="5"/>
                      </a:cubicBezTo>
                      <a:lnTo>
                        <a:pt x="10" y="5"/>
                      </a:lnTo>
                      <a:close/>
                      <a:moveTo>
                        <a:pt x="8" y="8"/>
                      </a:moveTo>
                      <a:cubicBezTo>
                        <a:pt x="7" y="9"/>
                        <a:pt x="6" y="9"/>
                        <a:pt x="5" y="9"/>
                      </a:cubicBezTo>
                      <a:lnTo>
                        <a:pt x="5" y="6"/>
                      </a:lnTo>
                      <a:cubicBezTo>
                        <a:pt x="5" y="6"/>
                        <a:pt x="6" y="6"/>
                        <a:pt x="6" y="6"/>
                      </a:cubicBezTo>
                      <a:lnTo>
                        <a:pt x="8" y="8"/>
                      </a:lnTo>
                      <a:close/>
                      <a:moveTo>
                        <a:pt x="5" y="9"/>
                      </a:moveTo>
                      <a:lnTo>
                        <a:pt x="5" y="9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5" y="9"/>
                      </a:lnTo>
                      <a:close/>
                      <a:moveTo>
                        <a:pt x="5" y="9"/>
                      </a:moveTo>
                      <a:lnTo>
                        <a:pt x="5" y="9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5" y="9"/>
                      </a:lnTo>
                      <a:close/>
                      <a:moveTo>
                        <a:pt x="5" y="9"/>
                      </a:moveTo>
                      <a:cubicBezTo>
                        <a:pt x="4" y="9"/>
                        <a:pt x="2" y="9"/>
                        <a:pt x="1" y="8"/>
                      </a:cubicBezTo>
                      <a:lnTo>
                        <a:pt x="4" y="6"/>
                      </a:lnTo>
                      <a:cubicBezTo>
                        <a:pt x="4" y="6"/>
                        <a:pt x="4" y="6"/>
                        <a:pt x="5" y="6"/>
                      </a:cubicBezTo>
                      <a:lnTo>
                        <a:pt x="5" y="9"/>
                      </a:lnTo>
                      <a:close/>
                      <a:moveTo>
                        <a:pt x="1" y="8"/>
                      </a:moveTo>
                      <a:lnTo>
                        <a:pt x="1" y="8"/>
                      </a:lnTo>
                      <a:lnTo>
                        <a:pt x="3" y="7"/>
                      </a:lnTo>
                      <a:lnTo>
                        <a:pt x="1" y="8"/>
                      </a:lnTo>
                      <a:close/>
                      <a:moveTo>
                        <a:pt x="1" y="8"/>
                      </a:moveTo>
                      <a:cubicBezTo>
                        <a:pt x="1" y="7"/>
                        <a:pt x="0" y="6"/>
                        <a:pt x="0" y="5"/>
                      </a:cubicBezTo>
                      <a:lnTo>
                        <a:pt x="3" y="5"/>
                      </a:lnTo>
                      <a:cubicBezTo>
                        <a:pt x="3" y="5"/>
                        <a:pt x="3" y="6"/>
                        <a:pt x="4" y="6"/>
                      </a:cubicBezTo>
                      <a:lnTo>
                        <a:pt x="1" y="8"/>
                      </a:lnTo>
                      <a:close/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5"/>
                      </a:lnTo>
                      <a:lnTo>
                        <a:pt x="0" y="5"/>
                      </a:lnTo>
                      <a:close/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5"/>
                      </a:lnTo>
                      <a:lnTo>
                        <a:pt x="0" y="5"/>
                      </a:lnTo>
                      <a:close/>
                      <a:moveTo>
                        <a:pt x="0" y="5"/>
                      </a:moveTo>
                      <a:cubicBezTo>
                        <a:pt x="0" y="3"/>
                        <a:pt x="1" y="2"/>
                        <a:pt x="1" y="1"/>
                      </a:cubicBezTo>
                      <a:lnTo>
                        <a:pt x="4" y="3"/>
                      </a:lnTo>
                      <a:cubicBezTo>
                        <a:pt x="3" y="4"/>
                        <a:pt x="3" y="4"/>
                        <a:pt x="3" y="5"/>
                      </a:cubicBezTo>
                      <a:lnTo>
                        <a:pt x="0" y="5"/>
                      </a:lnTo>
                      <a:close/>
                      <a:moveTo>
                        <a:pt x="4" y="3"/>
                      </a:moveTo>
                      <a:lnTo>
                        <a:pt x="4" y="3"/>
                      </a:lnTo>
                      <a:lnTo>
                        <a:pt x="3" y="2"/>
                      </a:lnTo>
                      <a:lnTo>
                        <a:pt x="4" y="3"/>
                      </a:lnTo>
                      <a:close/>
                      <a:moveTo>
                        <a:pt x="1" y="1"/>
                      </a:moveTo>
                      <a:cubicBezTo>
                        <a:pt x="2" y="0"/>
                        <a:pt x="4" y="0"/>
                        <a:pt x="5" y="0"/>
                      </a:cubicBezTo>
                      <a:lnTo>
                        <a:pt x="5" y="3"/>
                      </a:lnTo>
                      <a:cubicBezTo>
                        <a:pt x="4" y="3"/>
                        <a:pt x="4" y="3"/>
                        <a:pt x="4" y="3"/>
                      </a:cubicBezTo>
                      <a:lnTo>
                        <a:pt x="1" y="1"/>
                      </a:lnTo>
                      <a:close/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3"/>
                      </a:lnTo>
                      <a:lnTo>
                        <a:pt x="5" y="3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24211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5" name="Oval 459"/>
                <p:cNvSpPr>
                  <a:spLocks noChangeArrowheads="1"/>
                </p:cNvSpPr>
                <p:nvPr/>
              </p:nvSpPr>
              <p:spPr bwMode="auto">
                <a:xfrm>
                  <a:off x="4272" y="3598"/>
                  <a:ext cx="26" cy="26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6" name="Rectangle 1021"/>
                <p:cNvSpPr>
                  <a:spLocks noChangeArrowheads="1"/>
                </p:cNvSpPr>
                <p:nvPr/>
              </p:nvSpPr>
              <p:spPr bwMode="auto">
                <a:xfrm>
                  <a:off x="4399" y="2959"/>
                  <a:ext cx="11" cy="653"/>
                </a:xfrm>
                <a:prstGeom prst="rect">
                  <a:avLst/>
                </a:prstGeom>
                <a:solidFill>
                  <a:srgbClr val="24211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7" name="Rectangle 1022"/>
                <p:cNvSpPr>
                  <a:spLocks noChangeArrowheads="1"/>
                </p:cNvSpPr>
                <p:nvPr/>
              </p:nvSpPr>
              <p:spPr bwMode="auto">
                <a:xfrm>
                  <a:off x="4313" y="2959"/>
                  <a:ext cx="11" cy="657"/>
                </a:xfrm>
                <a:prstGeom prst="rect">
                  <a:avLst/>
                </a:prstGeom>
                <a:solidFill>
                  <a:srgbClr val="24211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8" name="Oval 1023"/>
                <p:cNvSpPr>
                  <a:spLocks noChangeArrowheads="1"/>
                </p:cNvSpPr>
                <p:nvPr/>
              </p:nvSpPr>
              <p:spPr bwMode="auto">
                <a:xfrm>
                  <a:off x="4309" y="2948"/>
                  <a:ext cx="22" cy="26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79" name="Freeform 0"/>
                <p:cNvSpPr>
                  <a:spLocks noEditPoints="1"/>
                </p:cNvSpPr>
                <p:nvPr/>
              </p:nvSpPr>
              <p:spPr bwMode="auto">
                <a:xfrm>
                  <a:off x="4302" y="2944"/>
                  <a:ext cx="37" cy="34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3"/>
                    </a:cxn>
                    <a:cxn ang="0">
                      <a:pos x="5" y="0"/>
                    </a:cxn>
                    <a:cxn ang="0">
                      <a:pos x="6" y="3"/>
                    </a:cxn>
                    <a:cxn ang="0">
                      <a:pos x="5" y="0"/>
                    </a:cxn>
                    <a:cxn ang="0">
                      <a:pos x="6" y="3"/>
                    </a:cxn>
                    <a:cxn ang="0">
                      <a:pos x="6" y="3"/>
                    </a:cxn>
                    <a:cxn ang="0">
                      <a:pos x="10" y="5"/>
                    </a:cxn>
                    <a:cxn ang="0">
                      <a:pos x="6" y="3"/>
                    </a:cxn>
                    <a:cxn ang="0">
                      <a:pos x="10" y="5"/>
                    </a:cxn>
                    <a:cxn ang="0">
                      <a:pos x="7" y="5"/>
                    </a:cxn>
                    <a:cxn ang="0">
                      <a:pos x="10" y="5"/>
                    </a:cxn>
                    <a:cxn ang="0">
                      <a:pos x="10" y="5"/>
                    </a:cxn>
                    <a:cxn ang="0">
                      <a:pos x="7" y="5"/>
                    </a:cxn>
                    <a:cxn ang="0">
                      <a:pos x="10" y="5"/>
                    </a:cxn>
                    <a:cxn ang="0">
                      <a:pos x="6" y="6"/>
                    </a:cxn>
                    <a:cxn ang="0">
                      <a:pos x="10" y="5"/>
                    </a:cxn>
                    <a:cxn ang="0">
                      <a:pos x="5" y="9"/>
                    </a:cxn>
                    <a:cxn ang="0">
                      <a:pos x="6" y="6"/>
                    </a:cxn>
                    <a:cxn ang="0">
                      <a:pos x="5" y="9"/>
                    </a:cxn>
                    <a:cxn ang="0">
                      <a:pos x="5" y="6"/>
                    </a:cxn>
                    <a:cxn ang="0">
                      <a:pos x="5" y="9"/>
                    </a:cxn>
                    <a:cxn ang="0">
                      <a:pos x="5" y="9"/>
                    </a:cxn>
                    <a:cxn ang="0">
                      <a:pos x="5" y="6"/>
                    </a:cxn>
                    <a:cxn ang="0">
                      <a:pos x="5" y="9"/>
                    </a:cxn>
                    <a:cxn ang="0">
                      <a:pos x="4" y="6"/>
                    </a:cxn>
                    <a:cxn ang="0">
                      <a:pos x="5" y="9"/>
                    </a:cxn>
                    <a:cxn ang="0">
                      <a:pos x="2" y="8"/>
                    </a:cxn>
                    <a:cxn ang="0">
                      <a:pos x="2" y="8"/>
                    </a:cxn>
                    <a:cxn ang="0">
                      <a:pos x="0" y="5"/>
                    </a:cxn>
                    <a:cxn ang="0">
                      <a:pos x="4" y="6"/>
                    </a:cxn>
                    <a:cxn ang="0">
                      <a:pos x="0" y="5"/>
                    </a:cxn>
                    <a:cxn ang="0">
                      <a:pos x="4" y="5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4" y="5"/>
                    </a:cxn>
                    <a:cxn ang="0">
                      <a:pos x="0" y="5"/>
                    </a:cxn>
                    <a:cxn ang="0">
                      <a:pos x="4" y="3"/>
                    </a:cxn>
                    <a:cxn ang="0">
                      <a:pos x="0" y="5"/>
                    </a:cxn>
                    <a:cxn ang="0">
                      <a:pos x="4" y="3"/>
                    </a:cxn>
                    <a:cxn ang="0">
                      <a:pos x="4" y="3"/>
                    </a:cxn>
                    <a:cxn ang="0">
                      <a:pos x="5" y="0"/>
                    </a:cxn>
                    <a:cxn ang="0">
                      <a:pos x="4" y="3"/>
                    </a:cxn>
                    <a:cxn ang="0">
                      <a:pos x="5" y="0"/>
                    </a:cxn>
                    <a:cxn ang="0">
                      <a:pos x="5" y="3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0" h="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3"/>
                      </a:lnTo>
                      <a:lnTo>
                        <a:pt x="5" y="3"/>
                      </a:lnTo>
                      <a:lnTo>
                        <a:pt x="5" y="0"/>
                      </a:lnTo>
                      <a:close/>
                      <a:moveTo>
                        <a:pt x="5" y="0"/>
                      </a:moveTo>
                      <a:cubicBezTo>
                        <a:pt x="7" y="0"/>
                        <a:pt x="8" y="0"/>
                        <a:pt x="9" y="1"/>
                      </a:cubicBezTo>
                      <a:lnTo>
                        <a:pt x="6" y="3"/>
                      </a:lnTo>
                      <a:cubicBezTo>
                        <a:pt x="6" y="3"/>
                        <a:pt x="6" y="3"/>
                        <a:pt x="5" y="3"/>
                      </a:cubicBezTo>
                      <a:lnTo>
                        <a:pt x="5" y="0"/>
                      </a:lnTo>
                      <a:close/>
                      <a:moveTo>
                        <a:pt x="6" y="3"/>
                      </a:moveTo>
                      <a:lnTo>
                        <a:pt x="6" y="3"/>
                      </a:lnTo>
                      <a:lnTo>
                        <a:pt x="8" y="2"/>
                      </a:lnTo>
                      <a:lnTo>
                        <a:pt x="6" y="3"/>
                      </a:lnTo>
                      <a:close/>
                      <a:moveTo>
                        <a:pt x="9" y="1"/>
                      </a:moveTo>
                      <a:cubicBezTo>
                        <a:pt x="9" y="2"/>
                        <a:pt x="10" y="3"/>
                        <a:pt x="10" y="5"/>
                      </a:cubicBezTo>
                      <a:lnTo>
                        <a:pt x="7" y="5"/>
                      </a:lnTo>
                      <a:cubicBezTo>
                        <a:pt x="7" y="4"/>
                        <a:pt x="7" y="4"/>
                        <a:pt x="6" y="3"/>
                      </a:cubicBezTo>
                      <a:lnTo>
                        <a:pt x="9" y="1"/>
                      </a:lnTo>
                      <a:close/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10" y="5"/>
                      </a:lnTo>
                      <a:close/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10" y="5"/>
                      </a:lnTo>
                      <a:close/>
                      <a:moveTo>
                        <a:pt x="10" y="5"/>
                      </a:moveTo>
                      <a:cubicBezTo>
                        <a:pt x="10" y="6"/>
                        <a:pt x="9" y="7"/>
                        <a:pt x="9" y="8"/>
                      </a:cubicBezTo>
                      <a:lnTo>
                        <a:pt x="6" y="6"/>
                      </a:lnTo>
                      <a:cubicBezTo>
                        <a:pt x="7" y="6"/>
                        <a:pt x="7" y="5"/>
                        <a:pt x="7" y="5"/>
                      </a:cubicBezTo>
                      <a:lnTo>
                        <a:pt x="10" y="5"/>
                      </a:lnTo>
                      <a:close/>
                      <a:moveTo>
                        <a:pt x="9" y="8"/>
                      </a:moveTo>
                      <a:cubicBezTo>
                        <a:pt x="8" y="9"/>
                        <a:pt x="7" y="9"/>
                        <a:pt x="5" y="9"/>
                      </a:cubicBezTo>
                      <a:lnTo>
                        <a:pt x="5" y="6"/>
                      </a:lnTo>
                      <a:cubicBezTo>
                        <a:pt x="6" y="6"/>
                        <a:pt x="6" y="6"/>
                        <a:pt x="6" y="6"/>
                      </a:cubicBezTo>
                      <a:lnTo>
                        <a:pt x="9" y="8"/>
                      </a:lnTo>
                      <a:close/>
                      <a:moveTo>
                        <a:pt x="5" y="9"/>
                      </a:moveTo>
                      <a:lnTo>
                        <a:pt x="5" y="9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5" y="9"/>
                      </a:lnTo>
                      <a:close/>
                      <a:moveTo>
                        <a:pt x="5" y="9"/>
                      </a:moveTo>
                      <a:lnTo>
                        <a:pt x="5" y="9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5" y="9"/>
                      </a:lnTo>
                      <a:close/>
                      <a:moveTo>
                        <a:pt x="5" y="9"/>
                      </a:moveTo>
                      <a:cubicBezTo>
                        <a:pt x="4" y="9"/>
                        <a:pt x="3" y="9"/>
                        <a:pt x="2" y="8"/>
                      </a:cubicBezTo>
                      <a:lnTo>
                        <a:pt x="4" y="6"/>
                      </a:lnTo>
                      <a:cubicBezTo>
                        <a:pt x="4" y="6"/>
                        <a:pt x="5" y="6"/>
                        <a:pt x="5" y="6"/>
                      </a:cubicBezTo>
                      <a:lnTo>
                        <a:pt x="5" y="9"/>
                      </a:lnTo>
                      <a:close/>
                      <a:moveTo>
                        <a:pt x="2" y="8"/>
                      </a:moveTo>
                      <a:lnTo>
                        <a:pt x="2" y="8"/>
                      </a:lnTo>
                      <a:lnTo>
                        <a:pt x="3" y="7"/>
                      </a:lnTo>
                      <a:lnTo>
                        <a:pt x="2" y="8"/>
                      </a:lnTo>
                      <a:close/>
                      <a:moveTo>
                        <a:pt x="2" y="8"/>
                      </a:moveTo>
                      <a:cubicBezTo>
                        <a:pt x="1" y="7"/>
                        <a:pt x="0" y="6"/>
                        <a:pt x="0" y="5"/>
                      </a:cubicBezTo>
                      <a:lnTo>
                        <a:pt x="4" y="5"/>
                      </a:lnTo>
                      <a:cubicBezTo>
                        <a:pt x="4" y="5"/>
                        <a:pt x="4" y="6"/>
                        <a:pt x="4" y="6"/>
                      </a:cubicBezTo>
                      <a:lnTo>
                        <a:pt x="2" y="8"/>
                      </a:lnTo>
                      <a:close/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0" y="5"/>
                      </a:lnTo>
                      <a:close/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0" y="5"/>
                      </a:lnTo>
                      <a:close/>
                      <a:moveTo>
                        <a:pt x="0" y="5"/>
                      </a:moveTo>
                      <a:cubicBezTo>
                        <a:pt x="0" y="3"/>
                        <a:pt x="1" y="2"/>
                        <a:pt x="2" y="1"/>
                      </a:cubicBezTo>
                      <a:lnTo>
                        <a:pt x="4" y="3"/>
                      </a:lnTo>
                      <a:cubicBezTo>
                        <a:pt x="4" y="4"/>
                        <a:pt x="4" y="4"/>
                        <a:pt x="4" y="5"/>
                      </a:cubicBezTo>
                      <a:lnTo>
                        <a:pt x="0" y="5"/>
                      </a:lnTo>
                      <a:close/>
                      <a:moveTo>
                        <a:pt x="4" y="3"/>
                      </a:moveTo>
                      <a:lnTo>
                        <a:pt x="4" y="3"/>
                      </a:lnTo>
                      <a:lnTo>
                        <a:pt x="3" y="2"/>
                      </a:lnTo>
                      <a:lnTo>
                        <a:pt x="4" y="3"/>
                      </a:lnTo>
                      <a:close/>
                      <a:moveTo>
                        <a:pt x="2" y="1"/>
                      </a:moveTo>
                      <a:cubicBezTo>
                        <a:pt x="3" y="0"/>
                        <a:pt x="4" y="0"/>
                        <a:pt x="5" y="0"/>
                      </a:cubicBezTo>
                      <a:lnTo>
                        <a:pt x="5" y="3"/>
                      </a:lnTo>
                      <a:cubicBezTo>
                        <a:pt x="5" y="3"/>
                        <a:pt x="4" y="3"/>
                        <a:pt x="4" y="3"/>
                      </a:cubicBezTo>
                      <a:lnTo>
                        <a:pt x="2" y="1"/>
                      </a:lnTo>
                      <a:close/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3"/>
                      </a:lnTo>
                      <a:lnTo>
                        <a:pt x="5" y="3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24211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0" name="Oval 1"/>
                <p:cNvSpPr>
                  <a:spLocks noChangeArrowheads="1"/>
                </p:cNvSpPr>
                <p:nvPr/>
              </p:nvSpPr>
              <p:spPr bwMode="auto">
                <a:xfrm>
                  <a:off x="4391" y="2948"/>
                  <a:ext cx="22" cy="26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1" name="Freeform 2"/>
                <p:cNvSpPr>
                  <a:spLocks noEditPoints="1"/>
                </p:cNvSpPr>
                <p:nvPr/>
              </p:nvSpPr>
              <p:spPr bwMode="auto">
                <a:xfrm>
                  <a:off x="4384" y="2944"/>
                  <a:ext cx="37" cy="34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3"/>
                    </a:cxn>
                    <a:cxn ang="0">
                      <a:pos x="5" y="0"/>
                    </a:cxn>
                    <a:cxn ang="0">
                      <a:pos x="6" y="3"/>
                    </a:cxn>
                    <a:cxn ang="0">
                      <a:pos x="5" y="0"/>
                    </a:cxn>
                    <a:cxn ang="0">
                      <a:pos x="6" y="3"/>
                    </a:cxn>
                    <a:cxn ang="0">
                      <a:pos x="6" y="3"/>
                    </a:cxn>
                    <a:cxn ang="0">
                      <a:pos x="10" y="5"/>
                    </a:cxn>
                    <a:cxn ang="0">
                      <a:pos x="6" y="3"/>
                    </a:cxn>
                    <a:cxn ang="0">
                      <a:pos x="10" y="5"/>
                    </a:cxn>
                    <a:cxn ang="0">
                      <a:pos x="7" y="5"/>
                    </a:cxn>
                    <a:cxn ang="0">
                      <a:pos x="10" y="5"/>
                    </a:cxn>
                    <a:cxn ang="0">
                      <a:pos x="10" y="5"/>
                    </a:cxn>
                    <a:cxn ang="0">
                      <a:pos x="7" y="5"/>
                    </a:cxn>
                    <a:cxn ang="0">
                      <a:pos x="10" y="5"/>
                    </a:cxn>
                    <a:cxn ang="0">
                      <a:pos x="6" y="6"/>
                    </a:cxn>
                    <a:cxn ang="0">
                      <a:pos x="10" y="5"/>
                    </a:cxn>
                    <a:cxn ang="0">
                      <a:pos x="5" y="9"/>
                    </a:cxn>
                    <a:cxn ang="0">
                      <a:pos x="6" y="6"/>
                    </a:cxn>
                    <a:cxn ang="0">
                      <a:pos x="5" y="9"/>
                    </a:cxn>
                    <a:cxn ang="0">
                      <a:pos x="5" y="6"/>
                    </a:cxn>
                    <a:cxn ang="0">
                      <a:pos x="5" y="9"/>
                    </a:cxn>
                    <a:cxn ang="0">
                      <a:pos x="5" y="9"/>
                    </a:cxn>
                    <a:cxn ang="0">
                      <a:pos x="5" y="6"/>
                    </a:cxn>
                    <a:cxn ang="0">
                      <a:pos x="5" y="9"/>
                    </a:cxn>
                    <a:cxn ang="0">
                      <a:pos x="4" y="6"/>
                    </a:cxn>
                    <a:cxn ang="0">
                      <a:pos x="5" y="9"/>
                    </a:cxn>
                    <a:cxn ang="0">
                      <a:pos x="2" y="8"/>
                    </a:cxn>
                    <a:cxn ang="0">
                      <a:pos x="2" y="8"/>
                    </a:cxn>
                    <a:cxn ang="0">
                      <a:pos x="0" y="5"/>
                    </a:cxn>
                    <a:cxn ang="0">
                      <a:pos x="4" y="6"/>
                    </a:cxn>
                    <a:cxn ang="0">
                      <a:pos x="0" y="5"/>
                    </a:cxn>
                    <a:cxn ang="0">
                      <a:pos x="3" y="5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3" y="5"/>
                    </a:cxn>
                    <a:cxn ang="0">
                      <a:pos x="0" y="5"/>
                    </a:cxn>
                    <a:cxn ang="0">
                      <a:pos x="4" y="3"/>
                    </a:cxn>
                    <a:cxn ang="0">
                      <a:pos x="0" y="5"/>
                    </a:cxn>
                    <a:cxn ang="0">
                      <a:pos x="4" y="3"/>
                    </a:cxn>
                    <a:cxn ang="0">
                      <a:pos x="4" y="3"/>
                    </a:cxn>
                    <a:cxn ang="0">
                      <a:pos x="5" y="0"/>
                    </a:cxn>
                    <a:cxn ang="0">
                      <a:pos x="4" y="3"/>
                    </a:cxn>
                    <a:cxn ang="0">
                      <a:pos x="5" y="0"/>
                    </a:cxn>
                    <a:cxn ang="0">
                      <a:pos x="5" y="3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0" h="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3"/>
                      </a:lnTo>
                      <a:lnTo>
                        <a:pt x="5" y="3"/>
                      </a:lnTo>
                      <a:lnTo>
                        <a:pt x="5" y="0"/>
                      </a:lnTo>
                      <a:close/>
                      <a:moveTo>
                        <a:pt x="5" y="0"/>
                      </a:moveTo>
                      <a:cubicBezTo>
                        <a:pt x="6" y="0"/>
                        <a:pt x="8" y="0"/>
                        <a:pt x="9" y="1"/>
                      </a:cubicBezTo>
                      <a:lnTo>
                        <a:pt x="6" y="3"/>
                      </a:lnTo>
                      <a:cubicBezTo>
                        <a:pt x="6" y="3"/>
                        <a:pt x="6" y="3"/>
                        <a:pt x="5" y="3"/>
                      </a:cubicBezTo>
                      <a:lnTo>
                        <a:pt x="5" y="0"/>
                      </a:lnTo>
                      <a:close/>
                      <a:moveTo>
                        <a:pt x="6" y="3"/>
                      </a:moveTo>
                      <a:lnTo>
                        <a:pt x="6" y="3"/>
                      </a:lnTo>
                      <a:lnTo>
                        <a:pt x="7" y="2"/>
                      </a:lnTo>
                      <a:lnTo>
                        <a:pt x="6" y="3"/>
                      </a:lnTo>
                      <a:close/>
                      <a:moveTo>
                        <a:pt x="9" y="1"/>
                      </a:moveTo>
                      <a:cubicBezTo>
                        <a:pt x="9" y="2"/>
                        <a:pt x="10" y="3"/>
                        <a:pt x="10" y="5"/>
                      </a:cubicBezTo>
                      <a:lnTo>
                        <a:pt x="7" y="5"/>
                      </a:lnTo>
                      <a:cubicBezTo>
                        <a:pt x="7" y="4"/>
                        <a:pt x="7" y="4"/>
                        <a:pt x="6" y="3"/>
                      </a:cubicBezTo>
                      <a:lnTo>
                        <a:pt x="9" y="1"/>
                      </a:lnTo>
                      <a:close/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10" y="5"/>
                      </a:lnTo>
                      <a:close/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10" y="5"/>
                      </a:lnTo>
                      <a:close/>
                      <a:moveTo>
                        <a:pt x="10" y="5"/>
                      </a:moveTo>
                      <a:cubicBezTo>
                        <a:pt x="10" y="6"/>
                        <a:pt x="9" y="7"/>
                        <a:pt x="8" y="8"/>
                      </a:cubicBezTo>
                      <a:lnTo>
                        <a:pt x="6" y="6"/>
                      </a:lnTo>
                      <a:cubicBezTo>
                        <a:pt x="7" y="6"/>
                        <a:pt x="7" y="5"/>
                        <a:pt x="7" y="5"/>
                      </a:cubicBezTo>
                      <a:lnTo>
                        <a:pt x="10" y="5"/>
                      </a:lnTo>
                      <a:close/>
                      <a:moveTo>
                        <a:pt x="8" y="8"/>
                      </a:moveTo>
                      <a:cubicBezTo>
                        <a:pt x="8" y="9"/>
                        <a:pt x="6" y="9"/>
                        <a:pt x="5" y="9"/>
                      </a:cubicBezTo>
                      <a:lnTo>
                        <a:pt x="5" y="6"/>
                      </a:lnTo>
                      <a:cubicBezTo>
                        <a:pt x="6" y="6"/>
                        <a:pt x="6" y="6"/>
                        <a:pt x="6" y="6"/>
                      </a:cubicBezTo>
                      <a:lnTo>
                        <a:pt x="8" y="8"/>
                      </a:lnTo>
                      <a:close/>
                      <a:moveTo>
                        <a:pt x="5" y="9"/>
                      </a:moveTo>
                      <a:lnTo>
                        <a:pt x="5" y="9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5" y="9"/>
                      </a:lnTo>
                      <a:close/>
                      <a:moveTo>
                        <a:pt x="5" y="9"/>
                      </a:moveTo>
                      <a:lnTo>
                        <a:pt x="5" y="9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5" y="9"/>
                      </a:lnTo>
                      <a:close/>
                      <a:moveTo>
                        <a:pt x="5" y="9"/>
                      </a:moveTo>
                      <a:cubicBezTo>
                        <a:pt x="4" y="9"/>
                        <a:pt x="3" y="9"/>
                        <a:pt x="2" y="8"/>
                      </a:cubicBezTo>
                      <a:lnTo>
                        <a:pt x="4" y="6"/>
                      </a:lnTo>
                      <a:cubicBezTo>
                        <a:pt x="4" y="6"/>
                        <a:pt x="5" y="6"/>
                        <a:pt x="5" y="6"/>
                      </a:cubicBezTo>
                      <a:lnTo>
                        <a:pt x="5" y="9"/>
                      </a:lnTo>
                      <a:close/>
                      <a:moveTo>
                        <a:pt x="2" y="8"/>
                      </a:moveTo>
                      <a:lnTo>
                        <a:pt x="2" y="8"/>
                      </a:lnTo>
                      <a:lnTo>
                        <a:pt x="3" y="7"/>
                      </a:lnTo>
                      <a:lnTo>
                        <a:pt x="2" y="8"/>
                      </a:lnTo>
                      <a:close/>
                      <a:moveTo>
                        <a:pt x="2" y="8"/>
                      </a:moveTo>
                      <a:cubicBezTo>
                        <a:pt x="1" y="7"/>
                        <a:pt x="0" y="6"/>
                        <a:pt x="0" y="5"/>
                      </a:cubicBezTo>
                      <a:lnTo>
                        <a:pt x="3" y="5"/>
                      </a:lnTo>
                      <a:cubicBezTo>
                        <a:pt x="3" y="5"/>
                        <a:pt x="4" y="6"/>
                        <a:pt x="4" y="6"/>
                      </a:cubicBezTo>
                      <a:lnTo>
                        <a:pt x="2" y="8"/>
                      </a:lnTo>
                      <a:close/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5"/>
                      </a:lnTo>
                      <a:lnTo>
                        <a:pt x="0" y="5"/>
                      </a:lnTo>
                      <a:close/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5"/>
                      </a:lnTo>
                      <a:lnTo>
                        <a:pt x="0" y="5"/>
                      </a:lnTo>
                      <a:close/>
                      <a:moveTo>
                        <a:pt x="0" y="5"/>
                      </a:moveTo>
                      <a:cubicBezTo>
                        <a:pt x="0" y="3"/>
                        <a:pt x="1" y="2"/>
                        <a:pt x="2" y="1"/>
                      </a:cubicBezTo>
                      <a:lnTo>
                        <a:pt x="4" y="3"/>
                      </a:lnTo>
                      <a:cubicBezTo>
                        <a:pt x="4" y="4"/>
                        <a:pt x="3" y="4"/>
                        <a:pt x="3" y="5"/>
                      </a:cubicBezTo>
                      <a:lnTo>
                        <a:pt x="0" y="5"/>
                      </a:lnTo>
                      <a:close/>
                      <a:moveTo>
                        <a:pt x="4" y="3"/>
                      </a:moveTo>
                      <a:lnTo>
                        <a:pt x="4" y="3"/>
                      </a:lnTo>
                      <a:lnTo>
                        <a:pt x="3" y="2"/>
                      </a:lnTo>
                      <a:lnTo>
                        <a:pt x="4" y="3"/>
                      </a:lnTo>
                      <a:close/>
                      <a:moveTo>
                        <a:pt x="2" y="1"/>
                      </a:moveTo>
                      <a:cubicBezTo>
                        <a:pt x="3" y="0"/>
                        <a:pt x="4" y="0"/>
                        <a:pt x="5" y="0"/>
                      </a:cubicBezTo>
                      <a:lnTo>
                        <a:pt x="5" y="3"/>
                      </a:lnTo>
                      <a:cubicBezTo>
                        <a:pt x="5" y="3"/>
                        <a:pt x="4" y="3"/>
                        <a:pt x="4" y="3"/>
                      </a:cubicBezTo>
                      <a:lnTo>
                        <a:pt x="2" y="1"/>
                      </a:lnTo>
                      <a:close/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3"/>
                      </a:lnTo>
                      <a:lnTo>
                        <a:pt x="5" y="3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24211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2" name="Rectangle 3"/>
                <p:cNvSpPr>
                  <a:spLocks noChangeArrowheads="1"/>
                </p:cNvSpPr>
                <p:nvPr/>
              </p:nvSpPr>
              <p:spPr bwMode="auto">
                <a:xfrm>
                  <a:off x="4074" y="2959"/>
                  <a:ext cx="11" cy="653"/>
                </a:xfrm>
                <a:prstGeom prst="rect">
                  <a:avLst/>
                </a:prstGeom>
                <a:solidFill>
                  <a:srgbClr val="24211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3" name="Oval 4"/>
                <p:cNvSpPr>
                  <a:spLocks noChangeArrowheads="1"/>
                </p:cNvSpPr>
                <p:nvPr/>
              </p:nvSpPr>
              <p:spPr bwMode="auto">
                <a:xfrm>
                  <a:off x="4066" y="2948"/>
                  <a:ext cx="27" cy="26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84" name="Freeform 5"/>
                <p:cNvSpPr>
                  <a:spLocks noEditPoints="1"/>
                </p:cNvSpPr>
                <p:nvPr/>
              </p:nvSpPr>
              <p:spPr bwMode="auto">
                <a:xfrm>
                  <a:off x="4063" y="2944"/>
                  <a:ext cx="33" cy="34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3"/>
                    </a:cxn>
                    <a:cxn ang="0">
                      <a:pos x="5" y="0"/>
                    </a:cxn>
                    <a:cxn ang="0">
                      <a:pos x="6" y="3"/>
                    </a:cxn>
                    <a:cxn ang="0">
                      <a:pos x="5" y="0"/>
                    </a:cxn>
                    <a:cxn ang="0">
                      <a:pos x="6" y="3"/>
                    </a:cxn>
                    <a:cxn ang="0">
                      <a:pos x="6" y="3"/>
                    </a:cxn>
                    <a:cxn ang="0">
                      <a:pos x="9" y="5"/>
                    </a:cxn>
                    <a:cxn ang="0">
                      <a:pos x="6" y="3"/>
                    </a:cxn>
                    <a:cxn ang="0">
                      <a:pos x="9" y="5"/>
                    </a:cxn>
                    <a:cxn ang="0">
                      <a:pos x="6" y="5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6" y="5"/>
                    </a:cxn>
                    <a:cxn ang="0">
                      <a:pos x="9" y="5"/>
                    </a:cxn>
                    <a:cxn ang="0">
                      <a:pos x="6" y="6"/>
                    </a:cxn>
                    <a:cxn ang="0">
                      <a:pos x="9" y="5"/>
                    </a:cxn>
                    <a:cxn ang="0">
                      <a:pos x="5" y="9"/>
                    </a:cxn>
                    <a:cxn ang="0">
                      <a:pos x="6" y="6"/>
                    </a:cxn>
                    <a:cxn ang="0">
                      <a:pos x="5" y="9"/>
                    </a:cxn>
                    <a:cxn ang="0">
                      <a:pos x="5" y="6"/>
                    </a:cxn>
                    <a:cxn ang="0">
                      <a:pos x="5" y="9"/>
                    </a:cxn>
                    <a:cxn ang="0">
                      <a:pos x="5" y="9"/>
                    </a:cxn>
                    <a:cxn ang="0">
                      <a:pos x="5" y="6"/>
                    </a:cxn>
                    <a:cxn ang="0">
                      <a:pos x="5" y="9"/>
                    </a:cxn>
                    <a:cxn ang="0">
                      <a:pos x="3" y="6"/>
                    </a:cxn>
                    <a:cxn ang="0">
                      <a:pos x="5" y="9"/>
                    </a:cxn>
                    <a:cxn ang="0">
                      <a:pos x="1" y="8"/>
                    </a:cxn>
                    <a:cxn ang="0">
                      <a:pos x="1" y="8"/>
                    </a:cxn>
                    <a:cxn ang="0">
                      <a:pos x="0" y="5"/>
                    </a:cxn>
                    <a:cxn ang="0">
                      <a:pos x="3" y="6"/>
                    </a:cxn>
                    <a:cxn ang="0">
                      <a:pos x="0" y="5"/>
                    </a:cxn>
                    <a:cxn ang="0">
                      <a:pos x="3" y="5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3" y="5"/>
                    </a:cxn>
                    <a:cxn ang="0">
                      <a:pos x="0" y="5"/>
                    </a:cxn>
                    <a:cxn ang="0">
                      <a:pos x="3" y="3"/>
                    </a:cxn>
                    <a:cxn ang="0">
                      <a:pos x="0" y="5"/>
                    </a:cxn>
                    <a:cxn ang="0">
                      <a:pos x="3" y="3"/>
                    </a:cxn>
                    <a:cxn ang="0">
                      <a:pos x="3" y="3"/>
                    </a:cxn>
                    <a:cxn ang="0">
                      <a:pos x="5" y="0"/>
                    </a:cxn>
                    <a:cxn ang="0">
                      <a:pos x="3" y="3"/>
                    </a:cxn>
                    <a:cxn ang="0">
                      <a:pos x="5" y="0"/>
                    </a:cxn>
                    <a:cxn ang="0">
                      <a:pos x="5" y="3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9" h="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3"/>
                      </a:lnTo>
                      <a:lnTo>
                        <a:pt x="5" y="3"/>
                      </a:lnTo>
                      <a:lnTo>
                        <a:pt x="5" y="0"/>
                      </a:lnTo>
                      <a:close/>
                      <a:moveTo>
                        <a:pt x="5" y="0"/>
                      </a:moveTo>
                      <a:cubicBezTo>
                        <a:pt x="6" y="0"/>
                        <a:pt x="7" y="0"/>
                        <a:pt x="8" y="1"/>
                      </a:cubicBezTo>
                      <a:lnTo>
                        <a:pt x="6" y="3"/>
                      </a:lnTo>
                      <a:cubicBezTo>
                        <a:pt x="6" y="3"/>
                        <a:pt x="5" y="3"/>
                        <a:pt x="5" y="3"/>
                      </a:cubicBezTo>
                      <a:lnTo>
                        <a:pt x="5" y="0"/>
                      </a:lnTo>
                      <a:close/>
                      <a:moveTo>
                        <a:pt x="6" y="3"/>
                      </a:moveTo>
                      <a:lnTo>
                        <a:pt x="6" y="3"/>
                      </a:lnTo>
                      <a:lnTo>
                        <a:pt x="7" y="2"/>
                      </a:lnTo>
                      <a:lnTo>
                        <a:pt x="6" y="3"/>
                      </a:lnTo>
                      <a:close/>
                      <a:moveTo>
                        <a:pt x="8" y="1"/>
                      </a:moveTo>
                      <a:cubicBezTo>
                        <a:pt x="9" y="2"/>
                        <a:pt x="9" y="3"/>
                        <a:pt x="9" y="5"/>
                      </a:cubicBezTo>
                      <a:lnTo>
                        <a:pt x="6" y="5"/>
                      </a:lnTo>
                      <a:cubicBezTo>
                        <a:pt x="6" y="4"/>
                        <a:pt x="6" y="4"/>
                        <a:pt x="6" y="3"/>
                      </a:cubicBezTo>
                      <a:lnTo>
                        <a:pt x="8" y="1"/>
                      </a:lnTo>
                      <a:close/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6" y="5"/>
                      </a:lnTo>
                      <a:lnTo>
                        <a:pt x="6" y="5"/>
                      </a:lnTo>
                      <a:lnTo>
                        <a:pt x="9" y="5"/>
                      </a:lnTo>
                      <a:close/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6" y="5"/>
                      </a:lnTo>
                      <a:lnTo>
                        <a:pt x="6" y="5"/>
                      </a:lnTo>
                      <a:lnTo>
                        <a:pt x="9" y="5"/>
                      </a:lnTo>
                      <a:close/>
                      <a:moveTo>
                        <a:pt x="9" y="5"/>
                      </a:moveTo>
                      <a:cubicBezTo>
                        <a:pt x="9" y="6"/>
                        <a:pt x="9" y="7"/>
                        <a:pt x="8" y="8"/>
                      </a:cubicBezTo>
                      <a:lnTo>
                        <a:pt x="6" y="6"/>
                      </a:lnTo>
                      <a:cubicBezTo>
                        <a:pt x="6" y="6"/>
                        <a:pt x="6" y="5"/>
                        <a:pt x="6" y="5"/>
                      </a:cubicBezTo>
                      <a:lnTo>
                        <a:pt x="9" y="5"/>
                      </a:lnTo>
                      <a:close/>
                      <a:moveTo>
                        <a:pt x="8" y="8"/>
                      </a:moveTo>
                      <a:cubicBezTo>
                        <a:pt x="7" y="9"/>
                        <a:pt x="6" y="9"/>
                        <a:pt x="5" y="9"/>
                      </a:cubicBezTo>
                      <a:lnTo>
                        <a:pt x="5" y="6"/>
                      </a:lnTo>
                      <a:cubicBezTo>
                        <a:pt x="5" y="6"/>
                        <a:pt x="6" y="6"/>
                        <a:pt x="6" y="6"/>
                      </a:cubicBezTo>
                      <a:lnTo>
                        <a:pt x="8" y="8"/>
                      </a:lnTo>
                      <a:close/>
                      <a:moveTo>
                        <a:pt x="5" y="9"/>
                      </a:moveTo>
                      <a:lnTo>
                        <a:pt x="5" y="9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5" y="9"/>
                      </a:lnTo>
                      <a:close/>
                      <a:moveTo>
                        <a:pt x="5" y="9"/>
                      </a:moveTo>
                      <a:lnTo>
                        <a:pt x="5" y="9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5" y="9"/>
                      </a:lnTo>
                      <a:close/>
                      <a:moveTo>
                        <a:pt x="5" y="9"/>
                      </a:moveTo>
                      <a:cubicBezTo>
                        <a:pt x="3" y="9"/>
                        <a:pt x="2" y="9"/>
                        <a:pt x="1" y="8"/>
                      </a:cubicBezTo>
                      <a:lnTo>
                        <a:pt x="3" y="6"/>
                      </a:lnTo>
                      <a:cubicBezTo>
                        <a:pt x="4" y="6"/>
                        <a:pt x="4" y="6"/>
                        <a:pt x="5" y="6"/>
                      </a:cubicBezTo>
                      <a:lnTo>
                        <a:pt x="5" y="9"/>
                      </a:lnTo>
                      <a:close/>
                      <a:moveTo>
                        <a:pt x="1" y="8"/>
                      </a:moveTo>
                      <a:lnTo>
                        <a:pt x="1" y="8"/>
                      </a:lnTo>
                      <a:lnTo>
                        <a:pt x="2" y="7"/>
                      </a:lnTo>
                      <a:lnTo>
                        <a:pt x="1" y="8"/>
                      </a:lnTo>
                      <a:close/>
                      <a:moveTo>
                        <a:pt x="1" y="8"/>
                      </a:moveTo>
                      <a:cubicBezTo>
                        <a:pt x="0" y="7"/>
                        <a:pt x="0" y="6"/>
                        <a:pt x="0" y="5"/>
                      </a:cubicBezTo>
                      <a:lnTo>
                        <a:pt x="3" y="5"/>
                      </a:lnTo>
                      <a:cubicBezTo>
                        <a:pt x="3" y="5"/>
                        <a:pt x="3" y="6"/>
                        <a:pt x="3" y="6"/>
                      </a:cubicBezTo>
                      <a:lnTo>
                        <a:pt x="1" y="8"/>
                      </a:lnTo>
                      <a:close/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5"/>
                      </a:lnTo>
                      <a:lnTo>
                        <a:pt x="0" y="5"/>
                      </a:lnTo>
                      <a:close/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3" y="5"/>
                      </a:lnTo>
                      <a:lnTo>
                        <a:pt x="0" y="5"/>
                      </a:lnTo>
                      <a:close/>
                      <a:moveTo>
                        <a:pt x="0" y="5"/>
                      </a:moveTo>
                      <a:cubicBezTo>
                        <a:pt x="0" y="3"/>
                        <a:pt x="0" y="2"/>
                        <a:pt x="1" y="1"/>
                      </a:cubicBezTo>
                      <a:lnTo>
                        <a:pt x="3" y="3"/>
                      </a:lnTo>
                      <a:cubicBezTo>
                        <a:pt x="3" y="4"/>
                        <a:pt x="3" y="4"/>
                        <a:pt x="3" y="5"/>
                      </a:cubicBezTo>
                      <a:lnTo>
                        <a:pt x="0" y="5"/>
                      </a:lnTo>
                      <a:close/>
                      <a:moveTo>
                        <a:pt x="3" y="3"/>
                      </a:moveTo>
                      <a:lnTo>
                        <a:pt x="3" y="3"/>
                      </a:lnTo>
                      <a:lnTo>
                        <a:pt x="2" y="2"/>
                      </a:lnTo>
                      <a:lnTo>
                        <a:pt x="3" y="3"/>
                      </a:lnTo>
                      <a:close/>
                      <a:moveTo>
                        <a:pt x="1" y="1"/>
                      </a:moveTo>
                      <a:cubicBezTo>
                        <a:pt x="2" y="0"/>
                        <a:pt x="3" y="0"/>
                        <a:pt x="5" y="0"/>
                      </a:cubicBezTo>
                      <a:lnTo>
                        <a:pt x="5" y="3"/>
                      </a:lnTo>
                      <a:cubicBezTo>
                        <a:pt x="4" y="3"/>
                        <a:pt x="4" y="3"/>
                        <a:pt x="3" y="3"/>
                      </a:cubicBezTo>
                      <a:lnTo>
                        <a:pt x="1" y="1"/>
                      </a:lnTo>
                      <a:close/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3"/>
                      </a:lnTo>
                      <a:lnTo>
                        <a:pt x="5" y="3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24211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8" name="Freeform 461"/>
              <p:cNvSpPr>
                <a:spLocks noEditPoints="1"/>
              </p:cNvSpPr>
              <p:nvPr/>
            </p:nvSpPr>
            <p:spPr bwMode="auto">
              <a:xfrm>
                <a:off x="4973" y="3594"/>
                <a:ext cx="34" cy="3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3"/>
                  </a:cxn>
                  <a:cxn ang="0">
                    <a:pos x="4" y="0"/>
                  </a:cxn>
                  <a:cxn ang="0">
                    <a:pos x="6" y="3"/>
                  </a:cxn>
                  <a:cxn ang="0">
                    <a:pos x="4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9" y="4"/>
                  </a:cxn>
                  <a:cxn ang="0">
                    <a:pos x="6" y="3"/>
                  </a:cxn>
                  <a:cxn ang="0">
                    <a:pos x="9" y="4"/>
                  </a:cxn>
                  <a:cxn ang="0">
                    <a:pos x="6" y="4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6" y="4"/>
                  </a:cxn>
                  <a:cxn ang="0">
                    <a:pos x="9" y="4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4" y="9"/>
                  </a:cxn>
                  <a:cxn ang="0">
                    <a:pos x="4" y="6"/>
                  </a:cxn>
                  <a:cxn ang="0">
                    <a:pos x="4" y="9"/>
                  </a:cxn>
                  <a:cxn ang="0">
                    <a:pos x="4" y="9"/>
                  </a:cxn>
                  <a:cxn ang="0">
                    <a:pos x="4" y="6"/>
                  </a:cxn>
                  <a:cxn ang="0">
                    <a:pos x="4" y="9"/>
                  </a:cxn>
                  <a:cxn ang="0">
                    <a:pos x="3" y="6"/>
                  </a:cxn>
                  <a:cxn ang="0">
                    <a:pos x="4" y="9"/>
                  </a:cxn>
                  <a:cxn ang="0">
                    <a:pos x="1" y="8"/>
                  </a:cxn>
                  <a:cxn ang="0">
                    <a:pos x="1" y="8"/>
                  </a:cxn>
                  <a:cxn ang="0">
                    <a:pos x="0" y="4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4" y="0"/>
                  </a:cxn>
                  <a:cxn ang="0">
                    <a:pos x="3" y="3"/>
                  </a:cxn>
                  <a:cxn ang="0">
                    <a:pos x="4" y="0"/>
                  </a:cxn>
                  <a:cxn ang="0">
                    <a:pos x="4" y="3"/>
                  </a:cxn>
                  <a:cxn ang="0">
                    <a:pos x="4" y="0"/>
                  </a:cxn>
                </a:cxnLst>
                <a:rect l="0" t="0" r="r" b="b"/>
                <a:pathLst>
                  <a:path w="9" h="9">
                    <a:moveTo>
                      <a:pt x="4" y="0"/>
                    </a:moveTo>
                    <a:lnTo>
                      <a:pt x="4" y="0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0"/>
                    </a:lnTo>
                    <a:close/>
                    <a:moveTo>
                      <a:pt x="4" y="0"/>
                    </a:moveTo>
                    <a:cubicBezTo>
                      <a:pt x="6" y="0"/>
                      <a:pt x="7" y="0"/>
                      <a:pt x="8" y="1"/>
                    </a:cubicBezTo>
                    <a:lnTo>
                      <a:pt x="6" y="3"/>
                    </a:lnTo>
                    <a:cubicBezTo>
                      <a:pt x="5" y="3"/>
                      <a:pt x="5" y="3"/>
                      <a:pt x="4" y="3"/>
                    </a:cubicBezTo>
                    <a:lnTo>
                      <a:pt x="4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6" y="3"/>
                    </a:lnTo>
                    <a:close/>
                    <a:moveTo>
                      <a:pt x="8" y="1"/>
                    </a:moveTo>
                    <a:cubicBezTo>
                      <a:pt x="9" y="2"/>
                      <a:pt x="9" y="3"/>
                      <a:pt x="9" y="4"/>
                    </a:cubicBezTo>
                    <a:lnTo>
                      <a:pt x="6" y="4"/>
                    </a:lnTo>
                    <a:cubicBezTo>
                      <a:pt x="6" y="4"/>
                      <a:pt x="6" y="4"/>
                      <a:pt x="6" y="3"/>
                    </a:cubicBezTo>
                    <a:lnTo>
                      <a:pt x="8" y="1"/>
                    </a:lnTo>
                    <a:close/>
                    <a:moveTo>
                      <a:pt x="9" y="4"/>
                    </a:moveTo>
                    <a:lnTo>
                      <a:pt x="9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9" y="4"/>
                    </a:lnTo>
                    <a:close/>
                    <a:moveTo>
                      <a:pt x="9" y="4"/>
                    </a:moveTo>
                    <a:lnTo>
                      <a:pt x="9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9" y="4"/>
                    </a:lnTo>
                    <a:close/>
                    <a:moveTo>
                      <a:pt x="9" y="4"/>
                    </a:moveTo>
                    <a:cubicBezTo>
                      <a:pt x="9" y="6"/>
                      <a:pt x="9" y="7"/>
                      <a:pt x="8" y="8"/>
                    </a:cubicBezTo>
                    <a:lnTo>
                      <a:pt x="6" y="6"/>
                    </a:lnTo>
                    <a:cubicBezTo>
                      <a:pt x="6" y="5"/>
                      <a:pt x="6" y="5"/>
                      <a:pt x="6" y="4"/>
                    </a:cubicBezTo>
                    <a:lnTo>
                      <a:pt x="9" y="4"/>
                    </a:lnTo>
                    <a:close/>
                    <a:moveTo>
                      <a:pt x="8" y="8"/>
                    </a:moveTo>
                    <a:cubicBezTo>
                      <a:pt x="7" y="9"/>
                      <a:pt x="6" y="9"/>
                      <a:pt x="4" y="9"/>
                    </a:cubicBezTo>
                    <a:lnTo>
                      <a:pt x="4" y="6"/>
                    </a:lnTo>
                    <a:cubicBezTo>
                      <a:pt x="5" y="6"/>
                      <a:pt x="5" y="6"/>
                      <a:pt x="6" y="6"/>
                    </a:cubicBezTo>
                    <a:lnTo>
                      <a:pt x="8" y="8"/>
                    </a:lnTo>
                    <a:close/>
                    <a:moveTo>
                      <a:pt x="4" y="9"/>
                    </a:moveTo>
                    <a:lnTo>
                      <a:pt x="4" y="9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9"/>
                    </a:lnTo>
                    <a:close/>
                    <a:moveTo>
                      <a:pt x="4" y="9"/>
                    </a:moveTo>
                    <a:lnTo>
                      <a:pt x="4" y="9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9"/>
                    </a:lnTo>
                    <a:close/>
                    <a:moveTo>
                      <a:pt x="4" y="9"/>
                    </a:moveTo>
                    <a:cubicBezTo>
                      <a:pt x="3" y="9"/>
                      <a:pt x="2" y="9"/>
                      <a:pt x="1" y="8"/>
                    </a:cubicBezTo>
                    <a:lnTo>
                      <a:pt x="3" y="6"/>
                    </a:lnTo>
                    <a:cubicBezTo>
                      <a:pt x="3" y="6"/>
                      <a:pt x="4" y="6"/>
                      <a:pt x="4" y="6"/>
                    </a:cubicBezTo>
                    <a:lnTo>
                      <a:pt x="4" y="9"/>
                    </a:lnTo>
                    <a:close/>
                    <a:moveTo>
                      <a:pt x="1" y="8"/>
                    </a:moveTo>
                    <a:lnTo>
                      <a:pt x="1" y="8"/>
                    </a:lnTo>
                    <a:lnTo>
                      <a:pt x="2" y="7"/>
                    </a:lnTo>
                    <a:lnTo>
                      <a:pt x="1" y="8"/>
                    </a:lnTo>
                    <a:close/>
                    <a:moveTo>
                      <a:pt x="1" y="8"/>
                    </a:moveTo>
                    <a:cubicBezTo>
                      <a:pt x="0" y="7"/>
                      <a:pt x="0" y="6"/>
                      <a:pt x="0" y="4"/>
                    </a:cubicBezTo>
                    <a:lnTo>
                      <a:pt x="3" y="4"/>
                    </a:lnTo>
                    <a:cubicBezTo>
                      <a:pt x="3" y="5"/>
                      <a:pt x="3" y="5"/>
                      <a:pt x="3" y="6"/>
                    </a:cubicBezTo>
                    <a:lnTo>
                      <a:pt x="1" y="8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cubicBezTo>
                      <a:pt x="0" y="3"/>
                      <a:pt x="0" y="2"/>
                      <a:pt x="1" y="1"/>
                    </a:cubicBezTo>
                    <a:lnTo>
                      <a:pt x="3" y="3"/>
                    </a:lnTo>
                    <a:cubicBezTo>
                      <a:pt x="3" y="4"/>
                      <a:pt x="3" y="4"/>
                      <a:pt x="3" y="4"/>
                    </a:cubicBezTo>
                    <a:lnTo>
                      <a:pt x="0" y="4"/>
                    </a:lnTo>
                    <a:close/>
                    <a:moveTo>
                      <a:pt x="3" y="3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3" y="3"/>
                    </a:lnTo>
                    <a:close/>
                    <a:moveTo>
                      <a:pt x="1" y="1"/>
                    </a:moveTo>
                    <a:cubicBezTo>
                      <a:pt x="2" y="0"/>
                      <a:pt x="3" y="0"/>
                      <a:pt x="4" y="0"/>
                    </a:cubicBezTo>
                    <a:lnTo>
                      <a:pt x="4" y="3"/>
                    </a:lnTo>
                    <a:cubicBezTo>
                      <a:pt x="4" y="3"/>
                      <a:pt x="3" y="3"/>
                      <a:pt x="3" y="3"/>
                    </a:cubicBezTo>
                    <a:lnTo>
                      <a:pt x="1" y="1"/>
                    </a:lnTo>
                    <a:close/>
                    <a:moveTo>
                      <a:pt x="4" y="0"/>
                    </a:moveTo>
                    <a:lnTo>
                      <a:pt x="4" y="0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" name="Oval 462"/>
              <p:cNvSpPr>
                <a:spLocks noChangeArrowheads="1"/>
              </p:cNvSpPr>
              <p:nvPr/>
            </p:nvSpPr>
            <p:spPr bwMode="auto">
              <a:xfrm>
                <a:off x="4488" y="3598"/>
                <a:ext cx="22" cy="2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" name="Freeform 463"/>
              <p:cNvSpPr>
                <a:spLocks noEditPoints="1"/>
              </p:cNvSpPr>
              <p:nvPr/>
            </p:nvSpPr>
            <p:spPr bwMode="auto">
              <a:xfrm>
                <a:off x="4480" y="3594"/>
                <a:ext cx="38" cy="3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10" y="4"/>
                  </a:cxn>
                  <a:cxn ang="0">
                    <a:pos x="6" y="3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10" y="4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5" y="9"/>
                  </a:cxn>
                  <a:cxn ang="0">
                    <a:pos x="6" y="6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4" y="6"/>
                  </a:cxn>
                  <a:cxn ang="0">
                    <a:pos x="5" y="9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4"/>
                  </a:cxn>
                  <a:cxn ang="0">
                    <a:pos x="4" y="6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4" y="3"/>
                  </a:cxn>
                  <a:cxn ang="0">
                    <a:pos x="0" y="4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10" h="9"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  <a:moveTo>
                      <a:pt x="5" y="0"/>
                    </a:moveTo>
                    <a:cubicBezTo>
                      <a:pt x="6" y="0"/>
                      <a:pt x="8" y="0"/>
                      <a:pt x="9" y="1"/>
                    </a:cubicBezTo>
                    <a:lnTo>
                      <a:pt x="6" y="3"/>
                    </a:lnTo>
                    <a:cubicBezTo>
                      <a:pt x="6" y="3"/>
                      <a:pt x="6" y="3"/>
                      <a:pt x="5" y="3"/>
                    </a:cubicBezTo>
                    <a:lnTo>
                      <a:pt x="5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6" y="3"/>
                    </a:lnTo>
                    <a:close/>
                    <a:moveTo>
                      <a:pt x="9" y="1"/>
                    </a:moveTo>
                    <a:cubicBezTo>
                      <a:pt x="9" y="2"/>
                      <a:pt x="10" y="3"/>
                      <a:pt x="10" y="4"/>
                    </a:cubicBezTo>
                    <a:lnTo>
                      <a:pt x="7" y="4"/>
                    </a:lnTo>
                    <a:cubicBezTo>
                      <a:pt x="7" y="4"/>
                      <a:pt x="7" y="4"/>
                      <a:pt x="6" y="3"/>
                    </a:cubicBezTo>
                    <a:lnTo>
                      <a:pt x="9" y="1"/>
                    </a:lnTo>
                    <a:close/>
                    <a:moveTo>
                      <a:pt x="10" y="4"/>
                    </a:moveTo>
                    <a:lnTo>
                      <a:pt x="10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0" y="4"/>
                    </a:lnTo>
                    <a:close/>
                    <a:moveTo>
                      <a:pt x="10" y="4"/>
                    </a:moveTo>
                    <a:lnTo>
                      <a:pt x="10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0" y="4"/>
                    </a:lnTo>
                    <a:close/>
                    <a:moveTo>
                      <a:pt x="10" y="4"/>
                    </a:moveTo>
                    <a:cubicBezTo>
                      <a:pt x="10" y="6"/>
                      <a:pt x="9" y="7"/>
                      <a:pt x="9" y="8"/>
                    </a:cubicBezTo>
                    <a:lnTo>
                      <a:pt x="6" y="6"/>
                    </a:lnTo>
                    <a:cubicBezTo>
                      <a:pt x="7" y="5"/>
                      <a:pt x="7" y="5"/>
                      <a:pt x="7" y="4"/>
                    </a:cubicBezTo>
                    <a:lnTo>
                      <a:pt x="10" y="4"/>
                    </a:lnTo>
                    <a:close/>
                    <a:moveTo>
                      <a:pt x="9" y="8"/>
                    </a:moveTo>
                    <a:cubicBezTo>
                      <a:pt x="8" y="9"/>
                      <a:pt x="6" y="9"/>
                      <a:pt x="5" y="9"/>
                    </a:cubicBezTo>
                    <a:lnTo>
                      <a:pt x="5" y="6"/>
                    </a:lnTo>
                    <a:cubicBezTo>
                      <a:pt x="6" y="6"/>
                      <a:pt x="6" y="6"/>
                      <a:pt x="6" y="6"/>
                    </a:cubicBezTo>
                    <a:lnTo>
                      <a:pt x="9" y="8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cubicBezTo>
                      <a:pt x="4" y="9"/>
                      <a:pt x="3" y="9"/>
                      <a:pt x="2" y="8"/>
                    </a:cubicBezTo>
                    <a:lnTo>
                      <a:pt x="4" y="6"/>
                    </a:lnTo>
                    <a:cubicBezTo>
                      <a:pt x="4" y="6"/>
                      <a:pt x="5" y="6"/>
                      <a:pt x="5" y="6"/>
                    </a:cubicBezTo>
                    <a:lnTo>
                      <a:pt x="5" y="9"/>
                    </a:lnTo>
                    <a:close/>
                    <a:moveTo>
                      <a:pt x="2" y="8"/>
                    </a:moveTo>
                    <a:lnTo>
                      <a:pt x="2" y="8"/>
                    </a:lnTo>
                    <a:lnTo>
                      <a:pt x="3" y="7"/>
                    </a:lnTo>
                    <a:lnTo>
                      <a:pt x="2" y="8"/>
                    </a:lnTo>
                    <a:close/>
                    <a:moveTo>
                      <a:pt x="2" y="8"/>
                    </a:moveTo>
                    <a:cubicBezTo>
                      <a:pt x="1" y="7"/>
                      <a:pt x="0" y="6"/>
                      <a:pt x="0" y="4"/>
                    </a:cubicBezTo>
                    <a:lnTo>
                      <a:pt x="3" y="4"/>
                    </a:lnTo>
                    <a:cubicBezTo>
                      <a:pt x="3" y="5"/>
                      <a:pt x="4" y="5"/>
                      <a:pt x="4" y="6"/>
                    </a:cubicBezTo>
                    <a:lnTo>
                      <a:pt x="2" y="8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cubicBezTo>
                      <a:pt x="0" y="3"/>
                      <a:pt x="1" y="2"/>
                      <a:pt x="2" y="1"/>
                    </a:cubicBezTo>
                    <a:lnTo>
                      <a:pt x="4" y="3"/>
                    </a:lnTo>
                    <a:cubicBezTo>
                      <a:pt x="4" y="4"/>
                      <a:pt x="3" y="4"/>
                      <a:pt x="3" y="4"/>
                    </a:cubicBezTo>
                    <a:lnTo>
                      <a:pt x="0" y="4"/>
                    </a:lnTo>
                    <a:close/>
                    <a:moveTo>
                      <a:pt x="4" y="3"/>
                    </a:moveTo>
                    <a:lnTo>
                      <a:pt x="4" y="3"/>
                    </a:lnTo>
                    <a:lnTo>
                      <a:pt x="3" y="2"/>
                    </a:lnTo>
                    <a:lnTo>
                      <a:pt x="4" y="3"/>
                    </a:lnTo>
                    <a:close/>
                    <a:moveTo>
                      <a:pt x="2" y="1"/>
                    </a:moveTo>
                    <a:cubicBezTo>
                      <a:pt x="3" y="0"/>
                      <a:pt x="4" y="0"/>
                      <a:pt x="5" y="0"/>
                    </a:cubicBezTo>
                    <a:lnTo>
                      <a:pt x="5" y="3"/>
                    </a:lnTo>
                    <a:cubicBezTo>
                      <a:pt x="5" y="3"/>
                      <a:pt x="4" y="3"/>
                      <a:pt x="4" y="3"/>
                    </a:cubicBezTo>
                    <a:lnTo>
                      <a:pt x="2" y="1"/>
                    </a:lnTo>
                    <a:close/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" name="Oval 464"/>
              <p:cNvSpPr>
                <a:spLocks noChangeArrowheads="1"/>
              </p:cNvSpPr>
              <p:nvPr/>
            </p:nvSpPr>
            <p:spPr bwMode="auto">
              <a:xfrm>
                <a:off x="4812" y="3598"/>
                <a:ext cx="27" cy="2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" name="Freeform 465"/>
              <p:cNvSpPr>
                <a:spLocks noEditPoints="1"/>
              </p:cNvSpPr>
              <p:nvPr/>
            </p:nvSpPr>
            <p:spPr bwMode="auto">
              <a:xfrm>
                <a:off x="4809" y="3594"/>
                <a:ext cx="33" cy="3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9" y="4"/>
                  </a:cxn>
                  <a:cxn ang="0">
                    <a:pos x="6" y="3"/>
                  </a:cxn>
                  <a:cxn ang="0">
                    <a:pos x="9" y="4"/>
                  </a:cxn>
                  <a:cxn ang="0">
                    <a:pos x="6" y="4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6" y="4"/>
                  </a:cxn>
                  <a:cxn ang="0">
                    <a:pos x="9" y="4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5" y="9"/>
                  </a:cxn>
                  <a:cxn ang="0">
                    <a:pos x="6" y="6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3" y="6"/>
                  </a:cxn>
                  <a:cxn ang="0">
                    <a:pos x="5" y="9"/>
                  </a:cxn>
                  <a:cxn ang="0">
                    <a:pos x="1" y="8"/>
                  </a:cxn>
                  <a:cxn ang="0">
                    <a:pos x="1" y="8"/>
                  </a:cxn>
                  <a:cxn ang="0">
                    <a:pos x="0" y="4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9" h="9"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  <a:moveTo>
                      <a:pt x="5" y="0"/>
                    </a:moveTo>
                    <a:cubicBezTo>
                      <a:pt x="6" y="0"/>
                      <a:pt x="7" y="0"/>
                      <a:pt x="8" y="1"/>
                    </a:cubicBezTo>
                    <a:lnTo>
                      <a:pt x="6" y="3"/>
                    </a:lnTo>
                    <a:cubicBezTo>
                      <a:pt x="5" y="3"/>
                      <a:pt x="5" y="3"/>
                      <a:pt x="5" y="3"/>
                    </a:cubicBezTo>
                    <a:lnTo>
                      <a:pt x="5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6" y="3"/>
                    </a:lnTo>
                    <a:close/>
                    <a:moveTo>
                      <a:pt x="8" y="1"/>
                    </a:moveTo>
                    <a:cubicBezTo>
                      <a:pt x="9" y="2"/>
                      <a:pt x="9" y="3"/>
                      <a:pt x="9" y="4"/>
                    </a:cubicBezTo>
                    <a:lnTo>
                      <a:pt x="6" y="4"/>
                    </a:lnTo>
                    <a:cubicBezTo>
                      <a:pt x="6" y="4"/>
                      <a:pt x="6" y="4"/>
                      <a:pt x="6" y="3"/>
                    </a:cubicBezTo>
                    <a:lnTo>
                      <a:pt x="8" y="1"/>
                    </a:lnTo>
                    <a:close/>
                    <a:moveTo>
                      <a:pt x="9" y="4"/>
                    </a:moveTo>
                    <a:lnTo>
                      <a:pt x="9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9" y="4"/>
                    </a:lnTo>
                    <a:close/>
                    <a:moveTo>
                      <a:pt x="9" y="4"/>
                    </a:moveTo>
                    <a:lnTo>
                      <a:pt x="9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9" y="4"/>
                    </a:lnTo>
                    <a:close/>
                    <a:moveTo>
                      <a:pt x="9" y="4"/>
                    </a:moveTo>
                    <a:cubicBezTo>
                      <a:pt x="9" y="6"/>
                      <a:pt x="9" y="7"/>
                      <a:pt x="8" y="8"/>
                    </a:cubicBezTo>
                    <a:lnTo>
                      <a:pt x="6" y="6"/>
                    </a:lnTo>
                    <a:cubicBezTo>
                      <a:pt x="6" y="5"/>
                      <a:pt x="6" y="5"/>
                      <a:pt x="6" y="4"/>
                    </a:cubicBezTo>
                    <a:lnTo>
                      <a:pt x="9" y="4"/>
                    </a:lnTo>
                    <a:close/>
                    <a:moveTo>
                      <a:pt x="8" y="8"/>
                    </a:moveTo>
                    <a:cubicBezTo>
                      <a:pt x="7" y="9"/>
                      <a:pt x="6" y="9"/>
                      <a:pt x="5" y="9"/>
                    </a:cubicBezTo>
                    <a:lnTo>
                      <a:pt x="5" y="6"/>
                    </a:lnTo>
                    <a:cubicBezTo>
                      <a:pt x="5" y="6"/>
                      <a:pt x="5" y="6"/>
                      <a:pt x="6" y="6"/>
                    </a:cubicBezTo>
                    <a:lnTo>
                      <a:pt x="8" y="8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cubicBezTo>
                      <a:pt x="3" y="9"/>
                      <a:pt x="2" y="9"/>
                      <a:pt x="1" y="8"/>
                    </a:cubicBezTo>
                    <a:lnTo>
                      <a:pt x="3" y="6"/>
                    </a:lnTo>
                    <a:cubicBezTo>
                      <a:pt x="4" y="6"/>
                      <a:pt x="4" y="6"/>
                      <a:pt x="5" y="6"/>
                    </a:cubicBezTo>
                    <a:lnTo>
                      <a:pt x="5" y="9"/>
                    </a:lnTo>
                    <a:close/>
                    <a:moveTo>
                      <a:pt x="1" y="8"/>
                    </a:moveTo>
                    <a:lnTo>
                      <a:pt x="1" y="8"/>
                    </a:lnTo>
                    <a:lnTo>
                      <a:pt x="2" y="7"/>
                    </a:lnTo>
                    <a:lnTo>
                      <a:pt x="1" y="8"/>
                    </a:lnTo>
                    <a:close/>
                    <a:moveTo>
                      <a:pt x="1" y="8"/>
                    </a:moveTo>
                    <a:cubicBezTo>
                      <a:pt x="0" y="7"/>
                      <a:pt x="0" y="6"/>
                      <a:pt x="0" y="4"/>
                    </a:cubicBezTo>
                    <a:lnTo>
                      <a:pt x="3" y="4"/>
                    </a:lnTo>
                    <a:cubicBezTo>
                      <a:pt x="3" y="5"/>
                      <a:pt x="3" y="5"/>
                      <a:pt x="3" y="6"/>
                    </a:cubicBezTo>
                    <a:lnTo>
                      <a:pt x="1" y="8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cubicBezTo>
                      <a:pt x="0" y="3"/>
                      <a:pt x="0" y="2"/>
                      <a:pt x="1" y="1"/>
                    </a:cubicBezTo>
                    <a:lnTo>
                      <a:pt x="3" y="3"/>
                    </a:lnTo>
                    <a:cubicBezTo>
                      <a:pt x="3" y="4"/>
                      <a:pt x="3" y="4"/>
                      <a:pt x="3" y="4"/>
                    </a:cubicBezTo>
                    <a:lnTo>
                      <a:pt x="0" y="4"/>
                    </a:lnTo>
                    <a:close/>
                    <a:moveTo>
                      <a:pt x="3" y="3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3" y="3"/>
                    </a:lnTo>
                    <a:close/>
                    <a:moveTo>
                      <a:pt x="1" y="1"/>
                    </a:moveTo>
                    <a:cubicBezTo>
                      <a:pt x="2" y="0"/>
                      <a:pt x="3" y="0"/>
                      <a:pt x="5" y="0"/>
                    </a:cubicBezTo>
                    <a:lnTo>
                      <a:pt x="5" y="3"/>
                    </a:lnTo>
                    <a:cubicBezTo>
                      <a:pt x="4" y="3"/>
                      <a:pt x="4" y="3"/>
                      <a:pt x="3" y="3"/>
                    </a:cubicBezTo>
                    <a:lnTo>
                      <a:pt x="1" y="1"/>
                    </a:lnTo>
                    <a:close/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" name="Oval 466"/>
              <p:cNvSpPr>
                <a:spLocks noChangeArrowheads="1"/>
              </p:cNvSpPr>
              <p:nvPr/>
            </p:nvSpPr>
            <p:spPr bwMode="auto">
              <a:xfrm>
                <a:off x="4365" y="3598"/>
                <a:ext cx="26" cy="2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" name="Freeform 467"/>
              <p:cNvSpPr>
                <a:spLocks noEditPoints="1"/>
              </p:cNvSpPr>
              <p:nvPr/>
            </p:nvSpPr>
            <p:spPr bwMode="auto">
              <a:xfrm>
                <a:off x="4361" y="3594"/>
                <a:ext cx="33" cy="3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3"/>
                  </a:cxn>
                  <a:cxn ang="0">
                    <a:pos x="4" y="0"/>
                  </a:cxn>
                  <a:cxn ang="0">
                    <a:pos x="6" y="3"/>
                  </a:cxn>
                  <a:cxn ang="0">
                    <a:pos x="4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9" y="4"/>
                  </a:cxn>
                  <a:cxn ang="0">
                    <a:pos x="6" y="3"/>
                  </a:cxn>
                  <a:cxn ang="0">
                    <a:pos x="9" y="4"/>
                  </a:cxn>
                  <a:cxn ang="0">
                    <a:pos x="6" y="4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6" y="4"/>
                  </a:cxn>
                  <a:cxn ang="0">
                    <a:pos x="9" y="4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4" y="9"/>
                  </a:cxn>
                  <a:cxn ang="0">
                    <a:pos x="4" y="6"/>
                  </a:cxn>
                  <a:cxn ang="0">
                    <a:pos x="4" y="9"/>
                  </a:cxn>
                  <a:cxn ang="0">
                    <a:pos x="4" y="9"/>
                  </a:cxn>
                  <a:cxn ang="0">
                    <a:pos x="4" y="6"/>
                  </a:cxn>
                  <a:cxn ang="0">
                    <a:pos x="4" y="9"/>
                  </a:cxn>
                  <a:cxn ang="0">
                    <a:pos x="3" y="6"/>
                  </a:cxn>
                  <a:cxn ang="0">
                    <a:pos x="4" y="9"/>
                  </a:cxn>
                  <a:cxn ang="0">
                    <a:pos x="1" y="8"/>
                  </a:cxn>
                  <a:cxn ang="0">
                    <a:pos x="1" y="8"/>
                  </a:cxn>
                  <a:cxn ang="0">
                    <a:pos x="0" y="4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4" y="0"/>
                  </a:cxn>
                  <a:cxn ang="0">
                    <a:pos x="3" y="3"/>
                  </a:cxn>
                  <a:cxn ang="0">
                    <a:pos x="4" y="0"/>
                  </a:cxn>
                  <a:cxn ang="0">
                    <a:pos x="4" y="3"/>
                  </a:cxn>
                  <a:cxn ang="0">
                    <a:pos x="4" y="0"/>
                  </a:cxn>
                </a:cxnLst>
                <a:rect l="0" t="0" r="r" b="b"/>
                <a:pathLst>
                  <a:path w="9" h="9">
                    <a:moveTo>
                      <a:pt x="4" y="0"/>
                    </a:moveTo>
                    <a:lnTo>
                      <a:pt x="4" y="0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0"/>
                    </a:lnTo>
                    <a:close/>
                    <a:moveTo>
                      <a:pt x="4" y="0"/>
                    </a:moveTo>
                    <a:cubicBezTo>
                      <a:pt x="6" y="0"/>
                      <a:pt x="7" y="0"/>
                      <a:pt x="8" y="1"/>
                    </a:cubicBezTo>
                    <a:lnTo>
                      <a:pt x="6" y="3"/>
                    </a:lnTo>
                    <a:cubicBezTo>
                      <a:pt x="5" y="3"/>
                      <a:pt x="5" y="3"/>
                      <a:pt x="4" y="3"/>
                    </a:cubicBezTo>
                    <a:lnTo>
                      <a:pt x="4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6" y="3"/>
                    </a:lnTo>
                    <a:close/>
                    <a:moveTo>
                      <a:pt x="8" y="1"/>
                    </a:moveTo>
                    <a:cubicBezTo>
                      <a:pt x="9" y="2"/>
                      <a:pt x="9" y="3"/>
                      <a:pt x="9" y="4"/>
                    </a:cubicBezTo>
                    <a:lnTo>
                      <a:pt x="6" y="4"/>
                    </a:lnTo>
                    <a:cubicBezTo>
                      <a:pt x="6" y="4"/>
                      <a:pt x="6" y="4"/>
                      <a:pt x="6" y="3"/>
                    </a:cubicBezTo>
                    <a:lnTo>
                      <a:pt x="8" y="1"/>
                    </a:lnTo>
                    <a:close/>
                    <a:moveTo>
                      <a:pt x="9" y="4"/>
                    </a:moveTo>
                    <a:lnTo>
                      <a:pt x="9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9" y="4"/>
                    </a:lnTo>
                    <a:close/>
                    <a:moveTo>
                      <a:pt x="9" y="4"/>
                    </a:moveTo>
                    <a:lnTo>
                      <a:pt x="9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9" y="4"/>
                    </a:lnTo>
                    <a:close/>
                    <a:moveTo>
                      <a:pt x="9" y="4"/>
                    </a:moveTo>
                    <a:cubicBezTo>
                      <a:pt x="9" y="6"/>
                      <a:pt x="9" y="7"/>
                      <a:pt x="8" y="8"/>
                    </a:cubicBezTo>
                    <a:lnTo>
                      <a:pt x="6" y="6"/>
                    </a:lnTo>
                    <a:cubicBezTo>
                      <a:pt x="6" y="5"/>
                      <a:pt x="6" y="5"/>
                      <a:pt x="6" y="4"/>
                    </a:cubicBezTo>
                    <a:lnTo>
                      <a:pt x="9" y="4"/>
                    </a:lnTo>
                    <a:close/>
                    <a:moveTo>
                      <a:pt x="8" y="8"/>
                    </a:moveTo>
                    <a:cubicBezTo>
                      <a:pt x="7" y="9"/>
                      <a:pt x="6" y="9"/>
                      <a:pt x="4" y="9"/>
                    </a:cubicBezTo>
                    <a:lnTo>
                      <a:pt x="4" y="6"/>
                    </a:lnTo>
                    <a:cubicBezTo>
                      <a:pt x="5" y="6"/>
                      <a:pt x="5" y="6"/>
                      <a:pt x="6" y="6"/>
                    </a:cubicBezTo>
                    <a:lnTo>
                      <a:pt x="8" y="8"/>
                    </a:lnTo>
                    <a:close/>
                    <a:moveTo>
                      <a:pt x="4" y="9"/>
                    </a:moveTo>
                    <a:lnTo>
                      <a:pt x="4" y="9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9"/>
                    </a:lnTo>
                    <a:close/>
                    <a:moveTo>
                      <a:pt x="4" y="9"/>
                    </a:moveTo>
                    <a:lnTo>
                      <a:pt x="4" y="9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9"/>
                    </a:lnTo>
                    <a:close/>
                    <a:moveTo>
                      <a:pt x="4" y="9"/>
                    </a:moveTo>
                    <a:cubicBezTo>
                      <a:pt x="3" y="9"/>
                      <a:pt x="2" y="9"/>
                      <a:pt x="1" y="8"/>
                    </a:cubicBezTo>
                    <a:lnTo>
                      <a:pt x="3" y="6"/>
                    </a:lnTo>
                    <a:cubicBezTo>
                      <a:pt x="3" y="6"/>
                      <a:pt x="4" y="6"/>
                      <a:pt x="4" y="6"/>
                    </a:cubicBezTo>
                    <a:lnTo>
                      <a:pt x="4" y="9"/>
                    </a:lnTo>
                    <a:close/>
                    <a:moveTo>
                      <a:pt x="1" y="8"/>
                    </a:moveTo>
                    <a:lnTo>
                      <a:pt x="1" y="8"/>
                    </a:lnTo>
                    <a:lnTo>
                      <a:pt x="2" y="7"/>
                    </a:lnTo>
                    <a:lnTo>
                      <a:pt x="1" y="8"/>
                    </a:lnTo>
                    <a:close/>
                    <a:moveTo>
                      <a:pt x="1" y="8"/>
                    </a:moveTo>
                    <a:cubicBezTo>
                      <a:pt x="0" y="7"/>
                      <a:pt x="0" y="6"/>
                      <a:pt x="0" y="4"/>
                    </a:cubicBezTo>
                    <a:lnTo>
                      <a:pt x="3" y="4"/>
                    </a:lnTo>
                    <a:cubicBezTo>
                      <a:pt x="3" y="5"/>
                      <a:pt x="3" y="5"/>
                      <a:pt x="3" y="6"/>
                    </a:cubicBezTo>
                    <a:lnTo>
                      <a:pt x="1" y="8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cubicBezTo>
                      <a:pt x="0" y="3"/>
                      <a:pt x="0" y="2"/>
                      <a:pt x="1" y="1"/>
                    </a:cubicBezTo>
                    <a:lnTo>
                      <a:pt x="3" y="3"/>
                    </a:lnTo>
                    <a:cubicBezTo>
                      <a:pt x="3" y="4"/>
                      <a:pt x="3" y="4"/>
                      <a:pt x="3" y="4"/>
                    </a:cubicBezTo>
                    <a:lnTo>
                      <a:pt x="0" y="4"/>
                    </a:lnTo>
                    <a:close/>
                    <a:moveTo>
                      <a:pt x="3" y="3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3" y="3"/>
                    </a:lnTo>
                    <a:close/>
                    <a:moveTo>
                      <a:pt x="1" y="1"/>
                    </a:moveTo>
                    <a:cubicBezTo>
                      <a:pt x="2" y="0"/>
                      <a:pt x="3" y="0"/>
                      <a:pt x="4" y="0"/>
                    </a:cubicBezTo>
                    <a:lnTo>
                      <a:pt x="4" y="3"/>
                    </a:lnTo>
                    <a:cubicBezTo>
                      <a:pt x="4" y="3"/>
                      <a:pt x="3" y="3"/>
                      <a:pt x="3" y="3"/>
                    </a:cubicBezTo>
                    <a:lnTo>
                      <a:pt x="1" y="1"/>
                    </a:lnTo>
                    <a:close/>
                    <a:moveTo>
                      <a:pt x="4" y="0"/>
                    </a:moveTo>
                    <a:lnTo>
                      <a:pt x="4" y="0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" name="Oval 468"/>
              <p:cNvSpPr>
                <a:spLocks noChangeArrowheads="1"/>
              </p:cNvSpPr>
              <p:nvPr/>
            </p:nvSpPr>
            <p:spPr bwMode="auto">
              <a:xfrm>
                <a:off x="5305" y="3598"/>
                <a:ext cx="22" cy="2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6" name="Freeform 469"/>
              <p:cNvSpPr>
                <a:spLocks noEditPoints="1"/>
              </p:cNvSpPr>
              <p:nvPr/>
            </p:nvSpPr>
            <p:spPr bwMode="auto">
              <a:xfrm>
                <a:off x="5298" y="3594"/>
                <a:ext cx="37" cy="3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10" y="4"/>
                  </a:cxn>
                  <a:cxn ang="0">
                    <a:pos x="6" y="3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10" y="4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5" y="9"/>
                  </a:cxn>
                  <a:cxn ang="0">
                    <a:pos x="6" y="6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4" y="6"/>
                  </a:cxn>
                  <a:cxn ang="0">
                    <a:pos x="5" y="9"/>
                  </a:cxn>
                  <a:cxn ang="0">
                    <a:pos x="1" y="8"/>
                  </a:cxn>
                  <a:cxn ang="0">
                    <a:pos x="1" y="8"/>
                  </a:cxn>
                  <a:cxn ang="0">
                    <a:pos x="0" y="4"/>
                  </a:cxn>
                  <a:cxn ang="0">
                    <a:pos x="4" y="6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4" y="3"/>
                  </a:cxn>
                  <a:cxn ang="0">
                    <a:pos x="0" y="4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10" h="9"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  <a:moveTo>
                      <a:pt x="5" y="0"/>
                    </a:moveTo>
                    <a:cubicBezTo>
                      <a:pt x="6" y="0"/>
                      <a:pt x="7" y="0"/>
                      <a:pt x="8" y="1"/>
                    </a:cubicBezTo>
                    <a:lnTo>
                      <a:pt x="6" y="3"/>
                    </a:lnTo>
                    <a:cubicBezTo>
                      <a:pt x="6" y="3"/>
                      <a:pt x="5" y="3"/>
                      <a:pt x="5" y="3"/>
                    </a:cubicBezTo>
                    <a:lnTo>
                      <a:pt x="5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6" y="3"/>
                    </a:lnTo>
                    <a:close/>
                    <a:moveTo>
                      <a:pt x="8" y="1"/>
                    </a:moveTo>
                    <a:cubicBezTo>
                      <a:pt x="9" y="2"/>
                      <a:pt x="10" y="3"/>
                      <a:pt x="10" y="4"/>
                    </a:cubicBezTo>
                    <a:lnTo>
                      <a:pt x="7" y="4"/>
                    </a:lnTo>
                    <a:cubicBezTo>
                      <a:pt x="7" y="4"/>
                      <a:pt x="6" y="4"/>
                      <a:pt x="6" y="3"/>
                    </a:cubicBezTo>
                    <a:lnTo>
                      <a:pt x="8" y="1"/>
                    </a:lnTo>
                    <a:close/>
                    <a:moveTo>
                      <a:pt x="10" y="4"/>
                    </a:moveTo>
                    <a:lnTo>
                      <a:pt x="10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0" y="4"/>
                    </a:lnTo>
                    <a:close/>
                    <a:moveTo>
                      <a:pt x="10" y="4"/>
                    </a:moveTo>
                    <a:lnTo>
                      <a:pt x="10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0" y="4"/>
                    </a:lnTo>
                    <a:close/>
                    <a:moveTo>
                      <a:pt x="10" y="4"/>
                    </a:moveTo>
                    <a:cubicBezTo>
                      <a:pt x="10" y="6"/>
                      <a:pt x="9" y="7"/>
                      <a:pt x="8" y="8"/>
                    </a:cubicBezTo>
                    <a:lnTo>
                      <a:pt x="6" y="6"/>
                    </a:lnTo>
                    <a:cubicBezTo>
                      <a:pt x="6" y="5"/>
                      <a:pt x="7" y="5"/>
                      <a:pt x="7" y="4"/>
                    </a:cubicBezTo>
                    <a:lnTo>
                      <a:pt x="10" y="4"/>
                    </a:lnTo>
                    <a:close/>
                    <a:moveTo>
                      <a:pt x="8" y="8"/>
                    </a:moveTo>
                    <a:cubicBezTo>
                      <a:pt x="7" y="9"/>
                      <a:pt x="6" y="9"/>
                      <a:pt x="5" y="9"/>
                    </a:cubicBezTo>
                    <a:lnTo>
                      <a:pt x="5" y="6"/>
                    </a:lnTo>
                    <a:cubicBezTo>
                      <a:pt x="5" y="6"/>
                      <a:pt x="6" y="6"/>
                      <a:pt x="6" y="6"/>
                    </a:cubicBezTo>
                    <a:lnTo>
                      <a:pt x="8" y="8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cubicBezTo>
                      <a:pt x="3" y="9"/>
                      <a:pt x="2" y="9"/>
                      <a:pt x="1" y="8"/>
                    </a:cubicBezTo>
                    <a:lnTo>
                      <a:pt x="4" y="6"/>
                    </a:lnTo>
                    <a:cubicBezTo>
                      <a:pt x="4" y="6"/>
                      <a:pt x="4" y="6"/>
                      <a:pt x="5" y="6"/>
                    </a:cubicBezTo>
                    <a:lnTo>
                      <a:pt x="5" y="9"/>
                    </a:lnTo>
                    <a:close/>
                    <a:moveTo>
                      <a:pt x="1" y="8"/>
                    </a:moveTo>
                    <a:lnTo>
                      <a:pt x="1" y="8"/>
                    </a:lnTo>
                    <a:lnTo>
                      <a:pt x="2" y="7"/>
                    </a:lnTo>
                    <a:lnTo>
                      <a:pt x="1" y="8"/>
                    </a:lnTo>
                    <a:close/>
                    <a:moveTo>
                      <a:pt x="1" y="8"/>
                    </a:moveTo>
                    <a:cubicBezTo>
                      <a:pt x="1" y="7"/>
                      <a:pt x="0" y="6"/>
                      <a:pt x="0" y="4"/>
                    </a:cubicBezTo>
                    <a:lnTo>
                      <a:pt x="3" y="4"/>
                    </a:lnTo>
                    <a:cubicBezTo>
                      <a:pt x="3" y="5"/>
                      <a:pt x="3" y="5"/>
                      <a:pt x="4" y="6"/>
                    </a:cubicBezTo>
                    <a:lnTo>
                      <a:pt x="1" y="8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cubicBezTo>
                      <a:pt x="0" y="3"/>
                      <a:pt x="1" y="2"/>
                      <a:pt x="1" y="1"/>
                    </a:cubicBezTo>
                    <a:lnTo>
                      <a:pt x="4" y="3"/>
                    </a:lnTo>
                    <a:cubicBezTo>
                      <a:pt x="3" y="4"/>
                      <a:pt x="3" y="4"/>
                      <a:pt x="3" y="4"/>
                    </a:cubicBezTo>
                    <a:lnTo>
                      <a:pt x="0" y="4"/>
                    </a:lnTo>
                    <a:close/>
                    <a:moveTo>
                      <a:pt x="4" y="3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4" y="3"/>
                    </a:lnTo>
                    <a:close/>
                    <a:moveTo>
                      <a:pt x="1" y="1"/>
                    </a:moveTo>
                    <a:cubicBezTo>
                      <a:pt x="2" y="0"/>
                      <a:pt x="3" y="0"/>
                      <a:pt x="5" y="0"/>
                    </a:cubicBezTo>
                    <a:lnTo>
                      <a:pt x="5" y="3"/>
                    </a:lnTo>
                    <a:cubicBezTo>
                      <a:pt x="4" y="3"/>
                      <a:pt x="4" y="3"/>
                      <a:pt x="4" y="3"/>
                    </a:cubicBezTo>
                    <a:lnTo>
                      <a:pt x="1" y="1"/>
                    </a:lnTo>
                    <a:close/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" name="Oval 470"/>
              <p:cNvSpPr>
                <a:spLocks noChangeArrowheads="1"/>
              </p:cNvSpPr>
              <p:nvPr/>
            </p:nvSpPr>
            <p:spPr bwMode="auto">
              <a:xfrm>
                <a:off x="5141" y="3598"/>
                <a:ext cx="22" cy="2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8" name="Freeform 471"/>
              <p:cNvSpPr>
                <a:spLocks noEditPoints="1"/>
              </p:cNvSpPr>
              <p:nvPr/>
            </p:nvSpPr>
            <p:spPr bwMode="auto">
              <a:xfrm>
                <a:off x="5133" y="3594"/>
                <a:ext cx="38" cy="3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10" y="4"/>
                  </a:cxn>
                  <a:cxn ang="0">
                    <a:pos x="6" y="3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10" y="4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5" y="9"/>
                  </a:cxn>
                  <a:cxn ang="0">
                    <a:pos x="6" y="6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4" y="6"/>
                  </a:cxn>
                  <a:cxn ang="0">
                    <a:pos x="5" y="9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4"/>
                  </a:cxn>
                  <a:cxn ang="0">
                    <a:pos x="4" y="6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4" y="3"/>
                  </a:cxn>
                  <a:cxn ang="0">
                    <a:pos x="0" y="4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10" h="9"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  <a:moveTo>
                      <a:pt x="5" y="0"/>
                    </a:moveTo>
                    <a:cubicBezTo>
                      <a:pt x="6" y="0"/>
                      <a:pt x="8" y="0"/>
                      <a:pt x="8" y="1"/>
                    </a:cubicBezTo>
                    <a:lnTo>
                      <a:pt x="6" y="3"/>
                    </a:lnTo>
                    <a:cubicBezTo>
                      <a:pt x="6" y="3"/>
                      <a:pt x="6" y="3"/>
                      <a:pt x="5" y="3"/>
                    </a:cubicBezTo>
                    <a:lnTo>
                      <a:pt x="5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6" y="3"/>
                    </a:lnTo>
                    <a:close/>
                    <a:moveTo>
                      <a:pt x="8" y="1"/>
                    </a:moveTo>
                    <a:cubicBezTo>
                      <a:pt x="9" y="2"/>
                      <a:pt x="10" y="3"/>
                      <a:pt x="10" y="4"/>
                    </a:cubicBezTo>
                    <a:lnTo>
                      <a:pt x="7" y="4"/>
                    </a:lnTo>
                    <a:cubicBezTo>
                      <a:pt x="7" y="4"/>
                      <a:pt x="7" y="4"/>
                      <a:pt x="6" y="3"/>
                    </a:cubicBezTo>
                    <a:lnTo>
                      <a:pt x="8" y="1"/>
                    </a:lnTo>
                    <a:close/>
                    <a:moveTo>
                      <a:pt x="10" y="4"/>
                    </a:moveTo>
                    <a:lnTo>
                      <a:pt x="10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0" y="4"/>
                    </a:lnTo>
                    <a:close/>
                    <a:moveTo>
                      <a:pt x="10" y="4"/>
                    </a:moveTo>
                    <a:lnTo>
                      <a:pt x="10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0" y="4"/>
                    </a:lnTo>
                    <a:close/>
                    <a:moveTo>
                      <a:pt x="10" y="4"/>
                    </a:moveTo>
                    <a:cubicBezTo>
                      <a:pt x="10" y="6"/>
                      <a:pt x="9" y="7"/>
                      <a:pt x="8" y="8"/>
                    </a:cubicBezTo>
                    <a:lnTo>
                      <a:pt x="6" y="6"/>
                    </a:lnTo>
                    <a:cubicBezTo>
                      <a:pt x="7" y="5"/>
                      <a:pt x="7" y="5"/>
                      <a:pt x="7" y="4"/>
                    </a:cubicBezTo>
                    <a:lnTo>
                      <a:pt x="10" y="4"/>
                    </a:lnTo>
                    <a:close/>
                    <a:moveTo>
                      <a:pt x="8" y="8"/>
                    </a:moveTo>
                    <a:cubicBezTo>
                      <a:pt x="8" y="9"/>
                      <a:pt x="6" y="9"/>
                      <a:pt x="5" y="9"/>
                    </a:cubicBezTo>
                    <a:lnTo>
                      <a:pt x="5" y="6"/>
                    </a:lnTo>
                    <a:cubicBezTo>
                      <a:pt x="6" y="6"/>
                      <a:pt x="6" y="6"/>
                      <a:pt x="6" y="6"/>
                    </a:cubicBezTo>
                    <a:lnTo>
                      <a:pt x="8" y="8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cubicBezTo>
                      <a:pt x="4" y="9"/>
                      <a:pt x="3" y="9"/>
                      <a:pt x="2" y="8"/>
                    </a:cubicBezTo>
                    <a:lnTo>
                      <a:pt x="4" y="6"/>
                    </a:lnTo>
                    <a:cubicBezTo>
                      <a:pt x="4" y="6"/>
                      <a:pt x="5" y="6"/>
                      <a:pt x="5" y="6"/>
                    </a:cubicBezTo>
                    <a:lnTo>
                      <a:pt x="5" y="9"/>
                    </a:lnTo>
                    <a:close/>
                    <a:moveTo>
                      <a:pt x="2" y="8"/>
                    </a:moveTo>
                    <a:lnTo>
                      <a:pt x="2" y="8"/>
                    </a:lnTo>
                    <a:lnTo>
                      <a:pt x="3" y="7"/>
                    </a:lnTo>
                    <a:lnTo>
                      <a:pt x="2" y="8"/>
                    </a:lnTo>
                    <a:close/>
                    <a:moveTo>
                      <a:pt x="2" y="8"/>
                    </a:moveTo>
                    <a:cubicBezTo>
                      <a:pt x="1" y="7"/>
                      <a:pt x="0" y="6"/>
                      <a:pt x="0" y="4"/>
                    </a:cubicBezTo>
                    <a:lnTo>
                      <a:pt x="3" y="4"/>
                    </a:lnTo>
                    <a:cubicBezTo>
                      <a:pt x="3" y="5"/>
                      <a:pt x="4" y="5"/>
                      <a:pt x="4" y="6"/>
                    </a:cubicBezTo>
                    <a:lnTo>
                      <a:pt x="2" y="8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cubicBezTo>
                      <a:pt x="0" y="3"/>
                      <a:pt x="1" y="2"/>
                      <a:pt x="2" y="1"/>
                    </a:cubicBezTo>
                    <a:lnTo>
                      <a:pt x="4" y="3"/>
                    </a:lnTo>
                    <a:cubicBezTo>
                      <a:pt x="4" y="4"/>
                      <a:pt x="3" y="4"/>
                      <a:pt x="3" y="4"/>
                    </a:cubicBezTo>
                    <a:lnTo>
                      <a:pt x="0" y="4"/>
                    </a:lnTo>
                    <a:close/>
                    <a:moveTo>
                      <a:pt x="4" y="3"/>
                    </a:moveTo>
                    <a:lnTo>
                      <a:pt x="4" y="3"/>
                    </a:lnTo>
                    <a:lnTo>
                      <a:pt x="3" y="2"/>
                    </a:lnTo>
                    <a:lnTo>
                      <a:pt x="4" y="3"/>
                    </a:lnTo>
                    <a:close/>
                    <a:moveTo>
                      <a:pt x="2" y="1"/>
                    </a:moveTo>
                    <a:cubicBezTo>
                      <a:pt x="3" y="0"/>
                      <a:pt x="4" y="0"/>
                      <a:pt x="5" y="0"/>
                    </a:cubicBezTo>
                    <a:lnTo>
                      <a:pt x="5" y="3"/>
                    </a:lnTo>
                    <a:cubicBezTo>
                      <a:pt x="5" y="3"/>
                      <a:pt x="4" y="3"/>
                      <a:pt x="4" y="3"/>
                    </a:cubicBezTo>
                    <a:lnTo>
                      <a:pt x="2" y="1"/>
                    </a:lnTo>
                    <a:close/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" name="Oval 472"/>
              <p:cNvSpPr>
                <a:spLocks noChangeArrowheads="1"/>
              </p:cNvSpPr>
              <p:nvPr/>
            </p:nvSpPr>
            <p:spPr bwMode="auto">
              <a:xfrm>
                <a:off x="4406" y="3598"/>
                <a:ext cx="26" cy="2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" name="Freeform 473"/>
              <p:cNvSpPr>
                <a:spLocks noEditPoints="1"/>
              </p:cNvSpPr>
              <p:nvPr/>
            </p:nvSpPr>
            <p:spPr bwMode="auto">
              <a:xfrm>
                <a:off x="4398" y="3594"/>
                <a:ext cx="38" cy="3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10" y="4"/>
                  </a:cxn>
                  <a:cxn ang="0">
                    <a:pos x="6" y="3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10" y="4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5" y="9"/>
                  </a:cxn>
                  <a:cxn ang="0">
                    <a:pos x="6" y="6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4" y="6"/>
                  </a:cxn>
                  <a:cxn ang="0">
                    <a:pos x="5" y="9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4"/>
                  </a:cxn>
                  <a:cxn ang="0">
                    <a:pos x="4" y="6"/>
                  </a:cxn>
                  <a:cxn ang="0">
                    <a:pos x="0" y="4"/>
                  </a:cxn>
                  <a:cxn ang="0">
                    <a:pos x="4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4" y="4"/>
                  </a:cxn>
                  <a:cxn ang="0">
                    <a:pos x="0" y="4"/>
                  </a:cxn>
                  <a:cxn ang="0">
                    <a:pos x="4" y="3"/>
                  </a:cxn>
                  <a:cxn ang="0">
                    <a:pos x="0" y="4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10" h="9"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  <a:moveTo>
                      <a:pt x="5" y="0"/>
                    </a:moveTo>
                    <a:cubicBezTo>
                      <a:pt x="7" y="0"/>
                      <a:pt x="8" y="0"/>
                      <a:pt x="9" y="1"/>
                    </a:cubicBezTo>
                    <a:lnTo>
                      <a:pt x="6" y="3"/>
                    </a:lnTo>
                    <a:cubicBezTo>
                      <a:pt x="6" y="3"/>
                      <a:pt x="6" y="3"/>
                      <a:pt x="5" y="3"/>
                    </a:cubicBezTo>
                    <a:lnTo>
                      <a:pt x="5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8" y="2"/>
                    </a:lnTo>
                    <a:lnTo>
                      <a:pt x="6" y="3"/>
                    </a:lnTo>
                    <a:close/>
                    <a:moveTo>
                      <a:pt x="9" y="1"/>
                    </a:moveTo>
                    <a:cubicBezTo>
                      <a:pt x="10" y="2"/>
                      <a:pt x="10" y="3"/>
                      <a:pt x="10" y="4"/>
                    </a:cubicBezTo>
                    <a:lnTo>
                      <a:pt x="7" y="4"/>
                    </a:lnTo>
                    <a:cubicBezTo>
                      <a:pt x="7" y="4"/>
                      <a:pt x="7" y="4"/>
                      <a:pt x="6" y="3"/>
                    </a:cubicBezTo>
                    <a:lnTo>
                      <a:pt x="9" y="1"/>
                    </a:lnTo>
                    <a:close/>
                    <a:moveTo>
                      <a:pt x="10" y="4"/>
                    </a:moveTo>
                    <a:lnTo>
                      <a:pt x="10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0" y="4"/>
                    </a:lnTo>
                    <a:close/>
                    <a:moveTo>
                      <a:pt x="10" y="4"/>
                    </a:moveTo>
                    <a:lnTo>
                      <a:pt x="10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0" y="4"/>
                    </a:lnTo>
                    <a:close/>
                    <a:moveTo>
                      <a:pt x="10" y="4"/>
                    </a:moveTo>
                    <a:cubicBezTo>
                      <a:pt x="10" y="6"/>
                      <a:pt x="10" y="7"/>
                      <a:pt x="9" y="8"/>
                    </a:cubicBezTo>
                    <a:lnTo>
                      <a:pt x="6" y="6"/>
                    </a:lnTo>
                    <a:cubicBezTo>
                      <a:pt x="7" y="5"/>
                      <a:pt x="7" y="5"/>
                      <a:pt x="7" y="4"/>
                    </a:cubicBezTo>
                    <a:lnTo>
                      <a:pt x="10" y="4"/>
                    </a:lnTo>
                    <a:close/>
                    <a:moveTo>
                      <a:pt x="9" y="8"/>
                    </a:moveTo>
                    <a:cubicBezTo>
                      <a:pt x="8" y="9"/>
                      <a:pt x="7" y="9"/>
                      <a:pt x="5" y="9"/>
                    </a:cubicBezTo>
                    <a:lnTo>
                      <a:pt x="5" y="6"/>
                    </a:lnTo>
                    <a:cubicBezTo>
                      <a:pt x="6" y="6"/>
                      <a:pt x="6" y="6"/>
                      <a:pt x="6" y="6"/>
                    </a:cubicBezTo>
                    <a:lnTo>
                      <a:pt x="9" y="8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cubicBezTo>
                      <a:pt x="4" y="9"/>
                      <a:pt x="3" y="9"/>
                      <a:pt x="2" y="8"/>
                    </a:cubicBezTo>
                    <a:lnTo>
                      <a:pt x="4" y="6"/>
                    </a:lnTo>
                    <a:cubicBezTo>
                      <a:pt x="4" y="6"/>
                      <a:pt x="5" y="6"/>
                      <a:pt x="5" y="6"/>
                    </a:cubicBezTo>
                    <a:lnTo>
                      <a:pt x="5" y="9"/>
                    </a:lnTo>
                    <a:close/>
                    <a:moveTo>
                      <a:pt x="2" y="8"/>
                    </a:moveTo>
                    <a:lnTo>
                      <a:pt x="2" y="8"/>
                    </a:lnTo>
                    <a:lnTo>
                      <a:pt x="3" y="7"/>
                    </a:lnTo>
                    <a:lnTo>
                      <a:pt x="2" y="8"/>
                    </a:lnTo>
                    <a:close/>
                    <a:moveTo>
                      <a:pt x="2" y="8"/>
                    </a:moveTo>
                    <a:cubicBezTo>
                      <a:pt x="1" y="7"/>
                      <a:pt x="0" y="6"/>
                      <a:pt x="0" y="4"/>
                    </a:cubicBezTo>
                    <a:lnTo>
                      <a:pt x="4" y="4"/>
                    </a:lnTo>
                    <a:cubicBezTo>
                      <a:pt x="4" y="5"/>
                      <a:pt x="4" y="5"/>
                      <a:pt x="4" y="6"/>
                    </a:cubicBezTo>
                    <a:lnTo>
                      <a:pt x="2" y="8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cubicBezTo>
                      <a:pt x="0" y="3"/>
                      <a:pt x="1" y="2"/>
                      <a:pt x="2" y="1"/>
                    </a:cubicBezTo>
                    <a:lnTo>
                      <a:pt x="4" y="3"/>
                    </a:lnTo>
                    <a:cubicBezTo>
                      <a:pt x="4" y="4"/>
                      <a:pt x="4" y="4"/>
                      <a:pt x="4" y="4"/>
                    </a:cubicBezTo>
                    <a:lnTo>
                      <a:pt x="0" y="4"/>
                    </a:lnTo>
                    <a:close/>
                    <a:moveTo>
                      <a:pt x="4" y="3"/>
                    </a:moveTo>
                    <a:lnTo>
                      <a:pt x="4" y="3"/>
                    </a:lnTo>
                    <a:lnTo>
                      <a:pt x="3" y="2"/>
                    </a:lnTo>
                    <a:lnTo>
                      <a:pt x="4" y="3"/>
                    </a:lnTo>
                    <a:close/>
                    <a:moveTo>
                      <a:pt x="2" y="1"/>
                    </a:moveTo>
                    <a:cubicBezTo>
                      <a:pt x="3" y="0"/>
                      <a:pt x="4" y="0"/>
                      <a:pt x="5" y="0"/>
                    </a:cubicBezTo>
                    <a:lnTo>
                      <a:pt x="5" y="3"/>
                    </a:lnTo>
                    <a:cubicBezTo>
                      <a:pt x="5" y="3"/>
                      <a:pt x="4" y="3"/>
                      <a:pt x="4" y="3"/>
                    </a:cubicBezTo>
                    <a:lnTo>
                      <a:pt x="2" y="1"/>
                    </a:lnTo>
                    <a:close/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1" name="Oval 474"/>
              <p:cNvSpPr>
                <a:spLocks noChangeArrowheads="1"/>
              </p:cNvSpPr>
              <p:nvPr/>
            </p:nvSpPr>
            <p:spPr bwMode="auto">
              <a:xfrm>
                <a:off x="4447" y="3598"/>
                <a:ext cx="22" cy="2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" name="Freeform 475"/>
              <p:cNvSpPr>
                <a:spLocks noEditPoints="1"/>
              </p:cNvSpPr>
              <p:nvPr/>
            </p:nvSpPr>
            <p:spPr bwMode="auto">
              <a:xfrm>
                <a:off x="4439" y="3594"/>
                <a:ext cx="38" cy="3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10" y="4"/>
                  </a:cxn>
                  <a:cxn ang="0">
                    <a:pos x="6" y="3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10" y="4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5" y="9"/>
                  </a:cxn>
                  <a:cxn ang="0">
                    <a:pos x="6" y="6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4" y="6"/>
                  </a:cxn>
                  <a:cxn ang="0">
                    <a:pos x="5" y="9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4"/>
                  </a:cxn>
                  <a:cxn ang="0">
                    <a:pos x="4" y="6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4" y="3"/>
                  </a:cxn>
                  <a:cxn ang="0">
                    <a:pos x="0" y="4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10" h="9"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  <a:moveTo>
                      <a:pt x="5" y="0"/>
                    </a:moveTo>
                    <a:cubicBezTo>
                      <a:pt x="7" y="0"/>
                      <a:pt x="8" y="0"/>
                      <a:pt x="9" y="1"/>
                    </a:cubicBezTo>
                    <a:lnTo>
                      <a:pt x="6" y="3"/>
                    </a:lnTo>
                    <a:cubicBezTo>
                      <a:pt x="6" y="3"/>
                      <a:pt x="6" y="3"/>
                      <a:pt x="5" y="3"/>
                    </a:cubicBezTo>
                    <a:lnTo>
                      <a:pt x="5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6" y="3"/>
                    </a:lnTo>
                    <a:close/>
                    <a:moveTo>
                      <a:pt x="9" y="1"/>
                    </a:moveTo>
                    <a:cubicBezTo>
                      <a:pt x="9" y="2"/>
                      <a:pt x="10" y="3"/>
                      <a:pt x="10" y="4"/>
                    </a:cubicBezTo>
                    <a:lnTo>
                      <a:pt x="7" y="4"/>
                    </a:lnTo>
                    <a:cubicBezTo>
                      <a:pt x="7" y="4"/>
                      <a:pt x="7" y="4"/>
                      <a:pt x="6" y="3"/>
                    </a:cubicBezTo>
                    <a:lnTo>
                      <a:pt x="9" y="1"/>
                    </a:lnTo>
                    <a:close/>
                    <a:moveTo>
                      <a:pt x="10" y="4"/>
                    </a:moveTo>
                    <a:lnTo>
                      <a:pt x="10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0" y="4"/>
                    </a:lnTo>
                    <a:close/>
                    <a:moveTo>
                      <a:pt x="10" y="4"/>
                    </a:moveTo>
                    <a:lnTo>
                      <a:pt x="10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0" y="4"/>
                    </a:lnTo>
                    <a:close/>
                    <a:moveTo>
                      <a:pt x="10" y="4"/>
                    </a:moveTo>
                    <a:cubicBezTo>
                      <a:pt x="10" y="6"/>
                      <a:pt x="9" y="7"/>
                      <a:pt x="9" y="8"/>
                    </a:cubicBezTo>
                    <a:lnTo>
                      <a:pt x="6" y="6"/>
                    </a:lnTo>
                    <a:cubicBezTo>
                      <a:pt x="7" y="5"/>
                      <a:pt x="7" y="5"/>
                      <a:pt x="7" y="4"/>
                    </a:cubicBezTo>
                    <a:lnTo>
                      <a:pt x="10" y="4"/>
                    </a:lnTo>
                    <a:close/>
                    <a:moveTo>
                      <a:pt x="9" y="8"/>
                    </a:moveTo>
                    <a:cubicBezTo>
                      <a:pt x="8" y="9"/>
                      <a:pt x="7" y="9"/>
                      <a:pt x="5" y="9"/>
                    </a:cubicBezTo>
                    <a:lnTo>
                      <a:pt x="5" y="6"/>
                    </a:lnTo>
                    <a:cubicBezTo>
                      <a:pt x="6" y="6"/>
                      <a:pt x="6" y="6"/>
                      <a:pt x="6" y="6"/>
                    </a:cubicBezTo>
                    <a:lnTo>
                      <a:pt x="9" y="8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cubicBezTo>
                      <a:pt x="4" y="9"/>
                      <a:pt x="3" y="9"/>
                      <a:pt x="2" y="8"/>
                    </a:cubicBezTo>
                    <a:lnTo>
                      <a:pt x="4" y="6"/>
                    </a:lnTo>
                    <a:cubicBezTo>
                      <a:pt x="4" y="6"/>
                      <a:pt x="5" y="6"/>
                      <a:pt x="5" y="6"/>
                    </a:cubicBezTo>
                    <a:lnTo>
                      <a:pt x="5" y="9"/>
                    </a:lnTo>
                    <a:close/>
                    <a:moveTo>
                      <a:pt x="2" y="8"/>
                    </a:moveTo>
                    <a:lnTo>
                      <a:pt x="2" y="8"/>
                    </a:lnTo>
                    <a:lnTo>
                      <a:pt x="3" y="7"/>
                    </a:lnTo>
                    <a:lnTo>
                      <a:pt x="2" y="8"/>
                    </a:lnTo>
                    <a:close/>
                    <a:moveTo>
                      <a:pt x="2" y="8"/>
                    </a:moveTo>
                    <a:cubicBezTo>
                      <a:pt x="1" y="7"/>
                      <a:pt x="0" y="6"/>
                      <a:pt x="0" y="4"/>
                    </a:cubicBezTo>
                    <a:lnTo>
                      <a:pt x="3" y="4"/>
                    </a:lnTo>
                    <a:cubicBezTo>
                      <a:pt x="3" y="5"/>
                      <a:pt x="4" y="5"/>
                      <a:pt x="4" y="6"/>
                    </a:cubicBezTo>
                    <a:lnTo>
                      <a:pt x="2" y="8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cubicBezTo>
                      <a:pt x="0" y="3"/>
                      <a:pt x="1" y="2"/>
                      <a:pt x="2" y="1"/>
                    </a:cubicBezTo>
                    <a:lnTo>
                      <a:pt x="4" y="3"/>
                    </a:lnTo>
                    <a:cubicBezTo>
                      <a:pt x="4" y="4"/>
                      <a:pt x="3" y="4"/>
                      <a:pt x="3" y="4"/>
                    </a:cubicBezTo>
                    <a:lnTo>
                      <a:pt x="0" y="4"/>
                    </a:lnTo>
                    <a:close/>
                    <a:moveTo>
                      <a:pt x="4" y="3"/>
                    </a:moveTo>
                    <a:lnTo>
                      <a:pt x="4" y="3"/>
                    </a:lnTo>
                    <a:lnTo>
                      <a:pt x="3" y="2"/>
                    </a:lnTo>
                    <a:lnTo>
                      <a:pt x="4" y="3"/>
                    </a:lnTo>
                    <a:close/>
                    <a:moveTo>
                      <a:pt x="2" y="1"/>
                    </a:moveTo>
                    <a:cubicBezTo>
                      <a:pt x="3" y="0"/>
                      <a:pt x="4" y="0"/>
                      <a:pt x="5" y="0"/>
                    </a:cubicBezTo>
                    <a:lnTo>
                      <a:pt x="5" y="3"/>
                    </a:lnTo>
                    <a:cubicBezTo>
                      <a:pt x="5" y="3"/>
                      <a:pt x="4" y="3"/>
                      <a:pt x="4" y="3"/>
                    </a:cubicBezTo>
                    <a:lnTo>
                      <a:pt x="2" y="1"/>
                    </a:lnTo>
                    <a:close/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3" name="Oval 476"/>
              <p:cNvSpPr>
                <a:spLocks noChangeArrowheads="1"/>
              </p:cNvSpPr>
              <p:nvPr/>
            </p:nvSpPr>
            <p:spPr bwMode="auto">
              <a:xfrm>
                <a:off x="4324" y="3598"/>
                <a:ext cx="26" cy="2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" name="Freeform 477"/>
              <p:cNvSpPr>
                <a:spLocks noEditPoints="1"/>
              </p:cNvSpPr>
              <p:nvPr/>
            </p:nvSpPr>
            <p:spPr bwMode="auto">
              <a:xfrm>
                <a:off x="4320" y="3594"/>
                <a:ext cx="33" cy="3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3"/>
                  </a:cxn>
                  <a:cxn ang="0">
                    <a:pos x="4" y="0"/>
                  </a:cxn>
                  <a:cxn ang="0">
                    <a:pos x="6" y="3"/>
                  </a:cxn>
                  <a:cxn ang="0">
                    <a:pos x="4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9" y="4"/>
                  </a:cxn>
                  <a:cxn ang="0">
                    <a:pos x="6" y="3"/>
                  </a:cxn>
                  <a:cxn ang="0">
                    <a:pos x="9" y="4"/>
                  </a:cxn>
                  <a:cxn ang="0">
                    <a:pos x="6" y="4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6" y="4"/>
                  </a:cxn>
                  <a:cxn ang="0">
                    <a:pos x="9" y="4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4" y="9"/>
                  </a:cxn>
                  <a:cxn ang="0">
                    <a:pos x="4" y="6"/>
                  </a:cxn>
                  <a:cxn ang="0">
                    <a:pos x="4" y="9"/>
                  </a:cxn>
                  <a:cxn ang="0">
                    <a:pos x="4" y="9"/>
                  </a:cxn>
                  <a:cxn ang="0">
                    <a:pos x="4" y="6"/>
                  </a:cxn>
                  <a:cxn ang="0">
                    <a:pos x="4" y="9"/>
                  </a:cxn>
                  <a:cxn ang="0">
                    <a:pos x="3" y="6"/>
                  </a:cxn>
                  <a:cxn ang="0">
                    <a:pos x="4" y="9"/>
                  </a:cxn>
                  <a:cxn ang="0">
                    <a:pos x="1" y="8"/>
                  </a:cxn>
                  <a:cxn ang="0">
                    <a:pos x="1" y="8"/>
                  </a:cxn>
                  <a:cxn ang="0">
                    <a:pos x="0" y="4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4" y="0"/>
                  </a:cxn>
                  <a:cxn ang="0">
                    <a:pos x="3" y="3"/>
                  </a:cxn>
                  <a:cxn ang="0">
                    <a:pos x="4" y="0"/>
                  </a:cxn>
                  <a:cxn ang="0">
                    <a:pos x="4" y="3"/>
                  </a:cxn>
                  <a:cxn ang="0">
                    <a:pos x="4" y="0"/>
                  </a:cxn>
                </a:cxnLst>
                <a:rect l="0" t="0" r="r" b="b"/>
                <a:pathLst>
                  <a:path w="9" h="9">
                    <a:moveTo>
                      <a:pt x="4" y="0"/>
                    </a:moveTo>
                    <a:lnTo>
                      <a:pt x="4" y="0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0"/>
                    </a:lnTo>
                    <a:close/>
                    <a:moveTo>
                      <a:pt x="4" y="0"/>
                    </a:moveTo>
                    <a:cubicBezTo>
                      <a:pt x="6" y="0"/>
                      <a:pt x="7" y="0"/>
                      <a:pt x="8" y="1"/>
                    </a:cubicBezTo>
                    <a:lnTo>
                      <a:pt x="6" y="3"/>
                    </a:lnTo>
                    <a:cubicBezTo>
                      <a:pt x="5" y="3"/>
                      <a:pt x="5" y="3"/>
                      <a:pt x="4" y="3"/>
                    </a:cubicBezTo>
                    <a:lnTo>
                      <a:pt x="4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6" y="3"/>
                    </a:lnTo>
                    <a:close/>
                    <a:moveTo>
                      <a:pt x="8" y="1"/>
                    </a:moveTo>
                    <a:cubicBezTo>
                      <a:pt x="9" y="2"/>
                      <a:pt x="9" y="3"/>
                      <a:pt x="9" y="4"/>
                    </a:cubicBezTo>
                    <a:lnTo>
                      <a:pt x="6" y="4"/>
                    </a:lnTo>
                    <a:cubicBezTo>
                      <a:pt x="6" y="4"/>
                      <a:pt x="6" y="4"/>
                      <a:pt x="6" y="3"/>
                    </a:cubicBezTo>
                    <a:lnTo>
                      <a:pt x="8" y="1"/>
                    </a:lnTo>
                    <a:close/>
                    <a:moveTo>
                      <a:pt x="9" y="4"/>
                    </a:moveTo>
                    <a:lnTo>
                      <a:pt x="9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9" y="4"/>
                    </a:lnTo>
                    <a:close/>
                    <a:moveTo>
                      <a:pt x="9" y="4"/>
                    </a:moveTo>
                    <a:lnTo>
                      <a:pt x="9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9" y="4"/>
                    </a:lnTo>
                    <a:close/>
                    <a:moveTo>
                      <a:pt x="9" y="4"/>
                    </a:moveTo>
                    <a:cubicBezTo>
                      <a:pt x="9" y="6"/>
                      <a:pt x="9" y="7"/>
                      <a:pt x="8" y="8"/>
                    </a:cubicBezTo>
                    <a:lnTo>
                      <a:pt x="6" y="6"/>
                    </a:lnTo>
                    <a:cubicBezTo>
                      <a:pt x="6" y="5"/>
                      <a:pt x="6" y="5"/>
                      <a:pt x="6" y="4"/>
                    </a:cubicBezTo>
                    <a:lnTo>
                      <a:pt x="9" y="4"/>
                    </a:lnTo>
                    <a:close/>
                    <a:moveTo>
                      <a:pt x="8" y="8"/>
                    </a:moveTo>
                    <a:cubicBezTo>
                      <a:pt x="7" y="9"/>
                      <a:pt x="6" y="9"/>
                      <a:pt x="4" y="9"/>
                    </a:cubicBezTo>
                    <a:lnTo>
                      <a:pt x="4" y="6"/>
                    </a:lnTo>
                    <a:cubicBezTo>
                      <a:pt x="5" y="6"/>
                      <a:pt x="5" y="6"/>
                      <a:pt x="6" y="6"/>
                    </a:cubicBezTo>
                    <a:lnTo>
                      <a:pt x="8" y="8"/>
                    </a:lnTo>
                    <a:close/>
                    <a:moveTo>
                      <a:pt x="4" y="9"/>
                    </a:moveTo>
                    <a:lnTo>
                      <a:pt x="4" y="9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9"/>
                    </a:lnTo>
                    <a:close/>
                    <a:moveTo>
                      <a:pt x="4" y="9"/>
                    </a:moveTo>
                    <a:lnTo>
                      <a:pt x="4" y="9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9"/>
                    </a:lnTo>
                    <a:close/>
                    <a:moveTo>
                      <a:pt x="4" y="9"/>
                    </a:moveTo>
                    <a:cubicBezTo>
                      <a:pt x="3" y="9"/>
                      <a:pt x="2" y="9"/>
                      <a:pt x="1" y="8"/>
                    </a:cubicBezTo>
                    <a:lnTo>
                      <a:pt x="3" y="6"/>
                    </a:lnTo>
                    <a:cubicBezTo>
                      <a:pt x="3" y="6"/>
                      <a:pt x="4" y="6"/>
                      <a:pt x="4" y="6"/>
                    </a:cubicBezTo>
                    <a:lnTo>
                      <a:pt x="4" y="9"/>
                    </a:lnTo>
                    <a:close/>
                    <a:moveTo>
                      <a:pt x="1" y="8"/>
                    </a:moveTo>
                    <a:lnTo>
                      <a:pt x="1" y="8"/>
                    </a:lnTo>
                    <a:lnTo>
                      <a:pt x="2" y="7"/>
                    </a:lnTo>
                    <a:lnTo>
                      <a:pt x="1" y="8"/>
                    </a:lnTo>
                    <a:close/>
                    <a:moveTo>
                      <a:pt x="1" y="8"/>
                    </a:moveTo>
                    <a:cubicBezTo>
                      <a:pt x="0" y="7"/>
                      <a:pt x="0" y="6"/>
                      <a:pt x="0" y="4"/>
                    </a:cubicBezTo>
                    <a:lnTo>
                      <a:pt x="3" y="4"/>
                    </a:lnTo>
                    <a:cubicBezTo>
                      <a:pt x="3" y="5"/>
                      <a:pt x="3" y="5"/>
                      <a:pt x="3" y="6"/>
                    </a:cubicBezTo>
                    <a:lnTo>
                      <a:pt x="1" y="8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cubicBezTo>
                      <a:pt x="0" y="3"/>
                      <a:pt x="0" y="2"/>
                      <a:pt x="1" y="1"/>
                    </a:cubicBezTo>
                    <a:lnTo>
                      <a:pt x="3" y="3"/>
                    </a:lnTo>
                    <a:cubicBezTo>
                      <a:pt x="3" y="4"/>
                      <a:pt x="3" y="4"/>
                      <a:pt x="3" y="4"/>
                    </a:cubicBezTo>
                    <a:lnTo>
                      <a:pt x="0" y="4"/>
                    </a:lnTo>
                    <a:close/>
                    <a:moveTo>
                      <a:pt x="3" y="3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3" y="3"/>
                    </a:lnTo>
                    <a:close/>
                    <a:moveTo>
                      <a:pt x="1" y="1"/>
                    </a:moveTo>
                    <a:cubicBezTo>
                      <a:pt x="2" y="0"/>
                      <a:pt x="3" y="0"/>
                      <a:pt x="4" y="0"/>
                    </a:cubicBezTo>
                    <a:lnTo>
                      <a:pt x="4" y="3"/>
                    </a:lnTo>
                    <a:cubicBezTo>
                      <a:pt x="4" y="3"/>
                      <a:pt x="3" y="3"/>
                      <a:pt x="3" y="3"/>
                    </a:cubicBezTo>
                    <a:lnTo>
                      <a:pt x="1" y="1"/>
                    </a:lnTo>
                    <a:close/>
                    <a:moveTo>
                      <a:pt x="4" y="0"/>
                    </a:moveTo>
                    <a:lnTo>
                      <a:pt x="4" y="0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" name="Oval 478"/>
              <p:cNvSpPr>
                <a:spLocks noChangeArrowheads="1"/>
              </p:cNvSpPr>
              <p:nvPr/>
            </p:nvSpPr>
            <p:spPr bwMode="auto">
              <a:xfrm>
                <a:off x="4529" y="3598"/>
                <a:ext cx="22" cy="2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" name="Freeform 479"/>
              <p:cNvSpPr>
                <a:spLocks noEditPoints="1"/>
              </p:cNvSpPr>
              <p:nvPr/>
            </p:nvSpPr>
            <p:spPr bwMode="auto">
              <a:xfrm>
                <a:off x="4521" y="3594"/>
                <a:ext cx="38" cy="3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10" y="4"/>
                  </a:cxn>
                  <a:cxn ang="0">
                    <a:pos x="6" y="3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10" y="4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5" y="9"/>
                  </a:cxn>
                  <a:cxn ang="0">
                    <a:pos x="6" y="6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4" y="6"/>
                  </a:cxn>
                  <a:cxn ang="0">
                    <a:pos x="5" y="9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4"/>
                  </a:cxn>
                  <a:cxn ang="0">
                    <a:pos x="4" y="6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4" y="3"/>
                  </a:cxn>
                  <a:cxn ang="0">
                    <a:pos x="0" y="4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10" h="9"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  <a:moveTo>
                      <a:pt x="5" y="0"/>
                    </a:moveTo>
                    <a:cubicBezTo>
                      <a:pt x="6" y="0"/>
                      <a:pt x="8" y="0"/>
                      <a:pt x="8" y="1"/>
                    </a:cubicBezTo>
                    <a:lnTo>
                      <a:pt x="6" y="3"/>
                    </a:lnTo>
                    <a:cubicBezTo>
                      <a:pt x="6" y="3"/>
                      <a:pt x="6" y="3"/>
                      <a:pt x="5" y="3"/>
                    </a:cubicBezTo>
                    <a:lnTo>
                      <a:pt x="5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6" y="3"/>
                    </a:lnTo>
                    <a:close/>
                    <a:moveTo>
                      <a:pt x="8" y="1"/>
                    </a:moveTo>
                    <a:cubicBezTo>
                      <a:pt x="9" y="2"/>
                      <a:pt x="10" y="3"/>
                      <a:pt x="10" y="4"/>
                    </a:cubicBezTo>
                    <a:lnTo>
                      <a:pt x="7" y="4"/>
                    </a:lnTo>
                    <a:cubicBezTo>
                      <a:pt x="7" y="4"/>
                      <a:pt x="7" y="4"/>
                      <a:pt x="6" y="3"/>
                    </a:cubicBezTo>
                    <a:lnTo>
                      <a:pt x="8" y="1"/>
                    </a:lnTo>
                    <a:close/>
                    <a:moveTo>
                      <a:pt x="10" y="4"/>
                    </a:moveTo>
                    <a:lnTo>
                      <a:pt x="10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0" y="4"/>
                    </a:lnTo>
                    <a:close/>
                    <a:moveTo>
                      <a:pt x="10" y="4"/>
                    </a:moveTo>
                    <a:lnTo>
                      <a:pt x="10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0" y="4"/>
                    </a:lnTo>
                    <a:close/>
                    <a:moveTo>
                      <a:pt x="10" y="4"/>
                    </a:moveTo>
                    <a:cubicBezTo>
                      <a:pt x="10" y="6"/>
                      <a:pt x="9" y="7"/>
                      <a:pt x="8" y="8"/>
                    </a:cubicBezTo>
                    <a:lnTo>
                      <a:pt x="6" y="6"/>
                    </a:lnTo>
                    <a:cubicBezTo>
                      <a:pt x="7" y="5"/>
                      <a:pt x="7" y="5"/>
                      <a:pt x="7" y="4"/>
                    </a:cubicBezTo>
                    <a:lnTo>
                      <a:pt x="10" y="4"/>
                    </a:lnTo>
                    <a:close/>
                    <a:moveTo>
                      <a:pt x="8" y="8"/>
                    </a:moveTo>
                    <a:cubicBezTo>
                      <a:pt x="8" y="9"/>
                      <a:pt x="6" y="9"/>
                      <a:pt x="5" y="9"/>
                    </a:cubicBezTo>
                    <a:lnTo>
                      <a:pt x="5" y="6"/>
                    </a:lnTo>
                    <a:cubicBezTo>
                      <a:pt x="6" y="6"/>
                      <a:pt x="6" y="6"/>
                      <a:pt x="6" y="6"/>
                    </a:cubicBezTo>
                    <a:lnTo>
                      <a:pt x="8" y="8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cubicBezTo>
                      <a:pt x="4" y="9"/>
                      <a:pt x="3" y="9"/>
                      <a:pt x="2" y="8"/>
                    </a:cubicBezTo>
                    <a:lnTo>
                      <a:pt x="4" y="6"/>
                    </a:lnTo>
                    <a:cubicBezTo>
                      <a:pt x="4" y="6"/>
                      <a:pt x="5" y="6"/>
                      <a:pt x="5" y="6"/>
                    </a:cubicBezTo>
                    <a:lnTo>
                      <a:pt x="5" y="9"/>
                    </a:lnTo>
                    <a:close/>
                    <a:moveTo>
                      <a:pt x="2" y="8"/>
                    </a:moveTo>
                    <a:lnTo>
                      <a:pt x="2" y="8"/>
                    </a:lnTo>
                    <a:lnTo>
                      <a:pt x="3" y="7"/>
                    </a:lnTo>
                    <a:lnTo>
                      <a:pt x="2" y="8"/>
                    </a:lnTo>
                    <a:close/>
                    <a:moveTo>
                      <a:pt x="2" y="8"/>
                    </a:moveTo>
                    <a:cubicBezTo>
                      <a:pt x="1" y="7"/>
                      <a:pt x="0" y="6"/>
                      <a:pt x="0" y="4"/>
                    </a:cubicBezTo>
                    <a:lnTo>
                      <a:pt x="3" y="4"/>
                    </a:lnTo>
                    <a:cubicBezTo>
                      <a:pt x="3" y="5"/>
                      <a:pt x="4" y="5"/>
                      <a:pt x="4" y="6"/>
                    </a:cubicBezTo>
                    <a:lnTo>
                      <a:pt x="2" y="8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cubicBezTo>
                      <a:pt x="0" y="3"/>
                      <a:pt x="1" y="2"/>
                      <a:pt x="2" y="1"/>
                    </a:cubicBezTo>
                    <a:lnTo>
                      <a:pt x="4" y="3"/>
                    </a:lnTo>
                    <a:cubicBezTo>
                      <a:pt x="4" y="4"/>
                      <a:pt x="3" y="4"/>
                      <a:pt x="3" y="4"/>
                    </a:cubicBezTo>
                    <a:lnTo>
                      <a:pt x="0" y="4"/>
                    </a:lnTo>
                    <a:close/>
                    <a:moveTo>
                      <a:pt x="4" y="3"/>
                    </a:moveTo>
                    <a:lnTo>
                      <a:pt x="4" y="3"/>
                    </a:lnTo>
                    <a:lnTo>
                      <a:pt x="3" y="2"/>
                    </a:lnTo>
                    <a:lnTo>
                      <a:pt x="4" y="3"/>
                    </a:lnTo>
                    <a:close/>
                    <a:moveTo>
                      <a:pt x="2" y="1"/>
                    </a:moveTo>
                    <a:cubicBezTo>
                      <a:pt x="3" y="0"/>
                      <a:pt x="4" y="0"/>
                      <a:pt x="5" y="0"/>
                    </a:cubicBezTo>
                    <a:lnTo>
                      <a:pt x="5" y="3"/>
                    </a:lnTo>
                    <a:cubicBezTo>
                      <a:pt x="5" y="3"/>
                      <a:pt x="4" y="3"/>
                      <a:pt x="4" y="3"/>
                    </a:cubicBezTo>
                    <a:lnTo>
                      <a:pt x="2" y="1"/>
                    </a:lnTo>
                    <a:close/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" name="Oval 480"/>
              <p:cNvSpPr>
                <a:spLocks noChangeArrowheads="1"/>
              </p:cNvSpPr>
              <p:nvPr/>
            </p:nvSpPr>
            <p:spPr bwMode="auto">
              <a:xfrm>
                <a:off x="4566" y="2948"/>
                <a:ext cx="23" cy="2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" name="Freeform 481"/>
              <p:cNvSpPr>
                <a:spLocks noEditPoints="1"/>
              </p:cNvSpPr>
              <p:nvPr/>
            </p:nvSpPr>
            <p:spPr bwMode="auto">
              <a:xfrm>
                <a:off x="4559" y="2944"/>
                <a:ext cx="37" cy="3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10" y="5"/>
                  </a:cxn>
                  <a:cxn ang="0">
                    <a:pos x="6" y="3"/>
                  </a:cxn>
                  <a:cxn ang="0">
                    <a:pos x="10" y="5"/>
                  </a:cxn>
                  <a:cxn ang="0">
                    <a:pos x="7" y="5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7" y="5"/>
                  </a:cxn>
                  <a:cxn ang="0">
                    <a:pos x="10" y="5"/>
                  </a:cxn>
                  <a:cxn ang="0">
                    <a:pos x="6" y="6"/>
                  </a:cxn>
                  <a:cxn ang="0">
                    <a:pos x="10" y="5"/>
                  </a:cxn>
                  <a:cxn ang="0">
                    <a:pos x="5" y="9"/>
                  </a:cxn>
                  <a:cxn ang="0">
                    <a:pos x="6" y="6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4" y="6"/>
                  </a:cxn>
                  <a:cxn ang="0">
                    <a:pos x="5" y="9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5"/>
                  </a:cxn>
                  <a:cxn ang="0">
                    <a:pos x="4" y="6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0" y="5"/>
                  </a:cxn>
                  <a:cxn ang="0">
                    <a:pos x="4" y="3"/>
                  </a:cxn>
                  <a:cxn ang="0">
                    <a:pos x="0" y="5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10" h="9"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  <a:moveTo>
                      <a:pt x="5" y="0"/>
                    </a:moveTo>
                    <a:cubicBezTo>
                      <a:pt x="6" y="0"/>
                      <a:pt x="7" y="0"/>
                      <a:pt x="8" y="1"/>
                    </a:cubicBezTo>
                    <a:lnTo>
                      <a:pt x="6" y="3"/>
                    </a:lnTo>
                    <a:cubicBezTo>
                      <a:pt x="6" y="3"/>
                      <a:pt x="5" y="3"/>
                      <a:pt x="5" y="3"/>
                    </a:cubicBezTo>
                    <a:lnTo>
                      <a:pt x="5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6" y="3"/>
                    </a:lnTo>
                    <a:close/>
                    <a:moveTo>
                      <a:pt x="8" y="1"/>
                    </a:moveTo>
                    <a:cubicBezTo>
                      <a:pt x="9" y="2"/>
                      <a:pt x="10" y="3"/>
                      <a:pt x="10" y="5"/>
                    </a:cubicBezTo>
                    <a:lnTo>
                      <a:pt x="7" y="5"/>
                    </a:lnTo>
                    <a:cubicBezTo>
                      <a:pt x="7" y="4"/>
                      <a:pt x="6" y="4"/>
                      <a:pt x="6" y="3"/>
                    </a:cubicBezTo>
                    <a:lnTo>
                      <a:pt x="8" y="1"/>
                    </a:lnTo>
                    <a:close/>
                    <a:moveTo>
                      <a:pt x="10" y="5"/>
                    </a:moveTo>
                    <a:lnTo>
                      <a:pt x="10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10" y="5"/>
                    </a:lnTo>
                    <a:close/>
                    <a:moveTo>
                      <a:pt x="10" y="5"/>
                    </a:moveTo>
                    <a:lnTo>
                      <a:pt x="10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10" y="5"/>
                    </a:lnTo>
                    <a:close/>
                    <a:moveTo>
                      <a:pt x="10" y="5"/>
                    </a:moveTo>
                    <a:cubicBezTo>
                      <a:pt x="10" y="6"/>
                      <a:pt x="9" y="7"/>
                      <a:pt x="8" y="8"/>
                    </a:cubicBezTo>
                    <a:lnTo>
                      <a:pt x="6" y="6"/>
                    </a:lnTo>
                    <a:cubicBezTo>
                      <a:pt x="6" y="6"/>
                      <a:pt x="7" y="5"/>
                      <a:pt x="7" y="5"/>
                    </a:cubicBezTo>
                    <a:lnTo>
                      <a:pt x="10" y="5"/>
                    </a:lnTo>
                    <a:close/>
                    <a:moveTo>
                      <a:pt x="8" y="8"/>
                    </a:moveTo>
                    <a:cubicBezTo>
                      <a:pt x="7" y="9"/>
                      <a:pt x="6" y="9"/>
                      <a:pt x="5" y="9"/>
                    </a:cubicBezTo>
                    <a:lnTo>
                      <a:pt x="5" y="6"/>
                    </a:lnTo>
                    <a:cubicBezTo>
                      <a:pt x="5" y="6"/>
                      <a:pt x="6" y="6"/>
                      <a:pt x="6" y="6"/>
                    </a:cubicBezTo>
                    <a:lnTo>
                      <a:pt x="8" y="8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cubicBezTo>
                      <a:pt x="4" y="9"/>
                      <a:pt x="2" y="9"/>
                      <a:pt x="2" y="8"/>
                    </a:cubicBezTo>
                    <a:lnTo>
                      <a:pt x="4" y="6"/>
                    </a:lnTo>
                    <a:cubicBezTo>
                      <a:pt x="4" y="6"/>
                      <a:pt x="4" y="6"/>
                      <a:pt x="5" y="6"/>
                    </a:cubicBezTo>
                    <a:lnTo>
                      <a:pt x="5" y="9"/>
                    </a:lnTo>
                    <a:close/>
                    <a:moveTo>
                      <a:pt x="2" y="8"/>
                    </a:moveTo>
                    <a:lnTo>
                      <a:pt x="2" y="8"/>
                    </a:lnTo>
                    <a:lnTo>
                      <a:pt x="3" y="7"/>
                    </a:lnTo>
                    <a:lnTo>
                      <a:pt x="2" y="8"/>
                    </a:lnTo>
                    <a:close/>
                    <a:moveTo>
                      <a:pt x="2" y="8"/>
                    </a:moveTo>
                    <a:cubicBezTo>
                      <a:pt x="1" y="7"/>
                      <a:pt x="0" y="6"/>
                      <a:pt x="0" y="5"/>
                    </a:cubicBezTo>
                    <a:lnTo>
                      <a:pt x="3" y="5"/>
                    </a:lnTo>
                    <a:cubicBezTo>
                      <a:pt x="3" y="5"/>
                      <a:pt x="3" y="6"/>
                      <a:pt x="4" y="6"/>
                    </a:cubicBezTo>
                    <a:lnTo>
                      <a:pt x="2" y="8"/>
                    </a:lnTo>
                    <a:close/>
                    <a:moveTo>
                      <a:pt x="0" y="5"/>
                    </a:moveTo>
                    <a:lnTo>
                      <a:pt x="0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0" y="5"/>
                    </a:lnTo>
                    <a:close/>
                    <a:moveTo>
                      <a:pt x="0" y="5"/>
                    </a:moveTo>
                    <a:lnTo>
                      <a:pt x="0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0" y="5"/>
                    </a:lnTo>
                    <a:close/>
                    <a:moveTo>
                      <a:pt x="0" y="5"/>
                    </a:moveTo>
                    <a:cubicBezTo>
                      <a:pt x="0" y="3"/>
                      <a:pt x="1" y="2"/>
                      <a:pt x="2" y="1"/>
                    </a:cubicBezTo>
                    <a:lnTo>
                      <a:pt x="4" y="3"/>
                    </a:lnTo>
                    <a:cubicBezTo>
                      <a:pt x="3" y="4"/>
                      <a:pt x="3" y="4"/>
                      <a:pt x="3" y="5"/>
                    </a:cubicBezTo>
                    <a:lnTo>
                      <a:pt x="0" y="5"/>
                    </a:lnTo>
                    <a:close/>
                    <a:moveTo>
                      <a:pt x="4" y="3"/>
                    </a:moveTo>
                    <a:lnTo>
                      <a:pt x="4" y="3"/>
                    </a:lnTo>
                    <a:lnTo>
                      <a:pt x="3" y="2"/>
                    </a:lnTo>
                    <a:lnTo>
                      <a:pt x="4" y="3"/>
                    </a:lnTo>
                    <a:close/>
                    <a:moveTo>
                      <a:pt x="2" y="1"/>
                    </a:moveTo>
                    <a:cubicBezTo>
                      <a:pt x="2" y="0"/>
                      <a:pt x="4" y="0"/>
                      <a:pt x="5" y="0"/>
                    </a:cubicBezTo>
                    <a:lnTo>
                      <a:pt x="5" y="3"/>
                    </a:lnTo>
                    <a:cubicBezTo>
                      <a:pt x="4" y="3"/>
                      <a:pt x="4" y="3"/>
                      <a:pt x="4" y="3"/>
                    </a:cubicBezTo>
                    <a:lnTo>
                      <a:pt x="2" y="1"/>
                    </a:lnTo>
                    <a:close/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" name="Oval 482"/>
              <p:cNvSpPr>
                <a:spLocks noChangeArrowheads="1"/>
              </p:cNvSpPr>
              <p:nvPr/>
            </p:nvSpPr>
            <p:spPr bwMode="auto">
              <a:xfrm>
                <a:off x="4607" y="2948"/>
                <a:ext cx="23" cy="2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" name="Freeform 483"/>
              <p:cNvSpPr>
                <a:spLocks noEditPoints="1"/>
              </p:cNvSpPr>
              <p:nvPr/>
            </p:nvSpPr>
            <p:spPr bwMode="auto">
              <a:xfrm>
                <a:off x="4600" y="2944"/>
                <a:ext cx="37" cy="3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10" y="5"/>
                  </a:cxn>
                  <a:cxn ang="0">
                    <a:pos x="6" y="3"/>
                  </a:cxn>
                  <a:cxn ang="0">
                    <a:pos x="10" y="5"/>
                  </a:cxn>
                  <a:cxn ang="0">
                    <a:pos x="7" y="5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7" y="5"/>
                  </a:cxn>
                  <a:cxn ang="0">
                    <a:pos x="10" y="5"/>
                  </a:cxn>
                  <a:cxn ang="0">
                    <a:pos x="6" y="6"/>
                  </a:cxn>
                  <a:cxn ang="0">
                    <a:pos x="10" y="5"/>
                  </a:cxn>
                  <a:cxn ang="0">
                    <a:pos x="5" y="9"/>
                  </a:cxn>
                  <a:cxn ang="0">
                    <a:pos x="6" y="6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4" y="6"/>
                  </a:cxn>
                  <a:cxn ang="0">
                    <a:pos x="5" y="9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5"/>
                  </a:cxn>
                  <a:cxn ang="0">
                    <a:pos x="4" y="6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0" y="5"/>
                  </a:cxn>
                  <a:cxn ang="0">
                    <a:pos x="4" y="3"/>
                  </a:cxn>
                  <a:cxn ang="0">
                    <a:pos x="0" y="5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10" h="9"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  <a:moveTo>
                      <a:pt x="5" y="0"/>
                    </a:moveTo>
                    <a:cubicBezTo>
                      <a:pt x="6" y="0"/>
                      <a:pt x="7" y="0"/>
                      <a:pt x="8" y="1"/>
                    </a:cubicBezTo>
                    <a:lnTo>
                      <a:pt x="6" y="3"/>
                    </a:lnTo>
                    <a:cubicBezTo>
                      <a:pt x="6" y="3"/>
                      <a:pt x="5" y="3"/>
                      <a:pt x="5" y="3"/>
                    </a:cubicBezTo>
                    <a:lnTo>
                      <a:pt x="5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6" y="3"/>
                    </a:lnTo>
                    <a:close/>
                    <a:moveTo>
                      <a:pt x="8" y="1"/>
                    </a:moveTo>
                    <a:cubicBezTo>
                      <a:pt x="9" y="2"/>
                      <a:pt x="10" y="3"/>
                      <a:pt x="10" y="5"/>
                    </a:cubicBezTo>
                    <a:lnTo>
                      <a:pt x="7" y="5"/>
                    </a:lnTo>
                    <a:cubicBezTo>
                      <a:pt x="7" y="4"/>
                      <a:pt x="6" y="4"/>
                      <a:pt x="6" y="3"/>
                    </a:cubicBezTo>
                    <a:lnTo>
                      <a:pt x="8" y="1"/>
                    </a:lnTo>
                    <a:close/>
                    <a:moveTo>
                      <a:pt x="10" y="5"/>
                    </a:moveTo>
                    <a:lnTo>
                      <a:pt x="10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10" y="5"/>
                    </a:lnTo>
                    <a:close/>
                    <a:moveTo>
                      <a:pt x="10" y="5"/>
                    </a:moveTo>
                    <a:lnTo>
                      <a:pt x="10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10" y="5"/>
                    </a:lnTo>
                    <a:close/>
                    <a:moveTo>
                      <a:pt x="10" y="5"/>
                    </a:moveTo>
                    <a:cubicBezTo>
                      <a:pt x="10" y="6"/>
                      <a:pt x="9" y="7"/>
                      <a:pt x="8" y="8"/>
                    </a:cubicBezTo>
                    <a:lnTo>
                      <a:pt x="6" y="6"/>
                    </a:lnTo>
                    <a:cubicBezTo>
                      <a:pt x="6" y="6"/>
                      <a:pt x="7" y="5"/>
                      <a:pt x="7" y="5"/>
                    </a:cubicBezTo>
                    <a:lnTo>
                      <a:pt x="10" y="5"/>
                    </a:lnTo>
                    <a:close/>
                    <a:moveTo>
                      <a:pt x="8" y="8"/>
                    </a:moveTo>
                    <a:cubicBezTo>
                      <a:pt x="7" y="9"/>
                      <a:pt x="6" y="9"/>
                      <a:pt x="5" y="9"/>
                    </a:cubicBezTo>
                    <a:lnTo>
                      <a:pt x="5" y="6"/>
                    </a:lnTo>
                    <a:cubicBezTo>
                      <a:pt x="5" y="6"/>
                      <a:pt x="6" y="6"/>
                      <a:pt x="6" y="6"/>
                    </a:cubicBezTo>
                    <a:lnTo>
                      <a:pt x="8" y="8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cubicBezTo>
                      <a:pt x="4" y="9"/>
                      <a:pt x="2" y="9"/>
                      <a:pt x="2" y="8"/>
                    </a:cubicBezTo>
                    <a:lnTo>
                      <a:pt x="4" y="6"/>
                    </a:lnTo>
                    <a:cubicBezTo>
                      <a:pt x="4" y="6"/>
                      <a:pt x="4" y="6"/>
                      <a:pt x="5" y="6"/>
                    </a:cubicBezTo>
                    <a:lnTo>
                      <a:pt x="5" y="9"/>
                    </a:lnTo>
                    <a:close/>
                    <a:moveTo>
                      <a:pt x="2" y="8"/>
                    </a:moveTo>
                    <a:lnTo>
                      <a:pt x="2" y="8"/>
                    </a:lnTo>
                    <a:lnTo>
                      <a:pt x="3" y="7"/>
                    </a:lnTo>
                    <a:lnTo>
                      <a:pt x="2" y="8"/>
                    </a:lnTo>
                    <a:close/>
                    <a:moveTo>
                      <a:pt x="2" y="8"/>
                    </a:moveTo>
                    <a:cubicBezTo>
                      <a:pt x="1" y="7"/>
                      <a:pt x="0" y="6"/>
                      <a:pt x="0" y="5"/>
                    </a:cubicBezTo>
                    <a:lnTo>
                      <a:pt x="3" y="5"/>
                    </a:lnTo>
                    <a:cubicBezTo>
                      <a:pt x="3" y="5"/>
                      <a:pt x="3" y="6"/>
                      <a:pt x="4" y="6"/>
                    </a:cubicBezTo>
                    <a:lnTo>
                      <a:pt x="2" y="8"/>
                    </a:lnTo>
                    <a:close/>
                    <a:moveTo>
                      <a:pt x="0" y="5"/>
                    </a:moveTo>
                    <a:lnTo>
                      <a:pt x="0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0" y="5"/>
                    </a:lnTo>
                    <a:close/>
                    <a:moveTo>
                      <a:pt x="0" y="5"/>
                    </a:moveTo>
                    <a:lnTo>
                      <a:pt x="0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0" y="5"/>
                    </a:lnTo>
                    <a:close/>
                    <a:moveTo>
                      <a:pt x="0" y="5"/>
                    </a:moveTo>
                    <a:cubicBezTo>
                      <a:pt x="0" y="3"/>
                      <a:pt x="1" y="2"/>
                      <a:pt x="2" y="1"/>
                    </a:cubicBezTo>
                    <a:lnTo>
                      <a:pt x="4" y="3"/>
                    </a:lnTo>
                    <a:cubicBezTo>
                      <a:pt x="3" y="4"/>
                      <a:pt x="3" y="4"/>
                      <a:pt x="3" y="5"/>
                    </a:cubicBezTo>
                    <a:lnTo>
                      <a:pt x="0" y="5"/>
                    </a:lnTo>
                    <a:close/>
                    <a:moveTo>
                      <a:pt x="4" y="3"/>
                    </a:moveTo>
                    <a:lnTo>
                      <a:pt x="4" y="3"/>
                    </a:lnTo>
                    <a:lnTo>
                      <a:pt x="3" y="2"/>
                    </a:lnTo>
                    <a:lnTo>
                      <a:pt x="4" y="3"/>
                    </a:lnTo>
                    <a:close/>
                    <a:moveTo>
                      <a:pt x="2" y="1"/>
                    </a:moveTo>
                    <a:cubicBezTo>
                      <a:pt x="2" y="0"/>
                      <a:pt x="4" y="0"/>
                      <a:pt x="5" y="0"/>
                    </a:cubicBezTo>
                    <a:lnTo>
                      <a:pt x="5" y="3"/>
                    </a:lnTo>
                    <a:cubicBezTo>
                      <a:pt x="4" y="3"/>
                      <a:pt x="4" y="3"/>
                      <a:pt x="4" y="3"/>
                    </a:cubicBezTo>
                    <a:lnTo>
                      <a:pt x="2" y="1"/>
                    </a:lnTo>
                    <a:close/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" name="Oval 484"/>
              <p:cNvSpPr>
                <a:spLocks noChangeArrowheads="1"/>
              </p:cNvSpPr>
              <p:nvPr/>
            </p:nvSpPr>
            <p:spPr bwMode="auto">
              <a:xfrm>
                <a:off x="4689" y="2948"/>
                <a:ext cx="23" cy="2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" name="Freeform 485"/>
              <p:cNvSpPr>
                <a:spLocks noEditPoints="1"/>
              </p:cNvSpPr>
              <p:nvPr/>
            </p:nvSpPr>
            <p:spPr bwMode="auto">
              <a:xfrm>
                <a:off x="4682" y="2944"/>
                <a:ext cx="37" cy="3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10" y="5"/>
                  </a:cxn>
                  <a:cxn ang="0">
                    <a:pos x="6" y="3"/>
                  </a:cxn>
                  <a:cxn ang="0">
                    <a:pos x="10" y="5"/>
                  </a:cxn>
                  <a:cxn ang="0">
                    <a:pos x="6" y="5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6" y="5"/>
                  </a:cxn>
                  <a:cxn ang="0">
                    <a:pos x="10" y="5"/>
                  </a:cxn>
                  <a:cxn ang="0">
                    <a:pos x="6" y="6"/>
                  </a:cxn>
                  <a:cxn ang="0">
                    <a:pos x="10" y="5"/>
                  </a:cxn>
                  <a:cxn ang="0">
                    <a:pos x="5" y="9"/>
                  </a:cxn>
                  <a:cxn ang="0">
                    <a:pos x="6" y="6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4" y="6"/>
                  </a:cxn>
                  <a:cxn ang="0">
                    <a:pos x="5" y="9"/>
                  </a:cxn>
                  <a:cxn ang="0">
                    <a:pos x="1" y="8"/>
                  </a:cxn>
                  <a:cxn ang="0">
                    <a:pos x="1" y="8"/>
                  </a:cxn>
                  <a:cxn ang="0">
                    <a:pos x="0" y="5"/>
                  </a:cxn>
                  <a:cxn ang="0">
                    <a:pos x="4" y="6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0" y="5"/>
                  </a:cxn>
                  <a:cxn ang="0">
                    <a:pos x="4" y="3"/>
                  </a:cxn>
                  <a:cxn ang="0">
                    <a:pos x="0" y="5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10" h="9"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  <a:moveTo>
                      <a:pt x="5" y="0"/>
                    </a:moveTo>
                    <a:cubicBezTo>
                      <a:pt x="6" y="0"/>
                      <a:pt x="7" y="0"/>
                      <a:pt x="8" y="1"/>
                    </a:cubicBezTo>
                    <a:lnTo>
                      <a:pt x="6" y="3"/>
                    </a:lnTo>
                    <a:cubicBezTo>
                      <a:pt x="6" y="3"/>
                      <a:pt x="5" y="3"/>
                      <a:pt x="5" y="3"/>
                    </a:cubicBezTo>
                    <a:lnTo>
                      <a:pt x="5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6" y="3"/>
                    </a:lnTo>
                    <a:close/>
                    <a:moveTo>
                      <a:pt x="8" y="1"/>
                    </a:moveTo>
                    <a:cubicBezTo>
                      <a:pt x="9" y="2"/>
                      <a:pt x="10" y="3"/>
                      <a:pt x="10" y="5"/>
                    </a:cubicBezTo>
                    <a:lnTo>
                      <a:pt x="6" y="5"/>
                    </a:lnTo>
                    <a:cubicBezTo>
                      <a:pt x="6" y="4"/>
                      <a:pt x="6" y="4"/>
                      <a:pt x="6" y="3"/>
                    </a:cubicBezTo>
                    <a:lnTo>
                      <a:pt x="8" y="1"/>
                    </a:lnTo>
                    <a:close/>
                    <a:moveTo>
                      <a:pt x="10" y="5"/>
                    </a:moveTo>
                    <a:lnTo>
                      <a:pt x="10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10" y="5"/>
                    </a:lnTo>
                    <a:close/>
                    <a:moveTo>
                      <a:pt x="10" y="5"/>
                    </a:moveTo>
                    <a:lnTo>
                      <a:pt x="10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10" y="5"/>
                    </a:lnTo>
                    <a:close/>
                    <a:moveTo>
                      <a:pt x="10" y="5"/>
                    </a:moveTo>
                    <a:cubicBezTo>
                      <a:pt x="10" y="6"/>
                      <a:pt x="9" y="7"/>
                      <a:pt x="8" y="8"/>
                    </a:cubicBezTo>
                    <a:lnTo>
                      <a:pt x="6" y="6"/>
                    </a:lnTo>
                    <a:cubicBezTo>
                      <a:pt x="6" y="6"/>
                      <a:pt x="6" y="5"/>
                      <a:pt x="6" y="5"/>
                    </a:cubicBezTo>
                    <a:lnTo>
                      <a:pt x="10" y="5"/>
                    </a:lnTo>
                    <a:close/>
                    <a:moveTo>
                      <a:pt x="8" y="8"/>
                    </a:moveTo>
                    <a:cubicBezTo>
                      <a:pt x="7" y="9"/>
                      <a:pt x="6" y="9"/>
                      <a:pt x="5" y="9"/>
                    </a:cubicBezTo>
                    <a:lnTo>
                      <a:pt x="5" y="6"/>
                    </a:lnTo>
                    <a:cubicBezTo>
                      <a:pt x="5" y="6"/>
                      <a:pt x="6" y="6"/>
                      <a:pt x="6" y="6"/>
                    </a:cubicBezTo>
                    <a:lnTo>
                      <a:pt x="8" y="8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cubicBezTo>
                      <a:pt x="3" y="9"/>
                      <a:pt x="2" y="9"/>
                      <a:pt x="1" y="8"/>
                    </a:cubicBezTo>
                    <a:lnTo>
                      <a:pt x="4" y="6"/>
                    </a:lnTo>
                    <a:cubicBezTo>
                      <a:pt x="4" y="6"/>
                      <a:pt x="4" y="6"/>
                      <a:pt x="5" y="6"/>
                    </a:cubicBezTo>
                    <a:lnTo>
                      <a:pt x="5" y="9"/>
                    </a:lnTo>
                    <a:close/>
                    <a:moveTo>
                      <a:pt x="1" y="8"/>
                    </a:moveTo>
                    <a:lnTo>
                      <a:pt x="1" y="8"/>
                    </a:lnTo>
                    <a:lnTo>
                      <a:pt x="2" y="7"/>
                    </a:lnTo>
                    <a:lnTo>
                      <a:pt x="1" y="8"/>
                    </a:lnTo>
                    <a:close/>
                    <a:moveTo>
                      <a:pt x="1" y="8"/>
                    </a:moveTo>
                    <a:cubicBezTo>
                      <a:pt x="1" y="7"/>
                      <a:pt x="0" y="6"/>
                      <a:pt x="0" y="5"/>
                    </a:cubicBezTo>
                    <a:lnTo>
                      <a:pt x="3" y="5"/>
                    </a:lnTo>
                    <a:cubicBezTo>
                      <a:pt x="3" y="5"/>
                      <a:pt x="3" y="6"/>
                      <a:pt x="4" y="6"/>
                    </a:cubicBezTo>
                    <a:lnTo>
                      <a:pt x="1" y="8"/>
                    </a:lnTo>
                    <a:close/>
                    <a:moveTo>
                      <a:pt x="0" y="5"/>
                    </a:moveTo>
                    <a:lnTo>
                      <a:pt x="0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0" y="5"/>
                    </a:lnTo>
                    <a:close/>
                    <a:moveTo>
                      <a:pt x="0" y="5"/>
                    </a:moveTo>
                    <a:lnTo>
                      <a:pt x="0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0" y="5"/>
                    </a:lnTo>
                    <a:close/>
                    <a:moveTo>
                      <a:pt x="0" y="5"/>
                    </a:moveTo>
                    <a:cubicBezTo>
                      <a:pt x="0" y="3"/>
                      <a:pt x="1" y="2"/>
                      <a:pt x="1" y="1"/>
                    </a:cubicBezTo>
                    <a:lnTo>
                      <a:pt x="4" y="3"/>
                    </a:lnTo>
                    <a:cubicBezTo>
                      <a:pt x="3" y="4"/>
                      <a:pt x="3" y="4"/>
                      <a:pt x="3" y="5"/>
                    </a:cubicBezTo>
                    <a:lnTo>
                      <a:pt x="0" y="5"/>
                    </a:lnTo>
                    <a:close/>
                    <a:moveTo>
                      <a:pt x="4" y="3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4" y="3"/>
                    </a:lnTo>
                    <a:close/>
                    <a:moveTo>
                      <a:pt x="1" y="1"/>
                    </a:moveTo>
                    <a:cubicBezTo>
                      <a:pt x="2" y="0"/>
                      <a:pt x="3" y="0"/>
                      <a:pt x="5" y="0"/>
                    </a:cubicBezTo>
                    <a:lnTo>
                      <a:pt x="5" y="3"/>
                    </a:lnTo>
                    <a:cubicBezTo>
                      <a:pt x="4" y="3"/>
                      <a:pt x="4" y="3"/>
                      <a:pt x="4" y="3"/>
                    </a:cubicBezTo>
                    <a:lnTo>
                      <a:pt x="1" y="1"/>
                    </a:lnTo>
                    <a:close/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3" name="Oval 486"/>
              <p:cNvSpPr>
                <a:spLocks noChangeArrowheads="1"/>
              </p:cNvSpPr>
              <p:nvPr/>
            </p:nvSpPr>
            <p:spPr bwMode="auto">
              <a:xfrm>
                <a:off x="4727" y="2948"/>
                <a:ext cx="26" cy="2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" name="Freeform 487"/>
              <p:cNvSpPr>
                <a:spLocks noEditPoints="1"/>
              </p:cNvSpPr>
              <p:nvPr/>
            </p:nvSpPr>
            <p:spPr bwMode="auto">
              <a:xfrm>
                <a:off x="4723" y="2944"/>
                <a:ext cx="37" cy="3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9" y="5"/>
                  </a:cxn>
                  <a:cxn ang="0">
                    <a:pos x="6" y="3"/>
                  </a:cxn>
                  <a:cxn ang="0">
                    <a:pos x="10" y="5"/>
                  </a:cxn>
                  <a:cxn ang="0">
                    <a:pos x="6" y="5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6" y="5"/>
                  </a:cxn>
                  <a:cxn ang="0">
                    <a:pos x="9" y="5"/>
                  </a:cxn>
                  <a:cxn ang="0">
                    <a:pos x="6" y="6"/>
                  </a:cxn>
                  <a:cxn ang="0">
                    <a:pos x="9" y="5"/>
                  </a:cxn>
                  <a:cxn ang="0">
                    <a:pos x="5" y="9"/>
                  </a:cxn>
                  <a:cxn ang="0">
                    <a:pos x="6" y="6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3" y="6"/>
                  </a:cxn>
                  <a:cxn ang="0">
                    <a:pos x="5" y="9"/>
                  </a:cxn>
                  <a:cxn ang="0">
                    <a:pos x="1" y="8"/>
                  </a:cxn>
                  <a:cxn ang="0">
                    <a:pos x="1" y="8"/>
                  </a:cxn>
                  <a:cxn ang="0">
                    <a:pos x="0" y="5"/>
                  </a:cxn>
                  <a:cxn ang="0">
                    <a:pos x="3" y="6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0" y="5"/>
                  </a:cxn>
                  <a:cxn ang="0">
                    <a:pos x="3" y="3"/>
                  </a:cxn>
                  <a:cxn ang="0">
                    <a:pos x="0" y="5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10" h="9"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  <a:moveTo>
                      <a:pt x="5" y="0"/>
                    </a:moveTo>
                    <a:cubicBezTo>
                      <a:pt x="6" y="0"/>
                      <a:pt x="7" y="0"/>
                      <a:pt x="8" y="1"/>
                    </a:cubicBezTo>
                    <a:lnTo>
                      <a:pt x="6" y="3"/>
                    </a:lnTo>
                    <a:cubicBezTo>
                      <a:pt x="6" y="3"/>
                      <a:pt x="5" y="3"/>
                      <a:pt x="5" y="3"/>
                    </a:cubicBezTo>
                    <a:lnTo>
                      <a:pt x="5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6" y="3"/>
                    </a:lnTo>
                    <a:close/>
                    <a:moveTo>
                      <a:pt x="8" y="1"/>
                    </a:moveTo>
                    <a:cubicBezTo>
                      <a:pt x="9" y="2"/>
                      <a:pt x="9" y="3"/>
                      <a:pt x="9" y="5"/>
                    </a:cubicBezTo>
                    <a:lnTo>
                      <a:pt x="6" y="5"/>
                    </a:lnTo>
                    <a:cubicBezTo>
                      <a:pt x="6" y="4"/>
                      <a:pt x="6" y="4"/>
                      <a:pt x="6" y="3"/>
                    </a:cubicBezTo>
                    <a:lnTo>
                      <a:pt x="8" y="1"/>
                    </a:lnTo>
                    <a:close/>
                    <a:moveTo>
                      <a:pt x="10" y="5"/>
                    </a:moveTo>
                    <a:lnTo>
                      <a:pt x="10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10" y="5"/>
                    </a:lnTo>
                    <a:close/>
                    <a:moveTo>
                      <a:pt x="10" y="5"/>
                    </a:moveTo>
                    <a:lnTo>
                      <a:pt x="10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10" y="5"/>
                    </a:lnTo>
                    <a:close/>
                    <a:moveTo>
                      <a:pt x="9" y="5"/>
                    </a:moveTo>
                    <a:cubicBezTo>
                      <a:pt x="9" y="6"/>
                      <a:pt x="9" y="7"/>
                      <a:pt x="8" y="8"/>
                    </a:cubicBezTo>
                    <a:lnTo>
                      <a:pt x="6" y="6"/>
                    </a:lnTo>
                    <a:cubicBezTo>
                      <a:pt x="6" y="6"/>
                      <a:pt x="6" y="5"/>
                      <a:pt x="6" y="5"/>
                    </a:cubicBezTo>
                    <a:lnTo>
                      <a:pt x="9" y="5"/>
                    </a:lnTo>
                    <a:close/>
                    <a:moveTo>
                      <a:pt x="8" y="8"/>
                    </a:moveTo>
                    <a:cubicBezTo>
                      <a:pt x="7" y="9"/>
                      <a:pt x="6" y="9"/>
                      <a:pt x="5" y="9"/>
                    </a:cubicBezTo>
                    <a:lnTo>
                      <a:pt x="5" y="6"/>
                    </a:lnTo>
                    <a:cubicBezTo>
                      <a:pt x="5" y="6"/>
                      <a:pt x="6" y="6"/>
                      <a:pt x="6" y="6"/>
                    </a:cubicBezTo>
                    <a:lnTo>
                      <a:pt x="8" y="8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cubicBezTo>
                      <a:pt x="3" y="9"/>
                      <a:pt x="2" y="9"/>
                      <a:pt x="1" y="8"/>
                    </a:cubicBezTo>
                    <a:lnTo>
                      <a:pt x="3" y="6"/>
                    </a:lnTo>
                    <a:cubicBezTo>
                      <a:pt x="4" y="6"/>
                      <a:pt x="4" y="6"/>
                      <a:pt x="5" y="6"/>
                    </a:cubicBezTo>
                    <a:lnTo>
                      <a:pt x="5" y="9"/>
                    </a:lnTo>
                    <a:close/>
                    <a:moveTo>
                      <a:pt x="1" y="8"/>
                    </a:moveTo>
                    <a:lnTo>
                      <a:pt x="1" y="8"/>
                    </a:lnTo>
                    <a:lnTo>
                      <a:pt x="2" y="7"/>
                    </a:lnTo>
                    <a:lnTo>
                      <a:pt x="1" y="8"/>
                    </a:lnTo>
                    <a:close/>
                    <a:moveTo>
                      <a:pt x="1" y="8"/>
                    </a:moveTo>
                    <a:cubicBezTo>
                      <a:pt x="0" y="7"/>
                      <a:pt x="0" y="6"/>
                      <a:pt x="0" y="5"/>
                    </a:cubicBezTo>
                    <a:lnTo>
                      <a:pt x="3" y="5"/>
                    </a:lnTo>
                    <a:cubicBezTo>
                      <a:pt x="3" y="5"/>
                      <a:pt x="3" y="6"/>
                      <a:pt x="3" y="6"/>
                    </a:cubicBezTo>
                    <a:lnTo>
                      <a:pt x="1" y="8"/>
                    </a:lnTo>
                    <a:close/>
                    <a:moveTo>
                      <a:pt x="0" y="5"/>
                    </a:moveTo>
                    <a:lnTo>
                      <a:pt x="0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0" y="5"/>
                    </a:lnTo>
                    <a:close/>
                    <a:moveTo>
                      <a:pt x="0" y="5"/>
                    </a:moveTo>
                    <a:lnTo>
                      <a:pt x="0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0" y="5"/>
                    </a:lnTo>
                    <a:close/>
                    <a:moveTo>
                      <a:pt x="0" y="5"/>
                    </a:moveTo>
                    <a:cubicBezTo>
                      <a:pt x="0" y="3"/>
                      <a:pt x="0" y="2"/>
                      <a:pt x="1" y="1"/>
                    </a:cubicBezTo>
                    <a:lnTo>
                      <a:pt x="3" y="3"/>
                    </a:lnTo>
                    <a:cubicBezTo>
                      <a:pt x="3" y="4"/>
                      <a:pt x="3" y="4"/>
                      <a:pt x="3" y="5"/>
                    </a:cubicBezTo>
                    <a:lnTo>
                      <a:pt x="0" y="5"/>
                    </a:lnTo>
                    <a:close/>
                    <a:moveTo>
                      <a:pt x="3" y="3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3" y="3"/>
                    </a:lnTo>
                    <a:close/>
                    <a:moveTo>
                      <a:pt x="1" y="1"/>
                    </a:moveTo>
                    <a:cubicBezTo>
                      <a:pt x="2" y="0"/>
                      <a:pt x="3" y="0"/>
                      <a:pt x="5" y="0"/>
                    </a:cubicBezTo>
                    <a:lnTo>
                      <a:pt x="5" y="3"/>
                    </a:lnTo>
                    <a:cubicBezTo>
                      <a:pt x="4" y="3"/>
                      <a:pt x="4" y="3"/>
                      <a:pt x="3" y="3"/>
                    </a:cubicBezTo>
                    <a:lnTo>
                      <a:pt x="1" y="1"/>
                    </a:lnTo>
                    <a:close/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" name="Oval 488"/>
              <p:cNvSpPr>
                <a:spLocks noChangeArrowheads="1"/>
              </p:cNvSpPr>
              <p:nvPr/>
            </p:nvSpPr>
            <p:spPr bwMode="auto">
              <a:xfrm>
                <a:off x="4853" y="3598"/>
                <a:ext cx="27" cy="2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" name="Freeform 489"/>
              <p:cNvSpPr>
                <a:spLocks noEditPoints="1"/>
              </p:cNvSpPr>
              <p:nvPr/>
            </p:nvSpPr>
            <p:spPr bwMode="auto">
              <a:xfrm>
                <a:off x="4850" y="3594"/>
                <a:ext cx="33" cy="3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9" y="4"/>
                  </a:cxn>
                  <a:cxn ang="0">
                    <a:pos x="6" y="3"/>
                  </a:cxn>
                  <a:cxn ang="0">
                    <a:pos x="9" y="4"/>
                  </a:cxn>
                  <a:cxn ang="0">
                    <a:pos x="6" y="4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6" y="4"/>
                  </a:cxn>
                  <a:cxn ang="0">
                    <a:pos x="9" y="4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5" y="9"/>
                  </a:cxn>
                  <a:cxn ang="0">
                    <a:pos x="6" y="6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3" y="6"/>
                  </a:cxn>
                  <a:cxn ang="0">
                    <a:pos x="5" y="9"/>
                  </a:cxn>
                  <a:cxn ang="0">
                    <a:pos x="1" y="8"/>
                  </a:cxn>
                  <a:cxn ang="0">
                    <a:pos x="1" y="8"/>
                  </a:cxn>
                  <a:cxn ang="0">
                    <a:pos x="0" y="4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9" h="9"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  <a:moveTo>
                      <a:pt x="5" y="0"/>
                    </a:moveTo>
                    <a:cubicBezTo>
                      <a:pt x="6" y="0"/>
                      <a:pt x="7" y="0"/>
                      <a:pt x="8" y="1"/>
                    </a:cubicBezTo>
                    <a:lnTo>
                      <a:pt x="6" y="3"/>
                    </a:lnTo>
                    <a:cubicBezTo>
                      <a:pt x="5" y="3"/>
                      <a:pt x="5" y="3"/>
                      <a:pt x="5" y="3"/>
                    </a:cubicBezTo>
                    <a:lnTo>
                      <a:pt x="5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6" y="3"/>
                    </a:lnTo>
                    <a:close/>
                    <a:moveTo>
                      <a:pt x="8" y="1"/>
                    </a:moveTo>
                    <a:cubicBezTo>
                      <a:pt x="9" y="2"/>
                      <a:pt x="9" y="3"/>
                      <a:pt x="9" y="4"/>
                    </a:cubicBezTo>
                    <a:lnTo>
                      <a:pt x="6" y="4"/>
                    </a:lnTo>
                    <a:cubicBezTo>
                      <a:pt x="6" y="4"/>
                      <a:pt x="6" y="4"/>
                      <a:pt x="6" y="3"/>
                    </a:cubicBezTo>
                    <a:lnTo>
                      <a:pt x="8" y="1"/>
                    </a:lnTo>
                    <a:close/>
                    <a:moveTo>
                      <a:pt x="9" y="4"/>
                    </a:moveTo>
                    <a:lnTo>
                      <a:pt x="9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9" y="4"/>
                    </a:lnTo>
                    <a:close/>
                    <a:moveTo>
                      <a:pt x="9" y="4"/>
                    </a:moveTo>
                    <a:lnTo>
                      <a:pt x="9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9" y="4"/>
                    </a:lnTo>
                    <a:close/>
                    <a:moveTo>
                      <a:pt x="9" y="4"/>
                    </a:moveTo>
                    <a:cubicBezTo>
                      <a:pt x="9" y="6"/>
                      <a:pt x="9" y="7"/>
                      <a:pt x="8" y="8"/>
                    </a:cubicBezTo>
                    <a:lnTo>
                      <a:pt x="6" y="6"/>
                    </a:lnTo>
                    <a:cubicBezTo>
                      <a:pt x="6" y="5"/>
                      <a:pt x="6" y="5"/>
                      <a:pt x="6" y="4"/>
                    </a:cubicBezTo>
                    <a:lnTo>
                      <a:pt x="9" y="4"/>
                    </a:lnTo>
                    <a:close/>
                    <a:moveTo>
                      <a:pt x="8" y="8"/>
                    </a:moveTo>
                    <a:cubicBezTo>
                      <a:pt x="7" y="9"/>
                      <a:pt x="6" y="9"/>
                      <a:pt x="5" y="9"/>
                    </a:cubicBezTo>
                    <a:lnTo>
                      <a:pt x="5" y="6"/>
                    </a:lnTo>
                    <a:cubicBezTo>
                      <a:pt x="5" y="6"/>
                      <a:pt x="5" y="6"/>
                      <a:pt x="6" y="6"/>
                    </a:cubicBezTo>
                    <a:lnTo>
                      <a:pt x="8" y="8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cubicBezTo>
                      <a:pt x="3" y="9"/>
                      <a:pt x="2" y="9"/>
                      <a:pt x="1" y="8"/>
                    </a:cubicBezTo>
                    <a:lnTo>
                      <a:pt x="3" y="6"/>
                    </a:lnTo>
                    <a:cubicBezTo>
                      <a:pt x="4" y="6"/>
                      <a:pt x="4" y="6"/>
                      <a:pt x="5" y="6"/>
                    </a:cubicBezTo>
                    <a:lnTo>
                      <a:pt x="5" y="9"/>
                    </a:lnTo>
                    <a:close/>
                    <a:moveTo>
                      <a:pt x="1" y="8"/>
                    </a:moveTo>
                    <a:lnTo>
                      <a:pt x="1" y="8"/>
                    </a:lnTo>
                    <a:lnTo>
                      <a:pt x="2" y="7"/>
                    </a:lnTo>
                    <a:lnTo>
                      <a:pt x="1" y="8"/>
                    </a:lnTo>
                    <a:close/>
                    <a:moveTo>
                      <a:pt x="1" y="8"/>
                    </a:moveTo>
                    <a:cubicBezTo>
                      <a:pt x="0" y="7"/>
                      <a:pt x="0" y="6"/>
                      <a:pt x="0" y="4"/>
                    </a:cubicBezTo>
                    <a:lnTo>
                      <a:pt x="3" y="4"/>
                    </a:lnTo>
                    <a:cubicBezTo>
                      <a:pt x="3" y="5"/>
                      <a:pt x="3" y="5"/>
                      <a:pt x="3" y="6"/>
                    </a:cubicBezTo>
                    <a:lnTo>
                      <a:pt x="1" y="8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cubicBezTo>
                      <a:pt x="0" y="3"/>
                      <a:pt x="0" y="2"/>
                      <a:pt x="1" y="1"/>
                    </a:cubicBezTo>
                    <a:lnTo>
                      <a:pt x="3" y="3"/>
                    </a:lnTo>
                    <a:cubicBezTo>
                      <a:pt x="3" y="4"/>
                      <a:pt x="3" y="4"/>
                      <a:pt x="3" y="4"/>
                    </a:cubicBezTo>
                    <a:lnTo>
                      <a:pt x="0" y="4"/>
                    </a:lnTo>
                    <a:close/>
                    <a:moveTo>
                      <a:pt x="3" y="3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3" y="3"/>
                    </a:lnTo>
                    <a:close/>
                    <a:moveTo>
                      <a:pt x="1" y="1"/>
                    </a:moveTo>
                    <a:cubicBezTo>
                      <a:pt x="2" y="0"/>
                      <a:pt x="3" y="0"/>
                      <a:pt x="5" y="0"/>
                    </a:cubicBezTo>
                    <a:lnTo>
                      <a:pt x="5" y="3"/>
                    </a:lnTo>
                    <a:cubicBezTo>
                      <a:pt x="4" y="3"/>
                      <a:pt x="4" y="3"/>
                      <a:pt x="3" y="3"/>
                    </a:cubicBezTo>
                    <a:lnTo>
                      <a:pt x="1" y="1"/>
                    </a:lnTo>
                    <a:close/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" name="Oval 490"/>
              <p:cNvSpPr>
                <a:spLocks noChangeArrowheads="1"/>
              </p:cNvSpPr>
              <p:nvPr/>
            </p:nvSpPr>
            <p:spPr bwMode="auto">
              <a:xfrm>
                <a:off x="4895" y="3598"/>
                <a:ext cx="26" cy="2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" name="Freeform 491"/>
              <p:cNvSpPr>
                <a:spLocks noEditPoints="1"/>
              </p:cNvSpPr>
              <p:nvPr/>
            </p:nvSpPr>
            <p:spPr bwMode="auto">
              <a:xfrm>
                <a:off x="4891" y="3594"/>
                <a:ext cx="33" cy="3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3"/>
                  </a:cxn>
                  <a:cxn ang="0">
                    <a:pos x="4" y="0"/>
                  </a:cxn>
                  <a:cxn ang="0">
                    <a:pos x="6" y="3"/>
                  </a:cxn>
                  <a:cxn ang="0">
                    <a:pos x="4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9" y="4"/>
                  </a:cxn>
                  <a:cxn ang="0">
                    <a:pos x="6" y="3"/>
                  </a:cxn>
                  <a:cxn ang="0">
                    <a:pos x="9" y="4"/>
                  </a:cxn>
                  <a:cxn ang="0">
                    <a:pos x="6" y="4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6" y="4"/>
                  </a:cxn>
                  <a:cxn ang="0">
                    <a:pos x="9" y="4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4" y="9"/>
                  </a:cxn>
                  <a:cxn ang="0">
                    <a:pos x="4" y="6"/>
                  </a:cxn>
                  <a:cxn ang="0">
                    <a:pos x="4" y="9"/>
                  </a:cxn>
                  <a:cxn ang="0">
                    <a:pos x="4" y="9"/>
                  </a:cxn>
                  <a:cxn ang="0">
                    <a:pos x="4" y="6"/>
                  </a:cxn>
                  <a:cxn ang="0">
                    <a:pos x="4" y="9"/>
                  </a:cxn>
                  <a:cxn ang="0">
                    <a:pos x="3" y="6"/>
                  </a:cxn>
                  <a:cxn ang="0">
                    <a:pos x="4" y="9"/>
                  </a:cxn>
                  <a:cxn ang="0">
                    <a:pos x="1" y="8"/>
                  </a:cxn>
                  <a:cxn ang="0">
                    <a:pos x="1" y="8"/>
                  </a:cxn>
                  <a:cxn ang="0">
                    <a:pos x="0" y="4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4" y="0"/>
                  </a:cxn>
                  <a:cxn ang="0">
                    <a:pos x="3" y="3"/>
                  </a:cxn>
                  <a:cxn ang="0">
                    <a:pos x="4" y="0"/>
                  </a:cxn>
                  <a:cxn ang="0">
                    <a:pos x="4" y="3"/>
                  </a:cxn>
                  <a:cxn ang="0">
                    <a:pos x="4" y="0"/>
                  </a:cxn>
                </a:cxnLst>
                <a:rect l="0" t="0" r="r" b="b"/>
                <a:pathLst>
                  <a:path w="9" h="9">
                    <a:moveTo>
                      <a:pt x="4" y="0"/>
                    </a:moveTo>
                    <a:lnTo>
                      <a:pt x="4" y="0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0"/>
                    </a:lnTo>
                    <a:close/>
                    <a:moveTo>
                      <a:pt x="4" y="0"/>
                    </a:moveTo>
                    <a:cubicBezTo>
                      <a:pt x="6" y="0"/>
                      <a:pt x="7" y="0"/>
                      <a:pt x="8" y="1"/>
                    </a:cubicBezTo>
                    <a:lnTo>
                      <a:pt x="6" y="3"/>
                    </a:lnTo>
                    <a:cubicBezTo>
                      <a:pt x="5" y="3"/>
                      <a:pt x="5" y="3"/>
                      <a:pt x="4" y="3"/>
                    </a:cubicBezTo>
                    <a:lnTo>
                      <a:pt x="4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6" y="3"/>
                    </a:lnTo>
                    <a:close/>
                    <a:moveTo>
                      <a:pt x="8" y="1"/>
                    </a:moveTo>
                    <a:cubicBezTo>
                      <a:pt x="9" y="2"/>
                      <a:pt x="9" y="3"/>
                      <a:pt x="9" y="4"/>
                    </a:cubicBezTo>
                    <a:lnTo>
                      <a:pt x="6" y="4"/>
                    </a:lnTo>
                    <a:cubicBezTo>
                      <a:pt x="6" y="4"/>
                      <a:pt x="6" y="4"/>
                      <a:pt x="6" y="3"/>
                    </a:cubicBezTo>
                    <a:lnTo>
                      <a:pt x="8" y="1"/>
                    </a:lnTo>
                    <a:close/>
                    <a:moveTo>
                      <a:pt x="9" y="4"/>
                    </a:moveTo>
                    <a:lnTo>
                      <a:pt x="9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9" y="4"/>
                    </a:lnTo>
                    <a:close/>
                    <a:moveTo>
                      <a:pt x="9" y="4"/>
                    </a:moveTo>
                    <a:lnTo>
                      <a:pt x="9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9" y="4"/>
                    </a:lnTo>
                    <a:close/>
                    <a:moveTo>
                      <a:pt x="9" y="4"/>
                    </a:moveTo>
                    <a:cubicBezTo>
                      <a:pt x="9" y="6"/>
                      <a:pt x="9" y="7"/>
                      <a:pt x="8" y="8"/>
                    </a:cubicBezTo>
                    <a:lnTo>
                      <a:pt x="6" y="6"/>
                    </a:lnTo>
                    <a:cubicBezTo>
                      <a:pt x="6" y="5"/>
                      <a:pt x="6" y="5"/>
                      <a:pt x="6" y="4"/>
                    </a:cubicBezTo>
                    <a:lnTo>
                      <a:pt x="9" y="4"/>
                    </a:lnTo>
                    <a:close/>
                    <a:moveTo>
                      <a:pt x="8" y="8"/>
                    </a:moveTo>
                    <a:cubicBezTo>
                      <a:pt x="7" y="9"/>
                      <a:pt x="6" y="9"/>
                      <a:pt x="4" y="9"/>
                    </a:cubicBezTo>
                    <a:lnTo>
                      <a:pt x="4" y="6"/>
                    </a:lnTo>
                    <a:cubicBezTo>
                      <a:pt x="5" y="6"/>
                      <a:pt x="5" y="6"/>
                      <a:pt x="6" y="6"/>
                    </a:cubicBezTo>
                    <a:lnTo>
                      <a:pt x="8" y="8"/>
                    </a:lnTo>
                    <a:close/>
                    <a:moveTo>
                      <a:pt x="4" y="9"/>
                    </a:moveTo>
                    <a:lnTo>
                      <a:pt x="4" y="9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9"/>
                    </a:lnTo>
                    <a:close/>
                    <a:moveTo>
                      <a:pt x="4" y="9"/>
                    </a:moveTo>
                    <a:lnTo>
                      <a:pt x="4" y="9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9"/>
                    </a:lnTo>
                    <a:close/>
                    <a:moveTo>
                      <a:pt x="4" y="9"/>
                    </a:moveTo>
                    <a:cubicBezTo>
                      <a:pt x="3" y="9"/>
                      <a:pt x="2" y="9"/>
                      <a:pt x="1" y="8"/>
                    </a:cubicBezTo>
                    <a:lnTo>
                      <a:pt x="3" y="6"/>
                    </a:lnTo>
                    <a:cubicBezTo>
                      <a:pt x="4" y="6"/>
                      <a:pt x="4" y="6"/>
                      <a:pt x="4" y="6"/>
                    </a:cubicBezTo>
                    <a:lnTo>
                      <a:pt x="4" y="9"/>
                    </a:lnTo>
                    <a:close/>
                    <a:moveTo>
                      <a:pt x="1" y="8"/>
                    </a:moveTo>
                    <a:lnTo>
                      <a:pt x="1" y="8"/>
                    </a:lnTo>
                    <a:lnTo>
                      <a:pt x="2" y="7"/>
                    </a:lnTo>
                    <a:lnTo>
                      <a:pt x="1" y="8"/>
                    </a:lnTo>
                    <a:close/>
                    <a:moveTo>
                      <a:pt x="1" y="8"/>
                    </a:moveTo>
                    <a:cubicBezTo>
                      <a:pt x="0" y="7"/>
                      <a:pt x="0" y="6"/>
                      <a:pt x="0" y="4"/>
                    </a:cubicBezTo>
                    <a:lnTo>
                      <a:pt x="3" y="4"/>
                    </a:lnTo>
                    <a:cubicBezTo>
                      <a:pt x="3" y="5"/>
                      <a:pt x="3" y="5"/>
                      <a:pt x="3" y="6"/>
                    </a:cubicBezTo>
                    <a:lnTo>
                      <a:pt x="1" y="8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cubicBezTo>
                      <a:pt x="0" y="3"/>
                      <a:pt x="0" y="2"/>
                      <a:pt x="1" y="1"/>
                    </a:cubicBezTo>
                    <a:lnTo>
                      <a:pt x="3" y="3"/>
                    </a:lnTo>
                    <a:cubicBezTo>
                      <a:pt x="3" y="4"/>
                      <a:pt x="3" y="4"/>
                      <a:pt x="3" y="4"/>
                    </a:cubicBezTo>
                    <a:lnTo>
                      <a:pt x="0" y="4"/>
                    </a:lnTo>
                    <a:close/>
                    <a:moveTo>
                      <a:pt x="3" y="3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3" y="3"/>
                    </a:lnTo>
                    <a:close/>
                    <a:moveTo>
                      <a:pt x="1" y="1"/>
                    </a:moveTo>
                    <a:cubicBezTo>
                      <a:pt x="2" y="0"/>
                      <a:pt x="3" y="0"/>
                      <a:pt x="4" y="0"/>
                    </a:cubicBezTo>
                    <a:lnTo>
                      <a:pt x="4" y="3"/>
                    </a:lnTo>
                    <a:cubicBezTo>
                      <a:pt x="4" y="3"/>
                      <a:pt x="4" y="3"/>
                      <a:pt x="3" y="3"/>
                    </a:cubicBezTo>
                    <a:lnTo>
                      <a:pt x="1" y="1"/>
                    </a:lnTo>
                    <a:close/>
                    <a:moveTo>
                      <a:pt x="4" y="0"/>
                    </a:moveTo>
                    <a:lnTo>
                      <a:pt x="4" y="0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" name="Oval 492"/>
              <p:cNvSpPr>
                <a:spLocks noChangeArrowheads="1"/>
              </p:cNvSpPr>
              <p:nvPr/>
            </p:nvSpPr>
            <p:spPr bwMode="auto">
              <a:xfrm>
                <a:off x="4936" y="3598"/>
                <a:ext cx="26" cy="2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" name="Freeform 493"/>
              <p:cNvSpPr>
                <a:spLocks noEditPoints="1"/>
              </p:cNvSpPr>
              <p:nvPr/>
            </p:nvSpPr>
            <p:spPr bwMode="auto">
              <a:xfrm>
                <a:off x="4932" y="3594"/>
                <a:ext cx="33" cy="3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3"/>
                  </a:cxn>
                  <a:cxn ang="0">
                    <a:pos x="4" y="0"/>
                  </a:cxn>
                  <a:cxn ang="0">
                    <a:pos x="6" y="3"/>
                  </a:cxn>
                  <a:cxn ang="0">
                    <a:pos x="4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9" y="4"/>
                  </a:cxn>
                  <a:cxn ang="0">
                    <a:pos x="6" y="3"/>
                  </a:cxn>
                  <a:cxn ang="0">
                    <a:pos x="9" y="4"/>
                  </a:cxn>
                  <a:cxn ang="0">
                    <a:pos x="6" y="4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6" y="4"/>
                  </a:cxn>
                  <a:cxn ang="0">
                    <a:pos x="9" y="4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4" y="9"/>
                  </a:cxn>
                  <a:cxn ang="0">
                    <a:pos x="4" y="6"/>
                  </a:cxn>
                  <a:cxn ang="0">
                    <a:pos x="4" y="9"/>
                  </a:cxn>
                  <a:cxn ang="0">
                    <a:pos x="4" y="9"/>
                  </a:cxn>
                  <a:cxn ang="0">
                    <a:pos x="4" y="6"/>
                  </a:cxn>
                  <a:cxn ang="0">
                    <a:pos x="4" y="9"/>
                  </a:cxn>
                  <a:cxn ang="0">
                    <a:pos x="3" y="6"/>
                  </a:cxn>
                  <a:cxn ang="0">
                    <a:pos x="4" y="9"/>
                  </a:cxn>
                  <a:cxn ang="0">
                    <a:pos x="1" y="8"/>
                  </a:cxn>
                  <a:cxn ang="0">
                    <a:pos x="1" y="8"/>
                  </a:cxn>
                  <a:cxn ang="0">
                    <a:pos x="0" y="4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4" y="0"/>
                  </a:cxn>
                  <a:cxn ang="0">
                    <a:pos x="3" y="3"/>
                  </a:cxn>
                  <a:cxn ang="0">
                    <a:pos x="4" y="0"/>
                  </a:cxn>
                  <a:cxn ang="0">
                    <a:pos x="4" y="3"/>
                  </a:cxn>
                  <a:cxn ang="0">
                    <a:pos x="4" y="0"/>
                  </a:cxn>
                </a:cxnLst>
                <a:rect l="0" t="0" r="r" b="b"/>
                <a:pathLst>
                  <a:path w="9" h="9">
                    <a:moveTo>
                      <a:pt x="4" y="0"/>
                    </a:moveTo>
                    <a:lnTo>
                      <a:pt x="4" y="0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0"/>
                    </a:lnTo>
                    <a:close/>
                    <a:moveTo>
                      <a:pt x="4" y="0"/>
                    </a:moveTo>
                    <a:cubicBezTo>
                      <a:pt x="6" y="0"/>
                      <a:pt x="7" y="0"/>
                      <a:pt x="8" y="1"/>
                    </a:cubicBezTo>
                    <a:lnTo>
                      <a:pt x="6" y="3"/>
                    </a:lnTo>
                    <a:cubicBezTo>
                      <a:pt x="5" y="3"/>
                      <a:pt x="5" y="3"/>
                      <a:pt x="4" y="3"/>
                    </a:cubicBezTo>
                    <a:lnTo>
                      <a:pt x="4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6" y="3"/>
                    </a:lnTo>
                    <a:close/>
                    <a:moveTo>
                      <a:pt x="8" y="1"/>
                    </a:moveTo>
                    <a:cubicBezTo>
                      <a:pt x="9" y="2"/>
                      <a:pt x="9" y="3"/>
                      <a:pt x="9" y="4"/>
                    </a:cubicBezTo>
                    <a:lnTo>
                      <a:pt x="6" y="4"/>
                    </a:lnTo>
                    <a:cubicBezTo>
                      <a:pt x="6" y="4"/>
                      <a:pt x="6" y="4"/>
                      <a:pt x="6" y="3"/>
                    </a:cubicBezTo>
                    <a:lnTo>
                      <a:pt x="8" y="1"/>
                    </a:lnTo>
                    <a:close/>
                    <a:moveTo>
                      <a:pt x="9" y="4"/>
                    </a:moveTo>
                    <a:lnTo>
                      <a:pt x="9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9" y="4"/>
                    </a:lnTo>
                    <a:close/>
                    <a:moveTo>
                      <a:pt x="9" y="4"/>
                    </a:moveTo>
                    <a:lnTo>
                      <a:pt x="9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9" y="4"/>
                    </a:lnTo>
                    <a:close/>
                    <a:moveTo>
                      <a:pt x="9" y="4"/>
                    </a:moveTo>
                    <a:cubicBezTo>
                      <a:pt x="9" y="6"/>
                      <a:pt x="9" y="7"/>
                      <a:pt x="8" y="8"/>
                    </a:cubicBezTo>
                    <a:lnTo>
                      <a:pt x="6" y="6"/>
                    </a:lnTo>
                    <a:cubicBezTo>
                      <a:pt x="6" y="5"/>
                      <a:pt x="6" y="5"/>
                      <a:pt x="6" y="4"/>
                    </a:cubicBezTo>
                    <a:lnTo>
                      <a:pt x="9" y="4"/>
                    </a:lnTo>
                    <a:close/>
                    <a:moveTo>
                      <a:pt x="8" y="8"/>
                    </a:moveTo>
                    <a:cubicBezTo>
                      <a:pt x="7" y="9"/>
                      <a:pt x="6" y="9"/>
                      <a:pt x="4" y="9"/>
                    </a:cubicBezTo>
                    <a:lnTo>
                      <a:pt x="4" y="6"/>
                    </a:lnTo>
                    <a:cubicBezTo>
                      <a:pt x="5" y="6"/>
                      <a:pt x="5" y="6"/>
                      <a:pt x="6" y="6"/>
                    </a:cubicBezTo>
                    <a:lnTo>
                      <a:pt x="8" y="8"/>
                    </a:lnTo>
                    <a:close/>
                    <a:moveTo>
                      <a:pt x="4" y="9"/>
                    </a:moveTo>
                    <a:lnTo>
                      <a:pt x="4" y="9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9"/>
                    </a:lnTo>
                    <a:close/>
                    <a:moveTo>
                      <a:pt x="4" y="9"/>
                    </a:moveTo>
                    <a:lnTo>
                      <a:pt x="4" y="9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9"/>
                    </a:lnTo>
                    <a:close/>
                    <a:moveTo>
                      <a:pt x="4" y="9"/>
                    </a:moveTo>
                    <a:cubicBezTo>
                      <a:pt x="3" y="9"/>
                      <a:pt x="2" y="9"/>
                      <a:pt x="1" y="8"/>
                    </a:cubicBezTo>
                    <a:lnTo>
                      <a:pt x="3" y="6"/>
                    </a:lnTo>
                    <a:cubicBezTo>
                      <a:pt x="3" y="6"/>
                      <a:pt x="4" y="6"/>
                      <a:pt x="4" y="6"/>
                    </a:cubicBezTo>
                    <a:lnTo>
                      <a:pt x="4" y="9"/>
                    </a:lnTo>
                    <a:close/>
                    <a:moveTo>
                      <a:pt x="1" y="8"/>
                    </a:moveTo>
                    <a:lnTo>
                      <a:pt x="1" y="8"/>
                    </a:lnTo>
                    <a:lnTo>
                      <a:pt x="2" y="7"/>
                    </a:lnTo>
                    <a:lnTo>
                      <a:pt x="1" y="8"/>
                    </a:lnTo>
                    <a:close/>
                    <a:moveTo>
                      <a:pt x="1" y="8"/>
                    </a:moveTo>
                    <a:cubicBezTo>
                      <a:pt x="0" y="7"/>
                      <a:pt x="0" y="6"/>
                      <a:pt x="0" y="4"/>
                    </a:cubicBezTo>
                    <a:lnTo>
                      <a:pt x="3" y="4"/>
                    </a:lnTo>
                    <a:cubicBezTo>
                      <a:pt x="3" y="5"/>
                      <a:pt x="3" y="5"/>
                      <a:pt x="3" y="6"/>
                    </a:cubicBezTo>
                    <a:lnTo>
                      <a:pt x="1" y="8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cubicBezTo>
                      <a:pt x="0" y="3"/>
                      <a:pt x="0" y="2"/>
                      <a:pt x="1" y="1"/>
                    </a:cubicBezTo>
                    <a:lnTo>
                      <a:pt x="3" y="3"/>
                    </a:lnTo>
                    <a:cubicBezTo>
                      <a:pt x="3" y="4"/>
                      <a:pt x="3" y="4"/>
                      <a:pt x="3" y="4"/>
                    </a:cubicBezTo>
                    <a:lnTo>
                      <a:pt x="0" y="4"/>
                    </a:lnTo>
                    <a:close/>
                    <a:moveTo>
                      <a:pt x="3" y="3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3" y="3"/>
                    </a:lnTo>
                    <a:close/>
                    <a:moveTo>
                      <a:pt x="1" y="1"/>
                    </a:moveTo>
                    <a:cubicBezTo>
                      <a:pt x="2" y="0"/>
                      <a:pt x="3" y="0"/>
                      <a:pt x="4" y="0"/>
                    </a:cubicBezTo>
                    <a:lnTo>
                      <a:pt x="4" y="3"/>
                    </a:lnTo>
                    <a:cubicBezTo>
                      <a:pt x="4" y="3"/>
                      <a:pt x="3" y="3"/>
                      <a:pt x="3" y="3"/>
                    </a:cubicBezTo>
                    <a:lnTo>
                      <a:pt x="1" y="1"/>
                    </a:lnTo>
                    <a:close/>
                    <a:moveTo>
                      <a:pt x="4" y="0"/>
                    </a:moveTo>
                    <a:lnTo>
                      <a:pt x="4" y="0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" name="Oval 494"/>
              <p:cNvSpPr>
                <a:spLocks noChangeArrowheads="1"/>
              </p:cNvSpPr>
              <p:nvPr/>
            </p:nvSpPr>
            <p:spPr bwMode="auto">
              <a:xfrm>
                <a:off x="5055" y="2948"/>
                <a:ext cx="22" cy="2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" name="Freeform 495"/>
              <p:cNvSpPr>
                <a:spLocks noEditPoints="1"/>
              </p:cNvSpPr>
              <p:nvPr/>
            </p:nvSpPr>
            <p:spPr bwMode="auto">
              <a:xfrm>
                <a:off x="5048" y="2944"/>
                <a:ext cx="37" cy="3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10" y="5"/>
                  </a:cxn>
                  <a:cxn ang="0">
                    <a:pos x="6" y="3"/>
                  </a:cxn>
                  <a:cxn ang="0">
                    <a:pos x="10" y="5"/>
                  </a:cxn>
                  <a:cxn ang="0">
                    <a:pos x="7" y="5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7" y="5"/>
                  </a:cxn>
                  <a:cxn ang="0">
                    <a:pos x="10" y="5"/>
                  </a:cxn>
                  <a:cxn ang="0">
                    <a:pos x="6" y="6"/>
                  </a:cxn>
                  <a:cxn ang="0">
                    <a:pos x="10" y="5"/>
                  </a:cxn>
                  <a:cxn ang="0">
                    <a:pos x="5" y="9"/>
                  </a:cxn>
                  <a:cxn ang="0">
                    <a:pos x="6" y="6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4" y="6"/>
                  </a:cxn>
                  <a:cxn ang="0">
                    <a:pos x="5" y="9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5"/>
                  </a:cxn>
                  <a:cxn ang="0">
                    <a:pos x="4" y="6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0" y="5"/>
                  </a:cxn>
                  <a:cxn ang="0">
                    <a:pos x="4" y="3"/>
                  </a:cxn>
                  <a:cxn ang="0">
                    <a:pos x="0" y="5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10" h="9"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  <a:moveTo>
                      <a:pt x="5" y="0"/>
                    </a:moveTo>
                    <a:cubicBezTo>
                      <a:pt x="7" y="0"/>
                      <a:pt x="8" y="0"/>
                      <a:pt x="9" y="1"/>
                    </a:cubicBezTo>
                    <a:lnTo>
                      <a:pt x="6" y="3"/>
                    </a:lnTo>
                    <a:cubicBezTo>
                      <a:pt x="6" y="3"/>
                      <a:pt x="6" y="3"/>
                      <a:pt x="5" y="3"/>
                    </a:cubicBezTo>
                    <a:lnTo>
                      <a:pt x="5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6" y="3"/>
                    </a:lnTo>
                    <a:close/>
                    <a:moveTo>
                      <a:pt x="9" y="1"/>
                    </a:moveTo>
                    <a:cubicBezTo>
                      <a:pt x="9" y="2"/>
                      <a:pt x="10" y="3"/>
                      <a:pt x="10" y="5"/>
                    </a:cubicBezTo>
                    <a:lnTo>
                      <a:pt x="7" y="5"/>
                    </a:lnTo>
                    <a:cubicBezTo>
                      <a:pt x="7" y="4"/>
                      <a:pt x="7" y="4"/>
                      <a:pt x="6" y="3"/>
                    </a:cubicBezTo>
                    <a:lnTo>
                      <a:pt x="9" y="1"/>
                    </a:lnTo>
                    <a:close/>
                    <a:moveTo>
                      <a:pt x="10" y="5"/>
                    </a:moveTo>
                    <a:lnTo>
                      <a:pt x="10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10" y="5"/>
                    </a:lnTo>
                    <a:close/>
                    <a:moveTo>
                      <a:pt x="10" y="5"/>
                    </a:moveTo>
                    <a:lnTo>
                      <a:pt x="10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10" y="5"/>
                    </a:lnTo>
                    <a:close/>
                    <a:moveTo>
                      <a:pt x="10" y="5"/>
                    </a:moveTo>
                    <a:cubicBezTo>
                      <a:pt x="10" y="6"/>
                      <a:pt x="9" y="7"/>
                      <a:pt x="9" y="8"/>
                    </a:cubicBezTo>
                    <a:lnTo>
                      <a:pt x="6" y="6"/>
                    </a:lnTo>
                    <a:cubicBezTo>
                      <a:pt x="7" y="6"/>
                      <a:pt x="7" y="5"/>
                      <a:pt x="7" y="5"/>
                    </a:cubicBezTo>
                    <a:lnTo>
                      <a:pt x="10" y="5"/>
                    </a:lnTo>
                    <a:close/>
                    <a:moveTo>
                      <a:pt x="9" y="8"/>
                    </a:moveTo>
                    <a:cubicBezTo>
                      <a:pt x="8" y="9"/>
                      <a:pt x="7" y="9"/>
                      <a:pt x="5" y="9"/>
                    </a:cubicBezTo>
                    <a:lnTo>
                      <a:pt x="5" y="6"/>
                    </a:lnTo>
                    <a:cubicBezTo>
                      <a:pt x="6" y="6"/>
                      <a:pt x="6" y="6"/>
                      <a:pt x="6" y="6"/>
                    </a:cubicBezTo>
                    <a:lnTo>
                      <a:pt x="9" y="8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cubicBezTo>
                      <a:pt x="4" y="9"/>
                      <a:pt x="3" y="9"/>
                      <a:pt x="2" y="8"/>
                    </a:cubicBezTo>
                    <a:lnTo>
                      <a:pt x="4" y="6"/>
                    </a:lnTo>
                    <a:cubicBezTo>
                      <a:pt x="4" y="6"/>
                      <a:pt x="5" y="6"/>
                      <a:pt x="5" y="6"/>
                    </a:cubicBezTo>
                    <a:lnTo>
                      <a:pt x="5" y="9"/>
                    </a:lnTo>
                    <a:close/>
                    <a:moveTo>
                      <a:pt x="2" y="8"/>
                    </a:moveTo>
                    <a:lnTo>
                      <a:pt x="2" y="8"/>
                    </a:lnTo>
                    <a:lnTo>
                      <a:pt x="3" y="7"/>
                    </a:lnTo>
                    <a:lnTo>
                      <a:pt x="2" y="8"/>
                    </a:lnTo>
                    <a:close/>
                    <a:moveTo>
                      <a:pt x="2" y="8"/>
                    </a:moveTo>
                    <a:cubicBezTo>
                      <a:pt x="1" y="7"/>
                      <a:pt x="0" y="6"/>
                      <a:pt x="0" y="5"/>
                    </a:cubicBezTo>
                    <a:lnTo>
                      <a:pt x="3" y="5"/>
                    </a:lnTo>
                    <a:cubicBezTo>
                      <a:pt x="3" y="5"/>
                      <a:pt x="4" y="6"/>
                      <a:pt x="4" y="6"/>
                    </a:cubicBezTo>
                    <a:lnTo>
                      <a:pt x="2" y="8"/>
                    </a:lnTo>
                    <a:close/>
                    <a:moveTo>
                      <a:pt x="0" y="5"/>
                    </a:moveTo>
                    <a:lnTo>
                      <a:pt x="0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0" y="5"/>
                    </a:lnTo>
                    <a:close/>
                    <a:moveTo>
                      <a:pt x="0" y="5"/>
                    </a:moveTo>
                    <a:lnTo>
                      <a:pt x="0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0" y="5"/>
                    </a:lnTo>
                    <a:close/>
                    <a:moveTo>
                      <a:pt x="0" y="5"/>
                    </a:moveTo>
                    <a:cubicBezTo>
                      <a:pt x="0" y="3"/>
                      <a:pt x="1" y="2"/>
                      <a:pt x="2" y="1"/>
                    </a:cubicBezTo>
                    <a:lnTo>
                      <a:pt x="4" y="3"/>
                    </a:lnTo>
                    <a:cubicBezTo>
                      <a:pt x="4" y="4"/>
                      <a:pt x="3" y="4"/>
                      <a:pt x="3" y="5"/>
                    </a:cubicBezTo>
                    <a:lnTo>
                      <a:pt x="0" y="5"/>
                    </a:lnTo>
                    <a:close/>
                    <a:moveTo>
                      <a:pt x="4" y="3"/>
                    </a:moveTo>
                    <a:lnTo>
                      <a:pt x="4" y="3"/>
                    </a:lnTo>
                    <a:lnTo>
                      <a:pt x="3" y="2"/>
                    </a:lnTo>
                    <a:lnTo>
                      <a:pt x="4" y="3"/>
                    </a:lnTo>
                    <a:close/>
                    <a:moveTo>
                      <a:pt x="2" y="1"/>
                    </a:moveTo>
                    <a:cubicBezTo>
                      <a:pt x="3" y="0"/>
                      <a:pt x="4" y="0"/>
                      <a:pt x="5" y="0"/>
                    </a:cubicBezTo>
                    <a:lnTo>
                      <a:pt x="5" y="3"/>
                    </a:lnTo>
                    <a:cubicBezTo>
                      <a:pt x="5" y="3"/>
                      <a:pt x="4" y="3"/>
                      <a:pt x="4" y="3"/>
                    </a:cubicBezTo>
                    <a:lnTo>
                      <a:pt x="2" y="1"/>
                    </a:lnTo>
                    <a:close/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" name="Oval 496"/>
              <p:cNvSpPr>
                <a:spLocks noChangeArrowheads="1"/>
              </p:cNvSpPr>
              <p:nvPr/>
            </p:nvSpPr>
            <p:spPr bwMode="auto">
              <a:xfrm>
                <a:off x="5182" y="3598"/>
                <a:ext cx="22" cy="2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" name="Freeform 497"/>
              <p:cNvSpPr>
                <a:spLocks noEditPoints="1"/>
              </p:cNvSpPr>
              <p:nvPr/>
            </p:nvSpPr>
            <p:spPr bwMode="auto">
              <a:xfrm>
                <a:off x="5174" y="3594"/>
                <a:ext cx="38" cy="3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10" y="4"/>
                  </a:cxn>
                  <a:cxn ang="0">
                    <a:pos x="6" y="3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10" y="4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5" y="9"/>
                  </a:cxn>
                  <a:cxn ang="0">
                    <a:pos x="6" y="6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4" y="6"/>
                  </a:cxn>
                  <a:cxn ang="0">
                    <a:pos x="5" y="9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4"/>
                  </a:cxn>
                  <a:cxn ang="0">
                    <a:pos x="4" y="6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4" y="3"/>
                  </a:cxn>
                  <a:cxn ang="0">
                    <a:pos x="0" y="4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10" h="9"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  <a:moveTo>
                      <a:pt x="5" y="0"/>
                    </a:moveTo>
                    <a:cubicBezTo>
                      <a:pt x="6" y="0"/>
                      <a:pt x="8" y="0"/>
                      <a:pt x="8" y="1"/>
                    </a:cubicBezTo>
                    <a:lnTo>
                      <a:pt x="6" y="3"/>
                    </a:lnTo>
                    <a:cubicBezTo>
                      <a:pt x="6" y="3"/>
                      <a:pt x="5" y="3"/>
                      <a:pt x="5" y="3"/>
                    </a:cubicBezTo>
                    <a:lnTo>
                      <a:pt x="5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6" y="3"/>
                    </a:lnTo>
                    <a:close/>
                    <a:moveTo>
                      <a:pt x="8" y="1"/>
                    </a:moveTo>
                    <a:cubicBezTo>
                      <a:pt x="9" y="2"/>
                      <a:pt x="10" y="3"/>
                      <a:pt x="10" y="4"/>
                    </a:cubicBezTo>
                    <a:lnTo>
                      <a:pt x="7" y="4"/>
                    </a:lnTo>
                    <a:cubicBezTo>
                      <a:pt x="7" y="4"/>
                      <a:pt x="7" y="4"/>
                      <a:pt x="6" y="3"/>
                    </a:cubicBezTo>
                    <a:lnTo>
                      <a:pt x="8" y="1"/>
                    </a:lnTo>
                    <a:close/>
                    <a:moveTo>
                      <a:pt x="10" y="4"/>
                    </a:moveTo>
                    <a:lnTo>
                      <a:pt x="10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0" y="4"/>
                    </a:lnTo>
                    <a:close/>
                    <a:moveTo>
                      <a:pt x="10" y="4"/>
                    </a:moveTo>
                    <a:lnTo>
                      <a:pt x="10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0" y="4"/>
                    </a:lnTo>
                    <a:close/>
                    <a:moveTo>
                      <a:pt x="10" y="4"/>
                    </a:moveTo>
                    <a:cubicBezTo>
                      <a:pt x="10" y="6"/>
                      <a:pt x="9" y="7"/>
                      <a:pt x="8" y="8"/>
                    </a:cubicBezTo>
                    <a:lnTo>
                      <a:pt x="6" y="6"/>
                    </a:lnTo>
                    <a:cubicBezTo>
                      <a:pt x="7" y="5"/>
                      <a:pt x="7" y="5"/>
                      <a:pt x="7" y="4"/>
                    </a:cubicBezTo>
                    <a:lnTo>
                      <a:pt x="10" y="4"/>
                    </a:lnTo>
                    <a:close/>
                    <a:moveTo>
                      <a:pt x="8" y="8"/>
                    </a:moveTo>
                    <a:cubicBezTo>
                      <a:pt x="8" y="9"/>
                      <a:pt x="6" y="9"/>
                      <a:pt x="5" y="9"/>
                    </a:cubicBezTo>
                    <a:lnTo>
                      <a:pt x="5" y="6"/>
                    </a:lnTo>
                    <a:cubicBezTo>
                      <a:pt x="5" y="6"/>
                      <a:pt x="6" y="6"/>
                      <a:pt x="6" y="6"/>
                    </a:cubicBezTo>
                    <a:lnTo>
                      <a:pt x="8" y="8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cubicBezTo>
                      <a:pt x="4" y="9"/>
                      <a:pt x="2" y="9"/>
                      <a:pt x="2" y="8"/>
                    </a:cubicBezTo>
                    <a:lnTo>
                      <a:pt x="4" y="6"/>
                    </a:lnTo>
                    <a:cubicBezTo>
                      <a:pt x="4" y="6"/>
                      <a:pt x="5" y="6"/>
                      <a:pt x="5" y="6"/>
                    </a:cubicBezTo>
                    <a:lnTo>
                      <a:pt x="5" y="9"/>
                    </a:lnTo>
                    <a:close/>
                    <a:moveTo>
                      <a:pt x="2" y="8"/>
                    </a:moveTo>
                    <a:lnTo>
                      <a:pt x="2" y="8"/>
                    </a:lnTo>
                    <a:lnTo>
                      <a:pt x="3" y="7"/>
                    </a:lnTo>
                    <a:lnTo>
                      <a:pt x="2" y="8"/>
                    </a:lnTo>
                    <a:close/>
                    <a:moveTo>
                      <a:pt x="2" y="8"/>
                    </a:moveTo>
                    <a:cubicBezTo>
                      <a:pt x="1" y="7"/>
                      <a:pt x="0" y="6"/>
                      <a:pt x="0" y="4"/>
                    </a:cubicBezTo>
                    <a:lnTo>
                      <a:pt x="3" y="4"/>
                    </a:lnTo>
                    <a:cubicBezTo>
                      <a:pt x="3" y="5"/>
                      <a:pt x="3" y="5"/>
                      <a:pt x="4" y="6"/>
                    </a:cubicBezTo>
                    <a:lnTo>
                      <a:pt x="2" y="8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cubicBezTo>
                      <a:pt x="0" y="3"/>
                      <a:pt x="1" y="2"/>
                      <a:pt x="2" y="1"/>
                    </a:cubicBezTo>
                    <a:lnTo>
                      <a:pt x="4" y="3"/>
                    </a:lnTo>
                    <a:cubicBezTo>
                      <a:pt x="3" y="4"/>
                      <a:pt x="3" y="4"/>
                      <a:pt x="3" y="4"/>
                    </a:cubicBezTo>
                    <a:lnTo>
                      <a:pt x="0" y="4"/>
                    </a:lnTo>
                    <a:close/>
                    <a:moveTo>
                      <a:pt x="4" y="3"/>
                    </a:moveTo>
                    <a:lnTo>
                      <a:pt x="4" y="3"/>
                    </a:lnTo>
                    <a:lnTo>
                      <a:pt x="3" y="2"/>
                    </a:lnTo>
                    <a:lnTo>
                      <a:pt x="4" y="3"/>
                    </a:lnTo>
                    <a:close/>
                    <a:moveTo>
                      <a:pt x="2" y="1"/>
                    </a:moveTo>
                    <a:cubicBezTo>
                      <a:pt x="2" y="0"/>
                      <a:pt x="4" y="0"/>
                      <a:pt x="5" y="0"/>
                    </a:cubicBezTo>
                    <a:lnTo>
                      <a:pt x="5" y="3"/>
                    </a:lnTo>
                    <a:cubicBezTo>
                      <a:pt x="5" y="3"/>
                      <a:pt x="4" y="3"/>
                      <a:pt x="4" y="3"/>
                    </a:cubicBezTo>
                    <a:lnTo>
                      <a:pt x="2" y="1"/>
                    </a:lnTo>
                    <a:close/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" name="Oval 498"/>
              <p:cNvSpPr>
                <a:spLocks noChangeArrowheads="1"/>
              </p:cNvSpPr>
              <p:nvPr/>
            </p:nvSpPr>
            <p:spPr bwMode="auto">
              <a:xfrm>
                <a:off x="5223" y="3598"/>
                <a:ext cx="22" cy="2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" name="Freeform 499"/>
              <p:cNvSpPr>
                <a:spLocks noEditPoints="1"/>
              </p:cNvSpPr>
              <p:nvPr/>
            </p:nvSpPr>
            <p:spPr bwMode="auto">
              <a:xfrm>
                <a:off x="5216" y="3594"/>
                <a:ext cx="37" cy="3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10" y="4"/>
                  </a:cxn>
                  <a:cxn ang="0">
                    <a:pos x="6" y="3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10" y="4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5" y="9"/>
                  </a:cxn>
                  <a:cxn ang="0">
                    <a:pos x="6" y="6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4" y="6"/>
                  </a:cxn>
                  <a:cxn ang="0">
                    <a:pos x="5" y="9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4"/>
                  </a:cxn>
                  <a:cxn ang="0">
                    <a:pos x="4" y="6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4" y="3"/>
                  </a:cxn>
                  <a:cxn ang="0">
                    <a:pos x="0" y="4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10" h="9"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  <a:moveTo>
                      <a:pt x="5" y="0"/>
                    </a:moveTo>
                    <a:cubicBezTo>
                      <a:pt x="6" y="0"/>
                      <a:pt x="7" y="0"/>
                      <a:pt x="8" y="1"/>
                    </a:cubicBezTo>
                    <a:lnTo>
                      <a:pt x="6" y="3"/>
                    </a:lnTo>
                    <a:cubicBezTo>
                      <a:pt x="6" y="3"/>
                      <a:pt x="5" y="3"/>
                      <a:pt x="5" y="3"/>
                    </a:cubicBezTo>
                    <a:lnTo>
                      <a:pt x="5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6" y="3"/>
                    </a:lnTo>
                    <a:close/>
                    <a:moveTo>
                      <a:pt x="8" y="1"/>
                    </a:moveTo>
                    <a:cubicBezTo>
                      <a:pt x="9" y="2"/>
                      <a:pt x="10" y="3"/>
                      <a:pt x="10" y="4"/>
                    </a:cubicBezTo>
                    <a:lnTo>
                      <a:pt x="7" y="4"/>
                    </a:lnTo>
                    <a:cubicBezTo>
                      <a:pt x="7" y="4"/>
                      <a:pt x="6" y="4"/>
                      <a:pt x="6" y="3"/>
                    </a:cubicBezTo>
                    <a:lnTo>
                      <a:pt x="8" y="1"/>
                    </a:lnTo>
                    <a:close/>
                    <a:moveTo>
                      <a:pt x="10" y="4"/>
                    </a:moveTo>
                    <a:lnTo>
                      <a:pt x="10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0" y="4"/>
                    </a:lnTo>
                    <a:close/>
                    <a:moveTo>
                      <a:pt x="10" y="4"/>
                    </a:moveTo>
                    <a:lnTo>
                      <a:pt x="10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0" y="4"/>
                    </a:lnTo>
                    <a:close/>
                    <a:moveTo>
                      <a:pt x="10" y="4"/>
                    </a:moveTo>
                    <a:cubicBezTo>
                      <a:pt x="10" y="6"/>
                      <a:pt x="9" y="7"/>
                      <a:pt x="8" y="8"/>
                    </a:cubicBezTo>
                    <a:lnTo>
                      <a:pt x="6" y="6"/>
                    </a:lnTo>
                    <a:cubicBezTo>
                      <a:pt x="6" y="5"/>
                      <a:pt x="7" y="5"/>
                      <a:pt x="7" y="4"/>
                    </a:cubicBezTo>
                    <a:lnTo>
                      <a:pt x="10" y="4"/>
                    </a:lnTo>
                    <a:close/>
                    <a:moveTo>
                      <a:pt x="8" y="8"/>
                    </a:moveTo>
                    <a:cubicBezTo>
                      <a:pt x="7" y="9"/>
                      <a:pt x="6" y="9"/>
                      <a:pt x="5" y="9"/>
                    </a:cubicBezTo>
                    <a:lnTo>
                      <a:pt x="5" y="6"/>
                    </a:lnTo>
                    <a:cubicBezTo>
                      <a:pt x="5" y="6"/>
                      <a:pt x="6" y="6"/>
                      <a:pt x="6" y="6"/>
                    </a:cubicBezTo>
                    <a:lnTo>
                      <a:pt x="8" y="8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cubicBezTo>
                      <a:pt x="4" y="9"/>
                      <a:pt x="2" y="9"/>
                      <a:pt x="2" y="8"/>
                    </a:cubicBezTo>
                    <a:lnTo>
                      <a:pt x="4" y="6"/>
                    </a:lnTo>
                    <a:cubicBezTo>
                      <a:pt x="4" y="6"/>
                      <a:pt x="4" y="6"/>
                      <a:pt x="5" y="6"/>
                    </a:cubicBezTo>
                    <a:lnTo>
                      <a:pt x="5" y="9"/>
                    </a:lnTo>
                    <a:close/>
                    <a:moveTo>
                      <a:pt x="2" y="8"/>
                    </a:moveTo>
                    <a:lnTo>
                      <a:pt x="2" y="8"/>
                    </a:lnTo>
                    <a:lnTo>
                      <a:pt x="3" y="7"/>
                    </a:lnTo>
                    <a:lnTo>
                      <a:pt x="2" y="8"/>
                    </a:lnTo>
                    <a:close/>
                    <a:moveTo>
                      <a:pt x="2" y="8"/>
                    </a:moveTo>
                    <a:cubicBezTo>
                      <a:pt x="1" y="7"/>
                      <a:pt x="0" y="6"/>
                      <a:pt x="0" y="4"/>
                    </a:cubicBezTo>
                    <a:lnTo>
                      <a:pt x="3" y="4"/>
                    </a:lnTo>
                    <a:cubicBezTo>
                      <a:pt x="3" y="5"/>
                      <a:pt x="3" y="5"/>
                      <a:pt x="4" y="6"/>
                    </a:cubicBezTo>
                    <a:lnTo>
                      <a:pt x="2" y="8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cubicBezTo>
                      <a:pt x="0" y="3"/>
                      <a:pt x="1" y="2"/>
                      <a:pt x="2" y="1"/>
                    </a:cubicBezTo>
                    <a:lnTo>
                      <a:pt x="4" y="3"/>
                    </a:lnTo>
                    <a:cubicBezTo>
                      <a:pt x="3" y="4"/>
                      <a:pt x="3" y="4"/>
                      <a:pt x="3" y="4"/>
                    </a:cubicBezTo>
                    <a:lnTo>
                      <a:pt x="0" y="4"/>
                    </a:lnTo>
                    <a:close/>
                    <a:moveTo>
                      <a:pt x="4" y="3"/>
                    </a:moveTo>
                    <a:lnTo>
                      <a:pt x="4" y="3"/>
                    </a:lnTo>
                    <a:lnTo>
                      <a:pt x="3" y="2"/>
                    </a:lnTo>
                    <a:lnTo>
                      <a:pt x="4" y="3"/>
                    </a:lnTo>
                    <a:close/>
                    <a:moveTo>
                      <a:pt x="2" y="1"/>
                    </a:moveTo>
                    <a:cubicBezTo>
                      <a:pt x="2" y="0"/>
                      <a:pt x="4" y="0"/>
                      <a:pt x="5" y="0"/>
                    </a:cubicBezTo>
                    <a:lnTo>
                      <a:pt x="5" y="3"/>
                    </a:lnTo>
                    <a:cubicBezTo>
                      <a:pt x="4" y="3"/>
                      <a:pt x="4" y="3"/>
                      <a:pt x="4" y="3"/>
                    </a:cubicBezTo>
                    <a:lnTo>
                      <a:pt x="2" y="1"/>
                    </a:lnTo>
                    <a:close/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" name="Oval 500"/>
              <p:cNvSpPr>
                <a:spLocks noChangeArrowheads="1"/>
              </p:cNvSpPr>
              <p:nvPr/>
            </p:nvSpPr>
            <p:spPr bwMode="auto">
              <a:xfrm>
                <a:off x="5264" y="3598"/>
                <a:ext cx="22" cy="2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" name="Freeform 501"/>
              <p:cNvSpPr>
                <a:spLocks noEditPoints="1"/>
              </p:cNvSpPr>
              <p:nvPr/>
            </p:nvSpPr>
            <p:spPr bwMode="auto">
              <a:xfrm>
                <a:off x="5257" y="3594"/>
                <a:ext cx="37" cy="3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10" y="4"/>
                  </a:cxn>
                  <a:cxn ang="0">
                    <a:pos x="6" y="3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10" y="4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5" y="9"/>
                  </a:cxn>
                  <a:cxn ang="0">
                    <a:pos x="6" y="6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4" y="6"/>
                  </a:cxn>
                  <a:cxn ang="0">
                    <a:pos x="5" y="9"/>
                  </a:cxn>
                  <a:cxn ang="0">
                    <a:pos x="1" y="8"/>
                  </a:cxn>
                  <a:cxn ang="0">
                    <a:pos x="1" y="8"/>
                  </a:cxn>
                  <a:cxn ang="0">
                    <a:pos x="0" y="4"/>
                  </a:cxn>
                  <a:cxn ang="0">
                    <a:pos x="4" y="6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4" y="3"/>
                  </a:cxn>
                  <a:cxn ang="0">
                    <a:pos x="0" y="4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10" h="9"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  <a:moveTo>
                      <a:pt x="5" y="0"/>
                    </a:moveTo>
                    <a:cubicBezTo>
                      <a:pt x="6" y="0"/>
                      <a:pt x="7" y="0"/>
                      <a:pt x="8" y="1"/>
                    </a:cubicBezTo>
                    <a:lnTo>
                      <a:pt x="6" y="3"/>
                    </a:lnTo>
                    <a:cubicBezTo>
                      <a:pt x="6" y="3"/>
                      <a:pt x="5" y="3"/>
                      <a:pt x="5" y="3"/>
                    </a:cubicBezTo>
                    <a:lnTo>
                      <a:pt x="5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6" y="3"/>
                    </a:lnTo>
                    <a:close/>
                    <a:moveTo>
                      <a:pt x="8" y="1"/>
                    </a:moveTo>
                    <a:cubicBezTo>
                      <a:pt x="9" y="2"/>
                      <a:pt x="10" y="3"/>
                      <a:pt x="10" y="4"/>
                    </a:cubicBezTo>
                    <a:lnTo>
                      <a:pt x="7" y="4"/>
                    </a:lnTo>
                    <a:cubicBezTo>
                      <a:pt x="7" y="4"/>
                      <a:pt x="6" y="4"/>
                      <a:pt x="6" y="3"/>
                    </a:cubicBezTo>
                    <a:lnTo>
                      <a:pt x="8" y="1"/>
                    </a:lnTo>
                    <a:close/>
                    <a:moveTo>
                      <a:pt x="10" y="4"/>
                    </a:moveTo>
                    <a:lnTo>
                      <a:pt x="10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0" y="4"/>
                    </a:lnTo>
                    <a:close/>
                    <a:moveTo>
                      <a:pt x="10" y="4"/>
                    </a:moveTo>
                    <a:lnTo>
                      <a:pt x="10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0" y="4"/>
                    </a:lnTo>
                    <a:close/>
                    <a:moveTo>
                      <a:pt x="10" y="4"/>
                    </a:moveTo>
                    <a:cubicBezTo>
                      <a:pt x="10" y="6"/>
                      <a:pt x="9" y="7"/>
                      <a:pt x="8" y="8"/>
                    </a:cubicBezTo>
                    <a:lnTo>
                      <a:pt x="6" y="6"/>
                    </a:lnTo>
                    <a:cubicBezTo>
                      <a:pt x="6" y="5"/>
                      <a:pt x="7" y="5"/>
                      <a:pt x="7" y="4"/>
                    </a:cubicBezTo>
                    <a:lnTo>
                      <a:pt x="10" y="4"/>
                    </a:lnTo>
                    <a:close/>
                    <a:moveTo>
                      <a:pt x="8" y="8"/>
                    </a:moveTo>
                    <a:cubicBezTo>
                      <a:pt x="7" y="9"/>
                      <a:pt x="6" y="9"/>
                      <a:pt x="5" y="9"/>
                    </a:cubicBezTo>
                    <a:lnTo>
                      <a:pt x="5" y="6"/>
                    </a:lnTo>
                    <a:cubicBezTo>
                      <a:pt x="5" y="6"/>
                      <a:pt x="6" y="6"/>
                      <a:pt x="6" y="6"/>
                    </a:cubicBezTo>
                    <a:lnTo>
                      <a:pt x="8" y="8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cubicBezTo>
                      <a:pt x="4" y="9"/>
                      <a:pt x="2" y="9"/>
                      <a:pt x="1" y="8"/>
                    </a:cubicBezTo>
                    <a:lnTo>
                      <a:pt x="4" y="6"/>
                    </a:lnTo>
                    <a:cubicBezTo>
                      <a:pt x="4" y="6"/>
                      <a:pt x="4" y="6"/>
                      <a:pt x="5" y="6"/>
                    </a:cubicBezTo>
                    <a:lnTo>
                      <a:pt x="5" y="9"/>
                    </a:lnTo>
                    <a:close/>
                    <a:moveTo>
                      <a:pt x="1" y="8"/>
                    </a:moveTo>
                    <a:lnTo>
                      <a:pt x="1" y="8"/>
                    </a:lnTo>
                    <a:lnTo>
                      <a:pt x="3" y="7"/>
                    </a:lnTo>
                    <a:lnTo>
                      <a:pt x="1" y="8"/>
                    </a:lnTo>
                    <a:close/>
                    <a:moveTo>
                      <a:pt x="1" y="8"/>
                    </a:moveTo>
                    <a:cubicBezTo>
                      <a:pt x="1" y="7"/>
                      <a:pt x="0" y="6"/>
                      <a:pt x="0" y="4"/>
                    </a:cubicBezTo>
                    <a:lnTo>
                      <a:pt x="3" y="4"/>
                    </a:lnTo>
                    <a:cubicBezTo>
                      <a:pt x="3" y="5"/>
                      <a:pt x="3" y="5"/>
                      <a:pt x="4" y="6"/>
                    </a:cubicBezTo>
                    <a:lnTo>
                      <a:pt x="1" y="8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cubicBezTo>
                      <a:pt x="0" y="3"/>
                      <a:pt x="1" y="2"/>
                      <a:pt x="1" y="1"/>
                    </a:cubicBezTo>
                    <a:lnTo>
                      <a:pt x="4" y="3"/>
                    </a:lnTo>
                    <a:cubicBezTo>
                      <a:pt x="3" y="4"/>
                      <a:pt x="3" y="4"/>
                      <a:pt x="3" y="4"/>
                    </a:cubicBezTo>
                    <a:lnTo>
                      <a:pt x="0" y="4"/>
                    </a:lnTo>
                    <a:close/>
                    <a:moveTo>
                      <a:pt x="4" y="3"/>
                    </a:moveTo>
                    <a:lnTo>
                      <a:pt x="4" y="3"/>
                    </a:lnTo>
                    <a:lnTo>
                      <a:pt x="3" y="2"/>
                    </a:lnTo>
                    <a:lnTo>
                      <a:pt x="4" y="3"/>
                    </a:lnTo>
                    <a:close/>
                    <a:moveTo>
                      <a:pt x="1" y="1"/>
                    </a:moveTo>
                    <a:cubicBezTo>
                      <a:pt x="2" y="0"/>
                      <a:pt x="4" y="0"/>
                      <a:pt x="5" y="0"/>
                    </a:cubicBezTo>
                    <a:lnTo>
                      <a:pt x="5" y="3"/>
                    </a:lnTo>
                    <a:cubicBezTo>
                      <a:pt x="4" y="3"/>
                      <a:pt x="4" y="3"/>
                      <a:pt x="4" y="3"/>
                    </a:cubicBezTo>
                    <a:lnTo>
                      <a:pt x="1" y="1"/>
                    </a:lnTo>
                    <a:close/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" name="Oval 502"/>
              <p:cNvSpPr>
                <a:spLocks noChangeArrowheads="1"/>
              </p:cNvSpPr>
              <p:nvPr/>
            </p:nvSpPr>
            <p:spPr bwMode="auto">
              <a:xfrm>
                <a:off x="5466" y="3598"/>
                <a:ext cx="26" cy="2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" name="Freeform 503"/>
              <p:cNvSpPr>
                <a:spLocks noEditPoints="1"/>
              </p:cNvSpPr>
              <p:nvPr/>
            </p:nvSpPr>
            <p:spPr bwMode="auto">
              <a:xfrm>
                <a:off x="5462" y="3594"/>
                <a:ext cx="33" cy="3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9" y="4"/>
                  </a:cxn>
                  <a:cxn ang="0">
                    <a:pos x="6" y="3"/>
                  </a:cxn>
                  <a:cxn ang="0">
                    <a:pos x="9" y="4"/>
                  </a:cxn>
                  <a:cxn ang="0">
                    <a:pos x="6" y="4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6" y="4"/>
                  </a:cxn>
                  <a:cxn ang="0">
                    <a:pos x="9" y="4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5" y="9"/>
                  </a:cxn>
                  <a:cxn ang="0">
                    <a:pos x="6" y="6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3" y="6"/>
                  </a:cxn>
                  <a:cxn ang="0">
                    <a:pos x="5" y="9"/>
                  </a:cxn>
                  <a:cxn ang="0">
                    <a:pos x="1" y="8"/>
                  </a:cxn>
                  <a:cxn ang="0">
                    <a:pos x="1" y="8"/>
                  </a:cxn>
                  <a:cxn ang="0">
                    <a:pos x="0" y="4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9" h="9"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  <a:moveTo>
                      <a:pt x="5" y="0"/>
                    </a:moveTo>
                    <a:cubicBezTo>
                      <a:pt x="6" y="0"/>
                      <a:pt x="7" y="0"/>
                      <a:pt x="8" y="1"/>
                    </a:cubicBezTo>
                    <a:lnTo>
                      <a:pt x="6" y="3"/>
                    </a:lnTo>
                    <a:cubicBezTo>
                      <a:pt x="5" y="3"/>
                      <a:pt x="5" y="3"/>
                      <a:pt x="5" y="3"/>
                    </a:cubicBezTo>
                    <a:lnTo>
                      <a:pt x="5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6" y="3"/>
                    </a:lnTo>
                    <a:close/>
                    <a:moveTo>
                      <a:pt x="8" y="1"/>
                    </a:moveTo>
                    <a:cubicBezTo>
                      <a:pt x="9" y="2"/>
                      <a:pt x="9" y="3"/>
                      <a:pt x="9" y="4"/>
                    </a:cubicBezTo>
                    <a:lnTo>
                      <a:pt x="6" y="4"/>
                    </a:lnTo>
                    <a:cubicBezTo>
                      <a:pt x="6" y="4"/>
                      <a:pt x="6" y="4"/>
                      <a:pt x="6" y="3"/>
                    </a:cubicBezTo>
                    <a:lnTo>
                      <a:pt x="8" y="1"/>
                    </a:lnTo>
                    <a:close/>
                    <a:moveTo>
                      <a:pt x="9" y="4"/>
                    </a:moveTo>
                    <a:lnTo>
                      <a:pt x="9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9" y="4"/>
                    </a:lnTo>
                    <a:close/>
                    <a:moveTo>
                      <a:pt x="9" y="4"/>
                    </a:moveTo>
                    <a:lnTo>
                      <a:pt x="9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9" y="4"/>
                    </a:lnTo>
                    <a:close/>
                    <a:moveTo>
                      <a:pt x="9" y="4"/>
                    </a:moveTo>
                    <a:cubicBezTo>
                      <a:pt x="9" y="6"/>
                      <a:pt x="9" y="7"/>
                      <a:pt x="8" y="8"/>
                    </a:cubicBezTo>
                    <a:lnTo>
                      <a:pt x="6" y="6"/>
                    </a:lnTo>
                    <a:cubicBezTo>
                      <a:pt x="6" y="5"/>
                      <a:pt x="6" y="5"/>
                      <a:pt x="6" y="4"/>
                    </a:cubicBezTo>
                    <a:lnTo>
                      <a:pt x="9" y="4"/>
                    </a:lnTo>
                    <a:close/>
                    <a:moveTo>
                      <a:pt x="8" y="8"/>
                    </a:moveTo>
                    <a:cubicBezTo>
                      <a:pt x="7" y="9"/>
                      <a:pt x="6" y="9"/>
                      <a:pt x="5" y="9"/>
                    </a:cubicBezTo>
                    <a:lnTo>
                      <a:pt x="5" y="6"/>
                    </a:lnTo>
                    <a:cubicBezTo>
                      <a:pt x="5" y="6"/>
                      <a:pt x="5" y="6"/>
                      <a:pt x="6" y="6"/>
                    </a:cubicBezTo>
                    <a:lnTo>
                      <a:pt x="8" y="8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cubicBezTo>
                      <a:pt x="3" y="9"/>
                      <a:pt x="2" y="9"/>
                      <a:pt x="1" y="8"/>
                    </a:cubicBezTo>
                    <a:lnTo>
                      <a:pt x="3" y="6"/>
                    </a:lnTo>
                    <a:cubicBezTo>
                      <a:pt x="4" y="6"/>
                      <a:pt x="4" y="6"/>
                      <a:pt x="5" y="6"/>
                    </a:cubicBezTo>
                    <a:lnTo>
                      <a:pt x="5" y="9"/>
                    </a:lnTo>
                    <a:close/>
                    <a:moveTo>
                      <a:pt x="1" y="8"/>
                    </a:moveTo>
                    <a:lnTo>
                      <a:pt x="1" y="8"/>
                    </a:lnTo>
                    <a:lnTo>
                      <a:pt x="2" y="7"/>
                    </a:lnTo>
                    <a:lnTo>
                      <a:pt x="1" y="8"/>
                    </a:lnTo>
                    <a:close/>
                    <a:moveTo>
                      <a:pt x="1" y="8"/>
                    </a:moveTo>
                    <a:cubicBezTo>
                      <a:pt x="0" y="7"/>
                      <a:pt x="0" y="6"/>
                      <a:pt x="0" y="4"/>
                    </a:cubicBezTo>
                    <a:lnTo>
                      <a:pt x="3" y="4"/>
                    </a:lnTo>
                    <a:cubicBezTo>
                      <a:pt x="3" y="5"/>
                      <a:pt x="3" y="5"/>
                      <a:pt x="3" y="6"/>
                    </a:cubicBezTo>
                    <a:lnTo>
                      <a:pt x="1" y="8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cubicBezTo>
                      <a:pt x="0" y="3"/>
                      <a:pt x="0" y="2"/>
                      <a:pt x="1" y="1"/>
                    </a:cubicBezTo>
                    <a:lnTo>
                      <a:pt x="3" y="3"/>
                    </a:lnTo>
                    <a:cubicBezTo>
                      <a:pt x="3" y="4"/>
                      <a:pt x="3" y="4"/>
                      <a:pt x="3" y="4"/>
                    </a:cubicBezTo>
                    <a:lnTo>
                      <a:pt x="0" y="4"/>
                    </a:lnTo>
                    <a:close/>
                    <a:moveTo>
                      <a:pt x="3" y="3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3" y="3"/>
                    </a:lnTo>
                    <a:close/>
                    <a:moveTo>
                      <a:pt x="1" y="1"/>
                    </a:moveTo>
                    <a:cubicBezTo>
                      <a:pt x="2" y="0"/>
                      <a:pt x="3" y="0"/>
                      <a:pt x="5" y="0"/>
                    </a:cubicBezTo>
                    <a:lnTo>
                      <a:pt x="5" y="3"/>
                    </a:lnTo>
                    <a:cubicBezTo>
                      <a:pt x="4" y="3"/>
                      <a:pt x="4" y="3"/>
                      <a:pt x="3" y="3"/>
                    </a:cubicBezTo>
                    <a:lnTo>
                      <a:pt x="1" y="1"/>
                    </a:lnTo>
                    <a:close/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" name="Oval 504"/>
              <p:cNvSpPr>
                <a:spLocks noChangeArrowheads="1"/>
              </p:cNvSpPr>
              <p:nvPr/>
            </p:nvSpPr>
            <p:spPr bwMode="auto">
              <a:xfrm>
                <a:off x="5342" y="3598"/>
                <a:ext cx="27" cy="2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" name="Freeform 505"/>
              <p:cNvSpPr>
                <a:spLocks noEditPoints="1"/>
              </p:cNvSpPr>
              <p:nvPr/>
            </p:nvSpPr>
            <p:spPr bwMode="auto">
              <a:xfrm>
                <a:off x="5339" y="3594"/>
                <a:ext cx="37" cy="3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10" y="4"/>
                  </a:cxn>
                  <a:cxn ang="0">
                    <a:pos x="6" y="3"/>
                  </a:cxn>
                  <a:cxn ang="0">
                    <a:pos x="10" y="4"/>
                  </a:cxn>
                  <a:cxn ang="0">
                    <a:pos x="6" y="4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6" y="4"/>
                  </a:cxn>
                  <a:cxn ang="0">
                    <a:pos x="10" y="4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5" y="9"/>
                  </a:cxn>
                  <a:cxn ang="0">
                    <a:pos x="6" y="6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4" y="6"/>
                  </a:cxn>
                  <a:cxn ang="0">
                    <a:pos x="5" y="9"/>
                  </a:cxn>
                  <a:cxn ang="0">
                    <a:pos x="1" y="8"/>
                  </a:cxn>
                  <a:cxn ang="0">
                    <a:pos x="1" y="8"/>
                  </a:cxn>
                  <a:cxn ang="0">
                    <a:pos x="0" y="4"/>
                  </a:cxn>
                  <a:cxn ang="0">
                    <a:pos x="4" y="6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4" y="3"/>
                  </a:cxn>
                  <a:cxn ang="0">
                    <a:pos x="0" y="4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4" y="3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10" h="9"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  <a:moveTo>
                      <a:pt x="5" y="0"/>
                    </a:moveTo>
                    <a:cubicBezTo>
                      <a:pt x="6" y="0"/>
                      <a:pt x="7" y="0"/>
                      <a:pt x="8" y="1"/>
                    </a:cubicBezTo>
                    <a:lnTo>
                      <a:pt x="6" y="3"/>
                    </a:lnTo>
                    <a:cubicBezTo>
                      <a:pt x="6" y="3"/>
                      <a:pt x="5" y="3"/>
                      <a:pt x="5" y="3"/>
                    </a:cubicBezTo>
                    <a:lnTo>
                      <a:pt x="5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6" y="3"/>
                    </a:lnTo>
                    <a:close/>
                    <a:moveTo>
                      <a:pt x="8" y="1"/>
                    </a:moveTo>
                    <a:cubicBezTo>
                      <a:pt x="9" y="2"/>
                      <a:pt x="10" y="3"/>
                      <a:pt x="10" y="4"/>
                    </a:cubicBezTo>
                    <a:lnTo>
                      <a:pt x="6" y="4"/>
                    </a:lnTo>
                    <a:cubicBezTo>
                      <a:pt x="6" y="4"/>
                      <a:pt x="6" y="4"/>
                      <a:pt x="6" y="3"/>
                    </a:cubicBezTo>
                    <a:lnTo>
                      <a:pt x="8" y="1"/>
                    </a:lnTo>
                    <a:close/>
                    <a:moveTo>
                      <a:pt x="10" y="4"/>
                    </a:moveTo>
                    <a:lnTo>
                      <a:pt x="10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10" y="4"/>
                    </a:lnTo>
                    <a:close/>
                    <a:moveTo>
                      <a:pt x="10" y="4"/>
                    </a:moveTo>
                    <a:lnTo>
                      <a:pt x="10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10" y="4"/>
                    </a:lnTo>
                    <a:close/>
                    <a:moveTo>
                      <a:pt x="10" y="4"/>
                    </a:moveTo>
                    <a:cubicBezTo>
                      <a:pt x="10" y="6"/>
                      <a:pt x="9" y="7"/>
                      <a:pt x="8" y="8"/>
                    </a:cubicBezTo>
                    <a:lnTo>
                      <a:pt x="6" y="6"/>
                    </a:lnTo>
                    <a:cubicBezTo>
                      <a:pt x="6" y="5"/>
                      <a:pt x="6" y="5"/>
                      <a:pt x="6" y="4"/>
                    </a:cubicBezTo>
                    <a:lnTo>
                      <a:pt x="10" y="4"/>
                    </a:lnTo>
                    <a:close/>
                    <a:moveTo>
                      <a:pt x="8" y="8"/>
                    </a:moveTo>
                    <a:cubicBezTo>
                      <a:pt x="7" y="9"/>
                      <a:pt x="6" y="9"/>
                      <a:pt x="5" y="9"/>
                    </a:cubicBezTo>
                    <a:lnTo>
                      <a:pt x="5" y="6"/>
                    </a:lnTo>
                    <a:cubicBezTo>
                      <a:pt x="5" y="6"/>
                      <a:pt x="6" y="6"/>
                      <a:pt x="6" y="6"/>
                    </a:cubicBezTo>
                    <a:lnTo>
                      <a:pt x="8" y="8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cubicBezTo>
                      <a:pt x="3" y="9"/>
                      <a:pt x="2" y="9"/>
                      <a:pt x="1" y="8"/>
                    </a:cubicBezTo>
                    <a:lnTo>
                      <a:pt x="4" y="6"/>
                    </a:lnTo>
                    <a:cubicBezTo>
                      <a:pt x="4" y="6"/>
                      <a:pt x="4" y="6"/>
                      <a:pt x="5" y="6"/>
                    </a:cubicBezTo>
                    <a:lnTo>
                      <a:pt x="5" y="9"/>
                    </a:lnTo>
                    <a:close/>
                    <a:moveTo>
                      <a:pt x="1" y="8"/>
                    </a:moveTo>
                    <a:lnTo>
                      <a:pt x="1" y="8"/>
                    </a:lnTo>
                    <a:lnTo>
                      <a:pt x="2" y="7"/>
                    </a:lnTo>
                    <a:lnTo>
                      <a:pt x="1" y="8"/>
                    </a:lnTo>
                    <a:close/>
                    <a:moveTo>
                      <a:pt x="1" y="8"/>
                    </a:moveTo>
                    <a:cubicBezTo>
                      <a:pt x="0" y="7"/>
                      <a:pt x="0" y="6"/>
                      <a:pt x="0" y="4"/>
                    </a:cubicBezTo>
                    <a:lnTo>
                      <a:pt x="3" y="4"/>
                    </a:lnTo>
                    <a:cubicBezTo>
                      <a:pt x="3" y="5"/>
                      <a:pt x="3" y="5"/>
                      <a:pt x="4" y="6"/>
                    </a:cubicBezTo>
                    <a:lnTo>
                      <a:pt x="1" y="8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cubicBezTo>
                      <a:pt x="0" y="3"/>
                      <a:pt x="0" y="2"/>
                      <a:pt x="1" y="1"/>
                    </a:cubicBezTo>
                    <a:lnTo>
                      <a:pt x="4" y="3"/>
                    </a:lnTo>
                    <a:cubicBezTo>
                      <a:pt x="3" y="4"/>
                      <a:pt x="3" y="4"/>
                      <a:pt x="3" y="4"/>
                    </a:cubicBezTo>
                    <a:lnTo>
                      <a:pt x="0" y="4"/>
                    </a:lnTo>
                    <a:close/>
                    <a:moveTo>
                      <a:pt x="4" y="3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4" y="3"/>
                    </a:lnTo>
                    <a:close/>
                    <a:moveTo>
                      <a:pt x="1" y="1"/>
                    </a:moveTo>
                    <a:cubicBezTo>
                      <a:pt x="2" y="0"/>
                      <a:pt x="3" y="0"/>
                      <a:pt x="5" y="0"/>
                    </a:cubicBezTo>
                    <a:lnTo>
                      <a:pt x="5" y="3"/>
                    </a:lnTo>
                    <a:cubicBezTo>
                      <a:pt x="4" y="3"/>
                      <a:pt x="4" y="3"/>
                      <a:pt x="4" y="3"/>
                    </a:cubicBezTo>
                    <a:lnTo>
                      <a:pt x="1" y="1"/>
                    </a:lnTo>
                    <a:close/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" name="Oval 506"/>
              <p:cNvSpPr>
                <a:spLocks noChangeArrowheads="1"/>
              </p:cNvSpPr>
              <p:nvPr/>
            </p:nvSpPr>
            <p:spPr bwMode="auto">
              <a:xfrm>
                <a:off x="5383" y="3598"/>
                <a:ext cx="27" cy="2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" name="Freeform 507"/>
              <p:cNvSpPr>
                <a:spLocks noEditPoints="1"/>
              </p:cNvSpPr>
              <p:nvPr/>
            </p:nvSpPr>
            <p:spPr bwMode="auto">
              <a:xfrm>
                <a:off x="5380" y="3594"/>
                <a:ext cx="33" cy="3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9" y="4"/>
                  </a:cxn>
                  <a:cxn ang="0">
                    <a:pos x="6" y="3"/>
                  </a:cxn>
                  <a:cxn ang="0">
                    <a:pos x="9" y="4"/>
                  </a:cxn>
                  <a:cxn ang="0">
                    <a:pos x="6" y="4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6" y="4"/>
                  </a:cxn>
                  <a:cxn ang="0">
                    <a:pos x="9" y="4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5" y="9"/>
                  </a:cxn>
                  <a:cxn ang="0">
                    <a:pos x="6" y="6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3" y="6"/>
                  </a:cxn>
                  <a:cxn ang="0">
                    <a:pos x="5" y="9"/>
                  </a:cxn>
                  <a:cxn ang="0">
                    <a:pos x="1" y="8"/>
                  </a:cxn>
                  <a:cxn ang="0">
                    <a:pos x="1" y="8"/>
                  </a:cxn>
                  <a:cxn ang="0">
                    <a:pos x="0" y="4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9" h="9"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  <a:moveTo>
                      <a:pt x="5" y="0"/>
                    </a:moveTo>
                    <a:cubicBezTo>
                      <a:pt x="6" y="0"/>
                      <a:pt x="7" y="0"/>
                      <a:pt x="8" y="1"/>
                    </a:cubicBezTo>
                    <a:lnTo>
                      <a:pt x="6" y="3"/>
                    </a:lnTo>
                    <a:cubicBezTo>
                      <a:pt x="6" y="3"/>
                      <a:pt x="5" y="3"/>
                      <a:pt x="5" y="3"/>
                    </a:cubicBezTo>
                    <a:lnTo>
                      <a:pt x="5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6" y="3"/>
                    </a:lnTo>
                    <a:close/>
                    <a:moveTo>
                      <a:pt x="8" y="1"/>
                    </a:moveTo>
                    <a:cubicBezTo>
                      <a:pt x="9" y="2"/>
                      <a:pt x="9" y="3"/>
                      <a:pt x="9" y="4"/>
                    </a:cubicBezTo>
                    <a:lnTo>
                      <a:pt x="6" y="4"/>
                    </a:lnTo>
                    <a:cubicBezTo>
                      <a:pt x="6" y="4"/>
                      <a:pt x="6" y="4"/>
                      <a:pt x="6" y="3"/>
                    </a:cubicBezTo>
                    <a:lnTo>
                      <a:pt x="8" y="1"/>
                    </a:lnTo>
                    <a:close/>
                    <a:moveTo>
                      <a:pt x="9" y="4"/>
                    </a:moveTo>
                    <a:lnTo>
                      <a:pt x="9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9" y="4"/>
                    </a:lnTo>
                    <a:close/>
                    <a:moveTo>
                      <a:pt x="9" y="4"/>
                    </a:moveTo>
                    <a:lnTo>
                      <a:pt x="9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9" y="4"/>
                    </a:lnTo>
                    <a:close/>
                    <a:moveTo>
                      <a:pt x="9" y="4"/>
                    </a:moveTo>
                    <a:cubicBezTo>
                      <a:pt x="9" y="6"/>
                      <a:pt x="9" y="7"/>
                      <a:pt x="8" y="8"/>
                    </a:cubicBezTo>
                    <a:lnTo>
                      <a:pt x="6" y="6"/>
                    </a:lnTo>
                    <a:cubicBezTo>
                      <a:pt x="6" y="5"/>
                      <a:pt x="6" y="5"/>
                      <a:pt x="6" y="4"/>
                    </a:cubicBezTo>
                    <a:lnTo>
                      <a:pt x="9" y="4"/>
                    </a:lnTo>
                    <a:close/>
                    <a:moveTo>
                      <a:pt x="8" y="8"/>
                    </a:moveTo>
                    <a:cubicBezTo>
                      <a:pt x="7" y="9"/>
                      <a:pt x="6" y="9"/>
                      <a:pt x="5" y="9"/>
                    </a:cubicBezTo>
                    <a:lnTo>
                      <a:pt x="5" y="6"/>
                    </a:lnTo>
                    <a:cubicBezTo>
                      <a:pt x="5" y="6"/>
                      <a:pt x="6" y="6"/>
                      <a:pt x="6" y="6"/>
                    </a:cubicBezTo>
                    <a:lnTo>
                      <a:pt x="8" y="8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cubicBezTo>
                      <a:pt x="3" y="9"/>
                      <a:pt x="2" y="9"/>
                      <a:pt x="1" y="8"/>
                    </a:cubicBezTo>
                    <a:lnTo>
                      <a:pt x="3" y="6"/>
                    </a:lnTo>
                    <a:cubicBezTo>
                      <a:pt x="4" y="6"/>
                      <a:pt x="4" y="6"/>
                      <a:pt x="5" y="6"/>
                    </a:cubicBezTo>
                    <a:lnTo>
                      <a:pt x="5" y="9"/>
                    </a:lnTo>
                    <a:close/>
                    <a:moveTo>
                      <a:pt x="1" y="8"/>
                    </a:moveTo>
                    <a:lnTo>
                      <a:pt x="1" y="8"/>
                    </a:lnTo>
                    <a:lnTo>
                      <a:pt x="2" y="7"/>
                    </a:lnTo>
                    <a:lnTo>
                      <a:pt x="1" y="8"/>
                    </a:lnTo>
                    <a:close/>
                    <a:moveTo>
                      <a:pt x="1" y="8"/>
                    </a:moveTo>
                    <a:cubicBezTo>
                      <a:pt x="0" y="7"/>
                      <a:pt x="0" y="6"/>
                      <a:pt x="0" y="4"/>
                    </a:cubicBezTo>
                    <a:lnTo>
                      <a:pt x="3" y="4"/>
                    </a:lnTo>
                    <a:cubicBezTo>
                      <a:pt x="3" y="5"/>
                      <a:pt x="3" y="5"/>
                      <a:pt x="3" y="6"/>
                    </a:cubicBezTo>
                    <a:lnTo>
                      <a:pt x="1" y="8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cubicBezTo>
                      <a:pt x="0" y="3"/>
                      <a:pt x="0" y="2"/>
                      <a:pt x="1" y="1"/>
                    </a:cubicBezTo>
                    <a:lnTo>
                      <a:pt x="3" y="3"/>
                    </a:lnTo>
                    <a:cubicBezTo>
                      <a:pt x="3" y="4"/>
                      <a:pt x="3" y="4"/>
                      <a:pt x="3" y="4"/>
                    </a:cubicBezTo>
                    <a:lnTo>
                      <a:pt x="0" y="4"/>
                    </a:lnTo>
                    <a:close/>
                    <a:moveTo>
                      <a:pt x="3" y="3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3" y="3"/>
                    </a:lnTo>
                    <a:close/>
                    <a:moveTo>
                      <a:pt x="1" y="1"/>
                    </a:moveTo>
                    <a:cubicBezTo>
                      <a:pt x="2" y="0"/>
                      <a:pt x="3" y="0"/>
                      <a:pt x="5" y="0"/>
                    </a:cubicBezTo>
                    <a:lnTo>
                      <a:pt x="5" y="3"/>
                    </a:lnTo>
                    <a:cubicBezTo>
                      <a:pt x="4" y="3"/>
                      <a:pt x="4" y="3"/>
                      <a:pt x="3" y="3"/>
                    </a:cubicBezTo>
                    <a:lnTo>
                      <a:pt x="1" y="1"/>
                    </a:lnTo>
                    <a:close/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" name="Oval 508"/>
              <p:cNvSpPr>
                <a:spLocks noChangeArrowheads="1"/>
              </p:cNvSpPr>
              <p:nvPr/>
            </p:nvSpPr>
            <p:spPr bwMode="auto">
              <a:xfrm>
                <a:off x="5425" y="3598"/>
                <a:ext cx="26" cy="26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" name="Freeform 509"/>
              <p:cNvSpPr>
                <a:spLocks noEditPoints="1"/>
              </p:cNvSpPr>
              <p:nvPr/>
            </p:nvSpPr>
            <p:spPr bwMode="auto">
              <a:xfrm>
                <a:off x="5421" y="3594"/>
                <a:ext cx="33" cy="3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5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9" y="4"/>
                  </a:cxn>
                  <a:cxn ang="0">
                    <a:pos x="6" y="3"/>
                  </a:cxn>
                  <a:cxn ang="0">
                    <a:pos x="9" y="4"/>
                  </a:cxn>
                  <a:cxn ang="0">
                    <a:pos x="6" y="4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6" y="4"/>
                  </a:cxn>
                  <a:cxn ang="0">
                    <a:pos x="9" y="4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5" y="9"/>
                  </a:cxn>
                  <a:cxn ang="0">
                    <a:pos x="6" y="6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5" y="9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3" y="6"/>
                  </a:cxn>
                  <a:cxn ang="0">
                    <a:pos x="5" y="9"/>
                  </a:cxn>
                  <a:cxn ang="0">
                    <a:pos x="1" y="8"/>
                  </a:cxn>
                  <a:cxn ang="0">
                    <a:pos x="1" y="8"/>
                  </a:cxn>
                  <a:cxn ang="0">
                    <a:pos x="0" y="4"/>
                  </a:cxn>
                  <a:cxn ang="0">
                    <a:pos x="3" y="6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5" y="0"/>
                  </a:cxn>
                </a:cxnLst>
                <a:rect l="0" t="0" r="r" b="b"/>
                <a:pathLst>
                  <a:path w="9" h="9"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  <a:moveTo>
                      <a:pt x="5" y="0"/>
                    </a:moveTo>
                    <a:cubicBezTo>
                      <a:pt x="6" y="0"/>
                      <a:pt x="7" y="0"/>
                      <a:pt x="8" y="1"/>
                    </a:cubicBezTo>
                    <a:lnTo>
                      <a:pt x="6" y="3"/>
                    </a:lnTo>
                    <a:cubicBezTo>
                      <a:pt x="5" y="3"/>
                      <a:pt x="5" y="3"/>
                      <a:pt x="5" y="3"/>
                    </a:cubicBezTo>
                    <a:lnTo>
                      <a:pt x="5" y="0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7" y="2"/>
                    </a:lnTo>
                    <a:lnTo>
                      <a:pt x="6" y="3"/>
                    </a:lnTo>
                    <a:close/>
                    <a:moveTo>
                      <a:pt x="8" y="1"/>
                    </a:moveTo>
                    <a:cubicBezTo>
                      <a:pt x="9" y="2"/>
                      <a:pt x="9" y="3"/>
                      <a:pt x="9" y="4"/>
                    </a:cubicBezTo>
                    <a:lnTo>
                      <a:pt x="6" y="4"/>
                    </a:lnTo>
                    <a:cubicBezTo>
                      <a:pt x="6" y="4"/>
                      <a:pt x="6" y="4"/>
                      <a:pt x="6" y="3"/>
                    </a:cubicBezTo>
                    <a:lnTo>
                      <a:pt x="8" y="1"/>
                    </a:lnTo>
                    <a:close/>
                    <a:moveTo>
                      <a:pt x="9" y="4"/>
                    </a:moveTo>
                    <a:lnTo>
                      <a:pt x="9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9" y="4"/>
                    </a:lnTo>
                    <a:close/>
                    <a:moveTo>
                      <a:pt x="9" y="4"/>
                    </a:moveTo>
                    <a:lnTo>
                      <a:pt x="9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9" y="4"/>
                    </a:lnTo>
                    <a:close/>
                    <a:moveTo>
                      <a:pt x="9" y="4"/>
                    </a:moveTo>
                    <a:cubicBezTo>
                      <a:pt x="9" y="6"/>
                      <a:pt x="9" y="7"/>
                      <a:pt x="8" y="8"/>
                    </a:cubicBezTo>
                    <a:lnTo>
                      <a:pt x="6" y="6"/>
                    </a:lnTo>
                    <a:cubicBezTo>
                      <a:pt x="6" y="5"/>
                      <a:pt x="6" y="5"/>
                      <a:pt x="6" y="4"/>
                    </a:cubicBezTo>
                    <a:lnTo>
                      <a:pt x="9" y="4"/>
                    </a:lnTo>
                    <a:close/>
                    <a:moveTo>
                      <a:pt x="8" y="8"/>
                    </a:moveTo>
                    <a:cubicBezTo>
                      <a:pt x="7" y="9"/>
                      <a:pt x="6" y="9"/>
                      <a:pt x="5" y="9"/>
                    </a:cubicBezTo>
                    <a:lnTo>
                      <a:pt x="5" y="6"/>
                    </a:lnTo>
                    <a:cubicBezTo>
                      <a:pt x="5" y="6"/>
                      <a:pt x="5" y="6"/>
                      <a:pt x="6" y="6"/>
                    </a:cubicBezTo>
                    <a:lnTo>
                      <a:pt x="8" y="8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lnTo>
                      <a:pt x="5" y="9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5" y="9"/>
                    </a:lnTo>
                    <a:close/>
                    <a:moveTo>
                      <a:pt x="5" y="9"/>
                    </a:moveTo>
                    <a:cubicBezTo>
                      <a:pt x="3" y="9"/>
                      <a:pt x="2" y="9"/>
                      <a:pt x="1" y="8"/>
                    </a:cubicBezTo>
                    <a:lnTo>
                      <a:pt x="3" y="6"/>
                    </a:lnTo>
                    <a:cubicBezTo>
                      <a:pt x="4" y="6"/>
                      <a:pt x="4" y="6"/>
                      <a:pt x="5" y="6"/>
                    </a:cubicBezTo>
                    <a:lnTo>
                      <a:pt x="5" y="9"/>
                    </a:lnTo>
                    <a:close/>
                    <a:moveTo>
                      <a:pt x="1" y="8"/>
                    </a:moveTo>
                    <a:lnTo>
                      <a:pt x="1" y="8"/>
                    </a:lnTo>
                    <a:lnTo>
                      <a:pt x="2" y="7"/>
                    </a:lnTo>
                    <a:lnTo>
                      <a:pt x="1" y="8"/>
                    </a:lnTo>
                    <a:close/>
                    <a:moveTo>
                      <a:pt x="1" y="8"/>
                    </a:moveTo>
                    <a:cubicBezTo>
                      <a:pt x="0" y="7"/>
                      <a:pt x="0" y="6"/>
                      <a:pt x="0" y="4"/>
                    </a:cubicBezTo>
                    <a:lnTo>
                      <a:pt x="3" y="4"/>
                    </a:lnTo>
                    <a:cubicBezTo>
                      <a:pt x="3" y="5"/>
                      <a:pt x="3" y="5"/>
                      <a:pt x="3" y="6"/>
                    </a:cubicBezTo>
                    <a:lnTo>
                      <a:pt x="1" y="8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  <a:moveTo>
                      <a:pt x="0" y="4"/>
                    </a:moveTo>
                    <a:cubicBezTo>
                      <a:pt x="0" y="3"/>
                      <a:pt x="0" y="2"/>
                      <a:pt x="1" y="1"/>
                    </a:cubicBezTo>
                    <a:lnTo>
                      <a:pt x="3" y="3"/>
                    </a:lnTo>
                    <a:cubicBezTo>
                      <a:pt x="3" y="4"/>
                      <a:pt x="3" y="4"/>
                      <a:pt x="3" y="4"/>
                    </a:cubicBezTo>
                    <a:lnTo>
                      <a:pt x="0" y="4"/>
                    </a:lnTo>
                    <a:close/>
                    <a:moveTo>
                      <a:pt x="3" y="3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3" y="3"/>
                    </a:lnTo>
                    <a:close/>
                    <a:moveTo>
                      <a:pt x="1" y="1"/>
                    </a:moveTo>
                    <a:cubicBezTo>
                      <a:pt x="2" y="0"/>
                      <a:pt x="3" y="0"/>
                      <a:pt x="5" y="0"/>
                    </a:cubicBezTo>
                    <a:lnTo>
                      <a:pt x="5" y="3"/>
                    </a:lnTo>
                    <a:cubicBezTo>
                      <a:pt x="4" y="3"/>
                      <a:pt x="4" y="3"/>
                      <a:pt x="3" y="3"/>
                    </a:cubicBezTo>
                    <a:lnTo>
                      <a:pt x="1" y="1"/>
                    </a:lnTo>
                    <a:close/>
                    <a:moveTo>
                      <a:pt x="5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5" name="Rectangle 515"/>
            <p:cNvSpPr>
              <a:spLocks noChangeArrowheads="1"/>
            </p:cNvSpPr>
            <p:nvPr/>
          </p:nvSpPr>
          <p:spPr bwMode="auto">
            <a:xfrm>
              <a:off x="7231063" y="6140676"/>
              <a:ext cx="984244" cy="1692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5988"/>
              <a:r>
                <a:rPr lang="de-DE" sz="1100" dirty="0" smtClean="0">
                  <a:solidFill>
                    <a:srgbClr val="24211D"/>
                  </a:solidFill>
                  <a:latin typeface="+mj-lt"/>
                </a:rPr>
                <a:t>Postklassifikation</a:t>
              </a:r>
              <a:endParaRPr lang="de-DE" dirty="0">
                <a:latin typeface="+mj-lt"/>
              </a:endParaRPr>
            </a:p>
          </p:txBody>
        </p:sp>
      </p:grpSp>
      <p:sp>
        <p:nvSpPr>
          <p:cNvPr id="91" name="Line 45"/>
          <p:cNvSpPr>
            <a:spLocks noChangeShapeType="1"/>
          </p:cNvSpPr>
          <p:nvPr/>
        </p:nvSpPr>
        <p:spPr bwMode="auto">
          <a:xfrm>
            <a:off x="3956050" y="2714851"/>
            <a:ext cx="12700" cy="2116138"/>
          </a:xfrm>
          <a:prstGeom prst="line">
            <a:avLst/>
          </a:prstGeom>
          <a:noFill/>
          <a:ln w="76200">
            <a:solidFill>
              <a:srgbClr val="FF9933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2" name="Line 44"/>
          <p:cNvSpPr>
            <a:spLocks noChangeShapeType="1"/>
          </p:cNvSpPr>
          <p:nvPr/>
        </p:nvSpPr>
        <p:spPr bwMode="auto">
          <a:xfrm>
            <a:off x="4286250" y="2063976"/>
            <a:ext cx="1433513" cy="0"/>
          </a:xfrm>
          <a:prstGeom prst="line">
            <a:avLst/>
          </a:prstGeom>
          <a:noFill/>
          <a:ln w="76200">
            <a:solidFill>
              <a:srgbClr val="FF9933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grpSp>
        <p:nvGrpSpPr>
          <p:cNvPr id="94" name="Group 34"/>
          <p:cNvGrpSpPr>
            <a:grpSpLocks/>
          </p:cNvGrpSpPr>
          <p:nvPr/>
        </p:nvGrpSpPr>
        <p:grpSpPr bwMode="auto">
          <a:xfrm>
            <a:off x="4611688" y="3176814"/>
            <a:ext cx="1943100" cy="1231900"/>
            <a:chOff x="2200" y="1847"/>
            <a:chExt cx="1224" cy="776"/>
          </a:xfrm>
        </p:grpSpPr>
        <p:sp>
          <p:nvSpPr>
            <p:cNvPr id="95" name="Freeform 689"/>
            <p:cNvSpPr>
              <a:spLocks/>
            </p:cNvSpPr>
            <p:nvPr/>
          </p:nvSpPr>
          <p:spPr bwMode="auto">
            <a:xfrm>
              <a:off x="2200" y="1847"/>
              <a:ext cx="1224" cy="776"/>
            </a:xfrm>
            <a:custGeom>
              <a:avLst/>
              <a:gdLst/>
              <a:ahLst/>
              <a:cxnLst>
                <a:cxn ang="0">
                  <a:pos x="22" y="208"/>
                </a:cxn>
                <a:cxn ang="0">
                  <a:pos x="306" y="208"/>
                </a:cxn>
                <a:cxn ang="0">
                  <a:pos x="328" y="186"/>
                </a:cxn>
                <a:cxn ang="0">
                  <a:pos x="328" y="22"/>
                </a:cxn>
                <a:cxn ang="0">
                  <a:pos x="306" y="0"/>
                </a:cxn>
                <a:cxn ang="0">
                  <a:pos x="22" y="0"/>
                </a:cxn>
                <a:cxn ang="0">
                  <a:pos x="0" y="22"/>
                </a:cxn>
                <a:cxn ang="0">
                  <a:pos x="0" y="186"/>
                </a:cxn>
                <a:cxn ang="0">
                  <a:pos x="22" y="208"/>
                </a:cxn>
              </a:cxnLst>
              <a:rect l="0" t="0" r="r" b="b"/>
              <a:pathLst>
                <a:path w="328" h="208">
                  <a:moveTo>
                    <a:pt x="22" y="208"/>
                  </a:moveTo>
                  <a:lnTo>
                    <a:pt x="306" y="208"/>
                  </a:lnTo>
                  <a:cubicBezTo>
                    <a:pt x="319" y="208"/>
                    <a:pt x="328" y="198"/>
                    <a:pt x="328" y="186"/>
                  </a:cubicBezTo>
                  <a:lnTo>
                    <a:pt x="328" y="22"/>
                  </a:lnTo>
                  <a:cubicBezTo>
                    <a:pt x="328" y="10"/>
                    <a:pt x="319" y="0"/>
                    <a:pt x="306" y="0"/>
                  </a:cubicBezTo>
                  <a:lnTo>
                    <a:pt x="22" y="0"/>
                  </a:lnTo>
                  <a:cubicBezTo>
                    <a:pt x="10" y="0"/>
                    <a:pt x="0" y="10"/>
                    <a:pt x="0" y="22"/>
                  </a:cubicBezTo>
                  <a:lnTo>
                    <a:pt x="0" y="186"/>
                  </a:lnTo>
                  <a:cubicBezTo>
                    <a:pt x="0" y="198"/>
                    <a:pt x="10" y="208"/>
                    <a:pt x="22" y="208"/>
                  </a:cubicBezTo>
                  <a:close/>
                </a:path>
              </a:pathLst>
            </a:custGeom>
            <a:solidFill>
              <a:srgbClr val="DDDDD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6" name="Freeform 690"/>
            <p:cNvSpPr>
              <a:spLocks/>
            </p:cNvSpPr>
            <p:nvPr/>
          </p:nvSpPr>
          <p:spPr bwMode="auto">
            <a:xfrm>
              <a:off x="2200" y="1847"/>
              <a:ext cx="1224" cy="776"/>
            </a:xfrm>
            <a:custGeom>
              <a:avLst/>
              <a:gdLst/>
              <a:ahLst/>
              <a:cxnLst>
                <a:cxn ang="0">
                  <a:pos x="22" y="208"/>
                </a:cxn>
                <a:cxn ang="0">
                  <a:pos x="306" y="208"/>
                </a:cxn>
                <a:cxn ang="0">
                  <a:pos x="328" y="186"/>
                </a:cxn>
                <a:cxn ang="0">
                  <a:pos x="328" y="22"/>
                </a:cxn>
                <a:cxn ang="0">
                  <a:pos x="306" y="0"/>
                </a:cxn>
                <a:cxn ang="0">
                  <a:pos x="22" y="0"/>
                </a:cxn>
                <a:cxn ang="0">
                  <a:pos x="0" y="22"/>
                </a:cxn>
                <a:cxn ang="0">
                  <a:pos x="0" y="186"/>
                </a:cxn>
                <a:cxn ang="0">
                  <a:pos x="22" y="208"/>
                </a:cxn>
              </a:cxnLst>
              <a:rect l="0" t="0" r="r" b="b"/>
              <a:pathLst>
                <a:path w="328" h="208">
                  <a:moveTo>
                    <a:pt x="22" y="208"/>
                  </a:moveTo>
                  <a:lnTo>
                    <a:pt x="306" y="208"/>
                  </a:lnTo>
                  <a:cubicBezTo>
                    <a:pt x="319" y="208"/>
                    <a:pt x="328" y="198"/>
                    <a:pt x="328" y="186"/>
                  </a:cubicBezTo>
                  <a:lnTo>
                    <a:pt x="328" y="22"/>
                  </a:lnTo>
                  <a:cubicBezTo>
                    <a:pt x="328" y="10"/>
                    <a:pt x="319" y="0"/>
                    <a:pt x="306" y="0"/>
                  </a:cubicBezTo>
                  <a:lnTo>
                    <a:pt x="22" y="0"/>
                  </a:lnTo>
                  <a:cubicBezTo>
                    <a:pt x="10" y="0"/>
                    <a:pt x="0" y="10"/>
                    <a:pt x="0" y="22"/>
                  </a:cubicBezTo>
                  <a:lnTo>
                    <a:pt x="0" y="186"/>
                  </a:lnTo>
                  <a:cubicBezTo>
                    <a:pt x="0" y="198"/>
                    <a:pt x="10" y="208"/>
                    <a:pt x="22" y="208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7" name="Freeform 702"/>
            <p:cNvSpPr>
              <a:spLocks/>
            </p:cNvSpPr>
            <p:nvPr/>
          </p:nvSpPr>
          <p:spPr bwMode="auto">
            <a:xfrm>
              <a:off x="2241" y="1895"/>
              <a:ext cx="1142" cy="654"/>
            </a:xfrm>
            <a:custGeom>
              <a:avLst/>
              <a:gdLst/>
              <a:ahLst/>
              <a:cxnLst>
                <a:cxn ang="0">
                  <a:pos x="1142" y="654"/>
                </a:cxn>
                <a:cxn ang="0">
                  <a:pos x="773" y="654"/>
                </a:cxn>
                <a:cxn ang="0">
                  <a:pos x="773" y="0"/>
                </a:cxn>
                <a:cxn ang="0">
                  <a:pos x="687" y="0"/>
                </a:cxn>
                <a:cxn ang="0">
                  <a:pos x="683" y="654"/>
                </a:cxn>
                <a:cxn ang="0">
                  <a:pos x="440" y="654"/>
                </a:cxn>
                <a:cxn ang="0">
                  <a:pos x="440" y="0"/>
                </a:cxn>
                <a:cxn ang="0">
                  <a:pos x="239" y="0"/>
                </a:cxn>
                <a:cxn ang="0">
                  <a:pos x="239" y="654"/>
                </a:cxn>
                <a:cxn ang="0">
                  <a:pos x="0" y="654"/>
                </a:cxn>
              </a:cxnLst>
              <a:rect l="0" t="0" r="r" b="b"/>
              <a:pathLst>
                <a:path w="1142" h="654">
                  <a:moveTo>
                    <a:pt x="1142" y="654"/>
                  </a:moveTo>
                  <a:lnTo>
                    <a:pt x="773" y="654"/>
                  </a:lnTo>
                  <a:lnTo>
                    <a:pt x="773" y="0"/>
                  </a:lnTo>
                  <a:lnTo>
                    <a:pt x="687" y="0"/>
                  </a:lnTo>
                  <a:lnTo>
                    <a:pt x="683" y="654"/>
                  </a:lnTo>
                  <a:lnTo>
                    <a:pt x="440" y="654"/>
                  </a:lnTo>
                  <a:lnTo>
                    <a:pt x="440" y="0"/>
                  </a:lnTo>
                  <a:lnTo>
                    <a:pt x="239" y="0"/>
                  </a:lnTo>
                  <a:lnTo>
                    <a:pt x="239" y="654"/>
                  </a:lnTo>
                  <a:lnTo>
                    <a:pt x="0" y="654"/>
                  </a:lnTo>
                </a:path>
              </a:pathLst>
            </a:custGeom>
            <a:solidFill>
              <a:srgbClr val="FDFA00"/>
            </a:solidFill>
            <a:ln w="12700" cap="rnd" cmpd="sng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8" name="Freeform 708"/>
            <p:cNvSpPr>
              <a:spLocks/>
            </p:cNvSpPr>
            <p:nvPr/>
          </p:nvSpPr>
          <p:spPr bwMode="auto">
            <a:xfrm>
              <a:off x="2241" y="1895"/>
              <a:ext cx="982" cy="654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44" y="175"/>
                </a:cxn>
                <a:cxn ang="0">
                  <a:pos x="88" y="0"/>
                </a:cxn>
                <a:cxn ang="0">
                  <a:pos x="131" y="175"/>
                </a:cxn>
                <a:cxn ang="0">
                  <a:pos x="175" y="175"/>
                </a:cxn>
                <a:cxn ang="0">
                  <a:pos x="219" y="175"/>
                </a:cxn>
                <a:cxn ang="0">
                  <a:pos x="263" y="175"/>
                </a:cxn>
                <a:cxn ang="0">
                  <a:pos x="0" y="175"/>
                </a:cxn>
              </a:cxnLst>
              <a:rect l="0" t="0" r="r" b="b"/>
              <a:pathLst>
                <a:path w="263" h="175">
                  <a:moveTo>
                    <a:pt x="0" y="175"/>
                  </a:moveTo>
                  <a:lnTo>
                    <a:pt x="44" y="175"/>
                  </a:lnTo>
                  <a:lnTo>
                    <a:pt x="88" y="0"/>
                  </a:lnTo>
                  <a:lnTo>
                    <a:pt x="131" y="175"/>
                  </a:lnTo>
                  <a:lnTo>
                    <a:pt x="175" y="175"/>
                  </a:lnTo>
                  <a:lnTo>
                    <a:pt x="219" y="175"/>
                  </a:lnTo>
                  <a:lnTo>
                    <a:pt x="263" y="175"/>
                  </a:lnTo>
                  <a:lnTo>
                    <a:pt x="0" y="175"/>
                  </a:lnTo>
                  <a:close/>
                </a:path>
              </a:pathLst>
            </a:custGeom>
            <a:solidFill>
              <a:srgbClr val="9081B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" name="Freeform 709"/>
            <p:cNvSpPr>
              <a:spLocks/>
            </p:cNvSpPr>
            <p:nvPr/>
          </p:nvSpPr>
          <p:spPr bwMode="auto">
            <a:xfrm>
              <a:off x="2241" y="1895"/>
              <a:ext cx="982" cy="654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44" y="175"/>
                </a:cxn>
                <a:cxn ang="0">
                  <a:pos x="88" y="0"/>
                </a:cxn>
                <a:cxn ang="0">
                  <a:pos x="131" y="175"/>
                </a:cxn>
                <a:cxn ang="0">
                  <a:pos x="175" y="175"/>
                </a:cxn>
                <a:cxn ang="0">
                  <a:pos x="219" y="175"/>
                </a:cxn>
                <a:cxn ang="0">
                  <a:pos x="263" y="175"/>
                </a:cxn>
                <a:cxn ang="0">
                  <a:pos x="0" y="175"/>
                </a:cxn>
              </a:cxnLst>
              <a:rect l="0" t="0" r="r" b="b"/>
              <a:pathLst>
                <a:path w="263" h="175">
                  <a:moveTo>
                    <a:pt x="0" y="175"/>
                  </a:moveTo>
                  <a:lnTo>
                    <a:pt x="44" y="175"/>
                  </a:lnTo>
                  <a:lnTo>
                    <a:pt x="88" y="0"/>
                  </a:lnTo>
                  <a:lnTo>
                    <a:pt x="131" y="175"/>
                  </a:lnTo>
                  <a:lnTo>
                    <a:pt x="175" y="175"/>
                  </a:lnTo>
                  <a:lnTo>
                    <a:pt x="219" y="175"/>
                  </a:lnTo>
                  <a:lnTo>
                    <a:pt x="263" y="175"/>
                  </a:lnTo>
                  <a:lnTo>
                    <a:pt x="0" y="175"/>
                  </a:lnTo>
                  <a:close/>
                </a:path>
              </a:pathLst>
            </a:custGeom>
            <a:noFill/>
            <a:ln w="0">
              <a:solidFill>
                <a:srgbClr val="9081B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0" name="Rectangle 323"/>
            <p:cNvSpPr>
              <a:spLocks noChangeArrowheads="1"/>
            </p:cNvSpPr>
            <p:nvPr/>
          </p:nvSpPr>
          <p:spPr bwMode="auto">
            <a:xfrm>
              <a:off x="2398" y="2526"/>
              <a:ext cx="15" cy="23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1" name="Rectangle 324"/>
            <p:cNvSpPr>
              <a:spLocks noChangeArrowheads="1"/>
            </p:cNvSpPr>
            <p:nvPr/>
          </p:nvSpPr>
          <p:spPr bwMode="auto">
            <a:xfrm>
              <a:off x="3215" y="2541"/>
              <a:ext cx="12" cy="8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2" name="Rectangle 325"/>
            <p:cNvSpPr>
              <a:spLocks noChangeArrowheads="1"/>
            </p:cNvSpPr>
            <p:nvPr/>
          </p:nvSpPr>
          <p:spPr bwMode="auto">
            <a:xfrm>
              <a:off x="2398" y="2526"/>
              <a:ext cx="15" cy="23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3" name="Rectangle 326"/>
            <p:cNvSpPr>
              <a:spLocks noChangeArrowheads="1"/>
            </p:cNvSpPr>
            <p:nvPr/>
          </p:nvSpPr>
          <p:spPr bwMode="auto">
            <a:xfrm>
              <a:off x="3215" y="2541"/>
              <a:ext cx="12" cy="8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4" name="Freeform 353"/>
            <p:cNvSpPr>
              <a:spLocks noEditPoints="1"/>
            </p:cNvSpPr>
            <p:nvPr/>
          </p:nvSpPr>
          <p:spPr bwMode="auto">
            <a:xfrm>
              <a:off x="2241" y="1895"/>
              <a:ext cx="1142" cy="665"/>
            </a:xfrm>
            <a:custGeom>
              <a:avLst/>
              <a:gdLst/>
              <a:ahLst/>
              <a:cxnLst>
                <a:cxn ang="0">
                  <a:pos x="0" y="172"/>
                </a:cxn>
                <a:cxn ang="0">
                  <a:pos x="44" y="172"/>
                </a:cxn>
                <a:cxn ang="0">
                  <a:pos x="44" y="178"/>
                </a:cxn>
                <a:cxn ang="0">
                  <a:pos x="0" y="178"/>
                </a:cxn>
                <a:cxn ang="0">
                  <a:pos x="0" y="172"/>
                </a:cxn>
                <a:cxn ang="0">
                  <a:pos x="47" y="176"/>
                </a:cxn>
                <a:cxn ang="0">
                  <a:pos x="46" y="178"/>
                </a:cxn>
                <a:cxn ang="0">
                  <a:pos x="44" y="178"/>
                </a:cxn>
                <a:cxn ang="0">
                  <a:pos x="44" y="175"/>
                </a:cxn>
                <a:cxn ang="0">
                  <a:pos x="47" y="176"/>
                </a:cxn>
                <a:cxn ang="0">
                  <a:pos x="41" y="175"/>
                </a:cxn>
                <a:cxn ang="0">
                  <a:pos x="85" y="0"/>
                </a:cxn>
                <a:cxn ang="0">
                  <a:pos x="91" y="1"/>
                </a:cxn>
                <a:cxn ang="0">
                  <a:pos x="47" y="176"/>
                </a:cxn>
                <a:cxn ang="0">
                  <a:pos x="41" y="175"/>
                </a:cxn>
                <a:cxn ang="0">
                  <a:pos x="91" y="0"/>
                </a:cxn>
                <a:cxn ang="0">
                  <a:pos x="134" y="175"/>
                </a:cxn>
                <a:cxn ang="0">
                  <a:pos x="128" y="176"/>
                </a:cxn>
                <a:cxn ang="0">
                  <a:pos x="85" y="1"/>
                </a:cxn>
                <a:cxn ang="0">
                  <a:pos x="91" y="0"/>
                </a:cxn>
                <a:cxn ang="0">
                  <a:pos x="131" y="178"/>
                </a:cxn>
                <a:cxn ang="0">
                  <a:pos x="129" y="178"/>
                </a:cxn>
                <a:cxn ang="0">
                  <a:pos x="128" y="176"/>
                </a:cxn>
                <a:cxn ang="0">
                  <a:pos x="131" y="175"/>
                </a:cxn>
                <a:cxn ang="0">
                  <a:pos x="131" y="178"/>
                </a:cxn>
                <a:cxn ang="0">
                  <a:pos x="131" y="172"/>
                </a:cxn>
                <a:cxn ang="0">
                  <a:pos x="175" y="172"/>
                </a:cxn>
                <a:cxn ang="0">
                  <a:pos x="175" y="178"/>
                </a:cxn>
                <a:cxn ang="0">
                  <a:pos x="131" y="178"/>
                </a:cxn>
                <a:cxn ang="0">
                  <a:pos x="131" y="172"/>
                </a:cxn>
                <a:cxn ang="0">
                  <a:pos x="175" y="172"/>
                </a:cxn>
                <a:cxn ang="0">
                  <a:pos x="219" y="172"/>
                </a:cxn>
                <a:cxn ang="0">
                  <a:pos x="219" y="178"/>
                </a:cxn>
                <a:cxn ang="0">
                  <a:pos x="175" y="178"/>
                </a:cxn>
                <a:cxn ang="0">
                  <a:pos x="175" y="172"/>
                </a:cxn>
                <a:cxn ang="0">
                  <a:pos x="219" y="172"/>
                </a:cxn>
                <a:cxn ang="0">
                  <a:pos x="306" y="172"/>
                </a:cxn>
                <a:cxn ang="0">
                  <a:pos x="306" y="178"/>
                </a:cxn>
                <a:cxn ang="0">
                  <a:pos x="219" y="178"/>
                </a:cxn>
                <a:cxn ang="0">
                  <a:pos x="219" y="172"/>
                </a:cxn>
              </a:cxnLst>
              <a:rect l="0" t="0" r="r" b="b"/>
              <a:pathLst>
                <a:path w="306" h="178">
                  <a:moveTo>
                    <a:pt x="0" y="172"/>
                  </a:moveTo>
                  <a:lnTo>
                    <a:pt x="44" y="172"/>
                  </a:lnTo>
                  <a:lnTo>
                    <a:pt x="44" y="178"/>
                  </a:lnTo>
                  <a:lnTo>
                    <a:pt x="0" y="178"/>
                  </a:lnTo>
                  <a:lnTo>
                    <a:pt x="0" y="172"/>
                  </a:lnTo>
                  <a:close/>
                  <a:moveTo>
                    <a:pt x="47" y="176"/>
                  </a:moveTo>
                  <a:lnTo>
                    <a:pt x="46" y="178"/>
                  </a:lnTo>
                  <a:lnTo>
                    <a:pt x="44" y="178"/>
                  </a:lnTo>
                  <a:lnTo>
                    <a:pt x="44" y="175"/>
                  </a:lnTo>
                  <a:lnTo>
                    <a:pt x="47" y="176"/>
                  </a:lnTo>
                  <a:close/>
                  <a:moveTo>
                    <a:pt x="41" y="175"/>
                  </a:moveTo>
                  <a:lnTo>
                    <a:pt x="85" y="0"/>
                  </a:lnTo>
                  <a:lnTo>
                    <a:pt x="91" y="1"/>
                  </a:lnTo>
                  <a:lnTo>
                    <a:pt x="47" y="176"/>
                  </a:lnTo>
                  <a:lnTo>
                    <a:pt x="41" y="175"/>
                  </a:lnTo>
                  <a:close/>
                  <a:moveTo>
                    <a:pt x="91" y="0"/>
                  </a:moveTo>
                  <a:lnTo>
                    <a:pt x="134" y="175"/>
                  </a:lnTo>
                  <a:lnTo>
                    <a:pt x="128" y="176"/>
                  </a:lnTo>
                  <a:lnTo>
                    <a:pt x="85" y="1"/>
                  </a:lnTo>
                  <a:lnTo>
                    <a:pt x="91" y="0"/>
                  </a:lnTo>
                  <a:close/>
                  <a:moveTo>
                    <a:pt x="131" y="178"/>
                  </a:moveTo>
                  <a:lnTo>
                    <a:pt x="129" y="178"/>
                  </a:lnTo>
                  <a:lnTo>
                    <a:pt x="128" y="176"/>
                  </a:lnTo>
                  <a:lnTo>
                    <a:pt x="131" y="175"/>
                  </a:lnTo>
                  <a:lnTo>
                    <a:pt x="131" y="178"/>
                  </a:lnTo>
                  <a:close/>
                  <a:moveTo>
                    <a:pt x="131" y="172"/>
                  </a:moveTo>
                  <a:lnTo>
                    <a:pt x="175" y="172"/>
                  </a:lnTo>
                  <a:lnTo>
                    <a:pt x="175" y="178"/>
                  </a:lnTo>
                  <a:lnTo>
                    <a:pt x="131" y="178"/>
                  </a:lnTo>
                  <a:lnTo>
                    <a:pt x="131" y="172"/>
                  </a:lnTo>
                  <a:close/>
                  <a:moveTo>
                    <a:pt x="175" y="172"/>
                  </a:moveTo>
                  <a:lnTo>
                    <a:pt x="219" y="172"/>
                  </a:lnTo>
                  <a:lnTo>
                    <a:pt x="219" y="178"/>
                  </a:lnTo>
                  <a:lnTo>
                    <a:pt x="175" y="178"/>
                  </a:lnTo>
                  <a:lnTo>
                    <a:pt x="175" y="172"/>
                  </a:lnTo>
                  <a:close/>
                  <a:moveTo>
                    <a:pt x="219" y="172"/>
                  </a:moveTo>
                  <a:lnTo>
                    <a:pt x="306" y="172"/>
                  </a:lnTo>
                  <a:lnTo>
                    <a:pt x="306" y="178"/>
                  </a:lnTo>
                  <a:lnTo>
                    <a:pt x="219" y="178"/>
                  </a:lnTo>
                  <a:lnTo>
                    <a:pt x="219" y="172"/>
                  </a:lnTo>
                  <a:close/>
                </a:path>
              </a:pathLst>
            </a:custGeom>
            <a:solidFill>
              <a:srgbClr val="340E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5" name="Oval 354"/>
            <p:cNvSpPr>
              <a:spLocks noChangeArrowheads="1"/>
            </p:cNvSpPr>
            <p:nvPr/>
          </p:nvSpPr>
          <p:spPr bwMode="auto">
            <a:xfrm>
              <a:off x="2883" y="2537"/>
              <a:ext cx="23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6" name="Freeform 355"/>
            <p:cNvSpPr>
              <a:spLocks noEditPoints="1"/>
            </p:cNvSpPr>
            <p:nvPr/>
          </p:nvSpPr>
          <p:spPr bwMode="auto">
            <a:xfrm>
              <a:off x="2876" y="2530"/>
              <a:ext cx="37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8" y="1"/>
                    <a:pt x="9" y="2"/>
                  </a:cubicBezTo>
                  <a:lnTo>
                    <a:pt x="6" y="4"/>
                  </a:lnTo>
                  <a:cubicBezTo>
                    <a:pt x="6" y="4"/>
                    <a:pt x="6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9" y="2"/>
                  </a:moveTo>
                  <a:cubicBezTo>
                    <a:pt x="9" y="3"/>
                    <a:pt x="10" y="4"/>
                    <a:pt x="10" y="5"/>
                  </a:cubicBezTo>
                  <a:lnTo>
                    <a:pt x="7" y="5"/>
                  </a:lnTo>
                  <a:cubicBezTo>
                    <a:pt x="7" y="5"/>
                    <a:pt x="7" y="4"/>
                    <a:pt x="6" y="4"/>
                  </a:cubicBezTo>
                  <a:lnTo>
                    <a:pt x="9" y="2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6"/>
                    <a:pt x="9" y="8"/>
                    <a:pt x="9" y="8"/>
                  </a:cubicBezTo>
                  <a:lnTo>
                    <a:pt x="6" y="6"/>
                  </a:lnTo>
                  <a:cubicBezTo>
                    <a:pt x="7" y="6"/>
                    <a:pt x="7" y="6"/>
                    <a:pt x="7" y="5"/>
                  </a:cubicBezTo>
                  <a:lnTo>
                    <a:pt x="10" y="5"/>
                  </a:lnTo>
                  <a:close/>
                  <a:moveTo>
                    <a:pt x="9" y="8"/>
                  </a:moveTo>
                  <a:cubicBezTo>
                    <a:pt x="8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6" y="7"/>
                    <a:pt x="6" y="7"/>
                    <a:pt x="6" y="6"/>
                  </a:cubicBezTo>
                  <a:lnTo>
                    <a:pt x="9" y="8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4" y="10"/>
                    <a:pt x="3" y="9"/>
                    <a:pt x="2" y="8"/>
                  </a:cubicBezTo>
                  <a:lnTo>
                    <a:pt x="4" y="6"/>
                  </a:lnTo>
                  <a:cubicBezTo>
                    <a:pt x="4" y="7"/>
                    <a:pt x="5" y="7"/>
                    <a:pt x="5" y="7"/>
                  </a:cubicBezTo>
                  <a:lnTo>
                    <a:pt x="5" y="10"/>
                  </a:lnTo>
                  <a:close/>
                  <a:moveTo>
                    <a:pt x="2" y="8"/>
                  </a:moveTo>
                  <a:lnTo>
                    <a:pt x="2" y="8"/>
                  </a:lnTo>
                  <a:lnTo>
                    <a:pt x="3" y="7"/>
                  </a:lnTo>
                  <a:lnTo>
                    <a:pt x="2" y="8"/>
                  </a:lnTo>
                  <a:close/>
                  <a:moveTo>
                    <a:pt x="2" y="8"/>
                  </a:moveTo>
                  <a:cubicBezTo>
                    <a:pt x="1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4" y="6"/>
                    <a:pt x="4" y="6"/>
                  </a:cubicBezTo>
                  <a:lnTo>
                    <a:pt x="2" y="8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1" y="3"/>
                    <a:pt x="2" y="2"/>
                  </a:cubicBezTo>
                  <a:lnTo>
                    <a:pt x="4" y="4"/>
                  </a:lnTo>
                  <a:cubicBezTo>
                    <a:pt x="4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3" y="3"/>
                  </a:lnTo>
                  <a:lnTo>
                    <a:pt x="4" y="4"/>
                  </a:lnTo>
                  <a:close/>
                  <a:moveTo>
                    <a:pt x="2" y="2"/>
                  </a:moveTo>
                  <a:cubicBezTo>
                    <a:pt x="3" y="1"/>
                    <a:pt x="4" y="0"/>
                    <a:pt x="5" y="0"/>
                  </a:cubicBezTo>
                  <a:lnTo>
                    <a:pt x="5" y="3"/>
                  </a:lnTo>
                  <a:cubicBezTo>
                    <a:pt x="5" y="3"/>
                    <a:pt x="4" y="4"/>
                    <a:pt x="4" y="4"/>
                  </a:cubicBezTo>
                  <a:lnTo>
                    <a:pt x="2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7" name="Oval 356"/>
            <p:cNvSpPr>
              <a:spLocks noChangeArrowheads="1"/>
            </p:cNvSpPr>
            <p:nvPr/>
          </p:nvSpPr>
          <p:spPr bwMode="auto">
            <a:xfrm>
              <a:off x="2394" y="2537"/>
              <a:ext cx="23" cy="27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8" name="Freeform 357"/>
            <p:cNvSpPr>
              <a:spLocks noEditPoints="1"/>
            </p:cNvSpPr>
            <p:nvPr/>
          </p:nvSpPr>
          <p:spPr bwMode="auto">
            <a:xfrm>
              <a:off x="2387" y="2534"/>
              <a:ext cx="37" cy="3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10" y="4"/>
                </a:cxn>
                <a:cxn ang="0">
                  <a:pos x="6" y="3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10" y="4"/>
                </a:cxn>
                <a:cxn ang="0">
                  <a:pos x="6" y="6"/>
                </a:cxn>
                <a:cxn ang="0">
                  <a:pos x="10" y="4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5" y="9"/>
                </a:cxn>
                <a:cxn ang="0">
                  <a:pos x="6" y="6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4" y="6"/>
                </a:cxn>
                <a:cxn ang="0">
                  <a:pos x="5" y="9"/>
                </a:cxn>
                <a:cxn ang="0">
                  <a:pos x="0" y="4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4" y="3"/>
                </a:cxn>
                <a:cxn ang="0">
                  <a:pos x="0" y="4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5" y="0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8" y="0"/>
                    <a:pt x="8" y="1"/>
                  </a:cubicBezTo>
                  <a:lnTo>
                    <a:pt x="6" y="3"/>
                  </a:lnTo>
                  <a:cubicBezTo>
                    <a:pt x="6" y="3"/>
                    <a:pt x="6" y="3"/>
                    <a:pt x="5" y="3"/>
                  </a:cubicBezTo>
                  <a:lnTo>
                    <a:pt x="5" y="0"/>
                  </a:lnTo>
                  <a:close/>
                  <a:moveTo>
                    <a:pt x="6" y="3"/>
                  </a:moveTo>
                  <a:lnTo>
                    <a:pt x="6" y="3"/>
                  </a:lnTo>
                  <a:lnTo>
                    <a:pt x="7" y="2"/>
                  </a:lnTo>
                  <a:lnTo>
                    <a:pt x="6" y="3"/>
                  </a:lnTo>
                  <a:close/>
                  <a:moveTo>
                    <a:pt x="8" y="1"/>
                  </a:moveTo>
                  <a:cubicBezTo>
                    <a:pt x="9" y="2"/>
                    <a:pt x="10" y="3"/>
                    <a:pt x="10" y="4"/>
                  </a:cubicBezTo>
                  <a:lnTo>
                    <a:pt x="7" y="4"/>
                  </a:lnTo>
                  <a:cubicBezTo>
                    <a:pt x="7" y="4"/>
                    <a:pt x="7" y="4"/>
                    <a:pt x="6" y="3"/>
                  </a:cubicBezTo>
                  <a:lnTo>
                    <a:pt x="8" y="1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cubicBezTo>
                    <a:pt x="10" y="6"/>
                    <a:pt x="9" y="7"/>
                    <a:pt x="8" y="8"/>
                  </a:cubicBezTo>
                  <a:lnTo>
                    <a:pt x="6" y="6"/>
                  </a:lnTo>
                  <a:cubicBezTo>
                    <a:pt x="7" y="5"/>
                    <a:pt x="7" y="5"/>
                    <a:pt x="7" y="4"/>
                  </a:cubicBezTo>
                  <a:lnTo>
                    <a:pt x="10" y="4"/>
                  </a:lnTo>
                  <a:close/>
                  <a:moveTo>
                    <a:pt x="6" y="6"/>
                  </a:moveTo>
                  <a:lnTo>
                    <a:pt x="6" y="6"/>
                  </a:lnTo>
                  <a:lnTo>
                    <a:pt x="7" y="7"/>
                  </a:lnTo>
                  <a:lnTo>
                    <a:pt x="6" y="6"/>
                  </a:lnTo>
                  <a:close/>
                  <a:moveTo>
                    <a:pt x="8" y="8"/>
                  </a:moveTo>
                  <a:cubicBezTo>
                    <a:pt x="8" y="9"/>
                    <a:pt x="6" y="9"/>
                    <a:pt x="5" y="9"/>
                  </a:cubicBezTo>
                  <a:lnTo>
                    <a:pt x="5" y="6"/>
                  </a:lnTo>
                  <a:cubicBezTo>
                    <a:pt x="6" y="6"/>
                    <a:pt x="6" y="6"/>
                    <a:pt x="6" y="6"/>
                  </a:cubicBezTo>
                  <a:lnTo>
                    <a:pt x="8" y="8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cubicBezTo>
                    <a:pt x="4" y="9"/>
                    <a:pt x="3" y="9"/>
                    <a:pt x="2" y="8"/>
                  </a:cubicBezTo>
                  <a:lnTo>
                    <a:pt x="4" y="6"/>
                  </a:lnTo>
                  <a:cubicBezTo>
                    <a:pt x="4" y="6"/>
                    <a:pt x="5" y="6"/>
                    <a:pt x="5" y="6"/>
                  </a:cubicBezTo>
                  <a:lnTo>
                    <a:pt x="5" y="9"/>
                  </a:lnTo>
                  <a:close/>
                  <a:moveTo>
                    <a:pt x="2" y="8"/>
                  </a:moveTo>
                  <a:cubicBezTo>
                    <a:pt x="1" y="7"/>
                    <a:pt x="0" y="6"/>
                    <a:pt x="0" y="4"/>
                  </a:cubicBezTo>
                  <a:lnTo>
                    <a:pt x="3" y="4"/>
                  </a:lnTo>
                  <a:cubicBezTo>
                    <a:pt x="3" y="5"/>
                    <a:pt x="4" y="5"/>
                    <a:pt x="4" y="6"/>
                  </a:cubicBezTo>
                  <a:lnTo>
                    <a:pt x="2" y="8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cubicBezTo>
                    <a:pt x="0" y="3"/>
                    <a:pt x="1" y="2"/>
                    <a:pt x="2" y="1"/>
                  </a:cubicBezTo>
                  <a:lnTo>
                    <a:pt x="4" y="3"/>
                  </a:lnTo>
                  <a:cubicBezTo>
                    <a:pt x="4" y="4"/>
                    <a:pt x="3" y="4"/>
                    <a:pt x="3" y="4"/>
                  </a:cubicBezTo>
                  <a:lnTo>
                    <a:pt x="0" y="4"/>
                  </a:lnTo>
                  <a:close/>
                  <a:moveTo>
                    <a:pt x="2" y="1"/>
                  </a:moveTo>
                  <a:lnTo>
                    <a:pt x="2" y="1"/>
                  </a:lnTo>
                  <a:lnTo>
                    <a:pt x="3" y="2"/>
                  </a:lnTo>
                  <a:lnTo>
                    <a:pt x="2" y="1"/>
                  </a:lnTo>
                  <a:close/>
                  <a:moveTo>
                    <a:pt x="2" y="1"/>
                  </a:moveTo>
                  <a:cubicBezTo>
                    <a:pt x="3" y="0"/>
                    <a:pt x="4" y="0"/>
                    <a:pt x="5" y="0"/>
                  </a:cubicBezTo>
                  <a:lnTo>
                    <a:pt x="5" y="3"/>
                  </a:lnTo>
                  <a:cubicBezTo>
                    <a:pt x="5" y="3"/>
                    <a:pt x="4" y="3"/>
                    <a:pt x="4" y="3"/>
                  </a:cubicBezTo>
                  <a:lnTo>
                    <a:pt x="2" y="1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9" name="Oval 358"/>
            <p:cNvSpPr>
              <a:spLocks noChangeArrowheads="1"/>
            </p:cNvSpPr>
            <p:nvPr/>
          </p:nvSpPr>
          <p:spPr bwMode="auto">
            <a:xfrm>
              <a:off x="2719" y="2537"/>
              <a:ext cx="26" cy="27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0" name="Freeform 359"/>
            <p:cNvSpPr>
              <a:spLocks noEditPoints="1"/>
            </p:cNvSpPr>
            <p:nvPr/>
          </p:nvSpPr>
          <p:spPr bwMode="auto">
            <a:xfrm>
              <a:off x="2715" y="2534"/>
              <a:ext cx="34" cy="3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6" y="3"/>
                </a:cxn>
                <a:cxn ang="0">
                  <a:pos x="4" y="0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9" y="5"/>
                </a:cxn>
                <a:cxn ang="0">
                  <a:pos x="6" y="3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9" y="5"/>
                </a:cxn>
                <a:cxn ang="0">
                  <a:pos x="4" y="9"/>
                </a:cxn>
                <a:cxn ang="0">
                  <a:pos x="6" y="6"/>
                </a:cxn>
                <a:cxn ang="0">
                  <a:pos x="4" y="9"/>
                </a:cxn>
                <a:cxn ang="0">
                  <a:pos x="4" y="6"/>
                </a:cxn>
                <a:cxn ang="0">
                  <a:pos x="4" y="9"/>
                </a:cxn>
                <a:cxn ang="0">
                  <a:pos x="4" y="9"/>
                </a:cxn>
                <a:cxn ang="0">
                  <a:pos x="4" y="6"/>
                </a:cxn>
                <a:cxn ang="0">
                  <a:pos x="4" y="9"/>
                </a:cxn>
                <a:cxn ang="0">
                  <a:pos x="3" y="6"/>
                </a:cxn>
                <a:cxn ang="0">
                  <a:pos x="4" y="9"/>
                </a:cxn>
                <a:cxn ang="0">
                  <a:pos x="1" y="8"/>
                </a:cxn>
                <a:cxn ang="0">
                  <a:pos x="1" y="8"/>
                </a:cxn>
                <a:cxn ang="0">
                  <a:pos x="0" y="5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3" y="3"/>
                </a:cxn>
                <a:cxn ang="0">
                  <a:pos x="0" y="5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4" y="0"/>
                </a:cxn>
                <a:cxn ang="0">
                  <a:pos x="3" y="3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  <a:moveTo>
                    <a:pt x="4" y="0"/>
                  </a:moveTo>
                  <a:cubicBezTo>
                    <a:pt x="6" y="0"/>
                    <a:pt x="7" y="0"/>
                    <a:pt x="8" y="1"/>
                  </a:cubicBezTo>
                  <a:lnTo>
                    <a:pt x="6" y="3"/>
                  </a:lnTo>
                  <a:cubicBezTo>
                    <a:pt x="5" y="3"/>
                    <a:pt x="5" y="3"/>
                    <a:pt x="4" y="3"/>
                  </a:cubicBezTo>
                  <a:lnTo>
                    <a:pt x="4" y="0"/>
                  </a:lnTo>
                  <a:close/>
                  <a:moveTo>
                    <a:pt x="6" y="3"/>
                  </a:moveTo>
                  <a:lnTo>
                    <a:pt x="6" y="3"/>
                  </a:lnTo>
                  <a:lnTo>
                    <a:pt x="7" y="2"/>
                  </a:lnTo>
                  <a:lnTo>
                    <a:pt x="6" y="3"/>
                  </a:lnTo>
                  <a:close/>
                  <a:moveTo>
                    <a:pt x="8" y="1"/>
                  </a:moveTo>
                  <a:cubicBezTo>
                    <a:pt x="9" y="2"/>
                    <a:pt x="9" y="3"/>
                    <a:pt x="9" y="5"/>
                  </a:cubicBezTo>
                  <a:lnTo>
                    <a:pt x="6" y="5"/>
                  </a:lnTo>
                  <a:cubicBezTo>
                    <a:pt x="6" y="4"/>
                    <a:pt x="6" y="4"/>
                    <a:pt x="6" y="3"/>
                  </a:cubicBezTo>
                  <a:lnTo>
                    <a:pt x="8" y="1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cubicBezTo>
                    <a:pt x="9" y="6"/>
                    <a:pt x="9" y="7"/>
                    <a:pt x="8" y="8"/>
                  </a:cubicBez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lnTo>
                    <a:pt x="9" y="5"/>
                  </a:lnTo>
                  <a:close/>
                  <a:moveTo>
                    <a:pt x="8" y="8"/>
                  </a:moveTo>
                  <a:cubicBezTo>
                    <a:pt x="7" y="9"/>
                    <a:pt x="6" y="9"/>
                    <a:pt x="4" y="9"/>
                  </a:cubicBezTo>
                  <a:lnTo>
                    <a:pt x="4" y="6"/>
                  </a:lnTo>
                  <a:cubicBezTo>
                    <a:pt x="5" y="6"/>
                    <a:pt x="5" y="6"/>
                    <a:pt x="6" y="6"/>
                  </a:cubicBezTo>
                  <a:lnTo>
                    <a:pt x="8" y="8"/>
                  </a:lnTo>
                  <a:close/>
                  <a:moveTo>
                    <a:pt x="4" y="9"/>
                  </a:moveTo>
                  <a:lnTo>
                    <a:pt x="4" y="9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9"/>
                  </a:lnTo>
                  <a:close/>
                  <a:moveTo>
                    <a:pt x="4" y="9"/>
                  </a:moveTo>
                  <a:lnTo>
                    <a:pt x="4" y="9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9"/>
                  </a:lnTo>
                  <a:close/>
                  <a:moveTo>
                    <a:pt x="4" y="9"/>
                  </a:moveTo>
                  <a:cubicBezTo>
                    <a:pt x="3" y="9"/>
                    <a:pt x="2" y="9"/>
                    <a:pt x="1" y="8"/>
                  </a:cubicBezTo>
                  <a:lnTo>
                    <a:pt x="3" y="6"/>
                  </a:lnTo>
                  <a:cubicBezTo>
                    <a:pt x="4" y="6"/>
                    <a:pt x="4" y="6"/>
                    <a:pt x="4" y="6"/>
                  </a:cubicBezTo>
                  <a:lnTo>
                    <a:pt x="4" y="9"/>
                  </a:lnTo>
                  <a:close/>
                  <a:moveTo>
                    <a:pt x="1" y="8"/>
                  </a:moveTo>
                  <a:lnTo>
                    <a:pt x="1" y="8"/>
                  </a:lnTo>
                  <a:lnTo>
                    <a:pt x="2" y="7"/>
                  </a:lnTo>
                  <a:lnTo>
                    <a:pt x="1" y="8"/>
                  </a:lnTo>
                  <a:close/>
                  <a:moveTo>
                    <a:pt x="1" y="8"/>
                  </a:moveTo>
                  <a:cubicBezTo>
                    <a:pt x="0" y="7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5"/>
                    <a:pt x="3" y="6"/>
                    <a:pt x="3" y="6"/>
                  </a:cubicBezTo>
                  <a:lnTo>
                    <a:pt x="1" y="8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3"/>
                    <a:pt x="0" y="2"/>
                    <a:pt x="1" y="1"/>
                  </a:cubicBezTo>
                  <a:lnTo>
                    <a:pt x="3" y="3"/>
                  </a:lnTo>
                  <a:cubicBezTo>
                    <a:pt x="3" y="4"/>
                    <a:pt x="3" y="4"/>
                    <a:pt x="3" y="5"/>
                  </a:cubicBezTo>
                  <a:lnTo>
                    <a:pt x="0" y="5"/>
                  </a:lnTo>
                  <a:close/>
                  <a:moveTo>
                    <a:pt x="3" y="3"/>
                  </a:moveTo>
                  <a:lnTo>
                    <a:pt x="3" y="3"/>
                  </a:lnTo>
                  <a:lnTo>
                    <a:pt x="2" y="2"/>
                  </a:lnTo>
                  <a:lnTo>
                    <a:pt x="3" y="3"/>
                  </a:lnTo>
                  <a:close/>
                  <a:moveTo>
                    <a:pt x="1" y="1"/>
                  </a:moveTo>
                  <a:cubicBezTo>
                    <a:pt x="2" y="0"/>
                    <a:pt x="3" y="0"/>
                    <a:pt x="4" y="0"/>
                  </a:cubicBezTo>
                  <a:lnTo>
                    <a:pt x="4" y="3"/>
                  </a:lnTo>
                  <a:cubicBezTo>
                    <a:pt x="4" y="3"/>
                    <a:pt x="4" y="3"/>
                    <a:pt x="3" y="3"/>
                  </a:cubicBezTo>
                  <a:lnTo>
                    <a:pt x="1" y="1"/>
                  </a:lnTo>
                  <a:close/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1" name="Oval 360"/>
            <p:cNvSpPr>
              <a:spLocks noChangeArrowheads="1"/>
            </p:cNvSpPr>
            <p:nvPr/>
          </p:nvSpPr>
          <p:spPr bwMode="auto">
            <a:xfrm>
              <a:off x="2230" y="2537"/>
              <a:ext cx="23" cy="27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2" name="Freeform 361"/>
            <p:cNvSpPr>
              <a:spLocks noEditPoints="1"/>
            </p:cNvSpPr>
            <p:nvPr/>
          </p:nvSpPr>
          <p:spPr bwMode="auto">
            <a:xfrm>
              <a:off x="2223" y="2534"/>
              <a:ext cx="37" cy="3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10" y="4"/>
                </a:cxn>
                <a:cxn ang="0">
                  <a:pos x="6" y="3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10" y="4"/>
                </a:cxn>
                <a:cxn ang="0">
                  <a:pos x="6" y="6"/>
                </a:cxn>
                <a:cxn ang="0">
                  <a:pos x="10" y="4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5" y="9"/>
                </a:cxn>
                <a:cxn ang="0">
                  <a:pos x="6" y="6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4" y="6"/>
                </a:cxn>
                <a:cxn ang="0">
                  <a:pos x="5" y="9"/>
                </a:cxn>
                <a:cxn ang="0">
                  <a:pos x="0" y="4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4" y="3"/>
                </a:cxn>
                <a:cxn ang="0">
                  <a:pos x="0" y="4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5" y="0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8" y="0"/>
                    <a:pt x="8" y="1"/>
                  </a:cubicBezTo>
                  <a:lnTo>
                    <a:pt x="6" y="3"/>
                  </a:lnTo>
                  <a:cubicBezTo>
                    <a:pt x="6" y="3"/>
                    <a:pt x="6" y="3"/>
                    <a:pt x="5" y="3"/>
                  </a:cubicBezTo>
                  <a:lnTo>
                    <a:pt x="5" y="0"/>
                  </a:lnTo>
                  <a:close/>
                  <a:moveTo>
                    <a:pt x="6" y="3"/>
                  </a:moveTo>
                  <a:lnTo>
                    <a:pt x="6" y="3"/>
                  </a:lnTo>
                  <a:lnTo>
                    <a:pt x="7" y="2"/>
                  </a:lnTo>
                  <a:lnTo>
                    <a:pt x="6" y="3"/>
                  </a:lnTo>
                  <a:close/>
                  <a:moveTo>
                    <a:pt x="8" y="1"/>
                  </a:moveTo>
                  <a:cubicBezTo>
                    <a:pt x="9" y="2"/>
                    <a:pt x="10" y="3"/>
                    <a:pt x="10" y="4"/>
                  </a:cubicBezTo>
                  <a:lnTo>
                    <a:pt x="7" y="4"/>
                  </a:lnTo>
                  <a:cubicBezTo>
                    <a:pt x="7" y="4"/>
                    <a:pt x="7" y="4"/>
                    <a:pt x="6" y="3"/>
                  </a:cubicBezTo>
                  <a:lnTo>
                    <a:pt x="8" y="1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cubicBezTo>
                    <a:pt x="10" y="6"/>
                    <a:pt x="9" y="7"/>
                    <a:pt x="8" y="8"/>
                  </a:cubicBezTo>
                  <a:lnTo>
                    <a:pt x="6" y="6"/>
                  </a:lnTo>
                  <a:cubicBezTo>
                    <a:pt x="7" y="5"/>
                    <a:pt x="7" y="5"/>
                    <a:pt x="7" y="4"/>
                  </a:cubicBezTo>
                  <a:lnTo>
                    <a:pt x="10" y="4"/>
                  </a:lnTo>
                  <a:close/>
                  <a:moveTo>
                    <a:pt x="6" y="6"/>
                  </a:moveTo>
                  <a:lnTo>
                    <a:pt x="6" y="6"/>
                  </a:lnTo>
                  <a:lnTo>
                    <a:pt x="7" y="7"/>
                  </a:lnTo>
                  <a:lnTo>
                    <a:pt x="6" y="6"/>
                  </a:lnTo>
                  <a:close/>
                  <a:moveTo>
                    <a:pt x="8" y="8"/>
                  </a:moveTo>
                  <a:cubicBezTo>
                    <a:pt x="8" y="9"/>
                    <a:pt x="6" y="9"/>
                    <a:pt x="5" y="9"/>
                  </a:cubicBezTo>
                  <a:lnTo>
                    <a:pt x="5" y="6"/>
                  </a:lnTo>
                  <a:cubicBezTo>
                    <a:pt x="6" y="6"/>
                    <a:pt x="6" y="6"/>
                    <a:pt x="6" y="6"/>
                  </a:cubicBezTo>
                  <a:lnTo>
                    <a:pt x="8" y="8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cubicBezTo>
                    <a:pt x="4" y="9"/>
                    <a:pt x="3" y="9"/>
                    <a:pt x="2" y="8"/>
                  </a:cubicBezTo>
                  <a:lnTo>
                    <a:pt x="4" y="6"/>
                  </a:lnTo>
                  <a:cubicBezTo>
                    <a:pt x="4" y="6"/>
                    <a:pt x="5" y="6"/>
                    <a:pt x="5" y="6"/>
                  </a:cubicBezTo>
                  <a:lnTo>
                    <a:pt x="5" y="9"/>
                  </a:lnTo>
                  <a:close/>
                  <a:moveTo>
                    <a:pt x="2" y="8"/>
                  </a:moveTo>
                  <a:cubicBezTo>
                    <a:pt x="1" y="7"/>
                    <a:pt x="0" y="6"/>
                    <a:pt x="0" y="4"/>
                  </a:cubicBezTo>
                  <a:lnTo>
                    <a:pt x="3" y="4"/>
                  </a:lnTo>
                  <a:cubicBezTo>
                    <a:pt x="3" y="5"/>
                    <a:pt x="4" y="5"/>
                    <a:pt x="4" y="6"/>
                  </a:cubicBezTo>
                  <a:lnTo>
                    <a:pt x="2" y="8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cubicBezTo>
                    <a:pt x="0" y="3"/>
                    <a:pt x="1" y="2"/>
                    <a:pt x="2" y="1"/>
                  </a:cubicBezTo>
                  <a:lnTo>
                    <a:pt x="4" y="3"/>
                  </a:lnTo>
                  <a:cubicBezTo>
                    <a:pt x="4" y="4"/>
                    <a:pt x="3" y="4"/>
                    <a:pt x="3" y="4"/>
                  </a:cubicBezTo>
                  <a:lnTo>
                    <a:pt x="0" y="4"/>
                  </a:lnTo>
                  <a:close/>
                  <a:moveTo>
                    <a:pt x="2" y="1"/>
                  </a:moveTo>
                  <a:lnTo>
                    <a:pt x="2" y="1"/>
                  </a:lnTo>
                  <a:lnTo>
                    <a:pt x="3" y="2"/>
                  </a:lnTo>
                  <a:lnTo>
                    <a:pt x="2" y="1"/>
                  </a:lnTo>
                  <a:close/>
                  <a:moveTo>
                    <a:pt x="2" y="1"/>
                  </a:moveTo>
                  <a:cubicBezTo>
                    <a:pt x="3" y="0"/>
                    <a:pt x="4" y="0"/>
                    <a:pt x="5" y="0"/>
                  </a:cubicBezTo>
                  <a:lnTo>
                    <a:pt x="5" y="3"/>
                  </a:lnTo>
                  <a:cubicBezTo>
                    <a:pt x="5" y="3"/>
                    <a:pt x="4" y="3"/>
                    <a:pt x="4" y="3"/>
                  </a:cubicBezTo>
                  <a:lnTo>
                    <a:pt x="2" y="1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3" name="Oval 362"/>
            <p:cNvSpPr>
              <a:spLocks noChangeArrowheads="1"/>
            </p:cNvSpPr>
            <p:nvPr/>
          </p:nvSpPr>
          <p:spPr bwMode="auto">
            <a:xfrm>
              <a:off x="3372" y="2537"/>
              <a:ext cx="23" cy="27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4" name="Freeform 363"/>
            <p:cNvSpPr>
              <a:spLocks noEditPoints="1"/>
            </p:cNvSpPr>
            <p:nvPr/>
          </p:nvSpPr>
          <p:spPr bwMode="auto">
            <a:xfrm>
              <a:off x="3365" y="2534"/>
              <a:ext cx="37" cy="3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10" y="4"/>
                </a:cxn>
                <a:cxn ang="0">
                  <a:pos x="6" y="3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10" y="4"/>
                </a:cxn>
                <a:cxn ang="0">
                  <a:pos x="6" y="6"/>
                </a:cxn>
                <a:cxn ang="0">
                  <a:pos x="10" y="4"/>
                </a:cxn>
                <a:cxn ang="0">
                  <a:pos x="5" y="9"/>
                </a:cxn>
                <a:cxn ang="0">
                  <a:pos x="6" y="6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4" y="6"/>
                </a:cxn>
                <a:cxn ang="0">
                  <a:pos x="5" y="9"/>
                </a:cxn>
                <a:cxn ang="0">
                  <a:pos x="1" y="8"/>
                </a:cxn>
                <a:cxn ang="0">
                  <a:pos x="1" y="8"/>
                </a:cxn>
                <a:cxn ang="0">
                  <a:pos x="0" y="4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4" y="3"/>
                </a:cxn>
                <a:cxn ang="0">
                  <a:pos x="0" y="4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0"/>
                    <a:pt x="8" y="1"/>
                  </a:cubicBezTo>
                  <a:lnTo>
                    <a:pt x="6" y="3"/>
                  </a:lnTo>
                  <a:cubicBezTo>
                    <a:pt x="6" y="3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3"/>
                  </a:moveTo>
                  <a:lnTo>
                    <a:pt x="6" y="3"/>
                  </a:lnTo>
                  <a:lnTo>
                    <a:pt x="7" y="2"/>
                  </a:lnTo>
                  <a:lnTo>
                    <a:pt x="6" y="3"/>
                  </a:lnTo>
                  <a:close/>
                  <a:moveTo>
                    <a:pt x="8" y="1"/>
                  </a:moveTo>
                  <a:cubicBezTo>
                    <a:pt x="9" y="2"/>
                    <a:pt x="10" y="3"/>
                    <a:pt x="10" y="4"/>
                  </a:cubicBezTo>
                  <a:lnTo>
                    <a:pt x="7" y="4"/>
                  </a:lnTo>
                  <a:cubicBezTo>
                    <a:pt x="7" y="4"/>
                    <a:pt x="6" y="4"/>
                    <a:pt x="6" y="3"/>
                  </a:cubicBezTo>
                  <a:lnTo>
                    <a:pt x="8" y="1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cubicBezTo>
                    <a:pt x="10" y="6"/>
                    <a:pt x="9" y="7"/>
                    <a:pt x="8" y="8"/>
                  </a:cubicBezTo>
                  <a:lnTo>
                    <a:pt x="6" y="6"/>
                  </a:lnTo>
                  <a:cubicBezTo>
                    <a:pt x="6" y="5"/>
                    <a:pt x="7" y="5"/>
                    <a:pt x="7" y="4"/>
                  </a:cubicBezTo>
                  <a:lnTo>
                    <a:pt x="10" y="4"/>
                  </a:lnTo>
                  <a:close/>
                  <a:moveTo>
                    <a:pt x="8" y="8"/>
                  </a:moveTo>
                  <a:cubicBezTo>
                    <a:pt x="7" y="9"/>
                    <a:pt x="6" y="9"/>
                    <a:pt x="5" y="9"/>
                  </a:cubicBezTo>
                  <a:lnTo>
                    <a:pt x="5" y="6"/>
                  </a:lnTo>
                  <a:cubicBezTo>
                    <a:pt x="5" y="6"/>
                    <a:pt x="6" y="6"/>
                    <a:pt x="6" y="6"/>
                  </a:cubicBezTo>
                  <a:lnTo>
                    <a:pt x="8" y="8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lnTo>
                    <a:pt x="4" y="6"/>
                  </a:lnTo>
                  <a:cubicBezTo>
                    <a:pt x="4" y="6"/>
                    <a:pt x="4" y="6"/>
                    <a:pt x="5" y="6"/>
                  </a:cubicBezTo>
                  <a:lnTo>
                    <a:pt x="5" y="9"/>
                  </a:lnTo>
                  <a:close/>
                  <a:moveTo>
                    <a:pt x="1" y="8"/>
                  </a:moveTo>
                  <a:lnTo>
                    <a:pt x="1" y="8"/>
                  </a:lnTo>
                  <a:lnTo>
                    <a:pt x="3" y="7"/>
                  </a:lnTo>
                  <a:lnTo>
                    <a:pt x="1" y="8"/>
                  </a:lnTo>
                  <a:close/>
                  <a:moveTo>
                    <a:pt x="1" y="8"/>
                  </a:moveTo>
                  <a:cubicBezTo>
                    <a:pt x="1" y="7"/>
                    <a:pt x="0" y="6"/>
                    <a:pt x="0" y="4"/>
                  </a:cubicBezTo>
                  <a:lnTo>
                    <a:pt x="3" y="4"/>
                  </a:lnTo>
                  <a:cubicBezTo>
                    <a:pt x="3" y="5"/>
                    <a:pt x="3" y="5"/>
                    <a:pt x="4" y="6"/>
                  </a:cubicBezTo>
                  <a:lnTo>
                    <a:pt x="1" y="8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cubicBezTo>
                    <a:pt x="0" y="3"/>
                    <a:pt x="1" y="2"/>
                    <a:pt x="1" y="1"/>
                  </a:cubicBezTo>
                  <a:lnTo>
                    <a:pt x="4" y="3"/>
                  </a:lnTo>
                  <a:cubicBezTo>
                    <a:pt x="3" y="4"/>
                    <a:pt x="3" y="4"/>
                    <a:pt x="3" y="4"/>
                  </a:cubicBezTo>
                  <a:lnTo>
                    <a:pt x="0" y="4"/>
                  </a:lnTo>
                  <a:close/>
                  <a:moveTo>
                    <a:pt x="4" y="3"/>
                  </a:moveTo>
                  <a:lnTo>
                    <a:pt x="4" y="3"/>
                  </a:lnTo>
                  <a:lnTo>
                    <a:pt x="3" y="2"/>
                  </a:lnTo>
                  <a:lnTo>
                    <a:pt x="4" y="3"/>
                  </a:lnTo>
                  <a:close/>
                  <a:moveTo>
                    <a:pt x="1" y="1"/>
                  </a:moveTo>
                  <a:cubicBezTo>
                    <a:pt x="2" y="0"/>
                    <a:pt x="3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3"/>
                    <a:pt x="4" y="3"/>
                  </a:cubicBezTo>
                  <a:lnTo>
                    <a:pt x="1" y="1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5" name="Oval 364"/>
            <p:cNvSpPr>
              <a:spLocks noChangeArrowheads="1"/>
            </p:cNvSpPr>
            <p:nvPr/>
          </p:nvSpPr>
          <p:spPr bwMode="auto">
            <a:xfrm>
              <a:off x="3048" y="2537"/>
              <a:ext cx="22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6" name="Freeform 365"/>
            <p:cNvSpPr>
              <a:spLocks noEditPoints="1"/>
            </p:cNvSpPr>
            <p:nvPr/>
          </p:nvSpPr>
          <p:spPr bwMode="auto">
            <a:xfrm>
              <a:off x="3040" y="2530"/>
              <a:ext cx="37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8" y="1"/>
                    <a:pt x="9" y="2"/>
                  </a:cubicBezTo>
                  <a:lnTo>
                    <a:pt x="6" y="4"/>
                  </a:lnTo>
                  <a:cubicBezTo>
                    <a:pt x="6" y="4"/>
                    <a:pt x="6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9" y="2"/>
                  </a:moveTo>
                  <a:cubicBezTo>
                    <a:pt x="9" y="3"/>
                    <a:pt x="10" y="4"/>
                    <a:pt x="10" y="5"/>
                  </a:cubicBezTo>
                  <a:lnTo>
                    <a:pt x="7" y="5"/>
                  </a:lnTo>
                  <a:cubicBezTo>
                    <a:pt x="7" y="5"/>
                    <a:pt x="7" y="4"/>
                    <a:pt x="6" y="4"/>
                  </a:cubicBezTo>
                  <a:lnTo>
                    <a:pt x="9" y="2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6"/>
                    <a:pt x="9" y="8"/>
                    <a:pt x="9" y="8"/>
                  </a:cubicBezTo>
                  <a:lnTo>
                    <a:pt x="6" y="6"/>
                  </a:lnTo>
                  <a:cubicBezTo>
                    <a:pt x="7" y="6"/>
                    <a:pt x="7" y="6"/>
                    <a:pt x="7" y="5"/>
                  </a:cubicBezTo>
                  <a:lnTo>
                    <a:pt x="10" y="5"/>
                  </a:lnTo>
                  <a:close/>
                  <a:moveTo>
                    <a:pt x="9" y="8"/>
                  </a:moveTo>
                  <a:cubicBezTo>
                    <a:pt x="8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6" y="7"/>
                    <a:pt x="6" y="7"/>
                    <a:pt x="6" y="6"/>
                  </a:cubicBezTo>
                  <a:lnTo>
                    <a:pt x="9" y="8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4" y="10"/>
                    <a:pt x="3" y="9"/>
                    <a:pt x="2" y="8"/>
                  </a:cubicBezTo>
                  <a:lnTo>
                    <a:pt x="4" y="6"/>
                  </a:lnTo>
                  <a:cubicBezTo>
                    <a:pt x="4" y="7"/>
                    <a:pt x="5" y="7"/>
                    <a:pt x="5" y="7"/>
                  </a:cubicBezTo>
                  <a:lnTo>
                    <a:pt x="5" y="10"/>
                  </a:lnTo>
                  <a:close/>
                  <a:moveTo>
                    <a:pt x="2" y="8"/>
                  </a:moveTo>
                  <a:lnTo>
                    <a:pt x="2" y="8"/>
                  </a:lnTo>
                  <a:lnTo>
                    <a:pt x="3" y="7"/>
                  </a:lnTo>
                  <a:lnTo>
                    <a:pt x="2" y="8"/>
                  </a:lnTo>
                  <a:close/>
                  <a:moveTo>
                    <a:pt x="2" y="8"/>
                  </a:moveTo>
                  <a:cubicBezTo>
                    <a:pt x="1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4" y="6"/>
                    <a:pt x="4" y="6"/>
                  </a:cubicBezTo>
                  <a:lnTo>
                    <a:pt x="2" y="8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1" y="3"/>
                    <a:pt x="2" y="2"/>
                  </a:cubicBezTo>
                  <a:lnTo>
                    <a:pt x="4" y="4"/>
                  </a:lnTo>
                  <a:cubicBezTo>
                    <a:pt x="4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3" y="3"/>
                  </a:lnTo>
                  <a:lnTo>
                    <a:pt x="4" y="4"/>
                  </a:lnTo>
                  <a:close/>
                  <a:moveTo>
                    <a:pt x="2" y="2"/>
                  </a:moveTo>
                  <a:cubicBezTo>
                    <a:pt x="3" y="1"/>
                    <a:pt x="4" y="0"/>
                    <a:pt x="5" y="0"/>
                  </a:cubicBezTo>
                  <a:lnTo>
                    <a:pt x="5" y="3"/>
                  </a:lnTo>
                  <a:cubicBezTo>
                    <a:pt x="5" y="3"/>
                    <a:pt x="4" y="4"/>
                    <a:pt x="4" y="4"/>
                  </a:cubicBezTo>
                  <a:lnTo>
                    <a:pt x="2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7" name="Rectangle 366"/>
            <p:cNvSpPr>
              <a:spLocks noChangeArrowheads="1"/>
            </p:cNvSpPr>
            <p:nvPr/>
          </p:nvSpPr>
          <p:spPr bwMode="auto">
            <a:xfrm>
              <a:off x="2562" y="1895"/>
              <a:ext cx="12" cy="654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8" name="Oval 367"/>
            <p:cNvSpPr>
              <a:spLocks noChangeArrowheads="1"/>
            </p:cNvSpPr>
            <p:nvPr/>
          </p:nvSpPr>
          <p:spPr bwMode="auto">
            <a:xfrm>
              <a:off x="2559" y="1884"/>
              <a:ext cx="22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9" name="Freeform 368"/>
            <p:cNvSpPr>
              <a:spLocks noEditPoints="1"/>
            </p:cNvSpPr>
            <p:nvPr/>
          </p:nvSpPr>
          <p:spPr bwMode="auto">
            <a:xfrm>
              <a:off x="2551" y="1877"/>
              <a:ext cx="37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10" y="5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6" y="3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8" y="2"/>
                  </a:moveTo>
                  <a:lnTo>
                    <a:pt x="8" y="2"/>
                  </a:lnTo>
                  <a:lnTo>
                    <a:pt x="7" y="3"/>
                  </a:lnTo>
                  <a:lnTo>
                    <a:pt x="8" y="2"/>
                  </a:lnTo>
                  <a:close/>
                  <a:moveTo>
                    <a:pt x="8" y="2"/>
                  </a:moveTo>
                  <a:cubicBezTo>
                    <a:pt x="9" y="2"/>
                    <a:pt x="10" y="4"/>
                    <a:pt x="10" y="5"/>
                  </a:cubicBezTo>
                  <a:lnTo>
                    <a:pt x="7" y="5"/>
                  </a:lnTo>
                  <a:cubicBezTo>
                    <a:pt x="7" y="5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6"/>
                    <a:pt x="9" y="8"/>
                    <a:pt x="8" y="8"/>
                  </a:cubicBezTo>
                  <a:lnTo>
                    <a:pt x="6" y="6"/>
                  </a:lnTo>
                  <a:cubicBezTo>
                    <a:pt x="6" y="6"/>
                    <a:pt x="7" y="5"/>
                    <a:pt x="7" y="5"/>
                  </a:cubicBezTo>
                  <a:lnTo>
                    <a:pt x="10" y="5"/>
                  </a:lnTo>
                  <a:close/>
                  <a:moveTo>
                    <a:pt x="6" y="6"/>
                  </a:moveTo>
                  <a:lnTo>
                    <a:pt x="6" y="6"/>
                  </a:lnTo>
                  <a:lnTo>
                    <a:pt x="7" y="7"/>
                  </a:lnTo>
                  <a:lnTo>
                    <a:pt x="6" y="6"/>
                  </a:lnTo>
                  <a:close/>
                  <a:moveTo>
                    <a:pt x="8" y="8"/>
                  </a:moveTo>
                  <a:cubicBezTo>
                    <a:pt x="7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5" y="7"/>
                    <a:pt x="6" y="7"/>
                    <a:pt x="6" y="6"/>
                  </a:cubicBezTo>
                  <a:lnTo>
                    <a:pt x="8" y="8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3" y="10"/>
                    <a:pt x="2" y="9"/>
                    <a:pt x="1" y="8"/>
                  </a:cubicBezTo>
                  <a:lnTo>
                    <a:pt x="4" y="6"/>
                  </a:lnTo>
                  <a:cubicBezTo>
                    <a:pt x="4" y="7"/>
                    <a:pt x="4" y="7"/>
                    <a:pt x="5" y="7"/>
                  </a:cubicBezTo>
                  <a:lnTo>
                    <a:pt x="5" y="10"/>
                  </a:lnTo>
                  <a:close/>
                  <a:moveTo>
                    <a:pt x="4" y="6"/>
                  </a:moveTo>
                  <a:lnTo>
                    <a:pt x="4" y="6"/>
                  </a:lnTo>
                  <a:lnTo>
                    <a:pt x="2" y="7"/>
                  </a:lnTo>
                  <a:lnTo>
                    <a:pt x="4" y="6"/>
                  </a:lnTo>
                  <a:close/>
                  <a:moveTo>
                    <a:pt x="1" y="8"/>
                  </a:moveTo>
                  <a:cubicBezTo>
                    <a:pt x="1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5"/>
                    <a:pt x="3" y="6"/>
                    <a:pt x="4" y="6"/>
                  </a:cubicBezTo>
                  <a:lnTo>
                    <a:pt x="1" y="8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1" y="2"/>
                    <a:pt x="1" y="2"/>
                  </a:cubicBezTo>
                  <a:lnTo>
                    <a:pt x="4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1" y="2"/>
                  </a:moveTo>
                  <a:cubicBezTo>
                    <a:pt x="2" y="1"/>
                    <a:pt x="3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3"/>
                    <a:pt x="4" y="4"/>
                  </a:cubicBezTo>
                  <a:lnTo>
                    <a:pt x="1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0" name="Oval 401"/>
            <p:cNvSpPr>
              <a:spLocks noChangeArrowheads="1"/>
            </p:cNvSpPr>
            <p:nvPr/>
          </p:nvSpPr>
          <p:spPr bwMode="auto">
            <a:xfrm>
              <a:off x="3212" y="2537"/>
              <a:ext cx="22" cy="27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1" name="Freeform 402"/>
            <p:cNvSpPr>
              <a:spLocks noEditPoints="1"/>
            </p:cNvSpPr>
            <p:nvPr/>
          </p:nvSpPr>
          <p:spPr bwMode="auto">
            <a:xfrm>
              <a:off x="3204" y="2534"/>
              <a:ext cx="38" cy="3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10" y="4"/>
                </a:cxn>
                <a:cxn ang="0">
                  <a:pos x="6" y="3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10" y="4"/>
                </a:cxn>
                <a:cxn ang="0">
                  <a:pos x="6" y="6"/>
                </a:cxn>
                <a:cxn ang="0">
                  <a:pos x="10" y="4"/>
                </a:cxn>
                <a:cxn ang="0">
                  <a:pos x="5" y="9"/>
                </a:cxn>
                <a:cxn ang="0">
                  <a:pos x="6" y="6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4" y="6"/>
                </a:cxn>
                <a:cxn ang="0">
                  <a:pos x="5" y="9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0" y="4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4" y="3"/>
                </a:cxn>
                <a:cxn ang="0">
                  <a:pos x="0" y="4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8" y="0"/>
                    <a:pt x="9" y="1"/>
                  </a:cubicBezTo>
                  <a:lnTo>
                    <a:pt x="6" y="3"/>
                  </a:lnTo>
                  <a:cubicBezTo>
                    <a:pt x="6" y="3"/>
                    <a:pt x="6" y="3"/>
                    <a:pt x="5" y="3"/>
                  </a:cubicBezTo>
                  <a:lnTo>
                    <a:pt x="5" y="0"/>
                  </a:lnTo>
                  <a:close/>
                  <a:moveTo>
                    <a:pt x="6" y="3"/>
                  </a:moveTo>
                  <a:lnTo>
                    <a:pt x="6" y="3"/>
                  </a:lnTo>
                  <a:lnTo>
                    <a:pt x="7" y="2"/>
                  </a:lnTo>
                  <a:lnTo>
                    <a:pt x="6" y="3"/>
                  </a:lnTo>
                  <a:close/>
                  <a:moveTo>
                    <a:pt x="9" y="1"/>
                  </a:moveTo>
                  <a:cubicBezTo>
                    <a:pt x="9" y="2"/>
                    <a:pt x="10" y="3"/>
                    <a:pt x="10" y="4"/>
                  </a:cubicBezTo>
                  <a:lnTo>
                    <a:pt x="7" y="4"/>
                  </a:lnTo>
                  <a:cubicBezTo>
                    <a:pt x="7" y="4"/>
                    <a:pt x="7" y="4"/>
                    <a:pt x="6" y="3"/>
                  </a:cubicBezTo>
                  <a:lnTo>
                    <a:pt x="9" y="1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cubicBezTo>
                    <a:pt x="10" y="6"/>
                    <a:pt x="9" y="7"/>
                    <a:pt x="9" y="8"/>
                  </a:cubicBezTo>
                  <a:lnTo>
                    <a:pt x="6" y="6"/>
                  </a:lnTo>
                  <a:cubicBezTo>
                    <a:pt x="7" y="5"/>
                    <a:pt x="7" y="5"/>
                    <a:pt x="7" y="4"/>
                  </a:cubicBezTo>
                  <a:lnTo>
                    <a:pt x="10" y="4"/>
                  </a:lnTo>
                  <a:close/>
                  <a:moveTo>
                    <a:pt x="9" y="8"/>
                  </a:moveTo>
                  <a:cubicBezTo>
                    <a:pt x="8" y="9"/>
                    <a:pt x="6" y="9"/>
                    <a:pt x="5" y="9"/>
                  </a:cubicBezTo>
                  <a:lnTo>
                    <a:pt x="5" y="6"/>
                  </a:lnTo>
                  <a:cubicBezTo>
                    <a:pt x="6" y="6"/>
                    <a:pt x="6" y="6"/>
                    <a:pt x="6" y="6"/>
                  </a:cubicBezTo>
                  <a:lnTo>
                    <a:pt x="9" y="8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cubicBezTo>
                    <a:pt x="4" y="9"/>
                    <a:pt x="3" y="9"/>
                    <a:pt x="2" y="8"/>
                  </a:cubicBezTo>
                  <a:lnTo>
                    <a:pt x="4" y="6"/>
                  </a:lnTo>
                  <a:cubicBezTo>
                    <a:pt x="4" y="6"/>
                    <a:pt x="5" y="6"/>
                    <a:pt x="5" y="6"/>
                  </a:cubicBezTo>
                  <a:lnTo>
                    <a:pt x="5" y="9"/>
                  </a:lnTo>
                  <a:close/>
                  <a:moveTo>
                    <a:pt x="2" y="8"/>
                  </a:moveTo>
                  <a:lnTo>
                    <a:pt x="2" y="8"/>
                  </a:lnTo>
                  <a:lnTo>
                    <a:pt x="3" y="7"/>
                  </a:lnTo>
                  <a:lnTo>
                    <a:pt x="2" y="8"/>
                  </a:lnTo>
                  <a:close/>
                  <a:moveTo>
                    <a:pt x="2" y="8"/>
                  </a:moveTo>
                  <a:cubicBezTo>
                    <a:pt x="1" y="7"/>
                    <a:pt x="0" y="6"/>
                    <a:pt x="0" y="4"/>
                  </a:cubicBezTo>
                  <a:lnTo>
                    <a:pt x="3" y="4"/>
                  </a:lnTo>
                  <a:cubicBezTo>
                    <a:pt x="3" y="5"/>
                    <a:pt x="4" y="5"/>
                    <a:pt x="4" y="6"/>
                  </a:cubicBezTo>
                  <a:lnTo>
                    <a:pt x="2" y="8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cubicBezTo>
                    <a:pt x="0" y="3"/>
                    <a:pt x="1" y="2"/>
                    <a:pt x="2" y="1"/>
                  </a:cubicBezTo>
                  <a:lnTo>
                    <a:pt x="4" y="3"/>
                  </a:lnTo>
                  <a:cubicBezTo>
                    <a:pt x="4" y="4"/>
                    <a:pt x="3" y="4"/>
                    <a:pt x="3" y="4"/>
                  </a:cubicBezTo>
                  <a:lnTo>
                    <a:pt x="0" y="4"/>
                  </a:lnTo>
                  <a:close/>
                  <a:moveTo>
                    <a:pt x="4" y="3"/>
                  </a:moveTo>
                  <a:lnTo>
                    <a:pt x="4" y="3"/>
                  </a:lnTo>
                  <a:lnTo>
                    <a:pt x="3" y="2"/>
                  </a:lnTo>
                  <a:lnTo>
                    <a:pt x="4" y="3"/>
                  </a:lnTo>
                  <a:close/>
                  <a:moveTo>
                    <a:pt x="2" y="1"/>
                  </a:moveTo>
                  <a:cubicBezTo>
                    <a:pt x="3" y="0"/>
                    <a:pt x="4" y="0"/>
                    <a:pt x="5" y="0"/>
                  </a:cubicBezTo>
                  <a:lnTo>
                    <a:pt x="5" y="3"/>
                  </a:lnTo>
                  <a:cubicBezTo>
                    <a:pt x="5" y="3"/>
                    <a:pt x="4" y="3"/>
                    <a:pt x="4" y="3"/>
                  </a:cubicBezTo>
                  <a:lnTo>
                    <a:pt x="2" y="1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23" name="Rectangle 511"/>
          <p:cNvSpPr>
            <a:spLocks noChangeArrowheads="1"/>
          </p:cNvSpPr>
          <p:nvPr/>
        </p:nvSpPr>
        <p:spPr bwMode="auto">
          <a:xfrm>
            <a:off x="2578100" y="2845026"/>
            <a:ext cx="11977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5988"/>
            <a:r>
              <a:rPr lang="de-DE" sz="1200" i="1" dirty="0" smtClean="0">
                <a:solidFill>
                  <a:srgbClr val="F48000"/>
                </a:solidFill>
                <a:latin typeface="Arial" charset="0"/>
              </a:rPr>
              <a:t>Transfer-Funktion</a:t>
            </a:r>
            <a:endParaRPr lang="de-DE" dirty="0"/>
          </a:p>
        </p:txBody>
      </p:sp>
      <p:grpSp>
        <p:nvGrpSpPr>
          <p:cNvPr id="649" name="Gruppieren 648"/>
          <p:cNvGrpSpPr/>
          <p:nvPr/>
        </p:nvGrpSpPr>
        <p:grpSpPr>
          <a:xfrm>
            <a:off x="2336800" y="4688114"/>
            <a:ext cx="1943100" cy="1621839"/>
            <a:chOff x="2336800" y="4688114"/>
            <a:chExt cx="1943100" cy="1621839"/>
          </a:xfrm>
        </p:grpSpPr>
        <p:sp>
          <p:nvSpPr>
            <p:cNvPr id="86" name="Rectangle 1012"/>
            <p:cNvSpPr>
              <a:spLocks noChangeArrowheads="1"/>
            </p:cNvSpPr>
            <p:nvPr/>
          </p:nvSpPr>
          <p:spPr bwMode="auto">
            <a:xfrm>
              <a:off x="2336800" y="4688114"/>
              <a:ext cx="1208664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5988"/>
              <a:r>
                <a:rPr lang="de-DE" sz="1100" dirty="0" smtClean="0">
                  <a:solidFill>
                    <a:srgbClr val="24211D"/>
                  </a:solidFill>
                  <a:latin typeface="Arial" charset="0"/>
                </a:rPr>
                <a:t>Klassifizierte Daten</a:t>
              </a:r>
              <a:endParaRPr lang="de-DE" dirty="0"/>
            </a:p>
          </p:txBody>
        </p:sp>
        <p:grpSp>
          <p:nvGrpSpPr>
            <p:cNvPr id="87" name="Group 67"/>
            <p:cNvGrpSpPr>
              <a:grpSpLocks/>
            </p:cNvGrpSpPr>
            <p:nvPr/>
          </p:nvGrpSpPr>
          <p:grpSpPr bwMode="auto">
            <a:xfrm>
              <a:off x="2336800" y="4877026"/>
              <a:ext cx="1943100" cy="1233488"/>
              <a:chOff x="1472" y="2918"/>
              <a:chExt cx="1224" cy="777"/>
            </a:xfrm>
          </p:grpSpPr>
          <p:sp>
            <p:nvSpPr>
              <p:cNvPr id="88" name="Freeform 687"/>
              <p:cNvSpPr>
                <a:spLocks/>
              </p:cNvSpPr>
              <p:nvPr/>
            </p:nvSpPr>
            <p:spPr bwMode="auto">
              <a:xfrm>
                <a:off x="1472" y="2918"/>
                <a:ext cx="1224" cy="777"/>
              </a:xfrm>
              <a:custGeom>
                <a:avLst/>
                <a:gdLst/>
                <a:ahLst/>
                <a:cxnLst>
                  <a:cxn ang="0">
                    <a:pos x="22" y="208"/>
                  </a:cxn>
                  <a:cxn ang="0">
                    <a:pos x="306" y="208"/>
                  </a:cxn>
                  <a:cxn ang="0">
                    <a:pos x="328" y="185"/>
                  </a:cxn>
                  <a:cxn ang="0">
                    <a:pos x="328" y="22"/>
                  </a:cxn>
                  <a:cxn ang="0">
                    <a:pos x="306" y="0"/>
                  </a:cxn>
                  <a:cxn ang="0">
                    <a:pos x="22" y="0"/>
                  </a:cxn>
                  <a:cxn ang="0">
                    <a:pos x="0" y="22"/>
                  </a:cxn>
                  <a:cxn ang="0">
                    <a:pos x="0" y="185"/>
                  </a:cxn>
                  <a:cxn ang="0">
                    <a:pos x="22" y="208"/>
                  </a:cxn>
                </a:cxnLst>
                <a:rect l="0" t="0" r="r" b="b"/>
                <a:pathLst>
                  <a:path w="328" h="208">
                    <a:moveTo>
                      <a:pt x="22" y="208"/>
                    </a:moveTo>
                    <a:lnTo>
                      <a:pt x="306" y="208"/>
                    </a:lnTo>
                    <a:cubicBezTo>
                      <a:pt x="318" y="208"/>
                      <a:pt x="328" y="198"/>
                      <a:pt x="328" y="185"/>
                    </a:cubicBezTo>
                    <a:lnTo>
                      <a:pt x="328" y="22"/>
                    </a:lnTo>
                    <a:cubicBezTo>
                      <a:pt x="328" y="10"/>
                      <a:pt x="318" y="0"/>
                      <a:pt x="306" y="0"/>
                    </a:cubicBezTo>
                    <a:lnTo>
                      <a:pt x="22" y="0"/>
                    </a:lnTo>
                    <a:cubicBezTo>
                      <a:pt x="10" y="0"/>
                      <a:pt x="0" y="10"/>
                      <a:pt x="0" y="22"/>
                    </a:cubicBezTo>
                    <a:lnTo>
                      <a:pt x="0" y="185"/>
                    </a:lnTo>
                    <a:cubicBezTo>
                      <a:pt x="0" y="198"/>
                      <a:pt x="10" y="208"/>
                      <a:pt x="22" y="208"/>
                    </a:cubicBezTo>
                    <a:close/>
                  </a:path>
                </a:pathLst>
              </a:custGeom>
              <a:solidFill>
                <a:srgbClr val="DDDD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" name="Freeform 688"/>
              <p:cNvSpPr>
                <a:spLocks/>
              </p:cNvSpPr>
              <p:nvPr/>
            </p:nvSpPr>
            <p:spPr bwMode="auto">
              <a:xfrm>
                <a:off x="1472" y="2918"/>
                <a:ext cx="1224" cy="777"/>
              </a:xfrm>
              <a:custGeom>
                <a:avLst/>
                <a:gdLst/>
                <a:ahLst/>
                <a:cxnLst>
                  <a:cxn ang="0">
                    <a:pos x="22" y="208"/>
                  </a:cxn>
                  <a:cxn ang="0">
                    <a:pos x="306" y="208"/>
                  </a:cxn>
                  <a:cxn ang="0">
                    <a:pos x="328" y="185"/>
                  </a:cxn>
                  <a:cxn ang="0">
                    <a:pos x="328" y="22"/>
                  </a:cxn>
                  <a:cxn ang="0">
                    <a:pos x="306" y="0"/>
                  </a:cxn>
                  <a:cxn ang="0">
                    <a:pos x="22" y="0"/>
                  </a:cxn>
                  <a:cxn ang="0">
                    <a:pos x="0" y="22"/>
                  </a:cxn>
                  <a:cxn ang="0">
                    <a:pos x="0" y="185"/>
                  </a:cxn>
                  <a:cxn ang="0">
                    <a:pos x="22" y="208"/>
                  </a:cxn>
                </a:cxnLst>
                <a:rect l="0" t="0" r="r" b="b"/>
                <a:pathLst>
                  <a:path w="328" h="208">
                    <a:moveTo>
                      <a:pt x="22" y="208"/>
                    </a:moveTo>
                    <a:lnTo>
                      <a:pt x="306" y="208"/>
                    </a:lnTo>
                    <a:cubicBezTo>
                      <a:pt x="318" y="208"/>
                      <a:pt x="328" y="198"/>
                      <a:pt x="328" y="185"/>
                    </a:cubicBezTo>
                    <a:lnTo>
                      <a:pt x="328" y="22"/>
                    </a:lnTo>
                    <a:cubicBezTo>
                      <a:pt x="328" y="10"/>
                      <a:pt x="318" y="0"/>
                      <a:pt x="306" y="0"/>
                    </a:cubicBezTo>
                    <a:lnTo>
                      <a:pt x="22" y="0"/>
                    </a:lnTo>
                    <a:cubicBezTo>
                      <a:pt x="10" y="0"/>
                      <a:pt x="0" y="10"/>
                      <a:pt x="0" y="22"/>
                    </a:cubicBezTo>
                    <a:lnTo>
                      <a:pt x="0" y="185"/>
                    </a:lnTo>
                    <a:cubicBezTo>
                      <a:pt x="0" y="198"/>
                      <a:pt x="10" y="208"/>
                      <a:pt x="22" y="208"/>
                    </a:cubicBez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" name="Freeform 29"/>
              <p:cNvSpPr>
                <a:spLocks/>
              </p:cNvSpPr>
              <p:nvPr/>
            </p:nvSpPr>
            <p:spPr bwMode="auto">
              <a:xfrm>
                <a:off x="1517" y="2958"/>
                <a:ext cx="1142" cy="654"/>
              </a:xfrm>
              <a:custGeom>
                <a:avLst/>
                <a:gdLst/>
                <a:ahLst/>
                <a:cxnLst>
                  <a:cxn ang="0">
                    <a:pos x="1142" y="654"/>
                  </a:cxn>
                  <a:cxn ang="0">
                    <a:pos x="773" y="654"/>
                  </a:cxn>
                  <a:cxn ang="0">
                    <a:pos x="773" y="0"/>
                  </a:cxn>
                  <a:cxn ang="0">
                    <a:pos x="687" y="0"/>
                  </a:cxn>
                  <a:cxn ang="0">
                    <a:pos x="683" y="654"/>
                  </a:cxn>
                  <a:cxn ang="0">
                    <a:pos x="440" y="654"/>
                  </a:cxn>
                  <a:cxn ang="0">
                    <a:pos x="440" y="0"/>
                  </a:cxn>
                  <a:cxn ang="0">
                    <a:pos x="239" y="0"/>
                  </a:cxn>
                  <a:cxn ang="0">
                    <a:pos x="239" y="654"/>
                  </a:cxn>
                  <a:cxn ang="0">
                    <a:pos x="0" y="654"/>
                  </a:cxn>
                  <a:cxn ang="0">
                    <a:pos x="1142" y="654"/>
                  </a:cxn>
                </a:cxnLst>
                <a:rect l="0" t="0" r="r" b="b"/>
                <a:pathLst>
                  <a:path w="1142" h="654">
                    <a:moveTo>
                      <a:pt x="1142" y="654"/>
                    </a:moveTo>
                    <a:lnTo>
                      <a:pt x="773" y="654"/>
                    </a:lnTo>
                    <a:lnTo>
                      <a:pt x="773" y="0"/>
                    </a:lnTo>
                    <a:lnTo>
                      <a:pt x="687" y="0"/>
                    </a:lnTo>
                    <a:lnTo>
                      <a:pt x="683" y="654"/>
                    </a:lnTo>
                    <a:lnTo>
                      <a:pt x="440" y="654"/>
                    </a:lnTo>
                    <a:lnTo>
                      <a:pt x="440" y="0"/>
                    </a:lnTo>
                    <a:lnTo>
                      <a:pt x="239" y="0"/>
                    </a:lnTo>
                    <a:lnTo>
                      <a:pt x="239" y="654"/>
                    </a:lnTo>
                    <a:lnTo>
                      <a:pt x="0" y="654"/>
                    </a:lnTo>
                    <a:lnTo>
                      <a:pt x="1142" y="654"/>
                    </a:lnTo>
                    <a:close/>
                  </a:path>
                </a:pathLst>
              </a:custGeom>
              <a:solidFill>
                <a:srgbClr val="9081BB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26" name="Rectangle 514"/>
            <p:cNvSpPr>
              <a:spLocks noChangeArrowheads="1"/>
            </p:cNvSpPr>
            <p:nvPr/>
          </p:nvSpPr>
          <p:spPr bwMode="auto">
            <a:xfrm>
              <a:off x="2716213" y="6140676"/>
              <a:ext cx="1224694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5988"/>
              <a:r>
                <a:rPr lang="de-DE" sz="1100" dirty="0" smtClean="0">
                  <a:solidFill>
                    <a:srgbClr val="24211D"/>
                  </a:solidFill>
                  <a:latin typeface="Arial" charset="0"/>
                </a:rPr>
                <a:t>Analytische Lösung</a:t>
              </a:r>
              <a:endParaRPr lang="de-DE" dirty="0"/>
            </a:p>
          </p:txBody>
        </p:sp>
      </p:grpSp>
      <p:grpSp>
        <p:nvGrpSpPr>
          <p:cNvPr id="127" name="Group 37"/>
          <p:cNvGrpSpPr>
            <a:grpSpLocks/>
          </p:cNvGrpSpPr>
          <p:nvPr/>
        </p:nvGrpSpPr>
        <p:grpSpPr bwMode="auto">
          <a:xfrm>
            <a:off x="4611690" y="4859562"/>
            <a:ext cx="1943101" cy="1450974"/>
            <a:chOff x="2200" y="2907"/>
            <a:chExt cx="1224" cy="914"/>
          </a:xfrm>
        </p:grpSpPr>
        <p:sp>
          <p:nvSpPr>
            <p:cNvPr id="128" name="Freeform 698"/>
            <p:cNvSpPr>
              <a:spLocks/>
            </p:cNvSpPr>
            <p:nvPr/>
          </p:nvSpPr>
          <p:spPr bwMode="auto">
            <a:xfrm>
              <a:off x="2200" y="2907"/>
              <a:ext cx="1224" cy="776"/>
            </a:xfrm>
            <a:custGeom>
              <a:avLst/>
              <a:gdLst/>
              <a:ahLst/>
              <a:cxnLst>
                <a:cxn ang="0">
                  <a:pos x="21" y="208"/>
                </a:cxn>
                <a:cxn ang="0">
                  <a:pos x="306" y="208"/>
                </a:cxn>
                <a:cxn ang="0">
                  <a:pos x="328" y="186"/>
                </a:cxn>
                <a:cxn ang="0">
                  <a:pos x="328" y="22"/>
                </a:cxn>
                <a:cxn ang="0">
                  <a:pos x="306" y="0"/>
                </a:cxn>
                <a:cxn ang="0">
                  <a:pos x="21" y="0"/>
                </a:cxn>
                <a:cxn ang="0">
                  <a:pos x="0" y="22"/>
                </a:cxn>
                <a:cxn ang="0">
                  <a:pos x="0" y="186"/>
                </a:cxn>
                <a:cxn ang="0">
                  <a:pos x="21" y="208"/>
                </a:cxn>
              </a:cxnLst>
              <a:rect l="0" t="0" r="r" b="b"/>
              <a:pathLst>
                <a:path w="328" h="208">
                  <a:moveTo>
                    <a:pt x="21" y="208"/>
                  </a:moveTo>
                  <a:lnTo>
                    <a:pt x="306" y="208"/>
                  </a:lnTo>
                  <a:cubicBezTo>
                    <a:pt x="318" y="208"/>
                    <a:pt x="328" y="198"/>
                    <a:pt x="328" y="186"/>
                  </a:cubicBezTo>
                  <a:lnTo>
                    <a:pt x="328" y="22"/>
                  </a:lnTo>
                  <a:cubicBezTo>
                    <a:pt x="328" y="10"/>
                    <a:pt x="318" y="0"/>
                    <a:pt x="306" y="0"/>
                  </a:cubicBezTo>
                  <a:lnTo>
                    <a:pt x="21" y="0"/>
                  </a:lnTo>
                  <a:cubicBezTo>
                    <a:pt x="9" y="0"/>
                    <a:pt x="0" y="10"/>
                    <a:pt x="0" y="22"/>
                  </a:cubicBezTo>
                  <a:lnTo>
                    <a:pt x="0" y="186"/>
                  </a:lnTo>
                  <a:cubicBezTo>
                    <a:pt x="0" y="198"/>
                    <a:pt x="9" y="208"/>
                    <a:pt x="21" y="208"/>
                  </a:cubicBezTo>
                  <a:close/>
                </a:path>
              </a:pathLst>
            </a:custGeom>
            <a:solidFill>
              <a:srgbClr val="DDDDD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9" name="Freeform 699"/>
            <p:cNvSpPr>
              <a:spLocks/>
            </p:cNvSpPr>
            <p:nvPr/>
          </p:nvSpPr>
          <p:spPr bwMode="auto">
            <a:xfrm>
              <a:off x="2200" y="2907"/>
              <a:ext cx="1224" cy="776"/>
            </a:xfrm>
            <a:custGeom>
              <a:avLst/>
              <a:gdLst/>
              <a:ahLst/>
              <a:cxnLst>
                <a:cxn ang="0">
                  <a:pos x="21" y="208"/>
                </a:cxn>
                <a:cxn ang="0">
                  <a:pos x="306" y="208"/>
                </a:cxn>
                <a:cxn ang="0">
                  <a:pos x="328" y="186"/>
                </a:cxn>
                <a:cxn ang="0">
                  <a:pos x="328" y="22"/>
                </a:cxn>
                <a:cxn ang="0">
                  <a:pos x="306" y="0"/>
                </a:cxn>
                <a:cxn ang="0">
                  <a:pos x="21" y="0"/>
                </a:cxn>
                <a:cxn ang="0">
                  <a:pos x="0" y="22"/>
                </a:cxn>
                <a:cxn ang="0">
                  <a:pos x="0" y="186"/>
                </a:cxn>
                <a:cxn ang="0">
                  <a:pos x="21" y="208"/>
                </a:cxn>
              </a:cxnLst>
              <a:rect l="0" t="0" r="r" b="b"/>
              <a:pathLst>
                <a:path w="328" h="208">
                  <a:moveTo>
                    <a:pt x="21" y="208"/>
                  </a:moveTo>
                  <a:lnTo>
                    <a:pt x="306" y="208"/>
                  </a:lnTo>
                  <a:cubicBezTo>
                    <a:pt x="318" y="208"/>
                    <a:pt x="328" y="198"/>
                    <a:pt x="328" y="186"/>
                  </a:cubicBezTo>
                  <a:lnTo>
                    <a:pt x="328" y="22"/>
                  </a:lnTo>
                  <a:cubicBezTo>
                    <a:pt x="328" y="10"/>
                    <a:pt x="318" y="0"/>
                    <a:pt x="306" y="0"/>
                  </a:cubicBezTo>
                  <a:lnTo>
                    <a:pt x="21" y="0"/>
                  </a:lnTo>
                  <a:cubicBezTo>
                    <a:pt x="9" y="0"/>
                    <a:pt x="0" y="10"/>
                    <a:pt x="0" y="22"/>
                  </a:cubicBezTo>
                  <a:lnTo>
                    <a:pt x="0" y="186"/>
                  </a:lnTo>
                  <a:cubicBezTo>
                    <a:pt x="0" y="198"/>
                    <a:pt x="9" y="208"/>
                    <a:pt x="21" y="208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0" name="Freeform 704"/>
            <p:cNvSpPr>
              <a:spLocks/>
            </p:cNvSpPr>
            <p:nvPr/>
          </p:nvSpPr>
          <p:spPr bwMode="auto">
            <a:xfrm>
              <a:off x="2241" y="2959"/>
              <a:ext cx="1142" cy="653"/>
            </a:xfrm>
            <a:custGeom>
              <a:avLst/>
              <a:gdLst/>
              <a:ahLst/>
              <a:cxnLst>
                <a:cxn ang="0">
                  <a:pos x="306" y="175"/>
                </a:cxn>
                <a:cxn ang="0">
                  <a:pos x="206" y="175"/>
                </a:cxn>
                <a:cxn ang="0">
                  <a:pos x="206" y="0"/>
                </a:cxn>
                <a:cxn ang="0">
                  <a:pos x="183" y="0"/>
                </a:cxn>
                <a:cxn ang="0">
                  <a:pos x="183" y="175"/>
                </a:cxn>
                <a:cxn ang="0">
                  <a:pos x="117" y="175"/>
                </a:cxn>
                <a:cxn ang="0">
                  <a:pos x="117" y="0"/>
                </a:cxn>
                <a:cxn ang="0">
                  <a:pos x="63" y="0"/>
                </a:cxn>
                <a:cxn ang="0">
                  <a:pos x="63" y="175"/>
                </a:cxn>
                <a:cxn ang="0">
                  <a:pos x="0" y="175"/>
                </a:cxn>
                <a:cxn ang="0">
                  <a:pos x="306" y="175"/>
                </a:cxn>
              </a:cxnLst>
              <a:rect l="0" t="0" r="r" b="b"/>
              <a:pathLst>
                <a:path w="306" h="175">
                  <a:moveTo>
                    <a:pt x="306" y="175"/>
                  </a:moveTo>
                  <a:lnTo>
                    <a:pt x="206" y="175"/>
                  </a:lnTo>
                  <a:lnTo>
                    <a:pt x="206" y="0"/>
                  </a:lnTo>
                  <a:lnTo>
                    <a:pt x="183" y="0"/>
                  </a:lnTo>
                  <a:lnTo>
                    <a:pt x="183" y="175"/>
                  </a:lnTo>
                  <a:lnTo>
                    <a:pt x="117" y="175"/>
                  </a:lnTo>
                  <a:lnTo>
                    <a:pt x="117" y="0"/>
                  </a:lnTo>
                  <a:lnTo>
                    <a:pt x="63" y="0"/>
                  </a:lnTo>
                  <a:lnTo>
                    <a:pt x="63" y="175"/>
                  </a:lnTo>
                  <a:lnTo>
                    <a:pt x="0" y="175"/>
                  </a:lnTo>
                  <a:lnTo>
                    <a:pt x="306" y="175"/>
                  </a:lnTo>
                  <a:close/>
                </a:path>
              </a:pathLst>
            </a:custGeom>
            <a:solidFill>
              <a:srgbClr val="FDFA00"/>
            </a:solidFill>
            <a:ln w="12700" cap="rnd" cmpd="sng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1" name="Freeform 706"/>
            <p:cNvSpPr>
              <a:spLocks/>
            </p:cNvSpPr>
            <p:nvPr/>
          </p:nvSpPr>
          <p:spPr bwMode="auto">
            <a:xfrm>
              <a:off x="2241" y="2970"/>
              <a:ext cx="978" cy="654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43" y="175"/>
                </a:cxn>
                <a:cxn ang="0">
                  <a:pos x="87" y="0"/>
                </a:cxn>
                <a:cxn ang="0">
                  <a:pos x="131" y="175"/>
                </a:cxn>
                <a:cxn ang="0">
                  <a:pos x="175" y="175"/>
                </a:cxn>
                <a:cxn ang="0">
                  <a:pos x="218" y="175"/>
                </a:cxn>
                <a:cxn ang="0">
                  <a:pos x="262" y="175"/>
                </a:cxn>
                <a:cxn ang="0">
                  <a:pos x="0" y="175"/>
                </a:cxn>
              </a:cxnLst>
              <a:rect l="0" t="0" r="r" b="b"/>
              <a:pathLst>
                <a:path w="262" h="175">
                  <a:moveTo>
                    <a:pt x="0" y="175"/>
                  </a:moveTo>
                  <a:lnTo>
                    <a:pt x="43" y="175"/>
                  </a:lnTo>
                  <a:lnTo>
                    <a:pt x="87" y="0"/>
                  </a:lnTo>
                  <a:lnTo>
                    <a:pt x="131" y="175"/>
                  </a:lnTo>
                  <a:lnTo>
                    <a:pt x="175" y="175"/>
                  </a:lnTo>
                  <a:lnTo>
                    <a:pt x="218" y="175"/>
                  </a:lnTo>
                  <a:lnTo>
                    <a:pt x="262" y="175"/>
                  </a:lnTo>
                  <a:lnTo>
                    <a:pt x="0" y="175"/>
                  </a:lnTo>
                  <a:close/>
                </a:path>
              </a:pathLst>
            </a:custGeom>
            <a:solidFill>
              <a:srgbClr val="9081B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2" name="Freeform 707"/>
            <p:cNvSpPr>
              <a:spLocks/>
            </p:cNvSpPr>
            <p:nvPr/>
          </p:nvSpPr>
          <p:spPr bwMode="auto">
            <a:xfrm>
              <a:off x="2241" y="2970"/>
              <a:ext cx="978" cy="654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43" y="175"/>
                </a:cxn>
                <a:cxn ang="0">
                  <a:pos x="87" y="0"/>
                </a:cxn>
                <a:cxn ang="0">
                  <a:pos x="131" y="175"/>
                </a:cxn>
                <a:cxn ang="0">
                  <a:pos x="175" y="175"/>
                </a:cxn>
                <a:cxn ang="0">
                  <a:pos x="218" y="175"/>
                </a:cxn>
                <a:cxn ang="0">
                  <a:pos x="262" y="175"/>
                </a:cxn>
                <a:cxn ang="0">
                  <a:pos x="0" y="175"/>
                </a:cxn>
              </a:cxnLst>
              <a:rect l="0" t="0" r="r" b="b"/>
              <a:pathLst>
                <a:path w="262" h="175">
                  <a:moveTo>
                    <a:pt x="0" y="175"/>
                  </a:moveTo>
                  <a:lnTo>
                    <a:pt x="43" y="175"/>
                  </a:lnTo>
                  <a:lnTo>
                    <a:pt x="87" y="0"/>
                  </a:lnTo>
                  <a:lnTo>
                    <a:pt x="131" y="175"/>
                  </a:lnTo>
                  <a:lnTo>
                    <a:pt x="175" y="175"/>
                  </a:lnTo>
                  <a:lnTo>
                    <a:pt x="218" y="175"/>
                  </a:lnTo>
                  <a:lnTo>
                    <a:pt x="262" y="175"/>
                  </a:lnTo>
                  <a:lnTo>
                    <a:pt x="0" y="175"/>
                  </a:lnTo>
                  <a:close/>
                </a:path>
              </a:pathLst>
            </a:custGeom>
            <a:noFill/>
            <a:ln w="0">
              <a:solidFill>
                <a:srgbClr val="9081B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3" name="Freeform 327"/>
            <p:cNvSpPr>
              <a:spLocks noEditPoints="1"/>
            </p:cNvSpPr>
            <p:nvPr/>
          </p:nvSpPr>
          <p:spPr bwMode="auto">
            <a:xfrm>
              <a:off x="2241" y="2959"/>
              <a:ext cx="1142" cy="665"/>
            </a:xfrm>
            <a:custGeom>
              <a:avLst/>
              <a:gdLst/>
              <a:ahLst/>
              <a:cxnLst>
                <a:cxn ang="0">
                  <a:pos x="0" y="172"/>
                </a:cxn>
                <a:cxn ang="0">
                  <a:pos x="43" y="172"/>
                </a:cxn>
                <a:cxn ang="0">
                  <a:pos x="43" y="178"/>
                </a:cxn>
                <a:cxn ang="0">
                  <a:pos x="0" y="178"/>
                </a:cxn>
                <a:cxn ang="0">
                  <a:pos x="0" y="172"/>
                </a:cxn>
                <a:cxn ang="0">
                  <a:pos x="46" y="176"/>
                </a:cxn>
                <a:cxn ang="0">
                  <a:pos x="46" y="178"/>
                </a:cxn>
                <a:cxn ang="0">
                  <a:pos x="43" y="178"/>
                </a:cxn>
                <a:cxn ang="0">
                  <a:pos x="43" y="175"/>
                </a:cxn>
                <a:cxn ang="0">
                  <a:pos x="46" y="176"/>
                </a:cxn>
                <a:cxn ang="0">
                  <a:pos x="40" y="175"/>
                </a:cxn>
                <a:cxn ang="0">
                  <a:pos x="84" y="0"/>
                </a:cxn>
                <a:cxn ang="0">
                  <a:pos x="90" y="1"/>
                </a:cxn>
                <a:cxn ang="0">
                  <a:pos x="46" y="176"/>
                </a:cxn>
                <a:cxn ang="0">
                  <a:pos x="40" y="175"/>
                </a:cxn>
                <a:cxn ang="0">
                  <a:pos x="90" y="0"/>
                </a:cxn>
                <a:cxn ang="0">
                  <a:pos x="134" y="175"/>
                </a:cxn>
                <a:cxn ang="0">
                  <a:pos x="128" y="176"/>
                </a:cxn>
                <a:cxn ang="0">
                  <a:pos x="84" y="1"/>
                </a:cxn>
                <a:cxn ang="0">
                  <a:pos x="90" y="0"/>
                </a:cxn>
                <a:cxn ang="0">
                  <a:pos x="131" y="178"/>
                </a:cxn>
                <a:cxn ang="0">
                  <a:pos x="128" y="178"/>
                </a:cxn>
                <a:cxn ang="0">
                  <a:pos x="128" y="176"/>
                </a:cxn>
                <a:cxn ang="0">
                  <a:pos x="131" y="175"/>
                </a:cxn>
                <a:cxn ang="0">
                  <a:pos x="131" y="178"/>
                </a:cxn>
                <a:cxn ang="0">
                  <a:pos x="131" y="172"/>
                </a:cxn>
                <a:cxn ang="0">
                  <a:pos x="175" y="172"/>
                </a:cxn>
                <a:cxn ang="0">
                  <a:pos x="175" y="178"/>
                </a:cxn>
                <a:cxn ang="0">
                  <a:pos x="131" y="178"/>
                </a:cxn>
                <a:cxn ang="0">
                  <a:pos x="131" y="172"/>
                </a:cxn>
                <a:cxn ang="0">
                  <a:pos x="175" y="172"/>
                </a:cxn>
                <a:cxn ang="0">
                  <a:pos x="218" y="172"/>
                </a:cxn>
                <a:cxn ang="0">
                  <a:pos x="218" y="178"/>
                </a:cxn>
                <a:cxn ang="0">
                  <a:pos x="175" y="178"/>
                </a:cxn>
                <a:cxn ang="0">
                  <a:pos x="175" y="172"/>
                </a:cxn>
                <a:cxn ang="0">
                  <a:pos x="218" y="172"/>
                </a:cxn>
                <a:cxn ang="0">
                  <a:pos x="262" y="172"/>
                </a:cxn>
                <a:cxn ang="0">
                  <a:pos x="262" y="178"/>
                </a:cxn>
                <a:cxn ang="0">
                  <a:pos x="218" y="178"/>
                </a:cxn>
                <a:cxn ang="0">
                  <a:pos x="218" y="172"/>
                </a:cxn>
                <a:cxn ang="0">
                  <a:pos x="262" y="172"/>
                </a:cxn>
                <a:cxn ang="0">
                  <a:pos x="306" y="172"/>
                </a:cxn>
                <a:cxn ang="0">
                  <a:pos x="306" y="178"/>
                </a:cxn>
                <a:cxn ang="0">
                  <a:pos x="262" y="178"/>
                </a:cxn>
                <a:cxn ang="0">
                  <a:pos x="262" y="172"/>
                </a:cxn>
              </a:cxnLst>
              <a:rect l="0" t="0" r="r" b="b"/>
              <a:pathLst>
                <a:path w="306" h="178">
                  <a:moveTo>
                    <a:pt x="0" y="172"/>
                  </a:moveTo>
                  <a:lnTo>
                    <a:pt x="43" y="172"/>
                  </a:lnTo>
                  <a:lnTo>
                    <a:pt x="43" y="178"/>
                  </a:lnTo>
                  <a:lnTo>
                    <a:pt x="0" y="178"/>
                  </a:lnTo>
                  <a:lnTo>
                    <a:pt x="0" y="172"/>
                  </a:lnTo>
                  <a:close/>
                  <a:moveTo>
                    <a:pt x="46" y="176"/>
                  </a:moveTo>
                  <a:lnTo>
                    <a:pt x="46" y="178"/>
                  </a:lnTo>
                  <a:lnTo>
                    <a:pt x="43" y="178"/>
                  </a:lnTo>
                  <a:lnTo>
                    <a:pt x="43" y="175"/>
                  </a:lnTo>
                  <a:lnTo>
                    <a:pt x="46" y="176"/>
                  </a:lnTo>
                  <a:close/>
                  <a:moveTo>
                    <a:pt x="40" y="175"/>
                  </a:moveTo>
                  <a:lnTo>
                    <a:pt x="84" y="0"/>
                  </a:lnTo>
                  <a:lnTo>
                    <a:pt x="90" y="1"/>
                  </a:lnTo>
                  <a:lnTo>
                    <a:pt x="46" y="176"/>
                  </a:lnTo>
                  <a:lnTo>
                    <a:pt x="40" y="175"/>
                  </a:lnTo>
                  <a:close/>
                  <a:moveTo>
                    <a:pt x="90" y="0"/>
                  </a:moveTo>
                  <a:lnTo>
                    <a:pt x="134" y="175"/>
                  </a:lnTo>
                  <a:lnTo>
                    <a:pt x="128" y="176"/>
                  </a:lnTo>
                  <a:lnTo>
                    <a:pt x="84" y="1"/>
                  </a:lnTo>
                  <a:lnTo>
                    <a:pt x="90" y="0"/>
                  </a:lnTo>
                  <a:close/>
                  <a:moveTo>
                    <a:pt x="131" y="178"/>
                  </a:moveTo>
                  <a:lnTo>
                    <a:pt x="128" y="178"/>
                  </a:lnTo>
                  <a:lnTo>
                    <a:pt x="128" y="176"/>
                  </a:lnTo>
                  <a:lnTo>
                    <a:pt x="131" y="175"/>
                  </a:lnTo>
                  <a:lnTo>
                    <a:pt x="131" y="178"/>
                  </a:lnTo>
                  <a:close/>
                  <a:moveTo>
                    <a:pt x="131" y="172"/>
                  </a:moveTo>
                  <a:lnTo>
                    <a:pt x="175" y="172"/>
                  </a:lnTo>
                  <a:lnTo>
                    <a:pt x="175" y="178"/>
                  </a:lnTo>
                  <a:lnTo>
                    <a:pt x="131" y="178"/>
                  </a:lnTo>
                  <a:lnTo>
                    <a:pt x="131" y="172"/>
                  </a:lnTo>
                  <a:close/>
                  <a:moveTo>
                    <a:pt x="175" y="172"/>
                  </a:moveTo>
                  <a:lnTo>
                    <a:pt x="218" y="172"/>
                  </a:lnTo>
                  <a:lnTo>
                    <a:pt x="218" y="178"/>
                  </a:lnTo>
                  <a:lnTo>
                    <a:pt x="175" y="178"/>
                  </a:lnTo>
                  <a:lnTo>
                    <a:pt x="175" y="172"/>
                  </a:lnTo>
                  <a:close/>
                  <a:moveTo>
                    <a:pt x="218" y="172"/>
                  </a:moveTo>
                  <a:lnTo>
                    <a:pt x="262" y="172"/>
                  </a:lnTo>
                  <a:lnTo>
                    <a:pt x="262" y="178"/>
                  </a:lnTo>
                  <a:lnTo>
                    <a:pt x="218" y="178"/>
                  </a:lnTo>
                  <a:lnTo>
                    <a:pt x="218" y="172"/>
                  </a:lnTo>
                  <a:close/>
                  <a:moveTo>
                    <a:pt x="262" y="172"/>
                  </a:moveTo>
                  <a:lnTo>
                    <a:pt x="306" y="172"/>
                  </a:lnTo>
                  <a:lnTo>
                    <a:pt x="306" y="178"/>
                  </a:lnTo>
                  <a:lnTo>
                    <a:pt x="262" y="178"/>
                  </a:lnTo>
                  <a:lnTo>
                    <a:pt x="262" y="172"/>
                  </a:lnTo>
                  <a:close/>
                </a:path>
              </a:pathLst>
            </a:custGeom>
            <a:solidFill>
              <a:srgbClr val="340E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4" name="Rectangle 328"/>
            <p:cNvSpPr>
              <a:spLocks noChangeArrowheads="1"/>
            </p:cNvSpPr>
            <p:nvPr/>
          </p:nvSpPr>
          <p:spPr bwMode="auto">
            <a:xfrm>
              <a:off x="2398" y="3590"/>
              <a:ext cx="11" cy="22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5" name="Rectangle 329"/>
            <p:cNvSpPr>
              <a:spLocks noChangeArrowheads="1"/>
            </p:cNvSpPr>
            <p:nvPr/>
          </p:nvSpPr>
          <p:spPr bwMode="auto">
            <a:xfrm>
              <a:off x="2480" y="3478"/>
              <a:ext cx="11" cy="134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6" name="Rectangle 330"/>
            <p:cNvSpPr>
              <a:spLocks noChangeArrowheads="1"/>
            </p:cNvSpPr>
            <p:nvPr/>
          </p:nvSpPr>
          <p:spPr bwMode="auto">
            <a:xfrm>
              <a:off x="2439" y="3545"/>
              <a:ext cx="11" cy="67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7" name="Rectangle 331"/>
            <p:cNvSpPr>
              <a:spLocks noChangeArrowheads="1"/>
            </p:cNvSpPr>
            <p:nvPr/>
          </p:nvSpPr>
          <p:spPr bwMode="auto">
            <a:xfrm>
              <a:off x="2521" y="3388"/>
              <a:ext cx="11" cy="224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8" name="Rectangle 332"/>
            <p:cNvSpPr>
              <a:spLocks noChangeArrowheads="1"/>
            </p:cNvSpPr>
            <p:nvPr/>
          </p:nvSpPr>
          <p:spPr bwMode="auto">
            <a:xfrm>
              <a:off x="2600" y="3187"/>
              <a:ext cx="11" cy="425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9" name="Rectangle 333"/>
            <p:cNvSpPr>
              <a:spLocks noChangeArrowheads="1"/>
            </p:cNvSpPr>
            <p:nvPr/>
          </p:nvSpPr>
          <p:spPr bwMode="auto">
            <a:xfrm>
              <a:off x="2398" y="3590"/>
              <a:ext cx="11" cy="22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0" name="Rectangle 334"/>
            <p:cNvSpPr>
              <a:spLocks noChangeArrowheads="1"/>
            </p:cNvSpPr>
            <p:nvPr/>
          </p:nvSpPr>
          <p:spPr bwMode="auto">
            <a:xfrm>
              <a:off x="2559" y="2959"/>
              <a:ext cx="15" cy="653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1" name="Rectangle 335"/>
            <p:cNvSpPr>
              <a:spLocks noChangeArrowheads="1"/>
            </p:cNvSpPr>
            <p:nvPr/>
          </p:nvSpPr>
          <p:spPr bwMode="auto">
            <a:xfrm>
              <a:off x="2480" y="3288"/>
              <a:ext cx="11" cy="324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2" name="Rectangle 336"/>
            <p:cNvSpPr>
              <a:spLocks noChangeArrowheads="1"/>
            </p:cNvSpPr>
            <p:nvPr/>
          </p:nvSpPr>
          <p:spPr bwMode="auto">
            <a:xfrm>
              <a:off x="2641" y="3288"/>
              <a:ext cx="11" cy="324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3" name="Rectangle 337"/>
            <p:cNvSpPr>
              <a:spLocks noChangeArrowheads="1"/>
            </p:cNvSpPr>
            <p:nvPr/>
          </p:nvSpPr>
          <p:spPr bwMode="auto">
            <a:xfrm>
              <a:off x="2439" y="3452"/>
              <a:ext cx="11" cy="160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4" name="Rectangle 338"/>
            <p:cNvSpPr>
              <a:spLocks noChangeArrowheads="1"/>
            </p:cNvSpPr>
            <p:nvPr/>
          </p:nvSpPr>
          <p:spPr bwMode="auto">
            <a:xfrm>
              <a:off x="2521" y="3123"/>
              <a:ext cx="11" cy="489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5" name="Rectangle 339"/>
            <p:cNvSpPr>
              <a:spLocks noChangeArrowheads="1"/>
            </p:cNvSpPr>
            <p:nvPr/>
          </p:nvSpPr>
          <p:spPr bwMode="auto">
            <a:xfrm>
              <a:off x="2600" y="3123"/>
              <a:ext cx="11" cy="489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6" name="Rectangle 340"/>
            <p:cNvSpPr>
              <a:spLocks noChangeArrowheads="1"/>
            </p:cNvSpPr>
            <p:nvPr/>
          </p:nvSpPr>
          <p:spPr bwMode="auto">
            <a:xfrm>
              <a:off x="2682" y="3452"/>
              <a:ext cx="11" cy="160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7" name="Oval 341"/>
            <p:cNvSpPr>
              <a:spLocks noChangeArrowheads="1"/>
            </p:cNvSpPr>
            <p:nvPr/>
          </p:nvSpPr>
          <p:spPr bwMode="auto">
            <a:xfrm>
              <a:off x="2555" y="2948"/>
              <a:ext cx="26" cy="26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" name="Freeform 342"/>
            <p:cNvSpPr>
              <a:spLocks noEditPoints="1"/>
            </p:cNvSpPr>
            <p:nvPr/>
          </p:nvSpPr>
          <p:spPr bwMode="auto">
            <a:xfrm>
              <a:off x="2551" y="2944"/>
              <a:ext cx="34" cy="3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6" y="3"/>
                </a:cxn>
                <a:cxn ang="0">
                  <a:pos x="4" y="0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9" y="4"/>
                </a:cxn>
                <a:cxn ang="0">
                  <a:pos x="6" y="3"/>
                </a:cxn>
                <a:cxn ang="0">
                  <a:pos x="9" y="4"/>
                </a:cxn>
                <a:cxn ang="0">
                  <a:pos x="6" y="4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6" y="4"/>
                </a:cxn>
                <a:cxn ang="0">
                  <a:pos x="9" y="4"/>
                </a:cxn>
                <a:cxn ang="0">
                  <a:pos x="6" y="6"/>
                </a:cxn>
                <a:cxn ang="0">
                  <a:pos x="9" y="4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4" y="9"/>
                </a:cxn>
                <a:cxn ang="0">
                  <a:pos x="6" y="6"/>
                </a:cxn>
                <a:cxn ang="0">
                  <a:pos x="4" y="9"/>
                </a:cxn>
                <a:cxn ang="0">
                  <a:pos x="4" y="6"/>
                </a:cxn>
                <a:cxn ang="0">
                  <a:pos x="4" y="9"/>
                </a:cxn>
                <a:cxn ang="0">
                  <a:pos x="4" y="9"/>
                </a:cxn>
                <a:cxn ang="0">
                  <a:pos x="4" y="6"/>
                </a:cxn>
                <a:cxn ang="0">
                  <a:pos x="4" y="9"/>
                </a:cxn>
                <a:cxn ang="0">
                  <a:pos x="3" y="6"/>
                </a:cxn>
                <a:cxn ang="0">
                  <a:pos x="4" y="9"/>
                </a:cxn>
                <a:cxn ang="0">
                  <a:pos x="0" y="4"/>
                </a:cxn>
                <a:cxn ang="0">
                  <a:pos x="3" y="6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3" y="3"/>
                </a:cxn>
                <a:cxn ang="0">
                  <a:pos x="0" y="4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4" y="0"/>
                </a:cxn>
                <a:cxn ang="0">
                  <a:pos x="3" y="3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  <a:moveTo>
                    <a:pt x="4" y="0"/>
                  </a:moveTo>
                  <a:cubicBezTo>
                    <a:pt x="6" y="0"/>
                    <a:pt x="7" y="0"/>
                    <a:pt x="8" y="1"/>
                  </a:cubicBezTo>
                  <a:lnTo>
                    <a:pt x="6" y="3"/>
                  </a:lnTo>
                  <a:cubicBezTo>
                    <a:pt x="5" y="3"/>
                    <a:pt x="5" y="3"/>
                    <a:pt x="4" y="3"/>
                  </a:cubicBezTo>
                  <a:lnTo>
                    <a:pt x="4" y="0"/>
                  </a:lnTo>
                  <a:close/>
                  <a:moveTo>
                    <a:pt x="6" y="3"/>
                  </a:moveTo>
                  <a:lnTo>
                    <a:pt x="6" y="3"/>
                  </a:lnTo>
                  <a:lnTo>
                    <a:pt x="7" y="2"/>
                  </a:lnTo>
                  <a:lnTo>
                    <a:pt x="6" y="3"/>
                  </a:lnTo>
                  <a:close/>
                  <a:moveTo>
                    <a:pt x="8" y="1"/>
                  </a:moveTo>
                  <a:cubicBezTo>
                    <a:pt x="9" y="2"/>
                    <a:pt x="9" y="3"/>
                    <a:pt x="9" y="4"/>
                  </a:cubicBezTo>
                  <a:lnTo>
                    <a:pt x="6" y="4"/>
                  </a:lnTo>
                  <a:cubicBezTo>
                    <a:pt x="6" y="4"/>
                    <a:pt x="6" y="4"/>
                    <a:pt x="6" y="3"/>
                  </a:cubicBezTo>
                  <a:lnTo>
                    <a:pt x="8" y="1"/>
                  </a:lnTo>
                  <a:close/>
                  <a:moveTo>
                    <a:pt x="9" y="4"/>
                  </a:moveTo>
                  <a:lnTo>
                    <a:pt x="9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9" y="4"/>
                  </a:lnTo>
                  <a:close/>
                  <a:moveTo>
                    <a:pt x="9" y="4"/>
                  </a:moveTo>
                  <a:lnTo>
                    <a:pt x="9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9" y="4"/>
                  </a:lnTo>
                  <a:close/>
                  <a:moveTo>
                    <a:pt x="9" y="4"/>
                  </a:moveTo>
                  <a:cubicBezTo>
                    <a:pt x="9" y="6"/>
                    <a:pt x="9" y="7"/>
                    <a:pt x="8" y="8"/>
                  </a:cubicBezTo>
                  <a:lnTo>
                    <a:pt x="6" y="6"/>
                  </a:lnTo>
                  <a:cubicBezTo>
                    <a:pt x="6" y="5"/>
                    <a:pt x="6" y="5"/>
                    <a:pt x="6" y="4"/>
                  </a:cubicBezTo>
                  <a:lnTo>
                    <a:pt x="9" y="4"/>
                  </a:lnTo>
                  <a:close/>
                  <a:moveTo>
                    <a:pt x="6" y="6"/>
                  </a:moveTo>
                  <a:lnTo>
                    <a:pt x="6" y="6"/>
                  </a:lnTo>
                  <a:lnTo>
                    <a:pt x="7" y="7"/>
                  </a:lnTo>
                  <a:lnTo>
                    <a:pt x="6" y="6"/>
                  </a:lnTo>
                  <a:close/>
                  <a:moveTo>
                    <a:pt x="8" y="8"/>
                  </a:moveTo>
                  <a:cubicBezTo>
                    <a:pt x="7" y="9"/>
                    <a:pt x="6" y="9"/>
                    <a:pt x="4" y="9"/>
                  </a:cubicBezTo>
                  <a:lnTo>
                    <a:pt x="4" y="6"/>
                  </a:lnTo>
                  <a:cubicBezTo>
                    <a:pt x="5" y="6"/>
                    <a:pt x="5" y="6"/>
                    <a:pt x="6" y="6"/>
                  </a:cubicBezTo>
                  <a:lnTo>
                    <a:pt x="8" y="8"/>
                  </a:lnTo>
                  <a:close/>
                  <a:moveTo>
                    <a:pt x="4" y="9"/>
                  </a:moveTo>
                  <a:lnTo>
                    <a:pt x="4" y="9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9"/>
                  </a:lnTo>
                  <a:close/>
                  <a:moveTo>
                    <a:pt x="4" y="9"/>
                  </a:moveTo>
                  <a:lnTo>
                    <a:pt x="4" y="9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9"/>
                  </a:lnTo>
                  <a:close/>
                  <a:moveTo>
                    <a:pt x="4" y="9"/>
                  </a:moveTo>
                  <a:cubicBezTo>
                    <a:pt x="3" y="9"/>
                    <a:pt x="2" y="9"/>
                    <a:pt x="1" y="8"/>
                  </a:cubicBezTo>
                  <a:lnTo>
                    <a:pt x="3" y="6"/>
                  </a:lnTo>
                  <a:cubicBezTo>
                    <a:pt x="4" y="6"/>
                    <a:pt x="4" y="6"/>
                    <a:pt x="4" y="6"/>
                  </a:cubicBezTo>
                  <a:lnTo>
                    <a:pt x="4" y="9"/>
                  </a:lnTo>
                  <a:close/>
                  <a:moveTo>
                    <a:pt x="1" y="8"/>
                  </a:moveTo>
                  <a:cubicBezTo>
                    <a:pt x="0" y="7"/>
                    <a:pt x="0" y="6"/>
                    <a:pt x="0" y="4"/>
                  </a:cubicBezTo>
                  <a:lnTo>
                    <a:pt x="3" y="4"/>
                  </a:lnTo>
                  <a:cubicBezTo>
                    <a:pt x="3" y="5"/>
                    <a:pt x="3" y="5"/>
                    <a:pt x="3" y="6"/>
                  </a:cubicBezTo>
                  <a:lnTo>
                    <a:pt x="1" y="8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cubicBezTo>
                    <a:pt x="0" y="3"/>
                    <a:pt x="0" y="2"/>
                    <a:pt x="1" y="1"/>
                  </a:cubicBezTo>
                  <a:lnTo>
                    <a:pt x="3" y="3"/>
                  </a:lnTo>
                  <a:cubicBezTo>
                    <a:pt x="3" y="4"/>
                    <a:pt x="3" y="4"/>
                    <a:pt x="3" y="4"/>
                  </a:cubicBezTo>
                  <a:lnTo>
                    <a:pt x="0" y="4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2" y="2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2" y="0"/>
                    <a:pt x="3" y="0"/>
                    <a:pt x="4" y="0"/>
                  </a:cubicBezTo>
                  <a:lnTo>
                    <a:pt x="4" y="3"/>
                  </a:lnTo>
                  <a:cubicBezTo>
                    <a:pt x="4" y="3"/>
                    <a:pt x="4" y="3"/>
                    <a:pt x="3" y="3"/>
                  </a:cubicBezTo>
                  <a:lnTo>
                    <a:pt x="1" y="1"/>
                  </a:lnTo>
                  <a:close/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9" name="Oval 343"/>
            <p:cNvSpPr>
              <a:spLocks noChangeArrowheads="1"/>
            </p:cNvSpPr>
            <p:nvPr/>
          </p:nvSpPr>
          <p:spPr bwMode="auto">
            <a:xfrm>
              <a:off x="2391" y="3601"/>
              <a:ext cx="26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0" name="Freeform 344"/>
            <p:cNvSpPr>
              <a:spLocks noEditPoints="1"/>
            </p:cNvSpPr>
            <p:nvPr/>
          </p:nvSpPr>
          <p:spPr bwMode="auto">
            <a:xfrm>
              <a:off x="2387" y="3594"/>
              <a:ext cx="34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3" y="6"/>
                </a:cxn>
                <a:cxn ang="0">
                  <a:pos x="5" y="10"/>
                </a:cxn>
                <a:cxn ang="0">
                  <a:pos x="0" y="5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0" y="5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5" y="0"/>
                </a:cxn>
                <a:cxn ang="0">
                  <a:pos x="3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6" y="4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3"/>
                    <a:pt x="9" y="4"/>
                    <a:pt x="9" y="5"/>
                  </a:cubicBezTo>
                  <a:lnTo>
                    <a:pt x="6" y="5"/>
                  </a:lnTo>
                  <a:cubicBezTo>
                    <a:pt x="6" y="5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cubicBezTo>
                    <a:pt x="9" y="6"/>
                    <a:pt x="9" y="8"/>
                    <a:pt x="8" y="9"/>
                  </a:cubicBezTo>
                  <a:lnTo>
                    <a:pt x="6" y="6"/>
                  </a:lnTo>
                  <a:cubicBezTo>
                    <a:pt x="6" y="6"/>
                    <a:pt x="6" y="6"/>
                    <a:pt x="6" y="5"/>
                  </a:cubicBezTo>
                  <a:lnTo>
                    <a:pt x="9" y="5"/>
                  </a:lnTo>
                  <a:close/>
                  <a:moveTo>
                    <a:pt x="6" y="6"/>
                  </a:moveTo>
                  <a:lnTo>
                    <a:pt x="6" y="6"/>
                  </a:lnTo>
                  <a:lnTo>
                    <a:pt x="7" y="7"/>
                  </a:lnTo>
                  <a:lnTo>
                    <a:pt x="6" y="6"/>
                  </a:lnTo>
                  <a:close/>
                  <a:moveTo>
                    <a:pt x="8" y="9"/>
                  </a:moveTo>
                  <a:cubicBezTo>
                    <a:pt x="7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5" y="7"/>
                    <a:pt x="6" y="7"/>
                    <a:pt x="6" y="6"/>
                  </a:cubicBezTo>
                  <a:lnTo>
                    <a:pt x="8" y="9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3" y="10"/>
                    <a:pt x="2" y="9"/>
                    <a:pt x="1" y="9"/>
                  </a:cubicBezTo>
                  <a:lnTo>
                    <a:pt x="3" y="6"/>
                  </a:lnTo>
                  <a:cubicBezTo>
                    <a:pt x="4" y="7"/>
                    <a:pt x="4" y="7"/>
                    <a:pt x="5" y="7"/>
                  </a:cubicBezTo>
                  <a:lnTo>
                    <a:pt x="5" y="10"/>
                  </a:lnTo>
                  <a:close/>
                  <a:moveTo>
                    <a:pt x="1" y="9"/>
                  </a:moveTo>
                  <a:cubicBezTo>
                    <a:pt x="0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3" y="6"/>
                    <a:pt x="3" y="6"/>
                  </a:cubicBezTo>
                  <a:lnTo>
                    <a:pt x="1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0" y="3"/>
                    <a:pt x="1" y="2"/>
                  </a:cubicBezTo>
                  <a:lnTo>
                    <a:pt x="3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1" y="2"/>
                  </a:moveTo>
                  <a:lnTo>
                    <a:pt x="1" y="2"/>
                  </a:lnTo>
                  <a:lnTo>
                    <a:pt x="2" y="3"/>
                  </a:lnTo>
                  <a:lnTo>
                    <a:pt x="1" y="2"/>
                  </a:lnTo>
                  <a:close/>
                  <a:moveTo>
                    <a:pt x="1" y="2"/>
                  </a:moveTo>
                  <a:cubicBezTo>
                    <a:pt x="2" y="1"/>
                    <a:pt x="3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4"/>
                    <a:pt x="3" y="4"/>
                  </a:cubicBezTo>
                  <a:lnTo>
                    <a:pt x="1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1" name="Oval 345"/>
            <p:cNvSpPr>
              <a:spLocks noChangeArrowheads="1"/>
            </p:cNvSpPr>
            <p:nvPr/>
          </p:nvSpPr>
          <p:spPr bwMode="auto">
            <a:xfrm>
              <a:off x="2756" y="3601"/>
              <a:ext cx="27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2" name="Freeform 346"/>
            <p:cNvSpPr>
              <a:spLocks noEditPoints="1"/>
            </p:cNvSpPr>
            <p:nvPr/>
          </p:nvSpPr>
          <p:spPr bwMode="auto">
            <a:xfrm>
              <a:off x="2753" y="3594"/>
              <a:ext cx="33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9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3" y="6"/>
                </a:cxn>
                <a:cxn ang="0">
                  <a:pos x="5" y="10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0" y="5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5" y="0"/>
                </a:cxn>
                <a:cxn ang="0">
                  <a:pos x="3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6" y="4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3"/>
                    <a:pt x="9" y="4"/>
                    <a:pt x="9" y="5"/>
                  </a:cubicBezTo>
                  <a:lnTo>
                    <a:pt x="6" y="5"/>
                  </a:lnTo>
                  <a:cubicBezTo>
                    <a:pt x="6" y="5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cubicBezTo>
                    <a:pt x="9" y="6"/>
                    <a:pt x="9" y="8"/>
                    <a:pt x="8" y="9"/>
                  </a:cubicBezTo>
                  <a:lnTo>
                    <a:pt x="6" y="6"/>
                  </a:lnTo>
                  <a:cubicBezTo>
                    <a:pt x="6" y="6"/>
                    <a:pt x="6" y="6"/>
                    <a:pt x="6" y="5"/>
                  </a:cubicBezTo>
                  <a:lnTo>
                    <a:pt x="9" y="5"/>
                  </a:lnTo>
                  <a:close/>
                  <a:moveTo>
                    <a:pt x="8" y="9"/>
                  </a:moveTo>
                  <a:cubicBezTo>
                    <a:pt x="7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5" y="7"/>
                    <a:pt x="6" y="7"/>
                    <a:pt x="6" y="6"/>
                  </a:cubicBezTo>
                  <a:lnTo>
                    <a:pt x="8" y="9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3" y="10"/>
                    <a:pt x="2" y="9"/>
                    <a:pt x="1" y="9"/>
                  </a:cubicBezTo>
                  <a:lnTo>
                    <a:pt x="3" y="6"/>
                  </a:lnTo>
                  <a:cubicBezTo>
                    <a:pt x="4" y="7"/>
                    <a:pt x="4" y="7"/>
                    <a:pt x="5" y="7"/>
                  </a:cubicBezTo>
                  <a:lnTo>
                    <a:pt x="5" y="10"/>
                  </a:lnTo>
                  <a:close/>
                  <a:moveTo>
                    <a:pt x="1" y="9"/>
                  </a:moveTo>
                  <a:lnTo>
                    <a:pt x="1" y="9"/>
                  </a:lnTo>
                  <a:lnTo>
                    <a:pt x="2" y="7"/>
                  </a:lnTo>
                  <a:lnTo>
                    <a:pt x="1" y="9"/>
                  </a:lnTo>
                  <a:close/>
                  <a:moveTo>
                    <a:pt x="1" y="9"/>
                  </a:moveTo>
                  <a:cubicBezTo>
                    <a:pt x="0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3" y="6"/>
                    <a:pt x="3" y="6"/>
                  </a:cubicBezTo>
                  <a:lnTo>
                    <a:pt x="1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0" y="3"/>
                    <a:pt x="1" y="2"/>
                  </a:cubicBezTo>
                  <a:lnTo>
                    <a:pt x="3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3" y="4"/>
                  </a:moveTo>
                  <a:lnTo>
                    <a:pt x="3" y="4"/>
                  </a:lnTo>
                  <a:lnTo>
                    <a:pt x="2" y="3"/>
                  </a:lnTo>
                  <a:lnTo>
                    <a:pt x="3" y="4"/>
                  </a:lnTo>
                  <a:close/>
                  <a:moveTo>
                    <a:pt x="1" y="2"/>
                  </a:moveTo>
                  <a:cubicBezTo>
                    <a:pt x="2" y="1"/>
                    <a:pt x="3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4"/>
                    <a:pt x="3" y="4"/>
                  </a:cubicBezTo>
                  <a:lnTo>
                    <a:pt x="1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3" name="Oval 347"/>
            <p:cNvSpPr>
              <a:spLocks noChangeArrowheads="1"/>
            </p:cNvSpPr>
            <p:nvPr/>
          </p:nvSpPr>
          <p:spPr bwMode="auto">
            <a:xfrm>
              <a:off x="2226" y="3601"/>
              <a:ext cx="27" cy="26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4" name="Freeform 348"/>
            <p:cNvSpPr>
              <a:spLocks noEditPoints="1"/>
            </p:cNvSpPr>
            <p:nvPr/>
          </p:nvSpPr>
          <p:spPr bwMode="auto">
            <a:xfrm>
              <a:off x="2223" y="3598"/>
              <a:ext cx="33" cy="3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6" y="3"/>
                </a:cxn>
                <a:cxn ang="0">
                  <a:pos x="4" y="0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9" y="4"/>
                </a:cxn>
                <a:cxn ang="0">
                  <a:pos x="6" y="3"/>
                </a:cxn>
                <a:cxn ang="0">
                  <a:pos x="9" y="4"/>
                </a:cxn>
                <a:cxn ang="0">
                  <a:pos x="6" y="4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6" y="4"/>
                </a:cxn>
                <a:cxn ang="0">
                  <a:pos x="9" y="4"/>
                </a:cxn>
                <a:cxn ang="0">
                  <a:pos x="6" y="6"/>
                </a:cxn>
                <a:cxn ang="0">
                  <a:pos x="9" y="4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4" y="9"/>
                </a:cxn>
                <a:cxn ang="0">
                  <a:pos x="6" y="6"/>
                </a:cxn>
                <a:cxn ang="0">
                  <a:pos x="4" y="9"/>
                </a:cxn>
                <a:cxn ang="0">
                  <a:pos x="4" y="6"/>
                </a:cxn>
                <a:cxn ang="0">
                  <a:pos x="4" y="9"/>
                </a:cxn>
                <a:cxn ang="0">
                  <a:pos x="4" y="9"/>
                </a:cxn>
                <a:cxn ang="0">
                  <a:pos x="4" y="6"/>
                </a:cxn>
                <a:cxn ang="0">
                  <a:pos x="4" y="9"/>
                </a:cxn>
                <a:cxn ang="0">
                  <a:pos x="3" y="6"/>
                </a:cxn>
                <a:cxn ang="0">
                  <a:pos x="4" y="9"/>
                </a:cxn>
                <a:cxn ang="0">
                  <a:pos x="0" y="4"/>
                </a:cxn>
                <a:cxn ang="0">
                  <a:pos x="3" y="6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3" y="3"/>
                </a:cxn>
                <a:cxn ang="0">
                  <a:pos x="0" y="4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4" y="0"/>
                </a:cxn>
                <a:cxn ang="0">
                  <a:pos x="3" y="3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  <a:moveTo>
                    <a:pt x="4" y="0"/>
                  </a:moveTo>
                  <a:cubicBezTo>
                    <a:pt x="6" y="0"/>
                    <a:pt x="7" y="0"/>
                    <a:pt x="8" y="1"/>
                  </a:cubicBezTo>
                  <a:lnTo>
                    <a:pt x="6" y="3"/>
                  </a:lnTo>
                  <a:cubicBezTo>
                    <a:pt x="5" y="3"/>
                    <a:pt x="5" y="3"/>
                    <a:pt x="4" y="3"/>
                  </a:cubicBezTo>
                  <a:lnTo>
                    <a:pt x="4" y="0"/>
                  </a:lnTo>
                  <a:close/>
                  <a:moveTo>
                    <a:pt x="6" y="3"/>
                  </a:moveTo>
                  <a:lnTo>
                    <a:pt x="6" y="3"/>
                  </a:lnTo>
                  <a:lnTo>
                    <a:pt x="7" y="2"/>
                  </a:lnTo>
                  <a:lnTo>
                    <a:pt x="6" y="3"/>
                  </a:lnTo>
                  <a:close/>
                  <a:moveTo>
                    <a:pt x="8" y="1"/>
                  </a:moveTo>
                  <a:cubicBezTo>
                    <a:pt x="9" y="2"/>
                    <a:pt x="9" y="3"/>
                    <a:pt x="9" y="4"/>
                  </a:cubicBezTo>
                  <a:lnTo>
                    <a:pt x="6" y="4"/>
                  </a:lnTo>
                  <a:cubicBezTo>
                    <a:pt x="6" y="4"/>
                    <a:pt x="6" y="4"/>
                    <a:pt x="6" y="3"/>
                  </a:cubicBezTo>
                  <a:lnTo>
                    <a:pt x="8" y="1"/>
                  </a:lnTo>
                  <a:close/>
                  <a:moveTo>
                    <a:pt x="9" y="4"/>
                  </a:moveTo>
                  <a:lnTo>
                    <a:pt x="9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9" y="4"/>
                  </a:lnTo>
                  <a:close/>
                  <a:moveTo>
                    <a:pt x="9" y="4"/>
                  </a:moveTo>
                  <a:lnTo>
                    <a:pt x="9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9" y="4"/>
                  </a:lnTo>
                  <a:close/>
                  <a:moveTo>
                    <a:pt x="9" y="4"/>
                  </a:moveTo>
                  <a:cubicBezTo>
                    <a:pt x="9" y="6"/>
                    <a:pt x="9" y="7"/>
                    <a:pt x="8" y="8"/>
                  </a:cubicBezTo>
                  <a:lnTo>
                    <a:pt x="6" y="6"/>
                  </a:lnTo>
                  <a:cubicBezTo>
                    <a:pt x="6" y="5"/>
                    <a:pt x="6" y="5"/>
                    <a:pt x="6" y="4"/>
                  </a:cubicBezTo>
                  <a:lnTo>
                    <a:pt x="9" y="4"/>
                  </a:lnTo>
                  <a:close/>
                  <a:moveTo>
                    <a:pt x="6" y="6"/>
                  </a:moveTo>
                  <a:lnTo>
                    <a:pt x="6" y="6"/>
                  </a:lnTo>
                  <a:lnTo>
                    <a:pt x="7" y="7"/>
                  </a:lnTo>
                  <a:lnTo>
                    <a:pt x="6" y="6"/>
                  </a:lnTo>
                  <a:close/>
                  <a:moveTo>
                    <a:pt x="8" y="8"/>
                  </a:moveTo>
                  <a:cubicBezTo>
                    <a:pt x="7" y="9"/>
                    <a:pt x="6" y="9"/>
                    <a:pt x="4" y="9"/>
                  </a:cubicBezTo>
                  <a:lnTo>
                    <a:pt x="4" y="6"/>
                  </a:lnTo>
                  <a:cubicBezTo>
                    <a:pt x="5" y="6"/>
                    <a:pt x="5" y="6"/>
                    <a:pt x="6" y="6"/>
                  </a:cubicBezTo>
                  <a:lnTo>
                    <a:pt x="8" y="8"/>
                  </a:lnTo>
                  <a:close/>
                  <a:moveTo>
                    <a:pt x="4" y="9"/>
                  </a:moveTo>
                  <a:lnTo>
                    <a:pt x="4" y="9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9"/>
                  </a:lnTo>
                  <a:close/>
                  <a:moveTo>
                    <a:pt x="4" y="9"/>
                  </a:moveTo>
                  <a:lnTo>
                    <a:pt x="4" y="9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9"/>
                  </a:lnTo>
                  <a:close/>
                  <a:moveTo>
                    <a:pt x="4" y="9"/>
                  </a:moveTo>
                  <a:cubicBezTo>
                    <a:pt x="3" y="9"/>
                    <a:pt x="2" y="9"/>
                    <a:pt x="1" y="8"/>
                  </a:cubicBezTo>
                  <a:lnTo>
                    <a:pt x="3" y="6"/>
                  </a:lnTo>
                  <a:cubicBezTo>
                    <a:pt x="3" y="6"/>
                    <a:pt x="4" y="6"/>
                    <a:pt x="4" y="6"/>
                  </a:cubicBezTo>
                  <a:lnTo>
                    <a:pt x="4" y="9"/>
                  </a:lnTo>
                  <a:close/>
                  <a:moveTo>
                    <a:pt x="1" y="8"/>
                  </a:moveTo>
                  <a:cubicBezTo>
                    <a:pt x="0" y="7"/>
                    <a:pt x="0" y="6"/>
                    <a:pt x="0" y="4"/>
                  </a:cubicBezTo>
                  <a:lnTo>
                    <a:pt x="3" y="4"/>
                  </a:lnTo>
                  <a:cubicBezTo>
                    <a:pt x="3" y="5"/>
                    <a:pt x="3" y="5"/>
                    <a:pt x="3" y="6"/>
                  </a:cubicBezTo>
                  <a:lnTo>
                    <a:pt x="1" y="8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cubicBezTo>
                    <a:pt x="0" y="3"/>
                    <a:pt x="0" y="2"/>
                    <a:pt x="1" y="1"/>
                  </a:cubicBezTo>
                  <a:lnTo>
                    <a:pt x="3" y="3"/>
                  </a:lnTo>
                  <a:cubicBezTo>
                    <a:pt x="3" y="4"/>
                    <a:pt x="3" y="4"/>
                    <a:pt x="3" y="4"/>
                  </a:cubicBezTo>
                  <a:lnTo>
                    <a:pt x="0" y="4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2" y="2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2" y="0"/>
                    <a:pt x="3" y="0"/>
                    <a:pt x="4" y="0"/>
                  </a:cubicBezTo>
                  <a:lnTo>
                    <a:pt x="4" y="3"/>
                  </a:lnTo>
                  <a:cubicBezTo>
                    <a:pt x="4" y="3"/>
                    <a:pt x="3" y="3"/>
                    <a:pt x="3" y="3"/>
                  </a:cubicBezTo>
                  <a:lnTo>
                    <a:pt x="1" y="1"/>
                  </a:lnTo>
                  <a:close/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5" name="Oval 349"/>
            <p:cNvSpPr>
              <a:spLocks noChangeArrowheads="1"/>
            </p:cNvSpPr>
            <p:nvPr/>
          </p:nvSpPr>
          <p:spPr bwMode="auto">
            <a:xfrm>
              <a:off x="3372" y="3601"/>
              <a:ext cx="23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6" name="Freeform 350"/>
            <p:cNvSpPr>
              <a:spLocks noEditPoints="1"/>
            </p:cNvSpPr>
            <p:nvPr/>
          </p:nvSpPr>
          <p:spPr bwMode="auto">
            <a:xfrm>
              <a:off x="3365" y="3594"/>
              <a:ext cx="37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6" y="4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3"/>
                    <a:pt x="10" y="4"/>
                    <a:pt x="10" y="5"/>
                  </a:cubicBezTo>
                  <a:lnTo>
                    <a:pt x="7" y="5"/>
                  </a:lnTo>
                  <a:cubicBezTo>
                    <a:pt x="7" y="5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6"/>
                    <a:pt x="9" y="8"/>
                    <a:pt x="8" y="9"/>
                  </a:cubicBezTo>
                  <a:lnTo>
                    <a:pt x="6" y="6"/>
                  </a:lnTo>
                  <a:cubicBezTo>
                    <a:pt x="6" y="6"/>
                    <a:pt x="7" y="6"/>
                    <a:pt x="7" y="5"/>
                  </a:cubicBezTo>
                  <a:lnTo>
                    <a:pt x="10" y="5"/>
                  </a:lnTo>
                  <a:close/>
                  <a:moveTo>
                    <a:pt x="8" y="9"/>
                  </a:moveTo>
                  <a:cubicBezTo>
                    <a:pt x="7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5" y="7"/>
                    <a:pt x="6" y="7"/>
                    <a:pt x="6" y="6"/>
                  </a:cubicBezTo>
                  <a:lnTo>
                    <a:pt x="8" y="9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3" y="10"/>
                    <a:pt x="2" y="9"/>
                    <a:pt x="1" y="9"/>
                  </a:cubicBezTo>
                  <a:lnTo>
                    <a:pt x="4" y="6"/>
                  </a:lnTo>
                  <a:cubicBezTo>
                    <a:pt x="4" y="7"/>
                    <a:pt x="4" y="7"/>
                    <a:pt x="5" y="7"/>
                  </a:cubicBezTo>
                  <a:lnTo>
                    <a:pt x="5" y="10"/>
                  </a:lnTo>
                  <a:close/>
                  <a:moveTo>
                    <a:pt x="1" y="9"/>
                  </a:moveTo>
                  <a:lnTo>
                    <a:pt x="1" y="9"/>
                  </a:lnTo>
                  <a:lnTo>
                    <a:pt x="2" y="7"/>
                  </a:lnTo>
                  <a:lnTo>
                    <a:pt x="1" y="9"/>
                  </a:lnTo>
                  <a:close/>
                  <a:moveTo>
                    <a:pt x="1" y="9"/>
                  </a:moveTo>
                  <a:cubicBezTo>
                    <a:pt x="1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3" y="6"/>
                    <a:pt x="4" y="6"/>
                  </a:cubicBezTo>
                  <a:lnTo>
                    <a:pt x="1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1" y="3"/>
                    <a:pt x="1" y="2"/>
                  </a:cubicBezTo>
                  <a:lnTo>
                    <a:pt x="4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3" y="3"/>
                  </a:lnTo>
                  <a:lnTo>
                    <a:pt x="4" y="4"/>
                  </a:lnTo>
                  <a:close/>
                  <a:moveTo>
                    <a:pt x="1" y="2"/>
                  </a:moveTo>
                  <a:cubicBezTo>
                    <a:pt x="2" y="1"/>
                    <a:pt x="3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4"/>
                    <a:pt x="4" y="4"/>
                  </a:cubicBezTo>
                  <a:lnTo>
                    <a:pt x="1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7" name="Oval 351"/>
            <p:cNvSpPr>
              <a:spLocks noChangeArrowheads="1"/>
            </p:cNvSpPr>
            <p:nvPr/>
          </p:nvSpPr>
          <p:spPr bwMode="auto">
            <a:xfrm>
              <a:off x="2473" y="3277"/>
              <a:ext cx="22" cy="22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8" name="Freeform 352"/>
            <p:cNvSpPr>
              <a:spLocks noEditPoints="1"/>
            </p:cNvSpPr>
            <p:nvPr/>
          </p:nvSpPr>
          <p:spPr bwMode="auto">
            <a:xfrm>
              <a:off x="2465" y="3269"/>
              <a:ext cx="38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1"/>
                    <a:pt x="8" y="1"/>
                  </a:cubicBezTo>
                  <a:lnTo>
                    <a:pt x="6" y="4"/>
                  </a:lnTo>
                  <a:cubicBezTo>
                    <a:pt x="6" y="3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2"/>
                  </a:lnTo>
                  <a:lnTo>
                    <a:pt x="6" y="4"/>
                  </a:lnTo>
                  <a:close/>
                  <a:moveTo>
                    <a:pt x="8" y="1"/>
                  </a:moveTo>
                  <a:cubicBezTo>
                    <a:pt x="9" y="2"/>
                    <a:pt x="10" y="3"/>
                    <a:pt x="10" y="5"/>
                  </a:cubicBezTo>
                  <a:lnTo>
                    <a:pt x="7" y="5"/>
                  </a:lnTo>
                  <a:cubicBezTo>
                    <a:pt x="7" y="4"/>
                    <a:pt x="6" y="4"/>
                    <a:pt x="6" y="4"/>
                  </a:cubicBezTo>
                  <a:lnTo>
                    <a:pt x="8" y="1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6"/>
                    <a:pt x="9" y="7"/>
                    <a:pt x="8" y="8"/>
                  </a:cubicBezTo>
                  <a:lnTo>
                    <a:pt x="6" y="6"/>
                  </a:lnTo>
                  <a:cubicBezTo>
                    <a:pt x="6" y="6"/>
                    <a:pt x="7" y="5"/>
                    <a:pt x="7" y="5"/>
                  </a:cubicBezTo>
                  <a:lnTo>
                    <a:pt x="10" y="5"/>
                  </a:lnTo>
                  <a:close/>
                  <a:moveTo>
                    <a:pt x="6" y="6"/>
                  </a:moveTo>
                  <a:lnTo>
                    <a:pt x="6" y="6"/>
                  </a:lnTo>
                  <a:lnTo>
                    <a:pt x="7" y="7"/>
                  </a:lnTo>
                  <a:lnTo>
                    <a:pt x="6" y="6"/>
                  </a:lnTo>
                  <a:close/>
                  <a:moveTo>
                    <a:pt x="8" y="8"/>
                  </a:moveTo>
                  <a:cubicBezTo>
                    <a:pt x="7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5" y="7"/>
                    <a:pt x="6" y="6"/>
                    <a:pt x="6" y="6"/>
                  </a:cubicBezTo>
                  <a:lnTo>
                    <a:pt x="8" y="8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4" y="10"/>
                    <a:pt x="2" y="9"/>
                    <a:pt x="1" y="8"/>
                  </a:cubicBezTo>
                  <a:lnTo>
                    <a:pt x="4" y="6"/>
                  </a:lnTo>
                  <a:cubicBezTo>
                    <a:pt x="4" y="6"/>
                    <a:pt x="4" y="7"/>
                    <a:pt x="5" y="7"/>
                  </a:cubicBezTo>
                  <a:lnTo>
                    <a:pt x="5" y="10"/>
                  </a:lnTo>
                  <a:close/>
                  <a:moveTo>
                    <a:pt x="1" y="8"/>
                  </a:moveTo>
                  <a:cubicBezTo>
                    <a:pt x="1" y="7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5"/>
                    <a:pt x="3" y="6"/>
                    <a:pt x="4" y="6"/>
                  </a:cubicBezTo>
                  <a:lnTo>
                    <a:pt x="1" y="8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3"/>
                    <a:pt x="1" y="2"/>
                    <a:pt x="1" y="1"/>
                  </a:cubicBezTo>
                  <a:lnTo>
                    <a:pt x="4" y="4"/>
                  </a:lnTo>
                  <a:cubicBezTo>
                    <a:pt x="3" y="4"/>
                    <a:pt x="3" y="4"/>
                    <a:pt x="3" y="5"/>
                  </a:cubicBezTo>
                  <a:lnTo>
                    <a:pt x="0" y="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3" y="2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2" y="1"/>
                    <a:pt x="4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3"/>
                    <a:pt x="4" y="4"/>
                  </a:cubicBezTo>
                  <a:lnTo>
                    <a:pt x="1" y="1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9" name="Oval 369"/>
            <p:cNvSpPr>
              <a:spLocks noChangeArrowheads="1"/>
            </p:cNvSpPr>
            <p:nvPr/>
          </p:nvSpPr>
          <p:spPr bwMode="auto">
            <a:xfrm>
              <a:off x="2514" y="3112"/>
              <a:ext cx="22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0" name="Freeform 370"/>
            <p:cNvSpPr>
              <a:spLocks noEditPoints="1"/>
            </p:cNvSpPr>
            <p:nvPr/>
          </p:nvSpPr>
          <p:spPr bwMode="auto">
            <a:xfrm>
              <a:off x="2506" y="3105"/>
              <a:ext cx="38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6" y="3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2"/>
                    <a:pt x="10" y="4"/>
                    <a:pt x="10" y="5"/>
                  </a:cubicBezTo>
                  <a:lnTo>
                    <a:pt x="7" y="5"/>
                  </a:lnTo>
                  <a:cubicBezTo>
                    <a:pt x="7" y="5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6"/>
                    <a:pt x="9" y="8"/>
                    <a:pt x="8" y="8"/>
                  </a:cubicBezTo>
                  <a:lnTo>
                    <a:pt x="6" y="6"/>
                  </a:lnTo>
                  <a:cubicBezTo>
                    <a:pt x="6" y="6"/>
                    <a:pt x="7" y="5"/>
                    <a:pt x="7" y="5"/>
                  </a:cubicBezTo>
                  <a:lnTo>
                    <a:pt x="10" y="5"/>
                  </a:lnTo>
                  <a:close/>
                  <a:moveTo>
                    <a:pt x="6" y="6"/>
                  </a:moveTo>
                  <a:lnTo>
                    <a:pt x="6" y="6"/>
                  </a:lnTo>
                  <a:lnTo>
                    <a:pt x="7" y="7"/>
                  </a:lnTo>
                  <a:lnTo>
                    <a:pt x="6" y="6"/>
                  </a:lnTo>
                  <a:close/>
                  <a:moveTo>
                    <a:pt x="8" y="8"/>
                  </a:moveTo>
                  <a:cubicBezTo>
                    <a:pt x="7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5" y="7"/>
                    <a:pt x="6" y="7"/>
                    <a:pt x="6" y="6"/>
                  </a:cubicBezTo>
                  <a:lnTo>
                    <a:pt x="8" y="8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3" y="10"/>
                    <a:pt x="2" y="9"/>
                    <a:pt x="1" y="8"/>
                  </a:cubicBezTo>
                  <a:lnTo>
                    <a:pt x="4" y="6"/>
                  </a:lnTo>
                  <a:cubicBezTo>
                    <a:pt x="4" y="7"/>
                    <a:pt x="4" y="7"/>
                    <a:pt x="5" y="7"/>
                  </a:cubicBezTo>
                  <a:lnTo>
                    <a:pt x="5" y="10"/>
                  </a:lnTo>
                  <a:close/>
                  <a:moveTo>
                    <a:pt x="1" y="8"/>
                  </a:moveTo>
                  <a:cubicBezTo>
                    <a:pt x="1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5"/>
                    <a:pt x="3" y="6"/>
                    <a:pt x="4" y="6"/>
                  </a:cubicBezTo>
                  <a:lnTo>
                    <a:pt x="1" y="8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1" y="2"/>
                    <a:pt x="1" y="2"/>
                  </a:cubicBezTo>
                  <a:lnTo>
                    <a:pt x="4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1" y="2"/>
                  </a:moveTo>
                  <a:lnTo>
                    <a:pt x="1" y="2"/>
                  </a:lnTo>
                  <a:lnTo>
                    <a:pt x="3" y="3"/>
                  </a:lnTo>
                  <a:lnTo>
                    <a:pt x="1" y="2"/>
                  </a:lnTo>
                  <a:close/>
                  <a:moveTo>
                    <a:pt x="1" y="2"/>
                  </a:moveTo>
                  <a:cubicBezTo>
                    <a:pt x="2" y="1"/>
                    <a:pt x="3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3"/>
                    <a:pt x="4" y="4"/>
                  </a:cubicBezTo>
                  <a:lnTo>
                    <a:pt x="1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1" name="Oval 371"/>
            <p:cNvSpPr>
              <a:spLocks noChangeArrowheads="1"/>
            </p:cNvSpPr>
            <p:nvPr/>
          </p:nvSpPr>
          <p:spPr bwMode="auto">
            <a:xfrm>
              <a:off x="2596" y="3109"/>
              <a:ext cx="26" cy="26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2" name="Freeform 372"/>
            <p:cNvSpPr>
              <a:spLocks noEditPoints="1"/>
            </p:cNvSpPr>
            <p:nvPr/>
          </p:nvSpPr>
          <p:spPr bwMode="auto">
            <a:xfrm>
              <a:off x="2592" y="3105"/>
              <a:ext cx="34" cy="3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6" y="3"/>
                </a:cxn>
                <a:cxn ang="0">
                  <a:pos x="4" y="0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9" y="5"/>
                </a:cxn>
                <a:cxn ang="0">
                  <a:pos x="6" y="3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4" y="9"/>
                </a:cxn>
                <a:cxn ang="0">
                  <a:pos x="6" y="6"/>
                </a:cxn>
                <a:cxn ang="0">
                  <a:pos x="4" y="9"/>
                </a:cxn>
                <a:cxn ang="0">
                  <a:pos x="4" y="6"/>
                </a:cxn>
                <a:cxn ang="0">
                  <a:pos x="4" y="9"/>
                </a:cxn>
                <a:cxn ang="0">
                  <a:pos x="4" y="9"/>
                </a:cxn>
                <a:cxn ang="0">
                  <a:pos x="4" y="6"/>
                </a:cxn>
                <a:cxn ang="0">
                  <a:pos x="4" y="9"/>
                </a:cxn>
                <a:cxn ang="0">
                  <a:pos x="3" y="6"/>
                </a:cxn>
                <a:cxn ang="0">
                  <a:pos x="4" y="9"/>
                </a:cxn>
                <a:cxn ang="0">
                  <a:pos x="0" y="5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3" y="3"/>
                </a:cxn>
                <a:cxn ang="0">
                  <a:pos x="0" y="5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4" y="0"/>
                </a:cxn>
                <a:cxn ang="0">
                  <a:pos x="3" y="3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  <a:moveTo>
                    <a:pt x="4" y="0"/>
                  </a:moveTo>
                  <a:cubicBezTo>
                    <a:pt x="6" y="0"/>
                    <a:pt x="7" y="0"/>
                    <a:pt x="8" y="1"/>
                  </a:cubicBezTo>
                  <a:lnTo>
                    <a:pt x="6" y="3"/>
                  </a:lnTo>
                  <a:cubicBezTo>
                    <a:pt x="5" y="3"/>
                    <a:pt x="5" y="3"/>
                    <a:pt x="4" y="3"/>
                  </a:cubicBezTo>
                  <a:lnTo>
                    <a:pt x="4" y="0"/>
                  </a:lnTo>
                  <a:close/>
                  <a:moveTo>
                    <a:pt x="6" y="3"/>
                  </a:moveTo>
                  <a:lnTo>
                    <a:pt x="6" y="3"/>
                  </a:lnTo>
                  <a:lnTo>
                    <a:pt x="7" y="2"/>
                  </a:lnTo>
                  <a:lnTo>
                    <a:pt x="6" y="3"/>
                  </a:lnTo>
                  <a:close/>
                  <a:moveTo>
                    <a:pt x="8" y="1"/>
                  </a:moveTo>
                  <a:cubicBezTo>
                    <a:pt x="9" y="2"/>
                    <a:pt x="9" y="3"/>
                    <a:pt x="9" y="5"/>
                  </a:cubicBezTo>
                  <a:lnTo>
                    <a:pt x="6" y="5"/>
                  </a:lnTo>
                  <a:cubicBezTo>
                    <a:pt x="6" y="4"/>
                    <a:pt x="6" y="4"/>
                    <a:pt x="6" y="3"/>
                  </a:cubicBezTo>
                  <a:lnTo>
                    <a:pt x="8" y="1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cubicBezTo>
                    <a:pt x="9" y="6"/>
                    <a:pt x="9" y="7"/>
                    <a:pt x="8" y="8"/>
                  </a:cubicBez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lnTo>
                    <a:pt x="9" y="5"/>
                  </a:lnTo>
                  <a:close/>
                  <a:moveTo>
                    <a:pt x="6" y="6"/>
                  </a:moveTo>
                  <a:lnTo>
                    <a:pt x="6" y="6"/>
                  </a:lnTo>
                  <a:lnTo>
                    <a:pt x="7" y="7"/>
                  </a:lnTo>
                  <a:lnTo>
                    <a:pt x="6" y="6"/>
                  </a:lnTo>
                  <a:close/>
                  <a:moveTo>
                    <a:pt x="8" y="8"/>
                  </a:moveTo>
                  <a:cubicBezTo>
                    <a:pt x="7" y="9"/>
                    <a:pt x="6" y="9"/>
                    <a:pt x="4" y="9"/>
                  </a:cubicBezTo>
                  <a:lnTo>
                    <a:pt x="4" y="6"/>
                  </a:lnTo>
                  <a:cubicBezTo>
                    <a:pt x="5" y="6"/>
                    <a:pt x="5" y="6"/>
                    <a:pt x="6" y="6"/>
                  </a:cubicBezTo>
                  <a:lnTo>
                    <a:pt x="8" y="8"/>
                  </a:lnTo>
                  <a:close/>
                  <a:moveTo>
                    <a:pt x="4" y="9"/>
                  </a:moveTo>
                  <a:lnTo>
                    <a:pt x="4" y="9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9"/>
                  </a:lnTo>
                  <a:close/>
                  <a:moveTo>
                    <a:pt x="4" y="9"/>
                  </a:moveTo>
                  <a:lnTo>
                    <a:pt x="4" y="9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9"/>
                  </a:lnTo>
                  <a:close/>
                  <a:moveTo>
                    <a:pt x="4" y="9"/>
                  </a:moveTo>
                  <a:cubicBezTo>
                    <a:pt x="3" y="9"/>
                    <a:pt x="2" y="9"/>
                    <a:pt x="1" y="8"/>
                  </a:cubicBezTo>
                  <a:lnTo>
                    <a:pt x="3" y="6"/>
                  </a:lnTo>
                  <a:cubicBezTo>
                    <a:pt x="3" y="6"/>
                    <a:pt x="4" y="6"/>
                    <a:pt x="4" y="6"/>
                  </a:cubicBezTo>
                  <a:lnTo>
                    <a:pt x="4" y="9"/>
                  </a:lnTo>
                  <a:close/>
                  <a:moveTo>
                    <a:pt x="1" y="8"/>
                  </a:moveTo>
                  <a:cubicBezTo>
                    <a:pt x="0" y="7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5"/>
                    <a:pt x="3" y="6"/>
                    <a:pt x="3" y="6"/>
                  </a:cubicBezTo>
                  <a:lnTo>
                    <a:pt x="1" y="8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3"/>
                    <a:pt x="0" y="2"/>
                    <a:pt x="1" y="1"/>
                  </a:cubicBezTo>
                  <a:lnTo>
                    <a:pt x="3" y="3"/>
                  </a:lnTo>
                  <a:cubicBezTo>
                    <a:pt x="3" y="4"/>
                    <a:pt x="3" y="4"/>
                    <a:pt x="3" y="5"/>
                  </a:cubicBezTo>
                  <a:lnTo>
                    <a:pt x="0" y="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2" y="2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2" y="0"/>
                    <a:pt x="3" y="0"/>
                    <a:pt x="4" y="0"/>
                  </a:cubicBezTo>
                  <a:lnTo>
                    <a:pt x="4" y="3"/>
                  </a:lnTo>
                  <a:cubicBezTo>
                    <a:pt x="4" y="3"/>
                    <a:pt x="3" y="3"/>
                    <a:pt x="3" y="3"/>
                  </a:cubicBezTo>
                  <a:lnTo>
                    <a:pt x="1" y="1"/>
                  </a:lnTo>
                  <a:close/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3" name="Oval 373"/>
            <p:cNvSpPr>
              <a:spLocks noChangeArrowheads="1"/>
            </p:cNvSpPr>
            <p:nvPr/>
          </p:nvSpPr>
          <p:spPr bwMode="auto">
            <a:xfrm>
              <a:off x="2637" y="3273"/>
              <a:ext cx="22" cy="26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4" name="Freeform 374"/>
            <p:cNvSpPr>
              <a:spLocks noEditPoints="1"/>
            </p:cNvSpPr>
            <p:nvPr/>
          </p:nvSpPr>
          <p:spPr bwMode="auto">
            <a:xfrm>
              <a:off x="2630" y="3269"/>
              <a:ext cx="37" cy="3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10" y="4"/>
                </a:cxn>
                <a:cxn ang="0">
                  <a:pos x="6" y="3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10" y="4"/>
                </a:cxn>
                <a:cxn ang="0">
                  <a:pos x="6" y="6"/>
                </a:cxn>
                <a:cxn ang="0">
                  <a:pos x="10" y="4"/>
                </a:cxn>
                <a:cxn ang="0">
                  <a:pos x="5" y="9"/>
                </a:cxn>
                <a:cxn ang="0">
                  <a:pos x="6" y="6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4" y="6"/>
                </a:cxn>
                <a:cxn ang="0">
                  <a:pos x="5" y="9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0" y="4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4" y="3"/>
                </a:cxn>
                <a:cxn ang="0">
                  <a:pos x="0" y="4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0"/>
                    <a:pt x="8" y="1"/>
                  </a:cubicBezTo>
                  <a:lnTo>
                    <a:pt x="6" y="3"/>
                  </a:lnTo>
                  <a:cubicBezTo>
                    <a:pt x="6" y="3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3"/>
                  </a:moveTo>
                  <a:lnTo>
                    <a:pt x="6" y="3"/>
                  </a:lnTo>
                  <a:lnTo>
                    <a:pt x="7" y="2"/>
                  </a:lnTo>
                  <a:lnTo>
                    <a:pt x="6" y="3"/>
                  </a:lnTo>
                  <a:close/>
                  <a:moveTo>
                    <a:pt x="8" y="1"/>
                  </a:moveTo>
                  <a:cubicBezTo>
                    <a:pt x="9" y="2"/>
                    <a:pt x="10" y="3"/>
                    <a:pt x="10" y="4"/>
                  </a:cubicBezTo>
                  <a:lnTo>
                    <a:pt x="7" y="4"/>
                  </a:lnTo>
                  <a:cubicBezTo>
                    <a:pt x="7" y="4"/>
                    <a:pt x="6" y="4"/>
                    <a:pt x="6" y="3"/>
                  </a:cubicBezTo>
                  <a:lnTo>
                    <a:pt x="8" y="1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cubicBezTo>
                    <a:pt x="10" y="6"/>
                    <a:pt x="9" y="7"/>
                    <a:pt x="8" y="8"/>
                  </a:cubicBezTo>
                  <a:lnTo>
                    <a:pt x="6" y="6"/>
                  </a:lnTo>
                  <a:cubicBezTo>
                    <a:pt x="6" y="5"/>
                    <a:pt x="7" y="5"/>
                    <a:pt x="7" y="4"/>
                  </a:cubicBezTo>
                  <a:lnTo>
                    <a:pt x="10" y="4"/>
                  </a:lnTo>
                  <a:close/>
                  <a:moveTo>
                    <a:pt x="8" y="8"/>
                  </a:moveTo>
                  <a:cubicBezTo>
                    <a:pt x="7" y="9"/>
                    <a:pt x="6" y="9"/>
                    <a:pt x="5" y="9"/>
                  </a:cubicBezTo>
                  <a:lnTo>
                    <a:pt x="5" y="6"/>
                  </a:lnTo>
                  <a:cubicBezTo>
                    <a:pt x="5" y="6"/>
                    <a:pt x="6" y="6"/>
                    <a:pt x="6" y="6"/>
                  </a:cubicBezTo>
                  <a:lnTo>
                    <a:pt x="8" y="8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cubicBezTo>
                    <a:pt x="4" y="9"/>
                    <a:pt x="2" y="9"/>
                    <a:pt x="2" y="8"/>
                  </a:cubicBezTo>
                  <a:lnTo>
                    <a:pt x="4" y="6"/>
                  </a:lnTo>
                  <a:cubicBezTo>
                    <a:pt x="4" y="6"/>
                    <a:pt x="4" y="6"/>
                    <a:pt x="5" y="6"/>
                  </a:cubicBezTo>
                  <a:lnTo>
                    <a:pt x="5" y="9"/>
                  </a:lnTo>
                  <a:close/>
                  <a:moveTo>
                    <a:pt x="2" y="8"/>
                  </a:moveTo>
                  <a:lnTo>
                    <a:pt x="2" y="8"/>
                  </a:lnTo>
                  <a:lnTo>
                    <a:pt x="3" y="7"/>
                  </a:lnTo>
                  <a:lnTo>
                    <a:pt x="2" y="8"/>
                  </a:lnTo>
                  <a:close/>
                  <a:moveTo>
                    <a:pt x="2" y="8"/>
                  </a:moveTo>
                  <a:cubicBezTo>
                    <a:pt x="1" y="7"/>
                    <a:pt x="0" y="6"/>
                    <a:pt x="0" y="4"/>
                  </a:cubicBezTo>
                  <a:lnTo>
                    <a:pt x="3" y="4"/>
                  </a:lnTo>
                  <a:cubicBezTo>
                    <a:pt x="3" y="5"/>
                    <a:pt x="3" y="5"/>
                    <a:pt x="4" y="6"/>
                  </a:cubicBezTo>
                  <a:lnTo>
                    <a:pt x="2" y="8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cubicBezTo>
                    <a:pt x="0" y="3"/>
                    <a:pt x="1" y="2"/>
                    <a:pt x="2" y="1"/>
                  </a:cubicBezTo>
                  <a:lnTo>
                    <a:pt x="4" y="3"/>
                  </a:lnTo>
                  <a:cubicBezTo>
                    <a:pt x="3" y="4"/>
                    <a:pt x="3" y="4"/>
                    <a:pt x="3" y="4"/>
                  </a:cubicBezTo>
                  <a:lnTo>
                    <a:pt x="0" y="4"/>
                  </a:lnTo>
                  <a:close/>
                  <a:moveTo>
                    <a:pt x="4" y="3"/>
                  </a:moveTo>
                  <a:lnTo>
                    <a:pt x="4" y="3"/>
                  </a:lnTo>
                  <a:lnTo>
                    <a:pt x="3" y="2"/>
                  </a:lnTo>
                  <a:lnTo>
                    <a:pt x="4" y="3"/>
                  </a:lnTo>
                  <a:close/>
                  <a:moveTo>
                    <a:pt x="2" y="1"/>
                  </a:moveTo>
                  <a:cubicBezTo>
                    <a:pt x="2" y="0"/>
                    <a:pt x="4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3"/>
                    <a:pt x="4" y="3"/>
                  </a:cubicBezTo>
                  <a:lnTo>
                    <a:pt x="2" y="1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5" name="Oval 375"/>
            <p:cNvSpPr>
              <a:spLocks noChangeArrowheads="1"/>
            </p:cNvSpPr>
            <p:nvPr/>
          </p:nvSpPr>
          <p:spPr bwMode="auto">
            <a:xfrm>
              <a:off x="2678" y="3437"/>
              <a:ext cx="22" cy="26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" name="Freeform 376"/>
            <p:cNvSpPr>
              <a:spLocks noEditPoints="1"/>
            </p:cNvSpPr>
            <p:nvPr/>
          </p:nvSpPr>
          <p:spPr bwMode="auto">
            <a:xfrm>
              <a:off x="2671" y="3430"/>
              <a:ext cx="37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2" y="9"/>
                </a:cxn>
                <a:cxn ang="0">
                  <a:pos x="2" y="9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4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4" y="5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5" y="4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7" y="0"/>
                    <a:pt x="8" y="1"/>
                    <a:pt x="9" y="2"/>
                  </a:cubicBezTo>
                  <a:lnTo>
                    <a:pt x="6" y="4"/>
                  </a:lnTo>
                  <a:cubicBezTo>
                    <a:pt x="6" y="4"/>
                    <a:pt x="6" y="4"/>
                    <a:pt x="5" y="4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8" y="3"/>
                  </a:lnTo>
                  <a:lnTo>
                    <a:pt x="6" y="4"/>
                  </a:lnTo>
                  <a:close/>
                  <a:moveTo>
                    <a:pt x="9" y="2"/>
                  </a:moveTo>
                  <a:cubicBezTo>
                    <a:pt x="9" y="3"/>
                    <a:pt x="10" y="4"/>
                    <a:pt x="10" y="5"/>
                  </a:cubicBezTo>
                  <a:lnTo>
                    <a:pt x="7" y="5"/>
                  </a:lnTo>
                  <a:cubicBezTo>
                    <a:pt x="7" y="5"/>
                    <a:pt x="7" y="4"/>
                    <a:pt x="6" y="4"/>
                  </a:cubicBezTo>
                  <a:lnTo>
                    <a:pt x="9" y="2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7"/>
                    <a:pt x="9" y="8"/>
                    <a:pt x="9" y="9"/>
                  </a:cubicBezTo>
                  <a:lnTo>
                    <a:pt x="6" y="6"/>
                  </a:lnTo>
                  <a:cubicBezTo>
                    <a:pt x="7" y="6"/>
                    <a:pt x="7" y="6"/>
                    <a:pt x="7" y="5"/>
                  </a:cubicBezTo>
                  <a:lnTo>
                    <a:pt x="10" y="5"/>
                  </a:lnTo>
                  <a:close/>
                  <a:moveTo>
                    <a:pt x="9" y="9"/>
                  </a:moveTo>
                  <a:cubicBezTo>
                    <a:pt x="8" y="10"/>
                    <a:pt x="7" y="10"/>
                    <a:pt x="5" y="10"/>
                  </a:cubicBezTo>
                  <a:lnTo>
                    <a:pt x="5" y="7"/>
                  </a:lnTo>
                  <a:cubicBezTo>
                    <a:pt x="6" y="7"/>
                    <a:pt x="6" y="7"/>
                    <a:pt x="6" y="6"/>
                  </a:cubicBezTo>
                  <a:lnTo>
                    <a:pt x="9" y="9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4" y="10"/>
                    <a:pt x="3" y="10"/>
                    <a:pt x="2" y="9"/>
                  </a:cubicBezTo>
                  <a:lnTo>
                    <a:pt x="4" y="6"/>
                  </a:lnTo>
                  <a:cubicBezTo>
                    <a:pt x="4" y="7"/>
                    <a:pt x="5" y="7"/>
                    <a:pt x="5" y="7"/>
                  </a:cubicBezTo>
                  <a:lnTo>
                    <a:pt x="5" y="10"/>
                  </a:lnTo>
                  <a:close/>
                  <a:moveTo>
                    <a:pt x="2" y="9"/>
                  </a:moveTo>
                  <a:lnTo>
                    <a:pt x="2" y="9"/>
                  </a:lnTo>
                  <a:lnTo>
                    <a:pt x="3" y="8"/>
                  </a:lnTo>
                  <a:lnTo>
                    <a:pt x="2" y="9"/>
                  </a:lnTo>
                  <a:close/>
                  <a:moveTo>
                    <a:pt x="2" y="9"/>
                  </a:moveTo>
                  <a:cubicBezTo>
                    <a:pt x="1" y="8"/>
                    <a:pt x="0" y="7"/>
                    <a:pt x="0" y="5"/>
                  </a:cubicBezTo>
                  <a:lnTo>
                    <a:pt x="4" y="5"/>
                  </a:lnTo>
                  <a:cubicBezTo>
                    <a:pt x="4" y="6"/>
                    <a:pt x="4" y="6"/>
                    <a:pt x="4" y="6"/>
                  </a:cubicBezTo>
                  <a:lnTo>
                    <a:pt x="2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1" y="3"/>
                    <a:pt x="2" y="2"/>
                  </a:cubicBezTo>
                  <a:lnTo>
                    <a:pt x="4" y="4"/>
                  </a:lnTo>
                  <a:cubicBezTo>
                    <a:pt x="4" y="4"/>
                    <a:pt x="4" y="5"/>
                    <a:pt x="4" y="5"/>
                  </a:cubicBezTo>
                  <a:lnTo>
                    <a:pt x="0" y="5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3" y="3"/>
                  </a:lnTo>
                  <a:lnTo>
                    <a:pt x="4" y="4"/>
                  </a:lnTo>
                  <a:close/>
                  <a:moveTo>
                    <a:pt x="2" y="2"/>
                  </a:moveTo>
                  <a:cubicBezTo>
                    <a:pt x="3" y="1"/>
                    <a:pt x="4" y="0"/>
                    <a:pt x="5" y="0"/>
                  </a:cubicBezTo>
                  <a:lnTo>
                    <a:pt x="5" y="4"/>
                  </a:lnTo>
                  <a:cubicBezTo>
                    <a:pt x="5" y="4"/>
                    <a:pt x="4" y="4"/>
                    <a:pt x="4" y="4"/>
                  </a:cubicBezTo>
                  <a:lnTo>
                    <a:pt x="2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" name="Oval 377"/>
            <p:cNvSpPr>
              <a:spLocks noChangeArrowheads="1"/>
            </p:cNvSpPr>
            <p:nvPr/>
          </p:nvSpPr>
          <p:spPr bwMode="auto">
            <a:xfrm>
              <a:off x="2432" y="3437"/>
              <a:ext cx="26" cy="26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8" name="Freeform 378"/>
            <p:cNvSpPr>
              <a:spLocks noEditPoints="1"/>
            </p:cNvSpPr>
            <p:nvPr/>
          </p:nvSpPr>
          <p:spPr bwMode="auto">
            <a:xfrm>
              <a:off x="2428" y="3430"/>
              <a:ext cx="34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3" y="6"/>
                </a:cxn>
                <a:cxn ang="0">
                  <a:pos x="5" y="10"/>
                </a:cxn>
                <a:cxn ang="0">
                  <a:pos x="0" y="5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0" y="5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5" y="0"/>
                </a:cxn>
                <a:cxn ang="0">
                  <a:pos x="3" y="4"/>
                </a:cxn>
                <a:cxn ang="0">
                  <a:pos x="5" y="0"/>
                </a:cxn>
                <a:cxn ang="0">
                  <a:pos x="5" y="4"/>
                </a:cxn>
                <a:cxn ang="0">
                  <a:pos x="5" y="0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5" y="4"/>
                    <a:pt x="5" y="4"/>
                    <a:pt x="5" y="4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3"/>
                    <a:pt x="9" y="4"/>
                    <a:pt x="9" y="5"/>
                  </a:cubicBezTo>
                  <a:lnTo>
                    <a:pt x="6" y="5"/>
                  </a:lnTo>
                  <a:cubicBezTo>
                    <a:pt x="6" y="5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cubicBezTo>
                    <a:pt x="9" y="7"/>
                    <a:pt x="9" y="8"/>
                    <a:pt x="8" y="9"/>
                  </a:cubicBezTo>
                  <a:lnTo>
                    <a:pt x="6" y="6"/>
                  </a:lnTo>
                  <a:cubicBezTo>
                    <a:pt x="6" y="6"/>
                    <a:pt x="6" y="6"/>
                    <a:pt x="6" y="5"/>
                  </a:cubicBezTo>
                  <a:lnTo>
                    <a:pt x="9" y="5"/>
                  </a:lnTo>
                  <a:close/>
                  <a:moveTo>
                    <a:pt x="6" y="6"/>
                  </a:moveTo>
                  <a:lnTo>
                    <a:pt x="6" y="6"/>
                  </a:lnTo>
                  <a:lnTo>
                    <a:pt x="7" y="8"/>
                  </a:lnTo>
                  <a:lnTo>
                    <a:pt x="6" y="6"/>
                  </a:lnTo>
                  <a:close/>
                  <a:moveTo>
                    <a:pt x="8" y="9"/>
                  </a:moveTo>
                  <a:cubicBezTo>
                    <a:pt x="7" y="10"/>
                    <a:pt x="6" y="10"/>
                    <a:pt x="5" y="10"/>
                  </a:cubicBezTo>
                  <a:lnTo>
                    <a:pt x="5" y="7"/>
                  </a:lnTo>
                  <a:cubicBezTo>
                    <a:pt x="5" y="7"/>
                    <a:pt x="5" y="7"/>
                    <a:pt x="6" y="6"/>
                  </a:cubicBezTo>
                  <a:lnTo>
                    <a:pt x="8" y="9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3" y="10"/>
                    <a:pt x="2" y="10"/>
                    <a:pt x="1" y="9"/>
                  </a:cubicBezTo>
                  <a:lnTo>
                    <a:pt x="3" y="6"/>
                  </a:lnTo>
                  <a:cubicBezTo>
                    <a:pt x="4" y="7"/>
                    <a:pt x="4" y="7"/>
                    <a:pt x="5" y="7"/>
                  </a:cubicBezTo>
                  <a:lnTo>
                    <a:pt x="5" y="10"/>
                  </a:lnTo>
                  <a:close/>
                  <a:moveTo>
                    <a:pt x="1" y="9"/>
                  </a:moveTo>
                  <a:cubicBezTo>
                    <a:pt x="0" y="8"/>
                    <a:pt x="0" y="7"/>
                    <a:pt x="0" y="5"/>
                  </a:cubicBezTo>
                  <a:lnTo>
                    <a:pt x="3" y="5"/>
                  </a:lnTo>
                  <a:cubicBezTo>
                    <a:pt x="3" y="6"/>
                    <a:pt x="3" y="6"/>
                    <a:pt x="3" y="6"/>
                  </a:cubicBezTo>
                  <a:lnTo>
                    <a:pt x="1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0" y="3"/>
                    <a:pt x="1" y="2"/>
                  </a:cubicBezTo>
                  <a:lnTo>
                    <a:pt x="3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1" y="2"/>
                  </a:moveTo>
                  <a:lnTo>
                    <a:pt x="1" y="2"/>
                  </a:lnTo>
                  <a:lnTo>
                    <a:pt x="2" y="3"/>
                  </a:lnTo>
                  <a:lnTo>
                    <a:pt x="1" y="2"/>
                  </a:lnTo>
                  <a:close/>
                  <a:moveTo>
                    <a:pt x="1" y="2"/>
                  </a:moveTo>
                  <a:cubicBezTo>
                    <a:pt x="2" y="1"/>
                    <a:pt x="3" y="0"/>
                    <a:pt x="5" y="0"/>
                  </a:cubicBezTo>
                  <a:lnTo>
                    <a:pt x="5" y="4"/>
                  </a:lnTo>
                  <a:cubicBezTo>
                    <a:pt x="4" y="4"/>
                    <a:pt x="4" y="4"/>
                    <a:pt x="3" y="4"/>
                  </a:cubicBezTo>
                  <a:lnTo>
                    <a:pt x="1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9" name="Oval 379"/>
            <p:cNvSpPr>
              <a:spLocks noChangeArrowheads="1"/>
            </p:cNvSpPr>
            <p:nvPr/>
          </p:nvSpPr>
          <p:spPr bwMode="auto">
            <a:xfrm>
              <a:off x="2839" y="3601"/>
              <a:ext cx="26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0" name="Freeform 380"/>
            <p:cNvSpPr>
              <a:spLocks noEditPoints="1"/>
            </p:cNvSpPr>
            <p:nvPr/>
          </p:nvSpPr>
          <p:spPr bwMode="auto">
            <a:xfrm>
              <a:off x="2835" y="3594"/>
              <a:ext cx="33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9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3" y="6"/>
                </a:cxn>
                <a:cxn ang="0">
                  <a:pos x="5" y="10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0" y="5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5" y="0"/>
                </a:cxn>
                <a:cxn ang="0">
                  <a:pos x="3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5" y="4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3"/>
                    <a:pt x="9" y="4"/>
                    <a:pt x="9" y="5"/>
                  </a:cubicBezTo>
                  <a:lnTo>
                    <a:pt x="6" y="5"/>
                  </a:lnTo>
                  <a:cubicBezTo>
                    <a:pt x="6" y="5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cubicBezTo>
                    <a:pt x="9" y="6"/>
                    <a:pt x="9" y="8"/>
                    <a:pt x="8" y="9"/>
                  </a:cubicBezTo>
                  <a:lnTo>
                    <a:pt x="6" y="6"/>
                  </a:lnTo>
                  <a:cubicBezTo>
                    <a:pt x="6" y="6"/>
                    <a:pt x="6" y="6"/>
                    <a:pt x="6" y="5"/>
                  </a:cubicBezTo>
                  <a:lnTo>
                    <a:pt x="9" y="5"/>
                  </a:lnTo>
                  <a:close/>
                  <a:moveTo>
                    <a:pt x="8" y="9"/>
                  </a:moveTo>
                  <a:cubicBezTo>
                    <a:pt x="7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5" y="7"/>
                    <a:pt x="5" y="7"/>
                    <a:pt x="6" y="6"/>
                  </a:cubicBezTo>
                  <a:lnTo>
                    <a:pt x="8" y="9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3" y="10"/>
                    <a:pt x="2" y="9"/>
                    <a:pt x="1" y="9"/>
                  </a:cubicBezTo>
                  <a:lnTo>
                    <a:pt x="3" y="6"/>
                  </a:lnTo>
                  <a:cubicBezTo>
                    <a:pt x="4" y="7"/>
                    <a:pt x="4" y="7"/>
                    <a:pt x="5" y="7"/>
                  </a:cubicBezTo>
                  <a:lnTo>
                    <a:pt x="5" y="10"/>
                  </a:lnTo>
                  <a:close/>
                  <a:moveTo>
                    <a:pt x="1" y="9"/>
                  </a:moveTo>
                  <a:lnTo>
                    <a:pt x="1" y="9"/>
                  </a:lnTo>
                  <a:lnTo>
                    <a:pt x="2" y="7"/>
                  </a:lnTo>
                  <a:lnTo>
                    <a:pt x="1" y="9"/>
                  </a:lnTo>
                  <a:close/>
                  <a:moveTo>
                    <a:pt x="1" y="9"/>
                  </a:moveTo>
                  <a:cubicBezTo>
                    <a:pt x="0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3" y="6"/>
                    <a:pt x="3" y="6"/>
                  </a:cubicBezTo>
                  <a:lnTo>
                    <a:pt x="1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0" y="3"/>
                    <a:pt x="1" y="2"/>
                  </a:cubicBezTo>
                  <a:lnTo>
                    <a:pt x="3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3" y="4"/>
                  </a:moveTo>
                  <a:lnTo>
                    <a:pt x="3" y="4"/>
                  </a:lnTo>
                  <a:lnTo>
                    <a:pt x="2" y="3"/>
                  </a:lnTo>
                  <a:lnTo>
                    <a:pt x="3" y="4"/>
                  </a:lnTo>
                  <a:close/>
                  <a:moveTo>
                    <a:pt x="1" y="2"/>
                  </a:moveTo>
                  <a:cubicBezTo>
                    <a:pt x="2" y="1"/>
                    <a:pt x="3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4"/>
                    <a:pt x="3" y="4"/>
                  </a:cubicBezTo>
                  <a:lnTo>
                    <a:pt x="1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1" name="Oval 381"/>
            <p:cNvSpPr>
              <a:spLocks noChangeArrowheads="1"/>
            </p:cNvSpPr>
            <p:nvPr/>
          </p:nvSpPr>
          <p:spPr bwMode="auto">
            <a:xfrm>
              <a:off x="2797" y="3601"/>
              <a:ext cx="27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2" name="Freeform 382"/>
            <p:cNvSpPr>
              <a:spLocks noEditPoints="1"/>
            </p:cNvSpPr>
            <p:nvPr/>
          </p:nvSpPr>
          <p:spPr bwMode="auto">
            <a:xfrm>
              <a:off x="2794" y="3594"/>
              <a:ext cx="33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9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3" y="6"/>
                </a:cxn>
                <a:cxn ang="0">
                  <a:pos x="5" y="10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0" y="5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5" y="0"/>
                </a:cxn>
                <a:cxn ang="0">
                  <a:pos x="3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6" y="4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3"/>
                    <a:pt x="9" y="4"/>
                    <a:pt x="9" y="5"/>
                  </a:cubicBezTo>
                  <a:lnTo>
                    <a:pt x="6" y="5"/>
                  </a:lnTo>
                  <a:cubicBezTo>
                    <a:pt x="6" y="5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cubicBezTo>
                    <a:pt x="9" y="6"/>
                    <a:pt x="9" y="8"/>
                    <a:pt x="8" y="9"/>
                  </a:cubicBezTo>
                  <a:lnTo>
                    <a:pt x="6" y="6"/>
                  </a:lnTo>
                  <a:cubicBezTo>
                    <a:pt x="6" y="6"/>
                    <a:pt x="6" y="6"/>
                    <a:pt x="6" y="5"/>
                  </a:cubicBezTo>
                  <a:lnTo>
                    <a:pt x="9" y="5"/>
                  </a:lnTo>
                  <a:close/>
                  <a:moveTo>
                    <a:pt x="8" y="9"/>
                  </a:moveTo>
                  <a:cubicBezTo>
                    <a:pt x="7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5" y="7"/>
                    <a:pt x="6" y="7"/>
                    <a:pt x="6" y="6"/>
                  </a:cubicBezTo>
                  <a:lnTo>
                    <a:pt x="8" y="9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3" y="10"/>
                    <a:pt x="2" y="9"/>
                    <a:pt x="1" y="9"/>
                  </a:cubicBezTo>
                  <a:lnTo>
                    <a:pt x="3" y="6"/>
                  </a:lnTo>
                  <a:cubicBezTo>
                    <a:pt x="4" y="7"/>
                    <a:pt x="4" y="7"/>
                    <a:pt x="5" y="7"/>
                  </a:cubicBezTo>
                  <a:lnTo>
                    <a:pt x="5" y="10"/>
                  </a:lnTo>
                  <a:close/>
                  <a:moveTo>
                    <a:pt x="1" y="9"/>
                  </a:moveTo>
                  <a:lnTo>
                    <a:pt x="1" y="9"/>
                  </a:lnTo>
                  <a:lnTo>
                    <a:pt x="2" y="7"/>
                  </a:lnTo>
                  <a:lnTo>
                    <a:pt x="1" y="9"/>
                  </a:lnTo>
                  <a:close/>
                  <a:moveTo>
                    <a:pt x="1" y="9"/>
                  </a:moveTo>
                  <a:cubicBezTo>
                    <a:pt x="0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3" y="6"/>
                    <a:pt x="3" y="6"/>
                  </a:cubicBezTo>
                  <a:lnTo>
                    <a:pt x="1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0" y="3"/>
                    <a:pt x="1" y="2"/>
                  </a:cubicBezTo>
                  <a:lnTo>
                    <a:pt x="3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3" y="4"/>
                  </a:moveTo>
                  <a:lnTo>
                    <a:pt x="3" y="4"/>
                  </a:lnTo>
                  <a:lnTo>
                    <a:pt x="2" y="3"/>
                  </a:lnTo>
                  <a:lnTo>
                    <a:pt x="3" y="4"/>
                  </a:lnTo>
                  <a:close/>
                  <a:moveTo>
                    <a:pt x="1" y="2"/>
                  </a:moveTo>
                  <a:cubicBezTo>
                    <a:pt x="2" y="1"/>
                    <a:pt x="3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4"/>
                    <a:pt x="3" y="4"/>
                  </a:cubicBezTo>
                  <a:lnTo>
                    <a:pt x="1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3" name="Oval 383"/>
            <p:cNvSpPr>
              <a:spLocks noChangeArrowheads="1"/>
            </p:cNvSpPr>
            <p:nvPr/>
          </p:nvSpPr>
          <p:spPr bwMode="auto">
            <a:xfrm>
              <a:off x="2715" y="3601"/>
              <a:ext cx="26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4" name="Freeform 384"/>
            <p:cNvSpPr>
              <a:spLocks noEditPoints="1"/>
            </p:cNvSpPr>
            <p:nvPr/>
          </p:nvSpPr>
          <p:spPr bwMode="auto">
            <a:xfrm>
              <a:off x="2712" y="3594"/>
              <a:ext cx="37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6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6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6" y="4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3"/>
                    <a:pt x="10" y="4"/>
                    <a:pt x="10" y="5"/>
                  </a:cubicBezTo>
                  <a:lnTo>
                    <a:pt x="6" y="5"/>
                  </a:lnTo>
                  <a:cubicBezTo>
                    <a:pt x="6" y="5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6"/>
                    <a:pt x="9" y="8"/>
                    <a:pt x="8" y="9"/>
                  </a:cubicBezTo>
                  <a:lnTo>
                    <a:pt x="6" y="6"/>
                  </a:lnTo>
                  <a:cubicBezTo>
                    <a:pt x="6" y="6"/>
                    <a:pt x="6" y="6"/>
                    <a:pt x="6" y="5"/>
                  </a:cubicBezTo>
                  <a:lnTo>
                    <a:pt x="10" y="5"/>
                  </a:lnTo>
                  <a:close/>
                  <a:moveTo>
                    <a:pt x="8" y="9"/>
                  </a:moveTo>
                  <a:cubicBezTo>
                    <a:pt x="7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5" y="7"/>
                    <a:pt x="6" y="7"/>
                    <a:pt x="6" y="6"/>
                  </a:cubicBezTo>
                  <a:lnTo>
                    <a:pt x="8" y="9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3" y="10"/>
                    <a:pt x="2" y="9"/>
                    <a:pt x="1" y="9"/>
                  </a:cubicBezTo>
                  <a:lnTo>
                    <a:pt x="4" y="6"/>
                  </a:lnTo>
                  <a:cubicBezTo>
                    <a:pt x="4" y="7"/>
                    <a:pt x="4" y="7"/>
                    <a:pt x="5" y="7"/>
                  </a:cubicBezTo>
                  <a:lnTo>
                    <a:pt x="5" y="10"/>
                  </a:lnTo>
                  <a:close/>
                  <a:moveTo>
                    <a:pt x="1" y="9"/>
                  </a:moveTo>
                  <a:lnTo>
                    <a:pt x="1" y="9"/>
                  </a:lnTo>
                  <a:lnTo>
                    <a:pt x="2" y="7"/>
                  </a:lnTo>
                  <a:lnTo>
                    <a:pt x="1" y="9"/>
                  </a:lnTo>
                  <a:close/>
                  <a:moveTo>
                    <a:pt x="1" y="9"/>
                  </a:moveTo>
                  <a:cubicBezTo>
                    <a:pt x="0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3" y="6"/>
                    <a:pt x="4" y="6"/>
                  </a:cubicBezTo>
                  <a:lnTo>
                    <a:pt x="1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0" y="3"/>
                    <a:pt x="1" y="2"/>
                  </a:cubicBezTo>
                  <a:lnTo>
                    <a:pt x="4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2" y="3"/>
                  </a:lnTo>
                  <a:lnTo>
                    <a:pt x="4" y="4"/>
                  </a:lnTo>
                  <a:close/>
                  <a:moveTo>
                    <a:pt x="1" y="2"/>
                  </a:moveTo>
                  <a:cubicBezTo>
                    <a:pt x="2" y="1"/>
                    <a:pt x="3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4"/>
                    <a:pt x="4" y="4"/>
                  </a:cubicBezTo>
                  <a:lnTo>
                    <a:pt x="1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5" name="Oval 385"/>
            <p:cNvSpPr>
              <a:spLocks noChangeArrowheads="1"/>
            </p:cNvSpPr>
            <p:nvPr/>
          </p:nvSpPr>
          <p:spPr bwMode="auto">
            <a:xfrm>
              <a:off x="2921" y="3601"/>
              <a:ext cx="26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6" name="Freeform 386"/>
            <p:cNvSpPr>
              <a:spLocks noEditPoints="1"/>
            </p:cNvSpPr>
            <p:nvPr/>
          </p:nvSpPr>
          <p:spPr bwMode="auto">
            <a:xfrm>
              <a:off x="2917" y="3594"/>
              <a:ext cx="33" cy="3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9" y="5"/>
                </a:cxn>
                <a:cxn ang="0">
                  <a:pos x="4" y="10"/>
                </a:cxn>
                <a:cxn ang="0">
                  <a:pos x="6" y="6"/>
                </a:cxn>
                <a:cxn ang="0">
                  <a:pos x="4" y="10"/>
                </a:cxn>
                <a:cxn ang="0">
                  <a:pos x="4" y="7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4" y="7"/>
                </a:cxn>
                <a:cxn ang="0">
                  <a:pos x="4" y="10"/>
                </a:cxn>
                <a:cxn ang="0">
                  <a:pos x="3" y="6"/>
                </a:cxn>
                <a:cxn ang="0">
                  <a:pos x="4" y="10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0" y="5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4" y="0"/>
                </a:cxn>
                <a:cxn ang="0">
                  <a:pos x="3" y="4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  <a:moveTo>
                    <a:pt x="4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5" y="4"/>
                    <a:pt x="5" y="3"/>
                    <a:pt x="4" y="3"/>
                  </a:cubicBezTo>
                  <a:lnTo>
                    <a:pt x="4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3"/>
                    <a:pt x="9" y="4"/>
                    <a:pt x="9" y="5"/>
                  </a:cubicBezTo>
                  <a:lnTo>
                    <a:pt x="6" y="5"/>
                  </a:lnTo>
                  <a:cubicBezTo>
                    <a:pt x="6" y="5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cubicBezTo>
                    <a:pt x="9" y="6"/>
                    <a:pt x="9" y="8"/>
                    <a:pt x="8" y="9"/>
                  </a:cubicBezTo>
                  <a:lnTo>
                    <a:pt x="6" y="6"/>
                  </a:lnTo>
                  <a:cubicBezTo>
                    <a:pt x="6" y="6"/>
                    <a:pt x="6" y="6"/>
                    <a:pt x="6" y="5"/>
                  </a:cubicBezTo>
                  <a:lnTo>
                    <a:pt x="9" y="5"/>
                  </a:lnTo>
                  <a:close/>
                  <a:moveTo>
                    <a:pt x="8" y="9"/>
                  </a:moveTo>
                  <a:cubicBezTo>
                    <a:pt x="7" y="9"/>
                    <a:pt x="6" y="10"/>
                    <a:pt x="4" y="10"/>
                  </a:cubicBezTo>
                  <a:lnTo>
                    <a:pt x="4" y="7"/>
                  </a:lnTo>
                  <a:cubicBezTo>
                    <a:pt x="5" y="7"/>
                    <a:pt x="5" y="7"/>
                    <a:pt x="6" y="6"/>
                  </a:cubicBezTo>
                  <a:lnTo>
                    <a:pt x="8" y="9"/>
                  </a:lnTo>
                  <a:close/>
                  <a:moveTo>
                    <a:pt x="4" y="10"/>
                  </a:moveTo>
                  <a:lnTo>
                    <a:pt x="4" y="10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10"/>
                  </a:lnTo>
                  <a:close/>
                  <a:moveTo>
                    <a:pt x="4" y="10"/>
                  </a:moveTo>
                  <a:lnTo>
                    <a:pt x="4" y="10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10"/>
                  </a:lnTo>
                  <a:close/>
                  <a:moveTo>
                    <a:pt x="4" y="10"/>
                  </a:moveTo>
                  <a:cubicBezTo>
                    <a:pt x="3" y="10"/>
                    <a:pt x="2" y="9"/>
                    <a:pt x="1" y="9"/>
                  </a:cubicBezTo>
                  <a:lnTo>
                    <a:pt x="3" y="6"/>
                  </a:lnTo>
                  <a:cubicBezTo>
                    <a:pt x="4" y="7"/>
                    <a:pt x="4" y="7"/>
                    <a:pt x="4" y="7"/>
                  </a:cubicBezTo>
                  <a:lnTo>
                    <a:pt x="4" y="10"/>
                  </a:lnTo>
                  <a:close/>
                  <a:moveTo>
                    <a:pt x="1" y="9"/>
                  </a:moveTo>
                  <a:lnTo>
                    <a:pt x="1" y="9"/>
                  </a:lnTo>
                  <a:lnTo>
                    <a:pt x="2" y="7"/>
                  </a:lnTo>
                  <a:lnTo>
                    <a:pt x="1" y="9"/>
                  </a:lnTo>
                  <a:close/>
                  <a:moveTo>
                    <a:pt x="1" y="9"/>
                  </a:moveTo>
                  <a:cubicBezTo>
                    <a:pt x="0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3" y="6"/>
                    <a:pt x="3" y="6"/>
                  </a:cubicBezTo>
                  <a:lnTo>
                    <a:pt x="1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0" y="3"/>
                    <a:pt x="1" y="2"/>
                  </a:cubicBezTo>
                  <a:lnTo>
                    <a:pt x="3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3" y="4"/>
                  </a:moveTo>
                  <a:lnTo>
                    <a:pt x="3" y="4"/>
                  </a:lnTo>
                  <a:lnTo>
                    <a:pt x="2" y="3"/>
                  </a:lnTo>
                  <a:lnTo>
                    <a:pt x="3" y="4"/>
                  </a:lnTo>
                  <a:close/>
                  <a:moveTo>
                    <a:pt x="1" y="2"/>
                  </a:moveTo>
                  <a:cubicBezTo>
                    <a:pt x="2" y="1"/>
                    <a:pt x="3" y="0"/>
                    <a:pt x="4" y="0"/>
                  </a:cubicBezTo>
                  <a:lnTo>
                    <a:pt x="4" y="3"/>
                  </a:lnTo>
                  <a:cubicBezTo>
                    <a:pt x="4" y="3"/>
                    <a:pt x="4" y="4"/>
                    <a:pt x="3" y="4"/>
                  </a:cubicBezTo>
                  <a:lnTo>
                    <a:pt x="1" y="2"/>
                  </a:lnTo>
                  <a:close/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7" name="Oval 387"/>
            <p:cNvSpPr>
              <a:spLocks noChangeArrowheads="1"/>
            </p:cNvSpPr>
            <p:nvPr/>
          </p:nvSpPr>
          <p:spPr bwMode="auto">
            <a:xfrm>
              <a:off x="3003" y="3601"/>
              <a:ext cx="26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8" name="Freeform 388"/>
            <p:cNvSpPr>
              <a:spLocks noEditPoints="1"/>
            </p:cNvSpPr>
            <p:nvPr/>
          </p:nvSpPr>
          <p:spPr bwMode="auto">
            <a:xfrm>
              <a:off x="2999" y="3594"/>
              <a:ext cx="34" cy="3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9" y="5"/>
                </a:cxn>
                <a:cxn ang="0">
                  <a:pos x="4" y="10"/>
                </a:cxn>
                <a:cxn ang="0">
                  <a:pos x="6" y="6"/>
                </a:cxn>
                <a:cxn ang="0">
                  <a:pos x="4" y="10"/>
                </a:cxn>
                <a:cxn ang="0">
                  <a:pos x="4" y="7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4" y="7"/>
                </a:cxn>
                <a:cxn ang="0">
                  <a:pos x="4" y="10"/>
                </a:cxn>
                <a:cxn ang="0">
                  <a:pos x="3" y="6"/>
                </a:cxn>
                <a:cxn ang="0">
                  <a:pos x="4" y="10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0" y="5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4" y="0"/>
                </a:cxn>
                <a:cxn ang="0">
                  <a:pos x="3" y="4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  <a:moveTo>
                    <a:pt x="4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5" y="4"/>
                    <a:pt x="5" y="3"/>
                    <a:pt x="4" y="3"/>
                  </a:cubicBezTo>
                  <a:lnTo>
                    <a:pt x="4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3"/>
                    <a:pt x="9" y="4"/>
                    <a:pt x="9" y="5"/>
                  </a:cubicBezTo>
                  <a:lnTo>
                    <a:pt x="6" y="5"/>
                  </a:lnTo>
                  <a:cubicBezTo>
                    <a:pt x="6" y="5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cubicBezTo>
                    <a:pt x="9" y="6"/>
                    <a:pt x="9" y="8"/>
                    <a:pt x="8" y="9"/>
                  </a:cubicBezTo>
                  <a:lnTo>
                    <a:pt x="6" y="6"/>
                  </a:lnTo>
                  <a:cubicBezTo>
                    <a:pt x="6" y="6"/>
                    <a:pt x="6" y="6"/>
                    <a:pt x="6" y="5"/>
                  </a:cubicBezTo>
                  <a:lnTo>
                    <a:pt x="9" y="5"/>
                  </a:lnTo>
                  <a:close/>
                  <a:moveTo>
                    <a:pt x="8" y="9"/>
                  </a:moveTo>
                  <a:cubicBezTo>
                    <a:pt x="7" y="9"/>
                    <a:pt x="6" y="10"/>
                    <a:pt x="4" y="10"/>
                  </a:cubicBezTo>
                  <a:lnTo>
                    <a:pt x="4" y="7"/>
                  </a:lnTo>
                  <a:cubicBezTo>
                    <a:pt x="5" y="7"/>
                    <a:pt x="5" y="7"/>
                    <a:pt x="6" y="6"/>
                  </a:cubicBezTo>
                  <a:lnTo>
                    <a:pt x="8" y="9"/>
                  </a:lnTo>
                  <a:close/>
                  <a:moveTo>
                    <a:pt x="4" y="10"/>
                  </a:moveTo>
                  <a:lnTo>
                    <a:pt x="4" y="10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10"/>
                  </a:lnTo>
                  <a:close/>
                  <a:moveTo>
                    <a:pt x="4" y="10"/>
                  </a:moveTo>
                  <a:lnTo>
                    <a:pt x="4" y="10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10"/>
                  </a:lnTo>
                  <a:close/>
                  <a:moveTo>
                    <a:pt x="4" y="10"/>
                  </a:moveTo>
                  <a:cubicBezTo>
                    <a:pt x="3" y="10"/>
                    <a:pt x="2" y="9"/>
                    <a:pt x="1" y="9"/>
                  </a:cubicBezTo>
                  <a:lnTo>
                    <a:pt x="3" y="6"/>
                  </a:lnTo>
                  <a:cubicBezTo>
                    <a:pt x="3" y="7"/>
                    <a:pt x="4" y="7"/>
                    <a:pt x="4" y="7"/>
                  </a:cubicBezTo>
                  <a:lnTo>
                    <a:pt x="4" y="10"/>
                  </a:lnTo>
                  <a:close/>
                  <a:moveTo>
                    <a:pt x="1" y="9"/>
                  </a:moveTo>
                  <a:lnTo>
                    <a:pt x="1" y="9"/>
                  </a:lnTo>
                  <a:lnTo>
                    <a:pt x="2" y="7"/>
                  </a:lnTo>
                  <a:lnTo>
                    <a:pt x="1" y="9"/>
                  </a:lnTo>
                  <a:close/>
                  <a:moveTo>
                    <a:pt x="1" y="9"/>
                  </a:moveTo>
                  <a:cubicBezTo>
                    <a:pt x="0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3" y="6"/>
                    <a:pt x="3" y="6"/>
                  </a:cubicBezTo>
                  <a:lnTo>
                    <a:pt x="1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0" y="3"/>
                    <a:pt x="1" y="2"/>
                  </a:cubicBezTo>
                  <a:lnTo>
                    <a:pt x="3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3" y="4"/>
                  </a:moveTo>
                  <a:lnTo>
                    <a:pt x="3" y="4"/>
                  </a:lnTo>
                  <a:lnTo>
                    <a:pt x="2" y="3"/>
                  </a:lnTo>
                  <a:lnTo>
                    <a:pt x="3" y="4"/>
                  </a:lnTo>
                  <a:close/>
                  <a:moveTo>
                    <a:pt x="1" y="2"/>
                  </a:moveTo>
                  <a:cubicBezTo>
                    <a:pt x="2" y="1"/>
                    <a:pt x="3" y="0"/>
                    <a:pt x="4" y="0"/>
                  </a:cubicBezTo>
                  <a:lnTo>
                    <a:pt x="4" y="3"/>
                  </a:lnTo>
                  <a:cubicBezTo>
                    <a:pt x="4" y="3"/>
                    <a:pt x="3" y="4"/>
                    <a:pt x="3" y="4"/>
                  </a:cubicBezTo>
                  <a:lnTo>
                    <a:pt x="1" y="2"/>
                  </a:lnTo>
                  <a:close/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9" name="Oval 389"/>
            <p:cNvSpPr>
              <a:spLocks noChangeArrowheads="1"/>
            </p:cNvSpPr>
            <p:nvPr/>
          </p:nvSpPr>
          <p:spPr bwMode="auto">
            <a:xfrm>
              <a:off x="2962" y="3601"/>
              <a:ext cx="26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0" name="Freeform 390"/>
            <p:cNvSpPr>
              <a:spLocks noEditPoints="1"/>
            </p:cNvSpPr>
            <p:nvPr/>
          </p:nvSpPr>
          <p:spPr bwMode="auto">
            <a:xfrm>
              <a:off x="2958" y="3594"/>
              <a:ext cx="34" cy="3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9" y="5"/>
                </a:cxn>
                <a:cxn ang="0">
                  <a:pos x="4" y="10"/>
                </a:cxn>
                <a:cxn ang="0">
                  <a:pos x="6" y="6"/>
                </a:cxn>
                <a:cxn ang="0">
                  <a:pos x="4" y="10"/>
                </a:cxn>
                <a:cxn ang="0">
                  <a:pos x="4" y="7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4" y="7"/>
                </a:cxn>
                <a:cxn ang="0">
                  <a:pos x="4" y="10"/>
                </a:cxn>
                <a:cxn ang="0">
                  <a:pos x="3" y="6"/>
                </a:cxn>
                <a:cxn ang="0">
                  <a:pos x="4" y="10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0" y="5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4" y="0"/>
                </a:cxn>
                <a:cxn ang="0">
                  <a:pos x="3" y="4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  <a:moveTo>
                    <a:pt x="4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5" y="4"/>
                    <a:pt x="5" y="3"/>
                    <a:pt x="4" y="3"/>
                  </a:cubicBezTo>
                  <a:lnTo>
                    <a:pt x="4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3"/>
                    <a:pt x="9" y="4"/>
                    <a:pt x="9" y="5"/>
                  </a:cubicBezTo>
                  <a:lnTo>
                    <a:pt x="6" y="5"/>
                  </a:lnTo>
                  <a:cubicBezTo>
                    <a:pt x="6" y="5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cubicBezTo>
                    <a:pt x="9" y="6"/>
                    <a:pt x="9" y="8"/>
                    <a:pt x="8" y="9"/>
                  </a:cubicBezTo>
                  <a:lnTo>
                    <a:pt x="6" y="6"/>
                  </a:lnTo>
                  <a:cubicBezTo>
                    <a:pt x="6" y="6"/>
                    <a:pt x="6" y="6"/>
                    <a:pt x="6" y="5"/>
                  </a:cubicBezTo>
                  <a:lnTo>
                    <a:pt x="9" y="5"/>
                  </a:lnTo>
                  <a:close/>
                  <a:moveTo>
                    <a:pt x="8" y="9"/>
                  </a:moveTo>
                  <a:cubicBezTo>
                    <a:pt x="7" y="9"/>
                    <a:pt x="6" y="10"/>
                    <a:pt x="4" y="10"/>
                  </a:cubicBezTo>
                  <a:lnTo>
                    <a:pt x="4" y="7"/>
                  </a:lnTo>
                  <a:cubicBezTo>
                    <a:pt x="5" y="7"/>
                    <a:pt x="5" y="7"/>
                    <a:pt x="6" y="6"/>
                  </a:cubicBezTo>
                  <a:lnTo>
                    <a:pt x="8" y="9"/>
                  </a:lnTo>
                  <a:close/>
                  <a:moveTo>
                    <a:pt x="4" y="10"/>
                  </a:moveTo>
                  <a:lnTo>
                    <a:pt x="4" y="10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10"/>
                  </a:lnTo>
                  <a:close/>
                  <a:moveTo>
                    <a:pt x="4" y="10"/>
                  </a:moveTo>
                  <a:lnTo>
                    <a:pt x="4" y="10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10"/>
                  </a:lnTo>
                  <a:close/>
                  <a:moveTo>
                    <a:pt x="4" y="10"/>
                  </a:moveTo>
                  <a:cubicBezTo>
                    <a:pt x="3" y="10"/>
                    <a:pt x="2" y="9"/>
                    <a:pt x="1" y="9"/>
                  </a:cubicBezTo>
                  <a:lnTo>
                    <a:pt x="3" y="6"/>
                  </a:lnTo>
                  <a:cubicBezTo>
                    <a:pt x="3" y="7"/>
                    <a:pt x="4" y="7"/>
                    <a:pt x="4" y="7"/>
                  </a:cubicBezTo>
                  <a:lnTo>
                    <a:pt x="4" y="10"/>
                  </a:lnTo>
                  <a:close/>
                  <a:moveTo>
                    <a:pt x="1" y="9"/>
                  </a:moveTo>
                  <a:lnTo>
                    <a:pt x="1" y="9"/>
                  </a:lnTo>
                  <a:lnTo>
                    <a:pt x="2" y="7"/>
                  </a:lnTo>
                  <a:lnTo>
                    <a:pt x="1" y="9"/>
                  </a:lnTo>
                  <a:close/>
                  <a:moveTo>
                    <a:pt x="1" y="9"/>
                  </a:moveTo>
                  <a:cubicBezTo>
                    <a:pt x="0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3" y="6"/>
                    <a:pt x="3" y="6"/>
                  </a:cubicBezTo>
                  <a:lnTo>
                    <a:pt x="1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0" y="3"/>
                    <a:pt x="1" y="2"/>
                  </a:cubicBezTo>
                  <a:lnTo>
                    <a:pt x="3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3" y="4"/>
                  </a:moveTo>
                  <a:lnTo>
                    <a:pt x="3" y="4"/>
                  </a:lnTo>
                  <a:lnTo>
                    <a:pt x="2" y="3"/>
                  </a:lnTo>
                  <a:lnTo>
                    <a:pt x="3" y="4"/>
                  </a:lnTo>
                  <a:close/>
                  <a:moveTo>
                    <a:pt x="1" y="2"/>
                  </a:moveTo>
                  <a:cubicBezTo>
                    <a:pt x="2" y="1"/>
                    <a:pt x="3" y="0"/>
                    <a:pt x="4" y="0"/>
                  </a:cubicBezTo>
                  <a:lnTo>
                    <a:pt x="4" y="3"/>
                  </a:lnTo>
                  <a:cubicBezTo>
                    <a:pt x="4" y="3"/>
                    <a:pt x="3" y="4"/>
                    <a:pt x="3" y="4"/>
                  </a:cubicBezTo>
                  <a:lnTo>
                    <a:pt x="1" y="2"/>
                  </a:lnTo>
                  <a:close/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1" name="Oval 391"/>
            <p:cNvSpPr>
              <a:spLocks noChangeArrowheads="1"/>
            </p:cNvSpPr>
            <p:nvPr/>
          </p:nvSpPr>
          <p:spPr bwMode="auto">
            <a:xfrm>
              <a:off x="2880" y="3601"/>
              <a:ext cx="26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2" name="Freeform 392"/>
            <p:cNvSpPr>
              <a:spLocks noEditPoints="1"/>
            </p:cNvSpPr>
            <p:nvPr/>
          </p:nvSpPr>
          <p:spPr bwMode="auto">
            <a:xfrm>
              <a:off x="2876" y="3594"/>
              <a:ext cx="33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9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3" y="6"/>
                </a:cxn>
                <a:cxn ang="0">
                  <a:pos x="5" y="10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0" y="5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4" y="0"/>
                </a:cxn>
                <a:cxn ang="0">
                  <a:pos x="3" y="4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4" y="0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5" y="4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3"/>
                    <a:pt x="9" y="4"/>
                    <a:pt x="9" y="5"/>
                  </a:cubicBezTo>
                  <a:lnTo>
                    <a:pt x="6" y="5"/>
                  </a:lnTo>
                  <a:cubicBezTo>
                    <a:pt x="6" y="5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cubicBezTo>
                    <a:pt x="9" y="6"/>
                    <a:pt x="9" y="8"/>
                    <a:pt x="8" y="9"/>
                  </a:cubicBezTo>
                  <a:lnTo>
                    <a:pt x="6" y="6"/>
                  </a:lnTo>
                  <a:cubicBezTo>
                    <a:pt x="6" y="6"/>
                    <a:pt x="6" y="6"/>
                    <a:pt x="6" y="5"/>
                  </a:cubicBezTo>
                  <a:lnTo>
                    <a:pt x="9" y="5"/>
                  </a:lnTo>
                  <a:close/>
                  <a:moveTo>
                    <a:pt x="8" y="9"/>
                  </a:moveTo>
                  <a:cubicBezTo>
                    <a:pt x="7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5" y="7"/>
                    <a:pt x="5" y="7"/>
                    <a:pt x="6" y="6"/>
                  </a:cubicBezTo>
                  <a:lnTo>
                    <a:pt x="8" y="9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3" y="10"/>
                    <a:pt x="2" y="9"/>
                    <a:pt x="1" y="9"/>
                  </a:cubicBezTo>
                  <a:lnTo>
                    <a:pt x="3" y="6"/>
                  </a:lnTo>
                  <a:cubicBezTo>
                    <a:pt x="4" y="7"/>
                    <a:pt x="4" y="7"/>
                    <a:pt x="5" y="7"/>
                  </a:cubicBezTo>
                  <a:lnTo>
                    <a:pt x="5" y="10"/>
                  </a:lnTo>
                  <a:close/>
                  <a:moveTo>
                    <a:pt x="1" y="9"/>
                  </a:moveTo>
                  <a:lnTo>
                    <a:pt x="1" y="9"/>
                  </a:lnTo>
                  <a:lnTo>
                    <a:pt x="2" y="7"/>
                  </a:lnTo>
                  <a:lnTo>
                    <a:pt x="1" y="9"/>
                  </a:lnTo>
                  <a:close/>
                  <a:moveTo>
                    <a:pt x="1" y="9"/>
                  </a:moveTo>
                  <a:cubicBezTo>
                    <a:pt x="0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3" y="6"/>
                    <a:pt x="3" y="6"/>
                  </a:cubicBezTo>
                  <a:lnTo>
                    <a:pt x="1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0" y="3"/>
                    <a:pt x="1" y="2"/>
                  </a:cubicBezTo>
                  <a:lnTo>
                    <a:pt x="3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3" y="4"/>
                  </a:moveTo>
                  <a:lnTo>
                    <a:pt x="3" y="4"/>
                  </a:lnTo>
                  <a:lnTo>
                    <a:pt x="2" y="3"/>
                  </a:lnTo>
                  <a:lnTo>
                    <a:pt x="3" y="4"/>
                  </a:lnTo>
                  <a:close/>
                  <a:moveTo>
                    <a:pt x="1" y="2"/>
                  </a:moveTo>
                  <a:cubicBezTo>
                    <a:pt x="2" y="1"/>
                    <a:pt x="3" y="0"/>
                    <a:pt x="4" y="0"/>
                  </a:cubicBezTo>
                  <a:lnTo>
                    <a:pt x="4" y="3"/>
                  </a:lnTo>
                  <a:cubicBezTo>
                    <a:pt x="4" y="3"/>
                    <a:pt x="4" y="4"/>
                    <a:pt x="3" y="4"/>
                  </a:cubicBezTo>
                  <a:lnTo>
                    <a:pt x="1" y="2"/>
                  </a:lnTo>
                  <a:close/>
                  <a:moveTo>
                    <a:pt x="4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3" name="Oval 393"/>
            <p:cNvSpPr>
              <a:spLocks noChangeArrowheads="1"/>
            </p:cNvSpPr>
            <p:nvPr/>
          </p:nvSpPr>
          <p:spPr bwMode="auto">
            <a:xfrm>
              <a:off x="3249" y="3601"/>
              <a:ext cx="22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4" name="Freeform 394"/>
            <p:cNvSpPr>
              <a:spLocks noEditPoints="1"/>
            </p:cNvSpPr>
            <p:nvPr/>
          </p:nvSpPr>
          <p:spPr bwMode="auto">
            <a:xfrm>
              <a:off x="3242" y="3594"/>
              <a:ext cx="37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2" y="9"/>
                </a:cxn>
                <a:cxn ang="0">
                  <a:pos x="2" y="9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8" y="1"/>
                    <a:pt x="8" y="2"/>
                  </a:cubicBezTo>
                  <a:lnTo>
                    <a:pt x="6" y="4"/>
                  </a:lnTo>
                  <a:cubicBezTo>
                    <a:pt x="6" y="4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3"/>
                    <a:pt x="10" y="4"/>
                    <a:pt x="10" y="5"/>
                  </a:cubicBezTo>
                  <a:lnTo>
                    <a:pt x="7" y="5"/>
                  </a:lnTo>
                  <a:cubicBezTo>
                    <a:pt x="7" y="5"/>
                    <a:pt x="7" y="4"/>
                    <a:pt x="6" y="4"/>
                  </a:cubicBezTo>
                  <a:lnTo>
                    <a:pt x="8" y="2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6"/>
                    <a:pt x="9" y="8"/>
                    <a:pt x="8" y="9"/>
                  </a:cubicBezTo>
                  <a:lnTo>
                    <a:pt x="6" y="6"/>
                  </a:lnTo>
                  <a:cubicBezTo>
                    <a:pt x="7" y="6"/>
                    <a:pt x="7" y="6"/>
                    <a:pt x="7" y="5"/>
                  </a:cubicBezTo>
                  <a:lnTo>
                    <a:pt x="10" y="5"/>
                  </a:lnTo>
                  <a:close/>
                  <a:moveTo>
                    <a:pt x="8" y="9"/>
                  </a:moveTo>
                  <a:cubicBezTo>
                    <a:pt x="8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5" y="7"/>
                    <a:pt x="6" y="7"/>
                    <a:pt x="6" y="6"/>
                  </a:cubicBezTo>
                  <a:lnTo>
                    <a:pt x="8" y="9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4" y="10"/>
                    <a:pt x="2" y="9"/>
                    <a:pt x="2" y="9"/>
                  </a:cubicBezTo>
                  <a:lnTo>
                    <a:pt x="4" y="6"/>
                  </a:lnTo>
                  <a:cubicBezTo>
                    <a:pt x="4" y="7"/>
                    <a:pt x="5" y="7"/>
                    <a:pt x="5" y="7"/>
                  </a:cubicBezTo>
                  <a:lnTo>
                    <a:pt x="5" y="10"/>
                  </a:lnTo>
                  <a:close/>
                  <a:moveTo>
                    <a:pt x="2" y="9"/>
                  </a:moveTo>
                  <a:lnTo>
                    <a:pt x="2" y="9"/>
                  </a:lnTo>
                  <a:lnTo>
                    <a:pt x="3" y="7"/>
                  </a:lnTo>
                  <a:lnTo>
                    <a:pt x="2" y="9"/>
                  </a:lnTo>
                  <a:close/>
                  <a:moveTo>
                    <a:pt x="2" y="9"/>
                  </a:moveTo>
                  <a:cubicBezTo>
                    <a:pt x="1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3" y="6"/>
                    <a:pt x="4" y="6"/>
                  </a:cubicBezTo>
                  <a:lnTo>
                    <a:pt x="2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1" y="3"/>
                    <a:pt x="2" y="2"/>
                  </a:cubicBezTo>
                  <a:lnTo>
                    <a:pt x="4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3" y="3"/>
                  </a:lnTo>
                  <a:lnTo>
                    <a:pt x="4" y="4"/>
                  </a:lnTo>
                  <a:close/>
                  <a:moveTo>
                    <a:pt x="2" y="2"/>
                  </a:moveTo>
                  <a:cubicBezTo>
                    <a:pt x="2" y="1"/>
                    <a:pt x="4" y="0"/>
                    <a:pt x="5" y="0"/>
                  </a:cubicBezTo>
                  <a:lnTo>
                    <a:pt x="5" y="3"/>
                  </a:lnTo>
                  <a:cubicBezTo>
                    <a:pt x="5" y="3"/>
                    <a:pt x="4" y="4"/>
                    <a:pt x="4" y="4"/>
                  </a:cubicBezTo>
                  <a:lnTo>
                    <a:pt x="2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5" name="Oval 395"/>
            <p:cNvSpPr>
              <a:spLocks noChangeArrowheads="1"/>
            </p:cNvSpPr>
            <p:nvPr/>
          </p:nvSpPr>
          <p:spPr bwMode="auto">
            <a:xfrm>
              <a:off x="3331" y="3601"/>
              <a:ext cx="23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6" name="Freeform 396"/>
            <p:cNvSpPr>
              <a:spLocks noEditPoints="1"/>
            </p:cNvSpPr>
            <p:nvPr/>
          </p:nvSpPr>
          <p:spPr bwMode="auto">
            <a:xfrm>
              <a:off x="3324" y="3594"/>
              <a:ext cx="37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6" y="4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3"/>
                    <a:pt x="10" y="4"/>
                    <a:pt x="10" y="5"/>
                  </a:cubicBezTo>
                  <a:lnTo>
                    <a:pt x="7" y="5"/>
                  </a:lnTo>
                  <a:cubicBezTo>
                    <a:pt x="7" y="5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6"/>
                    <a:pt x="9" y="8"/>
                    <a:pt x="8" y="9"/>
                  </a:cubicBezTo>
                  <a:lnTo>
                    <a:pt x="6" y="6"/>
                  </a:lnTo>
                  <a:cubicBezTo>
                    <a:pt x="6" y="6"/>
                    <a:pt x="7" y="6"/>
                    <a:pt x="7" y="5"/>
                  </a:cubicBezTo>
                  <a:lnTo>
                    <a:pt x="10" y="5"/>
                  </a:lnTo>
                  <a:close/>
                  <a:moveTo>
                    <a:pt x="8" y="9"/>
                  </a:moveTo>
                  <a:cubicBezTo>
                    <a:pt x="7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5" y="7"/>
                    <a:pt x="6" y="7"/>
                    <a:pt x="6" y="6"/>
                  </a:cubicBezTo>
                  <a:lnTo>
                    <a:pt x="8" y="9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4" y="10"/>
                    <a:pt x="2" y="9"/>
                    <a:pt x="1" y="9"/>
                  </a:cubicBezTo>
                  <a:lnTo>
                    <a:pt x="4" y="6"/>
                  </a:lnTo>
                  <a:cubicBezTo>
                    <a:pt x="4" y="7"/>
                    <a:pt x="4" y="7"/>
                    <a:pt x="5" y="7"/>
                  </a:cubicBezTo>
                  <a:lnTo>
                    <a:pt x="5" y="10"/>
                  </a:lnTo>
                  <a:close/>
                  <a:moveTo>
                    <a:pt x="1" y="9"/>
                  </a:moveTo>
                  <a:lnTo>
                    <a:pt x="1" y="9"/>
                  </a:lnTo>
                  <a:lnTo>
                    <a:pt x="3" y="7"/>
                  </a:lnTo>
                  <a:lnTo>
                    <a:pt x="1" y="9"/>
                  </a:lnTo>
                  <a:close/>
                  <a:moveTo>
                    <a:pt x="1" y="9"/>
                  </a:moveTo>
                  <a:cubicBezTo>
                    <a:pt x="1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3" y="6"/>
                    <a:pt x="4" y="6"/>
                  </a:cubicBezTo>
                  <a:lnTo>
                    <a:pt x="1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1" y="3"/>
                    <a:pt x="1" y="2"/>
                  </a:cubicBezTo>
                  <a:lnTo>
                    <a:pt x="4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3" y="3"/>
                  </a:lnTo>
                  <a:lnTo>
                    <a:pt x="4" y="4"/>
                  </a:lnTo>
                  <a:close/>
                  <a:moveTo>
                    <a:pt x="1" y="2"/>
                  </a:moveTo>
                  <a:cubicBezTo>
                    <a:pt x="2" y="1"/>
                    <a:pt x="4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4"/>
                    <a:pt x="4" y="4"/>
                  </a:cubicBezTo>
                  <a:lnTo>
                    <a:pt x="1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7" name="Oval 397"/>
            <p:cNvSpPr>
              <a:spLocks noChangeArrowheads="1"/>
            </p:cNvSpPr>
            <p:nvPr/>
          </p:nvSpPr>
          <p:spPr bwMode="auto">
            <a:xfrm>
              <a:off x="3290" y="3601"/>
              <a:ext cx="23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8" name="Freeform 398"/>
            <p:cNvSpPr>
              <a:spLocks noEditPoints="1"/>
            </p:cNvSpPr>
            <p:nvPr/>
          </p:nvSpPr>
          <p:spPr bwMode="auto">
            <a:xfrm>
              <a:off x="3283" y="3594"/>
              <a:ext cx="37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2" y="9"/>
                </a:cxn>
                <a:cxn ang="0">
                  <a:pos x="2" y="9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6" y="4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3"/>
                    <a:pt x="10" y="4"/>
                    <a:pt x="10" y="5"/>
                  </a:cubicBezTo>
                  <a:lnTo>
                    <a:pt x="7" y="5"/>
                  </a:lnTo>
                  <a:cubicBezTo>
                    <a:pt x="7" y="5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6"/>
                    <a:pt x="9" y="8"/>
                    <a:pt x="8" y="9"/>
                  </a:cubicBezTo>
                  <a:lnTo>
                    <a:pt x="6" y="6"/>
                  </a:lnTo>
                  <a:cubicBezTo>
                    <a:pt x="6" y="6"/>
                    <a:pt x="7" y="6"/>
                    <a:pt x="7" y="5"/>
                  </a:cubicBezTo>
                  <a:lnTo>
                    <a:pt x="10" y="5"/>
                  </a:lnTo>
                  <a:close/>
                  <a:moveTo>
                    <a:pt x="8" y="9"/>
                  </a:moveTo>
                  <a:cubicBezTo>
                    <a:pt x="7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5" y="7"/>
                    <a:pt x="6" y="7"/>
                    <a:pt x="6" y="6"/>
                  </a:cubicBezTo>
                  <a:lnTo>
                    <a:pt x="8" y="9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4" y="10"/>
                    <a:pt x="2" y="9"/>
                    <a:pt x="2" y="9"/>
                  </a:cubicBezTo>
                  <a:lnTo>
                    <a:pt x="4" y="6"/>
                  </a:lnTo>
                  <a:cubicBezTo>
                    <a:pt x="4" y="7"/>
                    <a:pt x="4" y="7"/>
                    <a:pt x="5" y="7"/>
                  </a:cubicBezTo>
                  <a:lnTo>
                    <a:pt x="5" y="10"/>
                  </a:lnTo>
                  <a:close/>
                  <a:moveTo>
                    <a:pt x="2" y="9"/>
                  </a:moveTo>
                  <a:lnTo>
                    <a:pt x="2" y="9"/>
                  </a:lnTo>
                  <a:lnTo>
                    <a:pt x="3" y="7"/>
                  </a:lnTo>
                  <a:lnTo>
                    <a:pt x="2" y="9"/>
                  </a:lnTo>
                  <a:close/>
                  <a:moveTo>
                    <a:pt x="2" y="9"/>
                  </a:moveTo>
                  <a:cubicBezTo>
                    <a:pt x="1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3" y="6"/>
                    <a:pt x="4" y="6"/>
                  </a:cubicBezTo>
                  <a:lnTo>
                    <a:pt x="2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1" y="3"/>
                    <a:pt x="2" y="2"/>
                  </a:cubicBezTo>
                  <a:lnTo>
                    <a:pt x="4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3" y="3"/>
                  </a:lnTo>
                  <a:lnTo>
                    <a:pt x="4" y="4"/>
                  </a:lnTo>
                  <a:close/>
                  <a:moveTo>
                    <a:pt x="2" y="2"/>
                  </a:moveTo>
                  <a:cubicBezTo>
                    <a:pt x="2" y="1"/>
                    <a:pt x="4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4"/>
                    <a:pt x="4" y="4"/>
                  </a:cubicBezTo>
                  <a:lnTo>
                    <a:pt x="2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9" name="Oval 399"/>
            <p:cNvSpPr>
              <a:spLocks noChangeArrowheads="1"/>
            </p:cNvSpPr>
            <p:nvPr/>
          </p:nvSpPr>
          <p:spPr bwMode="auto">
            <a:xfrm>
              <a:off x="3044" y="3601"/>
              <a:ext cx="26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0" name="Freeform 400"/>
            <p:cNvSpPr>
              <a:spLocks noEditPoints="1"/>
            </p:cNvSpPr>
            <p:nvPr/>
          </p:nvSpPr>
          <p:spPr bwMode="auto">
            <a:xfrm>
              <a:off x="3036" y="3594"/>
              <a:ext cx="38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2" y="9"/>
                </a:cxn>
                <a:cxn ang="0">
                  <a:pos x="2" y="9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4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4" y="5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7" y="0"/>
                    <a:pt x="8" y="1"/>
                    <a:pt x="9" y="2"/>
                  </a:cubicBezTo>
                  <a:lnTo>
                    <a:pt x="6" y="4"/>
                  </a:lnTo>
                  <a:cubicBezTo>
                    <a:pt x="6" y="4"/>
                    <a:pt x="6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8" y="3"/>
                  </a:lnTo>
                  <a:lnTo>
                    <a:pt x="6" y="4"/>
                  </a:lnTo>
                  <a:close/>
                  <a:moveTo>
                    <a:pt x="9" y="2"/>
                  </a:moveTo>
                  <a:cubicBezTo>
                    <a:pt x="10" y="3"/>
                    <a:pt x="10" y="4"/>
                    <a:pt x="10" y="5"/>
                  </a:cubicBezTo>
                  <a:lnTo>
                    <a:pt x="7" y="5"/>
                  </a:lnTo>
                  <a:cubicBezTo>
                    <a:pt x="7" y="5"/>
                    <a:pt x="7" y="4"/>
                    <a:pt x="6" y="4"/>
                  </a:cubicBezTo>
                  <a:lnTo>
                    <a:pt x="9" y="2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6"/>
                    <a:pt x="10" y="8"/>
                    <a:pt x="9" y="9"/>
                  </a:cubicBezTo>
                  <a:lnTo>
                    <a:pt x="6" y="6"/>
                  </a:lnTo>
                  <a:cubicBezTo>
                    <a:pt x="7" y="6"/>
                    <a:pt x="7" y="6"/>
                    <a:pt x="7" y="5"/>
                  </a:cubicBezTo>
                  <a:lnTo>
                    <a:pt x="10" y="5"/>
                  </a:lnTo>
                  <a:close/>
                  <a:moveTo>
                    <a:pt x="9" y="9"/>
                  </a:moveTo>
                  <a:cubicBezTo>
                    <a:pt x="8" y="9"/>
                    <a:pt x="7" y="10"/>
                    <a:pt x="5" y="10"/>
                  </a:cubicBezTo>
                  <a:lnTo>
                    <a:pt x="5" y="7"/>
                  </a:lnTo>
                  <a:cubicBezTo>
                    <a:pt x="6" y="7"/>
                    <a:pt x="6" y="7"/>
                    <a:pt x="6" y="6"/>
                  </a:cubicBezTo>
                  <a:lnTo>
                    <a:pt x="9" y="9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4" y="10"/>
                    <a:pt x="3" y="9"/>
                    <a:pt x="2" y="9"/>
                  </a:cubicBezTo>
                  <a:lnTo>
                    <a:pt x="4" y="6"/>
                  </a:lnTo>
                  <a:cubicBezTo>
                    <a:pt x="4" y="7"/>
                    <a:pt x="5" y="7"/>
                    <a:pt x="5" y="7"/>
                  </a:cubicBezTo>
                  <a:lnTo>
                    <a:pt x="5" y="10"/>
                  </a:lnTo>
                  <a:close/>
                  <a:moveTo>
                    <a:pt x="2" y="9"/>
                  </a:moveTo>
                  <a:lnTo>
                    <a:pt x="2" y="9"/>
                  </a:lnTo>
                  <a:lnTo>
                    <a:pt x="3" y="7"/>
                  </a:lnTo>
                  <a:lnTo>
                    <a:pt x="2" y="9"/>
                  </a:lnTo>
                  <a:close/>
                  <a:moveTo>
                    <a:pt x="2" y="9"/>
                  </a:moveTo>
                  <a:cubicBezTo>
                    <a:pt x="1" y="8"/>
                    <a:pt x="0" y="6"/>
                    <a:pt x="0" y="5"/>
                  </a:cubicBezTo>
                  <a:lnTo>
                    <a:pt x="4" y="5"/>
                  </a:lnTo>
                  <a:cubicBezTo>
                    <a:pt x="4" y="6"/>
                    <a:pt x="4" y="6"/>
                    <a:pt x="4" y="6"/>
                  </a:cubicBezTo>
                  <a:lnTo>
                    <a:pt x="2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1" y="3"/>
                    <a:pt x="2" y="2"/>
                  </a:cubicBezTo>
                  <a:lnTo>
                    <a:pt x="4" y="4"/>
                  </a:lnTo>
                  <a:cubicBezTo>
                    <a:pt x="4" y="4"/>
                    <a:pt x="4" y="5"/>
                    <a:pt x="4" y="5"/>
                  </a:cubicBezTo>
                  <a:lnTo>
                    <a:pt x="0" y="5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3" y="3"/>
                  </a:lnTo>
                  <a:lnTo>
                    <a:pt x="4" y="4"/>
                  </a:lnTo>
                  <a:close/>
                  <a:moveTo>
                    <a:pt x="2" y="2"/>
                  </a:moveTo>
                  <a:cubicBezTo>
                    <a:pt x="3" y="1"/>
                    <a:pt x="4" y="0"/>
                    <a:pt x="5" y="0"/>
                  </a:cubicBezTo>
                  <a:lnTo>
                    <a:pt x="5" y="3"/>
                  </a:lnTo>
                  <a:cubicBezTo>
                    <a:pt x="5" y="3"/>
                    <a:pt x="4" y="4"/>
                    <a:pt x="4" y="4"/>
                  </a:cubicBezTo>
                  <a:lnTo>
                    <a:pt x="2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1" name="Oval 403"/>
            <p:cNvSpPr>
              <a:spLocks noChangeArrowheads="1"/>
            </p:cNvSpPr>
            <p:nvPr/>
          </p:nvSpPr>
          <p:spPr bwMode="auto">
            <a:xfrm>
              <a:off x="3208" y="3601"/>
              <a:ext cx="22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2" name="Freeform 404"/>
            <p:cNvSpPr>
              <a:spLocks noEditPoints="1"/>
            </p:cNvSpPr>
            <p:nvPr/>
          </p:nvSpPr>
          <p:spPr bwMode="auto">
            <a:xfrm>
              <a:off x="3201" y="3594"/>
              <a:ext cx="37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2" y="9"/>
                </a:cxn>
                <a:cxn ang="0">
                  <a:pos x="2" y="9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8" y="1"/>
                    <a:pt x="8" y="2"/>
                  </a:cubicBezTo>
                  <a:lnTo>
                    <a:pt x="6" y="4"/>
                  </a:lnTo>
                  <a:cubicBezTo>
                    <a:pt x="6" y="4"/>
                    <a:pt x="6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3"/>
                    <a:pt x="10" y="4"/>
                    <a:pt x="10" y="5"/>
                  </a:cubicBezTo>
                  <a:lnTo>
                    <a:pt x="7" y="5"/>
                  </a:lnTo>
                  <a:cubicBezTo>
                    <a:pt x="7" y="5"/>
                    <a:pt x="7" y="4"/>
                    <a:pt x="6" y="4"/>
                  </a:cubicBezTo>
                  <a:lnTo>
                    <a:pt x="8" y="2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6"/>
                    <a:pt x="9" y="8"/>
                    <a:pt x="8" y="9"/>
                  </a:cubicBezTo>
                  <a:lnTo>
                    <a:pt x="6" y="6"/>
                  </a:lnTo>
                  <a:cubicBezTo>
                    <a:pt x="7" y="6"/>
                    <a:pt x="7" y="6"/>
                    <a:pt x="7" y="5"/>
                  </a:cubicBezTo>
                  <a:lnTo>
                    <a:pt x="10" y="5"/>
                  </a:lnTo>
                  <a:close/>
                  <a:moveTo>
                    <a:pt x="8" y="9"/>
                  </a:moveTo>
                  <a:cubicBezTo>
                    <a:pt x="8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6" y="7"/>
                    <a:pt x="6" y="7"/>
                    <a:pt x="6" y="6"/>
                  </a:cubicBezTo>
                  <a:lnTo>
                    <a:pt x="8" y="9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4" y="10"/>
                    <a:pt x="3" y="9"/>
                    <a:pt x="2" y="9"/>
                  </a:cubicBezTo>
                  <a:lnTo>
                    <a:pt x="4" y="6"/>
                  </a:lnTo>
                  <a:cubicBezTo>
                    <a:pt x="4" y="7"/>
                    <a:pt x="5" y="7"/>
                    <a:pt x="5" y="7"/>
                  </a:cubicBezTo>
                  <a:lnTo>
                    <a:pt x="5" y="10"/>
                  </a:lnTo>
                  <a:close/>
                  <a:moveTo>
                    <a:pt x="2" y="9"/>
                  </a:moveTo>
                  <a:lnTo>
                    <a:pt x="2" y="9"/>
                  </a:lnTo>
                  <a:lnTo>
                    <a:pt x="3" y="7"/>
                  </a:lnTo>
                  <a:lnTo>
                    <a:pt x="2" y="9"/>
                  </a:lnTo>
                  <a:close/>
                  <a:moveTo>
                    <a:pt x="2" y="9"/>
                  </a:moveTo>
                  <a:cubicBezTo>
                    <a:pt x="1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4" y="6"/>
                    <a:pt x="4" y="6"/>
                  </a:cubicBezTo>
                  <a:lnTo>
                    <a:pt x="2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1" y="3"/>
                    <a:pt x="2" y="2"/>
                  </a:cubicBezTo>
                  <a:lnTo>
                    <a:pt x="4" y="4"/>
                  </a:lnTo>
                  <a:cubicBezTo>
                    <a:pt x="4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3" y="3"/>
                  </a:lnTo>
                  <a:lnTo>
                    <a:pt x="4" y="4"/>
                  </a:lnTo>
                  <a:close/>
                  <a:moveTo>
                    <a:pt x="2" y="2"/>
                  </a:moveTo>
                  <a:cubicBezTo>
                    <a:pt x="3" y="1"/>
                    <a:pt x="4" y="0"/>
                    <a:pt x="5" y="0"/>
                  </a:cubicBezTo>
                  <a:lnTo>
                    <a:pt x="5" y="3"/>
                  </a:lnTo>
                  <a:cubicBezTo>
                    <a:pt x="5" y="3"/>
                    <a:pt x="4" y="4"/>
                    <a:pt x="4" y="4"/>
                  </a:cubicBezTo>
                  <a:lnTo>
                    <a:pt x="2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3" name="Oval 405"/>
            <p:cNvSpPr>
              <a:spLocks noChangeArrowheads="1"/>
            </p:cNvSpPr>
            <p:nvPr/>
          </p:nvSpPr>
          <p:spPr bwMode="auto">
            <a:xfrm>
              <a:off x="3085" y="3601"/>
              <a:ext cx="22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4" name="Freeform 406"/>
            <p:cNvSpPr>
              <a:spLocks noEditPoints="1"/>
            </p:cNvSpPr>
            <p:nvPr/>
          </p:nvSpPr>
          <p:spPr bwMode="auto">
            <a:xfrm>
              <a:off x="3077" y="3594"/>
              <a:ext cx="38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2" y="9"/>
                </a:cxn>
                <a:cxn ang="0">
                  <a:pos x="2" y="9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7" y="0"/>
                    <a:pt x="8" y="1"/>
                    <a:pt x="9" y="2"/>
                  </a:cubicBezTo>
                  <a:lnTo>
                    <a:pt x="6" y="4"/>
                  </a:lnTo>
                  <a:cubicBezTo>
                    <a:pt x="6" y="4"/>
                    <a:pt x="6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8" y="3"/>
                  </a:lnTo>
                  <a:lnTo>
                    <a:pt x="6" y="4"/>
                  </a:lnTo>
                  <a:close/>
                  <a:moveTo>
                    <a:pt x="9" y="2"/>
                  </a:moveTo>
                  <a:cubicBezTo>
                    <a:pt x="9" y="3"/>
                    <a:pt x="10" y="4"/>
                    <a:pt x="10" y="5"/>
                  </a:cubicBezTo>
                  <a:lnTo>
                    <a:pt x="7" y="5"/>
                  </a:lnTo>
                  <a:cubicBezTo>
                    <a:pt x="7" y="5"/>
                    <a:pt x="7" y="4"/>
                    <a:pt x="6" y="4"/>
                  </a:cubicBezTo>
                  <a:lnTo>
                    <a:pt x="9" y="2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6"/>
                    <a:pt x="9" y="8"/>
                    <a:pt x="9" y="9"/>
                  </a:cubicBezTo>
                  <a:lnTo>
                    <a:pt x="6" y="6"/>
                  </a:lnTo>
                  <a:cubicBezTo>
                    <a:pt x="7" y="6"/>
                    <a:pt x="7" y="6"/>
                    <a:pt x="7" y="5"/>
                  </a:cubicBezTo>
                  <a:lnTo>
                    <a:pt x="10" y="5"/>
                  </a:lnTo>
                  <a:close/>
                  <a:moveTo>
                    <a:pt x="9" y="9"/>
                  </a:moveTo>
                  <a:cubicBezTo>
                    <a:pt x="8" y="9"/>
                    <a:pt x="7" y="10"/>
                    <a:pt x="5" y="10"/>
                  </a:cubicBezTo>
                  <a:lnTo>
                    <a:pt x="5" y="7"/>
                  </a:lnTo>
                  <a:cubicBezTo>
                    <a:pt x="6" y="7"/>
                    <a:pt x="6" y="7"/>
                    <a:pt x="6" y="6"/>
                  </a:cubicBezTo>
                  <a:lnTo>
                    <a:pt x="9" y="9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4" y="10"/>
                    <a:pt x="3" y="9"/>
                    <a:pt x="2" y="9"/>
                  </a:cubicBezTo>
                  <a:lnTo>
                    <a:pt x="4" y="6"/>
                  </a:lnTo>
                  <a:cubicBezTo>
                    <a:pt x="4" y="7"/>
                    <a:pt x="5" y="7"/>
                    <a:pt x="5" y="7"/>
                  </a:cubicBezTo>
                  <a:lnTo>
                    <a:pt x="5" y="10"/>
                  </a:lnTo>
                  <a:close/>
                  <a:moveTo>
                    <a:pt x="2" y="9"/>
                  </a:moveTo>
                  <a:lnTo>
                    <a:pt x="2" y="9"/>
                  </a:lnTo>
                  <a:lnTo>
                    <a:pt x="3" y="7"/>
                  </a:lnTo>
                  <a:lnTo>
                    <a:pt x="2" y="9"/>
                  </a:lnTo>
                  <a:close/>
                  <a:moveTo>
                    <a:pt x="2" y="9"/>
                  </a:moveTo>
                  <a:cubicBezTo>
                    <a:pt x="1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4" y="6"/>
                    <a:pt x="4" y="6"/>
                  </a:cubicBezTo>
                  <a:lnTo>
                    <a:pt x="2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1" y="3"/>
                    <a:pt x="2" y="2"/>
                  </a:cubicBezTo>
                  <a:lnTo>
                    <a:pt x="4" y="4"/>
                  </a:lnTo>
                  <a:cubicBezTo>
                    <a:pt x="4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3" y="3"/>
                  </a:lnTo>
                  <a:lnTo>
                    <a:pt x="4" y="4"/>
                  </a:lnTo>
                  <a:close/>
                  <a:moveTo>
                    <a:pt x="2" y="2"/>
                  </a:moveTo>
                  <a:cubicBezTo>
                    <a:pt x="3" y="1"/>
                    <a:pt x="4" y="0"/>
                    <a:pt x="5" y="0"/>
                  </a:cubicBezTo>
                  <a:lnTo>
                    <a:pt x="5" y="3"/>
                  </a:lnTo>
                  <a:cubicBezTo>
                    <a:pt x="5" y="3"/>
                    <a:pt x="4" y="4"/>
                    <a:pt x="4" y="4"/>
                  </a:cubicBezTo>
                  <a:lnTo>
                    <a:pt x="2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5" name="Oval 407"/>
            <p:cNvSpPr>
              <a:spLocks noChangeArrowheads="1"/>
            </p:cNvSpPr>
            <p:nvPr/>
          </p:nvSpPr>
          <p:spPr bwMode="auto">
            <a:xfrm>
              <a:off x="3167" y="3601"/>
              <a:ext cx="22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6" name="Freeform 408"/>
            <p:cNvSpPr>
              <a:spLocks noEditPoints="1"/>
            </p:cNvSpPr>
            <p:nvPr/>
          </p:nvSpPr>
          <p:spPr bwMode="auto">
            <a:xfrm>
              <a:off x="3159" y="3594"/>
              <a:ext cx="38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2" y="9"/>
                </a:cxn>
                <a:cxn ang="0">
                  <a:pos x="2" y="9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8" y="1"/>
                    <a:pt x="8" y="2"/>
                  </a:cubicBezTo>
                  <a:lnTo>
                    <a:pt x="6" y="4"/>
                  </a:lnTo>
                  <a:cubicBezTo>
                    <a:pt x="6" y="4"/>
                    <a:pt x="6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3"/>
                    <a:pt x="10" y="4"/>
                    <a:pt x="10" y="5"/>
                  </a:cubicBezTo>
                  <a:lnTo>
                    <a:pt x="7" y="5"/>
                  </a:lnTo>
                  <a:cubicBezTo>
                    <a:pt x="7" y="5"/>
                    <a:pt x="7" y="4"/>
                    <a:pt x="6" y="4"/>
                  </a:cubicBezTo>
                  <a:lnTo>
                    <a:pt x="8" y="2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6"/>
                    <a:pt x="9" y="8"/>
                    <a:pt x="8" y="9"/>
                  </a:cubicBezTo>
                  <a:lnTo>
                    <a:pt x="6" y="6"/>
                  </a:lnTo>
                  <a:cubicBezTo>
                    <a:pt x="7" y="6"/>
                    <a:pt x="7" y="6"/>
                    <a:pt x="7" y="5"/>
                  </a:cubicBezTo>
                  <a:lnTo>
                    <a:pt x="10" y="5"/>
                  </a:lnTo>
                  <a:close/>
                  <a:moveTo>
                    <a:pt x="8" y="9"/>
                  </a:moveTo>
                  <a:cubicBezTo>
                    <a:pt x="8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6" y="7"/>
                    <a:pt x="6" y="7"/>
                    <a:pt x="6" y="6"/>
                  </a:cubicBezTo>
                  <a:lnTo>
                    <a:pt x="8" y="9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4" y="10"/>
                    <a:pt x="3" y="9"/>
                    <a:pt x="2" y="9"/>
                  </a:cubicBezTo>
                  <a:lnTo>
                    <a:pt x="4" y="6"/>
                  </a:lnTo>
                  <a:cubicBezTo>
                    <a:pt x="4" y="7"/>
                    <a:pt x="5" y="7"/>
                    <a:pt x="5" y="7"/>
                  </a:cubicBezTo>
                  <a:lnTo>
                    <a:pt x="5" y="10"/>
                  </a:lnTo>
                  <a:close/>
                  <a:moveTo>
                    <a:pt x="2" y="9"/>
                  </a:moveTo>
                  <a:lnTo>
                    <a:pt x="2" y="9"/>
                  </a:lnTo>
                  <a:lnTo>
                    <a:pt x="3" y="7"/>
                  </a:lnTo>
                  <a:lnTo>
                    <a:pt x="2" y="9"/>
                  </a:lnTo>
                  <a:close/>
                  <a:moveTo>
                    <a:pt x="2" y="9"/>
                  </a:moveTo>
                  <a:cubicBezTo>
                    <a:pt x="1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4" y="6"/>
                    <a:pt x="4" y="6"/>
                  </a:cubicBezTo>
                  <a:lnTo>
                    <a:pt x="2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1" y="3"/>
                    <a:pt x="2" y="2"/>
                  </a:cubicBezTo>
                  <a:lnTo>
                    <a:pt x="4" y="4"/>
                  </a:lnTo>
                  <a:cubicBezTo>
                    <a:pt x="4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3" y="3"/>
                  </a:lnTo>
                  <a:lnTo>
                    <a:pt x="4" y="4"/>
                  </a:lnTo>
                  <a:close/>
                  <a:moveTo>
                    <a:pt x="2" y="2"/>
                  </a:moveTo>
                  <a:cubicBezTo>
                    <a:pt x="3" y="1"/>
                    <a:pt x="4" y="0"/>
                    <a:pt x="5" y="0"/>
                  </a:cubicBezTo>
                  <a:lnTo>
                    <a:pt x="5" y="3"/>
                  </a:lnTo>
                  <a:cubicBezTo>
                    <a:pt x="5" y="3"/>
                    <a:pt x="4" y="4"/>
                    <a:pt x="4" y="4"/>
                  </a:cubicBezTo>
                  <a:lnTo>
                    <a:pt x="2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7" name="Oval 409"/>
            <p:cNvSpPr>
              <a:spLocks noChangeArrowheads="1"/>
            </p:cNvSpPr>
            <p:nvPr/>
          </p:nvSpPr>
          <p:spPr bwMode="auto">
            <a:xfrm>
              <a:off x="3126" y="3601"/>
              <a:ext cx="22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8" name="Freeform 410"/>
            <p:cNvSpPr>
              <a:spLocks noEditPoints="1"/>
            </p:cNvSpPr>
            <p:nvPr/>
          </p:nvSpPr>
          <p:spPr bwMode="auto">
            <a:xfrm>
              <a:off x="3118" y="3594"/>
              <a:ext cx="38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2" y="9"/>
                </a:cxn>
                <a:cxn ang="0">
                  <a:pos x="2" y="9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8" y="1"/>
                    <a:pt x="9" y="2"/>
                  </a:cubicBezTo>
                  <a:lnTo>
                    <a:pt x="6" y="4"/>
                  </a:lnTo>
                  <a:cubicBezTo>
                    <a:pt x="6" y="4"/>
                    <a:pt x="6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9" y="2"/>
                  </a:moveTo>
                  <a:cubicBezTo>
                    <a:pt x="9" y="3"/>
                    <a:pt x="10" y="4"/>
                    <a:pt x="10" y="5"/>
                  </a:cubicBezTo>
                  <a:lnTo>
                    <a:pt x="7" y="5"/>
                  </a:lnTo>
                  <a:cubicBezTo>
                    <a:pt x="7" y="5"/>
                    <a:pt x="7" y="4"/>
                    <a:pt x="6" y="4"/>
                  </a:cubicBezTo>
                  <a:lnTo>
                    <a:pt x="9" y="2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6"/>
                    <a:pt x="9" y="8"/>
                    <a:pt x="9" y="9"/>
                  </a:cubicBezTo>
                  <a:lnTo>
                    <a:pt x="6" y="6"/>
                  </a:lnTo>
                  <a:cubicBezTo>
                    <a:pt x="7" y="6"/>
                    <a:pt x="7" y="6"/>
                    <a:pt x="7" y="5"/>
                  </a:cubicBezTo>
                  <a:lnTo>
                    <a:pt x="10" y="5"/>
                  </a:lnTo>
                  <a:close/>
                  <a:moveTo>
                    <a:pt x="9" y="9"/>
                  </a:moveTo>
                  <a:cubicBezTo>
                    <a:pt x="8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6" y="7"/>
                    <a:pt x="6" y="7"/>
                    <a:pt x="6" y="6"/>
                  </a:cubicBezTo>
                  <a:lnTo>
                    <a:pt x="9" y="9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4" y="10"/>
                    <a:pt x="3" y="9"/>
                    <a:pt x="2" y="9"/>
                  </a:cubicBezTo>
                  <a:lnTo>
                    <a:pt x="4" y="6"/>
                  </a:lnTo>
                  <a:cubicBezTo>
                    <a:pt x="4" y="7"/>
                    <a:pt x="5" y="7"/>
                    <a:pt x="5" y="7"/>
                  </a:cubicBezTo>
                  <a:lnTo>
                    <a:pt x="5" y="10"/>
                  </a:lnTo>
                  <a:close/>
                  <a:moveTo>
                    <a:pt x="2" y="9"/>
                  </a:moveTo>
                  <a:lnTo>
                    <a:pt x="2" y="9"/>
                  </a:lnTo>
                  <a:lnTo>
                    <a:pt x="3" y="7"/>
                  </a:lnTo>
                  <a:lnTo>
                    <a:pt x="2" y="9"/>
                  </a:lnTo>
                  <a:close/>
                  <a:moveTo>
                    <a:pt x="2" y="9"/>
                  </a:moveTo>
                  <a:cubicBezTo>
                    <a:pt x="1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4" y="6"/>
                    <a:pt x="4" y="6"/>
                  </a:cubicBezTo>
                  <a:lnTo>
                    <a:pt x="2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1" y="3"/>
                    <a:pt x="2" y="2"/>
                  </a:cubicBezTo>
                  <a:lnTo>
                    <a:pt x="4" y="4"/>
                  </a:lnTo>
                  <a:cubicBezTo>
                    <a:pt x="4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3" y="3"/>
                  </a:lnTo>
                  <a:lnTo>
                    <a:pt x="4" y="4"/>
                  </a:lnTo>
                  <a:close/>
                  <a:moveTo>
                    <a:pt x="2" y="2"/>
                  </a:moveTo>
                  <a:cubicBezTo>
                    <a:pt x="3" y="1"/>
                    <a:pt x="4" y="0"/>
                    <a:pt x="5" y="0"/>
                  </a:cubicBezTo>
                  <a:lnTo>
                    <a:pt x="5" y="3"/>
                  </a:lnTo>
                  <a:cubicBezTo>
                    <a:pt x="5" y="3"/>
                    <a:pt x="4" y="4"/>
                    <a:pt x="4" y="4"/>
                  </a:cubicBezTo>
                  <a:lnTo>
                    <a:pt x="2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9" name="Rectangle 1002"/>
            <p:cNvSpPr>
              <a:spLocks noChangeArrowheads="1"/>
            </p:cNvSpPr>
            <p:nvPr/>
          </p:nvSpPr>
          <p:spPr bwMode="auto">
            <a:xfrm>
              <a:off x="2480" y="3714"/>
              <a:ext cx="543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5988"/>
              <a:r>
                <a:rPr lang="de-DE" sz="1100" dirty="0" err="1" smtClean="0">
                  <a:solidFill>
                    <a:srgbClr val="24211D"/>
                  </a:solidFill>
                </a:rPr>
                <a:t>Präklassifiation</a:t>
              </a:r>
              <a:endParaRPr lang="de-DE" dirty="0"/>
            </a:p>
          </p:txBody>
        </p:sp>
      </p:grpSp>
      <p:grpSp>
        <p:nvGrpSpPr>
          <p:cNvPr id="647" name="Gruppieren 646"/>
          <p:cNvGrpSpPr/>
          <p:nvPr/>
        </p:nvGrpSpPr>
        <p:grpSpPr>
          <a:xfrm>
            <a:off x="1755775" y="1565501"/>
            <a:ext cx="457200" cy="1036638"/>
            <a:chOff x="1755775" y="1565501"/>
            <a:chExt cx="457200" cy="1036638"/>
          </a:xfrm>
        </p:grpSpPr>
        <p:sp>
          <p:nvSpPr>
            <p:cNvPr id="93" name="Freeform 712"/>
            <p:cNvSpPr>
              <a:spLocks/>
            </p:cNvSpPr>
            <p:nvPr/>
          </p:nvSpPr>
          <p:spPr bwMode="auto">
            <a:xfrm>
              <a:off x="1755775" y="1565501"/>
              <a:ext cx="457200" cy="1036638"/>
            </a:xfrm>
            <a:custGeom>
              <a:avLst/>
              <a:gdLst/>
              <a:ahLst/>
              <a:cxnLst>
                <a:cxn ang="0">
                  <a:pos x="66" y="142"/>
                </a:cxn>
                <a:cxn ang="0">
                  <a:pos x="0" y="142"/>
                </a:cxn>
                <a:cxn ang="0">
                  <a:pos x="0" y="21"/>
                </a:cxn>
                <a:cxn ang="0">
                  <a:pos x="66" y="21"/>
                </a:cxn>
                <a:cxn ang="0">
                  <a:pos x="66" y="0"/>
                </a:cxn>
                <a:cxn ang="0">
                  <a:pos x="77" y="0"/>
                </a:cxn>
                <a:cxn ang="0">
                  <a:pos x="77" y="175"/>
                </a:cxn>
                <a:cxn ang="0">
                  <a:pos x="66" y="175"/>
                </a:cxn>
                <a:cxn ang="0">
                  <a:pos x="66" y="142"/>
                </a:cxn>
              </a:cxnLst>
              <a:rect l="0" t="0" r="r" b="b"/>
              <a:pathLst>
                <a:path w="77" h="175">
                  <a:moveTo>
                    <a:pt x="66" y="142"/>
                  </a:moveTo>
                  <a:lnTo>
                    <a:pt x="0" y="142"/>
                  </a:lnTo>
                  <a:lnTo>
                    <a:pt x="0" y="21"/>
                  </a:lnTo>
                  <a:lnTo>
                    <a:pt x="66" y="21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77" y="175"/>
                  </a:lnTo>
                  <a:lnTo>
                    <a:pt x="66" y="175"/>
                  </a:lnTo>
                  <a:lnTo>
                    <a:pt x="66" y="142"/>
                  </a:lnTo>
                  <a:close/>
                </a:path>
              </a:pathLst>
            </a:custGeom>
            <a:solidFill>
              <a:srgbClr val="C1C0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3" name="Freeform 8"/>
            <p:cNvSpPr>
              <a:spLocks/>
            </p:cNvSpPr>
            <p:nvPr/>
          </p:nvSpPr>
          <p:spPr bwMode="auto">
            <a:xfrm>
              <a:off x="1755775" y="1565501"/>
              <a:ext cx="392113" cy="1036638"/>
            </a:xfrm>
            <a:custGeom>
              <a:avLst/>
              <a:gdLst/>
              <a:ahLst/>
              <a:cxnLst>
                <a:cxn ang="0">
                  <a:pos x="247" y="653"/>
                </a:cxn>
                <a:cxn ang="0">
                  <a:pos x="247" y="530"/>
                </a:cxn>
                <a:cxn ang="0">
                  <a:pos x="0" y="530"/>
                </a:cxn>
                <a:cxn ang="0">
                  <a:pos x="0" y="78"/>
                </a:cxn>
                <a:cxn ang="0">
                  <a:pos x="247" y="78"/>
                </a:cxn>
                <a:cxn ang="0">
                  <a:pos x="247" y="0"/>
                </a:cxn>
              </a:cxnLst>
              <a:rect l="0" t="0" r="r" b="b"/>
              <a:pathLst>
                <a:path w="247" h="653">
                  <a:moveTo>
                    <a:pt x="247" y="653"/>
                  </a:moveTo>
                  <a:lnTo>
                    <a:pt x="247" y="530"/>
                  </a:lnTo>
                  <a:lnTo>
                    <a:pt x="0" y="530"/>
                  </a:lnTo>
                  <a:lnTo>
                    <a:pt x="0" y="78"/>
                  </a:lnTo>
                  <a:lnTo>
                    <a:pt x="247" y="78"/>
                  </a:lnTo>
                  <a:lnTo>
                    <a:pt x="247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48" name="Gruppieren 647"/>
          <p:cNvGrpSpPr/>
          <p:nvPr/>
        </p:nvGrpSpPr>
        <p:grpSpPr>
          <a:xfrm>
            <a:off x="2343150" y="1305151"/>
            <a:ext cx="1943100" cy="1414463"/>
            <a:chOff x="2343150" y="1305151"/>
            <a:chExt cx="1943100" cy="1414463"/>
          </a:xfrm>
        </p:grpSpPr>
        <p:sp>
          <p:nvSpPr>
            <p:cNvPr id="205" name="Freeform 685"/>
            <p:cNvSpPr>
              <a:spLocks/>
            </p:cNvSpPr>
            <p:nvPr/>
          </p:nvSpPr>
          <p:spPr bwMode="auto">
            <a:xfrm>
              <a:off x="2343150" y="1494064"/>
              <a:ext cx="1943100" cy="1225550"/>
            </a:xfrm>
            <a:custGeom>
              <a:avLst/>
              <a:gdLst/>
              <a:ahLst/>
              <a:cxnLst>
                <a:cxn ang="0">
                  <a:pos x="22" y="207"/>
                </a:cxn>
                <a:cxn ang="0">
                  <a:pos x="306" y="207"/>
                </a:cxn>
                <a:cxn ang="0">
                  <a:pos x="328" y="185"/>
                </a:cxn>
                <a:cxn ang="0">
                  <a:pos x="328" y="22"/>
                </a:cxn>
                <a:cxn ang="0">
                  <a:pos x="306" y="0"/>
                </a:cxn>
                <a:cxn ang="0">
                  <a:pos x="22" y="0"/>
                </a:cxn>
                <a:cxn ang="0">
                  <a:pos x="0" y="22"/>
                </a:cxn>
                <a:cxn ang="0">
                  <a:pos x="0" y="185"/>
                </a:cxn>
                <a:cxn ang="0">
                  <a:pos x="22" y="207"/>
                </a:cxn>
              </a:cxnLst>
              <a:rect l="0" t="0" r="r" b="b"/>
              <a:pathLst>
                <a:path w="328" h="207">
                  <a:moveTo>
                    <a:pt x="22" y="207"/>
                  </a:moveTo>
                  <a:lnTo>
                    <a:pt x="306" y="207"/>
                  </a:lnTo>
                  <a:cubicBezTo>
                    <a:pt x="318" y="207"/>
                    <a:pt x="328" y="197"/>
                    <a:pt x="328" y="185"/>
                  </a:cubicBezTo>
                  <a:lnTo>
                    <a:pt x="328" y="22"/>
                  </a:lnTo>
                  <a:cubicBezTo>
                    <a:pt x="328" y="10"/>
                    <a:pt x="318" y="0"/>
                    <a:pt x="306" y="0"/>
                  </a:cubicBezTo>
                  <a:lnTo>
                    <a:pt x="22" y="0"/>
                  </a:lnTo>
                  <a:cubicBezTo>
                    <a:pt x="10" y="0"/>
                    <a:pt x="0" y="10"/>
                    <a:pt x="0" y="22"/>
                  </a:cubicBezTo>
                  <a:lnTo>
                    <a:pt x="0" y="185"/>
                  </a:lnTo>
                  <a:cubicBezTo>
                    <a:pt x="0" y="197"/>
                    <a:pt x="10" y="207"/>
                    <a:pt x="22" y="207"/>
                  </a:cubicBezTo>
                  <a:close/>
                </a:path>
              </a:pathLst>
            </a:custGeom>
            <a:solidFill>
              <a:srgbClr val="DDDDD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6" name="Freeform 686"/>
            <p:cNvSpPr>
              <a:spLocks/>
            </p:cNvSpPr>
            <p:nvPr/>
          </p:nvSpPr>
          <p:spPr bwMode="auto">
            <a:xfrm>
              <a:off x="2343150" y="1494064"/>
              <a:ext cx="1943100" cy="1225550"/>
            </a:xfrm>
            <a:custGeom>
              <a:avLst/>
              <a:gdLst/>
              <a:ahLst/>
              <a:cxnLst>
                <a:cxn ang="0">
                  <a:pos x="22" y="207"/>
                </a:cxn>
                <a:cxn ang="0">
                  <a:pos x="306" y="207"/>
                </a:cxn>
                <a:cxn ang="0">
                  <a:pos x="328" y="185"/>
                </a:cxn>
                <a:cxn ang="0">
                  <a:pos x="328" y="22"/>
                </a:cxn>
                <a:cxn ang="0">
                  <a:pos x="306" y="0"/>
                </a:cxn>
                <a:cxn ang="0">
                  <a:pos x="22" y="0"/>
                </a:cxn>
                <a:cxn ang="0">
                  <a:pos x="0" y="22"/>
                </a:cxn>
                <a:cxn ang="0">
                  <a:pos x="0" y="185"/>
                </a:cxn>
                <a:cxn ang="0">
                  <a:pos x="22" y="207"/>
                </a:cxn>
              </a:cxnLst>
              <a:rect l="0" t="0" r="r" b="b"/>
              <a:pathLst>
                <a:path w="328" h="207">
                  <a:moveTo>
                    <a:pt x="22" y="207"/>
                  </a:moveTo>
                  <a:lnTo>
                    <a:pt x="306" y="207"/>
                  </a:lnTo>
                  <a:cubicBezTo>
                    <a:pt x="318" y="207"/>
                    <a:pt x="328" y="197"/>
                    <a:pt x="328" y="185"/>
                  </a:cubicBezTo>
                  <a:lnTo>
                    <a:pt x="328" y="22"/>
                  </a:lnTo>
                  <a:cubicBezTo>
                    <a:pt x="328" y="10"/>
                    <a:pt x="318" y="0"/>
                    <a:pt x="306" y="0"/>
                  </a:cubicBezTo>
                  <a:lnTo>
                    <a:pt x="22" y="0"/>
                  </a:lnTo>
                  <a:cubicBezTo>
                    <a:pt x="10" y="0"/>
                    <a:pt x="0" y="10"/>
                    <a:pt x="0" y="22"/>
                  </a:cubicBezTo>
                  <a:lnTo>
                    <a:pt x="0" y="185"/>
                  </a:lnTo>
                  <a:cubicBezTo>
                    <a:pt x="0" y="197"/>
                    <a:pt x="10" y="207"/>
                    <a:pt x="22" y="207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7" name="Freeform 710"/>
            <p:cNvSpPr>
              <a:spLocks/>
            </p:cNvSpPr>
            <p:nvPr/>
          </p:nvSpPr>
          <p:spPr bwMode="auto">
            <a:xfrm>
              <a:off x="2408238" y="1565501"/>
              <a:ext cx="1812925" cy="1036638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22" y="175"/>
                </a:cxn>
                <a:cxn ang="0">
                  <a:pos x="153" y="0"/>
                </a:cxn>
                <a:cxn ang="0">
                  <a:pos x="240" y="175"/>
                </a:cxn>
                <a:cxn ang="0">
                  <a:pos x="306" y="175"/>
                </a:cxn>
                <a:cxn ang="0">
                  <a:pos x="0" y="175"/>
                </a:cxn>
              </a:cxnLst>
              <a:rect l="0" t="0" r="r" b="b"/>
              <a:pathLst>
                <a:path w="306" h="175">
                  <a:moveTo>
                    <a:pt x="0" y="175"/>
                  </a:moveTo>
                  <a:lnTo>
                    <a:pt x="22" y="175"/>
                  </a:lnTo>
                  <a:cubicBezTo>
                    <a:pt x="87" y="175"/>
                    <a:pt x="87" y="0"/>
                    <a:pt x="153" y="0"/>
                  </a:cubicBezTo>
                  <a:cubicBezTo>
                    <a:pt x="219" y="0"/>
                    <a:pt x="175" y="175"/>
                    <a:pt x="240" y="175"/>
                  </a:cubicBezTo>
                  <a:cubicBezTo>
                    <a:pt x="253" y="175"/>
                    <a:pt x="273" y="175"/>
                    <a:pt x="306" y="175"/>
                  </a:cubicBezTo>
                  <a:lnTo>
                    <a:pt x="0" y="175"/>
                  </a:lnTo>
                  <a:close/>
                </a:path>
              </a:pathLst>
            </a:custGeom>
            <a:solidFill>
              <a:srgbClr val="9081B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8" name="Freeform 711"/>
            <p:cNvSpPr>
              <a:spLocks noEditPoints="1"/>
            </p:cNvSpPr>
            <p:nvPr/>
          </p:nvSpPr>
          <p:spPr bwMode="auto">
            <a:xfrm>
              <a:off x="2408238" y="1541689"/>
              <a:ext cx="1812925" cy="1077913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22" y="175"/>
                </a:cxn>
                <a:cxn ang="0">
                  <a:pos x="22" y="182"/>
                </a:cxn>
                <a:cxn ang="0">
                  <a:pos x="0" y="182"/>
                </a:cxn>
                <a:cxn ang="0">
                  <a:pos x="0" y="175"/>
                </a:cxn>
                <a:cxn ang="0">
                  <a:pos x="22" y="175"/>
                </a:cxn>
                <a:cxn ang="0">
                  <a:pos x="84" y="90"/>
                </a:cxn>
                <a:cxn ang="0">
                  <a:pos x="90" y="92"/>
                </a:cxn>
                <a:cxn ang="0">
                  <a:pos x="22" y="182"/>
                </a:cxn>
                <a:cxn ang="0">
                  <a:pos x="22" y="175"/>
                </a:cxn>
                <a:cxn ang="0">
                  <a:pos x="84" y="90"/>
                </a:cxn>
                <a:cxn ang="0">
                  <a:pos x="153" y="0"/>
                </a:cxn>
                <a:cxn ang="0">
                  <a:pos x="153" y="7"/>
                </a:cxn>
                <a:cxn ang="0">
                  <a:pos x="90" y="92"/>
                </a:cxn>
                <a:cxn ang="0">
                  <a:pos x="84" y="90"/>
                </a:cxn>
                <a:cxn ang="0">
                  <a:pos x="153" y="0"/>
                </a:cxn>
                <a:cxn ang="0">
                  <a:pos x="200" y="91"/>
                </a:cxn>
                <a:cxn ang="0">
                  <a:pos x="194" y="91"/>
                </a:cxn>
                <a:cxn ang="0">
                  <a:pos x="153" y="7"/>
                </a:cxn>
                <a:cxn ang="0">
                  <a:pos x="153" y="0"/>
                </a:cxn>
                <a:cxn ang="0">
                  <a:pos x="200" y="91"/>
                </a:cxn>
                <a:cxn ang="0">
                  <a:pos x="240" y="175"/>
                </a:cxn>
                <a:cxn ang="0">
                  <a:pos x="240" y="182"/>
                </a:cxn>
                <a:cxn ang="0">
                  <a:pos x="194" y="91"/>
                </a:cxn>
                <a:cxn ang="0">
                  <a:pos x="200" y="91"/>
                </a:cxn>
                <a:cxn ang="0">
                  <a:pos x="240" y="175"/>
                </a:cxn>
                <a:cxn ang="0">
                  <a:pos x="306" y="175"/>
                </a:cxn>
                <a:cxn ang="0">
                  <a:pos x="306" y="182"/>
                </a:cxn>
                <a:cxn ang="0">
                  <a:pos x="240" y="182"/>
                </a:cxn>
                <a:cxn ang="0">
                  <a:pos x="240" y="175"/>
                </a:cxn>
                <a:cxn ang="0">
                  <a:pos x="306" y="182"/>
                </a:cxn>
                <a:cxn ang="0">
                  <a:pos x="0" y="182"/>
                </a:cxn>
                <a:cxn ang="0">
                  <a:pos x="0" y="175"/>
                </a:cxn>
                <a:cxn ang="0">
                  <a:pos x="306" y="175"/>
                </a:cxn>
                <a:cxn ang="0">
                  <a:pos x="306" y="182"/>
                </a:cxn>
              </a:cxnLst>
              <a:rect l="0" t="0" r="r" b="b"/>
              <a:pathLst>
                <a:path w="306" h="182">
                  <a:moveTo>
                    <a:pt x="0" y="175"/>
                  </a:moveTo>
                  <a:lnTo>
                    <a:pt x="22" y="175"/>
                  </a:lnTo>
                  <a:lnTo>
                    <a:pt x="22" y="182"/>
                  </a:lnTo>
                  <a:lnTo>
                    <a:pt x="0" y="182"/>
                  </a:lnTo>
                  <a:lnTo>
                    <a:pt x="0" y="175"/>
                  </a:lnTo>
                  <a:close/>
                  <a:moveTo>
                    <a:pt x="22" y="175"/>
                  </a:moveTo>
                  <a:cubicBezTo>
                    <a:pt x="52" y="175"/>
                    <a:pt x="68" y="133"/>
                    <a:pt x="84" y="90"/>
                  </a:cubicBezTo>
                  <a:lnTo>
                    <a:pt x="90" y="92"/>
                  </a:lnTo>
                  <a:cubicBezTo>
                    <a:pt x="73" y="137"/>
                    <a:pt x="57" y="182"/>
                    <a:pt x="22" y="182"/>
                  </a:cubicBezTo>
                  <a:lnTo>
                    <a:pt x="22" y="175"/>
                  </a:lnTo>
                  <a:close/>
                  <a:moveTo>
                    <a:pt x="84" y="90"/>
                  </a:moveTo>
                  <a:cubicBezTo>
                    <a:pt x="101" y="45"/>
                    <a:pt x="118" y="0"/>
                    <a:pt x="153" y="0"/>
                  </a:cubicBezTo>
                  <a:lnTo>
                    <a:pt x="153" y="7"/>
                  </a:lnTo>
                  <a:cubicBezTo>
                    <a:pt x="122" y="7"/>
                    <a:pt x="106" y="49"/>
                    <a:pt x="90" y="92"/>
                  </a:cubicBezTo>
                  <a:lnTo>
                    <a:pt x="84" y="90"/>
                  </a:lnTo>
                  <a:close/>
                  <a:moveTo>
                    <a:pt x="153" y="0"/>
                  </a:moveTo>
                  <a:cubicBezTo>
                    <a:pt x="188" y="0"/>
                    <a:pt x="194" y="46"/>
                    <a:pt x="200" y="91"/>
                  </a:cubicBezTo>
                  <a:lnTo>
                    <a:pt x="194" y="91"/>
                  </a:lnTo>
                  <a:cubicBezTo>
                    <a:pt x="188" y="49"/>
                    <a:pt x="183" y="7"/>
                    <a:pt x="153" y="7"/>
                  </a:cubicBezTo>
                  <a:lnTo>
                    <a:pt x="153" y="0"/>
                  </a:lnTo>
                  <a:close/>
                  <a:moveTo>
                    <a:pt x="200" y="91"/>
                  </a:moveTo>
                  <a:cubicBezTo>
                    <a:pt x="205" y="133"/>
                    <a:pt x="210" y="175"/>
                    <a:pt x="240" y="175"/>
                  </a:cubicBezTo>
                  <a:lnTo>
                    <a:pt x="240" y="182"/>
                  </a:lnTo>
                  <a:cubicBezTo>
                    <a:pt x="205" y="182"/>
                    <a:pt x="199" y="137"/>
                    <a:pt x="194" y="91"/>
                  </a:cubicBezTo>
                  <a:lnTo>
                    <a:pt x="200" y="91"/>
                  </a:lnTo>
                  <a:close/>
                  <a:moveTo>
                    <a:pt x="240" y="175"/>
                  </a:moveTo>
                  <a:lnTo>
                    <a:pt x="306" y="175"/>
                  </a:lnTo>
                  <a:lnTo>
                    <a:pt x="306" y="182"/>
                  </a:lnTo>
                  <a:lnTo>
                    <a:pt x="240" y="182"/>
                  </a:lnTo>
                  <a:lnTo>
                    <a:pt x="240" y="175"/>
                  </a:lnTo>
                  <a:close/>
                  <a:moveTo>
                    <a:pt x="306" y="182"/>
                  </a:moveTo>
                  <a:lnTo>
                    <a:pt x="0" y="182"/>
                  </a:lnTo>
                  <a:lnTo>
                    <a:pt x="0" y="175"/>
                  </a:lnTo>
                  <a:lnTo>
                    <a:pt x="306" y="175"/>
                  </a:lnTo>
                  <a:lnTo>
                    <a:pt x="306" y="182"/>
                  </a:lnTo>
                  <a:close/>
                </a:path>
              </a:pathLst>
            </a:custGeom>
            <a:solidFill>
              <a:srgbClr val="9081B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9" name="Freeform 1000"/>
            <p:cNvSpPr>
              <a:spLocks noEditPoints="1"/>
            </p:cNvSpPr>
            <p:nvPr/>
          </p:nvSpPr>
          <p:spPr bwMode="auto">
            <a:xfrm>
              <a:off x="2408238" y="1546451"/>
              <a:ext cx="1812925" cy="1073150"/>
            </a:xfrm>
            <a:custGeom>
              <a:avLst/>
              <a:gdLst/>
              <a:ahLst/>
              <a:cxnLst>
                <a:cxn ang="0">
                  <a:pos x="0" y="174"/>
                </a:cxn>
                <a:cxn ang="0">
                  <a:pos x="22" y="174"/>
                </a:cxn>
                <a:cxn ang="0">
                  <a:pos x="22" y="181"/>
                </a:cxn>
                <a:cxn ang="0">
                  <a:pos x="0" y="181"/>
                </a:cxn>
                <a:cxn ang="0">
                  <a:pos x="0" y="174"/>
                </a:cxn>
                <a:cxn ang="0">
                  <a:pos x="22" y="174"/>
                </a:cxn>
                <a:cxn ang="0">
                  <a:pos x="84" y="89"/>
                </a:cxn>
                <a:cxn ang="0">
                  <a:pos x="90" y="91"/>
                </a:cxn>
                <a:cxn ang="0">
                  <a:pos x="22" y="181"/>
                </a:cxn>
                <a:cxn ang="0">
                  <a:pos x="22" y="174"/>
                </a:cxn>
                <a:cxn ang="0">
                  <a:pos x="84" y="89"/>
                </a:cxn>
                <a:cxn ang="0">
                  <a:pos x="153" y="0"/>
                </a:cxn>
                <a:cxn ang="0">
                  <a:pos x="153" y="6"/>
                </a:cxn>
                <a:cxn ang="0">
                  <a:pos x="90" y="91"/>
                </a:cxn>
                <a:cxn ang="0">
                  <a:pos x="84" y="89"/>
                </a:cxn>
                <a:cxn ang="0">
                  <a:pos x="153" y="0"/>
                </a:cxn>
                <a:cxn ang="0">
                  <a:pos x="200" y="90"/>
                </a:cxn>
                <a:cxn ang="0">
                  <a:pos x="194" y="90"/>
                </a:cxn>
                <a:cxn ang="0">
                  <a:pos x="153" y="6"/>
                </a:cxn>
                <a:cxn ang="0">
                  <a:pos x="153" y="0"/>
                </a:cxn>
                <a:cxn ang="0">
                  <a:pos x="200" y="90"/>
                </a:cxn>
                <a:cxn ang="0">
                  <a:pos x="240" y="174"/>
                </a:cxn>
                <a:cxn ang="0">
                  <a:pos x="240" y="181"/>
                </a:cxn>
                <a:cxn ang="0">
                  <a:pos x="194" y="90"/>
                </a:cxn>
                <a:cxn ang="0">
                  <a:pos x="200" y="90"/>
                </a:cxn>
                <a:cxn ang="0">
                  <a:pos x="240" y="174"/>
                </a:cxn>
                <a:cxn ang="0">
                  <a:pos x="306" y="174"/>
                </a:cxn>
                <a:cxn ang="0">
                  <a:pos x="306" y="181"/>
                </a:cxn>
                <a:cxn ang="0">
                  <a:pos x="240" y="181"/>
                </a:cxn>
                <a:cxn ang="0">
                  <a:pos x="240" y="174"/>
                </a:cxn>
              </a:cxnLst>
              <a:rect l="0" t="0" r="r" b="b"/>
              <a:pathLst>
                <a:path w="306" h="181">
                  <a:moveTo>
                    <a:pt x="0" y="174"/>
                  </a:moveTo>
                  <a:lnTo>
                    <a:pt x="22" y="174"/>
                  </a:lnTo>
                  <a:lnTo>
                    <a:pt x="22" y="181"/>
                  </a:lnTo>
                  <a:lnTo>
                    <a:pt x="0" y="181"/>
                  </a:lnTo>
                  <a:lnTo>
                    <a:pt x="0" y="174"/>
                  </a:lnTo>
                  <a:close/>
                  <a:moveTo>
                    <a:pt x="22" y="174"/>
                  </a:moveTo>
                  <a:cubicBezTo>
                    <a:pt x="52" y="174"/>
                    <a:pt x="68" y="132"/>
                    <a:pt x="84" y="89"/>
                  </a:cubicBezTo>
                  <a:lnTo>
                    <a:pt x="90" y="91"/>
                  </a:lnTo>
                  <a:cubicBezTo>
                    <a:pt x="73" y="136"/>
                    <a:pt x="57" y="181"/>
                    <a:pt x="22" y="181"/>
                  </a:cubicBezTo>
                  <a:lnTo>
                    <a:pt x="22" y="174"/>
                  </a:lnTo>
                  <a:close/>
                  <a:moveTo>
                    <a:pt x="84" y="89"/>
                  </a:moveTo>
                  <a:cubicBezTo>
                    <a:pt x="101" y="44"/>
                    <a:pt x="118" y="0"/>
                    <a:pt x="153" y="0"/>
                  </a:cubicBezTo>
                  <a:lnTo>
                    <a:pt x="153" y="6"/>
                  </a:lnTo>
                  <a:cubicBezTo>
                    <a:pt x="122" y="6"/>
                    <a:pt x="106" y="48"/>
                    <a:pt x="90" y="91"/>
                  </a:cubicBezTo>
                  <a:lnTo>
                    <a:pt x="84" y="89"/>
                  </a:lnTo>
                  <a:close/>
                  <a:moveTo>
                    <a:pt x="153" y="0"/>
                  </a:moveTo>
                  <a:cubicBezTo>
                    <a:pt x="188" y="0"/>
                    <a:pt x="194" y="45"/>
                    <a:pt x="200" y="90"/>
                  </a:cubicBezTo>
                  <a:lnTo>
                    <a:pt x="194" y="90"/>
                  </a:lnTo>
                  <a:cubicBezTo>
                    <a:pt x="188" y="48"/>
                    <a:pt x="183" y="6"/>
                    <a:pt x="153" y="6"/>
                  </a:cubicBezTo>
                  <a:lnTo>
                    <a:pt x="153" y="0"/>
                  </a:lnTo>
                  <a:close/>
                  <a:moveTo>
                    <a:pt x="200" y="90"/>
                  </a:moveTo>
                  <a:cubicBezTo>
                    <a:pt x="205" y="132"/>
                    <a:pt x="210" y="174"/>
                    <a:pt x="240" y="174"/>
                  </a:cubicBezTo>
                  <a:lnTo>
                    <a:pt x="240" y="181"/>
                  </a:lnTo>
                  <a:cubicBezTo>
                    <a:pt x="205" y="181"/>
                    <a:pt x="199" y="136"/>
                    <a:pt x="194" y="90"/>
                  </a:cubicBezTo>
                  <a:lnTo>
                    <a:pt x="200" y="90"/>
                  </a:lnTo>
                  <a:close/>
                  <a:moveTo>
                    <a:pt x="240" y="174"/>
                  </a:moveTo>
                  <a:lnTo>
                    <a:pt x="306" y="174"/>
                  </a:lnTo>
                  <a:lnTo>
                    <a:pt x="306" y="181"/>
                  </a:lnTo>
                  <a:lnTo>
                    <a:pt x="240" y="181"/>
                  </a:lnTo>
                  <a:lnTo>
                    <a:pt x="240" y="174"/>
                  </a:lnTo>
                  <a:close/>
                </a:path>
              </a:pathLst>
            </a:custGeom>
            <a:solidFill>
              <a:srgbClr val="340E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0" name="Rectangle 1001"/>
            <p:cNvSpPr>
              <a:spLocks noChangeArrowheads="1"/>
            </p:cNvSpPr>
            <p:nvPr/>
          </p:nvSpPr>
          <p:spPr bwMode="auto">
            <a:xfrm>
              <a:off x="2343150" y="1305151"/>
              <a:ext cx="1343316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5988"/>
              <a:r>
                <a:rPr lang="de-DE" sz="1100" dirty="0" smtClean="0">
                  <a:solidFill>
                    <a:srgbClr val="24211D"/>
                  </a:solidFill>
                  <a:latin typeface="Arial" charset="0"/>
                </a:rPr>
                <a:t>Kontinuierliche Daten</a:t>
              </a:r>
              <a:endParaRPr lang="de-DE" dirty="0"/>
            </a:p>
          </p:txBody>
        </p:sp>
      </p:grpSp>
      <p:grpSp>
        <p:nvGrpSpPr>
          <p:cNvPr id="211" name="Group 15"/>
          <p:cNvGrpSpPr>
            <a:grpSpLocks/>
          </p:cNvGrpSpPr>
          <p:nvPr/>
        </p:nvGrpSpPr>
        <p:grpSpPr bwMode="auto">
          <a:xfrm>
            <a:off x="2341563" y="1686151"/>
            <a:ext cx="1947862" cy="717550"/>
            <a:chOff x="770" y="908"/>
            <a:chExt cx="1227" cy="452"/>
          </a:xfrm>
        </p:grpSpPr>
        <p:sp>
          <p:nvSpPr>
            <p:cNvPr id="212" name="Line 9"/>
            <p:cNvSpPr>
              <a:spLocks noChangeShapeType="1"/>
            </p:cNvSpPr>
            <p:nvPr/>
          </p:nvSpPr>
          <p:spPr bwMode="auto">
            <a:xfrm>
              <a:off x="770" y="908"/>
              <a:ext cx="1225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13" name="Line 10"/>
            <p:cNvSpPr>
              <a:spLocks noChangeShapeType="1"/>
            </p:cNvSpPr>
            <p:nvPr/>
          </p:nvSpPr>
          <p:spPr bwMode="auto">
            <a:xfrm>
              <a:off x="772" y="1360"/>
              <a:ext cx="1225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grpSp>
        <p:nvGrpSpPr>
          <p:cNvPr id="214" name="Group 35"/>
          <p:cNvGrpSpPr>
            <a:grpSpLocks/>
          </p:cNvGrpSpPr>
          <p:nvPr/>
        </p:nvGrpSpPr>
        <p:grpSpPr bwMode="auto">
          <a:xfrm>
            <a:off x="6816725" y="3176814"/>
            <a:ext cx="1943100" cy="1231900"/>
            <a:chOff x="3589" y="1847"/>
            <a:chExt cx="1224" cy="776"/>
          </a:xfrm>
        </p:grpSpPr>
        <p:sp>
          <p:nvSpPr>
            <p:cNvPr id="215" name="Freeform 691"/>
            <p:cNvSpPr>
              <a:spLocks/>
            </p:cNvSpPr>
            <p:nvPr/>
          </p:nvSpPr>
          <p:spPr bwMode="auto">
            <a:xfrm>
              <a:off x="3589" y="1847"/>
              <a:ext cx="1224" cy="776"/>
            </a:xfrm>
            <a:custGeom>
              <a:avLst/>
              <a:gdLst/>
              <a:ahLst/>
              <a:cxnLst>
                <a:cxn ang="0">
                  <a:pos x="22" y="208"/>
                </a:cxn>
                <a:cxn ang="0">
                  <a:pos x="306" y="208"/>
                </a:cxn>
                <a:cxn ang="0">
                  <a:pos x="328" y="186"/>
                </a:cxn>
                <a:cxn ang="0">
                  <a:pos x="328" y="22"/>
                </a:cxn>
                <a:cxn ang="0">
                  <a:pos x="306" y="0"/>
                </a:cxn>
                <a:cxn ang="0">
                  <a:pos x="22" y="0"/>
                </a:cxn>
                <a:cxn ang="0">
                  <a:pos x="0" y="22"/>
                </a:cxn>
                <a:cxn ang="0">
                  <a:pos x="0" y="186"/>
                </a:cxn>
                <a:cxn ang="0">
                  <a:pos x="22" y="208"/>
                </a:cxn>
              </a:cxnLst>
              <a:rect l="0" t="0" r="r" b="b"/>
              <a:pathLst>
                <a:path w="328" h="208">
                  <a:moveTo>
                    <a:pt x="22" y="208"/>
                  </a:moveTo>
                  <a:lnTo>
                    <a:pt x="306" y="208"/>
                  </a:lnTo>
                  <a:cubicBezTo>
                    <a:pt x="318" y="208"/>
                    <a:pt x="328" y="198"/>
                    <a:pt x="328" y="186"/>
                  </a:cubicBezTo>
                  <a:lnTo>
                    <a:pt x="328" y="22"/>
                  </a:lnTo>
                  <a:cubicBezTo>
                    <a:pt x="328" y="10"/>
                    <a:pt x="318" y="0"/>
                    <a:pt x="306" y="0"/>
                  </a:cubicBezTo>
                  <a:lnTo>
                    <a:pt x="22" y="0"/>
                  </a:lnTo>
                  <a:cubicBezTo>
                    <a:pt x="10" y="0"/>
                    <a:pt x="0" y="10"/>
                    <a:pt x="0" y="22"/>
                  </a:cubicBezTo>
                  <a:lnTo>
                    <a:pt x="0" y="186"/>
                  </a:lnTo>
                  <a:cubicBezTo>
                    <a:pt x="0" y="198"/>
                    <a:pt x="10" y="208"/>
                    <a:pt x="22" y="208"/>
                  </a:cubicBezTo>
                  <a:close/>
                </a:path>
              </a:pathLst>
            </a:custGeom>
            <a:solidFill>
              <a:srgbClr val="DDDDD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" name="Freeform 692"/>
            <p:cNvSpPr>
              <a:spLocks/>
            </p:cNvSpPr>
            <p:nvPr/>
          </p:nvSpPr>
          <p:spPr bwMode="auto">
            <a:xfrm>
              <a:off x="3589" y="1847"/>
              <a:ext cx="1224" cy="776"/>
            </a:xfrm>
            <a:custGeom>
              <a:avLst/>
              <a:gdLst/>
              <a:ahLst/>
              <a:cxnLst>
                <a:cxn ang="0">
                  <a:pos x="22" y="208"/>
                </a:cxn>
                <a:cxn ang="0">
                  <a:pos x="306" y="208"/>
                </a:cxn>
                <a:cxn ang="0">
                  <a:pos x="328" y="186"/>
                </a:cxn>
                <a:cxn ang="0">
                  <a:pos x="328" y="22"/>
                </a:cxn>
                <a:cxn ang="0">
                  <a:pos x="306" y="0"/>
                </a:cxn>
                <a:cxn ang="0">
                  <a:pos x="22" y="0"/>
                </a:cxn>
                <a:cxn ang="0">
                  <a:pos x="0" y="22"/>
                </a:cxn>
                <a:cxn ang="0">
                  <a:pos x="0" y="186"/>
                </a:cxn>
                <a:cxn ang="0">
                  <a:pos x="22" y="208"/>
                </a:cxn>
              </a:cxnLst>
              <a:rect l="0" t="0" r="r" b="b"/>
              <a:pathLst>
                <a:path w="328" h="208">
                  <a:moveTo>
                    <a:pt x="22" y="208"/>
                  </a:moveTo>
                  <a:lnTo>
                    <a:pt x="306" y="208"/>
                  </a:lnTo>
                  <a:cubicBezTo>
                    <a:pt x="318" y="208"/>
                    <a:pt x="328" y="198"/>
                    <a:pt x="328" y="186"/>
                  </a:cubicBezTo>
                  <a:lnTo>
                    <a:pt x="328" y="22"/>
                  </a:lnTo>
                  <a:cubicBezTo>
                    <a:pt x="328" y="10"/>
                    <a:pt x="318" y="0"/>
                    <a:pt x="306" y="0"/>
                  </a:cubicBezTo>
                  <a:lnTo>
                    <a:pt x="22" y="0"/>
                  </a:lnTo>
                  <a:cubicBezTo>
                    <a:pt x="10" y="0"/>
                    <a:pt x="0" y="10"/>
                    <a:pt x="0" y="22"/>
                  </a:cubicBezTo>
                  <a:lnTo>
                    <a:pt x="0" y="186"/>
                  </a:lnTo>
                  <a:cubicBezTo>
                    <a:pt x="0" y="198"/>
                    <a:pt x="10" y="208"/>
                    <a:pt x="22" y="208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7" name="Freeform 695"/>
            <p:cNvSpPr>
              <a:spLocks/>
            </p:cNvSpPr>
            <p:nvPr/>
          </p:nvSpPr>
          <p:spPr bwMode="auto">
            <a:xfrm>
              <a:off x="3630" y="1925"/>
              <a:ext cx="978" cy="624"/>
            </a:xfrm>
            <a:custGeom>
              <a:avLst/>
              <a:gdLst/>
              <a:ahLst/>
              <a:cxnLst>
                <a:cxn ang="0">
                  <a:pos x="0" y="167"/>
                </a:cxn>
                <a:cxn ang="0">
                  <a:pos x="43" y="160"/>
                </a:cxn>
                <a:cxn ang="0">
                  <a:pos x="86" y="80"/>
                </a:cxn>
                <a:cxn ang="0">
                  <a:pos x="131" y="0"/>
                </a:cxn>
                <a:cxn ang="0">
                  <a:pos x="174" y="0"/>
                </a:cxn>
                <a:cxn ang="0">
                  <a:pos x="218" y="155"/>
                </a:cxn>
                <a:cxn ang="0">
                  <a:pos x="262" y="166"/>
                </a:cxn>
                <a:cxn ang="0">
                  <a:pos x="0" y="167"/>
                </a:cxn>
              </a:cxnLst>
              <a:rect l="0" t="0" r="r" b="b"/>
              <a:pathLst>
                <a:path w="262" h="167">
                  <a:moveTo>
                    <a:pt x="0" y="167"/>
                  </a:moveTo>
                  <a:lnTo>
                    <a:pt x="43" y="160"/>
                  </a:lnTo>
                  <a:lnTo>
                    <a:pt x="86" y="80"/>
                  </a:lnTo>
                  <a:lnTo>
                    <a:pt x="131" y="0"/>
                  </a:lnTo>
                  <a:lnTo>
                    <a:pt x="174" y="0"/>
                  </a:lnTo>
                  <a:lnTo>
                    <a:pt x="218" y="155"/>
                  </a:lnTo>
                  <a:lnTo>
                    <a:pt x="262" y="166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9081B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8" name="Freeform 696"/>
            <p:cNvSpPr>
              <a:spLocks/>
            </p:cNvSpPr>
            <p:nvPr/>
          </p:nvSpPr>
          <p:spPr bwMode="auto">
            <a:xfrm>
              <a:off x="3630" y="1925"/>
              <a:ext cx="978" cy="624"/>
            </a:xfrm>
            <a:custGeom>
              <a:avLst/>
              <a:gdLst/>
              <a:ahLst/>
              <a:cxnLst>
                <a:cxn ang="0">
                  <a:pos x="0" y="167"/>
                </a:cxn>
                <a:cxn ang="0">
                  <a:pos x="43" y="160"/>
                </a:cxn>
                <a:cxn ang="0">
                  <a:pos x="86" y="80"/>
                </a:cxn>
                <a:cxn ang="0">
                  <a:pos x="131" y="0"/>
                </a:cxn>
                <a:cxn ang="0">
                  <a:pos x="174" y="0"/>
                </a:cxn>
                <a:cxn ang="0">
                  <a:pos x="218" y="155"/>
                </a:cxn>
                <a:cxn ang="0">
                  <a:pos x="262" y="166"/>
                </a:cxn>
                <a:cxn ang="0">
                  <a:pos x="0" y="167"/>
                </a:cxn>
              </a:cxnLst>
              <a:rect l="0" t="0" r="r" b="b"/>
              <a:pathLst>
                <a:path w="262" h="167">
                  <a:moveTo>
                    <a:pt x="0" y="167"/>
                  </a:moveTo>
                  <a:lnTo>
                    <a:pt x="43" y="160"/>
                  </a:lnTo>
                  <a:lnTo>
                    <a:pt x="86" y="80"/>
                  </a:lnTo>
                  <a:lnTo>
                    <a:pt x="131" y="0"/>
                  </a:lnTo>
                  <a:lnTo>
                    <a:pt x="174" y="0"/>
                  </a:lnTo>
                  <a:lnTo>
                    <a:pt x="218" y="155"/>
                  </a:lnTo>
                  <a:lnTo>
                    <a:pt x="262" y="166"/>
                  </a:lnTo>
                  <a:lnTo>
                    <a:pt x="0" y="167"/>
                  </a:lnTo>
                  <a:close/>
                </a:path>
              </a:pathLst>
            </a:custGeom>
            <a:noFill/>
            <a:ln w="0">
              <a:solidFill>
                <a:srgbClr val="9081B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" name="Freeform 697"/>
            <p:cNvSpPr>
              <a:spLocks noEditPoints="1"/>
            </p:cNvSpPr>
            <p:nvPr/>
          </p:nvSpPr>
          <p:spPr bwMode="auto">
            <a:xfrm>
              <a:off x="3626" y="1914"/>
              <a:ext cx="1146" cy="646"/>
            </a:xfrm>
            <a:custGeom>
              <a:avLst/>
              <a:gdLst/>
              <a:ahLst/>
              <a:cxnLst>
                <a:cxn ang="0">
                  <a:pos x="44" y="159"/>
                </a:cxn>
                <a:cxn ang="0">
                  <a:pos x="2" y="173"/>
                </a:cxn>
                <a:cxn ang="0">
                  <a:pos x="47" y="164"/>
                </a:cxn>
                <a:cxn ang="0">
                  <a:pos x="45" y="166"/>
                </a:cxn>
                <a:cxn ang="0">
                  <a:pos x="47" y="164"/>
                </a:cxn>
                <a:cxn ang="0">
                  <a:pos x="84" y="81"/>
                </a:cxn>
                <a:cxn ang="0">
                  <a:pos x="47" y="164"/>
                </a:cxn>
                <a:cxn ang="0">
                  <a:pos x="84" y="81"/>
                </a:cxn>
                <a:cxn ang="0">
                  <a:pos x="87" y="83"/>
                </a:cxn>
                <a:cxn ang="0">
                  <a:pos x="84" y="81"/>
                </a:cxn>
                <a:cxn ang="0">
                  <a:pos x="134" y="5"/>
                </a:cxn>
                <a:cxn ang="0">
                  <a:pos x="84" y="81"/>
                </a:cxn>
                <a:cxn ang="0">
                  <a:pos x="130" y="0"/>
                </a:cxn>
                <a:cxn ang="0">
                  <a:pos x="132" y="3"/>
                </a:cxn>
                <a:cxn ang="0">
                  <a:pos x="132" y="0"/>
                </a:cxn>
                <a:cxn ang="0">
                  <a:pos x="175" y="6"/>
                </a:cxn>
                <a:cxn ang="0">
                  <a:pos x="132" y="0"/>
                </a:cxn>
                <a:cxn ang="0">
                  <a:pos x="178" y="0"/>
                </a:cxn>
                <a:cxn ang="0">
                  <a:pos x="175" y="3"/>
                </a:cxn>
                <a:cxn ang="0">
                  <a:pos x="178" y="2"/>
                </a:cxn>
                <a:cxn ang="0">
                  <a:pos x="216" y="159"/>
                </a:cxn>
                <a:cxn ang="0">
                  <a:pos x="178" y="2"/>
                </a:cxn>
                <a:cxn ang="0">
                  <a:pos x="217" y="161"/>
                </a:cxn>
                <a:cxn ang="0">
                  <a:pos x="219" y="158"/>
                </a:cxn>
                <a:cxn ang="0">
                  <a:pos x="220" y="155"/>
                </a:cxn>
                <a:cxn ang="0">
                  <a:pos x="262" y="172"/>
                </a:cxn>
                <a:cxn ang="0">
                  <a:pos x="220" y="155"/>
                </a:cxn>
                <a:cxn ang="0">
                  <a:pos x="262" y="172"/>
                </a:cxn>
                <a:cxn ang="0">
                  <a:pos x="263" y="169"/>
                </a:cxn>
                <a:cxn ang="0">
                  <a:pos x="263" y="166"/>
                </a:cxn>
                <a:cxn ang="0">
                  <a:pos x="307" y="172"/>
                </a:cxn>
                <a:cxn ang="0">
                  <a:pos x="263" y="166"/>
                </a:cxn>
              </a:cxnLst>
              <a:rect l="0" t="0" r="r" b="b"/>
              <a:pathLst>
                <a:path w="307" h="173">
                  <a:moveTo>
                    <a:pt x="0" y="167"/>
                  </a:moveTo>
                  <a:lnTo>
                    <a:pt x="44" y="159"/>
                  </a:lnTo>
                  <a:lnTo>
                    <a:pt x="45" y="166"/>
                  </a:lnTo>
                  <a:lnTo>
                    <a:pt x="2" y="173"/>
                  </a:lnTo>
                  <a:lnTo>
                    <a:pt x="0" y="167"/>
                  </a:lnTo>
                  <a:close/>
                  <a:moveTo>
                    <a:pt x="47" y="164"/>
                  </a:moveTo>
                  <a:lnTo>
                    <a:pt x="46" y="165"/>
                  </a:lnTo>
                  <a:lnTo>
                    <a:pt x="45" y="166"/>
                  </a:lnTo>
                  <a:lnTo>
                    <a:pt x="44" y="163"/>
                  </a:lnTo>
                  <a:lnTo>
                    <a:pt x="47" y="164"/>
                  </a:lnTo>
                  <a:close/>
                  <a:moveTo>
                    <a:pt x="42" y="161"/>
                  </a:moveTo>
                  <a:lnTo>
                    <a:pt x="84" y="81"/>
                  </a:lnTo>
                  <a:lnTo>
                    <a:pt x="90" y="84"/>
                  </a:lnTo>
                  <a:lnTo>
                    <a:pt x="47" y="164"/>
                  </a:lnTo>
                  <a:lnTo>
                    <a:pt x="42" y="161"/>
                  </a:lnTo>
                  <a:close/>
                  <a:moveTo>
                    <a:pt x="84" y="81"/>
                  </a:moveTo>
                  <a:lnTo>
                    <a:pt x="84" y="81"/>
                  </a:lnTo>
                  <a:lnTo>
                    <a:pt x="87" y="83"/>
                  </a:lnTo>
                  <a:lnTo>
                    <a:pt x="84" y="81"/>
                  </a:lnTo>
                  <a:close/>
                  <a:moveTo>
                    <a:pt x="84" y="81"/>
                  </a:moveTo>
                  <a:lnTo>
                    <a:pt x="129" y="2"/>
                  </a:lnTo>
                  <a:lnTo>
                    <a:pt x="134" y="5"/>
                  </a:lnTo>
                  <a:lnTo>
                    <a:pt x="90" y="84"/>
                  </a:lnTo>
                  <a:lnTo>
                    <a:pt x="84" y="81"/>
                  </a:lnTo>
                  <a:close/>
                  <a:moveTo>
                    <a:pt x="129" y="2"/>
                  </a:moveTo>
                  <a:lnTo>
                    <a:pt x="130" y="0"/>
                  </a:lnTo>
                  <a:lnTo>
                    <a:pt x="132" y="0"/>
                  </a:lnTo>
                  <a:lnTo>
                    <a:pt x="132" y="3"/>
                  </a:lnTo>
                  <a:lnTo>
                    <a:pt x="129" y="2"/>
                  </a:lnTo>
                  <a:close/>
                  <a:moveTo>
                    <a:pt x="132" y="0"/>
                  </a:moveTo>
                  <a:lnTo>
                    <a:pt x="175" y="0"/>
                  </a:lnTo>
                  <a:lnTo>
                    <a:pt x="175" y="6"/>
                  </a:lnTo>
                  <a:lnTo>
                    <a:pt x="132" y="6"/>
                  </a:lnTo>
                  <a:lnTo>
                    <a:pt x="132" y="0"/>
                  </a:lnTo>
                  <a:close/>
                  <a:moveTo>
                    <a:pt x="175" y="0"/>
                  </a:moveTo>
                  <a:lnTo>
                    <a:pt x="178" y="0"/>
                  </a:lnTo>
                  <a:lnTo>
                    <a:pt x="178" y="2"/>
                  </a:lnTo>
                  <a:lnTo>
                    <a:pt x="175" y="3"/>
                  </a:lnTo>
                  <a:lnTo>
                    <a:pt x="175" y="0"/>
                  </a:lnTo>
                  <a:close/>
                  <a:moveTo>
                    <a:pt x="178" y="2"/>
                  </a:moveTo>
                  <a:lnTo>
                    <a:pt x="222" y="157"/>
                  </a:lnTo>
                  <a:lnTo>
                    <a:pt x="216" y="159"/>
                  </a:lnTo>
                  <a:lnTo>
                    <a:pt x="172" y="4"/>
                  </a:lnTo>
                  <a:lnTo>
                    <a:pt x="178" y="2"/>
                  </a:lnTo>
                  <a:close/>
                  <a:moveTo>
                    <a:pt x="218" y="161"/>
                  </a:moveTo>
                  <a:lnTo>
                    <a:pt x="217" y="161"/>
                  </a:lnTo>
                  <a:lnTo>
                    <a:pt x="216" y="159"/>
                  </a:lnTo>
                  <a:lnTo>
                    <a:pt x="219" y="158"/>
                  </a:lnTo>
                  <a:lnTo>
                    <a:pt x="218" y="161"/>
                  </a:lnTo>
                  <a:close/>
                  <a:moveTo>
                    <a:pt x="220" y="155"/>
                  </a:moveTo>
                  <a:lnTo>
                    <a:pt x="264" y="166"/>
                  </a:lnTo>
                  <a:lnTo>
                    <a:pt x="262" y="172"/>
                  </a:lnTo>
                  <a:lnTo>
                    <a:pt x="218" y="161"/>
                  </a:lnTo>
                  <a:lnTo>
                    <a:pt x="220" y="155"/>
                  </a:lnTo>
                  <a:close/>
                  <a:moveTo>
                    <a:pt x="263" y="172"/>
                  </a:moveTo>
                  <a:lnTo>
                    <a:pt x="262" y="172"/>
                  </a:lnTo>
                  <a:lnTo>
                    <a:pt x="262" y="172"/>
                  </a:lnTo>
                  <a:lnTo>
                    <a:pt x="263" y="169"/>
                  </a:lnTo>
                  <a:lnTo>
                    <a:pt x="263" y="172"/>
                  </a:lnTo>
                  <a:close/>
                  <a:moveTo>
                    <a:pt x="263" y="166"/>
                  </a:moveTo>
                  <a:lnTo>
                    <a:pt x="307" y="166"/>
                  </a:lnTo>
                  <a:lnTo>
                    <a:pt x="307" y="172"/>
                  </a:lnTo>
                  <a:lnTo>
                    <a:pt x="263" y="172"/>
                  </a:lnTo>
                  <a:lnTo>
                    <a:pt x="263" y="166"/>
                  </a:lnTo>
                  <a:close/>
                </a:path>
              </a:pathLst>
            </a:custGeom>
            <a:solidFill>
              <a:srgbClr val="340E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" name="Line 1004"/>
            <p:cNvSpPr>
              <a:spLocks noChangeShapeType="1"/>
            </p:cNvSpPr>
            <p:nvPr/>
          </p:nvSpPr>
          <p:spPr bwMode="auto">
            <a:xfrm>
              <a:off x="3589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1" name="Line 1005"/>
            <p:cNvSpPr>
              <a:spLocks noChangeShapeType="1"/>
            </p:cNvSpPr>
            <p:nvPr/>
          </p:nvSpPr>
          <p:spPr bwMode="auto">
            <a:xfrm>
              <a:off x="3596" y="1977"/>
              <a:ext cx="8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2" name="Line 1006"/>
            <p:cNvSpPr>
              <a:spLocks noChangeShapeType="1"/>
            </p:cNvSpPr>
            <p:nvPr/>
          </p:nvSpPr>
          <p:spPr bwMode="auto">
            <a:xfrm>
              <a:off x="3607" y="1977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3" name="Line 1007"/>
            <p:cNvSpPr>
              <a:spLocks noChangeShapeType="1"/>
            </p:cNvSpPr>
            <p:nvPr/>
          </p:nvSpPr>
          <p:spPr bwMode="auto">
            <a:xfrm>
              <a:off x="3615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4" name="Line 1008"/>
            <p:cNvSpPr>
              <a:spLocks noChangeShapeType="1"/>
            </p:cNvSpPr>
            <p:nvPr/>
          </p:nvSpPr>
          <p:spPr bwMode="auto">
            <a:xfrm>
              <a:off x="3622" y="1977"/>
              <a:ext cx="8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5" name="Line 1009"/>
            <p:cNvSpPr>
              <a:spLocks noChangeShapeType="1"/>
            </p:cNvSpPr>
            <p:nvPr/>
          </p:nvSpPr>
          <p:spPr bwMode="auto">
            <a:xfrm>
              <a:off x="3633" y="1977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6" name="Line 1010"/>
            <p:cNvSpPr>
              <a:spLocks noChangeShapeType="1"/>
            </p:cNvSpPr>
            <p:nvPr/>
          </p:nvSpPr>
          <p:spPr bwMode="auto">
            <a:xfrm>
              <a:off x="3641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7" name="Line 1011"/>
            <p:cNvSpPr>
              <a:spLocks noChangeShapeType="1"/>
            </p:cNvSpPr>
            <p:nvPr/>
          </p:nvSpPr>
          <p:spPr bwMode="auto">
            <a:xfrm>
              <a:off x="3648" y="1977"/>
              <a:ext cx="8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8" name="Line 1012"/>
            <p:cNvSpPr>
              <a:spLocks noChangeShapeType="1"/>
            </p:cNvSpPr>
            <p:nvPr/>
          </p:nvSpPr>
          <p:spPr bwMode="auto">
            <a:xfrm>
              <a:off x="3660" y="1977"/>
              <a:ext cx="3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9" name="Line 1013"/>
            <p:cNvSpPr>
              <a:spLocks noChangeShapeType="1"/>
            </p:cNvSpPr>
            <p:nvPr/>
          </p:nvSpPr>
          <p:spPr bwMode="auto">
            <a:xfrm>
              <a:off x="3667" y="1977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0" name="Line 1014"/>
            <p:cNvSpPr>
              <a:spLocks noChangeShapeType="1"/>
            </p:cNvSpPr>
            <p:nvPr/>
          </p:nvSpPr>
          <p:spPr bwMode="auto">
            <a:xfrm>
              <a:off x="3675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1" name="Line 1015"/>
            <p:cNvSpPr>
              <a:spLocks noChangeShapeType="1"/>
            </p:cNvSpPr>
            <p:nvPr/>
          </p:nvSpPr>
          <p:spPr bwMode="auto">
            <a:xfrm>
              <a:off x="3686" y="1977"/>
              <a:ext cx="3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2" name="Line 1016"/>
            <p:cNvSpPr>
              <a:spLocks noChangeShapeType="1"/>
            </p:cNvSpPr>
            <p:nvPr/>
          </p:nvSpPr>
          <p:spPr bwMode="auto">
            <a:xfrm>
              <a:off x="3693" y="1977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3" name="Line 1017"/>
            <p:cNvSpPr>
              <a:spLocks noChangeShapeType="1"/>
            </p:cNvSpPr>
            <p:nvPr/>
          </p:nvSpPr>
          <p:spPr bwMode="auto">
            <a:xfrm>
              <a:off x="3701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4" name="Line 1018"/>
            <p:cNvSpPr>
              <a:spLocks noChangeShapeType="1"/>
            </p:cNvSpPr>
            <p:nvPr/>
          </p:nvSpPr>
          <p:spPr bwMode="auto">
            <a:xfrm>
              <a:off x="3712" y="1977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5" name="Line 1019"/>
            <p:cNvSpPr>
              <a:spLocks noChangeShapeType="1"/>
            </p:cNvSpPr>
            <p:nvPr/>
          </p:nvSpPr>
          <p:spPr bwMode="auto">
            <a:xfrm>
              <a:off x="3719" y="1977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6" name="Line 1020"/>
            <p:cNvSpPr>
              <a:spLocks noChangeShapeType="1"/>
            </p:cNvSpPr>
            <p:nvPr/>
          </p:nvSpPr>
          <p:spPr bwMode="auto">
            <a:xfrm>
              <a:off x="3727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7" name="Line 1021"/>
            <p:cNvSpPr>
              <a:spLocks noChangeShapeType="1"/>
            </p:cNvSpPr>
            <p:nvPr/>
          </p:nvSpPr>
          <p:spPr bwMode="auto">
            <a:xfrm>
              <a:off x="3734" y="1977"/>
              <a:ext cx="8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8" name="Line 1022"/>
            <p:cNvSpPr>
              <a:spLocks noChangeShapeType="1"/>
            </p:cNvSpPr>
            <p:nvPr/>
          </p:nvSpPr>
          <p:spPr bwMode="auto">
            <a:xfrm>
              <a:off x="3745" y="1977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9" name="Line 1023"/>
            <p:cNvSpPr>
              <a:spLocks noChangeShapeType="1"/>
            </p:cNvSpPr>
            <p:nvPr/>
          </p:nvSpPr>
          <p:spPr bwMode="auto">
            <a:xfrm>
              <a:off x="3753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0" name="Line 0"/>
            <p:cNvSpPr>
              <a:spLocks noChangeShapeType="1"/>
            </p:cNvSpPr>
            <p:nvPr/>
          </p:nvSpPr>
          <p:spPr bwMode="auto">
            <a:xfrm>
              <a:off x="3760" y="1977"/>
              <a:ext cx="8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1" name="Line 1"/>
            <p:cNvSpPr>
              <a:spLocks noChangeShapeType="1"/>
            </p:cNvSpPr>
            <p:nvPr/>
          </p:nvSpPr>
          <p:spPr bwMode="auto">
            <a:xfrm>
              <a:off x="3772" y="1977"/>
              <a:ext cx="3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2" name="Line 2"/>
            <p:cNvSpPr>
              <a:spLocks noChangeShapeType="1"/>
            </p:cNvSpPr>
            <p:nvPr/>
          </p:nvSpPr>
          <p:spPr bwMode="auto">
            <a:xfrm>
              <a:off x="3779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3" name="Line 3"/>
            <p:cNvSpPr>
              <a:spLocks noChangeShapeType="1"/>
            </p:cNvSpPr>
            <p:nvPr/>
          </p:nvSpPr>
          <p:spPr bwMode="auto">
            <a:xfrm>
              <a:off x="3786" y="1977"/>
              <a:ext cx="8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4" name="Line 4"/>
            <p:cNvSpPr>
              <a:spLocks noChangeShapeType="1"/>
            </p:cNvSpPr>
            <p:nvPr/>
          </p:nvSpPr>
          <p:spPr bwMode="auto">
            <a:xfrm>
              <a:off x="3798" y="1977"/>
              <a:ext cx="3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5" name="Line 5"/>
            <p:cNvSpPr>
              <a:spLocks noChangeShapeType="1"/>
            </p:cNvSpPr>
            <p:nvPr/>
          </p:nvSpPr>
          <p:spPr bwMode="auto">
            <a:xfrm>
              <a:off x="3805" y="1977"/>
              <a:ext cx="8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6" name="Line 6"/>
            <p:cNvSpPr>
              <a:spLocks noChangeShapeType="1"/>
            </p:cNvSpPr>
            <p:nvPr/>
          </p:nvSpPr>
          <p:spPr bwMode="auto">
            <a:xfrm>
              <a:off x="3813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7" name="Line 7"/>
            <p:cNvSpPr>
              <a:spLocks noChangeShapeType="1"/>
            </p:cNvSpPr>
            <p:nvPr/>
          </p:nvSpPr>
          <p:spPr bwMode="auto">
            <a:xfrm>
              <a:off x="3824" y="1977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8" name="Line 8"/>
            <p:cNvSpPr>
              <a:spLocks noChangeShapeType="1"/>
            </p:cNvSpPr>
            <p:nvPr/>
          </p:nvSpPr>
          <p:spPr bwMode="auto">
            <a:xfrm>
              <a:off x="3831" y="1977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9" name="Line 9"/>
            <p:cNvSpPr>
              <a:spLocks noChangeShapeType="1"/>
            </p:cNvSpPr>
            <p:nvPr/>
          </p:nvSpPr>
          <p:spPr bwMode="auto">
            <a:xfrm>
              <a:off x="3839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0" name="Line 10"/>
            <p:cNvSpPr>
              <a:spLocks noChangeShapeType="1"/>
            </p:cNvSpPr>
            <p:nvPr/>
          </p:nvSpPr>
          <p:spPr bwMode="auto">
            <a:xfrm>
              <a:off x="3850" y="1977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1" name="Line 11"/>
            <p:cNvSpPr>
              <a:spLocks noChangeShapeType="1"/>
            </p:cNvSpPr>
            <p:nvPr/>
          </p:nvSpPr>
          <p:spPr bwMode="auto">
            <a:xfrm>
              <a:off x="3857" y="1977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2" name="Line 12"/>
            <p:cNvSpPr>
              <a:spLocks noChangeShapeType="1"/>
            </p:cNvSpPr>
            <p:nvPr/>
          </p:nvSpPr>
          <p:spPr bwMode="auto">
            <a:xfrm>
              <a:off x="3865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3" name="Line 13"/>
            <p:cNvSpPr>
              <a:spLocks noChangeShapeType="1"/>
            </p:cNvSpPr>
            <p:nvPr/>
          </p:nvSpPr>
          <p:spPr bwMode="auto">
            <a:xfrm>
              <a:off x="3872" y="1977"/>
              <a:ext cx="8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4" name="Line 14"/>
            <p:cNvSpPr>
              <a:spLocks noChangeShapeType="1"/>
            </p:cNvSpPr>
            <p:nvPr/>
          </p:nvSpPr>
          <p:spPr bwMode="auto">
            <a:xfrm>
              <a:off x="3884" y="1977"/>
              <a:ext cx="3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5" name="Line 15"/>
            <p:cNvSpPr>
              <a:spLocks noChangeShapeType="1"/>
            </p:cNvSpPr>
            <p:nvPr/>
          </p:nvSpPr>
          <p:spPr bwMode="auto">
            <a:xfrm>
              <a:off x="3891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6" name="Line 16"/>
            <p:cNvSpPr>
              <a:spLocks noChangeShapeType="1"/>
            </p:cNvSpPr>
            <p:nvPr/>
          </p:nvSpPr>
          <p:spPr bwMode="auto">
            <a:xfrm>
              <a:off x="3898" y="1977"/>
              <a:ext cx="8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7" name="Line 17"/>
            <p:cNvSpPr>
              <a:spLocks noChangeShapeType="1"/>
            </p:cNvSpPr>
            <p:nvPr/>
          </p:nvSpPr>
          <p:spPr bwMode="auto">
            <a:xfrm>
              <a:off x="3910" y="1977"/>
              <a:ext cx="3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8" name="Line 18"/>
            <p:cNvSpPr>
              <a:spLocks noChangeShapeType="1"/>
            </p:cNvSpPr>
            <p:nvPr/>
          </p:nvSpPr>
          <p:spPr bwMode="auto">
            <a:xfrm>
              <a:off x="3917" y="1977"/>
              <a:ext cx="8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9" name="Line 19"/>
            <p:cNvSpPr>
              <a:spLocks noChangeShapeType="1"/>
            </p:cNvSpPr>
            <p:nvPr/>
          </p:nvSpPr>
          <p:spPr bwMode="auto">
            <a:xfrm>
              <a:off x="3925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0" name="Line 20"/>
            <p:cNvSpPr>
              <a:spLocks noChangeShapeType="1"/>
            </p:cNvSpPr>
            <p:nvPr/>
          </p:nvSpPr>
          <p:spPr bwMode="auto">
            <a:xfrm>
              <a:off x="3936" y="1977"/>
              <a:ext cx="3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1" name="Line 21"/>
            <p:cNvSpPr>
              <a:spLocks noChangeShapeType="1"/>
            </p:cNvSpPr>
            <p:nvPr/>
          </p:nvSpPr>
          <p:spPr bwMode="auto">
            <a:xfrm>
              <a:off x="3943" y="1977"/>
              <a:ext cx="8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2" name="Line 22"/>
            <p:cNvSpPr>
              <a:spLocks noChangeShapeType="1"/>
            </p:cNvSpPr>
            <p:nvPr/>
          </p:nvSpPr>
          <p:spPr bwMode="auto">
            <a:xfrm>
              <a:off x="3951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3" name="Line 23"/>
            <p:cNvSpPr>
              <a:spLocks noChangeShapeType="1"/>
            </p:cNvSpPr>
            <p:nvPr/>
          </p:nvSpPr>
          <p:spPr bwMode="auto">
            <a:xfrm>
              <a:off x="3962" y="1977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4" name="Line 24"/>
            <p:cNvSpPr>
              <a:spLocks noChangeShapeType="1"/>
            </p:cNvSpPr>
            <p:nvPr/>
          </p:nvSpPr>
          <p:spPr bwMode="auto">
            <a:xfrm>
              <a:off x="3969" y="1977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5" name="Line 25"/>
            <p:cNvSpPr>
              <a:spLocks noChangeShapeType="1"/>
            </p:cNvSpPr>
            <p:nvPr/>
          </p:nvSpPr>
          <p:spPr bwMode="auto">
            <a:xfrm>
              <a:off x="3977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6" name="Line 26"/>
            <p:cNvSpPr>
              <a:spLocks noChangeShapeType="1"/>
            </p:cNvSpPr>
            <p:nvPr/>
          </p:nvSpPr>
          <p:spPr bwMode="auto">
            <a:xfrm>
              <a:off x="3988" y="1977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7" name="Line 27"/>
            <p:cNvSpPr>
              <a:spLocks noChangeShapeType="1"/>
            </p:cNvSpPr>
            <p:nvPr/>
          </p:nvSpPr>
          <p:spPr bwMode="auto">
            <a:xfrm>
              <a:off x="3995" y="1977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8" name="Line 28"/>
            <p:cNvSpPr>
              <a:spLocks noChangeShapeType="1"/>
            </p:cNvSpPr>
            <p:nvPr/>
          </p:nvSpPr>
          <p:spPr bwMode="auto">
            <a:xfrm>
              <a:off x="4003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9" name="Line 29"/>
            <p:cNvSpPr>
              <a:spLocks noChangeShapeType="1"/>
            </p:cNvSpPr>
            <p:nvPr/>
          </p:nvSpPr>
          <p:spPr bwMode="auto">
            <a:xfrm>
              <a:off x="4014" y="1977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0" name="Line 30"/>
            <p:cNvSpPr>
              <a:spLocks noChangeShapeType="1"/>
            </p:cNvSpPr>
            <p:nvPr/>
          </p:nvSpPr>
          <p:spPr bwMode="auto">
            <a:xfrm>
              <a:off x="4022" y="1977"/>
              <a:ext cx="3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1" name="Line 31"/>
            <p:cNvSpPr>
              <a:spLocks noChangeShapeType="1"/>
            </p:cNvSpPr>
            <p:nvPr/>
          </p:nvSpPr>
          <p:spPr bwMode="auto">
            <a:xfrm>
              <a:off x="4029" y="1977"/>
              <a:ext cx="8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2" name="Line 32"/>
            <p:cNvSpPr>
              <a:spLocks noChangeShapeType="1"/>
            </p:cNvSpPr>
            <p:nvPr/>
          </p:nvSpPr>
          <p:spPr bwMode="auto">
            <a:xfrm>
              <a:off x="4037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3" name="Line 33"/>
            <p:cNvSpPr>
              <a:spLocks noChangeShapeType="1"/>
            </p:cNvSpPr>
            <p:nvPr/>
          </p:nvSpPr>
          <p:spPr bwMode="auto">
            <a:xfrm>
              <a:off x="4048" y="1977"/>
              <a:ext cx="3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4" name="Line 34"/>
            <p:cNvSpPr>
              <a:spLocks noChangeShapeType="1"/>
            </p:cNvSpPr>
            <p:nvPr/>
          </p:nvSpPr>
          <p:spPr bwMode="auto">
            <a:xfrm>
              <a:off x="4055" y="1977"/>
              <a:ext cx="8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5" name="Line 35"/>
            <p:cNvSpPr>
              <a:spLocks noChangeShapeType="1"/>
            </p:cNvSpPr>
            <p:nvPr/>
          </p:nvSpPr>
          <p:spPr bwMode="auto">
            <a:xfrm>
              <a:off x="4063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" name="Line 36"/>
            <p:cNvSpPr>
              <a:spLocks noChangeShapeType="1"/>
            </p:cNvSpPr>
            <p:nvPr/>
          </p:nvSpPr>
          <p:spPr bwMode="auto">
            <a:xfrm>
              <a:off x="4074" y="1977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" name="Line 37"/>
            <p:cNvSpPr>
              <a:spLocks noChangeShapeType="1"/>
            </p:cNvSpPr>
            <p:nvPr/>
          </p:nvSpPr>
          <p:spPr bwMode="auto">
            <a:xfrm>
              <a:off x="4081" y="1977"/>
              <a:ext cx="8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8" name="Line 38"/>
            <p:cNvSpPr>
              <a:spLocks noChangeShapeType="1"/>
            </p:cNvSpPr>
            <p:nvPr/>
          </p:nvSpPr>
          <p:spPr bwMode="auto">
            <a:xfrm>
              <a:off x="4089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9" name="Line 39"/>
            <p:cNvSpPr>
              <a:spLocks noChangeShapeType="1"/>
            </p:cNvSpPr>
            <p:nvPr/>
          </p:nvSpPr>
          <p:spPr bwMode="auto">
            <a:xfrm>
              <a:off x="4100" y="1977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0" name="Line 40"/>
            <p:cNvSpPr>
              <a:spLocks noChangeShapeType="1"/>
            </p:cNvSpPr>
            <p:nvPr/>
          </p:nvSpPr>
          <p:spPr bwMode="auto">
            <a:xfrm>
              <a:off x="4107" y="1977"/>
              <a:ext cx="8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1" name="Line 41"/>
            <p:cNvSpPr>
              <a:spLocks noChangeShapeType="1"/>
            </p:cNvSpPr>
            <p:nvPr/>
          </p:nvSpPr>
          <p:spPr bwMode="auto">
            <a:xfrm>
              <a:off x="4115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2" name="Line 42"/>
            <p:cNvSpPr>
              <a:spLocks noChangeShapeType="1"/>
            </p:cNvSpPr>
            <p:nvPr/>
          </p:nvSpPr>
          <p:spPr bwMode="auto">
            <a:xfrm>
              <a:off x="4126" y="1977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3" name="Line 43"/>
            <p:cNvSpPr>
              <a:spLocks noChangeShapeType="1"/>
            </p:cNvSpPr>
            <p:nvPr/>
          </p:nvSpPr>
          <p:spPr bwMode="auto">
            <a:xfrm>
              <a:off x="4134" y="1977"/>
              <a:ext cx="3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4" name="Line 44"/>
            <p:cNvSpPr>
              <a:spLocks noChangeShapeType="1"/>
            </p:cNvSpPr>
            <p:nvPr/>
          </p:nvSpPr>
          <p:spPr bwMode="auto">
            <a:xfrm>
              <a:off x="4141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5" name="Line 45"/>
            <p:cNvSpPr>
              <a:spLocks noChangeShapeType="1"/>
            </p:cNvSpPr>
            <p:nvPr/>
          </p:nvSpPr>
          <p:spPr bwMode="auto">
            <a:xfrm>
              <a:off x="4152" y="1977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6" name="Line 46"/>
            <p:cNvSpPr>
              <a:spLocks noChangeShapeType="1"/>
            </p:cNvSpPr>
            <p:nvPr/>
          </p:nvSpPr>
          <p:spPr bwMode="auto">
            <a:xfrm>
              <a:off x="4160" y="1977"/>
              <a:ext cx="3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" name="Line 47"/>
            <p:cNvSpPr>
              <a:spLocks noChangeShapeType="1"/>
            </p:cNvSpPr>
            <p:nvPr/>
          </p:nvSpPr>
          <p:spPr bwMode="auto">
            <a:xfrm>
              <a:off x="4167" y="1977"/>
              <a:ext cx="8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8" name="Line 48"/>
            <p:cNvSpPr>
              <a:spLocks noChangeShapeType="1"/>
            </p:cNvSpPr>
            <p:nvPr/>
          </p:nvSpPr>
          <p:spPr bwMode="auto">
            <a:xfrm>
              <a:off x="4178" y="1977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9" name="Line 49"/>
            <p:cNvSpPr>
              <a:spLocks noChangeShapeType="1"/>
            </p:cNvSpPr>
            <p:nvPr/>
          </p:nvSpPr>
          <p:spPr bwMode="auto">
            <a:xfrm>
              <a:off x="4186" y="1977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0" name="Line 50"/>
            <p:cNvSpPr>
              <a:spLocks noChangeShapeType="1"/>
            </p:cNvSpPr>
            <p:nvPr/>
          </p:nvSpPr>
          <p:spPr bwMode="auto">
            <a:xfrm>
              <a:off x="4193" y="1977"/>
              <a:ext cx="8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1" name="Line 51"/>
            <p:cNvSpPr>
              <a:spLocks noChangeShapeType="1"/>
            </p:cNvSpPr>
            <p:nvPr/>
          </p:nvSpPr>
          <p:spPr bwMode="auto">
            <a:xfrm>
              <a:off x="4201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2" name="Line 52"/>
            <p:cNvSpPr>
              <a:spLocks noChangeShapeType="1"/>
            </p:cNvSpPr>
            <p:nvPr/>
          </p:nvSpPr>
          <p:spPr bwMode="auto">
            <a:xfrm>
              <a:off x="4212" y="1977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3" name="Line 53"/>
            <p:cNvSpPr>
              <a:spLocks noChangeShapeType="1"/>
            </p:cNvSpPr>
            <p:nvPr/>
          </p:nvSpPr>
          <p:spPr bwMode="auto">
            <a:xfrm>
              <a:off x="4219" y="1977"/>
              <a:ext cx="8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4" name="Line 54"/>
            <p:cNvSpPr>
              <a:spLocks noChangeShapeType="1"/>
            </p:cNvSpPr>
            <p:nvPr/>
          </p:nvSpPr>
          <p:spPr bwMode="auto">
            <a:xfrm>
              <a:off x="4227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5" name="Line 55"/>
            <p:cNvSpPr>
              <a:spLocks noChangeShapeType="1"/>
            </p:cNvSpPr>
            <p:nvPr/>
          </p:nvSpPr>
          <p:spPr bwMode="auto">
            <a:xfrm>
              <a:off x="4238" y="1977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6" name="Line 56"/>
            <p:cNvSpPr>
              <a:spLocks noChangeShapeType="1"/>
            </p:cNvSpPr>
            <p:nvPr/>
          </p:nvSpPr>
          <p:spPr bwMode="auto">
            <a:xfrm>
              <a:off x="4246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7" name="Line 57"/>
            <p:cNvSpPr>
              <a:spLocks noChangeShapeType="1"/>
            </p:cNvSpPr>
            <p:nvPr/>
          </p:nvSpPr>
          <p:spPr bwMode="auto">
            <a:xfrm>
              <a:off x="4253" y="1977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298" name="Group 259"/>
            <p:cNvGrpSpPr>
              <a:grpSpLocks/>
            </p:cNvGrpSpPr>
            <p:nvPr/>
          </p:nvGrpSpPr>
          <p:grpSpPr bwMode="auto">
            <a:xfrm>
              <a:off x="3641" y="1977"/>
              <a:ext cx="1172" cy="449"/>
              <a:chOff x="3641" y="1977"/>
              <a:chExt cx="1172" cy="449"/>
            </a:xfrm>
          </p:grpSpPr>
          <p:sp>
            <p:nvSpPr>
              <p:cNvPr id="393" name="Line 59"/>
              <p:cNvSpPr>
                <a:spLocks noChangeShapeType="1"/>
              </p:cNvSpPr>
              <p:nvPr/>
            </p:nvSpPr>
            <p:spPr bwMode="auto">
              <a:xfrm>
                <a:off x="4264" y="19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4" name="Line 60"/>
              <p:cNvSpPr>
                <a:spLocks noChangeShapeType="1"/>
              </p:cNvSpPr>
              <p:nvPr/>
            </p:nvSpPr>
            <p:spPr bwMode="auto">
              <a:xfrm>
                <a:off x="4272" y="1977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5" name="Line 61"/>
              <p:cNvSpPr>
                <a:spLocks noChangeShapeType="1"/>
              </p:cNvSpPr>
              <p:nvPr/>
            </p:nvSpPr>
            <p:spPr bwMode="auto">
              <a:xfrm>
                <a:off x="4279" y="1977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6" name="Line 62"/>
              <p:cNvSpPr>
                <a:spLocks noChangeShapeType="1"/>
              </p:cNvSpPr>
              <p:nvPr/>
            </p:nvSpPr>
            <p:spPr bwMode="auto">
              <a:xfrm>
                <a:off x="4290" y="19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7" name="Line 63"/>
              <p:cNvSpPr>
                <a:spLocks noChangeShapeType="1"/>
              </p:cNvSpPr>
              <p:nvPr/>
            </p:nvSpPr>
            <p:spPr bwMode="auto">
              <a:xfrm>
                <a:off x="4298" y="19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8" name="Line 64"/>
              <p:cNvSpPr>
                <a:spLocks noChangeShapeType="1"/>
              </p:cNvSpPr>
              <p:nvPr/>
            </p:nvSpPr>
            <p:spPr bwMode="auto">
              <a:xfrm>
                <a:off x="4305" y="1977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" name="Line 65"/>
              <p:cNvSpPr>
                <a:spLocks noChangeShapeType="1"/>
              </p:cNvSpPr>
              <p:nvPr/>
            </p:nvSpPr>
            <p:spPr bwMode="auto">
              <a:xfrm>
                <a:off x="4316" y="19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0" name="Line 66"/>
              <p:cNvSpPr>
                <a:spLocks noChangeShapeType="1"/>
              </p:cNvSpPr>
              <p:nvPr/>
            </p:nvSpPr>
            <p:spPr bwMode="auto">
              <a:xfrm>
                <a:off x="4324" y="19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1" name="Line 67"/>
              <p:cNvSpPr>
                <a:spLocks noChangeShapeType="1"/>
              </p:cNvSpPr>
              <p:nvPr/>
            </p:nvSpPr>
            <p:spPr bwMode="auto">
              <a:xfrm>
                <a:off x="4331" y="1977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2" name="Line 68"/>
              <p:cNvSpPr>
                <a:spLocks noChangeShapeType="1"/>
              </p:cNvSpPr>
              <p:nvPr/>
            </p:nvSpPr>
            <p:spPr bwMode="auto">
              <a:xfrm>
                <a:off x="4339" y="1977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3" name="Line 69"/>
              <p:cNvSpPr>
                <a:spLocks noChangeShapeType="1"/>
              </p:cNvSpPr>
              <p:nvPr/>
            </p:nvSpPr>
            <p:spPr bwMode="auto">
              <a:xfrm>
                <a:off x="4350" y="19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4" name="Line 70"/>
              <p:cNvSpPr>
                <a:spLocks noChangeShapeType="1"/>
              </p:cNvSpPr>
              <p:nvPr/>
            </p:nvSpPr>
            <p:spPr bwMode="auto">
              <a:xfrm>
                <a:off x="4357" y="1977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5" name="Line 71"/>
              <p:cNvSpPr>
                <a:spLocks noChangeShapeType="1"/>
              </p:cNvSpPr>
              <p:nvPr/>
            </p:nvSpPr>
            <p:spPr bwMode="auto">
              <a:xfrm>
                <a:off x="4365" y="1977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6" name="Line 72"/>
              <p:cNvSpPr>
                <a:spLocks noChangeShapeType="1"/>
              </p:cNvSpPr>
              <p:nvPr/>
            </p:nvSpPr>
            <p:spPr bwMode="auto">
              <a:xfrm>
                <a:off x="4376" y="19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7" name="Line 73"/>
              <p:cNvSpPr>
                <a:spLocks noChangeShapeType="1"/>
              </p:cNvSpPr>
              <p:nvPr/>
            </p:nvSpPr>
            <p:spPr bwMode="auto">
              <a:xfrm>
                <a:off x="4384" y="1977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8" name="Line 74"/>
              <p:cNvSpPr>
                <a:spLocks noChangeShapeType="1"/>
              </p:cNvSpPr>
              <p:nvPr/>
            </p:nvSpPr>
            <p:spPr bwMode="auto">
              <a:xfrm>
                <a:off x="4391" y="1977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9" name="Line 75"/>
              <p:cNvSpPr>
                <a:spLocks noChangeShapeType="1"/>
              </p:cNvSpPr>
              <p:nvPr/>
            </p:nvSpPr>
            <p:spPr bwMode="auto">
              <a:xfrm>
                <a:off x="4402" y="19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" name="Line 76"/>
              <p:cNvSpPr>
                <a:spLocks noChangeShapeType="1"/>
              </p:cNvSpPr>
              <p:nvPr/>
            </p:nvSpPr>
            <p:spPr bwMode="auto">
              <a:xfrm>
                <a:off x="4410" y="1977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1" name="Line 77"/>
              <p:cNvSpPr>
                <a:spLocks noChangeShapeType="1"/>
              </p:cNvSpPr>
              <p:nvPr/>
            </p:nvSpPr>
            <p:spPr bwMode="auto">
              <a:xfrm>
                <a:off x="4417" y="1977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2" name="Line 78"/>
              <p:cNvSpPr>
                <a:spLocks noChangeShapeType="1"/>
              </p:cNvSpPr>
              <p:nvPr/>
            </p:nvSpPr>
            <p:spPr bwMode="auto">
              <a:xfrm>
                <a:off x="4428" y="19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3" name="Line 79"/>
              <p:cNvSpPr>
                <a:spLocks noChangeShapeType="1"/>
              </p:cNvSpPr>
              <p:nvPr/>
            </p:nvSpPr>
            <p:spPr bwMode="auto">
              <a:xfrm>
                <a:off x="4436" y="19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4" name="Line 80"/>
              <p:cNvSpPr>
                <a:spLocks noChangeShapeType="1"/>
              </p:cNvSpPr>
              <p:nvPr/>
            </p:nvSpPr>
            <p:spPr bwMode="auto">
              <a:xfrm>
                <a:off x="4443" y="1977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5" name="Line 81"/>
              <p:cNvSpPr>
                <a:spLocks noChangeShapeType="1"/>
              </p:cNvSpPr>
              <p:nvPr/>
            </p:nvSpPr>
            <p:spPr bwMode="auto">
              <a:xfrm>
                <a:off x="4455" y="1977"/>
                <a:ext cx="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6" name="Line 82"/>
              <p:cNvSpPr>
                <a:spLocks noChangeShapeType="1"/>
              </p:cNvSpPr>
              <p:nvPr/>
            </p:nvSpPr>
            <p:spPr bwMode="auto">
              <a:xfrm>
                <a:off x="4462" y="19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7" name="Line 83"/>
              <p:cNvSpPr>
                <a:spLocks noChangeShapeType="1"/>
              </p:cNvSpPr>
              <p:nvPr/>
            </p:nvSpPr>
            <p:spPr bwMode="auto">
              <a:xfrm>
                <a:off x="4469" y="1977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8" name="Line 84"/>
              <p:cNvSpPr>
                <a:spLocks noChangeShapeType="1"/>
              </p:cNvSpPr>
              <p:nvPr/>
            </p:nvSpPr>
            <p:spPr bwMode="auto">
              <a:xfrm>
                <a:off x="4481" y="1977"/>
                <a:ext cx="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9" name="Line 85"/>
              <p:cNvSpPr>
                <a:spLocks noChangeShapeType="1"/>
              </p:cNvSpPr>
              <p:nvPr/>
            </p:nvSpPr>
            <p:spPr bwMode="auto">
              <a:xfrm>
                <a:off x="4488" y="19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0" name="Line 86"/>
              <p:cNvSpPr>
                <a:spLocks noChangeShapeType="1"/>
              </p:cNvSpPr>
              <p:nvPr/>
            </p:nvSpPr>
            <p:spPr bwMode="auto">
              <a:xfrm>
                <a:off x="4496" y="1977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1" name="Line 87"/>
              <p:cNvSpPr>
                <a:spLocks noChangeShapeType="1"/>
              </p:cNvSpPr>
              <p:nvPr/>
            </p:nvSpPr>
            <p:spPr bwMode="auto">
              <a:xfrm>
                <a:off x="4503" y="1977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2" name="Line 88"/>
              <p:cNvSpPr>
                <a:spLocks noChangeShapeType="1"/>
              </p:cNvSpPr>
              <p:nvPr/>
            </p:nvSpPr>
            <p:spPr bwMode="auto">
              <a:xfrm>
                <a:off x="4514" y="19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3" name="Line 89"/>
              <p:cNvSpPr>
                <a:spLocks noChangeShapeType="1"/>
              </p:cNvSpPr>
              <p:nvPr/>
            </p:nvSpPr>
            <p:spPr bwMode="auto">
              <a:xfrm>
                <a:off x="4522" y="1977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4" name="Line 90"/>
              <p:cNvSpPr>
                <a:spLocks noChangeShapeType="1"/>
              </p:cNvSpPr>
              <p:nvPr/>
            </p:nvSpPr>
            <p:spPr bwMode="auto">
              <a:xfrm>
                <a:off x="4529" y="1977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5" name="Line 91"/>
              <p:cNvSpPr>
                <a:spLocks noChangeShapeType="1"/>
              </p:cNvSpPr>
              <p:nvPr/>
            </p:nvSpPr>
            <p:spPr bwMode="auto">
              <a:xfrm>
                <a:off x="4540" y="19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6" name="Line 92"/>
              <p:cNvSpPr>
                <a:spLocks noChangeShapeType="1"/>
              </p:cNvSpPr>
              <p:nvPr/>
            </p:nvSpPr>
            <p:spPr bwMode="auto">
              <a:xfrm>
                <a:off x="4548" y="1977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7" name="Line 93"/>
              <p:cNvSpPr>
                <a:spLocks noChangeShapeType="1"/>
              </p:cNvSpPr>
              <p:nvPr/>
            </p:nvSpPr>
            <p:spPr bwMode="auto">
              <a:xfrm>
                <a:off x="4555" y="1977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8" name="Line 94"/>
              <p:cNvSpPr>
                <a:spLocks noChangeShapeType="1"/>
              </p:cNvSpPr>
              <p:nvPr/>
            </p:nvSpPr>
            <p:spPr bwMode="auto">
              <a:xfrm>
                <a:off x="4566" y="19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9" name="Line 95"/>
              <p:cNvSpPr>
                <a:spLocks noChangeShapeType="1"/>
              </p:cNvSpPr>
              <p:nvPr/>
            </p:nvSpPr>
            <p:spPr bwMode="auto">
              <a:xfrm>
                <a:off x="4574" y="1977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0" name="Line 96"/>
              <p:cNvSpPr>
                <a:spLocks noChangeShapeType="1"/>
              </p:cNvSpPr>
              <p:nvPr/>
            </p:nvSpPr>
            <p:spPr bwMode="auto">
              <a:xfrm>
                <a:off x="4581" y="1977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1" name="Line 97"/>
              <p:cNvSpPr>
                <a:spLocks noChangeShapeType="1"/>
              </p:cNvSpPr>
              <p:nvPr/>
            </p:nvSpPr>
            <p:spPr bwMode="auto">
              <a:xfrm>
                <a:off x="4593" y="1977"/>
                <a:ext cx="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2" name="Line 98"/>
              <p:cNvSpPr>
                <a:spLocks noChangeShapeType="1"/>
              </p:cNvSpPr>
              <p:nvPr/>
            </p:nvSpPr>
            <p:spPr bwMode="auto">
              <a:xfrm>
                <a:off x="4600" y="19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3" name="Line 99"/>
              <p:cNvSpPr>
                <a:spLocks noChangeShapeType="1"/>
              </p:cNvSpPr>
              <p:nvPr/>
            </p:nvSpPr>
            <p:spPr bwMode="auto">
              <a:xfrm>
                <a:off x="4608" y="1977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4" name="Line 100"/>
              <p:cNvSpPr>
                <a:spLocks noChangeShapeType="1"/>
              </p:cNvSpPr>
              <p:nvPr/>
            </p:nvSpPr>
            <p:spPr bwMode="auto">
              <a:xfrm>
                <a:off x="4619" y="1977"/>
                <a:ext cx="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5" name="Line 101"/>
              <p:cNvSpPr>
                <a:spLocks noChangeShapeType="1"/>
              </p:cNvSpPr>
              <p:nvPr/>
            </p:nvSpPr>
            <p:spPr bwMode="auto">
              <a:xfrm>
                <a:off x="4626" y="19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6" name="Line 102"/>
              <p:cNvSpPr>
                <a:spLocks noChangeShapeType="1"/>
              </p:cNvSpPr>
              <p:nvPr/>
            </p:nvSpPr>
            <p:spPr bwMode="auto">
              <a:xfrm>
                <a:off x="4634" y="1977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7" name="Line 103"/>
              <p:cNvSpPr>
                <a:spLocks noChangeShapeType="1"/>
              </p:cNvSpPr>
              <p:nvPr/>
            </p:nvSpPr>
            <p:spPr bwMode="auto">
              <a:xfrm>
                <a:off x="4645" y="19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8" name="Line 104"/>
              <p:cNvSpPr>
                <a:spLocks noChangeShapeType="1"/>
              </p:cNvSpPr>
              <p:nvPr/>
            </p:nvSpPr>
            <p:spPr bwMode="auto">
              <a:xfrm>
                <a:off x="4652" y="19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9" name="Line 105"/>
              <p:cNvSpPr>
                <a:spLocks noChangeShapeType="1"/>
              </p:cNvSpPr>
              <p:nvPr/>
            </p:nvSpPr>
            <p:spPr bwMode="auto">
              <a:xfrm>
                <a:off x="4660" y="1977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0" name="Line 106"/>
              <p:cNvSpPr>
                <a:spLocks noChangeShapeType="1"/>
              </p:cNvSpPr>
              <p:nvPr/>
            </p:nvSpPr>
            <p:spPr bwMode="auto">
              <a:xfrm>
                <a:off x="4667" y="1977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1" name="Line 107"/>
              <p:cNvSpPr>
                <a:spLocks noChangeShapeType="1"/>
              </p:cNvSpPr>
              <p:nvPr/>
            </p:nvSpPr>
            <p:spPr bwMode="auto">
              <a:xfrm>
                <a:off x="4678" y="19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2" name="Line 108"/>
              <p:cNvSpPr>
                <a:spLocks noChangeShapeType="1"/>
              </p:cNvSpPr>
              <p:nvPr/>
            </p:nvSpPr>
            <p:spPr bwMode="auto">
              <a:xfrm>
                <a:off x="4686" y="1977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3" name="Line 109"/>
              <p:cNvSpPr>
                <a:spLocks noChangeShapeType="1"/>
              </p:cNvSpPr>
              <p:nvPr/>
            </p:nvSpPr>
            <p:spPr bwMode="auto">
              <a:xfrm>
                <a:off x="4693" y="1977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4" name="Line 110"/>
              <p:cNvSpPr>
                <a:spLocks noChangeShapeType="1"/>
              </p:cNvSpPr>
              <p:nvPr/>
            </p:nvSpPr>
            <p:spPr bwMode="auto">
              <a:xfrm>
                <a:off x="4705" y="1977"/>
                <a:ext cx="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5" name="Line 111"/>
              <p:cNvSpPr>
                <a:spLocks noChangeShapeType="1"/>
              </p:cNvSpPr>
              <p:nvPr/>
            </p:nvSpPr>
            <p:spPr bwMode="auto">
              <a:xfrm>
                <a:off x="4712" y="1977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6" name="Line 112"/>
              <p:cNvSpPr>
                <a:spLocks noChangeShapeType="1"/>
              </p:cNvSpPr>
              <p:nvPr/>
            </p:nvSpPr>
            <p:spPr bwMode="auto">
              <a:xfrm>
                <a:off x="4720" y="1977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7" name="Line 113"/>
              <p:cNvSpPr>
                <a:spLocks noChangeShapeType="1"/>
              </p:cNvSpPr>
              <p:nvPr/>
            </p:nvSpPr>
            <p:spPr bwMode="auto">
              <a:xfrm>
                <a:off x="4731" y="1977"/>
                <a:ext cx="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8" name="Line 114"/>
              <p:cNvSpPr>
                <a:spLocks noChangeShapeType="1"/>
              </p:cNvSpPr>
              <p:nvPr/>
            </p:nvSpPr>
            <p:spPr bwMode="auto">
              <a:xfrm>
                <a:off x="4738" y="1977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9" name="Line 115"/>
              <p:cNvSpPr>
                <a:spLocks noChangeShapeType="1"/>
              </p:cNvSpPr>
              <p:nvPr/>
            </p:nvSpPr>
            <p:spPr bwMode="auto">
              <a:xfrm>
                <a:off x="4746" y="1977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0" name="Line 116"/>
              <p:cNvSpPr>
                <a:spLocks noChangeShapeType="1"/>
              </p:cNvSpPr>
              <p:nvPr/>
            </p:nvSpPr>
            <p:spPr bwMode="auto">
              <a:xfrm>
                <a:off x="4757" y="19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1" name="Line 117"/>
              <p:cNvSpPr>
                <a:spLocks noChangeShapeType="1"/>
              </p:cNvSpPr>
              <p:nvPr/>
            </p:nvSpPr>
            <p:spPr bwMode="auto">
              <a:xfrm>
                <a:off x="4764" y="19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2" name="Line 118"/>
              <p:cNvSpPr>
                <a:spLocks noChangeShapeType="1"/>
              </p:cNvSpPr>
              <p:nvPr/>
            </p:nvSpPr>
            <p:spPr bwMode="auto">
              <a:xfrm>
                <a:off x="4772" y="1977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3" name="Line 119"/>
              <p:cNvSpPr>
                <a:spLocks noChangeShapeType="1"/>
              </p:cNvSpPr>
              <p:nvPr/>
            </p:nvSpPr>
            <p:spPr bwMode="auto">
              <a:xfrm>
                <a:off x="4783" y="19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4" name="Line 120"/>
              <p:cNvSpPr>
                <a:spLocks noChangeShapeType="1"/>
              </p:cNvSpPr>
              <p:nvPr/>
            </p:nvSpPr>
            <p:spPr bwMode="auto">
              <a:xfrm>
                <a:off x="4790" y="1977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5" name="Line 121"/>
              <p:cNvSpPr>
                <a:spLocks noChangeShapeType="1"/>
              </p:cNvSpPr>
              <p:nvPr/>
            </p:nvSpPr>
            <p:spPr bwMode="auto">
              <a:xfrm>
                <a:off x="4798" y="1977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6" name="Line 122"/>
              <p:cNvSpPr>
                <a:spLocks noChangeShapeType="1"/>
              </p:cNvSpPr>
              <p:nvPr/>
            </p:nvSpPr>
            <p:spPr bwMode="auto">
              <a:xfrm>
                <a:off x="4805" y="1977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7" name="Line 123"/>
              <p:cNvSpPr>
                <a:spLocks noChangeShapeType="1"/>
              </p:cNvSpPr>
              <p:nvPr/>
            </p:nvSpPr>
            <p:spPr bwMode="auto">
              <a:xfrm flipH="1">
                <a:off x="4809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8" name="Line 124"/>
              <p:cNvSpPr>
                <a:spLocks noChangeShapeType="1"/>
              </p:cNvSpPr>
              <p:nvPr/>
            </p:nvSpPr>
            <p:spPr bwMode="auto">
              <a:xfrm flipH="1">
                <a:off x="4798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9" name="Line 125"/>
              <p:cNvSpPr>
                <a:spLocks noChangeShapeType="1"/>
              </p:cNvSpPr>
              <p:nvPr/>
            </p:nvSpPr>
            <p:spPr bwMode="auto">
              <a:xfrm flipH="1">
                <a:off x="4790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0" name="Line 126"/>
              <p:cNvSpPr>
                <a:spLocks noChangeShapeType="1"/>
              </p:cNvSpPr>
              <p:nvPr/>
            </p:nvSpPr>
            <p:spPr bwMode="auto">
              <a:xfrm flipH="1">
                <a:off x="4783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1" name="Line 127"/>
              <p:cNvSpPr>
                <a:spLocks noChangeShapeType="1"/>
              </p:cNvSpPr>
              <p:nvPr/>
            </p:nvSpPr>
            <p:spPr bwMode="auto">
              <a:xfrm flipH="1">
                <a:off x="4772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2" name="Line 128"/>
              <p:cNvSpPr>
                <a:spLocks noChangeShapeType="1"/>
              </p:cNvSpPr>
              <p:nvPr/>
            </p:nvSpPr>
            <p:spPr bwMode="auto">
              <a:xfrm flipH="1">
                <a:off x="4764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3" name="Line 129"/>
              <p:cNvSpPr>
                <a:spLocks noChangeShapeType="1"/>
              </p:cNvSpPr>
              <p:nvPr/>
            </p:nvSpPr>
            <p:spPr bwMode="auto">
              <a:xfrm flipH="1">
                <a:off x="4757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4" name="Line 130"/>
              <p:cNvSpPr>
                <a:spLocks noChangeShapeType="1"/>
              </p:cNvSpPr>
              <p:nvPr/>
            </p:nvSpPr>
            <p:spPr bwMode="auto">
              <a:xfrm flipH="1">
                <a:off x="4746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5" name="Line 131"/>
              <p:cNvSpPr>
                <a:spLocks noChangeShapeType="1"/>
              </p:cNvSpPr>
              <p:nvPr/>
            </p:nvSpPr>
            <p:spPr bwMode="auto">
              <a:xfrm flipH="1">
                <a:off x="4738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6" name="Line 132"/>
              <p:cNvSpPr>
                <a:spLocks noChangeShapeType="1"/>
              </p:cNvSpPr>
              <p:nvPr/>
            </p:nvSpPr>
            <p:spPr bwMode="auto">
              <a:xfrm flipH="1">
                <a:off x="4731" y="2425"/>
                <a:ext cx="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7" name="Line 133"/>
              <p:cNvSpPr>
                <a:spLocks noChangeShapeType="1"/>
              </p:cNvSpPr>
              <p:nvPr/>
            </p:nvSpPr>
            <p:spPr bwMode="auto">
              <a:xfrm flipH="1">
                <a:off x="4720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8" name="Line 134"/>
              <p:cNvSpPr>
                <a:spLocks noChangeShapeType="1"/>
              </p:cNvSpPr>
              <p:nvPr/>
            </p:nvSpPr>
            <p:spPr bwMode="auto">
              <a:xfrm flipH="1">
                <a:off x="4712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9" name="Line 135"/>
              <p:cNvSpPr>
                <a:spLocks noChangeShapeType="1"/>
              </p:cNvSpPr>
              <p:nvPr/>
            </p:nvSpPr>
            <p:spPr bwMode="auto">
              <a:xfrm flipH="1">
                <a:off x="4705" y="2425"/>
                <a:ext cx="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0" name="Line 136"/>
              <p:cNvSpPr>
                <a:spLocks noChangeShapeType="1"/>
              </p:cNvSpPr>
              <p:nvPr/>
            </p:nvSpPr>
            <p:spPr bwMode="auto">
              <a:xfrm flipH="1">
                <a:off x="4697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1" name="Line 137"/>
              <p:cNvSpPr>
                <a:spLocks noChangeShapeType="1"/>
              </p:cNvSpPr>
              <p:nvPr/>
            </p:nvSpPr>
            <p:spPr bwMode="auto">
              <a:xfrm flipH="1">
                <a:off x="4686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2" name="Line 138"/>
              <p:cNvSpPr>
                <a:spLocks noChangeShapeType="1"/>
              </p:cNvSpPr>
              <p:nvPr/>
            </p:nvSpPr>
            <p:spPr bwMode="auto">
              <a:xfrm flipH="1">
                <a:off x="4678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3" name="Line 139"/>
              <p:cNvSpPr>
                <a:spLocks noChangeShapeType="1"/>
              </p:cNvSpPr>
              <p:nvPr/>
            </p:nvSpPr>
            <p:spPr bwMode="auto">
              <a:xfrm flipH="1">
                <a:off x="4671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4" name="Line 140"/>
              <p:cNvSpPr>
                <a:spLocks noChangeShapeType="1"/>
              </p:cNvSpPr>
              <p:nvPr/>
            </p:nvSpPr>
            <p:spPr bwMode="auto">
              <a:xfrm flipH="1">
                <a:off x="4660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5" name="Line 141"/>
              <p:cNvSpPr>
                <a:spLocks noChangeShapeType="1"/>
              </p:cNvSpPr>
              <p:nvPr/>
            </p:nvSpPr>
            <p:spPr bwMode="auto">
              <a:xfrm flipH="1">
                <a:off x="4652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6" name="Line 142"/>
              <p:cNvSpPr>
                <a:spLocks noChangeShapeType="1"/>
              </p:cNvSpPr>
              <p:nvPr/>
            </p:nvSpPr>
            <p:spPr bwMode="auto">
              <a:xfrm flipH="1">
                <a:off x="4645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7" name="Line 143"/>
              <p:cNvSpPr>
                <a:spLocks noChangeShapeType="1"/>
              </p:cNvSpPr>
              <p:nvPr/>
            </p:nvSpPr>
            <p:spPr bwMode="auto">
              <a:xfrm flipH="1">
                <a:off x="4634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8" name="Line 144"/>
              <p:cNvSpPr>
                <a:spLocks noChangeShapeType="1"/>
              </p:cNvSpPr>
              <p:nvPr/>
            </p:nvSpPr>
            <p:spPr bwMode="auto">
              <a:xfrm flipH="1">
                <a:off x="4626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9" name="Line 145"/>
              <p:cNvSpPr>
                <a:spLocks noChangeShapeType="1"/>
              </p:cNvSpPr>
              <p:nvPr/>
            </p:nvSpPr>
            <p:spPr bwMode="auto">
              <a:xfrm flipH="1">
                <a:off x="4619" y="2425"/>
                <a:ext cx="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0" name="Line 146"/>
              <p:cNvSpPr>
                <a:spLocks noChangeShapeType="1"/>
              </p:cNvSpPr>
              <p:nvPr/>
            </p:nvSpPr>
            <p:spPr bwMode="auto">
              <a:xfrm flipH="1">
                <a:off x="4608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1" name="Line 147"/>
              <p:cNvSpPr>
                <a:spLocks noChangeShapeType="1"/>
              </p:cNvSpPr>
              <p:nvPr/>
            </p:nvSpPr>
            <p:spPr bwMode="auto">
              <a:xfrm flipH="1">
                <a:off x="4600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2" name="Line 148"/>
              <p:cNvSpPr>
                <a:spLocks noChangeShapeType="1"/>
              </p:cNvSpPr>
              <p:nvPr/>
            </p:nvSpPr>
            <p:spPr bwMode="auto">
              <a:xfrm flipH="1">
                <a:off x="4593" y="2425"/>
                <a:ext cx="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3" name="Line 149"/>
              <p:cNvSpPr>
                <a:spLocks noChangeShapeType="1"/>
              </p:cNvSpPr>
              <p:nvPr/>
            </p:nvSpPr>
            <p:spPr bwMode="auto">
              <a:xfrm flipH="1">
                <a:off x="4581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4" name="Line 150"/>
              <p:cNvSpPr>
                <a:spLocks noChangeShapeType="1"/>
              </p:cNvSpPr>
              <p:nvPr/>
            </p:nvSpPr>
            <p:spPr bwMode="auto">
              <a:xfrm flipH="1">
                <a:off x="4574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5" name="Line 151"/>
              <p:cNvSpPr>
                <a:spLocks noChangeShapeType="1"/>
              </p:cNvSpPr>
              <p:nvPr/>
            </p:nvSpPr>
            <p:spPr bwMode="auto">
              <a:xfrm flipH="1">
                <a:off x="4566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6" name="Line 152"/>
              <p:cNvSpPr>
                <a:spLocks noChangeShapeType="1"/>
              </p:cNvSpPr>
              <p:nvPr/>
            </p:nvSpPr>
            <p:spPr bwMode="auto">
              <a:xfrm flipH="1">
                <a:off x="4555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7" name="Line 153"/>
              <p:cNvSpPr>
                <a:spLocks noChangeShapeType="1"/>
              </p:cNvSpPr>
              <p:nvPr/>
            </p:nvSpPr>
            <p:spPr bwMode="auto">
              <a:xfrm flipH="1">
                <a:off x="4548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8" name="Line 154"/>
              <p:cNvSpPr>
                <a:spLocks noChangeShapeType="1"/>
              </p:cNvSpPr>
              <p:nvPr/>
            </p:nvSpPr>
            <p:spPr bwMode="auto">
              <a:xfrm flipH="1">
                <a:off x="4540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9" name="Line 155"/>
              <p:cNvSpPr>
                <a:spLocks noChangeShapeType="1"/>
              </p:cNvSpPr>
              <p:nvPr/>
            </p:nvSpPr>
            <p:spPr bwMode="auto">
              <a:xfrm flipH="1">
                <a:off x="4533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0" name="Line 156"/>
              <p:cNvSpPr>
                <a:spLocks noChangeShapeType="1"/>
              </p:cNvSpPr>
              <p:nvPr/>
            </p:nvSpPr>
            <p:spPr bwMode="auto">
              <a:xfrm flipH="1">
                <a:off x="4522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1" name="Line 157"/>
              <p:cNvSpPr>
                <a:spLocks noChangeShapeType="1"/>
              </p:cNvSpPr>
              <p:nvPr/>
            </p:nvSpPr>
            <p:spPr bwMode="auto">
              <a:xfrm flipH="1">
                <a:off x="4514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2" name="Line 158"/>
              <p:cNvSpPr>
                <a:spLocks noChangeShapeType="1"/>
              </p:cNvSpPr>
              <p:nvPr/>
            </p:nvSpPr>
            <p:spPr bwMode="auto">
              <a:xfrm flipH="1">
                <a:off x="4507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3" name="Line 159"/>
              <p:cNvSpPr>
                <a:spLocks noChangeShapeType="1"/>
              </p:cNvSpPr>
              <p:nvPr/>
            </p:nvSpPr>
            <p:spPr bwMode="auto">
              <a:xfrm flipH="1">
                <a:off x="4496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4" name="Line 160"/>
              <p:cNvSpPr>
                <a:spLocks noChangeShapeType="1"/>
              </p:cNvSpPr>
              <p:nvPr/>
            </p:nvSpPr>
            <p:spPr bwMode="auto">
              <a:xfrm flipH="1">
                <a:off x="4488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5" name="Line 161"/>
              <p:cNvSpPr>
                <a:spLocks noChangeShapeType="1"/>
              </p:cNvSpPr>
              <p:nvPr/>
            </p:nvSpPr>
            <p:spPr bwMode="auto">
              <a:xfrm flipH="1">
                <a:off x="4481" y="2425"/>
                <a:ext cx="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6" name="Line 162"/>
              <p:cNvSpPr>
                <a:spLocks noChangeShapeType="1"/>
              </p:cNvSpPr>
              <p:nvPr/>
            </p:nvSpPr>
            <p:spPr bwMode="auto">
              <a:xfrm flipH="1">
                <a:off x="4469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7" name="Line 163"/>
              <p:cNvSpPr>
                <a:spLocks noChangeShapeType="1"/>
              </p:cNvSpPr>
              <p:nvPr/>
            </p:nvSpPr>
            <p:spPr bwMode="auto">
              <a:xfrm flipH="1">
                <a:off x="4462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8" name="Line 164"/>
              <p:cNvSpPr>
                <a:spLocks noChangeShapeType="1"/>
              </p:cNvSpPr>
              <p:nvPr/>
            </p:nvSpPr>
            <p:spPr bwMode="auto">
              <a:xfrm flipH="1">
                <a:off x="4455" y="2425"/>
                <a:ext cx="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9" name="Line 165"/>
              <p:cNvSpPr>
                <a:spLocks noChangeShapeType="1"/>
              </p:cNvSpPr>
              <p:nvPr/>
            </p:nvSpPr>
            <p:spPr bwMode="auto">
              <a:xfrm flipH="1">
                <a:off x="4443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0" name="Line 166"/>
              <p:cNvSpPr>
                <a:spLocks noChangeShapeType="1"/>
              </p:cNvSpPr>
              <p:nvPr/>
            </p:nvSpPr>
            <p:spPr bwMode="auto">
              <a:xfrm flipH="1">
                <a:off x="4436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1" name="Line 167"/>
              <p:cNvSpPr>
                <a:spLocks noChangeShapeType="1"/>
              </p:cNvSpPr>
              <p:nvPr/>
            </p:nvSpPr>
            <p:spPr bwMode="auto">
              <a:xfrm flipH="1">
                <a:off x="4428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2" name="Line 168"/>
              <p:cNvSpPr>
                <a:spLocks noChangeShapeType="1"/>
              </p:cNvSpPr>
              <p:nvPr/>
            </p:nvSpPr>
            <p:spPr bwMode="auto">
              <a:xfrm flipH="1">
                <a:off x="4417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3" name="Line 169"/>
              <p:cNvSpPr>
                <a:spLocks noChangeShapeType="1"/>
              </p:cNvSpPr>
              <p:nvPr/>
            </p:nvSpPr>
            <p:spPr bwMode="auto">
              <a:xfrm flipH="1">
                <a:off x="4410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4" name="Line 170"/>
              <p:cNvSpPr>
                <a:spLocks noChangeShapeType="1"/>
              </p:cNvSpPr>
              <p:nvPr/>
            </p:nvSpPr>
            <p:spPr bwMode="auto">
              <a:xfrm flipH="1">
                <a:off x="4402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5" name="Line 171"/>
              <p:cNvSpPr>
                <a:spLocks noChangeShapeType="1"/>
              </p:cNvSpPr>
              <p:nvPr/>
            </p:nvSpPr>
            <p:spPr bwMode="auto">
              <a:xfrm flipH="1">
                <a:off x="4395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6" name="Line 172"/>
              <p:cNvSpPr>
                <a:spLocks noChangeShapeType="1"/>
              </p:cNvSpPr>
              <p:nvPr/>
            </p:nvSpPr>
            <p:spPr bwMode="auto">
              <a:xfrm flipH="1">
                <a:off x="4384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7" name="Line 173"/>
              <p:cNvSpPr>
                <a:spLocks noChangeShapeType="1"/>
              </p:cNvSpPr>
              <p:nvPr/>
            </p:nvSpPr>
            <p:spPr bwMode="auto">
              <a:xfrm flipH="1">
                <a:off x="4376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8" name="Line 174"/>
              <p:cNvSpPr>
                <a:spLocks noChangeShapeType="1"/>
              </p:cNvSpPr>
              <p:nvPr/>
            </p:nvSpPr>
            <p:spPr bwMode="auto">
              <a:xfrm flipH="1">
                <a:off x="4369" y="2425"/>
                <a:ext cx="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9" name="Line 175"/>
              <p:cNvSpPr>
                <a:spLocks noChangeShapeType="1"/>
              </p:cNvSpPr>
              <p:nvPr/>
            </p:nvSpPr>
            <p:spPr bwMode="auto">
              <a:xfrm flipH="1">
                <a:off x="4357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0" name="Line 176"/>
              <p:cNvSpPr>
                <a:spLocks noChangeShapeType="1"/>
              </p:cNvSpPr>
              <p:nvPr/>
            </p:nvSpPr>
            <p:spPr bwMode="auto">
              <a:xfrm flipH="1">
                <a:off x="4350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1" name="Line 177"/>
              <p:cNvSpPr>
                <a:spLocks noChangeShapeType="1"/>
              </p:cNvSpPr>
              <p:nvPr/>
            </p:nvSpPr>
            <p:spPr bwMode="auto">
              <a:xfrm flipH="1">
                <a:off x="4343" y="2425"/>
                <a:ext cx="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2" name="Line 178"/>
              <p:cNvSpPr>
                <a:spLocks noChangeShapeType="1"/>
              </p:cNvSpPr>
              <p:nvPr/>
            </p:nvSpPr>
            <p:spPr bwMode="auto">
              <a:xfrm flipH="1">
                <a:off x="4331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3" name="Line 179"/>
              <p:cNvSpPr>
                <a:spLocks noChangeShapeType="1"/>
              </p:cNvSpPr>
              <p:nvPr/>
            </p:nvSpPr>
            <p:spPr bwMode="auto">
              <a:xfrm flipH="1">
                <a:off x="4324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4" name="Line 180"/>
              <p:cNvSpPr>
                <a:spLocks noChangeShapeType="1"/>
              </p:cNvSpPr>
              <p:nvPr/>
            </p:nvSpPr>
            <p:spPr bwMode="auto">
              <a:xfrm flipH="1">
                <a:off x="4316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5" name="Line 181"/>
              <p:cNvSpPr>
                <a:spLocks noChangeShapeType="1"/>
              </p:cNvSpPr>
              <p:nvPr/>
            </p:nvSpPr>
            <p:spPr bwMode="auto">
              <a:xfrm flipH="1">
                <a:off x="4305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6" name="Line 182"/>
              <p:cNvSpPr>
                <a:spLocks noChangeShapeType="1"/>
              </p:cNvSpPr>
              <p:nvPr/>
            </p:nvSpPr>
            <p:spPr bwMode="auto">
              <a:xfrm flipH="1">
                <a:off x="4298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7" name="Line 183"/>
              <p:cNvSpPr>
                <a:spLocks noChangeShapeType="1"/>
              </p:cNvSpPr>
              <p:nvPr/>
            </p:nvSpPr>
            <p:spPr bwMode="auto">
              <a:xfrm flipH="1">
                <a:off x="4290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8" name="Line 184"/>
              <p:cNvSpPr>
                <a:spLocks noChangeShapeType="1"/>
              </p:cNvSpPr>
              <p:nvPr/>
            </p:nvSpPr>
            <p:spPr bwMode="auto">
              <a:xfrm flipH="1">
                <a:off x="4279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9" name="Line 185"/>
              <p:cNvSpPr>
                <a:spLocks noChangeShapeType="1"/>
              </p:cNvSpPr>
              <p:nvPr/>
            </p:nvSpPr>
            <p:spPr bwMode="auto">
              <a:xfrm flipH="1">
                <a:off x="4272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0" name="Line 186"/>
              <p:cNvSpPr>
                <a:spLocks noChangeShapeType="1"/>
              </p:cNvSpPr>
              <p:nvPr/>
            </p:nvSpPr>
            <p:spPr bwMode="auto">
              <a:xfrm flipH="1">
                <a:off x="4264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1" name="Line 187"/>
              <p:cNvSpPr>
                <a:spLocks noChangeShapeType="1"/>
              </p:cNvSpPr>
              <p:nvPr/>
            </p:nvSpPr>
            <p:spPr bwMode="auto">
              <a:xfrm flipH="1">
                <a:off x="4253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2" name="Line 188"/>
              <p:cNvSpPr>
                <a:spLocks noChangeShapeType="1"/>
              </p:cNvSpPr>
              <p:nvPr/>
            </p:nvSpPr>
            <p:spPr bwMode="auto">
              <a:xfrm flipH="1">
                <a:off x="4246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3" name="Line 189"/>
              <p:cNvSpPr>
                <a:spLocks noChangeShapeType="1"/>
              </p:cNvSpPr>
              <p:nvPr/>
            </p:nvSpPr>
            <p:spPr bwMode="auto">
              <a:xfrm flipH="1">
                <a:off x="4238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4" name="Line 190"/>
              <p:cNvSpPr>
                <a:spLocks noChangeShapeType="1"/>
              </p:cNvSpPr>
              <p:nvPr/>
            </p:nvSpPr>
            <p:spPr bwMode="auto">
              <a:xfrm flipH="1">
                <a:off x="4231" y="2425"/>
                <a:ext cx="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5" name="Line 191"/>
              <p:cNvSpPr>
                <a:spLocks noChangeShapeType="1"/>
              </p:cNvSpPr>
              <p:nvPr/>
            </p:nvSpPr>
            <p:spPr bwMode="auto">
              <a:xfrm flipH="1">
                <a:off x="4219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6" name="Line 192"/>
              <p:cNvSpPr>
                <a:spLocks noChangeShapeType="1"/>
              </p:cNvSpPr>
              <p:nvPr/>
            </p:nvSpPr>
            <p:spPr bwMode="auto">
              <a:xfrm flipH="1">
                <a:off x="4212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7" name="Line 193"/>
              <p:cNvSpPr>
                <a:spLocks noChangeShapeType="1"/>
              </p:cNvSpPr>
              <p:nvPr/>
            </p:nvSpPr>
            <p:spPr bwMode="auto">
              <a:xfrm flipH="1">
                <a:off x="4204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8" name="Line 194"/>
              <p:cNvSpPr>
                <a:spLocks noChangeShapeType="1"/>
              </p:cNvSpPr>
              <p:nvPr/>
            </p:nvSpPr>
            <p:spPr bwMode="auto">
              <a:xfrm flipH="1">
                <a:off x="4193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9" name="Line 195"/>
              <p:cNvSpPr>
                <a:spLocks noChangeShapeType="1"/>
              </p:cNvSpPr>
              <p:nvPr/>
            </p:nvSpPr>
            <p:spPr bwMode="auto">
              <a:xfrm flipH="1">
                <a:off x="4186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0" name="Line 196"/>
              <p:cNvSpPr>
                <a:spLocks noChangeShapeType="1"/>
              </p:cNvSpPr>
              <p:nvPr/>
            </p:nvSpPr>
            <p:spPr bwMode="auto">
              <a:xfrm flipH="1">
                <a:off x="4178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1" name="Line 197"/>
              <p:cNvSpPr>
                <a:spLocks noChangeShapeType="1"/>
              </p:cNvSpPr>
              <p:nvPr/>
            </p:nvSpPr>
            <p:spPr bwMode="auto">
              <a:xfrm flipH="1">
                <a:off x="4167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2" name="Line 198"/>
              <p:cNvSpPr>
                <a:spLocks noChangeShapeType="1"/>
              </p:cNvSpPr>
              <p:nvPr/>
            </p:nvSpPr>
            <p:spPr bwMode="auto">
              <a:xfrm flipH="1">
                <a:off x="4160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3" name="Line 199"/>
              <p:cNvSpPr>
                <a:spLocks noChangeShapeType="1"/>
              </p:cNvSpPr>
              <p:nvPr/>
            </p:nvSpPr>
            <p:spPr bwMode="auto">
              <a:xfrm flipH="1">
                <a:off x="4152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4" name="Line 200"/>
              <p:cNvSpPr>
                <a:spLocks noChangeShapeType="1"/>
              </p:cNvSpPr>
              <p:nvPr/>
            </p:nvSpPr>
            <p:spPr bwMode="auto">
              <a:xfrm flipH="1">
                <a:off x="4141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5" name="Line 201"/>
              <p:cNvSpPr>
                <a:spLocks noChangeShapeType="1"/>
              </p:cNvSpPr>
              <p:nvPr/>
            </p:nvSpPr>
            <p:spPr bwMode="auto">
              <a:xfrm flipH="1">
                <a:off x="4134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6" name="Line 202"/>
              <p:cNvSpPr>
                <a:spLocks noChangeShapeType="1"/>
              </p:cNvSpPr>
              <p:nvPr/>
            </p:nvSpPr>
            <p:spPr bwMode="auto">
              <a:xfrm flipH="1">
                <a:off x="4126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7" name="Line 203"/>
              <p:cNvSpPr>
                <a:spLocks noChangeShapeType="1"/>
              </p:cNvSpPr>
              <p:nvPr/>
            </p:nvSpPr>
            <p:spPr bwMode="auto">
              <a:xfrm flipH="1">
                <a:off x="4115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8" name="Line 204"/>
              <p:cNvSpPr>
                <a:spLocks noChangeShapeType="1"/>
              </p:cNvSpPr>
              <p:nvPr/>
            </p:nvSpPr>
            <p:spPr bwMode="auto">
              <a:xfrm flipH="1">
                <a:off x="4107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9" name="Line 205"/>
              <p:cNvSpPr>
                <a:spLocks noChangeShapeType="1"/>
              </p:cNvSpPr>
              <p:nvPr/>
            </p:nvSpPr>
            <p:spPr bwMode="auto">
              <a:xfrm flipH="1">
                <a:off x="4100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0" name="Line 206"/>
              <p:cNvSpPr>
                <a:spLocks noChangeShapeType="1"/>
              </p:cNvSpPr>
              <p:nvPr/>
            </p:nvSpPr>
            <p:spPr bwMode="auto">
              <a:xfrm flipH="1">
                <a:off x="4089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1" name="Line 207"/>
              <p:cNvSpPr>
                <a:spLocks noChangeShapeType="1"/>
              </p:cNvSpPr>
              <p:nvPr/>
            </p:nvSpPr>
            <p:spPr bwMode="auto">
              <a:xfrm flipH="1">
                <a:off x="4081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2" name="Line 208"/>
              <p:cNvSpPr>
                <a:spLocks noChangeShapeType="1"/>
              </p:cNvSpPr>
              <p:nvPr/>
            </p:nvSpPr>
            <p:spPr bwMode="auto">
              <a:xfrm flipH="1">
                <a:off x="4074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3" name="Line 209"/>
              <p:cNvSpPr>
                <a:spLocks noChangeShapeType="1"/>
              </p:cNvSpPr>
              <p:nvPr/>
            </p:nvSpPr>
            <p:spPr bwMode="auto">
              <a:xfrm flipH="1">
                <a:off x="4066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4" name="Line 210"/>
              <p:cNvSpPr>
                <a:spLocks noChangeShapeType="1"/>
              </p:cNvSpPr>
              <p:nvPr/>
            </p:nvSpPr>
            <p:spPr bwMode="auto">
              <a:xfrm flipH="1">
                <a:off x="4055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5" name="Line 211"/>
              <p:cNvSpPr>
                <a:spLocks noChangeShapeType="1"/>
              </p:cNvSpPr>
              <p:nvPr/>
            </p:nvSpPr>
            <p:spPr bwMode="auto">
              <a:xfrm flipH="1">
                <a:off x="4048" y="2425"/>
                <a:ext cx="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6" name="Line 212"/>
              <p:cNvSpPr>
                <a:spLocks noChangeShapeType="1"/>
              </p:cNvSpPr>
              <p:nvPr/>
            </p:nvSpPr>
            <p:spPr bwMode="auto">
              <a:xfrm flipH="1">
                <a:off x="4040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7" name="Line 213"/>
              <p:cNvSpPr>
                <a:spLocks noChangeShapeType="1"/>
              </p:cNvSpPr>
              <p:nvPr/>
            </p:nvSpPr>
            <p:spPr bwMode="auto">
              <a:xfrm flipH="1">
                <a:off x="4029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8" name="Line 214"/>
              <p:cNvSpPr>
                <a:spLocks noChangeShapeType="1"/>
              </p:cNvSpPr>
              <p:nvPr/>
            </p:nvSpPr>
            <p:spPr bwMode="auto">
              <a:xfrm flipH="1">
                <a:off x="4022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9" name="Line 215"/>
              <p:cNvSpPr>
                <a:spLocks noChangeShapeType="1"/>
              </p:cNvSpPr>
              <p:nvPr/>
            </p:nvSpPr>
            <p:spPr bwMode="auto">
              <a:xfrm flipH="1">
                <a:off x="4014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0" name="Line 216"/>
              <p:cNvSpPr>
                <a:spLocks noChangeShapeType="1"/>
              </p:cNvSpPr>
              <p:nvPr/>
            </p:nvSpPr>
            <p:spPr bwMode="auto">
              <a:xfrm flipH="1">
                <a:off x="4003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1" name="Line 217"/>
              <p:cNvSpPr>
                <a:spLocks noChangeShapeType="1"/>
              </p:cNvSpPr>
              <p:nvPr/>
            </p:nvSpPr>
            <p:spPr bwMode="auto">
              <a:xfrm flipH="1">
                <a:off x="3995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2" name="Line 218"/>
              <p:cNvSpPr>
                <a:spLocks noChangeShapeType="1"/>
              </p:cNvSpPr>
              <p:nvPr/>
            </p:nvSpPr>
            <p:spPr bwMode="auto">
              <a:xfrm flipH="1">
                <a:off x="3988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3" name="Line 219"/>
              <p:cNvSpPr>
                <a:spLocks noChangeShapeType="1"/>
              </p:cNvSpPr>
              <p:nvPr/>
            </p:nvSpPr>
            <p:spPr bwMode="auto">
              <a:xfrm flipH="1">
                <a:off x="3977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4" name="Line 220"/>
              <p:cNvSpPr>
                <a:spLocks noChangeShapeType="1"/>
              </p:cNvSpPr>
              <p:nvPr/>
            </p:nvSpPr>
            <p:spPr bwMode="auto">
              <a:xfrm flipH="1">
                <a:off x="3969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5" name="Line 221"/>
              <p:cNvSpPr>
                <a:spLocks noChangeShapeType="1"/>
              </p:cNvSpPr>
              <p:nvPr/>
            </p:nvSpPr>
            <p:spPr bwMode="auto">
              <a:xfrm flipH="1">
                <a:off x="3962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6" name="Line 222"/>
              <p:cNvSpPr>
                <a:spLocks noChangeShapeType="1"/>
              </p:cNvSpPr>
              <p:nvPr/>
            </p:nvSpPr>
            <p:spPr bwMode="auto">
              <a:xfrm flipH="1">
                <a:off x="3951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7" name="Line 223"/>
              <p:cNvSpPr>
                <a:spLocks noChangeShapeType="1"/>
              </p:cNvSpPr>
              <p:nvPr/>
            </p:nvSpPr>
            <p:spPr bwMode="auto">
              <a:xfrm flipH="1">
                <a:off x="3943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8" name="Line 224"/>
              <p:cNvSpPr>
                <a:spLocks noChangeShapeType="1"/>
              </p:cNvSpPr>
              <p:nvPr/>
            </p:nvSpPr>
            <p:spPr bwMode="auto">
              <a:xfrm flipH="1">
                <a:off x="3936" y="2425"/>
                <a:ext cx="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9" name="Line 225"/>
              <p:cNvSpPr>
                <a:spLocks noChangeShapeType="1"/>
              </p:cNvSpPr>
              <p:nvPr/>
            </p:nvSpPr>
            <p:spPr bwMode="auto">
              <a:xfrm flipH="1">
                <a:off x="3928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0" name="Line 226"/>
              <p:cNvSpPr>
                <a:spLocks noChangeShapeType="1"/>
              </p:cNvSpPr>
              <p:nvPr/>
            </p:nvSpPr>
            <p:spPr bwMode="auto">
              <a:xfrm flipH="1">
                <a:off x="3917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1" name="Line 227"/>
              <p:cNvSpPr>
                <a:spLocks noChangeShapeType="1"/>
              </p:cNvSpPr>
              <p:nvPr/>
            </p:nvSpPr>
            <p:spPr bwMode="auto">
              <a:xfrm flipH="1">
                <a:off x="3910" y="2425"/>
                <a:ext cx="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2" name="Line 228"/>
              <p:cNvSpPr>
                <a:spLocks noChangeShapeType="1"/>
              </p:cNvSpPr>
              <p:nvPr/>
            </p:nvSpPr>
            <p:spPr bwMode="auto">
              <a:xfrm flipH="1">
                <a:off x="3902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3" name="Line 229"/>
              <p:cNvSpPr>
                <a:spLocks noChangeShapeType="1"/>
              </p:cNvSpPr>
              <p:nvPr/>
            </p:nvSpPr>
            <p:spPr bwMode="auto">
              <a:xfrm flipH="1">
                <a:off x="3891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4" name="Line 230"/>
              <p:cNvSpPr>
                <a:spLocks noChangeShapeType="1"/>
              </p:cNvSpPr>
              <p:nvPr/>
            </p:nvSpPr>
            <p:spPr bwMode="auto">
              <a:xfrm flipH="1">
                <a:off x="3884" y="2425"/>
                <a:ext cx="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5" name="Line 231"/>
              <p:cNvSpPr>
                <a:spLocks noChangeShapeType="1"/>
              </p:cNvSpPr>
              <p:nvPr/>
            </p:nvSpPr>
            <p:spPr bwMode="auto">
              <a:xfrm flipH="1">
                <a:off x="3876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6" name="Line 232"/>
              <p:cNvSpPr>
                <a:spLocks noChangeShapeType="1"/>
              </p:cNvSpPr>
              <p:nvPr/>
            </p:nvSpPr>
            <p:spPr bwMode="auto">
              <a:xfrm flipH="1">
                <a:off x="3865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7" name="Line 233"/>
              <p:cNvSpPr>
                <a:spLocks noChangeShapeType="1"/>
              </p:cNvSpPr>
              <p:nvPr/>
            </p:nvSpPr>
            <p:spPr bwMode="auto">
              <a:xfrm flipH="1">
                <a:off x="3857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8" name="Line 234"/>
              <p:cNvSpPr>
                <a:spLocks noChangeShapeType="1"/>
              </p:cNvSpPr>
              <p:nvPr/>
            </p:nvSpPr>
            <p:spPr bwMode="auto">
              <a:xfrm flipH="1">
                <a:off x="3850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9" name="Line 235"/>
              <p:cNvSpPr>
                <a:spLocks noChangeShapeType="1"/>
              </p:cNvSpPr>
              <p:nvPr/>
            </p:nvSpPr>
            <p:spPr bwMode="auto">
              <a:xfrm flipH="1">
                <a:off x="3839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0" name="Line 236"/>
              <p:cNvSpPr>
                <a:spLocks noChangeShapeType="1"/>
              </p:cNvSpPr>
              <p:nvPr/>
            </p:nvSpPr>
            <p:spPr bwMode="auto">
              <a:xfrm flipH="1">
                <a:off x="3831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1" name="Line 237"/>
              <p:cNvSpPr>
                <a:spLocks noChangeShapeType="1"/>
              </p:cNvSpPr>
              <p:nvPr/>
            </p:nvSpPr>
            <p:spPr bwMode="auto">
              <a:xfrm flipH="1">
                <a:off x="3824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2" name="Line 238"/>
              <p:cNvSpPr>
                <a:spLocks noChangeShapeType="1"/>
              </p:cNvSpPr>
              <p:nvPr/>
            </p:nvSpPr>
            <p:spPr bwMode="auto">
              <a:xfrm flipH="1">
                <a:off x="3813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3" name="Line 239"/>
              <p:cNvSpPr>
                <a:spLocks noChangeShapeType="1"/>
              </p:cNvSpPr>
              <p:nvPr/>
            </p:nvSpPr>
            <p:spPr bwMode="auto">
              <a:xfrm flipH="1">
                <a:off x="3805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4" name="Line 240"/>
              <p:cNvSpPr>
                <a:spLocks noChangeShapeType="1"/>
              </p:cNvSpPr>
              <p:nvPr/>
            </p:nvSpPr>
            <p:spPr bwMode="auto">
              <a:xfrm flipH="1">
                <a:off x="3798" y="2425"/>
                <a:ext cx="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5" name="Line 241"/>
              <p:cNvSpPr>
                <a:spLocks noChangeShapeType="1"/>
              </p:cNvSpPr>
              <p:nvPr/>
            </p:nvSpPr>
            <p:spPr bwMode="auto">
              <a:xfrm flipH="1">
                <a:off x="3786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6" name="Line 242"/>
              <p:cNvSpPr>
                <a:spLocks noChangeShapeType="1"/>
              </p:cNvSpPr>
              <p:nvPr/>
            </p:nvSpPr>
            <p:spPr bwMode="auto">
              <a:xfrm flipH="1">
                <a:off x="3779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7" name="Line 243"/>
              <p:cNvSpPr>
                <a:spLocks noChangeShapeType="1"/>
              </p:cNvSpPr>
              <p:nvPr/>
            </p:nvSpPr>
            <p:spPr bwMode="auto">
              <a:xfrm flipH="1">
                <a:off x="3772" y="2425"/>
                <a:ext cx="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8" name="Line 244"/>
              <p:cNvSpPr>
                <a:spLocks noChangeShapeType="1"/>
              </p:cNvSpPr>
              <p:nvPr/>
            </p:nvSpPr>
            <p:spPr bwMode="auto">
              <a:xfrm flipH="1">
                <a:off x="3764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9" name="Line 245"/>
              <p:cNvSpPr>
                <a:spLocks noChangeShapeType="1"/>
              </p:cNvSpPr>
              <p:nvPr/>
            </p:nvSpPr>
            <p:spPr bwMode="auto">
              <a:xfrm flipH="1">
                <a:off x="3753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80" name="Line 246"/>
              <p:cNvSpPr>
                <a:spLocks noChangeShapeType="1"/>
              </p:cNvSpPr>
              <p:nvPr/>
            </p:nvSpPr>
            <p:spPr bwMode="auto">
              <a:xfrm flipH="1">
                <a:off x="3745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81" name="Line 247"/>
              <p:cNvSpPr>
                <a:spLocks noChangeShapeType="1"/>
              </p:cNvSpPr>
              <p:nvPr/>
            </p:nvSpPr>
            <p:spPr bwMode="auto">
              <a:xfrm flipH="1">
                <a:off x="3738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82" name="Line 248"/>
              <p:cNvSpPr>
                <a:spLocks noChangeShapeType="1"/>
              </p:cNvSpPr>
              <p:nvPr/>
            </p:nvSpPr>
            <p:spPr bwMode="auto">
              <a:xfrm flipH="1">
                <a:off x="3727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83" name="Line 249"/>
              <p:cNvSpPr>
                <a:spLocks noChangeShapeType="1"/>
              </p:cNvSpPr>
              <p:nvPr/>
            </p:nvSpPr>
            <p:spPr bwMode="auto">
              <a:xfrm flipH="1">
                <a:off x="3719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84" name="Line 250"/>
              <p:cNvSpPr>
                <a:spLocks noChangeShapeType="1"/>
              </p:cNvSpPr>
              <p:nvPr/>
            </p:nvSpPr>
            <p:spPr bwMode="auto">
              <a:xfrm flipH="1">
                <a:off x="3712" y="2425"/>
                <a:ext cx="4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85" name="Line 251"/>
              <p:cNvSpPr>
                <a:spLocks noChangeShapeType="1"/>
              </p:cNvSpPr>
              <p:nvPr/>
            </p:nvSpPr>
            <p:spPr bwMode="auto">
              <a:xfrm flipH="1">
                <a:off x="3701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86" name="Line 252"/>
              <p:cNvSpPr>
                <a:spLocks noChangeShapeType="1"/>
              </p:cNvSpPr>
              <p:nvPr/>
            </p:nvSpPr>
            <p:spPr bwMode="auto">
              <a:xfrm flipH="1">
                <a:off x="3693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87" name="Line 253"/>
              <p:cNvSpPr>
                <a:spLocks noChangeShapeType="1"/>
              </p:cNvSpPr>
              <p:nvPr/>
            </p:nvSpPr>
            <p:spPr bwMode="auto">
              <a:xfrm flipH="1">
                <a:off x="3686" y="2425"/>
                <a:ext cx="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88" name="Line 254"/>
              <p:cNvSpPr>
                <a:spLocks noChangeShapeType="1"/>
              </p:cNvSpPr>
              <p:nvPr/>
            </p:nvSpPr>
            <p:spPr bwMode="auto">
              <a:xfrm flipH="1">
                <a:off x="3675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89" name="Line 255"/>
              <p:cNvSpPr>
                <a:spLocks noChangeShapeType="1"/>
              </p:cNvSpPr>
              <p:nvPr/>
            </p:nvSpPr>
            <p:spPr bwMode="auto">
              <a:xfrm flipH="1">
                <a:off x="3667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90" name="Line 256"/>
              <p:cNvSpPr>
                <a:spLocks noChangeShapeType="1"/>
              </p:cNvSpPr>
              <p:nvPr/>
            </p:nvSpPr>
            <p:spPr bwMode="auto">
              <a:xfrm flipH="1">
                <a:off x="3660" y="2425"/>
                <a:ext cx="3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91" name="Line 257"/>
              <p:cNvSpPr>
                <a:spLocks noChangeShapeType="1"/>
              </p:cNvSpPr>
              <p:nvPr/>
            </p:nvSpPr>
            <p:spPr bwMode="auto">
              <a:xfrm flipH="1">
                <a:off x="3648" y="2425"/>
                <a:ext cx="8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92" name="Line 258"/>
              <p:cNvSpPr>
                <a:spLocks noChangeShapeType="1"/>
              </p:cNvSpPr>
              <p:nvPr/>
            </p:nvSpPr>
            <p:spPr bwMode="auto">
              <a:xfrm flipH="1">
                <a:off x="3641" y="2425"/>
                <a:ext cx="7" cy="1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99" name="Line 260"/>
            <p:cNvSpPr>
              <a:spLocks noChangeShapeType="1"/>
            </p:cNvSpPr>
            <p:nvPr/>
          </p:nvSpPr>
          <p:spPr bwMode="auto">
            <a:xfrm flipH="1">
              <a:off x="3633" y="2425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0" name="Line 261"/>
            <p:cNvSpPr>
              <a:spLocks noChangeShapeType="1"/>
            </p:cNvSpPr>
            <p:nvPr/>
          </p:nvSpPr>
          <p:spPr bwMode="auto">
            <a:xfrm flipH="1">
              <a:off x="3622" y="2425"/>
              <a:ext cx="8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1" name="Line 262"/>
            <p:cNvSpPr>
              <a:spLocks noChangeShapeType="1"/>
            </p:cNvSpPr>
            <p:nvPr/>
          </p:nvSpPr>
          <p:spPr bwMode="auto">
            <a:xfrm flipH="1">
              <a:off x="3615" y="2425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2" name="Line 263"/>
            <p:cNvSpPr>
              <a:spLocks noChangeShapeType="1"/>
            </p:cNvSpPr>
            <p:nvPr/>
          </p:nvSpPr>
          <p:spPr bwMode="auto">
            <a:xfrm flipH="1">
              <a:off x="3607" y="2425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3" name="Line 264"/>
            <p:cNvSpPr>
              <a:spLocks noChangeShapeType="1"/>
            </p:cNvSpPr>
            <p:nvPr/>
          </p:nvSpPr>
          <p:spPr bwMode="auto">
            <a:xfrm flipH="1">
              <a:off x="3600" y="2425"/>
              <a:ext cx="4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4" name="Line 265"/>
            <p:cNvSpPr>
              <a:spLocks noChangeShapeType="1"/>
            </p:cNvSpPr>
            <p:nvPr/>
          </p:nvSpPr>
          <p:spPr bwMode="auto">
            <a:xfrm flipH="1">
              <a:off x="3589" y="2425"/>
              <a:ext cx="7" cy="1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5" name="Rectangle 266"/>
            <p:cNvSpPr>
              <a:spLocks noChangeArrowheads="1"/>
            </p:cNvSpPr>
            <p:nvPr/>
          </p:nvSpPr>
          <p:spPr bwMode="auto">
            <a:xfrm>
              <a:off x="3786" y="2526"/>
              <a:ext cx="12" cy="23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6" name="Rectangle 267"/>
            <p:cNvSpPr>
              <a:spLocks noChangeArrowheads="1"/>
            </p:cNvSpPr>
            <p:nvPr/>
          </p:nvSpPr>
          <p:spPr bwMode="auto">
            <a:xfrm>
              <a:off x="4115" y="1921"/>
              <a:ext cx="11" cy="628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" name="Rectangle 269"/>
            <p:cNvSpPr>
              <a:spLocks noChangeArrowheads="1"/>
            </p:cNvSpPr>
            <p:nvPr/>
          </p:nvSpPr>
          <p:spPr bwMode="auto">
            <a:xfrm>
              <a:off x="4440" y="2508"/>
              <a:ext cx="11" cy="41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" name="Rectangle 270"/>
            <p:cNvSpPr>
              <a:spLocks noChangeArrowheads="1"/>
            </p:cNvSpPr>
            <p:nvPr/>
          </p:nvSpPr>
          <p:spPr bwMode="auto">
            <a:xfrm>
              <a:off x="3869" y="2414"/>
              <a:ext cx="11" cy="135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" name="Rectangle 271"/>
            <p:cNvSpPr>
              <a:spLocks noChangeArrowheads="1"/>
            </p:cNvSpPr>
            <p:nvPr/>
          </p:nvSpPr>
          <p:spPr bwMode="auto">
            <a:xfrm>
              <a:off x="4033" y="2071"/>
              <a:ext cx="11" cy="478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0" name="Rectangle 272"/>
            <p:cNvSpPr>
              <a:spLocks noChangeArrowheads="1"/>
            </p:cNvSpPr>
            <p:nvPr/>
          </p:nvSpPr>
          <p:spPr bwMode="auto">
            <a:xfrm>
              <a:off x="4357" y="2224"/>
              <a:ext cx="12" cy="325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1" name="Rectangle 273"/>
            <p:cNvSpPr>
              <a:spLocks noChangeArrowheads="1"/>
            </p:cNvSpPr>
            <p:nvPr/>
          </p:nvSpPr>
          <p:spPr bwMode="auto">
            <a:xfrm>
              <a:off x="4522" y="2541"/>
              <a:ext cx="11" cy="8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2" name="Rectangle 274"/>
            <p:cNvSpPr>
              <a:spLocks noChangeArrowheads="1"/>
            </p:cNvSpPr>
            <p:nvPr/>
          </p:nvSpPr>
          <p:spPr bwMode="auto">
            <a:xfrm>
              <a:off x="3828" y="2481"/>
              <a:ext cx="11" cy="68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3" name="Rectangle 275"/>
            <p:cNvSpPr>
              <a:spLocks noChangeArrowheads="1"/>
            </p:cNvSpPr>
            <p:nvPr/>
          </p:nvSpPr>
          <p:spPr bwMode="auto">
            <a:xfrm>
              <a:off x="3910" y="2325"/>
              <a:ext cx="11" cy="224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4" name="Rectangle 276"/>
            <p:cNvSpPr>
              <a:spLocks noChangeArrowheads="1"/>
            </p:cNvSpPr>
            <p:nvPr/>
          </p:nvSpPr>
          <p:spPr bwMode="auto">
            <a:xfrm>
              <a:off x="4074" y="2000"/>
              <a:ext cx="11" cy="549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5" name="Rectangle 277"/>
            <p:cNvSpPr>
              <a:spLocks noChangeArrowheads="1"/>
            </p:cNvSpPr>
            <p:nvPr/>
          </p:nvSpPr>
          <p:spPr bwMode="auto">
            <a:xfrm>
              <a:off x="4316" y="2075"/>
              <a:ext cx="12" cy="477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6" name="Rectangle 278"/>
            <p:cNvSpPr>
              <a:spLocks noChangeArrowheads="1"/>
            </p:cNvSpPr>
            <p:nvPr/>
          </p:nvSpPr>
          <p:spPr bwMode="auto">
            <a:xfrm>
              <a:off x="4402" y="2440"/>
              <a:ext cx="11" cy="112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7" name="Rectangle 279"/>
            <p:cNvSpPr>
              <a:spLocks noChangeArrowheads="1"/>
            </p:cNvSpPr>
            <p:nvPr/>
          </p:nvSpPr>
          <p:spPr bwMode="auto">
            <a:xfrm>
              <a:off x="4481" y="2541"/>
              <a:ext cx="11" cy="8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8" name="Rectangle 280"/>
            <p:cNvSpPr>
              <a:spLocks noChangeArrowheads="1"/>
            </p:cNvSpPr>
            <p:nvPr/>
          </p:nvSpPr>
          <p:spPr bwMode="auto">
            <a:xfrm>
              <a:off x="4563" y="2541"/>
              <a:ext cx="11" cy="8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9" name="Rectangle 281"/>
            <p:cNvSpPr>
              <a:spLocks noChangeArrowheads="1"/>
            </p:cNvSpPr>
            <p:nvPr/>
          </p:nvSpPr>
          <p:spPr bwMode="auto">
            <a:xfrm>
              <a:off x="3786" y="2526"/>
              <a:ext cx="12" cy="23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0" name="Rectangle 282"/>
            <p:cNvSpPr>
              <a:spLocks noChangeArrowheads="1"/>
            </p:cNvSpPr>
            <p:nvPr/>
          </p:nvSpPr>
          <p:spPr bwMode="auto">
            <a:xfrm>
              <a:off x="4115" y="1921"/>
              <a:ext cx="11" cy="628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1" name="Rectangle 284"/>
            <p:cNvSpPr>
              <a:spLocks noChangeArrowheads="1"/>
            </p:cNvSpPr>
            <p:nvPr/>
          </p:nvSpPr>
          <p:spPr bwMode="auto">
            <a:xfrm>
              <a:off x="4440" y="2508"/>
              <a:ext cx="11" cy="41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2" name="Rectangle 285"/>
            <p:cNvSpPr>
              <a:spLocks noChangeArrowheads="1"/>
            </p:cNvSpPr>
            <p:nvPr/>
          </p:nvSpPr>
          <p:spPr bwMode="auto">
            <a:xfrm>
              <a:off x="3951" y="2224"/>
              <a:ext cx="11" cy="325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3" name="Rectangle 286"/>
            <p:cNvSpPr>
              <a:spLocks noChangeArrowheads="1"/>
            </p:cNvSpPr>
            <p:nvPr/>
          </p:nvSpPr>
          <p:spPr bwMode="auto">
            <a:xfrm>
              <a:off x="3869" y="2377"/>
              <a:ext cx="11" cy="172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4" name="Rectangle 287"/>
            <p:cNvSpPr>
              <a:spLocks noChangeArrowheads="1"/>
            </p:cNvSpPr>
            <p:nvPr/>
          </p:nvSpPr>
          <p:spPr bwMode="auto">
            <a:xfrm>
              <a:off x="4197" y="1925"/>
              <a:ext cx="11" cy="624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5" name="Rectangle 288"/>
            <p:cNvSpPr>
              <a:spLocks noChangeArrowheads="1"/>
            </p:cNvSpPr>
            <p:nvPr/>
          </p:nvSpPr>
          <p:spPr bwMode="auto">
            <a:xfrm>
              <a:off x="4522" y="2526"/>
              <a:ext cx="11" cy="23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6" name="Rectangle 289"/>
            <p:cNvSpPr>
              <a:spLocks noChangeArrowheads="1"/>
            </p:cNvSpPr>
            <p:nvPr/>
          </p:nvSpPr>
          <p:spPr bwMode="auto">
            <a:xfrm>
              <a:off x="3828" y="2455"/>
              <a:ext cx="11" cy="94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7" name="Rectangle 290"/>
            <p:cNvSpPr>
              <a:spLocks noChangeArrowheads="1"/>
            </p:cNvSpPr>
            <p:nvPr/>
          </p:nvSpPr>
          <p:spPr bwMode="auto">
            <a:xfrm>
              <a:off x="3910" y="2299"/>
              <a:ext cx="11" cy="250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8" name="Rectangle 291"/>
            <p:cNvSpPr>
              <a:spLocks noChangeArrowheads="1"/>
            </p:cNvSpPr>
            <p:nvPr/>
          </p:nvSpPr>
          <p:spPr bwMode="auto">
            <a:xfrm>
              <a:off x="3992" y="2142"/>
              <a:ext cx="11" cy="407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9" name="Rectangle 292"/>
            <p:cNvSpPr>
              <a:spLocks noChangeArrowheads="1"/>
            </p:cNvSpPr>
            <p:nvPr/>
          </p:nvSpPr>
          <p:spPr bwMode="auto">
            <a:xfrm>
              <a:off x="4156" y="1925"/>
              <a:ext cx="11" cy="624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0" name="Rectangle 293"/>
            <p:cNvSpPr>
              <a:spLocks noChangeArrowheads="1"/>
            </p:cNvSpPr>
            <p:nvPr/>
          </p:nvSpPr>
          <p:spPr bwMode="auto">
            <a:xfrm>
              <a:off x="4234" y="1925"/>
              <a:ext cx="12" cy="627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1" name="Rectangle 294"/>
            <p:cNvSpPr>
              <a:spLocks noChangeArrowheads="1"/>
            </p:cNvSpPr>
            <p:nvPr/>
          </p:nvSpPr>
          <p:spPr bwMode="auto">
            <a:xfrm>
              <a:off x="4402" y="2369"/>
              <a:ext cx="11" cy="183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2" name="Rectangle 295"/>
            <p:cNvSpPr>
              <a:spLocks noChangeArrowheads="1"/>
            </p:cNvSpPr>
            <p:nvPr/>
          </p:nvSpPr>
          <p:spPr bwMode="auto">
            <a:xfrm>
              <a:off x="4481" y="2515"/>
              <a:ext cx="11" cy="34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3" name="Freeform 296"/>
            <p:cNvSpPr>
              <a:spLocks/>
            </p:cNvSpPr>
            <p:nvPr/>
          </p:nvSpPr>
          <p:spPr bwMode="auto">
            <a:xfrm>
              <a:off x="4559" y="2534"/>
              <a:ext cx="15" cy="18"/>
            </a:xfrm>
            <a:custGeom>
              <a:avLst/>
              <a:gdLst/>
              <a:ahLst/>
              <a:cxnLst>
                <a:cxn ang="0">
                  <a:pos x="1" y="5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4" y="4"/>
                </a:cxn>
                <a:cxn ang="0">
                  <a:pos x="1" y="5"/>
                </a:cxn>
              </a:cxnLst>
              <a:rect l="0" t="0" r="r" b="b"/>
              <a:pathLst>
                <a:path w="4" h="5">
                  <a:moveTo>
                    <a:pt x="1" y="5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4" y="4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4" name="Oval 297"/>
            <p:cNvSpPr>
              <a:spLocks noChangeArrowheads="1"/>
            </p:cNvSpPr>
            <p:nvPr/>
          </p:nvSpPr>
          <p:spPr bwMode="auto">
            <a:xfrm>
              <a:off x="3943" y="2213"/>
              <a:ext cx="26" cy="26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5" name="Freeform 298"/>
            <p:cNvSpPr>
              <a:spLocks noEditPoints="1"/>
            </p:cNvSpPr>
            <p:nvPr/>
          </p:nvSpPr>
          <p:spPr bwMode="auto">
            <a:xfrm>
              <a:off x="3939" y="2209"/>
              <a:ext cx="34" cy="3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5" y="0"/>
                </a:cxn>
                <a:cxn ang="0">
                  <a:pos x="9" y="4"/>
                </a:cxn>
                <a:cxn ang="0">
                  <a:pos x="6" y="3"/>
                </a:cxn>
                <a:cxn ang="0">
                  <a:pos x="9" y="4"/>
                </a:cxn>
                <a:cxn ang="0">
                  <a:pos x="6" y="4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6" y="4"/>
                </a:cxn>
                <a:cxn ang="0">
                  <a:pos x="9" y="4"/>
                </a:cxn>
                <a:cxn ang="0">
                  <a:pos x="6" y="6"/>
                </a:cxn>
                <a:cxn ang="0">
                  <a:pos x="9" y="4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5" y="9"/>
                </a:cxn>
                <a:cxn ang="0">
                  <a:pos x="6" y="6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3" y="6"/>
                </a:cxn>
                <a:cxn ang="0">
                  <a:pos x="5" y="9"/>
                </a:cxn>
                <a:cxn ang="0">
                  <a:pos x="3" y="6"/>
                </a:cxn>
                <a:cxn ang="0">
                  <a:pos x="3" y="6"/>
                </a:cxn>
                <a:cxn ang="0">
                  <a:pos x="0" y="4"/>
                </a:cxn>
                <a:cxn ang="0">
                  <a:pos x="3" y="6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3" y="3"/>
                </a:cxn>
                <a:cxn ang="0">
                  <a:pos x="0" y="4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5" y="0"/>
                </a:cxn>
                <a:cxn ang="0">
                  <a:pos x="3" y="3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0"/>
                    <a:pt x="8" y="1"/>
                  </a:cubicBezTo>
                  <a:lnTo>
                    <a:pt x="6" y="3"/>
                  </a:lnTo>
                  <a:cubicBezTo>
                    <a:pt x="5" y="3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8" y="1"/>
                  </a:moveTo>
                  <a:cubicBezTo>
                    <a:pt x="9" y="2"/>
                    <a:pt x="9" y="3"/>
                    <a:pt x="9" y="4"/>
                  </a:cubicBezTo>
                  <a:lnTo>
                    <a:pt x="6" y="4"/>
                  </a:lnTo>
                  <a:cubicBezTo>
                    <a:pt x="6" y="4"/>
                    <a:pt x="6" y="3"/>
                    <a:pt x="6" y="3"/>
                  </a:cubicBezTo>
                  <a:lnTo>
                    <a:pt x="8" y="1"/>
                  </a:lnTo>
                  <a:close/>
                  <a:moveTo>
                    <a:pt x="9" y="4"/>
                  </a:moveTo>
                  <a:lnTo>
                    <a:pt x="9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9" y="4"/>
                  </a:lnTo>
                  <a:close/>
                  <a:moveTo>
                    <a:pt x="9" y="4"/>
                  </a:moveTo>
                  <a:lnTo>
                    <a:pt x="9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9" y="4"/>
                  </a:lnTo>
                  <a:close/>
                  <a:moveTo>
                    <a:pt x="9" y="4"/>
                  </a:moveTo>
                  <a:cubicBezTo>
                    <a:pt x="9" y="6"/>
                    <a:pt x="9" y="7"/>
                    <a:pt x="8" y="8"/>
                  </a:cubicBezTo>
                  <a:lnTo>
                    <a:pt x="6" y="6"/>
                  </a:lnTo>
                  <a:cubicBezTo>
                    <a:pt x="6" y="5"/>
                    <a:pt x="6" y="5"/>
                    <a:pt x="6" y="4"/>
                  </a:cubicBezTo>
                  <a:lnTo>
                    <a:pt x="9" y="4"/>
                  </a:lnTo>
                  <a:close/>
                  <a:moveTo>
                    <a:pt x="8" y="8"/>
                  </a:moveTo>
                  <a:lnTo>
                    <a:pt x="8" y="8"/>
                  </a:lnTo>
                  <a:lnTo>
                    <a:pt x="7" y="7"/>
                  </a:lnTo>
                  <a:lnTo>
                    <a:pt x="8" y="8"/>
                  </a:lnTo>
                  <a:close/>
                  <a:moveTo>
                    <a:pt x="8" y="8"/>
                  </a:moveTo>
                  <a:cubicBezTo>
                    <a:pt x="7" y="9"/>
                    <a:pt x="6" y="9"/>
                    <a:pt x="5" y="9"/>
                  </a:cubicBezTo>
                  <a:lnTo>
                    <a:pt x="5" y="6"/>
                  </a:lnTo>
                  <a:cubicBezTo>
                    <a:pt x="5" y="6"/>
                    <a:pt x="5" y="6"/>
                    <a:pt x="6" y="6"/>
                  </a:cubicBezTo>
                  <a:lnTo>
                    <a:pt x="8" y="8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lnTo>
                    <a:pt x="3" y="6"/>
                  </a:lnTo>
                  <a:cubicBezTo>
                    <a:pt x="4" y="6"/>
                    <a:pt x="4" y="6"/>
                    <a:pt x="5" y="6"/>
                  </a:cubicBezTo>
                  <a:lnTo>
                    <a:pt x="5" y="9"/>
                  </a:lnTo>
                  <a:close/>
                  <a:moveTo>
                    <a:pt x="3" y="6"/>
                  </a:moveTo>
                  <a:lnTo>
                    <a:pt x="3" y="6"/>
                  </a:lnTo>
                  <a:lnTo>
                    <a:pt x="2" y="7"/>
                  </a:lnTo>
                  <a:lnTo>
                    <a:pt x="3" y="6"/>
                  </a:lnTo>
                  <a:close/>
                  <a:moveTo>
                    <a:pt x="1" y="8"/>
                  </a:moveTo>
                  <a:cubicBezTo>
                    <a:pt x="0" y="7"/>
                    <a:pt x="0" y="6"/>
                    <a:pt x="0" y="4"/>
                  </a:cubicBezTo>
                  <a:lnTo>
                    <a:pt x="3" y="4"/>
                  </a:lnTo>
                  <a:cubicBezTo>
                    <a:pt x="3" y="5"/>
                    <a:pt x="3" y="5"/>
                    <a:pt x="3" y="6"/>
                  </a:cubicBezTo>
                  <a:lnTo>
                    <a:pt x="1" y="8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cubicBezTo>
                    <a:pt x="0" y="3"/>
                    <a:pt x="0" y="2"/>
                    <a:pt x="1" y="1"/>
                  </a:cubicBezTo>
                  <a:lnTo>
                    <a:pt x="3" y="3"/>
                  </a:lnTo>
                  <a:cubicBezTo>
                    <a:pt x="3" y="3"/>
                    <a:pt x="3" y="4"/>
                    <a:pt x="3" y="4"/>
                  </a:cubicBezTo>
                  <a:lnTo>
                    <a:pt x="0" y="4"/>
                  </a:lnTo>
                  <a:close/>
                  <a:moveTo>
                    <a:pt x="3" y="3"/>
                  </a:moveTo>
                  <a:lnTo>
                    <a:pt x="3" y="3"/>
                  </a:lnTo>
                  <a:lnTo>
                    <a:pt x="2" y="2"/>
                  </a:lnTo>
                  <a:lnTo>
                    <a:pt x="3" y="3"/>
                  </a:lnTo>
                  <a:close/>
                  <a:moveTo>
                    <a:pt x="1" y="1"/>
                  </a:moveTo>
                  <a:cubicBezTo>
                    <a:pt x="2" y="0"/>
                    <a:pt x="3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3"/>
                    <a:pt x="3" y="3"/>
                  </a:cubicBezTo>
                  <a:lnTo>
                    <a:pt x="1" y="1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6" name="Oval 301"/>
            <p:cNvSpPr>
              <a:spLocks noChangeArrowheads="1"/>
            </p:cNvSpPr>
            <p:nvPr/>
          </p:nvSpPr>
          <p:spPr bwMode="auto">
            <a:xfrm>
              <a:off x="3783" y="2508"/>
              <a:ext cx="22" cy="22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7" name="Freeform 302"/>
            <p:cNvSpPr>
              <a:spLocks noEditPoints="1"/>
            </p:cNvSpPr>
            <p:nvPr/>
          </p:nvSpPr>
          <p:spPr bwMode="auto">
            <a:xfrm>
              <a:off x="3775" y="2500"/>
              <a:ext cx="38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6" y="4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3"/>
                    <a:pt x="10" y="4"/>
                    <a:pt x="10" y="5"/>
                  </a:cubicBezTo>
                  <a:lnTo>
                    <a:pt x="7" y="5"/>
                  </a:lnTo>
                  <a:cubicBezTo>
                    <a:pt x="7" y="5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6"/>
                    <a:pt x="9" y="8"/>
                    <a:pt x="8" y="9"/>
                  </a:cubicBezTo>
                  <a:lnTo>
                    <a:pt x="6" y="6"/>
                  </a:lnTo>
                  <a:cubicBezTo>
                    <a:pt x="6" y="6"/>
                    <a:pt x="7" y="6"/>
                    <a:pt x="7" y="5"/>
                  </a:cubicBezTo>
                  <a:lnTo>
                    <a:pt x="10" y="5"/>
                  </a:lnTo>
                  <a:close/>
                  <a:moveTo>
                    <a:pt x="8" y="9"/>
                  </a:moveTo>
                  <a:cubicBezTo>
                    <a:pt x="7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5" y="7"/>
                    <a:pt x="6" y="7"/>
                    <a:pt x="6" y="6"/>
                  </a:cubicBezTo>
                  <a:lnTo>
                    <a:pt x="8" y="9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3" y="10"/>
                    <a:pt x="2" y="9"/>
                    <a:pt x="1" y="9"/>
                  </a:cubicBezTo>
                  <a:lnTo>
                    <a:pt x="4" y="6"/>
                  </a:lnTo>
                  <a:cubicBezTo>
                    <a:pt x="4" y="7"/>
                    <a:pt x="4" y="7"/>
                    <a:pt x="5" y="7"/>
                  </a:cubicBezTo>
                  <a:lnTo>
                    <a:pt x="5" y="10"/>
                  </a:lnTo>
                  <a:close/>
                  <a:moveTo>
                    <a:pt x="1" y="9"/>
                  </a:moveTo>
                  <a:lnTo>
                    <a:pt x="1" y="9"/>
                  </a:lnTo>
                  <a:lnTo>
                    <a:pt x="2" y="7"/>
                  </a:lnTo>
                  <a:lnTo>
                    <a:pt x="1" y="9"/>
                  </a:lnTo>
                  <a:close/>
                  <a:moveTo>
                    <a:pt x="1" y="9"/>
                  </a:moveTo>
                  <a:cubicBezTo>
                    <a:pt x="1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3" y="6"/>
                    <a:pt x="4" y="6"/>
                  </a:cubicBezTo>
                  <a:lnTo>
                    <a:pt x="1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1" y="3"/>
                    <a:pt x="1" y="2"/>
                  </a:cubicBezTo>
                  <a:lnTo>
                    <a:pt x="4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3" y="3"/>
                  </a:lnTo>
                  <a:lnTo>
                    <a:pt x="4" y="4"/>
                  </a:lnTo>
                  <a:close/>
                  <a:moveTo>
                    <a:pt x="1" y="2"/>
                  </a:moveTo>
                  <a:cubicBezTo>
                    <a:pt x="2" y="1"/>
                    <a:pt x="3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4"/>
                    <a:pt x="4" y="4"/>
                  </a:cubicBezTo>
                  <a:lnTo>
                    <a:pt x="1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8" name="Oval 303"/>
            <p:cNvSpPr>
              <a:spLocks noChangeArrowheads="1"/>
            </p:cNvSpPr>
            <p:nvPr/>
          </p:nvSpPr>
          <p:spPr bwMode="auto">
            <a:xfrm>
              <a:off x="4107" y="1918"/>
              <a:ext cx="27" cy="26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9" name="Freeform 304"/>
            <p:cNvSpPr>
              <a:spLocks noEditPoints="1"/>
            </p:cNvSpPr>
            <p:nvPr/>
          </p:nvSpPr>
          <p:spPr bwMode="auto">
            <a:xfrm>
              <a:off x="4100" y="1914"/>
              <a:ext cx="37" cy="3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5" y="0"/>
                </a:cxn>
                <a:cxn ang="0">
                  <a:pos x="10" y="4"/>
                </a:cxn>
                <a:cxn ang="0">
                  <a:pos x="6" y="3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10" y="4"/>
                </a:cxn>
                <a:cxn ang="0">
                  <a:pos x="6" y="6"/>
                </a:cxn>
                <a:cxn ang="0">
                  <a:pos x="10" y="4"/>
                </a:cxn>
                <a:cxn ang="0">
                  <a:pos x="9" y="8"/>
                </a:cxn>
                <a:cxn ang="0">
                  <a:pos x="9" y="8"/>
                </a:cxn>
                <a:cxn ang="0">
                  <a:pos x="5" y="9"/>
                </a:cxn>
                <a:cxn ang="0">
                  <a:pos x="6" y="6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4" y="6"/>
                </a:cxn>
                <a:cxn ang="0">
                  <a:pos x="5" y="9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4" y="3"/>
                </a:cxn>
                <a:cxn ang="0">
                  <a:pos x="0" y="4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7" y="0"/>
                    <a:pt x="8" y="0"/>
                    <a:pt x="9" y="1"/>
                  </a:cubicBezTo>
                  <a:lnTo>
                    <a:pt x="6" y="3"/>
                  </a:lnTo>
                  <a:cubicBezTo>
                    <a:pt x="6" y="3"/>
                    <a:pt x="6" y="3"/>
                    <a:pt x="5" y="3"/>
                  </a:cubicBezTo>
                  <a:lnTo>
                    <a:pt x="5" y="0"/>
                  </a:lnTo>
                  <a:close/>
                  <a:moveTo>
                    <a:pt x="9" y="1"/>
                  </a:moveTo>
                  <a:cubicBezTo>
                    <a:pt x="10" y="2"/>
                    <a:pt x="10" y="3"/>
                    <a:pt x="10" y="4"/>
                  </a:cubicBezTo>
                  <a:lnTo>
                    <a:pt x="7" y="4"/>
                  </a:lnTo>
                  <a:cubicBezTo>
                    <a:pt x="7" y="4"/>
                    <a:pt x="7" y="4"/>
                    <a:pt x="6" y="3"/>
                  </a:cubicBezTo>
                  <a:lnTo>
                    <a:pt x="9" y="1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cubicBezTo>
                    <a:pt x="10" y="6"/>
                    <a:pt x="10" y="7"/>
                    <a:pt x="9" y="8"/>
                  </a:cubicBezTo>
                  <a:lnTo>
                    <a:pt x="6" y="6"/>
                  </a:lnTo>
                  <a:cubicBezTo>
                    <a:pt x="7" y="5"/>
                    <a:pt x="7" y="5"/>
                    <a:pt x="7" y="4"/>
                  </a:cubicBezTo>
                  <a:lnTo>
                    <a:pt x="10" y="4"/>
                  </a:lnTo>
                  <a:close/>
                  <a:moveTo>
                    <a:pt x="9" y="8"/>
                  </a:moveTo>
                  <a:lnTo>
                    <a:pt x="9" y="8"/>
                  </a:lnTo>
                  <a:lnTo>
                    <a:pt x="8" y="7"/>
                  </a:lnTo>
                  <a:lnTo>
                    <a:pt x="9" y="8"/>
                  </a:lnTo>
                  <a:close/>
                  <a:moveTo>
                    <a:pt x="9" y="8"/>
                  </a:moveTo>
                  <a:cubicBezTo>
                    <a:pt x="8" y="9"/>
                    <a:pt x="7" y="9"/>
                    <a:pt x="5" y="9"/>
                  </a:cubicBezTo>
                  <a:lnTo>
                    <a:pt x="5" y="6"/>
                  </a:lnTo>
                  <a:cubicBezTo>
                    <a:pt x="6" y="6"/>
                    <a:pt x="6" y="6"/>
                    <a:pt x="6" y="6"/>
                  </a:cubicBezTo>
                  <a:lnTo>
                    <a:pt x="9" y="8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cubicBezTo>
                    <a:pt x="4" y="9"/>
                    <a:pt x="3" y="9"/>
                    <a:pt x="2" y="8"/>
                  </a:cubicBezTo>
                  <a:lnTo>
                    <a:pt x="4" y="6"/>
                  </a:lnTo>
                  <a:cubicBezTo>
                    <a:pt x="4" y="6"/>
                    <a:pt x="5" y="6"/>
                    <a:pt x="5" y="6"/>
                  </a:cubicBezTo>
                  <a:lnTo>
                    <a:pt x="5" y="9"/>
                  </a:lnTo>
                  <a:close/>
                  <a:moveTo>
                    <a:pt x="4" y="6"/>
                  </a:moveTo>
                  <a:lnTo>
                    <a:pt x="4" y="6"/>
                  </a:lnTo>
                  <a:lnTo>
                    <a:pt x="3" y="7"/>
                  </a:lnTo>
                  <a:lnTo>
                    <a:pt x="4" y="6"/>
                  </a:lnTo>
                  <a:close/>
                  <a:moveTo>
                    <a:pt x="2" y="8"/>
                  </a:moveTo>
                  <a:cubicBezTo>
                    <a:pt x="1" y="7"/>
                    <a:pt x="0" y="6"/>
                    <a:pt x="0" y="4"/>
                  </a:cubicBezTo>
                  <a:lnTo>
                    <a:pt x="4" y="4"/>
                  </a:lnTo>
                  <a:cubicBezTo>
                    <a:pt x="4" y="5"/>
                    <a:pt x="4" y="5"/>
                    <a:pt x="4" y="6"/>
                  </a:cubicBezTo>
                  <a:lnTo>
                    <a:pt x="2" y="8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cubicBezTo>
                    <a:pt x="0" y="3"/>
                    <a:pt x="1" y="2"/>
                    <a:pt x="2" y="1"/>
                  </a:cubicBezTo>
                  <a:lnTo>
                    <a:pt x="4" y="3"/>
                  </a:lnTo>
                  <a:cubicBezTo>
                    <a:pt x="4" y="4"/>
                    <a:pt x="4" y="4"/>
                    <a:pt x="4" y="4"/>
                  </a:cubicBezTo>
                  <a:lnTo>
                    <a:pt x="0" y="4"/>
                  </a:lnTo>
                  <a:close/>
                  <a:moveTo>
                    <a:pt x="4" y="3"/>
                  </a:moveTo>
                  <a:lnTo>
                    <a:pt x="4" y="3"/>
                  </a:lnTo>
                  <a:lnTo>
                    <a:pt x="3" y="2"/>
                  </a:lnTo>
                  <a:lnTo>
                    <a:pt x="4" y="3"/>
                  </a:lnTo>
                  <a:close/>
                  <a:moveTo>
                    <a:pt x="2" y="1"/>
                  </a:moveTo>
                  <a:cubicBezTo>
                    <a:pt x="3" y="0"/>
                    <a:pt x="4" y="0"/>
                    <a:pt x="5" y="0"/>
                  </a:cubicBezTo>
                  <a:lnTo>
                    <a:pt x="5" y="3"/>
                  </a:lnTo>
                  <a:cubicBezTo>
                    <a:pt x="5" y="3"/>
                    <a:pt x="4" y="3"/>
                    <a:pt x="4" y="3"/>
                  </a:cubicBezTo>
                  <a:lnTo>
                    <a:pt x="2" y="1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0" name="Oval 305"/>
            <p:cNvSpPr>
              <a:spLocks noChangeArrowheads="1"/>
            </p:cNvSpPr>
            <p:nvPr/>
          </p:nvSpPr>
          <p:spPr bwMode="auto">
            <a:xfrm>
              <a:off x="3660" y="2530"/>
              <a:ext cx="22" cy="26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1" name="Freeform 306"/>
            <p:cNvSpPr>
              <a:spLocks noEditPoints="1"/>
            </p:cNvSpPr>
            <p:nvPr/>
          </p:nvSpPr>
          <p:spPr bwMode="auto">
            <a:xfrm>
              <a:off x="3652" y="2522"/>
              <a:ext cx="37" cy="3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2" y="9"/>
                </a:cxn>
                <a:cxn ang="0">
                  <a:pos x="2" y="9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5" y="4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8" y="1"/>
                    <a:pt x="8" y="2"/>
                  </a:cubicBezTo>
                  <a:lnTo>
                    <a:pt x="6" y="4"/>
                  </a:lnTo>
                  <a:cubicBezTo>
                    <a:pt x="6" y="4"/>
                    <a:pt x="5" y="4"/>
                    <a:pt x="5" y="4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3"/>
                    <a:pt x="10" y="4"/>
                    <a:pt x="10" y="5"/>
                  </a:cubicBezTo>
                  <a:lnTo>
                    <a:pt x="7" y="5"/>
                  </a:lnTo>
                  <a:cubicBezTo>
                    <a:pt x="7" y="5"/>
                    <a:pt x="7" y="4"/>
                    <a:pt x="6" y="4"/>
                  </a:cubicBezTo>
                  <a:lnTo>
                    <a:pt x="8" y="2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7"/>
                    <a:pt x="9" y="8"/>
                    <a:pt x="8" y="9"/>
                  </a:cubicBezTo>
                  <a:lnTo>
                    <a:pt x="6" y="6"/>
                  </a:lnTo>
                  <a:cubicBezTo>
                    <a:pt x="7" y="6"/>
                    <a:pt x="7" y="6"/>
                    <a:pt x="7" y="5"/>
                  </a:cubicBezTo>
                  <a:lnTo>
                    <a:pt x="10" y="5"/>
                  </a:lnTo>
                  <a:close/>
                  <a:moveTo>
                    <a:pt x="8" y="9"/>
                  </a:moveTo>
                  <a:cubicBezTo>
                    <a:pt x="8" y="10"/>
                    <a:pt x="6" y="10"/>
                    <a:pt x="5" y="10"/>
                  </a:cubicBezTo>
                  <a:lnTo>
                    <a:pt x="5" y="7"/>
                  </a:lnTo>
                  <a:cubicBezTo>
                    <a:pt x="5" y="7"/>
                    <a:pt x="6" y="7"/>
                    <a:pt x="6" y="6"/>
                  </a:cubicBezTo>
                  <a:lnTo>
                    <a:pt x="8" y="9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4" y="10"/>
                    <a:pt x="2" y="10"/>
                    <a:pt x="2" y="9"/>
                  </a:cubicBezTo>
                  <a:lnTo>
                    <a:pt x="4" y="6"/>
                  </a:lnTo>
                  <a:cubicBezTo>
                    <a:pt x="4" y="7"/>
                    <a:pt x="5" y="7"/>
                    <a:pt x="5" y="7"/>
                  </a:cubicBezTo>
                  <a:lnTo>
                    <a:pt x="5" y="10"/>
                  </a:lnTo>
                  <a:close/>
                  <a:moveTo>
                    <a:pt x="2" y="9"/>
                  </a:moveTo>
                  <a:lnTo>
                    <a:pt x="2" y="9"/>
                  </a:lnTo>
                  <a:lnTo>
                    <a:pt x="3" y="8"/>
                  </a:lnTo>
                  <a:lnTo>
                    <a:pt x="2" y="9"/>
                  </a:lnTo>
                  <a:close/>
                  <a:moveTo>
                    <a:pt x="2" y="9"/>
                  </a:moveTo>
                  <a:cubicBezTo>
                    <a:pt x="1" y="8"/>
                    <a:pt x="0" y="7"/>
                    <a:pt x="0" y="5"/>
                  </a:cubicBezTo>
                  <a:lnTo>
                    <a:pt x="3" y="5"/>
                  </a:lnTo>
                  <a:cubicBezTo>
                    <a:pt x="3" y="6"/>
                    <a:pt x="3" y="6"/>
                    <a:pt x="4" y="6"/>
                  </a:cubicBezTo>
                  <a:lnTo>
                    <a:pt x="2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1" y="3"/>
                    <a:pt x="2" y="2"/>
                  </a:cubicBezTo>
                  <a:lnTo>
                    <a:pt x="4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3" y="3"/>
                  </a:lnTo>
                  <a:lnTo>
                    <a:pt x="4" y="4"/>
                  </a:lnTo>
                  <a:close/>
                  <a:moveTo>
                    <a:pt x="2" y="2"/>
                  </a:moveTo>
                  <a:cubicBezTo>
                    <a:pt x="2" y="1"/>
                    <a:pt x="4" y="0"/>
                    <a:pt x="5" y="0"/>
                  </a:cubicBezTo>
                  <a:lnTo>
                    <a:pt x="5" y="4"/>
                  </a:lnTo>
                  <a:cubicBezTo>
                    <a:pt x="5" y="4"/>
                    <a:pt x="4" y="4"/>
                    <a:pt x="4" y="4"/>
                  </a:cubicBezTo>
                  <a:lnTo>
                    <a:pt x="2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2" name="Oval 307"/>
            <p:cNvSpPr>
              <a:spLocks noChangeArrowheads="1"/>
            </p:cNvSpPr>
            <p:nvPr/>
          </p:nvSpPr>
          <p:spPr bwMode="auto">
            <a:xfrm>
              <a:off x="4596" y="2537"/>
              <a:ext cx="26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3" name="Freeform 308"/>
            <p:cNvSpPr>
              <a:spLocks noEditPoints="1"/>
            </p:cNvSpPr>
            <p:nvPr/>
          </p:nvSpPr>
          <p:spPr bwMode="auto">
            <a:xfrm>
              <a:off x="4593" y="2530"/>
              <a:ext cx="33" cy="3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9" y="5"/>
                </a:cxn>
                <a:cxn ang="0">
                  <a:pos x="4" y="10"/>
                </a:cxn>
                <a:cxn ang="0">
                  <a:pos x="6" y="6"/>
                </a:cxn>
                <a:cxn ang="0">
                  <a:pos x="4" y="10"/>
                </a:cxn>
                <a:cxn ang="0">
                  <a:pos x="4" y="7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4" y="7"/>
                </a:cxn>
                <a:cxn ang="0">
                  <a:pos x="4" y="10"/>
                </a:cxn>
                <a:cxn ang="0">
                  <a:pos x="3" y="6"/>
                </a:cxn>
                <a:cxn ang="0">
                  <a:pos x="4" y="10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0" y="5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4" y="0"/>
                </a:cxn>
                <a:cxn ang="0">
                  <a:pos x="3" y="4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  <a:moveTo>
                    <a:pt x="4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5" y="4"/>
                    <a:pt x="5" y="3"/>
                    <a:pt x="4" y="3"/>
                  </a:cubicBezTo>
                  <a:lnTo>
                    <a:pt x="4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3"/>
                    <a:pt x="9" y="4"/>
                    <a:pt x="9" y="5"/>
                  </a:cubicBezTo>
                  <a:lnTo>
                    <a:pt x="6" y="5"/>
                  </a:lnTo>
                  <a:cubicBezTo>
                    <a:pt x="6" y="5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cubicBezTo>
                    <a:pt x="9" y="6"/>
                    <a:pt x="9" y="8"/>
                    <a:pt x="8" y="9"/>
                  </a:cubicBezTo>
                  <a:lnTo>
                    <a:pt x="6" y="6"/>
                  </a:lnTo>
                  <a:cubicBezTo>
                    <a:pt x="6" y="6"/>
                    <a:pt x="6" y="6"/>
                    <a:pt x="6" y="5"/>
                  </a:cubicBezTo>
                  <a:lnTo>
                    <a:pt x="9" y="5"/>
                  </a:lnTo>
                  <a:close/>
                  <a:moveTo>
                    <a:pt x="8" y="9"/>
                  </a:moveTo>
                  <a:cubicBezTo>
                    <a:pt x="7" y="9"/>
                    <a:pt x="6" y="10"/>
                    <a:pt x="4" y="10"/>
                  </a:cubicBezTo>
                  <a:lnTo>
                    <a:pt x="4" y="7"/>
                  </a:lnTo>
                  <a:cubicBezTo>
                    <a:pt x="5" y="7"/>
                    <a:pt x="5" y="7"/>
                    <a:pt x="6" y="6"/>
                  </a:cubicBezTo>
                  <a:lnTo>
                    <a:pt x="8" y="9"/>
                  </a:lnTo>
                  <a:close/>
                  <a:moveTo>
                    <a:pt x="4" y="10"/>
                  </a:moveTo>
                  <a:lnTo>
                    <a:pt x="4" y="10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10"/>
                  </a:lnTo>
                  <a:close/>
                  <a:moveTo>
                    <a:pt x="4" y="10"/>
                  </a:moveTo>
                  <a:lnTo>
                    <a:pt x="4" y="10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10"/>
                  </a:lnTo>
                  <a:close/>
                  <a:moveTo>
                    <a:pt x="4" y="10"/>
                  </a:moveTo>
                  <a:cubicBezTo>
                    <a:pt x="3" y="10"/>
                    <a:pt x="2" y="9"/>
                    <a:pt x="1" y="9"/>
                  </a:cubicBezTo>
                  <a:lnTo>
                    <a:pt x="3" y="6"/>
                  </a:lnTo>
                  <a:cubicBezTo>
                    <a:pt x="4" y="7"/>
                    <a:pt x="4" y="7"/>
                    <a:pt x="4" y="7"/>
                  </a:cubicBezTo>
                  <a:lnTo>
                    <a:pt x="4" y="10"/>
                  </a:lnTo>
                  <a:close/>
                  <a:moveTo>
                    <a:pt x="1" y="9"/>
                  </a:moveTo>
                  <a:lnTo>
                    <a:pt x="1" y="9"/>
                  </a:lnTo>
                  <a:lnTo>
                    <a:pt x="2" y="7"/>
                  </a:lnTo>
                  <a:lnTo>
                    <a:pt x="1" y="9"/>
                  </a:lnTo>
                  <a:close/>
                  <a:moveTo>
                    <a:pt x="1" y="9"/>
                  </a:moveTo>
                  <a:cubicBezTo>
                    <a:pt x="0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3" y="6"/>
                    <a:pt x="3" y="6"/>
                  </a:cubicBezTo>
                  <a:lnTo>
                    <a:pt x="1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0" y="3"/>
                    <a:pt x="1" y="2"/>
                  </a:cubicBezTo>
                  <a:lnTo>
                    <a:pt x="3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3" y="4"/>
                  </a:moveTo>
                  <a:lnTo>
                    <a:pt x="3" y="4"/>
                  </a:lnTo>
                  <a:lnTo>
                    <a:pt x="2" y="3"/>
                  </a:lnTo>
                  <a:lnTo>
                    <a:pt x="3" y="4"/>
                  </a:lnTo>
                  <a:close/>
                  <a:moveTo>
                    <a:pt x="1" y="2"/>
                  </a:moveTo>
                  <a:cubicBezTo>
                    <a:pt x="2" y="1"/>
                    <a:pt x="3" y="0"/>
                    <a:pt x="4" y="0"/>
                  </a:cubicBezTo>
                  <a:lnTo>
                    <a:pt x="4" y="3"/>
                  </a:lnTo>
                  <a:cubicBezTo>
                    <a:pt x="4" y="3"/>
                    <a:pt x="4" y="4"/>
                    <a:pt x="3" y="4"/>
                  </a:cubicBezTo>
                  <a:lnTo>
                    <a:pt x="1" y="2"/>
                  </a:lnTo>
                  <a:close/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4" name="Oval 309"/>
            <p:cNvSpPr>
              <a:spLocks noChangeArrowheads="1"/>
            </p:cNvSpPr>
            <p:nvPr/>
          </p:nvSpPr>
          <p:spPr bwMode="auto">
            <a:xfrm>
              <a:off x="4432" y="2489"/>
              <a:ext cx="26" cy="26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5" name="Freeform 310"/>
            <p:cNvSpPr>
              <a:spLocks noEditPoints="1"/>
            </p:cNvSpPr>
            <p:nvPr/>
          </p:nvSpPr>
          <p:spPr bwMode="auto">
            <a:xfrm>
              <a:off x="4428" y="2485"/>
              <a:ext cx="38" cy="3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10" y="4"/>
                </a:cxn>
                <a:cxn ang="0">
                  <a:pos x="6" y="3"/>
                </a:cxn>
                <a:cxn ang="0">
                  <a:pos x="10" y="4"/>
                </a:cxn>
                <a:cxn ang="0">
                  <a:pos x="6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6" y="4"/>
                </a:cxn>
                <a:cxn ang="0">
                  <a:pos x="10" y="4"/>
                </a:cxn>
                <a:cxn ang="0">
                  <a:pos x="6" y="6"/>
                </a:cxn>
                <a:cxn ang="0">
                  <a:pos x="10" y="4"/>
                </a:cxn>
                <a:cxn ang="0">
                  <a:pos x="5" y="9"/>
                </a:cxn>
                <a:cxn ang="0">
                  <a:pos x="6" y="6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4" y="6"/>
                </a:cxn>
                <a:cxn ang="0">
                  <a:pos x="5" y="9"/>
                </a:cxn>
                <a:cxn ang="0">
                  <a:pos x="1" y="8"/>
                </a:cxn>
                <a:cxn ang="0">
                  <a:pos x="1" y="8"/>
                </a:cxn>
                <a:cxn ang="0">
                  <a:pos x="0" y="4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4" y="3"/>
                </a:cxn>
                <a:cxn ang="0">
                  <a:pos x="0" y="4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0"/>
                    <a:pt x="8" y="1"/>
                  </a:cubicBezTo>
                  <a:lnTo>
                    <a:pt x="6" y="3"/>
                  </a:lnTo>
                  <a:cubicBezTo>
                    <a:pt x="6" y="3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3"/>
                  </a:moveTo>
                  <a:lnTo>
                    <a:pt x="6" y="3"/>
                  </a:lnTo>
                  <a:lnTo>
                    <a:pt x="7" y="2"/>
                  </a:lnTo>
                  <a:lnTo>
                    <a:pt x="6" y="3"/>
                  </a:lnTo>
                  <a:close/>
                  <a:moveTo>
                    <a:pt x="8" y="1"/>
                  </a:moveTo>
                  <a:cubicBezTo>
                    <a:pt x="9" y="2"/>
                    <a:pt x="10" y="3"/>
                    <a:pt x="10" y="4"/>
                  </a:cubicBezTo>
                  <a:lnTo>
                    <a:pt x="6" y="4"/>
                  </a:lnTo>
                  <a:cubicBezTo>
                    <a:pt x="6" y="4"/>
                    <a:pt x="6" y="4"/>
                    <a:pt x="6" y="3"/>
                  </a:cubicBezTo>
                  <a:lnTo>
                    <a:pt x="8" y="1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cubicBezTo>
                    <a:pt x="10" y="6"/>
                    <a:pt x="9" y="7"/>
                    <a:pt x="8" y="8"/>
                  </a:cubicBezTo>
                  <a:lnTo>
                    <a:pt x="6" y="6"/>
                  </a:lnTo>
                  <a:cubicBezTo>
                    <a:pt x="6" y="5"/>
                    <a:pt x="6" y="5"/>
                    <a:pt x="6" y="4"/>
                  </a:cubicBezTo>
                  <a:lnTo>
                    <a:pt x="10" y="4"/>
                  </a:lnTo>
                  <a:close/>
                  <a:moveTo>
                    <a:pt x="8" y="8"/>
                  </a:moveTo>
                  <a:cubicBezTo>
                    <a:pt x="7" y="9"/>
                    <a:pt x="6" y="9"/>
                    <a:pt x="5" y="9"/>
                  </a:cubicBezTo>
                  <a:lnTo>
                    <a:pt x="5" y="6"/>
                  </a:lnTo>
                  <a:cubicBezTo>
                    <a:pt x="5" y="6"/>
                    <a:pt x="6" y="6"/>
                    <a:pt x="6" y="6"/>
                  </a:cubicBezTo>
                  <a:lnTo>
                    <a:pt x="8" y="8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lnTo>
                    <a:pt x="4" y="6"/>
                  </a:lnTo>
                  <a:cubicBezTo>
                    <a:pt x="4" y="6"/>
                    <a:pt x="4" y="6"/>
                    <a:pt x="5" y="6"/>
                  </a:cubicBezTo>
                  <a:lnTo>
                    <a:pt x="5" y="9"/>
                  </a:lnTo>
                  <a:close/>
                  <a:moveTo>
                    <a:pt x="1" y="8"/>
                  </a:moveTo>
                  <a:lnTo>
                    <a:pt x="1" y="8"/>
                  </a:lnTo>
                  <a:lnTo>
                    <a:pt x="2" y="7"/>
                  </a:lnTo>
                  <a:lnTo>
                    <a:pt x="1" y="8"/>
                  </a:lnTo>
                  <a:close/>
                  <a:moveTo>
                    <a:pt x="1" y="8"/>
                  </a:moveTo>
                  <a:cubicBezTo>
                    <a:pt x="0" y="7"/>
                    <a:pt x="0" y="6"/>
                    <a:pt x="0" y="4"/>
                  </a:cubicBezTo>
                  <a:lnTo>
                    <a:pt x="3" y="4"/>
                  </a:lnTo>
                  <a:cubicBezTo>
                    <a:pt x="3" y="5"/>
                    <a:pt x="3" y="5"/>
                    <a:pt x="4" y="6"/>
                  </a:cubicBezTo>
                  <a:lnTo>
                    <a:pt x="1" y="8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cubicBezTo>
                    <a:pt x="0" y="3"/>
                    <a:pt x="0" y="2"/>
                    <a:pt x="1" y="1"/>
                  </a:cubicBezTo>
                  <a:lnTo>
                    <a:pt x="4" y="3"/>
                  </a:lnTo>
                  <a:cubicBezTo>
                    <a:pt x="3" y="4"/>
                    <a:pt x="3" y="4"/>
                    <a:pt x="3" y="4"/>
                  </a:cubicBezTo>
                  <a:lnTo>
                    <a:pt x="0" y="4"/>
                  </a:lnTo>
                  <a:close/>
                  <a:moveTo>
                    <a:pt x="4" y="3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4" y="3"/>
                  </a:lnTo>
                  <a:close/>
                  <a:moveTo>
                    <a:pt x="1" y="1"/>
                  </a:moveTo>
                  <a:cubicBezTo>
                    <a:pt x="2" y="0"/>
                    <a:pt x="3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3"/>
                    <a:pt x="4" y="3"/>
                  </a:cubicBezTo>
                  <a:lnTo>
                    <a:pt x="1" y="1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6" name="Oval 411"/>
            <p:cNvSpPr>
              <a:spLocks noChangeArrowheads="1"/>
            </p:cNvSpPr>
            <p:nvPr/>
          </p:nvSpPr>
          <p:spPr bwMode="auto">
            <a:xfrm>
              <a:off x="3701" y="2522"/>
              <a:ext cx="22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7" name="Freeform 412"/>
            <p:cNvSpPr>
              <a:spLocks noEditPoints="1"/>
            </p:cNvSpPr>
            <p:nvPr/>
          </p:nvSpPr>
          <p:spPr bwMode="auto">
            <a:xfrm>
              <a:off x="3693" y="2515"/>
              <a:ext cx="38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6" y="4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3"/>
                    <a:pt x="10" y="4"/>
                    <a:pt x="10" y="5"/>
                  </a:cubicBezTo>
                  <a:lnTo>
                    <a:pt x="7" y="5"/>
                  </a:lnTo>
                  <a:cubicBezTo>
                    <a:pt x="7" y="5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6"/>
                    <a:pt x="9" y="8"/>
                    <a:pt x="8" y="8"/>
                  </a:cubicBezTo>
                  <a:lnTo>
                    <a:pt x="6" y="6"/>
                  </a:lnTo>
                  <a:cubicBezTo>
                    <a:pt x="6" y="6"/>
                    <a:pt x="7" y="6"/>
                    <a:pt x="7" y="5"/>
                  </a:cubicBezTo>
                  <a:lnTo>
                    <a:pt x="10" y="5"/>
                  </a:lnTo>
                  <a:close/>
                  <a:moveTo>
                    <a:pt x="8" y="8"/>
                  </a:moveTo>
                  <a:cubicBezTo>
                    <a:pt x="7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5" y="7"/>
                    <a:pt x="6" y="7"/>
                    <a:pt x="6" y="6"/>
                  </a:cubicBezTo>
                  <a:lnTo>
                    <a:pt x="8" y="8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4" y="10"/>
                    <a:pt x="2" y="9"/>
                    <a:pt x="2" y="8"/>
                  </a:cubicBezTo>
                  <a:lnTo>
                    <a:pt x="4" y="6"/>
                  </a:lnTo>
                  <a:cubicBezTo>
                    <a:pt x="4" y="7"/>
                    <a:pt x="4" y="7"/>
                    <a:pt x="5" y="7"/>
                  </a:cubicBezTo>
                  <a:lnTo>
                    <a:pt x="5" y="10"/>
                  </a:lnTo>
                  <a:close/>
                  <a:moveTo>
                    <a:pt x="2" y="8"/>
                  </a:moveTo>
                  <a:lnTo>
                    <a:pt x="2" y="8"/>
                  </a:lnTo>
                  <a:lnTo>
                    <a:pt x="3" y="7"/>
                  </a:lnTo>
                  <a:lnTo>
                    <a:pt x="2" y="8"/>
                  </a:lnTo>
                  <a:close/>
                  <a:moveTo>
                    <a:pt x="2" y="8"/>
                  </a:moveTo>
                  <a:cubicBezTo>
                    <a:pt x="1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3" y="6"/>
                    <a:pt x="4" y="6"/>
                  </a:cubicBezTo>
                  <a:lnTo>
                    <a:pt x="2" y="8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1" y="3"/>
                    <a:pt x="2" y="2"/>
                  </a:cubicBezTo>
                  <a:lnTo>
                    <a:pt x="4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3" y="3"/>
                  </a:lnTo>
                  <a:lnTo>
                    <a:pt x="4" y="4"/>
                  </a:lnTo>
                  <a:close/>
                  <a:moveTo>
                    <a:pt x="2" y="2"/>
                  </a:moveTo>
                  <a:cubicBezTo>
                    <a:pt x="2" y="1"/>
                    <a:pt x="4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4"/>
                    <a:pt x="4" y="4"/>
                  </a:cubicBezTo>
                  <a:lnTo>
                    <a:pt x="2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8" name="Oval 413"/>
            <p:cNvSpPr>
              <a:spLocks noChangeArrowheads="1"/>
            </p:cNvSpPr>
            <p:nvPr/>
          </p:nvSpPr>
          <p:spPr bwMode="auto">
            <a:xfrm>
              <a:off x="3742" y="2515"/>
              <a:ext cx="22" cy="26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9" name="Freeform 414"/>
            <p:cNvSpPr>
              <a:spLocks noEditPoints="1"/>
            </p:cNvSpPr>
            <p:nvPr/>
          </p:nvSpPr>
          <p:spPr bwMode="auto">
            <a:xfrm>
              <a:off x="3734" y="2511"/>
              <a:ext cx="38" cy="3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10" y="4"/>
                </a:cxn>
                <a:cxn ang="0">
                  <a:pos x="6" y="3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10" y="4"/>
                </a:cxn>
                <a:cxn ang="0">
                  <a:pos x="6" y="6"/>
                </a:cxn>
                <a:cxn ang="0">
                  <a:pos x="10" y="4"/>
                </a:cxn>
                <a:cxn ang="0">
                  <a:pos x="5" y="9"/>
                </a:cxn>
                <a:cxn ang="0">
                  <a:pos x="6" y="6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4" y="6"/>
                </a:cxn>
                <a:cxn ang="0">
                  <a:pos x="5" y="9"/>
                </a:cxn>
                <a:cxn ang="0">
                  <a:pos x="1" y="8"/>
                </a:cxn>
                <a:cxn ang="0">
                  <a:pos x="1" y="8"/>
                </a:cxn>
                <a:cxn ang="0">
                  <a:pos x="0" y="4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4" y="3"/>
                </a:cxn>
                <a:cxn ang="0">
                  <a:pos x="0" y="4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0"/>
                    <a:pt x="8" y="1"/>
                  </a:cubicBezTo>
                  <a:lnTo>
                    <a:pt x="6" y="3"/>
                  </a:lnTo>
                  <a:cubicBezTo>
                    <a:pt x="6" y="3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3"/>
                  </a:moveTo>
                  <a:lnTo>
                    <a:pt x="6" y="3"/>
                  </a:lnTo>
                  <a:lnTo>
                    <a:pt x="7" y="2"/>
                  </a:lnTo>
                  <a:lnTo>
                    <a:pt x="6" y="3"/>
                  </a:lnTo>
                  <a:close/>
                  <a:moveTo>
                    <a:pt x="8" y="1"/>
                  </a:moveTo>
                  <a:cubicBezTo>
                    <a:pt x="9" y="2"/>
                    <a:pt x="10" y="3"/>
                    <a:pt x="10" y="4"/>
                  </a:cubicBezTo>
                  <a:lnTo>
                    <a:pt x="7" y="4"/>
                  </a:lnTo>
                  <a:cubicBezTo>
                    <a:pt x="7" y="4"/>
                    <a:pt x="6" y="3"/>
                    <a:pt x="6" y="3"/>
                  </a:cubicBezTo>
                  <a:lnTo>
                    <a:pt x="8" y="1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cubicBezTo>
                    <a:pt x="10" y="6"/>
                    <a:pt x="9" y="7"/>
                    <a:pt x="8" y="8"/>
                  </a:cubicBezTo>
                  <a:lnTo>
                    <a:pt x="6" y="6"/>
                  </a:lnTo>
                  <a:cubicBezTo>
                    <a:pt x="6" y="5"/>
                    <a:pt x="7" y="5"/>
                    <a:pt x="7" y="4"/>
                  </a:cubicBezTo>
                  <a:lnTo>
                    <a:pt x="10" y="4"/>
                  </a:lnTo>
                  <a:close/>
                  <a:moveTo>
                    <a:pt x="8" y="8"/>
                  </a:moveTo>
                  <a:cubicBezTo>
                    <a:pt x="7" y="9"/>
                    <a:pt x="6" y="9"/>
                    <a:pt x="5" y="9"/>
                  </a:cubicBezTo>
                  <a:lnTo>
                    <a:pt x="5" y="6"/>
                  </a:lnTo>
                  <a:cubicBezTo>
                    <a:pt x="5" y="6"/>
                    <a:pt x="6" y="6"/>
                    <a:pt x="6" y="6"/>
                  </a:cubicBezTo>
                  <a:lnTo>
                    <a:pt x="8" y="8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cubicBezTo>
                    <a:pt x="4" y="9"/>
                    <a:pt x="2" y="9"/>
                    <a:pt x="1" y="8"/>
                  </a:cubicBezTo>
                  <a:lnTo>
                    <a:pt x="4" y="6"/>
                  </a:lnTo>
                  <a:cubicBezTo>
                    <a:pt x="4" y="6"/>
                    <a:pt x="4" y="6"/>
                    <a:pt x="5" y="6"/>
                  </a:cubicBezTo>
                  <a:lnTo>
                    <a:pt x="5" y="9"/>
                  </a:lnTo>
                  <a:close/>
                  <a:moveTo>
                    <a:pt x="1" y="8"/>
                  </a:moveTo>
                  <a:lnTo>
                    <a:pt x="1" y="8"/>
                  </a:lnTo>
                  <a:lnTo>
                    <a:pt x="3" y="7"/>
                  </a:lnTo>
                  <a:lnTo>
                    <a:pt x="1" y="8"/>
                  </a:lnTo>
                  <a:close/>
                  <a:moveTo>
                    <a:pt x="1" y="8"/>
                  </a:moveTo>
                  <a:cubicBezTo>
                    <a:pt x="1" y="7"/>
                    <a:pt x="0" y="6"/>
                    <a:pt x="0" y="4"/>
                  </a:cubicBezTo>
                  <a:lnTo>
                    <a:pt x="3" y="4"/>
                  </a:lnTo>
                  <a:cubicBezTo>
                    <a:pt x="3" y="5"/>
                    <a:pt x="3" y="5"/>
                    <a:pt x="4" y="6"/>
                  </a:cubicBezTo>
                  <a:lnTo>
                    <a:pt x="1" y="8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cubicBezTo>
                    <a:pt x="0" y="3"/>
                    <a:pt x="1" y="2"/>
                    <a:pt x="1" y="1"/>
                  </a:cubicBezTo>
                  <a:lnTo>
                    <a:pt x="4" y="3"/>
                  </a:lnTo>
                  <a:cubicBezTo>
                    <a:pt x="3" y="3"/>
                    <a:pt x="3" y="4"/>
                    <a:pt x="3" y="4"/>
                  </a:cubicBezTo>
                  <a:lnTo>
                    <a:pt x="0" y="4"/>
                  </a:lnTo>
                  <a:close/>
                  <a:moveTo>
                    <a:pt x="4" y="3"/>
                  </a:moveTo>
                  <a:lnTo>
                    <a:pt x="4" y="3"/>
                  </a:lnTo>
                  <a:lnTo>
                    <a:pt x="3" y="2"/>
                  </a:lnTo>
                  <a:lnTo>
                    <a:pt x="4" y="3"/>
                  </a:lnTo>
                  <a:close/>
                  <a:moveTo>
                    <a:pt x="1" y="1"/>
                  </a:moveTo>
                  <a:cubicBezTo>
                    <a:pt x="2" y="0"/>
                    <a:pt x="4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3"/>
                    <a:pt x="4" y="3"/>
                  </a:cubicBezTo>
                  <a:lnTo>
                    <a:pt x="1" y="1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50" name="Oval 415"/>
            <p:cNvSpPr>
              <a:spLocks noChangeArrowheads="1"/>
            </p:cNvSpPr>
            <p:nvPr/>
          </p:nvSpPr>
          <p:spPr bwMode="auto">
            <a:xfrm>
              <a:off x="3619" y="2537"/>
              <a:ext cx="22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51" name="Freeform 416"/>
            <p:cNvSpPr>
              <a:spLocks noEditPoints="1"/>
            </p:cNvSpPr>
            <p:nvPr/>
          </p:nvSpPr>
          <p:spPr bwMode="auto">
            <a:xfrm>
              <a:off x="3611" y="2530"/>
              <a:ext cx="37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8" y="1"/>
                    <a:pt x="8" y="2"/>
                  </a:cubicBezTo>
                  <a:lnTo>
                    <a:pt x="6" y="4"/>
                  </a:lnTo>
                  <a:cubicBezTo>
                    <a:pt x="6" y="3"/>
                    <a:pt x="6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2"/>
                    <a:pt x="10" y="4"/>
                    <a:pt x="10" y="5"/>
                  </a:cubicBezTo>
                  <a:lnTo>
                    <a:pt x="7" y="5"/>
                  </a:lnTo>
                  <a:cubicBezTo>
                    <a:pt x="7" y="5"/>
                    <a:pt x="7" y="4"/>
                    <a:pt x="6" y="4"/>
                  </a:cubicBezTo>
                  <a:lnTo>
                    <a:pt x="8" y="2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6"/>
                    <a:pt x="9" y="8"/>
                    <a:pt x="8" y="8"/>
                  </a:cubicBezTo>
                  <a:lnTo>
                    <a:pt x="6" y="6"/>
                  </a:lnTo>
                  <a:cubicBezTo>
                    <a:pt x="7" y="6"/>
                    <a:pt x="7" y="5"/>
                    <a:pt x="7" y="5"/>
                  </a:cubicBezTo>
                  <a:lnTo>
                    <a:pt x="10" y="5"/>
                  </a:lnTo>
                  <a:close/>
                  <a:moveTo>
                    <a:pt x="8" y="8"/>
                  </a:moveTo>
                  <a:cubicBezTo>
                    <a:pt x="8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6" y="7"/>
                    <a:pt x="6" y="7"/>
                    <a:pt x="6" y="6"/>
                  </a:cubicBezTo>
                  <a:lnTo>
                    <a:pt x="8" y="8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4" y="10"/>
                    <a:pt x="3" y="9"/>
                    <a:pt x="2" y="8"/>
                  </a:cubicBezTo>
                  <a:lnTo>
                    <a:pt x="4" y="6"/>
                  </a:lnTo>
                  <a:cubicBezTo>
                    <a:pt x="4" y="7"/>
                    <a:pt x="5" y="7"/>
                    <a:pt x="5" y="7"/>
                  </a:cubicBezTo>
                  <a:lnTo>
                    <a:pt x="5" y="10"/>
                  </a:lnTo>
                  <a:close/>
                  <a:moveTo>
                    <a:pt x="2" y="8"/>
                  </a:moveTo>
                  <a:lnTo>
                    <a:pt x="2" y="8"/>
                  </a:lnTo>
                  <a:lnTo>
                    <a:pt x="3" y="7"/>
                  </a:lnTo>
                  <a:lnTo>
                    <a:pt x="2" y="8"/>
                  </a:lnTo>
                  <a:close/>
                  <a:moveTo>
                    <a:pt x="2" y="8"/>
                  </a:moveTo>
                  <a:cubicBezTo>
                    <a:pt x="1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5"/>
                    <a:pt x="4" y="6"/>
                    <a:pt x="4" y="6"/>
                  </a:cubicBezTo>
                  <a:lnTo>
                    <a:pt x="2" y="8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1" y="2"/>
                    <a:pt x="2" y="2"/>
                  </a:cubicBezTo>
                  <a:lnTo>
                    <a:pt x="4" y="4"/>
                  </a:lnTo>
                  <a:cubicBezTo>
                    <a:pt x="4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3" y="3"/>
                  </a:lnTo>
                  <a:lnTo>
                    <a:pt x="4" y="4"/>
                  </a:lnTo>
                  <a:close/>
                  <a:moveTo>
                    <a:pt x="2" y="2"/>
                  </a:moveTo>
                  <a:cubicBezTo>
                    <a:pt x="3" y="1"/>
                    <a:pt x="4" y="0"/>
                    <a:pt x="5" y="0"/>
                  </a:cubicBezTo>
                  <a:lnTo>
                    <a:pt x="5" y="3"/>
                  </a:lnTo>
                  <a:cubicBezTo>
                    <a:pt x="5" y="3"/>
                    <a:pt x="4" y="3"/>
                    <a:pt x="4" y="4"/>
                  </a:cubicBezTo>
                  <a:lnTo>
                    <a:pt x="2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52" name="Oval 417"/>
            <p:cNvSpPr>
              <a:spLocks noChangeArrowheads="1"/>
            </p:cNvSpPr>
            <p:nvPr/>
          </p:nvSpPr>
          <p:spPr bwMode="auto">
            <a:xfrm>
              <a:off x="3820" y="2433"/>
              <a:ext cx="26" cy="26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53" name="Freeform 418"/>
            <p:cNvSpPr>
              <a:spLocks noEditPoints="1"/>
            </p:cNvSpPr>
            <p:nvPr/>
          </p:nvSpPr>
          <p:spPr bwMode="auto">
            <a:xfrm>
              <a:off x="3816" y="2429"/>
              <a:ext cx="38" cy="3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10" y="4"/>
                </a:cxn>
                <a:cxn ang="0">
                  <a:pos x="6" y="3"/>
                </a:cxn>
                <a:cxn ang="0">
                  <a:pos x="10" y="4"/>
                </a:cxn>
                <a:cxn ang="0">
                  <a:pos x="6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6" y="4"/>
                </a:cxn>
                <a:cxn ang="0">
                  <a:pos x="10" y="4"/>
                </a:cxn>
                <a:cxn ang="0">
                  <a:pos x="6" y="6"/>
                </a:cxn>
                <a:cxn ang="0">
                  <a:pos x="10" y="4"/>
                </a:cxn>
                <a:cxn ang="0">
                  <a:pos x="5" y="9"/>
                </a:cxn>
                <a:cxn ang="0">
                  <a:pos x="6" y="6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4" y="6"/>
                </a:cxn>
                <a:cxn ang="0">
                  <a:pos x="5" y="9"/>
                </a:cxn>
                <a:cxn ang="0">
                  <a:pos x="1" y="8"/>
                </a:cxn>
                <a:cxn ang="0">
                  <a:pos x="1" y="8"/>
                </a:cxn>
                <a:cxn ang="0">
                  <a:pos x="0" y="4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4" y="3"/>
                </a:cxn>
                <a:cxn ang="0">
                  <a:pos x="0" y="4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0"/>
                    <a:pt x="8" y="1"/>
                  </a:cubicBezTo>
                  <a:lnTo>
                    <a:pt x="6" y="3"/>
                  </a:lnTo>
                  <a:cubicBezTo>
                    <a:pt x="6" y="3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3"/>
                  </a:moveTo>
                  <a:lnTo>
                    <a:pt x="6" y="3"/>
                  </a:lnTo>
                  <a:lnTo>
                    <a:pt x="7" y="2"/>
                  </a:lnTo>
                  <a:lnTo>
                    <a:pt x="6" y="3"/>
                  </a:lnTo>
                  <a:close/>
                  <a:moveTo>
                    <a:pt x="8" y="1"/>
                  </a:moveTo>
                  <a:cubicBezTo>
                    <a:pt x="9" y="2"/>
                    <a:pt x="10" y="3"/>
                    <a:pt x="10" y="4"/>
                  </a:cubicBezTo>
                  <a:lnTo>
                    <a:pt x="6" y="4"/>
                  </a:lnTo>
                  <a:cubicBezTo>
                    <a:pt x="6" y="4"/>
                    <a:pt x="6" y="4"/>
                    <a:pt x="6" y="3"/>
                  </a:cubicBezTo>
                  <a:lnTo>
                    <a:pt x="8" y="1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cubicBezTo>
                    <a:pt x="10" y="6"/>
                    <a:pt x="9" y="7"/>
                    <a:pt x="8" y="8"/>
                  </a:cubicBezTo>
                  <a:lnTo>
                    <a:pt x="6" y="6"/>
                  </a:lnTo>
                  <a:cubicBezTo>
                    <a:pt x="6" y="5"/>
                    <a:pt x="6" y="5"/>
                    <a:pt x="6" y="4"/>
                  </a:cubicBezTo>
                  <a:lnTo>
                    <a:pt x="10" y="4"/>
                  </a:lnTo>
                  <a:close/>
                  <a:moveTo>
                    <a:pt x="8" y="8"/>
                  </a:moveTo>
                  <a:cubicBezTo>
                    <a:pt x="7" y="9"/>
                    <a:pt x="6" y="9"/>
                    <a:pt x="5" y="9"/>
                  </a:cubicBezTo>
                  <a:lnTo>
                    <a:pt x="5" y="6"/>
                  </a:lnTo>
                  <a:cubicBezTo>
                    <a:pt x="5" y="6"/>
                    <a:pt x="6" y="6"/>
                    <a:pt x="6" y="6"/>
                  </a:cubicBezTo>
                  <a:lnTo>
                    <a:pt x="8" y="8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lnTo>
                    <a:pt x="4" y="6"/>
                  </a:lnTo>
                  <a:cubicBezTo>
                    <a:pt x="4" y="6"/>
                    <a:pt x="4" y="6"/>
                    <a:pt x="5" y="6"/>
                  </a:cubicBezTo>
                  <a:lnTo>
                    <a:pt x="5" y="9"/>
                  </a:lnTo>
                  <a:close/>
                  <a:moveTo>
                    <a:pt x="1" y="8"/>
                  </a:moveTo>
                  <a:lnTo>
                    <a:pt x="1" y="8"/>
                  </a:lnTo>
                  <a:lnTo>
                    <a:pt x="2" y="7"/>
                  </a:lnTo>
                  <a:lnTo>
                    <a:pt x="1" y="8"/>
                  </a:lnTo>
                  <a:close/>
                  <a:moveTo>
                    <a:pt x="1" y="8"/>
                  </a:moveTo>
                  <a:cubicBezTo>
                    <a:pt x="0" y="7"/>
                    <a:pt x="0" y="6"/>
                    <a:pt x="0" y="4"/>
                  </a:cubicBezTo>
                  <a:lnTo>
                    <a:pt x="3" y="4"/>
                  </a:lnTo>
                  <a:cubicBezTo>
                    <a:pt x="3" y="5"/>
                    <a:pt x="3" y="5"/>
                    <a:pt x="4" y="6"/>
                  </a:cubicBezTo>
                  <a:lnTo>
                    <a:pt x="1" y="8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cubicBezTo>
                    <a:pt x="0" y="3"/>
                    <a:pt x="0" y="2"/>
                    <a:pt x="1" y="1"/>
                  </a:cubicBezTo>
                  <a:lnTo>
                    <a:pt x="4" y="3"/>
                  </a:lnTo>
                  <a:cubicBezTo>
                    <a:pt x="3" y="4"/>
                    <a:pt x="3" y="4"/>
                    <a:pt x="3" y="4"/>
                  </a:cubicBezTo>
                  <a:lnTo>
                    <a:pt x="0" y="4"/>
                  </a:lnTo>
                  <a:close/>
                  <a:moveTo>
                    <a:pt x="4" y="3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4" y="3"/>
                  </a:lnTo>
                  <a:close/>
                  <a:moveTo>
                    <a:pt x="1" y="1"/>
                  </a:moveTo>
                  <a:cubicBezTo>
                    <a:pt x="2" y="0"/>
                    <a:pt x="3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3"/>
                    <a:pt x="4" y="3"/>
                  </a:cubicBezTo>
                  <a:lnTo>
                    <a:pt x="1" y="1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54" name="Oval 419"/>
            <p:cNvSpPr>
              <a:spLocks noChangeArrowheads="1"/>
            </p:cNvSpPr>
            <p:nvPr/>
          </p:nvSpPr>
          <p:spPr bwMode="auto">
            <a:xfrm>
              <a:off x="3861" y="2358"/>
              <a:ext cx="26" cy="26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55" name="Freeform 420"/>
            <p:cNvSpPr>
              <a:spLocks noEditPoints="1"/>
            </p:cNvSpPr>
            <p:nvPr/>
          </p:nvSpPr>
          <p:spPr bwMode="auto">
            <a:xfrm>
              <a:off x="3857" y="2355"/>
              <a:ext cx="34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9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6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6"/>
                </a:cxn>
                <a:cxn ang="0">
                  <a:pos x="5" y="10"/>
                </a:cxn>
                <a:cxn ang="0">
                  <a:pos x="3" y="6"/>
                </a:cxn>
                <a:cxn ang="0">
                  <a:pos x="5" y="10"/>
                </a:cxn>
                <a:cxn ang="0">
                  <a:pos x="1" y="8"/>
                </a:cxn>
                <a:cxn ang="0">
                  <a:pos x="1" y="8"/>
                </a:cxn>
                <a:cxn ang="0">
                  <a:pos x="0" y="5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5" y="0"/>
                </a:cxn>
                <a:cxn ang="0">
                  <a:pos x="3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0"/>
                    <a:pt x="8" y="1"/>
                  </a:cubicBezTo>
                  <a:lnTo>
                    <a:pt x="6" y="4"/>
                  </a:lnTo>
                  <a:cubicBezTo>
                    <a:pt x="6" y="3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2"/>
                  </a:lnTo>
                  <a:lnTo>
                    <a:pt x="6" y="4"/>
                  </a:lnTo>
                  <a:close/>
                  <a:moveTo>
                    <a:pt x="8" y="1"/>
                  </a:moveTo>
                  <a:cubicBezTo>
                    <a:pt x="9" y="2"/>
                    <a:pt x="9" y="3"/>
                    <a:pt x="9" y="5"/>
                  </a:cubicBezTo>
                  <a:lnTo>
                    <a:pt x="6" y="5"/>
                  </a:lnTo>
                  <a:cubicBezTo>
                    <a:pt x="6" y="4"/>
                    <a:pt x="6" y="4"/>
                    <a:pt x="6" y="4"/>
                  </a:cubicBezTo>
                  <a:lnTo>
                    <a:pt x="8" y="1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cubicBezTo>
                    <a:pt x="9" y="6"/>
                    <a:pt x="9" y="7"/>
                    <a:pt x="8" y="8"/>
                  </a:cubicBez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lnTo>
                    <a:pt x="9" y="5"/>
                  </a:lnTo>
                  <a:close/>
                  <a:moveTo>
                    <a:pt x="8" y="8"/>
                  </a:moveTo>
                  <a:cubicBezTo>
                    <a:pt x="7" y="9"/>
                    <a:pt x="6" y="10"/>
                    <a:pt x="5" y="10"/>
                  </a:cubicBezTo>
                  <a:lnTo>
                    <a:pt x="5" y="6"/>
                  </a:lnTo>
                  <a:cubicBezTo>
                    <a:pt x="5" y="6"/>
                    <a:pt x="6" y="6"/>
                    <a:pt x="6" y="6"/>
                  </a:cubicBezTo>
                  <a:lnTo>
                    <a:pt x="8" y="8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3" y="10"/>
                    <a:pt x="2" y="9"/>
                    <a:pt x="1" y="8"/>
                  </a:cubicBezTo>
                  <a:lnTo>
                    <a:pt x="3" y="6"/>
                  </a:lnTo>
                  <a:cubicBezTo>
                    <a:pt x="4" y="6"/>
                    <a:pt x="4" y="6"/>
                    <a:pt x="5" y="6"/>
                  </a:cubicBezTo>
                  <a:lnTo>
                    <a:pt x="5" y="10"/>
                  </a:lnTo>
                  <a:close/>
                  <a:moveTo>
                    <a:pt x="1" y="8"/>
                  </a:moveTo>
                  <a:lnTo>
                    <a:pt x="1" y="8"/>
                  </a:lnTo>
                  <a:lnTo>
                    <a:pt x="2" y="7"/>
                  </a:lnTo>
                  <a:lnTo>
                    <a:pt x="1" y="8"/>
                  </a:lnTo>
                  <a:close/>
                  <a:moveTo>
                    <a:pt x="1" y="8"/>
                  </a:moveTo>
                  <a:cubicBezTo>
                    <a:pt x="0" y="7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5"/>
                    <a:pt x="3" y="6"/>
                    <a:pt x="3" y="6"/>
                  </a:cubicBezTo>
                  <a:lnTo>
                    <a:pt x="1" y="8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3"/>
                    <a:pt x="0" y="2"/>
                    <a:pt x="1" y="1"/>
                  </a:cubicBezTo>
                  <a:lnTo>
                    <a:pt x="3" y="4"/>
                  </a:lnTo>
                  <a:cubicBezTo>
                    <a:pt x="3" y="4"/>
                    <a:pt x="3" y="4"/>
                    <a:pt x="3" y="5"/>
                  </a:cubicBezTo>
                  <a:lnTo>
                    <a:pt x="0" y="5"/>
                  </a:lnTo>
                  <a:close/>
                  <a:moveTo>
                    <a:pt x="3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3" y="4"/>
                  </a:lnTo>
                  <a:close/>
                  <a:moveTo>
                    <a:pt x="1" y="1"/>
                  </a:moveTo>
                  <a:cubicBezTo>
                    <a:pt x="2" y="0"/>
                    <a:pt x="3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3"/>
                    <a:pt x="3" y="4"/>
                  </a:cubicBezTo>
                  <a:lnTo>
                    <a:pt x="1" y="1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56" name="Oval 421"/>
            <p:cNvSpPr>
              <a:spLocks noChangeArrowheads="1"/>
            </p:cNvSpPr>
            <p:nvPr/>
          </p:nvSpPr>
          <p:spPr bwMode="auto">
            <a:xfrm>
              <a:off x="3902" y="2287"/>
              <a:ext cx="26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57" name="Freeform 422"/>
            <p:cNvSpPr>
              <a:spLocks noEditPoints="1"/>
            </p:cNvSpPr>
            <p:nvPr/>
          </p:nvSpPr>
          <p:spPr bwMode="auto">
            <a:xfrm>
              <a:off x="3898" y="2280"/>
              <a:ext cx="34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9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3" y="6"/>
                </a:cxn>
                <a:cxn ang="0">
                  <a:pos x="5" y="10"/>
                </a:cxn>
                <a:cxn ang="0">
                  <a:pos x="1" y="8"/>
                </a:cxn>
                <a:cxn ang="0">
                  <a:pos x="1" y="8"/>
                </a:cxn>
                <a:cxn ang="0">
                  <a:pos x="0" y="5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5" y="0"/>
                </a:cxn>
                <a:cxn ang="0">
                  <a:pos x="3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6" y="3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2"/>
                    <a:pt x="9" y="4"/>
                    <a:pt x="9" y="5"/>
                  </a:cubicBezTo>
                  <a:lnTo>
                    <a:pt x="6" y="5"/>
                  </a:lnTo>
                  <a:cubicBezTo>
                    <a:pt x="6" y="5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cubicBezTo>
                    <a:pt x="9" y="6"/>
                    <a:pt x="9" y="8"/>
                    <a:pt x="8" y="8"/>
                  </a:cubicBez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lnTo>
                    <a:pt x="9" y="5"/>
                  </a:lnTo>
                  <a:close/>
                  <a:moveTo>
                    <a:pt x="8" y="8"/>
                  </a:moveTo>
                  <a:cubicBezTo>
                    <a:pt x="7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5" y="7"/>
                    <a:pt x="6" y="7"/>
                    <a:pt x="6" y="6"/>
                  </a:cubicBezTo>
                  <a:lnTo>
                    <a:pt x="8" y="8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3" y="10"/>
                    <a:pt x="2" y="9"/>
                    <a:pt x="1" y="8"/>
                  </a:cubicBezTo>
                  <a:lnTo>
                    <a:pt x="3" y="6"/>
                  </a:lnTo>
                  <a:cubicBezTo>
                    <a:pt x="4" y="7"/>
                    <a:pt x="4" y="7"/>
                    <a:pt x="5" y="7"/>
                  </a:cubicBezTo>
                  <a:lnTo>
                    <a:pt x="5" y="10"/>
                  </a:lnTo>
                  <a:close/>
                  <a:moveTo>
                    <a:pt x="1" y="8"/>
                  </a:moveTo>
                  <a:lnTo>
                    <a:pt x="1" y="8"/>
                  </a:lnTo>
                  <a:lnTo>
                    <a:pt x="2" y="7"/>
                  </a:lnTo>
                  <a:lnTo>
                    <a:pt x="1" y="8"/>
                  </a:lnTo>
                  <a:close/>
                  <a:moveTo>
                    <a:pt x="1" y="8"/>
                  </a:moveTo>
                  <a:cubicBezTo>
                    <a:pt x="0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5"/>
                    <a:pt x="3" y="6"/>
                    <a:pt x="3" y="6"/>
                  </a:cubicBezTo>
                  <a:lnTo>
                    <a:pt x="1" y="8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0" y="2"/>
                    <a:pt x="1" y="2"/>
                  </a:cubicBezTo>
                  <a:lnTo>
                    <a:pt x="3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3" y="4"/>
                  </a:moveTo>
                  <a:lnTo>
                    <a:pt x="3" y="4"/>
                  </a:lnTo>
                  <a:lnTo>
                    <a:pt x="2" y="3"/>
                  </a:lnTo>
                  <a:lnTo>
                    <a:pt x="3" y="4"/>
                  </a:lnTo>
                  <a:close/>
                  <a:moveTo>
                    <a:pt x="1" y="2"/>
                  </a:moveTo>
                  <a:cubicBezTo>
                    <a:pt x="2" y="1"/>
                    <a:pt x="3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3"/>
                    <a:pt x="3" y="4"/>
                  </a:cubicBezTo>
                  <a:lnTo>
                    <a:pt x="1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58" name="Oval 423"/>
            <p:cNvSpPr>
              <a:spLocks noChangeArrowheads="1"/>
            </p:cNvSpPr>
            <p:nvPr/>
          </p:nvSpPr>
          <p:spPr bwMode="auto">
            <a:xfrm>
              <a:off x="3984" y="2138"/>
              <a:ext cx="26" cy="26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59" name="Freeform 424"/>
            <p:cNvSpPr>
              <a:spLocks noEditPoints="1"/>
            </p:cNvSpPr>
            <p:nvPr/>
          </p:nvSpPr>
          <p:spPr bwMode="auto">
            <a:xfrm>
              <a:off x="3981" y="2134"/>
              <a:ext cx="33" cy="3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6" y="3"/>
                </a:cxn>
                <a:cxn ang="0">
                  <a:pos x="4" y="0"/>
                </a:cxn>
                <a:cxn ang="0">
                  <a:pos x="9" y="5"/>
                </a:cxn>
                <a:cxn ang="0">
                  <a:pos x="6" y="3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9" y="5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4" y="9"/>
                </a:cxn>
                <a:cxn ang="0">
                  <a:pos x="6" y="6"/>
                </a:cxn>
                <a:cxn ang="0">
                  <a:pos x="4" y="9"/>
                </a:cxn>
                <a:cxn ang="0">
                  <a:pos x="4" y="6"/>
                </a:cxn>
                <a:cxn ang="0">
                  <a:pos x="4" y="9"/>
                </a:cxn>
                <a:cxn ang="0">
                  <a:pos x="4" y="9"/>
                </a:cxn>
                <a:cxn ang="0">
                  <a:pos x="4" y="6"/>
                </a:cxn>
                <a:cxn ang="0">
                  <a:pos x="4" y="9"/>
                </a:cxn>
                <a:cxn ang="0">
                  <a:pos x="3" y="6"/>
                </a:cxn>
                <a:cxn ang="0">
                  <a:pos x="4" y="9"/>
                </a:cxn>
                <a:cxn ang="0">
                  <a:pos x="3" y="6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3" y="3"/>
                </a:cxn>
                <a:cxn ang="0">
                  <a:pos x="0" y="5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4" y="0"/>
                </a:cxn>
                <a:cxn ang="0">
                  <a:pos x="3" y="3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  <a:moveTo>
                    <a:pt x="4" y="0"/>
                  </a:moveTo>
                  <a:cubicBezTo>
                    <a:pt x="6" y="0"/>
                    <a:pt x="7" y="0"/>
                    <a:pt x="8" y="1"/>
                  </a:cubicBezTo>
                  <a:lnTo>
                    <a:pt x="6" y="3"/>
                  </a:lnTo>
                  <a:cubicBezTo>
                    <a:pt x="5" y="3"/>
                    <a:pt x="5" y="3"/>
                    <a:pt x="4" y="3"/>
                  </a:cubicBezTo>
                  <a:lnTo>
                    <a:pt x="4" y="0"/>
                  </a:lnTo>
                  <a:close/>
                  <a:moveTo>
                    <a:pt x="8" y="1"/>
                  </a:moveTo>
                  <a:cubicBezTo>
                    <a:pt x="9" y="2"/>
                    <a:pt x="9" y="3"/>
                    <a:pt x="9" y="5"/>
                  </a:cubicBezTo>
                  <a:lnTo>
                    <a:pt x="6" y="5"/>
                  </a:lnTo>
                  <a:cubicBezTo>
                    <a:pt x="6" y="4"/>
                    <a:pt x="6" y="4"/>
                    <a:pt x="6" y="3"/>
                  </a:cubicBezTo>
                  <a:lnTo>
                    <a:pt x="8" y="1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cubicBezTo>
                    <a:pt x="9" y="6"/>
                    <a:pt x="9" y="7"/>
                    <a:pt x="8" y="8"/>
                  </a:cubicBezTo>
                  <a:lnTo>
                    <a:pt x="6" y="6"/>
                  </a:lnTo>
                  <a:cubicBezTo>
                    <a:pt x="6" y="5"/>
                    <a:pt x="6" y="5"/>
                    <a:pt x="6" y="5"/>
                  </a:cubicBezTo>
                  <a:lnTo>
                    <a:pt x="9" y="5"/>
                  </a:lnTo>
                  <a:close/>
                  <a:moveTo>
                    <a:pt x="8" y="8"/>
                  </a:moveTo>
                  <a:lnTo>
                    <a:pt x="8" y="8"/>
                  </a:lnTo>
                  <a:lnTo>
                    <a:pt x="7" y="7"/>
                  </a:lnTo>
                  <a:lnTo>
                    <a:pt x="8" y="8"/>
                  </a:lnTo>
                  <a:close/>
                  <a:moveTo>
                    <a:pt x="8" y="8"/>
                  </a:moveTo>
                  <a:cubicBezTo>
                    <a:pt x="7" y="9"/>
                    <a:pt x="6" y="9"/>
                    <a:pt x="4" y="9"/>
                  </a:cubicBezTo>
                  <a:lnTo>
                    <a:pt x="4" y="6"/>
                  </a:lnTo>
                  <a:cubicBezTo>
                    <a:pt x="5" y="6"/>
                    <a:pt x="5" y="6"/>
                    <a:pt x="6" y="6"/>
                  </a:cubicBezTo>
                  <a:lnTo>
                    <a:pt x="8" y="8"/>
                  </a:lnTo>
                  <a:close/>
                  <a:moveTo>
                    <a:pt x="4" y="9"/>
                  </a:moveTo>
                  <a:lnTo>
                    <a:pt x="4" y="9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9"/>
                  </a:lnTo>
                  <a:close/>
                  <a:moveTo>
                    <a:pt x="4" y="9"/>
                  </a:moveTo>
                  <a:lnTo>
                    <a:pt x="4" y="9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9"/>
                  </a:lnTo>
                  <a:close/>
                  <a:moveTo>
                    <a:pt x="4" y="9"/>
                  </a:moveTo>
                  <a:cubicBezTo>
                    <a:pt x="3" y="9"/>
                    <a:pt x="2" y="9"/>
                    <a:pt x="1" y="8"/>
                  </a:cubicBezTo>
                  <a:lnTo>
                    <a:pt x="3" y="6"/>
                  </a:lnTo>
                  <a:cubicBezTo>
                    <a:pt x="4" y="6"/>
                    <a:pt x="4" y="6"/>
                    <a:pt x="4" y="6"/>
                  </a:cubicBezTo>
                  <a:lnTo>
                    <a:pt x="4" y="9"/>
                  </a:lnTo>
                  <a:close/>
                  <a:moveTo>
                    <a:pt x="3" y="6"/>
                  </a:moveTo>
                  <a:lnTo>
                    <a:pt x="3" y="6"/>
                  </a:lnTo>
                  <a:lnTo>
                    <a:pt x="2" y="7"/>
                  </a:lnTo>
                  <a:lnTo>
                    <a:pt x="3" y="6"/>
                  </a:lnTo>
                  <a:close/>
                  <a:moveTo>
                    <a:pt x="1" y="8"/>
                  </a:moveTo>
                  <a:cubicBezTo>
                    <a:pt x="0" y="7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5"/>
                    <a:pt x="3" y="5"/>
                    <a:pt x="3" y="6"/>
                  </a:cubicBezTo>
                  <a:lnTo>
                    <a:pt x="1" y="8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3"/>
                    <a:pt x="0" y="2"/>
                    <a:pt x="1" y="1"/>
                  </a:cubicBezTo>
                  <a:lnTo>
                    <a:pt x="3" y="3"/>
                  </a:lnTo>
                  <a:cubicBezTo>
                    <a:pt x="3" y="4"/>
                    <a:pt x="3" y="4"/>
                    <a:pt x="3" y="5"/>
                  </a:cubicBezTo>
                  <a:lnTo>
                    <a:pt x="0" y="5"/>
                  </a:lnTo>
                  <a:close/>
                  <a:moveTo>
                    <a:pt x="3" y="3"/>
                  </a:moveTo>
                  <a:lnTo>
                    <a:pt x="3" y="3"/>
                  </a:lnTo>
                  <a:lnTo>
                    <a:pt x="2" y="2"/>
                  </a:lnTo>
                  <a:lnTo>
                    <a:pt x="3" y="3"/>
                  </a:lnTo>
                  <a:close/>
                  <a:moveTo>
                    <a:pt x="1" y="1"/>
                  </a:moveTo>
                  <a:cubicBezTo>
                    <a:pt x="2" y="0"/>
                    <a:pt x="3" y="0"/>
                    <a:pt x="4" y="0"/>
                  </a:cubicBezTo>
                  <a:lnTo>
                    <a:pt x="4" y="3"/>
                  </a:lnTo>
                  <a:cubicBezTo>
                    <a:pt x="4" y="3"/>
                    <a:pt x="4" y="3"/>
                    <a:pt x="3" y="3"/>
                  </a:cubicBezTo>
                  <a:lnTo>
                    <a:pt x="1" y="1"/>
                  </a:lnTo>
                  <a:close/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0" name="Oval 425"/>
            <p:cNvSpPr>
              <a:spLocks noChangeArrowheads="1"/>
            </p:cNvSpPr>
            <p:nvPr/>
          </p:nvSpPr>
          <p:spPr bwMode="auto">
            <a:xfrm>
              <a:off x="4025" y="2067"/>
              <a:ext cx="26" cy="22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1" name="Freeform 426"/>
            <p:cNvSpPr>
              <a:spLocks noEditPoints="1"/>
            </p:cNvSpPr>
            <p:nvPr/>
          </p:nvSpPr>
          <p:spPr bwMode="auto">
            <a:xfrm>
              <a:off x="4022" y="2060"/>
              <a:ext cx="33" cy="3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4" y="0"/>
                </a:cxn>
                <a:cxn ang="0">
                  <a:pos x="9" y="5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9" y="5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4" y="10"/>
                </a:cxn>
                <a:cxn ang="0">
                  <a:pos x="6" y="6"/>
                </a:cxn>
                <a:cxn ang="0">
                  <a:pos x="4" y="10"/>
                </a:cxn>
                <a:cxn ang="0">
                  <a:pos x="4" y="7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4" y="7"/>
                </a:cxn>
                <a:cxn ang="0">
                  <a:pos x="4" y="10"/>
                </a:cxn>
                <a:cxn ang="0">
                  <a:pos x="3" y="6"/>
                </a:cxn>
                <a:cxn ang="0">
                  <a:pos x="4" y="10"/>
                </a:cxn>
                <a:cxn ang="0">
                  <a:pos x="3" y="6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4" y="0"/>
                </a:cxn>
                <a:cxn ang="0">
                  <a:pos x="3" y="4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  <a:moveTo>
                    <a:pt x="4" y="0"/>
                  </a:moveTo>
                  <a:cubicBezTo>
                    <a:pt x="6" y="0"/>
                    <a:pt x="7" y="1"/>
                    <a:pt x="8" y="1"/>
                  </a:cubicBezTo>
                  <a:lnTo>
                    <a:pt x="6" y="4"/>
                  </a:lnTo>
                  <a:cubicBezTo>
                    <a:pt x="5" y="3"/>
                    <a:pt x="5" y="3"/>
                    <a:pt x="4" y="3"/>
                  </a:cubicBezTo>
                  <a:lnTo>
                    <a:pt x="4" y="0"/>
                  </a:lnTo>
                  <a:close/>
                  <a:moveTo>
                    <a:pt x="8" y="1"/>
                  </a:moveTo>
                  <a:cubicBezTo>
                    <a:pt x="9" y="2"/>
                    <a:pt x="9" y="4"/>
                    <a:pt x="9" y="5"/>
                  </a:cubicBezTo>
                  <a:lnTo>
                    <a:pt x="6" y="5"/>
                  </a:lnTo>
                  <a:cubicBezTo>
                    <a:pt x="6" y="4"/>
                    <a:pt x="6" y="4"/>
                    <a:pt x="6" y="4"/>
                  </a:cubicBezTo>
                  <a:lnTo>
                    <a:pt x="8" y="1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cubicBezTo>
                    <a:pt x="9" y="6"/>
                    <a:pt x="9" y="7"/>
                    <a:pt x="8" y="8"/>
                  </a:cubicBez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lnTo>
                    <a:pt x="9" y="5"/>
                  </a:lnTo>
                  <a:close/>
                  <a:moveTo>
                    <a:pt x="8" y="8"/>
                  </a:moveTo>
                  <a:lnTo>
                    <a:pt x="8" y="8"/>
                  </a:lnTo>
                  <a:lnTo>
                    <a:pt x="7" y="7"/>
                  </a:lnTo>
                  <a:lnTo>
                    <a:pt x="8" y="8"/>
                  </a:lnTo>
                  <a:close/>
                  <a:moveTo>
                    <a:pt x="8" y="8"/>
                  </a:moveTo>
                  <a:cubicBezTo>
                    <a:pt x="7" y="9"/>
                    <a:pt x="6" y="10"/>
                    <a:pt x="4" y="10"/>
                  </a:cubicBezTo>
                  <a:lnTo>
                    <a:pt x="4" y="7"/>
                  </a:lnTo>
                  <a:cubicBezTo>
                    <a:pt x="5" y="7"/>
                    <a:pt x="5" y="6"/>
                    <a:pt x="6" y="6"/>
                  </a:cubicBezTo>
                  <a:lnTo>
                    <a:pt x="8" y="8"/>
                  </a:lnTo>
                  <a:close/>
                  <a:moveTo>
                    <a:pt x="4" y="10"/>
                  </a:moveTo>
                  <a:lnTo>
                    <a:pt x="4" y="10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10"/>
                  </a:lnTo>
                  <a:close/>
                  <a:moveTo>
                    <a:pt x="4" y="10"/>
                  </a:moveTo>
                  <a:lnTo>
                    <a:pt x="4" y="10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10"/>
                  </a:lnTo>
                  <a:close/>
                  <a:moveTo>
                    <a:pt x="4" y="10"/>
                  </a:moveTo>
                  <a:cubicBezTo>
                    <a:pt x="3" y="10"/>
                    <a:pt x="2" y="9"/>
                    <a:pt x="1" y="8"/>
                  </a:cubicBezTo>
                  <a:lnTo>
                    <a:pt x="3" y="6"/>
                  </a:lnTo>
                  <a:cubicBezTo>
                    <a:pt x="4" y="6"/>
                    <a:pt x="4" y="7"/>
                    <a:pt x="4" y="7"/>
                  </a:cubicBezTo>
                  <a:lnTo>
                    <a:pt x="4" y="10"/>
                  </a:lnTo>
                  <a:close/>
                  <a:moveTo>
                    <a:pt x="3" y="6"/>
                  </a:moveTo>
                  <a:lnTo>
                    <a:pt x="3" y="6"/>
                  </a:lnTo>
                  <a:lnTo>
                    <a:pt x="2" y="7"/>
                  </a:lnTo>
                  <a:lnTo>
                    <a:pt x="3" y="6"/>
                  </a:lnTo>
                  <a:close/>
                  <a:moveTo>
                    <a:pt x="1" y="8"/>
                  </a:moveTo>
                  <a:cubicBezTo>
                    <a:pt x="0" y="7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5"/>
                    <a:pt x="3" y="6"/>
                    <a:pt x="3" y="6"/>
                  </a:cubicBezTo>
                  <a:lnTo>
                    <a:pt x="1" y="8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0" y="2"/>
                    <a:pt x="1" y="1"/>
                  </a:cubicBezTo>
                  <a:lnTo>
                    <a:pt x="3" y="4"/>
                  </a:lnTo>
                  <a:cubicBezTo>
                    <a:pt x="3" y="4"/>
                    <a:pt x="3" y="4"/>
                    <a:pt x="3" y="5"/>
                  </a:cubicBezTo>
                  <a:lnTo>
                    <a:pt x="0" y="5"/>
                  </a:lnTo>
                  <a:close/>
                  <a:moveTo>
                    <a:pt x="3" y="4"/>
                  </a:moveTo>
                  <a:lnTo>
                    <a:pt x="3" y="4"/>
                  </a:lnTo>
                  <a:lnTo>
                    <a:pt x="2" y="3"/>
                  </a:lnTo>
                  <a:lnTo>
                    <a:pt x="3" y="4"/>
                  </a:lnTo>
                  <a:close/>
                  <a:moveTo>
                    <a:pt x="1" y="1"/>
                  </a:moveTo>
                  <a:cubicBezTo>
                    <a:pt x="2" y="1"/>
                    <a:pt x="3" y="0"/>
                    <a:pt x="4" y="0"/>
                  </a:cubicBezTo>
                  <a:lnTo>
                    <a:pt x="4" y="3"/>
                  </a:lnTo>
                  <a:cubicBezTo>
                    <a:pt x="4" y="3"/>
                    <a:pt x="4" y="3"/>
                    <a:pt x="3" y="4"/>
                  </a:cubicBezTo>
                  <a:lnTo>
                    <a:pt x="1" y="1"/>
                  </a:lnTo>
                  <a:close/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2" name="Oval 427"/>
            <p:cNvSpPr>
              <a:spLocks noChangeArrowheads="1"/>
            </p:cNvSpPr>
            <p:nvPr/>
          </p:nvSpPr>
          <p:spPr bwMode="auto">
            <a:xfrm>
              <a:off x="4066" y="1992"/>
              <a:ext cx="27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3" name="Freeform 428"/>
            <p:cNvSpPr>
              <a:spLocks noEditPoints="1"/>
            </p:cNvSpPr>
            <p:nvPr/>
          </p:nvSpPr>
          <p:spPr bwMode="auto">
            <a:xfrm>
              <a:off x="4063" y="1985"/>
              <a:ext cx="33" cy="3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4" y="0"/>
                </a:cxn>
                <a:cxn ang="0">
                  <a:pos x="9" y="5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9" y="5"/>
                </a:cxn>
                <a:cxn ang="0">
                  <a:pos x="8" y="9"/>
                </a:cxn>
                <a:cxn ang="0">
                  <a:pos x="8" y="9"/>
                </a:cxn>
                <a:cxn ang="0">
                  <a:pos x="4" y="10"/>
                </a:cxn>
                <a:cxn ang="0">
                  <a:pos x="6" y="6"/>
                </a:cxn>
                <a:cxn ang="0">
                  <a:pos x="4" y="10"/>
                </a:cxn>
                <a:cxn ang="0">
                  <a:pos x="4" y="7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4" y="7"/>
                </a:cxn>
                <a:cxn ang="0">
                  <a:pos x="4" y="10"/>
                </a:cxn>
                <a:cxn ang="0">
                  <a:pos x="3" y="6"/>
                </a:cxn>
                <a:cxn ang="0">
                  <a:pos x="4" y="10"/>
                </a:cxn>
                <a:cxn ang="0">
                  <a:pos x="3" y="6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4" y="0"/>
                </a:cxn>
                <a:cxn ang="0">
                  <a:pos x="3" y="4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  <a:moveTo>
                    <a:pt x="4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5" y="4"/>
                    <a:pt x="5" y="3"/>
                    <a:pt x="4" y="3"/>
                  </a:cubicBezTo>
                  <a:lnTo>
                    <a:pt x="4" y="0"/>
                  </a:lnTo>
                  <a:close/>
                  <a:moveTo>
                    <a:pt x="8" y="2"/>
                  </a:moveTo>
                  <a:cubicBezTo>
                    <a:pt x="9" y="3"/>
                    <a:pt x="9" y="4"/>
                    <a:pt x="9" y="5"/>
                  </a:cubicBezTo>
                  <a:lnTo>
                    <a:pt x="6" y="5"/>
                  </a:lnTo>
                  <a:cubicBezTo>
                    <a:pt x="6" y="5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cubicBezTo>
                    <a:pt x="9" y="6"/>
                    <a:pt x="9" y="8"/>
                    <a:pt x="8" y="9"/>
                  </a:cubicBezTo>
                  <a:lnTo>
                    <a:pt x="6" y="6"/>
                  </a:lnTo>
                  <a:cubicBezTo>
                    <a:pt x="6" y="6"/>
                    <a:pt x="6" y="6"/>
                    <a:pt x="6" y="5"/>
                  </a:cubicBezTo>
                  <a:lnTo>
                    <a:pt x="9" y="5"/>
                  </a:lnTo>
                  <a:close/>
                  <a:moveTo>
                    <a:pt x="8" y="9"/>
                  </a:moveTo>
                  <a:lnTo>
                    <a:pt x="8" y="9"/>
                  </a:lnTo>
                  <a:lnTo>
                    <a:pt x="7" y="7"/>
                  </a:lnTo>
                  <a:lnTo>
                    <a:pt x="8" y="9"/>
                  </a:lnTo>
                  <a:close/>
                  <a:moveTo>
                    <a:pt x="8" y="9"/>
                  </a:moveTo>
                  <a:cubicBezTo>
                    <a:pt x="7" y="9"/>
                    <a:pt x="6" y="10"/>
                    <a:pt x="4" y="10"/>
                  </a:cubicBezTo>
                  <a:lnTo>
                    <a:pt x="4" y="7"/>
                  </a:lnTo>
                  <a:cubicBezTo>
                    <a:pt x="5" y="7"/>
                    <a:pt x="5" y="7"/>
                    <a:pt x="6" y="6"/>
                  </a:cubicBezTo>
                  <a:lnTo>
                    <a:pt x="8" y="9"/>
                  </a:lnTo>
                  <a:close/>
                  <a:moveTo>
                    <a:pt x="4" y="10"/>
                  </a:moveTo>
                  <a:lnTo>
                    <a:pt x="4" y="10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10"/>
                  </a:lnTo>
                  <a:close/>
                  <a:moveTo>
                    <a:pt x="4" y="10"/>
                  </a:moveTo>
                  <a:lnTo>
                    <a:pt x="4" y="10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10"/>
                  </a:lnTo>
                  <a:close/>
                  <a:moveTo>
                    <a:pt x="4" y="10"/>
                  </a:moveTo>
                  <a:cubicBezTo>
                    <a:pt x="3" y="10"/>
                    <a:pt x="2" y="9"/>
                    <a:pt x="1" y="9"/>
                  </a:cubicBezTo>
                  <a:lnTo>
                    <a:pt x="3" y="6"/>
                  </a:lnTo>
                  <a:cubicBezTo>
                    <a:pt x="3" y="7"/>
                    <a:pt x="4" y="7"/>
                    <a:pt x="4" y="7"/>
                  </a:cubicBezTo>
                  <a:lnTo>
                    <a:pt x="4" y="10"/>
                  </a:lnTo>
                  <a:close/>
                  <a:moveTo>
                    <a:pt x="3" y="6"/>
                  </a:moveTo>
                  <a:lnTo>
                    <a:pt x="3" y="6"/>
                  </a:lnTo>
                  <a:lnTo>
                    <a:pt x="2" y="7"/>
                  </a:lnTo>
                  <a:lnTo>
                    <a:pt x="3" y="6"/>
                  </a:lnTo>
                  <a:close/>
                  <a:moveTo>
                    <a:pt x="1" y="9"/>
                  </a:moveTo>
                  <a:cubicBezTo>
                    <a:pt x="0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3" y="6"/>
                    <a:pt x="3" y="6"/>
                  </a:cubicBezTo>
                  <a:lnTo>
                    <a:pt x="1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0" y="3"/>
                    <a:pt x="1" y="2"/>
                  </a:cubicBezTo>
                  <a:lnTo>
                    <a:pt x="3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3" y="4"/>
                  </a:moveTo>
                  <a:lnTo>
                    <a:pt x="3" y="4"/>
                  </a:lnTo>
                  <a:lnTo>
                    <a:pt x="2" y="3"/>
                  </a:lnTo>
                  <a:lnTo>
                    <a:pt x="3" y="4"/>
                  </a:lnTo>
                  <a:close/>
                  <a:moveTo>
                    <a:pt x="1" y="2"/>
                  </a:moveTo>
                  <a:cubicBezTo>
                    <a:pt x="2" y="1"/>
                    <a:pt x="3" y="0"/>
                    <a:pt x="4" y="0"/>
                  </a:cubicBezTo>
                  <a:lnTo>
                    <a:pt x="4" y="3"/>
                  </a:lnTo>
                  <a:cubicBezTo>
                    <a:pt x="4" y="3"/>
                    <a:pt x="3" y="4"/>
                    <a:pt x="3" y="4"/>
                  </a:cubicBezTo>
                  <a:lnTo>
                    <a:pt x="1" y="2"/>
                  </a:lnTo>
                  <a:close/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4" name="Oval 429"/>
            <p:cNvSpPr>
              <a:spLocks noChangeArrowheads="1"/>
            </p:cNvSpPr>
            <p:nvPr/>
          </p:nvSpPr>
          <p:spPr bwMode="auto">
            <a:xfrm>
              <a:off x="4148" y="1918"/>
              <a:ext cx="23" cy="26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5" name="Freeform 430"/>
            <p:cNvSpPr>
              <a:spLocks noEditPoints="1"/>
            </p:cNvSpPr>
            <p:nvPr/>
          </p:nvSpPr>
          <p:spPr bwMode="auto">
            <a:xfrm>
              <a:off x="4141" y="1914"/>
              <a:ext cx="37" cy="3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5" y="0"/>
                </a:cxn>
                <a:cxn ang="0">
                  <a:pos x="10" y="4"/>
                </a:cxn>
                <a:cxn ang="0">
                  <a:pos x="6" y="3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10" y="4"/>
                </a:cxn>
                <a:cxn ang="0">
                  <a:pos x="6" y="6"/>
                </a:cxn>
                <a:cxn ang="0">
                  <a:pos x="10" y="4"/>
                </a:cxn>
                <a:cxn ang="0">
                  <a:pos x="9" y="8"/>
                </a:cxn>
                <a:cxn ang="0">
                  <a:pos x="9" y="8"/>
                </a:cxn>
                <a:cxn ang="0">
                  <a:pos x="5" y="9"/>
                </a:cxn>
                <a:cxn ang="0">
                  <a:pos x="6" y="6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4" y="6"/>
                </a:cxn>
                <a:cxn ang="0">
                  <a:pos x="5" y="9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4" y="3"/>
                </a:cxn>
                <a:cxn ang="0">
                  <a:pos x="0" y="4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7" y="0"/>
                    <a:pt x="8" y="0"/>
                    <a:pt x="9" y="1"/>
                  </a:cubicBezTo>
                  <a:lnTo>
                    <a:pt x="6" y="3"/>
                  </a:lnTo>
                  <a:cubicBezTo>
                    <a:pt x="6" y="3"/>
                    <a:pt x="6" y="3"/>
                    <a:pt x="5" y="3"/>
                  </a:cubicBezTo>
                  <a:lnTo>
                    <a:pt x="5" y="0"/>
                  </a:lnTo>
                  <a:close/>
                  <a:moveTo>
                    <a:pt x="9" y="1"/>
                  </a:moveTo>
                  <a:cubicBezTo>
                    <a:pt x="9" y="2"/>
                    <a:pt x="10" y="3"/>
                    <a:pt x="10" y="4"/>
                  </a:cubicBezTo>
                  <a:lnTo>
                    <a:pt x="7" y="4"/>
                  </a:lnTo>
                  <a:cubicBezTo>
                    <a:pt x="7" y="4"/>
                    <a:pt x="7" y="4"/>
                    <a:pt x="6" y="3"/>
                  </a:cubicBezTo>
                  <a:lnTo>
                    <a:pt x="9" y="1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cubicBezTo>
                    <a:pt x="10" y="6"/>
                    <a:pt x="9" y="7"/>
                    <a:pt x="9" y="8"/>
                  </a:cubicBezTo>
                  <a:lnTo>
                    <a:pt x="6" y="6"/>
                  </a:lnTo>
                  <a:cubicBezTo>
                    <a:pt x="7" y="5"/>
                    <a:pt x="7" y="5"/>
                    <a:pt x="7" y="4"/>
                  </a:cubicBezTo>
                  <a:lnTo>
                    <a:pt x="10" y="4"/>
                  </a:lnTo>
                  <a:close/>
                  <a:moveTo>
                    <a:pt x="9" y="8"/>
                  </a:moveTo>
                  <a:lnTo>
                    <a:pt x="9" y="8"/>
                  </a:lnTo>
                  <a:lnTo>
                    <a:pt x="8" y="7"/>
                  </a:lnTo>
                  <a:lnTo>
                    <a:pt x="9" y="8"/>
                  </a:lnTo>
                  <a:close/>
                  <a:moveTo>
                    <a:pt x="9" y="8"/>
                  </a:moveTo>
                  <a:cubicBezTo>
                    <a:pt x="8" y="9"/>
                    <a:pt x="7" y="9"/>
                    <a:pt x="5" y="9"/>
                  </a:cubicBezTo>
                  <a:lnTo>
                    <a:pt x="5" y="6"/>
                  </a:lnTo>
                  <a:cubicBezTo>
                    <a:pt x="6" y="6"/>
                    <a:pt x="6" y="6"/>
                    <a:pt x="6" y="6"/>
                  </a:cubicBezTo>
                  <a:lnTo>
                    <a:pt x="9" y="8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cubicBezTo>
                    <a:pt x="4" y="9"/>
                    <a:pt x="3" y="9"/>
                    <a:pt x="2" y="8"/>
                  </a:cubicBezTo>
                  <a:lnTo>
                    <a:pt x="4" y="6"/>
                  </a:lnTo>
                  <a:cubicBezTo>
                    <a:pt x="4" y="6"/>
                    <a:pt x="5" y="6"/>
                    <a:pt x="5" y="6"/>
                  </a:cubicBezTo>
                  <a:lnTo>
                    <a:pt x="5" y="9"/>
                  </a:lnTo>
                  <a:close/>
                  <a:moveTo>
                    <a:pt x="4" y="6"/>
                  </a:moveTo>
                  <a:lnTo>
                    <a:pt x="4" y="6"/>
                  </a:lnTo>
                  <a:lnTo>
                    <a:pt x="3" y="7"/>
                  </a:lnTo>
                  <a:lnTo>
                    <a:pt x="4" y="6"/>
                  </a:lnTo>
                  <a:close/>
                  <a:moveTo>
                    <a:pt x="2" y="8"/>
                  </a:moveTo>
                  <a:cubicBezTo>
                    <a:pt x="1" y="7"/>
                    <a:pt x="0" y="6"/>
                    <a:pt x="0" y="4"/>
                  </a:cubicBezTo>
                  <a:lnTo>
                    <a:pt x="3" y="4"/>
                  </a:lnTo>
                  <a:cubicBezTo>
                    <a:pt x="3" y="5"/>
                    <a:pt x="4" y="5"/>
                    <a:pt x="4" y="6"/>
                  </a:cubicBezTo>
                  <a:lnTo>
                    <a:pt x="2" y="8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cubicBezTo>
                    <a:pt x="0" y="3"/>
                    <a:pt x="1" y="2"/>
                    <a:pt x="2" y="1"/>
                  </a:cubicBezTo>
                  <a:lnTo>
                    <a:pt x="4" y="3"/>
                  </a:lnTo>
                  <a:cubicBezTo>
                    <a:pt x="4" y="4"/>
                    <a:pt x="3" y="4"/>
                    <a:pt x="3" y="4"/>
                  </a:cubicBezTo>
                  <a:lnTo>
                    <a:pt x="0" y="4"/>
                  </a:lnTo>
                  <a:close/>
                  <a:moveTo>
                    <a:pt x="4" y="3"/>
                  </a:moveTo>
                  <a:lnTo>
                    <a:pt x="4" y="3"/>
                  </a:lnTo>
                  <a:lnTo>
                    <a:pt x="3" y="2"/>
                  </a:lnTo>
                  <a:lnTo>
                    <a:pt x="4" y="3"/>
                  </a:lnTo>
                  <a:close/>
                  <a:moveTo>
                    <a:pt x="2" y="1"/>
                  </a:moveTo>
                  <a:cubicBezTo>
                    <a:pt x="3" y="0"/>
                    <a:pt x="4" y="0"/>
                    <a:pt x="5" y="0"/>
                  </a:cubicBezTo>
                  <a:lnTo>
                    <a:pt x="5" y="3"/>
                  </a:lnTo>
                  <a:cubicBezTo>
                    <a:pt x="5" y="3"/>
                    <a:pt x="4" y="3"/>
                    <a:pt x="4" y="3"/>
                  </a:cubicBezTo>
                  <a:lnTo>
                    <a:pt x="2" y="1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6" name="Oval 431"/>
            <p:cNvSpPr>
              <a:spLocks noChangeArrowheads="1"/>
            </p:cNvSpPr>
            <p:nvPr/>
          </p:nvSpPr>
          <p:spPr bwMode="auto">
            <a:xfrm>
              <a:off x="4190" y="1918"/>
              <a:ext cx="22" cy="26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7" name="Freeform 432"/>
            <p:cNvSpPr>
              <a:spLocks noEditPoints="1"/>
            </p:cNvSpPr>
            <p:nvPr/>
          </p:nvSpPr>
          <p:spPr bwMode="auto">
            <a:xfrm>
              <a:off x="4182" y="1914"/>
              <a:ext cx="37" cy="3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5" y="0"/>
                </a:cxn>
                <a:cxn ang="0">
                  <a:pos x="10" y="4"/>
                </a:cxn>
                <a:cxn ang="0">
                  <a:pos x="6" y="3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10" y="4"/>
                </a:cxn>
                <a:cxn ang="0">
                  <a:pos x="6" y="6"/>
                </a:cxn>
                <a:cxn ang="0">
                  <a:pos x="10" y="4"/>
                </a:cxn>
                <a:cxn ang="0">
                  <a:pos x="9" y="8"/>
                </a:cxn>
                <a:cxn ang="0">
                  <a:pos x="9" y="8"/>
                </a:cxn>
                <a:cxn ang="0">
                  <a:pos x="5" y="9"/>
                </a:cxn>
                <a:cxn ang="0">
                  <a:pos x="6" y="6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4" y="6"/>
                </a:cxn>
                <a:cxn ang="0">
                  <a:pos x="5" y="9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4" y="3"/>
                </a:cxn>
                <a:cxn ang="0">
                  <a:pos x="0" y="4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8" y="0"/>
                    <a:pt x="9" y="1"/>
                  </a:cubicBezTo>
                  <a:lnTo>
                    <a:pt x="6" y="3"/>
                  </a:lnTo>
                  <a:cubicBezTo>
                    <a:pt x="6" y="3"/>
                    <a:pt x="6" y="3"/>
                    <a:pt x="5" y="3"/>
                  </a:cubicBezTo>
                  <a:lnTo>
                    <a:pt x="5" y="0"/>
                  </a:lnTo>
                  <a:close/>
                  <a:moveTo>
                    <a:pt x="9" y="1"/>
                  </a:moveTo>
                  <a:cubicBezTo>
                    <a:pt x="9" y="2"/>
                    <a:pt x="10" y="3"/>
                    <a:pt x="10" y="4"/>
                  </a:cubicBezTo>
                  <a:lnTo>
                    <a:pt x="7" y="4"/>
                  </a:lnTo>
                  <a:cubicBezTo>
                    <a:pt x="7" y="4"/>
                    <a:pt x="7" y="4"/>
                    <a:pt x="6" y="3"/>
                  </a:cubicBezTo>
                  <a:lnTo>
                    <a:pt x="9" y="1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cubicBezTo>
                    <a:pt x="10" y="6"/>
                    <a:pt x="9" y="7"/>
                    <a:pt x="9" y="8"/>
                  </a:cubicBezTo>
                  <a:lnTo>
                    <a:pt x="6" y="6"/>
                  </a:lnTo>
                  <a:cubicBezTo>
                    <a:pt x="7" y="5"/>
                    <a:pt x="7" y="5"/>
                    <a:pt x="7" y="4"/>
                  </a:cubicBezTo>
                  <a:lnTo>
                    <a:pt x="10" y="4"/>
                  </a:lnTo>
                  <a:close/>
                  <a:moveTo>
                    <a:pt x="9" y="8"/>
                  </a:moveTo>
                  <a:lnTo>
                    <a:pt x="9" y="8"/>
                  </a:lnTo>
                  <a:lnTo>
                    <a:pt x="7" y="7"/>
                  </a:lnTo>
                  <a:lnTo>
                    <a:pt x="9" y="8"/>
                  </a:lnTo>
                  <a:close/>
                  <a:moveTo>
                    <a:pt x="9" y="8"/>
                  </a:moveTo>
                  <a:cubicBezTo>
                    <a:pt x="8" y="9"/>
                    <a:pt x="6" y="9"/>
                    <a:pt x="5" y="9"/>
                  </a:cubicBezTo>
                  <a:lnTo>
                    <a:pt x="5" y="6"/>
                  </a:lnTo>
                  <a:cubicBezTo>
                    <a:pt x="6" y="6"/>
                    <a:pt x="6" y="6"/>
                    <a:pt x="6" y="6"/>
                  </a:cubicBezTo>
                  <a:lnTo>
                    <a:pt x="9" y="8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cubicBezTo>
                    <a:pt x="4" y="9"/>
                    <a:pt x="3" y="9"/>
                    <a:pt x="2" y="8"/>
                  </a:cubicBezTo>
                  <a:lnTo>
                    <a:pt x="4" y="6"/>
                  </a:lnTo>
                  <a:cubicBezTo>
                    <a:pt x="4" y="6"/>
                    <a:pt x="5" y="6"/>
                    <a:pt x="5" y="6"/>
                  </a:cubicBezTo>
                  <a:lnTo>
                    <a:pt x="5" y="9"/>
                  </a:lnTo>
                  <a:close/>
                  <a:moveTo>
                    <a:pt x="4" y="6"/>
                  </a:moveTo>
                  <a:lnTo>
                    <a:pt x="4" y="6"/>
                  </a:lnTo>
                  <a:lnTo>
                    <a:pt x="3" y="7"/>
                  </a:lnTo>
                  <a:lnTo>
                    <a:pt x="4" y="6"/>
                  </a:lnTo>
                  <a:close/>
                  <a:moveTo>
                    <a:pt x="2" y="8"/>
                  </a:moveTo>
                  <a:cubicBezTo>
                    <a:pt x="1" y="7"/>
                    <a:pt x="0" y="6"/>
                    <a:pt x="0" y="4"/>
                  </a:cubicBezTo>
                  <a:lnTo>
                    <a:pt x="3" y="4"/>
                  </a:lnTo>
                  <a:cubicBezTo>
                    <a:pt x="3" y="5"/>
                    <a:pt x="4" y="5"/>
                    <a:pt x="4" y="6"/>
                  </a:cubicBezTo>
                  <a:lnTo>
                    <a:pt x="2" y="8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cubicBezTo>
                    <a:pt x="0" y="3"/>
                    <a:pt x="1" y="2"/>
                    <a:pt x="2" y="1"/>
                  </a:cubicBezTo>
                  <a:lnTo>
                    <a:pt x="4" y="3"/>
                  </a:lnTo>
                  <a:cubicBezTo>
                    <a:pt x="4" y="4"/>
                    <a:pt x="3" y="4"/>
                    <a:pt x="3" y="4"/>
                  </a:cubicBezTo>
                  <a:lnTo>
                    <a:pt x="0" y="4"/>
                  </a:lnTo>
                  <a:close/>
                  <a:moveTo>
                    <a:pt x="4" y="3"/>
                  </a:moveTo>
                  <a:lnTo>
                    <a:pt x="4" y="3"/>
                  </a:lnTo>
                  <a:lnTo>
                    <a:pt x="3" y="2"/>
                  </a:lnTo>
                  <a:lnTo>
                    <a:pt x="4" y="3"/>
                  </a:lnTo>
                  <a:close/>
                  <a:moveTo>
                    <a:pt x="2" y="1"/>
                  </a:moveTo>
                  <a:cubicBezTo>
                    <a:pt x="3" y="0"/>
                    <a:pt x="4" y="0"/>
                    <a:pt x="5" y="0"/>
                  </a:cubicBezTo>
                  <a:lnTo>
                    <a:pt x="5" y="3"/>
                  </a:lnTo>
                  <a:cubicBezTo>
                    <a:pt x="5" y="3"/>
                    <a:pt x="4" y="3"/>
                    <a:pt x="4" y="3"/>
                  </a:cubicBezTo>
                  <a:lnTo>
                    <a:pt x="2" y="1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8" name="Oval 433"/>
            <p:cNvSpPr>
              <a:spLocks noChangeArrowheads="1"/>
            </p:cNvSpPr>
            <p:nvPr/>
          </p:nvSpPr>
          <p:spPr bwMode="auto">
            <a:xfrm>
              <a:off x="4231" y="1918"/>
              <a:ext cx="22" cy="26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9" name="Freeform 434"/>
            <p:cNvSpPr>
              <a:spLocks noEditPoints="1"/>
            </p:cNvSpPr>
            <p:nvPr/>
          </p:nvSpPr>
          <p:spPr bwMode="auto">
            <a:xfrm>
              <a:off x="4223" y="1914"/>
              <a:ext cx="37" cy="3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5" y="0"/>
                </a:cxn>
                <a:cxn ang="0">
                  <a:pos x="10" y="4"/>
                </a:cxn>
                <a:cxn ang="0">
                  <a:pos x="6" y="3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10" y="4"/>
                </a:cxn>
                <a:cxn ang="0">
                  <a:pos x="6" y="6"/>
                </a:cxn>
                <a:cxn ang="0">
                  <a:pos x="10" y="4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5" y="9"/>
                </a:cxn>
                <a:cxn ang="0">
                  <a:pos x="6" y="6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4" y="6"/>
                </a:cxn>
                <a:cxn ang="0">
                  <a:pos x="5" y="9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4" y="3"/>
                </a:cxn>
                <a:cxn ang="0">
                  <a:pos x="0" y="4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8" y="0"/>
                    <a:pt x="8" y="1"/>
                  </a:cubicBezTo>
                  <a:lnTo>
                    <a:pt x="6" y="3"/>
                  </a:lnTo>
                  <a:cubicBezTo>
                    <a:pt x="6" y="3"/>
                    <a:pt x="6" y="3"/>
                    <a:pt x="5" y="3"/>
                  </a:cubicBezTo>
                  <a:lnTo>
                    <a:pt x="5" y="0"/>
                  </a:lnTo>
                  <a:close/>
                  <a:moveTo>
                    <a:pt x="8" y="1"/>
                  </a:moveTo>
                  <a:cubicBezTo>
                    <a:pt x="9" y="2"/>
                    <a:pt x="10" y="3"/>
                    <a:pt x="10" y="4"/>
                  </a:cubicBezTo>
                  <a:lnTo>
                    <a:pt x="7" y="4"/>
                  </a:lnTo>
                  <a:cubicBezTo>
                    <a:pt x="7" y="4"/>
                    <a:pt x="7" y="4"/>
                    <a:pt x="6" y="3"/>
                  </a:cubicBezTo>
                  <a:lnTo>
                    <a:pt x="8" y="1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cubicBezTo>
                    <a:pt x="10" y="6"/>
                    <a:pt x="9" y="7"/>
                    <a:pt x="8" y="8"/>
                  </a:cubicBezTo>
                  <a:lnTo>
                    <a:pt x="6" y="6"/>
                  </a:lnTo>
                  <a:cubicBezTo>
                    <a:pt x="7" y="5"/>
                    <a:pt x="7" y="5"/>
                    <a:pt x="7" y="4"/>
                  </a:cubicBezTo>
                  <a:lnTo>
                    <a:pt x="10" y="4"/>
                  </a:lnTo>
                  <a:close/>
                  <a:moveTo>
                    <a:pt x="8" y="8"/>
                  </a:moveTo>
                  <a:lnTo>
                    <a:pt x="8" y="8"/>
                  </a:lnTo>
                  <a:lnTo>
                    <a:pt x="7" y="7"/>
                  </a:lnTo>
                  <a:lnTo>
                    <a:pt x="8" y="8"/>
                  </a:lnTo>
                  <a:close/>
                  <a:moveTo>
                    <a:pt x="8" y="8"/>
                  </a:moveTo>
                  <a:cubicBezTo>
                    <a:pt x="8" y="9"/>
                    <a:pt x="6" y="9"/>
                    <a:pt x="5" y="9"/>
                  </a:cubicBezTo>
                  <a:lnTo>
                    <a:pt x="5" y="6"/>
                  </a:lnTo>
                  <a:cubicBezTo>
                    <a:pt x="6" y="6"/>
                    <a:pt x="6" y="6"/>
                    <a:pt x="6" y="6"/>
                  </a:cubicBezTo>
                  <a:lnTo>
                    <a:pt x="8" y="8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cubicBezTo>
                    <a:pt x="4" y="9"/>
                    <a:pt x="3" y="9"/>
                    <a:pt x="2" y="8"/>
                  </a:cubicBezTo>
                  <a:lnTo>
                    <a:pt x="4" y="6"/>
                  </a:lnTo>
                  <a:cubicBezTo>
                    <a:pt x="4" y="6"/>
                    <a:pt x="5" y="6"/>
                    <a:pt x="5" y="6"/>
                  </a:cubicBezTo>
                  <a:lnTo>
                    <a:pt x="5" y="9"/>
                  </a:lnTo>
                  <a:close/>
                  <a:moveTo>
                    <a:pt x="4" y="6"/>
                  </a:moveTo>
                  <a:lnTo>
                    <a:pt x="4" y="6"/>
                  </a:lnTo>
                  <a:lnTo>
                    <a:pt x="3" y="7"/>
                  </a:lnTo>
                  <a:lnTo>
                    <a:pt x="4" y="6"/>
                  </a:lnTo>
                  <a:close/>
                  <a:moveTo>
                    <a:pt x="2" y="8"/>
                  </a:moveTo>
                  <a:cubicBezTo>
                    <a:pt x="1" y="7"/>
                    <a:pt x="0" y="6"/>
                    <a:pt x="0" y="4"/>
                  </a:cubicBezTo>
                  <a:lnTo>
                    <a:pt x="3" y="4"/>
                  </a:lnTo>
                  <a:cubicBezTo>
                    <a:pt x="3" y="5"/>
                    <a:pt x="4" y="5"/>
                    <a:pt x="4" y="6"/>
                  </a:cubicBezTo>
                  <a:lnTo>
                    <a:pt x="2" y="8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cubicBezTo>
                    <a:pt x="0" y="3"/>
                    <a:pt x="1" y="2"/>
                    <a:pt x="2" y="1"/>
                  </a:cubicBezTo>
                  <a:lnTo>
                    <a:pt x="4" y="3"/>
                  </a:lnTo>
                  <a:cubicBezTo>
                    <a:pt x="4" y="4"/>
                    <a:pt x="3" y="4"/>
                    <a:pt x="3" y="4"/>
                  </a:cubicBezTo>
                  <a:lnTo>
                    <a:pt x="0" y="4"/>
                  </a:lnTo>
                  <a:close/>
                  <a:moveTo>
                    <a:pt x="4" y="3"/>
                  </a:moveTo>
                  <a:lnTo>
                    <a:pt x="4" y="3"/>
                  </a:lnTo>
                  <a:lnTo>
                    <a:pt x="3" y="2"/>
                  </a:lnTo>
                  <a:lnTo>
                    <a:pt x="4" y="3"/>
                  </a:lnTo>
                  <a:close/>
                  <a:moveTo>
                    <a:pt x="2" y="1"/>
                  </a:moveTo>
                  <a:cubicBezTo>
                    <a:pt x="3" y="0"/>
                    <a:pt x="4" y="0"/>
                    <a:pt x="5" y="0"/>
                  </a:cubicBezTo>
                  <a:lnTo>
                    <a:pt x="5" y="3"/>
                  </a:lnTo>
                  <a:cubicBezTo>
                    <a:pt x="5" y="3"/>
                    <a:pt x="4" y="3"/>
                    <a:pt x="4" y="3"/>
                  </a:cubicBezTo>
                  <a:lnTo>
                    <a:pt x="2" y="1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0" name="Oval 435"/>
            <p:cNvSpPr>
              <a:spLocks noChangeArrowheads="1"/>
            </p:cNvSpPr>
            <p:nvPr/>
          </p:nvSpPr>
          <p:spPr bwMode="auto">
            <a:xfrm>
              <a:off x="4313" y="2060"/>
              <a:ext cx="22" cy="26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1" name="Freeform 436"/>
            <p:cNvSpPr>
              <a:spLocks noEditPoints="1"/>
            </p:cNvSpPr>
            <p:nvPr/>
          </p:nvSpPr>
          <p:spPr bwMode="auto">
            <a:xfrm>
              <a:off x="4305" y="2056"/>
              <a:ext cx="38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5" y="0"/>
                </a:cxn>
                <a:cxn ang="0">
                  <a:pos x="10" y="5"/>
                </a:cxn>
                <a:cxn ang="0">
                  <a:pos x="6" y="3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5" y="9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6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4" y="6"/>
                </a:cxn>
                <a:cxn ang="0">
                  <a:pos x="5" y="9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4" y="3"/>
                </a:cxn>
                <a:cxn ang="0">
                  <a:pos x="0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0"/>
                    <a:pt x="8" y="1"/>
                  </a:cubicBezTo>
                  <a:lnTo>
                    <a:pt x="6" y="3"/>
                  </a:lnTo>
                  <a:cubicBezTo>
                    <a:pt x="6" y="3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8" y="1"/>
                  </a:moveTo>
                  <a:cubicBezTo>
                    <a:pt x="9" y="2"/>
                    <a:pt x="10" y="3"/>
                    <a:pt x="10" y="5"/>
                  </a:cubicBezTo>
                  <a:lnTo>
                    <a:pt x="7" y="5"/>
                  </a:lnTo>
                  <a:cubicBezTo>
                    <a:pt x="7" y="4"/>
                    <a:pt x="6" y="4"/>
                    <a:pt x="6" y="3"/>
                  </a:cubicBezTo>
                  <a:lnTo>
                    <a:pt x="8" y="1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6"/>
                    <a:pt x="9" y="7"/>
                    <a:pt x="8" y="8"/>
                  </a:cubicBezTo>
                  <a:lnTo>
                    <a:pt x="6" y="6"/>
                  </a:lnTo>
                  <a:cubicBezTo>
                    <a:pt x="6" y="6"/>
                    <a:pt x="7" y="5"/>
                    <a:pt x="7" y="5"/>
                  </a:cubicBezTo>
                  <a:lnTo>
                    <a:pt x="10" y="5"/>
                  </a:lnTo>
                  <a:close/>
                  <a:moveTo>
                    <a:pt x="8" y="8"/>
                  </a:moveTo>
                  <a:lnTo>
                    <a:pt x="8" y="8"/>
                  </a:lnTo>
                  <a:lnTo>
                    <a:pt x="7" y="7"/>
                  </a:lnTo>
                  <a:lnTo>
                    <a:pt x="8" y="8"/>
                  </a:lnTo>
                  <a:close/>
                  <a:moveTo>
                    <a:pt x="8" y="8"/>
                  </a:moveTo>
                  <a:cubicBezTo>
                    <a:pt x="7" y="9"/>
                    <a:pt x="6" y="9"/>
                    <a:pt x="5" y="9"/>
                  </a:cubicBezTo>
                  <a:lnTo>
                    <a:pt x="5" y="6"/>
                  </a:lnTo>
                  <a:cubicBezTo>
                    <a:pt x="5" y="6"/>
                    <a:pt x="6" y="6"/>
                    <a:pt x="6" y="6"/>
                  </a:cubicBezTo>
                  <a:lnTo>
                    <a:pt x="8" y="8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10"/>
                  </a:lnTo>
                  <a:close/>
                  <a:moveTo>
                    <a:pt x="5" y="9"/>
                  </a:moveTo>
                  <a:cubicBezTo>
                    <a:pt x="4" y="9"/>
                    <a:pt x="2" y="9"/>
                    <a:pt x="2" y="8"/>
                  </a:cubicBezTo>
                  <a:lnTo>
                    <a:pt x="4" y="6"/>
                  </a:lnTo>
                  <a:cubicBezTo>
                    <a:pt x="4" y="6"/>
                    <a:pt x="4" y="6"/>
                    <a:pt x="5" y="6"/>
                  </a:cubicBezTo>
                  <a:lnTo>
                    <a:pt x="5" y="9"/>
                  </a:lnTo>
                  <a:close/>
                  <a:moveTo>
                    <a:pt x="4" y="6"/>
                  </a:moveTo>
                  <a:lnTo>
                    <a:pt x="4" y="6"/>
                  </a:lnTo>
                  <a:lnTo>
                    <a:pt x="3" y="7"/>
                  </a:lnTo>
                  <a:lnTo>
                    <a:pt x="4" y="6"/>
                  </a:lnTo>
                  <a:close/>
                  <a:moveTo>
                    <a:pt x="2" y="8"/>
                  </a:moveTo>
                  <a:cubicBezTo>
                    <a:pt x="1" y="7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5"/>
                    <a:pt x="3" y="6"/>
                    <a:pt x="4" y="6"/>
                  </a:cubicBezTo>
                  <a:lnTo>
                    <a:pt x="2" y="8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3"/>
                    <a:pt x="1" y="2"/>
                    <a:pt x="2" y="1"/>
                  </a:cubicBezTo>
                  <a:lnTo>
                    <a:pt x="4" y="3"/>
                  </a:lnTo>
                  <a:cubicBezTo>
                    <a:pt x="3" y="4"/>
                    <a:pt x="3" y="4"/>
                    <a:pt x="3" y="5"/>
                  </a:cubicBezTo>
                  <a:lnTo>
                    <a:pt x="0" y="5"/>
                  </a:lnTo>
                  <a:close/>
                  <a:moveTo>
                    <a:pt x="4" y="3"/>
                  </a:moveTo>
                  <a:lnTo>
                    <a:pt x="4" y="3"/>
                  </a:lnTo>
                  <a:lnTo>
                    <a:pt x="3" y="2"/>
                  </a:lnTo>
                  <a:lnTo>
                    <a:pt x="4" y="3"/>
                  </a:lnTo>
                  <a:close/>
                  <a:moveTo>
                    <a:pt x="2" y="1"/>
                  </a:moveTo>
                  <a:cubicBezTo>
                    <a:pt x="2" y="0"/>
                    <a:pt x="4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3"/>
                    <a:pt x="4" y="3"/>
                  </a:cubicBezTo>
                  <a:lnTo>
                    <a:pt x="2" y="1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2" name="Oval 437"/>
            <p:cNvSpPr>
              <a:spLocks noChangeArrowheads="1"/>
            </p:cNvSpPr>
            <p:nvPr/>
          </p:nvSpPr>
          <p:spPr bwMode="auto">
            <a:xfrm>
              <a:off x="4354" y="2205"/>
              <a:ext cx="22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3" name="Freeform 438"/>
            <p:cNvSpPr>
              <a:spLocks noEditPoints="1"/>
            </p:cNvSpPr>
            <p:nvPr/>
          </p:nvSpPr>
          <p:spPr bwMode="auto">
            <a:xfrm>
              <a:off x="4346" y="2198"/>
              <a:ext cx="38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10" y="5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6" y="3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8" y="2"/>
                  </a:moveTo>
                  <a:cubicBezTo>
                    <a:pt x="9" y="2"/>
                    <a:pt x="10" y="4"/>
                    <a:pt x="10" y="5"/>
                  </a:cubicBezTo>
                  <a:lnTo>
                    <a:pt x="7" y="5"/>
                  </a:lnTo>
                  <a:cubicBezTo>
                    <a:pt x="7" y="4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6"/>
                    <a:pt x="9" y="7"/>
                    <a:pt x="8" y="8"/>
                  </a:cubicBezTo>
                  <a:lnTo>
                    <a:pt x="6" y="6"/>
                  </a:lnTo>
                  <a:cubicBezTo>
                    <a:pt x="6" y="6"/>
                    <a:pt x="7" y="5"/>
                    <a:pt x="7" y="5"/>
                  </a:cubicBezTo>
                  <a:lnTo>
                    <a:pt x="10" y="5"/>
                  </a:lnTo>
                  <a:close/>
                  <a:moveTo>
                    <a:pt x="8" y="8"/>
                  </a:moveTo>
                  <a:lnTo>
                    <a:pt x="8" y="8"/>
                  </a:lnTo>
                  <a:lnTo>
                    <a:pt x="7" y="7"/>
                  </a:lnTo>
                  <a:lnTo>
                    <a:pt x="8" y="8"/>
                  </a:lnTo>
                  <a:close/>
                  <a:moveTo>
                    <a:pt x="8" y="8"/>
                  </a:moveTo>
                  <a:cubicBezTo>
                    <a:pt x="7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5" y="7"/>
                    <a:pt x="6" y="6"/>
                    <a:pt x="6" y="6"/>
                  </a:cubicBezTo>
                  <a:lnTo>
                    <a:pt x="8" y="8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4" y="10"/>
                    <a:pt x="2" y="9"/>
                    <a:pt x="1" y="8"/>
                  </a:cubicBezTo>
                  <a:lnTo>
                    <a:pt x="4" y="6"/>
                  </a:lnTo>
                  <a:cubicBezTo>
                    <a:pt x="4" y="6"/>
                    <a:pt x="4" y="7"/>
                    <a:pt x="5" y="7"/>
                  </a:cubicBezTo>
                  <a:lnTo>
                    <a:pt x="5" y="10"/>
                  </a:lnTo>
                  <a:close/>
                  <a:moveTo>
                    <a:pt x="4" y="6"/>
                  </a:moveTo>
                  <a:lnTo>
                    <a:pt x="4" y="6"/>
                  </a:lnTo>
                  <a:lnTo>
                    <a:pt x="3" y="7"/>
                  </a:lnTo>
                  <a:lnTo>
                    <a:pt x="4" y="6"/>
                  </a:lnTo>
                  <a:close/>
                  <a:moveTo>
                    <a:pt x="1" y="8"/>
                  </a:moveTo>
                  <a:cubicBezTo>
                    <a:pt x="1" y="7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5"/>
                    <a:pt x="3" y="6"/>
                    <a:pt x="4" y="6"/>
                  </a:cubicBezTo>
                  <a:lnTo>
                    <a:pt x="1" y="8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1" y="2"/>
                    <a:pt x="1" y="2"/>
                  </a:cubicBezTo>
                  <a:lnTo>
                    <a:pt x="4" y="4"/>
                  </a:lnTo>
                  <a:cubicBezTo>
                    <a:pt x="3" y="4"/>
                    <a:pt x="3" y="4"/>
                    <a:pt x="3" y="5"/>
                  </a:cubicBezTo>
                  <a:lnTo>
                    <a:pt x="0" y="5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3" y="3"/>
                  </a:lnTo>
                  <a:lnTo>
                    <a:pt x="4" y="4"/>
                  </a:lnTo>
                  <a:close/>
                  <a:moveTo>
                    <a:pt x="1" y="2"/>
                  </a:moveTo>
                  <a:cubicBezTo>
                    <a:pt x="2" y="1"/>
                    <a:pt x="4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3"/>
                    <a:pt x="4" y="4"/>
                  </a:cubicBezTo>
                  <a:lnTo>
                    <a:pt x="1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4" name="Oval 439"/>
            <p:cNvSpPr>
              <a:spLocks noChangeArrowheads="1"/>
            </p:cNvSpPr>
            <p:nvPr/>
          </p:nvSpPr>
          <p:spPr bwMode="auto">
            <a:xfrm>
              <a:off x="4395" y="2347"/>
              <a:ext cx="22" cy="22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5" name="Freeform 440"/>
            <p:cNvSpPr>
              <a:spLocks noEditPoints="1"/>
            </p:cNvSpPr>
            <p:nvPr/>
          </p:nvSpPr>
          <p:spPr bwMode="auto">
            <a:xfrm>
              <a:off x="4387" y="2340"/>
              <a:ext cx="38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6" y="4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3"/>
                    <a:pt x="10" y="4"/>
                    <a:pt x="10" y="5"/>
                  </a:cubicBezTo>
                  <a:lnTo>
                    <a:pt x="7" y="5"/>
                  </a:lnTo>
                  <a:cubicBezTo>
                    <a:pt x="7" y="5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7"/>
                    <a:pt x="9" y="8"/>
                    <a:pt x="8" y="9"/>
                  </a:cubicBezTo>
                  <a:lnTo>
                    <a:pt x="6" y="6"/>
                  </a:lnTo>
                  <a:cubicBezTo>
                    <a:pt x="6" y="6"/>
                    <a:pt x="7" y="6"/>
                    <a:pt x="7" y="5"/>
                  </a:cubicBezTo>
                  <a:lnTo>
                    <a:pt x="10" y="5"/>
                  </a:lnTo>
                  <a:close/>
                  <a:moveTo>
                    <a:pt x="8" y="9"/>
                  </a:moveTo>
                  <a:cubicBezTo>
                    <a:pt x="7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5" y="7"/>
                    <a:pt x="6" y="7"/>
                    <a:pt x="6" y="6"/>
                  </a:cubicBezTo>
                  <a:lnTo>
                    <a:pt x="8" y="9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3" y="10"/>
                    <a:pt x="2" y="9"/>
                    <a:pt x="1" y="9"/>
                  </a:cubicBezTo>
                  <a:lnTo>
                    <a:pt x="4" y="6"/>
                  </a:lnTo>
                  <a:cubicBezTo>
                    <a:pt x="4" y="7"/>
                    <a:pt x="4" y="7"/>
                    <a:pt x="5" y="7"/>
                  </a:cubicBezTo>
                  <a:lnTo>
                    <a:pt x="5" y="10"/>
                  </a:lnTo>
                  <a:close/>
                  <a:moveTo>
                    <a:pt x="1" y="9"/>
                  </a:moveTo>
                  <a:lnTo>
                    <a:pt x="1" y="9"/>
                  </a:lnTo>
                  <a:lnTo>
                    <a:pt x="3" y="8"/>
                  </a:lnTo>
                  <a:lnTo>
                    <a:pt x="1" y="9"/>
                  </a:lnTo>
                  <a:close/>
                  <a:moveTo>
                    <a:pt x="1" y="9"/>
                  </a:moveTo>
                  <a:cubicBezTo>
                    <a:pt x="1" y="8"/>
                    <a:pt x="0" y="7"/>
                    <a:pt x="0" y="5"/>
                  </a:cubicBezTo>
                  <a:lnTo>
                    <a:pt x="3" y="5"/>
                  </a:lnTo>
                  <a:cubicBezTo>
                    <a:pt x="3" y="6"/>
                    <a:pt x="3" y="6"/>
                    <a:pt x="4" y="6"/>
                  </a:cubicBezTo>
                  <a:lnTo>
                    <a:pt x="1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1" y="3"/>
                    <a:pt x="1" y="2"/>
                  </a:cubicBezTo>
                  <a:lnTo>
                    <a:pt x="4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3" y="3"/>
                  </a:lnTo>
                  <a:lnTo>
                    <a:pt x="4" y="4"/>
                  </a:lnTo>
                  <a:close/>
                  <a:moveTo>
                    <a:pt x="1" y="2"/>
                  </a:moveTo>
                  <a:cubicBezTo>
                    <a:pt x="2" y="1"/>
                    <a:pt x="3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4"/>
                    <a:pt x="4" y="4"/>
                  </a:cubicBezTo>
                  <a:lnTo>
                    <a:pt x="1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6" name="Oval 441"/>
            <p:cNvSpPr>
              <a:spLocks noChangeArrowheads="1"/>
            </p:cNvSpPr>
            <p:nvPr/>
          </p:nvSpPr>
          <p:spPr bwMode="auto">
            <a:xfrm>
              <a:off x="4473" y="2500"/>
              <a:ext cx="26" cy="26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7" name="Freeform 442"/>
            <p:cNvSpPr>
              <a:spLocks noEditPoints="1"/>
            </p:cNvSpPr>
            <p:nvPr/>
          </p:nvSpPr>
          <p:spPr bwMode="auto">
            <a:xfrm>
              <a:off x="4469" y="2496"/>
              <a:ext cx="34" cy="3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9" y="5"/>
                </a:cxn>
                <a:cxn ang="0">
                  <a:pos x="6" y="3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6" y="6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3" y="6"/>
                </a:cxn>
                <a:cxn ang="0">
                  <a:pos x="5" y="9"/>
                </a:cxn>
                <a:cxn ang="0">
                  <a:pos x="1" y="8"/>
                </a:cxn>
                <a:cxn ang="0">
                  <a:pos x="1" y="8"/>
                </a:cxn>
                <a:cxn ang="0">
                  <a:pos x="0" y="5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3" y="3"/>
                </a:cxn>
                <a:cxn ang="0">
                  <a:pos x="0" y="5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5" y="0"/>
                </a:cxn>
                <a:cxn ang="0">
                  <a:pos x="3" y="3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0"/>
                    <a:pt x="8" y="1"/>
                  </a:cubicBezTo>
                  <a:lnTo>
                    <a:pt x="6" y="3"/>
                  </a:lnTo>
                  <a:cubicBezTo>
                    <a:pt x="6" y="3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3"/>
                  </a:moveTo>
                  <a:lnTo>
                    <a:pt x="6" y="3"/>
                  </a:lnTo>
                  <a:lnTo>
                    <a:pt x="7" y="2"/>
                  </a:lnTo>
                  <a:lnTo>
                    <a:pt x="6" y="3"/>
                  </a:lnTo>
                  <a:close/>
                  <a:moveTo>
                    <a:pt x="8" y="1"/>
                  </a:moveTo>
                  <a:cubicBezTo>
                    <a:pt x="9" y="2"/>
                    <a:pt x="9" y="3"/>
                    <a:pt x="9" y="5"/>
                  </a:cubicBezTo>
                  <a:lnTo>
                    <a:pt x="6" y="5"/>
                  </a:lnTo>
                  <a:cubicBezTo>
                    <a:pt x="6" y="4"/>
                    <a:pt x="6" y="4"/>
                    <a:pt x="6" y="3"/>
                  </a:cubicBezTo>
                  <a:lnTo>
                    <a:pt x="8" y="1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cubicBezTo>
                    <a:pt x="9" y="6"/>
                    <a:pt x="9" y="7"/>
                    <a:pt x="8" y="8"/>
                  </a:cubicBez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lnTo>
                    <a:pt x="9" y="5"/>
                  </a:lnTo>
                  <a:close/>
                  <a:moveTo>
                    <a:pt x="8" y="8"/>
                  </a:moveTo>
                  <a:cubicBezTo>
                    <a:pt x="7" y="9"/>
                    <a:pt x="6" y="9"/>
                    <a:pt x="5" y="9"/>
                  </a:cubicBezTo>
                  <a:lnTo>
                    <a:pt x="5" y="6"/>
                  </a:lnTo>
                  <a:cubicBezTo>
                    <a:pt x="5" y="6"/>
                    <a:pt x="6" y="6"/>
                    <a:pt x="6" y="6"/>
                  </a:cubicBezTo>
                  <a:lnTo>
                    <a:pt x="8" y="8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lnTo>
                    <a:pt x="3" y="6"/>
                  </a:lnTo>
                  <a:cubicBezTo>
                    <a:pt x="4" y="6"/>
                    <a:pt x="4" y="6"/>
                    <a:pt x="5" y="6"/>
                  </a:cubicBezTo>
                  <a:lnTo>
                    <a:pt x="5" y="9"/>
                  </a:lnTo>
                  <a:close/>
                  <a:moveTo>
                    <a:pt x="1" y="8"/>
                  </a:moveTo>
                  <a:lnTo>
                    <a:pt x="1" y="8"/>
                  </a:lnTo>
                  <a:lnTo>
                    <a:pt x="2" y="7"/>
                  </a:lnTo>
                  <a:lnTo>
                    <a:pt x="1" y="8"/>
                  </a:lnTo>
                  <a:close/>
                  <a:moveTo>
                    <a:pt x="1" y="8"/>
                  </a:moveTo>
                  <a:cubicBezTo>
                    <a:pt x="0" y="7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5"/>
                    <a:pt x="3" y="6"/>
                    <a:pt x="3" y="6"/>
                  </a:cubicBezTo>
                  <a:lnTo>
                    <a:pt x="1" y="8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3"/>
                    <a:pt x="0" y="2"/>
                    <a:pt x="1" y="1"/>
                  </a:cubicBezTo>
                  <a:lnTo>
                    <a:pt x="3" y="3"/>
                  </a:lnTo>
                  <a:cubicBezTo>
                    <a:pt x="3" y="4"/>
                    <a:pt x="3" y="4"/>
                    <a:pt x="3" y="5"/>
                  </a:cubicBezTo>
                  <a:lnTo>
                    <a:pt x="0" y="5"/>
                  </a:lnTo>
                  <a:close/>
                  <a:moveTo>
                    <a:pt x="3" y="3"/>
                  </a:moveTo>
                  <a:lnTo>
                    <a:pt x="3" y="3"/>
                  </a:lnTo>
                  <a:lnTo>
                    <a:pt x="2" y="2"/>
                  </a:lnTo>
                  <a:lnTo>
                    <a:pt x="3" y="3"/>
                  </a:lnTo>
                  <a:close/>
                  <a:moveTo>
                    <a:pt x="1" y="1"/>
                  </a:moveTo>
                  <a:cubicBezTo>
                    <a:pt x="2" y="0"/>
                    <a:pt x="3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3"/>
                    <a:pt x="3" y="3"/>
                  </a:cubicBezTo>
                  <a:lnTo>
                    <a:pt x="1" y="1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8" name="Oval 443"/>
            <p:cNvSpPr>
              <a:spLocks noChangeArrowheads="1"/>
            </p:cNvSpPr>
            <p:nvPr/>
          </p:nvSpPr>
          <p:spPr bwMode="auto">
            <a:xfrm>
              <a:off x="4514" y="2515"/>
              <a:ext cx="26" cy="22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9" name="Freeform 444"/>
            <p:cNvSpPr>
              <a:spLocks noEditPoints="1"/>
            </p:cNvSpPr>
            <p:nvPr/>
          </p:nvSpPr>
          <p:spPr bwMode="auto">
            <a:xfrm>
              <a:off x="4511" y="2508"/>
              <a:ext cx="33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9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6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6"/>
                </a:cxn>
                <a:cxn ang="0">
                  <a:pos x="5" y="10"/>
                </a:cxn>
                <a:cxn ang="0">
                  <a:pos x="3" y="6"/>
                </a:cxn>
                <a:cxn ang="0">
                  <a:pos x="5" y="10"/>
                </a:cxn>
                <a:cxn ang="0">
                  <a:pos x="1" y="8"/>
                </a:cxn>
                <a:cxn ang="0">
                  <a:pos x="1" y="8"/>
                </a:cxn>
                <a:cxn ang="0">
                  <a:pos x="0" y="5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5" y="0"/>
                </a:cxn>
                <a:cxn ang="0">
                  <a:pos x="3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1"/>
                    <a:pt x="8" y="1"/>
                  </a:cubicBezTo>
                  <a:lnTo>
                    <a:pt x="6" y="4"/>
                  </a:lnTo>
                  <a:cubicBezTo>
                    <a:pt x="6" y="3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2"/>
                  </a:lnTo>
                  <a:lnTo>
                    <a:pt x="6" y="4"/>
                  </a:lnTo>
                  <a:close/>
                  <a:moveTo>
                    <a:pt x="8" y="1"/>
                  </a:moveTo>
                  <a:cubicBezTo>
                    <a:pt x="9" y="2"/>
                    <a:pt x="9" y="3"/>
                    <a:pt x="9" y="5"/>
                  </a:cubicBezTo>
                  <a:lnTo>
                    <a:pt x="6" y="5"/>
                  </a:lnTo>
                  <a:cubicBezTo>
                    <a:pt x="6" y="4"/>
                    <a:pt x="6" y="4"/>
                    <a:pt x="6" y="4"/>
                  </a:cubicBezTo>
                  <a:lnTo>
                    <a:pt x="8" y="1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cubicBezTo>
                    <a:pt x="9" y="6"/>
                    <a:pt x="9" y="7"/>
                    <a:pt x="8" y="8"/>
                  </a:cubicBez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lnTo>
                    <a:pt x="9" y="5"/>
                  </a:lnTo>
                  <a:close/>
                  <a:moveTo>
                    <a:pt x="8" y="8"/>
                  </a:moveTo>
                  <a:cubicBezTo>
                    <a:pt x="7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5" y="7"/>
                    <a:pt x="6" y="6"/>
                    <a:pt x="6" y="6"/>
                  </a:cubicBezTo>
                  <a:lnTo>
                    <a:pt x="8" y="8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3" y="10"/>
                    <a:pt x="2" y="9"/>
                    <a:pt x="1" y="8"/>
                  </a:cubicBezTo>
                  <a:lnTo>
                    <a:pt x="3" y="6"/>
                  </a:lnTo>
                  <a:cubicBezTo>
                    <a:pt x="4" y="6"/>
                    <a:pt x="4" y="7"/>
                    <a:pt x="5" y="7"/>
                  </a:cubicBezTo>
                  <a:lnTo>
                    <a:pt x="5" y="10"/>
                  </a:lnTo>
                  <a:close/>
                  <a:moveTo>
                    <a:pt x="1" y="8"/>
                  </a:moveTo>
                  <a:lnTo>
                    <a:pt x="1" y="8"/>
                  </a:lnTo>
                  <a:lnTo>
                    <a:pt x="2" y="7"/>
                  </a:lnTo>
                  <a:lnTo>
                    <a:pt x="1" y="8"/>
                  </a:lnTo>
                  <a:close/>
                  <a:moveTo>
                    <a:pt x="1" y="8"/>
                  </a:moveTo>
                  <a:cubicBezTo>
                    <a:pt x="0" y="7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5"/>
                    <a:pt x="3" y="6"/>
                    <a:pt x="3" y="6"/>
                  </a:cubicBezTo>
                  <a:lnTo>
                    <a:pt x="1" y="8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3"/>
                    <a:pt x="0" y="2"/>
                    <a:pt x="1" y="1"/>
                  </a:cubicBezTo>
                  <a:lnTo>
                    <a:pt x="3" y="4"/>
                  </a:lnTo>
                  <a:cubicBezTo>
                    <a:pt x="3" y="4"/>
                    <a:pt x="3" y="4"/>
                    <a:pt x="3" y="5"/>
                  </a:cubicBezTo>
                  <a:lnTo>
                    <a:pt x="0" y="5"/>
                  </a:lnTo>
                  <a:close/>
                  <a:moveTo>
                    <a:pt x="3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3" y="4"/>
                  </a:lnTo>
                  <a:close/>
                  <a:moveTo>
                    <a:pt x="1" y="1"/>
                  </a:moveTo>
                  <a:cubicBezTo>
                    <a:pt x="2" y="1"/>
                    <a:pt x="3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3"/>
                    <a:pt x="3" y="4"/>
                  </a:cubicBezTo>
                  <a:lnTo>
                    <a:pt x="1" y="1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0" name="Oval 445"/>
            <p:cNvSpPr>
              <a:spLocks noChangeArrowheads="1"/>
            </p:cNvSpPr>
            <p:nvPr/>
          </p:nvSpPr>
          <p:spPr bwMode="auto">
            <a:xfrm>
              <a:off x="4555" y="2526"/>
              <a:ext cx="26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1" name="Freeform 446"/>
            <p:cNvSpPr>
              <a:spLocks noEditPoints="1"/>
            </p:cNvSpPr>
            <p:nvPr/>
          </p:nvSpPr>
          <p:spPr bwMode="auto">
            <a:xfrm>
              <a:off x="4552" y="2519"/>
              <a:ext cx="33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9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3" y="6"/>
                </a:cxn>
                <a:cxn ang="0">
                  <a:pos x="5" y="10"/>
                </a:cxn>
                <a:cxn ang="0">
                  <a:pos x="1" y="8"/>
                </a:cxn>
                <a:cxn ang="0">
                  <a:pos x="1" y="8"/>
                </a:cxn>
                <a:cxn ang="0">
                  <a:pos x="0" y="5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5" y="0"/>
                </a:cxn>
                <a:cxn ang="0">
                  <a:pos x="3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5" y="3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2"/>
                    <a:pt x="9" y="4"/>
                    <a:pt x="9" y="5"/>
                  </a:cubicBezTo>
                  <a:lnTo>
                    <a:pt x="6" y="5"/>
                  </a:lnTo>
                  <a:cubicBezTo>
                    <a:pt x="6" y="4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cubicBezTo>
                    <a:pt x="9" y="6"/>
                    <a:pt x="9" y="7"/>
                    <a:pt x="8" y="8"/>
                  </a:cubicBez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lnTo>
                    <a:pt x="9" y="5"/>
                  </a:lnTo>
                  <a:close/>
                  <a:moveTo>
                    <a:pt x="8" y="8"/>
                  </a:moveTo>
                  <a:cubicBezTo>
                    <a:pt x="7" y="9"/>
                    <a:pt x="6" y="10"/>
                    <a:pt x="5" y="10"/>
                  </a:cubicBezTo>
                  <a:lnTo>
                    <a:pt x="5" y="7"/>
                  </a:lnTo>
                  <a:cubicBezTo>
                    <a:pt x="5" y="7"/>
                    <a:pt x="5" y="6"/>
                    <a:pt x="6" y="6"/>
                  </a:cubicBezTo>
                  <a:lnTo>
                    <a:pt x="8" y="8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3" y="10"/>
                    <a:pt x="2" y="9"/>
                    <a:pt x="1" y="8"/>
                  </a:cubicBezTo>
                  <a:lnTo>
                    <a:pt x="3" y="6"/>
                  </a:lnTo>
                  <a:cubicBezTo>
                    <a:pt x="4" y="6"/>
                    <a:pt x="4" y="7"/>
                    <a:pt x="5" y="7"/>
                  </a:cubicBezTo>
                  <a:lnTo>
                    <a:pt x="5" y="10"/>
                  </a:lnTo>
                  <a:close/>
                  <a:moveTo>
                    <a:pt x="1" y="8"/>
                  </a:moveTo>
                  <a:lnTo>
                    <a:pt x="1" y="8"/>
                  </a:lnTo>
                  <a:lnTo>
                    <a:pt x="2" y="7"/>
                  </a:lnTo>
                  <a:lnTo>
                    <a:pt x="1" y="8"/>
                  </a:lnTo>
                  <a:close/>
                  <a:moveTo>
                    <a:pt x="1" y="8"/>
                  </a:moveTo>
                  <a:cubicBezTo>
                    <a:pt x="0" y="7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5"/>
                    <a:pt x="3" y="6"/>
                    <a:pt x="3" y="6"/>
                  </a:cubicBezTo>
                  <a:lnTo>
                    <a:pt x="1" y="8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0" y="2"/>
                    <a:pt x="1" y="2"/>
                  </a:cubicBezTo>
                  <a:lnTo>
                    <a:pt x="3" y="4"/>
                  </a:lnTo>
                  <a:cubicBezTo>
                    <a:pt x="3" y="4"/>
                    <a:pt x="3" y="4"/>
                    <a:pt x="3" y="5"/>
                  </a:cubicBezTo>
                  <a:lnTo>
                    <a:pt x="0" y="5"/>
                  </a:lnTo>
                  <a:close/>
                  <a:moveTo>
                    <a:pt x="3" y="4"/>
                  </a:moveTo>
                  <a:lnTo>
                    <a:pt x="3" y="4"/>
                  </a:lnTo>
                  <a:lnTo>
                    <a:pt x="2" y="3"/>
                  </a:lnTo>
                  <a:lnTo>
                    <a:pt x="3" y="4"/>
                  </a:lnTo>
                  <a:close/>
                  <a:moveTo>
                    <a:pt x="1" y="2"/>
                  </a:moveTo>
                  <a:cubicBezTo>
                    <a:pt x="2" y="1"/>
                    <a:pt x="3" y="0"/>
                    <a:pt x="5" y="0"/>
                  </a:cubicBezTo>
                  <a:lnTo>
                    <a:pt x="5" y="3"/>
                  </a:lnTo>
                  <a:cubicBezTo>
                    <a:pt x="4" y="3"/>
                    <a:pt x="4" y="3"/>
                    <a:pt x="3" y="4"/>
                  </a:cubicBezTo>
                  <a:lnTo>
                    <a:pt x="1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2" name="Oval 447"/>
            <p:cNvSpPr>
              <a:spLocks noChangeArrowheads="1"/>
            </p:cNvSpPr>
            <p:nvPr/>
          </p:nvSpPr>
          <p:spPr bwMode="auto">
            <a:xfrm>
              <a:off x="4761" y="2537"/>
              <a:ext cx="22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3" name="Freeform 448"/>
            <p:cNvSpPr>
              <a:spLocks noEditPoints="1"/>
            </p:cNvSpPr>
            <p:nvPr/>
          </p:nvSpPr>
          <p:spPr bwMode="auto">
            <a:xfrm>
              <a:off x="4753" y="2530"/>
              <a:ext cx="37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2" y="9"/>
                </a:cxn>
                <a:cxn ang="0">
                  <a:pos x="2" y="9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7" y="0"/>
                    <a:pt x="8" y="1"/>
                    <a:pt x="9" y="2"/>
                  </a:cubicBezTo>
                  <a:lnTo>
                    <a:pt x="6" y="4"/>
                  </a:lnTo>
                  <a:cubicBezTo>
                    <a:pt x="6" y="4"/>
                    <a:pt x="6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8" y="3"/>
                  </a:lnTo>
                  <a:lnTo>
                    <a:pt x="6" y="4"/>
                  </a:lnTo>
                  <a:close/>
                  <a:moveTo>
                    <a:pt x="9" y="2"/>
                  </a:moveTo>
                  <a:cubicBezTo>
                    <a:pt x="9" y="3"/>
                    <a:pt x="10" y="4"/>
                    <a:pt x="10" y="5"/>
                  </a:cubicBezTo>
                  <a:lnTo>
                    <a:pt x="7" y="5"/>
                  </a:lnTo>
                  <a:cubicBezTo>
                    <a:pt x="7" y="5"/>
                    <a:pt x="7" y="4"/>
                    <a:pt x="6" y="4"/>
                  </a:cubicBezTo>
                  <a:lnTo>
                    <a:pt x="9" y="2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6"/>
                    <a:pt x="9" y="8"/>
                    <a:pt x="9" y="9"/>
                  </a:cubicBezTo>
                  <a:lnTo>
                    <a:pt x="6" y="6"/>
                  </a:lnTo>
                  <a:cubicBezTo>
                    <a:pt x="7" y="6"/>
                    <a:pt x="7" y="6"/>
                    <a:pt x="7" y="5"/>
                  </a:cubicBezTo>
                  <a:lnTo>
                    <a:pt x="10" y="5"/>
                  </a:lnTo>
                  <a:close/>
                  <a:moveTo>
                    <a:pt x="9" y="9"/>
                  </a:moveTo>
                  <a:cubicBezTo>
                    <a:pt x="8" y="9"/>
                    <a:pt x="7" y="10"/>
                    <a:pt x="5" y="10"/>
                  </a:cubicBezTo>
                  <a:lnTo>
                    <a:pt x="5" y="7"/>
                  </a:lnTo>
                  <a:cubicBezTo>
                    <a:pt x="6" y="7"/>
                    <a:pt x="6" y="7"/>
                    <a:pt x="6" y="6"/>
                  </a:cubicBezTo>
                  <a:lnTo>
                    <a:pt x="9" y="9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4" y="10"/>
                    <a:pt x="3" y="9"/>
                    <a:pt x="2" y="9"/>
                  </a:cubicBezTo>
                  <a:lnTo>
                    <a:pt x="4" y="6"/>
                  </a:lnTo>
                  <a:cubicBezTo>
                    <a:pt x="4" y="7"/>
                    <a:pt x="5" y="7"/>
                    <a:pt x="5" y="7"/>
                  </a:cubicBezTo>
                  <a:lnTo>
                    <a:pt x="5" y="10"/>
                  </a:lnTo>
                  <a:close/>
                  <a:moveTo>
                    <a:pt x="2" y="9"/>
                  </a:moveTo>
                  <a:lnTo>
                    <a:pt x="2" y="9"/>
                  </a:lnTo>
                  <a:lnTo>
                    <a:pt x="3" y="7"/>
                  </a:lnTo>
                  <a:lnTo>
                    <a:pt x="2" y="9"/>
                  </a:lnTo>
                  <a:close/>
                  <a:moveTo>
                    <a:pt x="2" y="9"/>
                  </a:moveTo>
                  <a:cubicBezTo>
                    <a:pt x="1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4" y="6"/>
                    <a:pt x="4" y="6"/>
                  </a:cubicBezTo>
                  <a:lnTo>
                    <a:pt x="2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1" y="3"/>
                    <a:pt x="2" y="2"/>
                  </a:cubicBezTo>
                  <a:lnTo>
                    <a:pt x="4" y="4"/>
                  </a:lnTo>
                  <a:cubicBezTo>
                    <a:pt x="4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3" y="3"/>
                  </a:lnTo>
                  <a:lnTo>
                    <a:pt x="4" y="4"/>
                  </a:lnTo>
                  <a:close/>
                  <a:moveTo>
                    <a:pt x="2" y="2"/>
                  </a:moveTo>
                  <a:cubicBezTo>
                    <a:pt x="3" y="1"/>
                    <a:pt x="4" y="0"/>
                    <a:pt x="5" y="0"/>
                  </a:cubicBezTo>
                  <a:lnTo>
                    <a:pt x="5" y="3"/>
                  </a:lnTo>
                  <a:cubicBezTo>
                    <a:pt x="5" y="3"/>
                    <a:pt x="4" y="4"/>
                    <a:pt x="4" y="4"/>
                  </a:cubicBezTo>
                  <a:lnTo>
                    <a:pt x="2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4" name="Oval 449"/>
            <p:cNvSpPr>
              <a:spLocks noChangeArrowheads="1"/>
            </p:cNvSpPr>
            <p:nvPr/>
          </p:nvSpPr>
          <p:spPr bwMode="auto">
            <a:xfrm>
              <a:off x="4637" y="2537"/>
              <a:ext cx="27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5" name="Freeform 450"/>
            <p:cNvSpPr>
              <a:spLocks noEditPoints="1"/>
            </p:cNvSpPr>
            <p:nvPr/>
          </p:nvSpPr>
          <p:spPr bwMode="auto">
            <a:xfrm>
              <a:off x="4634" y="2530"/>
              <a:ext cx="33" cy="3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9" y="5"/>
                </a:cxn>
                <a:cxn ang="0">
                  <a:pos x="4" y="10"/>
                </a:cxn>
                <a:cxn ang="0">
                  <a:pos x="6" y="6"/>
                </a:cxn>
                <a:cxn ang="0">
                  <a:pos x="4" y="10"/>
                </a:cxn>
                <a:cxn ang="0">
                  <a:pos x="4" y="7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4" y="7"/>
                </a:cxn>
                <a:cxn ang="0">
                  <a:pos x="4" y="10"/>
                </a:cxn>
                <a:cxn ang="0">
                  <a:pos x="3" y="6"/>
                </a:cxn>
                <a:cxn ang="0">
                  <a:pos x="4" y="10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0" y="5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4" y="0"/>
                </a:cxn>
                <a:cxn ang="0">
                  <a:pos x="3" y="4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  <a:moveTo>
                    <a:pt x="4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5" y="4"/>
                    <a:pt x="5" y="3"/>
                    <a:pt x="4" y="3"/>
                  </a:cubicBezTo>
                  <a:lnTo>
                    <a:pt x="4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3"/>
                    <a:pt x="9" y="4"/>
                    <a:pt x="9" y="5"/>
                  </a:cubicBezTo>
                  <a:lnTo>
                    <a:pt x="6" y="5"/>
                  </a:lnTo>
                  <a:cubicBezTo>
                    <a:pt x="6" y="5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cubicBezTo>
                    <a:pt x="9" y="6"/>
                    <a:pt x="9" y="8"/>
                    <a:pt x="8" y="9"/>
                  </a:cubicBezTo>
                  <a:lnTo>
                    <a:pt x="6" y="6"/>
                  </a:lnTo>
                  <a:cubicBezTo>
                    <a:pt x="6" y="6"/>
                    <a:pt x="6" y="6"/>
                    <a:pt x="6" y="5"/>
                  </a:cubicBezTo>
                  <a:lnTo>
                    <a:pt x="9" y="5"/>
                  </a:lnTo>
                  <a:close/>
                  <a:moveTo>
                    <a:pt x="8" y="9"/>
                  </a:moveTo>
                  <a:cubicBezTo>
                    <a:pt x="7" y="9"/>
                    <a:pt x="6" y="10"/>
                    <a:pt x="4" y="10"/>
                  </a:cubicBezTo>
                  <a:lnTo>
                    <a:pt x="4" y="7"/>
                  </a:lnTo>
                  <a:cubicBezTo>
                    <a:pt x="5" y="7"/>
                    <a:pt x="5" y="7"/>
                    <a:pt x="6" y="6"/>
                  </a:cubicBezTo>
                  <a:lnTo>
                    <a:pt x="8" y="9"/>
                  </a:lnTo>
                  <a:close/>
                  <a:moveTo>
                    <a:pt x="4" y="10"/>
                  </a:moveTo>
                  <a:lnTo>
                    <a:pt x="4" y="10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10"/>
                  </a:lnTo>
                  <a:close/>
                  <a:moveTo>
                    <a:pt x="4" y="10"/>
                  </a:moveTo>
                  <a:lnTo>
                    <a:pt x="4" y="10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10"/>
                  </a:lnTo>
                  <a:close/>
                  <a:moveTo>
                    <a:pt x="4" y="10"/>
                  </a:moveTo>
                  <a:cubicBezTo>
                    <a:pt x="3" y="10"/>
                    <a:pt x="2" y="9"/>
                    <a:pt x="1" y="9"/>
                  </a:cubicBezTo>
                  <a:lnTo>
                    <a:pt x="3" y="6"/>
                  </a:lnTo>
                  <a:cubicBezTo>
                    <a:pt x="4" y="7"/>
                    <a:pt x="4" y="7"/>
                    <a:pt x="4" y="7"/>
                  </a:cubicBezTo>
                  <a:lnTo>
                    <a:pt x="4" y="10"/>
                  </a:lnTo>
                  <a:close/>
                  <a:moveTo>
                    <a:pt x="1" y="9"/>
                  </a:moveTo>
                  <a:lnTo>
                    <a:pt x="1" y="9"/>
                  </a:lnTo>
                  <a:lnTo>
                    <a:pt x="2" y="7"/>
                  </a:lnTo>
                  <a:lnTo>
                    <a:pt x="1" y="9"/>
                  </a:lnTo>
                  <a:close/>
                  <a:moveTo>
                    <a:pt x="1" y="9"/>
                  </a:moveTo>
                  <a:cubicBezTo>
                    <a:pt x="0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3" y="6"/>
                    <a:pt x="3" y="6"/>
                  </a:cubicBezTo>
                  <a:lnTo>
                    <a:pt x="1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0" y="3"/>
                    <a:pt x="1" y="2"/>
                  </a:cubicBezTo>
                  <a:lnTo>
                    <a:pt x="3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3" y="4"/>
                  </a:moveTo>
                  <a:lnTo>
                    <a:pt x="3" y="4"/>
                  </a:lnTo>
                  <a:lnTo>
                    <a:pt x="2" y="3"/>
                  </a:lnTo>
                  <a:lnTo>
                    <a:pt x="3" y="4"/>
                  </a:lnTo>
                  <a:close/>
                  <a:moveTo>
                    <a:pt x="1" y="2"/>
                  </a:moveTo>
                  <a:cubicBezTo>
                    <a:pt x="2" y="1"/>
                    <a:pt x="3" y="0"/>
                    <a:pt x="4" y="0"/>
                  </a:cubicBezTo>
                  <a:lnTo>
                    <a:pt x="4" y="3"/>
                  </a:lnTo>
                  <a:cubicBezTo>
                    <a:pt x="4" y="3"/>
                    <a:pt x="4" y="4"/>
                    <a:pt x="3" y="4"/>
                  </a:cubicBezTo>
                  <a:lnTo>
                    <a:pt x="1" y="2"/>
                  </a:lnTo>
                  <a:close/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6" name="Oval 451"/>
            <p:cNvSpPr>
              <a:spLocks noChangeArrowheads="1"/>
            </p:cNvSpPr>
            <p:nvPr/>
          </p:nvSpPr>
          <p:spPr bwMode="auto">
            <a:xfrm>
              <a:off x="4678" y="2537"/>
              <a:ext cx="27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7" name="Freeform 452"/>
            <p:cNvSpPr>
              <a:spLocks noEditPoints="1"/>
            </p:cNvSpPr>
            <p:nvPr/>
          </p:nvSpPr>
          <p:spPr bwMode="auto">
            <a:xfrm>
              <a:off x="4675" y="2530"/>
              <a:ext cx="33" cy="3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4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6" y="6"/>
                </a:cxn>
                <a:cxn ang="0">
                  <a:pos x="9" y="5"/>
                </a:cxn>
                <a:cxn ang="0">
                  <a:pos x="4" y="10"/>
                </a:cxn>
                <a:cxn ang="0">
                  <a:pos x="6" y="6"/>
                </a:cxn>
                <a:cxn ang="0">
                  <a:pos x="4" y="10"/>
                </a:cxn>
                <a:cxn ang="0">
                  <a:pos x="4" y="7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4" y="7"/>
                </a:cxn>
                <a:cxn ang="0">
                  <a:pos x="4" y="10"/>
                </a:cxn>
                <a:cxn ang="0">
                  <a:pos x="3" y="6"/>
                </a:cxn>
                <a:cxn ang="0">
                  <a:pos x="4" y="10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0" y="5"/>
                </a:cxn>
                <a:cxn ang="0">
                  <a:pos x="3" y="6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4" y="0"/>
                </a:cxn>
                <a:cxn ang="0">
                  <a:pos x="3" y="4"/>
                </a:cxn>
                <a:cxn ang="0">
                  <a:pos x="4" y="0"/>
                </a:cxn>
                <a:cxn ang="0">
                  <a:pos x="4" y="3"/>
                </a:cxn>
                <a:cxn ang="0">
                  <a:pos x="4" y="0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  <a:moveTo>
                    <a:pt x="4" y="0"/>
                  </a:moveTo>
                  <a:cubicBezTo>
                    <a:pt x="6" y="0"/>
                    <a:pt x="7" y="1"/>
                    <a:pt x="8" y="2"/>
                  </a:cubicBezTo>
                  <a:lnTo>
                    <a:pt x="6" y="4"/>
                  </a:lnTo>
                  <a:cubicBezTo>
                    <a:pt x="5" y="4"/>
                    <a:pt x="5" y="3"/>
                    <a:pt x="4" y="3"/>
                  </a:cubicBezTo>
                  <a:lnTo>
                    <a:pt x="4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6" y="4"/>
                  </a:lnTo>
                  <a:close/>
                  <a:moveTo>
                    <a:pt x="8" y="2"/>
                  </a:moveTo>
                  <a:cubicBezTo>
                    <a:pt x="9" y="3"/>
                    <a:pt x="9" y="4"/>
                    <a:pt x="9" y="5"/>
                  </a:cubicBezTo>
                  <a:lnTo>
                    <a:pt x="6" y="5"/>
                  </a:lnTo>
                  <a:cubicBezTo>
                    <a:pt x="6" y="5"/>
                    <a:pt x="6" y="4"/>
                    <a:pt x="6" y="4"/>
                  </a:cubicBezTo>
                  <a:lnTo>
                    <a:pt x="8" y="2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9" y="5"/>
                  </a:lnTo>
                  <a:close/>
                  <a:moveTo>
                    <a:pt x="9" y="5"/>
                  </a:moveTo>
                  <a:cubicBezTo>
                    <a:pt x="9" y="6"/>
                    <a:pt x="9" y="8"/>
                    <a:pt x="8" y="9"/>
                  </a:cubicBezTo>
                  <a:lnTo>
                    <a:pt x="6" y="6"/>
                  </a:lnTo>
                  <a:cubicBezTo>
                    <a:pt x="6" y="6"/>
                    <a:pt x="6" y="6"/>
                    <a:pt x="6" y="5"/>
                  </a:cubicBezTo>
                  <a:lnTo>
                    <a:pt x="9" y="5"/>
                  </a:lnTo>
                  <a:close/>
                  <a:moveTo>
                    <a:pt x="8" y="9"/>
                  </a:moveTo>
                  <a:cubicBezTo>
                    <a:pt x="7" y="9"/>
                    <a:pt x="6" y="10"/>
                    <a:pt x="4" y="10"/>
                  </a:cubicBezTo>
                  <a:lnTo>
                    <a:pt x="4" y="7"/>
                  </a:lnTo>
                  <a:cubicBezTo>
                    <a:pt x="5" y="7"/>
                    <a:pt x="5" y="7"/>
                    <a:pt x="6" y="6"/>
                  </a:cubicBezTo>
                  <a:lnTo>
                    <a:pt x="8" y="9"/>
                  </a:lnTo>
                  <a:close/>
                  <a:moveTo>
                    <a:pt x="4" y="10"/>
                  </a:moveTo>
                  <a:lnTo>
                    <a:pt x="4" y="10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10"/>
                  </a:lnTo>
                  <a:close/>
                  <a:moveTo>
                    <a:pt x="4" y="10"/>
                  </a:moveTo>
                  <a:lnTo>
                    <a:pt x="4" y="10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10"/>
                  </a:lnTo>
                  <a:close/>
                  <a:moveTo>
                    <a:pt x="4" y="10"/>
                  </a:moveTo>
                  <a:cubicBezTo>
                    <a:pt x="3" y="10"/>
                    <a:pt x="2" y="9"/>
                    <a:pt x="1" y="9"/>
                  </a:cubicBezTo>
                  <a:lnTo>
                    <a:pt x="3" y="6"/>
                  </a:lnTo>
                  <a:cubicBezTo>
                    <a:pt x="3" y="7"/>
                    <a:pt x="4" y="7"/>
                    <a:pt x="4" y="7"/>
                  </a:cubicBezTo>
                  <a:lnTo>
                    <a:pt x="4" y="10"/>
                  </a:lnTo>
                  <a:close/>
                  <a:moveTo>
                    <a:pt x="1" y="9"/>
                  </a:moveTo>
                  <a:lnTo>
                    <a:pt x="1" y="9"/>
                  </a:lnTo>
                  <a:lnTo>
                    <a:pt x="2" y="7"/>
                  </a:lnTo>
                  <a:lnTo>
                    <a:pt x="1" y="9"/>
                  </a:lnTo>
                  <a:close/>
                  <a:moveTo>
                    <a:pt x="1" y="9"/>
                  </a:moveTo>
                  <a:cubicBezTo>
                    <a:pt x="0" y="8"/>
                    <a:pt x="0" y="6"/>
                    <a:pt x="0" y="5"/>
                  </a:cubicBezTo>
                  <a:lnTo>
                    <a:pt x="3" y="5"/>
                  </a:lnTo>
                  <a:cubicBezTo>
                    <a:pt x="3" y="6"/>
                    <a:pt x="3" y="6"/>
                    <a:pt x="3" y="6"/>
                  </a:cubicBezTo>
                  <a:lnTo>
                    <a:pt x="1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0" y="3"/>
                    <a:pt x="1" y="2"/>
                  </a:cubicBezTo>
                  <a:lnTo>
                    <a:pt x="3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0" y="5"/>
                  </a:lnTo>
                  <a:close/>
                  <a:moveTo>
                    <a:pt x="3" y="4"/>
                  </a:moveTo>
                  <a:lnTo>
                    <a:pt x="3" y="4"/>
                  </a:lnTo>
                  <a:lnTo>
                    <a:pt x="2" y="3"/>
                  </a:lnTo>
                  <a:lnTo>
                    <a:pt x="3" y="4"/>
                  </a:lnTo>
                  <a:close/>
                  <a:moveTo>
                    <a:pt x="1" y="2"/>
                  </a:moveTo>
                  <a:cubicBezTo>
                    <a:pt x="2" y="1"/>
                    <a:pt x="3" y="0"/>
                    <a:pt x="4" y="0"/>
                  </a:cubicBezTo>
                  <a:lnTo>
                    <a:pt x="4" y="3"/>
                  </a:lnTo>
                  <a:cubicBezTo>
                    <a:pt x="4" y="3"/>
                    <a:pt x="3" y="4"/>
                    <a:pt x="3" y="4"/>
                  </a:cubicBezTo>
                  <a:lnTo>
                    <a:pt x="1" y="2"/>
                  </a:lnTo>
                  <a:close/>
                  <a:moveTo>
                    <a:pt x="4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8" name="Oval 453"/>
            <p:cNvSpPr>
              <a:spLocks noChangeArrowheads="1"/>
            </p:cNvSpPr>
            <p:nvPr/>
          </p:nvSpPr>
          <p:spPr bwMode="auto">
            <a:xfrm>
              <a:off x="4720" y="2537"/>
              <a:ext cx="26" cy="23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9" name="Freeform 454"/>
            <p:cNvSpPr>
              <a:spLocks noEditPoints="1"/>
            </p:cNvSpPr>
            <p:nvPr/>
          </p:nvSpPr>
          <p:spPr bwMode="auto">
            <a:xfrm>
              <a:off x="4712" y="2530"/>
              <a:ext cx="37" cy="3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5" y="0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6" y="4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10" y="5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10"/>
                </a:cxn>
                <a:cxn ang="0">
                  <a:pos x="4" y="6"/>
                </a:cxn>
                <a:cxn ang="0">
                  <a:pos x="5" y="10"/>
                </a:cxn>
                <a:cxn ang="0">
                  <a:pos x="2" y="9"/>
                </a:cxn>
                <a:cxn ang="0">
                  <a:pos x="2" y="9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0" y="5"/>
                </a:cxn>
                <a:cxn ang="0">
                  <a:pos x="4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4" y="5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4" y="4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7" y="0"/>
                    <a:pt x="8" y="1"/>
                    <a:pt x="9" y="2"/>
                  </a:cubicBezTo>
                  <a:lnTo>
                    <a:pt x="6" y="4"/>
                  </a:lnTo>
                  <a:cubicBezTo>
                    <a:pt x="6" y="4"/>
                    <a:pt x="6" y="3"/>
                    <a:pt x="5" y="3"/>
                  </a:cubicBezTo>
                  <a:lnTo>
                    <a:pt x="5" y="0"/>
                  </a:lnTo>
                  <a:close/>
                  <a:moveTo>
                    <a:pt x="6" y="4"/>
                  </a:moveTo>
                  <a:lnTo>
                    <a:pt x="6" y="4"/>
                  </a:lnTo>
                  <a:lnTo>
                    <a:pt x="8" y="3"/>
                  </a:lnTo>
                  <a:lnTo>
                    <a:pt x="6" y="4"/>
                  </a:lnTo>
                  <a:close/>
                  <a:moveTo>
                    <a:pt x="9" y="2"/>
                  </a:moveTo>
                  <a:cubicBezTo>
                    <a:pt x="10" y="3"/>
                    <a:pt x="10" y="4"/>
                    <a:pt x="10" y="5"/>
                  </a:cubicBezTo>
                  <a:lnTo>
                    <a:pt x="7" y="5"/>
                  </a:lnTo>
                  <a:cubicBezTo>
                    <a:pt x="7" y="5"/>
                    <a:pt x="7" y="4"/>
                    <a:pt x="6" y="4"/>
                  </a:cubicBezTo>
                  <a:lnTo>
                    <a:pt x="9" y="2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6"/>
                    <a:pt x="10" y="8"/>
                    <a:pt x="9" y="9"/>
                  </a:cubicBezTo>
                  <a:lnTo>
                    <a:pt x="6" y="6"/>
                  </a:lnTo>
                  <a:cubicBezTo>
                    <a:pt x="7" y="6"/>
                    <a:pt x="7" y="6"/>
                    <a:pt x="7" y="5"/>
                  </a:cubicBezTo>
                  <a:lnTo>
                    <a:pt x="10" y="5"/>
                  </a:lnTo>
                  <a:close/>
                  <a:moveTo>
                    <a:pt x="9" y="9"/>
                  </a:moveTo>
                  <a:cubicBezTo>
                    <a:pt x="8" y="9"/>
                    <a:pt x="7" y="10"/>
                    <a:pt x="5" y="10"/>
                  </a:cubicBezTo>
                  <a:lnTo>
                    <a:pt x="5" y="7"/>
                  </a:lnTo>
                  <a:cubicBezTo>
                    <a:pt x="6" y="7"/>
                    <a:pt x="6" y="7"/>
                    <a:pt x="6" y="6"/>
                  </a:cubicBezTo>
                  <a:lnTo>
                    <a:pt x="9" y="9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10"/>
                  </a:lnTo>
                  <a:close/>
                  <a:moveTo>
                    <a:pt x="5" y="10"/>
                  </a:moveTo>
                  <a:cubicBezTo>
                    <a:pt x="4" y="10"/>
                    <a:pt x="3" y="9"/>
                    <a:pt x="2" y="9"/>
                  </a:cubicBezTo>
                  <a:lnTo>
                    <a:pt x="4" y="6"/>
                  </a:lnTo>
                  <a:cubicBezTo>
                    <a:pt x="4" y="7"/>
                    <a:pt x="5" y="7"/>
                    <a:pt x="5" y="7"/>
                  </a:cubicBezTo>
                  <a:lnTo>
                    <a:pt x="5" y="10"/>
                  </a:lnTo>
                  <a:close/>
                  <a:moveTo>
                    <a:pt x="2" y="9"/>
                  </a:moveTo>
                  <a:lnTo>
                    <a:pt x="2" y="9"/>
                  </a:lnTo>
                  <a:lnTo>
                    <a:pt x="3" y="7"/>
                  </a:lnTo>
                  <a:lnTo>
                    <a:pt x="2" y="9"/>
                  </a:lnTo>
                  <a:close/>
                  <a:moveTo>
                    <a:pt x="2" y="9"/>
                  </a:moveTo>
                  <a:cubicBezTo>
                    <a:pt x="1" y="8"/>
                    <a:pt x="0" y="6"/>
                    <a:pt x="0" y="5"/>
                  </a:cubicBezTo>
                  <a:lnTo>
                    <a:pt x="4" y="5"/>
                  </a:lnTo>
                  <a:cubicBezTo>
                    <a:pt x="4" y="6"/>
                    <a:pt x="4" y="6"/>
                    <a:pt x="4" y="6"/>
                  </a:cubicBezTo>
                  <a:lnTo>
                    <a:pt x="2" y="9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0" y="5"/>
                  </a:lnTo>
                  <a:close/>
                  <a:moveTo>
                    <a:pt x="0" y="5"/>
                  </a:moveTo>
                  <a:cubicBezTo>
                    <a:pt x="0" y="4"/>
                    <a:pt x="1" y="3"/>
                    <a:pt x="2" y="2"/>
                  </a:cubicBezTo>
                  <a:lnTo>
                    <a:pt x="4" y="4"/>
                  </a:lnTo>
                  <a:cubicBezTo>
                    <a:pt x="4" y="4"/>
                    <a:pt x="4" y="5"/>
                    <a:pt x="4" y="5"/>
                  </a:cubicBezTo>
                  <a:lnTo>
                    <a:pt x="0" y="5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3" y="3"/>
                  </a:lnTo>
                  <a:lnTo>
                    <a:pt x="4" y="4"/>
                  </a:lnTo>
                  <a:close/>
                  <a:moveTo>
                    <a:pt x="2" y="2"/>
                  </a:moveTo>
                  <a:cubicBezTo>
                    <a:pt x="3" y="1"/>
                    <a:pt x="4" y="0"/>
                    <a:pt x="5" y="0"/>
                  </a:cubicBezTo>
                  <a:lnTo>
                    <a:pt x="5" y="3"/>
                  </a:lnTo>
                  <a:cubicBezTo>
                    <a:pt x="5" y="3"/>
                    <a:pt x="4" y="4"/>
                    <a:pt x="4" y="4"/>
                  </a:cubicBezTo>
                  <a:lnTo>
                    <a:pt x="2" y="2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90" name="Rectangle 31"/>
            <p:cNvSpPr>
              <a:spLocks noChangeArrowheads="1"/>
            </p:cNvSpPr>
            <p:nvPr/>
          </p:nvSpPr>
          <p:spPr bwMode="auto">
            <a:xfrm>
              <a:off x="4276" y="1925"/>
              <a:ext cx="12" cy="627"/>
            </a:xfrm>
            <a:prstGeom prst="rect">
              <a:avLst/>
            </a:prstGeom>
            <a:solidFill>
              <a:srgbClr val="2421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91" name="Oval 299"/>
            <p:cNvSpPr>
              <a:spLocks noChangeArrowheads="1"/>
            </p:cNvSpPr>
            <p:nvPr/>
          </p:nvSpPr>
          <p:spPr bwMode="auto">
            <a:xfrm>
              <a:off x="4272" y="1918"/>
              <a:ext cx="22" cy="26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92" name="Freeform 300"/>
            <p:cNvSpPr>
              <a:spLocks noEditPoints="1"/>
            </p:cNvSpPr>
            <p:nvPr/>
          </p:nvSpPr>
          <p:spPr bwMode="auto">
            <a:xfrm>
              <a:off x="4264" y="1914"/>
              <a:ext cx="38" cy="3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6" y="3"/>
                </a:cxn>
                <a:cxn ang="0">
                  <a:pos x="5" y="0"/>
                </a:cxn>
                <a:cxn ang="0">
                  <a:pos x="10" y="4"/>
                </a:cxn>
                <a:cxn ang="0">
                  <a:pos x="6" y="3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10" y="4"/>
                </a:cxn>
                <a:cxn ang="0">
                  <a:pos x="6" y="6"/>
                </a:cxn>
                <a:cxn ang="0">
                  <a:pos x="10" y="4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5" y="9"/>
                </a:cxn>
                <a:cxn ang="0">
                  <a:pos x="6" y="6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9"/>
                </a:cxn>
                <a:cxn ang="0">
                  <a:pos x="4" y="6"/>
                </a:cxn>
                <a:cxn ang="0">
                  <a:pos x="5" y="9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4" y="3"/>
                </a:cxn>
                <a:cxn ang="0">
                  <a:pos x="0" y="4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4" y="3"/>
                </a:cxn>
                <a:cxn ang="0">
                  <a:pos x="5" y="0"/>
                </a:cxn>
                <a:cxn ang="0">
                  <a:pos x="5" y="3"/>
                </a:cxn>
                <a:cxn ang="0">
                  <a:pos x="5" y="0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  <a:moveTo>
                    <a:pt x="5" y="0"/>
                  </a:moveTo>
                  <a:cubicBezTo>
                    <a:pt x="6" y="0"/>
                    <a:pt x="8" y="0"/>
                    <a:pt x="8" y="1"/>
                  </a:cubicBezTo>
                  <a:lnTo>
                    <a:pt x="6" y="3"/>
                  </a:lnTo>
                  <a:cubicBezTo>
                    <a:pt x="6" y="3"/>
                    <a:pt x="5" y="3"/>
                    <a:pt x="5" y="3"/>
                  </a:cubicBezTo>
                  <a:lnTo>
                    <a:pt x="5" y="0"/>
                  </a:lnTo>
                  <a:close/>
                  <a:moveTo>
                    <a:pt x="8" y="1"/>
                  </a:moveTo>
                  <a:cubicBezTo>
                    <a:pt x="9" y="2"/>
                    <a:pt x="10" y="3"/>
                    <a:pt x="10" y="4"/>
                  </a:cubicBezTo>
                  <a:lnTo>
                    <a:pt x="7" y="4"/>
                  </a:lnTo>
                  <a:cubicBezTo>
                    <a:pt x="7" y="4"/>
                    <a:pt x="7" y="4"/>
                    <a:pt x="6" y="3"/>
                  </a:cubicBezTo>
                  <a:lnTo>
                    <a:pt x="8" y="1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lnTo>
                    <a:pt x="10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10" y="4"/>
                  </a:lnTo>
                  <a:close/>
                  <a:moveTo>
                    <a:pt x="10" y="4"/>
                  </a:moveTo>
                  <a:cubicBezTo>
                    <a:pt x="10" y="6"/>
                    <a:pt x="9" y="7"/>
                    <a:pt x="8" y="8"/>
                  </a:cubicBezTo>
                  <a:lnTo>
                    <a:pt x="6" y="6"/>
                  </a:lnTo>
                  <a:cubicBezTo>
                    <a:pt x="7" y="5"/>
                    <a:pt x="7" y="5"/>
                    <a:pt x="7" y="4"/>
                  </a:cubicBezTo>
                  <a:lnTo>
                    <a:pt x="10" y="4"/>
                  </a:lnTo>
                  <a:close/>
                  <a:moveTo>
                    <a:pt x="8" y="8"/>
                  </a:moveTo>
                  <a:lnTo>
                    <a:pt x="8" y="8"/>
                  </a:lnTo>
                  <a:lnTo>
                    <a:pt x="7" y="7"/>
                  </a:lnTo>
                  <a:lnTo>
                    <a:pt x="8" y="8"/>
                  </a:lnTo>
                  <a:close/>
                  <a:moveTo>
                    <a:pt x="8" y="8"/>
                  </a:moveTo>
                  <a:cubicBezTo>
                    <a:pt x="8" y="9"/>
                    <a:pt x="6" y="9"/>
                    <a:pt x="5" y="9"/>
                  </a:cubicBezTo>
                  <a:lnTo>
                    <a:pt x="5" y="6"/>
                  </a:lnTo>
                  <a:cubicBezTo>
                    <a:pt x="5" y="6"/>
                    <a:pt x="6" y="6"/>
                    <a:pt x="6" y="6"/>
                  </a:cubicBezTo>
                  <a:lnTo>
                    <a:pt x="8" y="8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lnTo>
                    <a:pt x="5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9"/>
                  </a:lnTo>
                  <a:close/>
                  <a:moveTo>
                    <a:pt x="5" y="9"/>
                  </a:moveTo>
                  <a:cubicBezTo>
                    <a:pt x="4" y="9"/>
                    <a:pt x="2" y="9"/>
                    <a:pt x="2" y="8"/>
                  </a:cubicBezTo>
                  <a:lnTo>
                    <a:pt x="4" y="6"/>
                  </a:lnTo>
                  <a:cubicBezTo>
                    <a:pt x="4" y="6"/>
                    <a:pt x="5" y="6"/>
                    <a:pt x="5" y="6"/>
                  </a:cubicBezTo>
                  <a:lnTo>
                    <a:pt x="5" y="9"/>
                  </a:lnTo>
                  <a:close/>
                  <a:moveTo>
                    <a:pt x="4" y="6"/>
                  </a:moveTo>
                  <a:lnTo>
                    <a:pt x="4" y="6"/>
                  </a:lnTo>
                  <a:lnTo>
                    <a:pt x="3" y="7"/>
                  </a:lnTo>
                  <a:lnTo>
                    <a:pt x="4" y="6"/>
                  </a:lnTo>
                  <a:close/>
                  <a:moveTo>
                    <a:pt x="2" y="8"/>
                  </a:moveTo>
                  <a:cubicBezTo>
                    <a:pt x="1" y="7"/>
                    <a:pt x="0" y="6"/>
                    <a:pt x="0" y="4"/>
                  </a:cubicBezTo>
                  <a:lnTo>
                    <a:pt x="3" y="4"/>
                  </a:lnTo>
                  <a:cubicBezTo>
                    <a:pt x="3" y="5"/>
                    <a:pt x="3" y="5"/>
                    <a:pt x="4" y="6"/>
                  </a:cubicBezTo>
                  <a:lnTo>
                    <a:pt x="2" y="8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close/>
                  <a:moveTo>
                    <a:pt x="0" y="4"/>
                  </a:moveTo>
                  <a:cubicBezTo>
                    <a:pt x="0" y="3"/>
                    <a:pt x="1" y="2"/>
                    <a:pt x="2" y="1"/>
                  </a:cubicBezTo>
                  <a:lnTo>
                    <a:pt x="4" y="3"/>
                  </a:lnTo>
                  <a:cubicBezTo>
                    <a:pt x="3" y="4"/>
                    <a:pt x="3" y="4"/>
                    <a:pt x="3" y="4"/>
                  </a:cubicBezTo>
                  <a:lnTo>
                    <a:pt x="0" y="4"/>
                  </a:lnTo>
                  <a:close/>
                  <a:moveTo>
                    <a:pt x="4" y="3"/>
                  </a:moveTo>
                  <a:lnTo>
                    <a:pt x="4" y="3"/>
                  </a:lnTo>
                  <a:lnTo>
                    <a:pt x="3" y="2"/>
                  </a:lnTo>
                  <a:lnTo>
                    <a:pt x="4" y="3"/>
                  </a:lnTo>
                  <a:close/>
                  <a:moveTo>
                    <a:pt x="2" y="1"/>
                  </a:moveTo>
                  <a:cubicBezTo>
                    <a:pt x="2" y="0"/>
                    <a:pt x="4" y="0"/>
                    <a:pt x="5" y="0"/>
                  </a:cubicBezTo>
                  <a:lnTo>
                    <a:pt x="5" y="3"/>
                  </a:lnTo>
                  <a:cubicBezTo>
                    <a:pt x="5" y="3"/>
                    <a:pt x="4" y="3"/>
                    <a:pt x="4" y="3"/>
                  </a:cubicBezTo>
                  <a:lnTo>
                    <a:pt x="2" y="1"/>
                  </a:lnTo>
                  <a:close/>
                  <a:moveTo>
                    <a:pt x="5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1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93" name="Group 43"/>
          <p:cNvGrpSpPr>
            <a:grpSpLocks/>
          </p:cNvGrpSpPr>
          <p:nvPr/>
        </p:nvGrpSpPr>
        <p:grpSpPr bwMode="auto">
          <a:xfrm>
            <a:off x="5707063" y="1305151"/>
            <a:ext cx="1951037" cy="1414463"/>
            <a:chOff x="2890" y="668"/>
            <a:chExt cx="1229" cy="891"/>
          </a:xfrm>
        </p:grpSpPr>
        <p:grpSp>
          <p:nvGrpSpPr>
            <p:cNvPr id="594" name="Group 33"/>
            <p:cNvGrpSpPr>
              <a:grpSpLocks/>
            </p:cNvGrpSpPr>
            <p:nvPr/>
          </p:nvGrpSpPr>
          <p:grpSpPr bwMode="auto">
            <a:xfrm>
              <a:off x="2890" y="668"/>
              <a:ext cx="1229" cy="891"/>
              <a:chOff x="2890" y="668"/>
              <a:chExt cx="1229" cy="891"/>
            </a:xfrm>
          </p:grpSpPr>
          <p:sp>
            <p:nvSpPr>
              <p:cNvPr id="596" name="Freeform 662"/>
              <p:cNvSpPr>
                <a:spLocks/>
              </p:cNvSpPr>
              <p:nvPr/>
            </p:nvSpPr>
            <p:spPr bwMode="auto">
              <a:xfrm>
                <a:off x="3745" y="1425"/>
                <a:ext cx="8" cy="7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8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4" y="7"/>
                  </a:cxn>
                  <a:cxn ang="0">
                    <a:pos x="8" y="4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8" y="4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97" name="Freeform 663"/>
              <p:cNvSpPr>
                <a:spLocks/>
              </p:cNvSpPr>
              <p:nvPr/>
            </p:nvSpPr>
            <p:spPr bwMode="auto">
              <a:xfrm>
                <a:off x="3753" y="1436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4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98" name="Freeform 664"/>
              <p:cNvSpPr>
                <a:spLocks/>
              </p:cNvSpPr>
              <p:nvPr/>
            </p:nvSpPr>
            <p:spPr bwMode="auto">
              <a:xfrm>
                <a:off x="3760" y="1444"/>
                <a:ext cx="8" cy="7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4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0" y="7"/>
                  </a:cxn>
                  <a:cxn ang="0">
                    <a:pos x="4" y="7"/>
                  </a:cxn>
                  <a:cxn ang="0">
                    <a:pos x="8" y="3"/>
                  </a:cxn>
                </a:cxnLst>
                <a:rect l="0" t="0" r="r" b="b"/>
                <a:pathLst>
                  <a:path w="8" h="7">
                    <a:moveTo>
                      <a:pt x="8" y="3"/>
                    </a:moveTo>
                    <a:lnTo>
                      <a:pt x="4" y="3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4" y="7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99" name="Freeform 665"/>
              <p:cNvSpPr>
                <a:spLocks/>
              </p:cNvSpPr>
              <p:nvPr/>
            </p:nvSpPr>
            <p:spPr bwMode="auto">
              <a:xfrm>
                <a:off x="3768" y="145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4" y="8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0" name="Freeform 666"/>
              <p:cNvSpPr>
                <a:spLocks/>
              </p:cNvSpPr>
              <p:nvPr/>
            </p:nvSpPr>
            <p:spPr bwMode="auto">
              <a:xfrm>
                <a:off x="3775" y="1459"/>
                <a:ext cx="11" cy="7"/>
              </a:xfrm>
              <a:custGeom>
                <a:avLst/>
                <a:gdLst/>
                <a:ahLst/>
                <a:cxnLst>
                  <a:cxn ang="0">
                    <a:pos x="11" y="3"/>
                  </a:cxn>
                  <a:cxn ang="0">
                    <a:pos x="8" y="7"/>
                  </a:cxn>
                  <a:cxn ang="0">
                    <a:pos x="0" y="3"/>
                  </a:cxn>
                  <a:cxn ang="0">
                    <a:pos x="4" y="0"/>
                  </a:cxn>
                  <a:cxn ang="0">
                    <a:pos x="11" y="3"/>
                  </a:cxn>
                </a:cxnLst>
                <a:rect l="0" t="0" r="r" b="b"/>
                <a:pathLst>
                  <a:path w="11" h="7">
                    <a:moveTo>
                      <a:pt x="11" y="3"/>
                    </a:moveTo>
                    <a:lnTo>
                      <a:pt x="8" y="7"/>
                    </a:lnTo>
                    <a:lnTo>
                      <a:pt x="0" y="3"/>
                    </a:lnTo>
                    <a:lnTo>
                      <a:pt x="4" y="0"/>
                    </a:lnTo>
                    <a:lnTo>
                      <a:pt x="11" y="3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1" name="Freeform 667"/>
              <p:cNvSpPr>
                <a:spLocks/>
              </p:cNvSpPr>
              <p:nvPr/>
            </p:nvSpPr>
            <p:spPr bwMode="auto">
              <a:xfrm>
                <a:off x="3786" y="1466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4" y="8"/>
                  </a:cxn>
                  <a:cxn ang="0">
                    <a:pos x="0" y="4"/>
                  </a:cxn>
                  <a:cxn ang="0">
                    <a:pos x="4" y="0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4" y="8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2" name="Freeform 668"/>
              <p:cNvSpPr>
                <a:spLocks/>
              </p:cNvSpPr>
              <p:nvPr/>
            </p:nvSpPr>
            <p:spPr bwMode="auto">
              <a:xfrm>
                <a:off x="3798" y="1470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3" y="7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3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3" name="Freeform 669"/>
              <p:cNvSpPr>
                <a:spLocks/>
              </p:cNvSpPr>
              <p:nvPr/>
            </p:nvSpPr>
            <p:spPr bwMode="auto">
              <a:xfrm>
                <a:off x="3809" y="1474"/>
                <a:ext cx="7" cy="7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4" y="7"/>
                  </a:cxn>
                  <a:cxn ang="0">
                    <a:pos x="4" y="7"/>
                  </a:cxn>
                  <a:cxn ang="0">
                    <a:pos x="7" y="3"/>
                  </a:cxn>
                </a:cxnLst>
                <a:rect l="0" t="0" r="r" b="b"/>
                <a:pathLst>
                  <a:path w="7" h="7">
                    <a:moveTo>
                      <a:pt x="7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4" name="Freeform 670"/>
              <p:cNvSpPr>
                <a:spLocks/>
              </p:cNvSpPr>
              <p:nvPr/>
            </p:nvSpPr>
            <p:spPr bwMode="auto">
              <a:xfrm>
                <a:off x="3820" y="1477"/>
                <a:ext cx="8" cy="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8" y="0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5" name="Freeform 671"/>
              <p:cNvSpPr>
                <a:spLocks/>
              </p:cNvSpPr>
              <p:nvPr/>
            </p:nvSpPr>
            <p:spPr bwMode="auto">
              <a:xfrm>
                <a:off x="3831" y="1481"/>
                <a:ext cx="8" cy="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8" y="0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6" name="Freeform 672"/>
              <p:cNvSpPr>
                <a:spLocks/>
              </p:cNvSpPr>
              <p:nvPr/>
            </p:nvSpPr>
            <p:spPr bwMode="auto">
              <a:xfrm>
                <a:off x="3842" y="1481"/>
                <a:ext cx="4" cy="4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0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24211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7" name="Rectangle 673"/>
              <p:cNvSpPr>
                <a:spLocks noChangeArrowheads="1"/>
              </p:cNvSpPr>
              <p:nvPr/>
            </p:nvSpPr>
            <p:spPr bwMode="auto">
              <a:xfrm>
                <a:off x="3846" y="1481"/>
                <a:ext cx="4" cy="4"/>
              </a:xfrm>
              <a:prstGeom prst="rect">
                <a:avLst/>
              </a:prstGeom>
              <a:solidFill>
                <a:srgbClr val="2421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8" name="Rectangle 674"/>
              <p:cNvSpPr>
                <a:spLocks noChangeArrowheads="1"/>
              </p:cNvSpPr>
              <p:nvPr/>
            </p:nvSpPr>
            <p:spPr bwMode="auto">
              <a:xfrm>
                <a:off x="3854" y="1481"/>
                <a:ext cx="7" cy="4"/>
              </a:xfrm>
              <a:prstGeom prst="rect">
                <a:avLst/>
              </a:prstGeom>
              <a:solidFill>
                <a:srgbClr val="2421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09" name="Freeform 695"/>
              <p:cNvSpPr>
                <a:spLocks/>
              </p:cNvSpPr>
              <p:nvPr/>
            </p:nvSpPr>
            <p:spPr bwMode="auto">
              <a:xfrm>
                <a:off x="2895" y="787"/>
                <a:ext cx="1224" cy="772"/>
              </a:xfrm>
              <a:custGeom>
                <a:avLst/>
                <a:gdLst/>
                <a:ahLst/>
                <a:cxnLst>
                  <a:cxn ang="0">
                    <a:pos x="22" y="207"/>
                  </a:cxn>
                  <a:cxn ang="0">
                    <a:pos x="306" y="207"/>
                  </a:cxn>
                  <a:cxn ang="0">
                    <a:pos x="328" y="185"/>
                  </a:cxn>
                  <a:cxn ang="0">
                    <a:pos x="328" y="22"/>
                  </a:cxn>
                  <a:cxn ang="0">
                    <a:pos x="306" y="0"/>
                  </a:cxn>
                  <a:cxn ang="0">
                    <a:pos x="22" y="0"/>
                  </a:cxn>
                  <a:cxn ang="0">
                    <a:pos x="0" y="22"/>
                  </a:cxn>
                  <a:cxn ang="0">
                    <a:pos x="0" y="185"/>
                  </a:cxn>
                  <a:cxn ang="0">
                    <a:pos x="22" y="207"/>
                  </a:cxn>
                </a:cxnLst>
                <a:rect l="0" t="0" r="r" b="b"/>
                <a:pathLst>
                  <a:path w="328" h="207">
                    <a:moveTo>
                      <a:pt x="22" y="207"/>
                    </a:moveTo>
                    <a:lnTo>
                      <a:pt x="306" y="207"/>
                    </a:lnTo>
                    <a:cubicBezTo>
                      <a:pt x="318" y="207"/>
                      <a:pt x="328" y="197"/>
                      <a:pt x="328" y="185"/>
                    </a:cubicBezTo>
                    <a:lnTo>
                      <a:pt x="328" y="22"/>
                    </a:lnTo>
                    <a:cubicBezTo>
                      <a:pt x="328" y="10"/>
                      <a:pt x="318" y="0"/>
                      <a:pt x="306" y="0"/>
                    </a:cubicBezTo>
                    <a:lnTo>
                      <a:pt x="22" y="0"/>
                    </a:lnTo>
                    <a:cubicBezTo>
                      <a:pt x="10" y="0"/>
                      <a:pt x="0" y="10"/>
                      <a:pt x="0" y="22"/>
                    </a:cubicBezTo>
                    <a:lnTo>
                      <a:pt x="0" y="185"/>
                    </a:lnTo>
                    <a:cubicBezTo>
                      <a:pt x="0" y="197"/>
                      <a:pt x="10" y="207"/>
                      <a:pt x="22" y="207"/>
                    </a:cubicBezTo>
                    <a:close/>
                  </a:path>
                </a:pathLst>
              </a:custGeom>
              <a:solidFill>
                <a:srgbClr val="DDDD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0" name="Freeform 696"/>
              <p:cNvSpPr>
                <a:spLocks/>
              </p:cNvSpPr>
              <p:nvPr/>
            </p:nvSpPr>
            <p:spPr bwMode="auto">
              <a:xfrm>
                <a:off x="2895" y="787"/>
                <a:ext cx="1224" cy="772"/>
              </a:xfrm>
              <a:custGeom>
                <a:avLst/>
                <a:gdLst/>
                <a:ahLst/>
                <a:cxnLst>
                  <a:cxn ang="0">
                    <a:pos x="22" y="207"/>
                  </a:cxn>
                  <a:cxn ang="0">
                    <a:pos x="306" y="207"/>
                  </a:cxn>
                  <a:cxn ang="0">
                    <a:pos x="328" y="185"/>
                  </a:cxn>
                  <a:cxn ang="0">
                    <a:pos x="328" y="22"/>
                  </a:cxn>
                  <a:cxn ang="0">
                    <a:pos x="306" y="0"/>
                  </a:cxn>
                  <a:cxn ang="0">
                    <a:pos x="22" y="0"/>
                  </a:cxn>
                  <a:cxn ang="0">
                    <a:pos x="0" y="22"/>
                  </a:cxn>
                  <a:cxn ang="0">
                    <a:pos x="0" y="185"/>
                  </a:cxn>
                  <a:cxn ang="0">
                    <a:pos x="22" y="207"/>
                  </a:cxn>
                </a:cxnLst>
                <a:rect l="0" t="0" r="r" b="b"/>
                <a:pathLst>
                  <a:path w="328" h="207">
                    <a:moveTo>
                      <a:pt x="22" y="207"/>
                    </a:moveTo>
                    <a:lnTo>
                      <a:pt x="306" y="207"/>
                    </a:lnTo>
                    <a:cubicBezTo>
                      <a:pt x="318" y="207"/>
                      <a:pt x="328" y="197"/>
                      <a:pt x="328" y="185"/>
                    </a:cubicBezTo>
                    <a:lnTo>
                      <a:pt x="328" y="22"/>
                    </a:lnTo>
                    <a:cubicBezTo>
                      <a:pt x="328" y="10"/>
                      <a:pt x="318" y="0"/>
                      <a:pt x="306" y="0"/>
                    </a:cubicBezTo>
                    <a:lnTo>
                      <a:pt x="22" y="0"/>
                    </a:lnTo>
                    <a:cubicBezTo>
                      <a:pt x="10" y="0"/>
                      <a:pt x="0" y="10"/>
                      <a:pt x="0" y="22"/>
                    </a:cubicBezTo>
                    <a:lnTo>
                      <a:pt x="0" y="185"/>
                    </a:lnTo>
                    <a:cubicBezTo>
                      <a:pt x="0" y="197"/>
                      <a:pt x="10" y="207"/>
                      <a:pt x="22" y="207"/>
                    </a:cubicBez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1" name="Freeform 697"/>
              <p:cNvSpPr>
                <a:spLocks/>
              </p:cNvSpPr>
              <p:nvPr/>
            </p:nvSpPr>
            <p:spPr bwMode="auto">
              <a:xfrm>
                <a:off x="2947" y="865"/>
                <a:ext cx="981" cy="620"/>
              </a:xfrm>
              <a:custGeom>
                <a:avLst/>
                <a:gdLst/>
                <a:ahLst/>
                <a:cxnLst>
                  <a:cxn ang="0">
                    <a:pos x="263" y="166"/>
                  </a:cxn>
                  <a:cxn ang="0">
                    <a:pos x="219" y="155"/>
                  </a:cxn>
                  <a:cxn ang="0">
                    <a:pos x="175" y="0"/>
                  </a:cxn>
                  <a:cxn ang="0">
                    <a:pos x="131" y="0"/>
                  </a:cxn>
                  <a:cxn ang="0">
                    <a:pos x="87" y="79"/>
                  </a:cxn>
                  <a:cxn ang="0">
                    <a:pos x="44" y="159"/>
                  </a:cxn>
                  <a:cxn ang="0">
                    <a:pos x="0" y="166"/>
                  </a:cxn>
                  <a:cxn ang="0">
                    <a:pos x="263" y="166"/>
                  </a:cxn>
                </a:cxnLst>
                <a:rect l="0" t="0" r="r" b="b"/>
                <a:pathLst>
                  <a:path w="263" h="166">
                    <a:moveTo>
                      <a:pt x="263" y="166"/>
                    </a:moveTo>
                    <a:lnTo>
                      <a:pt x="219" y="155"/>
                    </a:lnTo>
                    <a:lnTo>
                      <a:pt x="175" y="0"/>
                    </a:lnTo>
                    <a:lnTo>
                      <a:pt x="131" y="0"/>
                    </a:lnTo>
                    <a:lnTo>
                      <a:pt x="87" y="79"/>
                    </a:lnTo>
                    <a:lnTo>
                      <a:pt x="44" y="159"/>
                    </a:lnTo>
                    <a:lnTo>
                      <a:pt x="0" y="166"/>
                    </a:lnTo>
                    <a:lnTo>
                      <a:pt x="263" y="166"/>
                    </a:lnTo>
                    <a:close/>
                  </a:path>
                </a:pathLst>
              </a:custGeom>
              <a:solidFill>
                <a:srgbClr val="9081B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2" name="Freeform 698"/>
              <p:cNvSpPr>
                <a:spLocks/>
              </p:cNvSpPr>
              <p:nvPr/>
            </p:nvSpPr>
            <p:spPr bwMode="auto">
              <a:xfrm>
                <a:off x="2947" y="865"/>
                <a:ext cx="981" cy="620"/>
              </a:xfrm>
              <a:custGeom>
                <a:avLst/>
                <a:gdLst/>
                <a:ahLst/>
                <a:cxnLst>
                  <a:cxn ang="0">
                    <a:pos x="263" y="166"/>
                  </a:cxn>
                  <a:cxn ang="0">
                    <a:pos x="219" y="155"/>
                  </a:cxn>
                  <a:cxn ang="0">
                    <a:pos x="175" y="0"/>
                  </a:cxn>
                  <a:cxn ang="0">
                    <a:pos x="131" y="0"/>
                  </a:cxn>
                  <a:cxn ang="0">
                    <a:pos x="87" y="79"/>
                  </a:cxn>
                  <a:cxn ang="0">
                    <a:pos x="44" y="159"/>
                  </a:cxn>
                  <a:cxn ang="0">
                    <a:pos x="0" y="166"/>
                  </a:cxn>
                  <a:cxn ang="0">
                    <a:pos x="263" y="166"/>
                  </a:cxn>
                </a:cxnLst>
                <a:rect l="0" t="0" r="r" b="b"/>
                <a:pathLst>
                  <a:path w="263" h="166">
                    <a:moveTo>
                      <a:pt x="263" y="166"/>
                    </a:moveTo>
                    <a:lnTo>
                      <a:pt x="219" y="155"/>
                    </a:lnTo>
                    <a:lnTo>
                      <a:pt x="175" y="0"/>
                    </a:lnTo>
                    <a:lnTo>
                      <a:pt x="131" y="0"/>
                    </a:lnTo>
                    <a:lnTo>
                      <a:pt x="87" y="79"/>
                    </a:lnTo>
                    <a:lnTo>
                      <a:pt x="44" y="159"/>
                    </a:lnTo>
                    <a:lnTo>
                      <a:pt x="0" y="166"/>
                    </a:lnTo>
                    <a:lnTo>
                      <a:pt x="263" y="166"/>
                    </a:lnTo>
                    <a:close/>
                  </a:path>
                </a:pathLst>
              </a:custGeom>
              <a:noFill/>
              <a:ln w="0">
                <a:solidFill>
                  <a:srgbClr val="9081B6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3" name="Freeform 699"/>
              <p:cNvSpPr>
                <a:spLocks noEditPoints="1"/>
              </p:cNvSpPr>
              <p:nvPr/>
            </p:nvSpPr>
            <p:spPr bwMode="auto">
              <a:xfrm>
                <a:off x="2947" y="854"/>
                <a:ext cx="1142" cy="642"/>
              </a:xfrm>
              <a:custGeom>
                <a:avLst/>
                <a:gdLst/>
                <a:ahLst/>
                <a:cxnLst>
                  <a:cxn ang="0">
                    <a:pos x="44" y="159"/>
                  </a:cxn>
                  <a:cxn ang="0">
                    <a:pos x="1" y="172"/>
                  </a:cxn>
                  <a:cxn ang="0">
                    <a:pos x="47" y="164"/>
                  </a:cxn>
                  <a:cxn ang="0">
                    <a:pos x="44" y="165"/>
                  </a:cxn>
                  <a:cxn ang="0">
                    <a:pos x="47" y="164"/>
                  </a:cxn>
                  <a:cxn ang="0">
                    <a:pos x="84" y="81"/>
                  </a:cxn>
                  <a:cxn ang="0">
                    <a:pos x="47" y="164"/>
                  </a:cxn>
                  <a:cxn ang="0">
                    <a:pos x="84" y="81"/>
                  </a:cxn>
                  <a:cxn ang="0">
                    <a:pos x="87" y="82"/>
                  </a:cxn>
                  <a:cxn ang="0">
                    <a:pos x="84" y="81"/>
                  </a:cxn>
                  <a:cxn ang="0">
                    <a:pos x="134" y="4"/>
                  </a:cxn>
                  <a:cxn ang="0">
                    <a:pos x="84" y="81"/>
                  </a:cxn>
                  <a:cxn ang="0">
                    <a:pos x="130" y="0"/>
                  </a:cxn>
                  <a:cxn ang="0">
                    <a:pos x="131" y="3"/>
                  </a:cxn>
                  <a:cxn ang="0">
                    <a:pos x="131" y="0"/>
                  </a:cxn>
                  <a:cxn ang="0">
                    <a:pos x="175" y="6"/>
                  </a:cxn>
                  <a:cxn ang="0">
                    <a:pos x="131" y="0"/>
                  </a:cxn>
                  <a:cxn ang="0">
                    <a:pos x="177" y="0"/>
                  </a:cxn>
                  <a:cxn ang="0">
                    <a:pos x="175" y="3"/>
                  </a:cxn>
                  <a:cxn ang="0">
                    <a:pos x="178" y="2"/>
                  </a:cxn>
                  <a:cxn ang="0">
                    <a:pos x="216" y="158"/>
                  </a:cxn>
                  <a:cxn ang="0">
                    <a:pos x="178" y="2"/>
                  </a:cxn>
                  <a:cxn ang="0">
                    <a:pos x="216" y="160"/>
                  </a:cxn>
                  <a:cxn ang="0">
                    <a:pos x="219" y="158"/>
                  </a:cxn>
                  <a:cxn ang="0">
                    <a:pos x="220" y="155"/>
                  </a:cxn>
                  <a:cxn ang="0">
                    <a:pos x="262" y="172"/>
                  </a:cxn>
                  <a:cxn ang="0">
                    <a:pos x="220" y="155"/>
                  </a:cxn>
                  <a:cxn ang="0">
                    <a:pos x="262" y="172"/>
                  </a:cxn>
                  <a:cxn ang="0">
                    <a:pos x="263" y="169"/>
                  </a:cxn>
                  <a:cxn ang="0">
                    <a:pos x="263" y="165"/>
                  </a:cxn>
                  <a:cxn ang="0">
                    <a:pos x="306" y="172"/>
                  </a:cxn>
                  <a:cxn ang="0">
                    <a:pos x="263" y="165"/>
                  </a:cxn>
                </a:cxnLst>
                <a:rect l="0" t="0" r="r" b="b"/>
                <a:pathLst>
                  <a:path w="306" h="172">
                    <a:moveTo>
                      <a:pt x="0" y="165"/>
                    </a:moveTo>
                    <a:lnTo>
                      <a:pt x="44" y="159"/>
                    </a:lnTo>
                    <a:lnTo>
                      <a:pt x="44" y="165"/>
                    </a:lnTo>
                    <a:lnTo>
                      <a:pt x="1" y="172"/>
                    </a:lnTo>
                    <a:lnTo>
                      <a:pt x="0" y="165"/>
                    </a:lnTo>
                    <a:close/>
                    <a:moveTo>
                      <a:pt x="47" y="164"/>
                    </a:moveTo>
                    <a:lnTo>
                      <a:pt x="46" y="165"/>
                    </a:lnTo>
                    <a:lnTo>
                      <a:pt x="44" y="165"/>
                    </a:lnTo>
                    <a:lnTo>
                      <a:pt x="44" y="162"/>
                    </a:lnTo>
                    <a:lnTo>
                      <a:pt x="47" y="164"/>
                    </a:lnTo>
                    <a:close/>
                    <a:moveTo>
                      <a:pt x="41" y="161"/>
                    </a:moveTo>
                    <a:lnTo>
                      <a:pt x="84" y="81"/>
                    </a:lnTo>
                    <a:lnTo>
                      <a:pt x="89" y="84"/>
                    </a:lnTo>
                    <a:lnTo>
                      <a:pt x="47" y="164"/>
                    </a:lnTo>
                    <a:lnTo>
                      <a:pt x="41" y="161"/>
                    </a:lnTo>
                    <a:close/>
                    <a:moveTo>
                      <a:pt x="84" y="81"/>
                    </a:moveTo>
                    <a:lnTo>
                      <a:pt x="84" y="81"/>
                    </a:lnTo>
                    <a:lnTo>
                      <a:pt x="87" y="82"/>
                    </a:lnTo>
                    <a:lnTo>
                      <a:pt x="84" y="81"/>
                    </a:lnTo>
                    <a:close/>
                    <a:moveTo>
                      <a:pt x="84" y="81"/>
                    </a:moveTo>
                    <a:lnTo>
                      <a:pt x="129" y="1"/>
                    </a:lnTo>
                    <a:lnTo>
                      <a:pt x="134" y="4"/>
                    </a:lnTo>
                    <a:lnTo>
                      <a:pt x="89" y="84"/>
                    </a:lnTo>
                    <a:lnTo>
                      <a:pt x="84" y="81"/>
                    </a:lnTo>
                    <a:close/>
                    <a:moveTo>
                      <a:pt x="129" y="1"/>
                    </a:moveTo>
                    <a:lnTo>
                      <a:pt x="130" y="0"/>
                    </a:lnTo>
                    <a:lnTo>
                      <a:pt x="131" y="0"/>
                    </a:lnTo>
                    <a:lnTo>
                      <a:pt x="131" y="3"/>
                    </a:lnTo>
                    <a:lnTo>
                      <a:pt x="129" y="1"/>
                    </a:lnTo>
                    <a:close/>
                    <a:moveTo>
                      <a:pt x="131" y="0"/>
                    </a:moveTo>
                    <a:lnTo>
                      <a:pt x="175" y="0"/>
                    </a:lnTo>
                    <a:lnTo>
                      <a:pt x="175" y="6"/>
                    </a:lnTo>
                    <a:lnTo>
                      <a:pt x="131" y="6"/>
                    </a:lnTo>
                    <a:lnTo>
                      <a:pt x="131" y="0"/>
                    </a:lnTo>
                    <a:close/>
                    <a:moveTo>
                      <a:pt x="175" y="0"/>
                    </a:moveTo>
                    <a:lnTo>
                      <a:pt x="177" y="0"/>
                    </a:lnTo>
                    <a:lnTo>
                      <a:pt x="178" y="2"/>
                    </a:lnTo>
                    <a:lnTo>
                      <a:pt x="175" y="3"/>
                    </a:lnTo>
                    <a:lnTo>
                      <a:pt x="175" y="0"/>
                    </a:lnTo>
                    <a:close/>
                    <a:moveTo>
                      <a:pt x="178" y="2"/>
                    </a:moveTo>
                    <a:lnTo>
                      <a:pt x="222" y="157"/>
                    </a:lnTo>
                    <a:lnTo>
                      <a:pt x="216" y="158"/>
                    </a:lnTo>
                    <a:lnTo>
                      <a:pt x="172" y="4"/>
                    </a:lnTo>
                    <a:lnTo>
                      <a:pt x="178" y="2"/>
                    </a:lnTo>
                    <a:close/>
                    <a:moveTo>
                      <a:pt x="218" y="161"/>
                    </a:moveTo>
                    <a:lnTo>
                      <a:pt x="216" y="160"/>
                    </a:lnTo>
                    <a:lnTo>
                      <a:pt x="216" y="158"/>
                    </a:lnTo>
                    <a:lnTo>
                      <a:pt x="219" y="158"/>
                    </a:lnTo>
                    <a:lnTo>
                      <a:pt x="218" y="161"/>
                    </a:lnTo>
                    <a:close/>
                    <a:moveTo>
                      <a:pt x="220" y="155"/>
                    </a:moveTo>
                    <a:lnTo>
                      <a:pt x="263" y="166"/>
                    </a:lnTo>
                    <a:lnTo>
                      <a:pt x="262" y="172"/>
                    </a:lnTo>
                    <a:lnTo>
                      <a:pt x="218" y="161"/>
                    </a:lnTo>
                    <a:lnTo>
                      <a:pt x="220" y="155"/>
                    </a:lnTo>
                    <a:close/>
                    <a:moveTo>
                      <a:pt x="263" y="172"/>
                    </a:moveTo>
                    <a:lnTo>
                      <a:pt x="262" y="172"/>
                    </a:lnTo>
                    <a:lnTo>
                      <a:pt x="262" y="172"/>
                    </a:lnTo>
                    <a:lnTo>
                      <a:pt x="263" y="169"/>
                    </a:lnTo>
                    <a:lnTo>
                      <a:pt x="263" y="172"/>
                    </a:lnTo>
                    <a:close/>
                    <a:moveTo>
                      <a:pt x="263" y="165"/>
                    </a:moveTo>
                    <a:lnTo>
                      <a:pt x="306" y="165"/>
                    </a:lnTo>
                    <a:lnTo>
                      <a:pt x="306" y="172"/>
                    </a:lnTo>
                    <a:lnTo>
                      <a:pt x="263" y="172"/>
                    </a:lnTo>
                    <a:lnTo>
                      <a:pt x="263" y="165"/>
                    </a:lnTo>
                    <a:close/>
                  </a:path>
                </a:pathLst>
              </a:custGeom>
              <a:solidFill>
                <a:srgbClr val="340E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4" name="Rectangle 985"/>
              <p:cNvSpPr>
                <a:spLocks noChangeArrowheads="1"/>
              </p:cNvSpPr>
              <p:nvPr/>
            </p:nvSpPr>
            <p:spPr bwMode="auto">
              <a:xfrm>
                <a:off x="3432" y="854"/>
                <a:ext cx="11" cy="631"/>
              </a:xfrm>
              <a:prstGeom prst="rect">
                <a:avLst/>
              </a:prstGeom>
              <a:solidFill>
                <a:srgbClr val="2421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5" name="Rectangle 986"/>
              <p:cNvSpPr>
                <a:spLocks noChangeArrowheads="1"/>
              </p:cNvSpPr>
              <p:nvPr/>
            </p:nvSpPr>
            <p:spPr bwMode="auto">
              <a:xfrm>
                <a:off x="3757" y="1447"/>
                <a:ext cx="11" cy="38"/>
              </a:xfrm>
              <a:prstGeom prst="rect">
                <a:avLst/>
              </a:prstGeom>
              <a:solidFill>
                <a:srgbClr val="2421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6" name="Rectangle 987"/>
              <p:cNvSpPr>
                <a:spLocks noChangeArrowheads="1"/>
              </p:cNvSpPr>
              <p:nvPr/>
            </p:nvSpPr>
            <p:spPr bwMode="auto">
              <a:xfrm>
                <a:off x="3268" y="1156"/>
                <a:ext cx="11" cy="329"/>
              </a:xfrm>
              <a:prstGeom prst="rect">
                <a:avLst/>
              </a:prstGeom>
              <a:solidFill>
                <a:srgbClr val="2421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7" name="Rectangle 1000"/>
              <p:cNvSpPr>
                <a:spLocks noChangeArrowheads="1"/>
              </p:cNvSpPr>
              <p:nvPr/>
            </p:nvSpPr>
            <p:spPr bwMode="auto">
              <a:xfrm>
                <a:off x="2895" y="668"/>
                <a:ext cx="588" cy="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5988"/>
                <a:r>
                  <a:rPr lang="de-DE" sz="1100" dirty="0" smtClean="0">
                    <a:solidFill>
                      <a:srgbClr val="24211D"/>
                    </a:solidFill>
                    <a:latin typeface="Arial" charset="0"/>
                  </a:rPr>
                  <a:t>Diskrete Daten</a:t>
                </a:r>
                <a:endParaRPr lang="de-DE" dirty="0"/>
              </a:p>
            </p:txBody>
          </p:sp>
          <p:sp>
            <p:nvSpPr>
              <p:cNvPr id="618" name="Rectangle 1013"/>
              <p:cNvSpPr>
                <a:spLocks noChangeArrowheads="1"/>
              </p:cNvSpPr>
              <p:nvPr/>
            </p:nvSpPr>
            <p:spPr bwMode="auto">
              <a:xfrm>
                <a:off x="3107" y="1459"/>
                <a:ext cx="11" cy="26"/>
              </a:xfrm>
              <a:prstGeom prst="rect">
                <a:avLst/>
              </a:prstGeom>
              <a:solidFill>
                <a:srgbClr val="2421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19" name="Rectangle 1014"/>
              <p:cNvSpPr>
                <a:spLocks noChangeArrowheads="1"/>
              </p:cNvSpPr>
              <p:nvPr/>
            </p:nvSpPr>
            <p:spPr bwMode="auto">
              <a:xfrm>
                <a:off x="3596" y="861"/>
                <a:ext cx="11" cy="624"/>
              </a:xfrm>
              <a:prstGeom prst="rect">
                <a:avLst/>
              </a:prstGeom>
              <a:solidFill>
                <a:srgbClr val="24211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620" name="Group 16"/>
              <p:cNvGrpSpPr>
                <a:grpSpLocks/>
              </p:cNvGrpSpPr>
              <p:nvPr/>
            </p:nvGrpSpPr>
            <p:grpSpPr bwMode="auto">
              <a:xfrm>
                <a:off x="2890" y="908"/>
                <a:ext cx="1227" cy="452"/>
                <a:chOff x="770" y="908"/>
                <a:chExt cx="1227" cy="452"/>
              </a:xfrm>
            </p:grpSpPr>
            <p:sp>
              <p:nvSpPr>
                <p:cNvPr id="629" name="Line 17"/>
                <p:cNvSpPr>
                  <a:spLocks noChangeShapeType="1"/>
                </p:cNvSpPr>
                <p:nvPr/>
              </p:nvSpPr>
              <p:spPr bwMode="auto">
                <a:xfrm>
                  <a:off x="770" y="908"/>
                  <a:ext cx="1225" cy="0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630" name="Line 18"/>
                <p:cNvSpPr>
                  <a:spLocks noChangeShapeType="1"/>
                </p:cNvSpPr>
                <p:nvPr/>
              </p:nvSpPr>
              <p:spPr bwMode="auto">
                <a:xfrm>
                  <a:off x="772" y="1360"/>
                  <a:ext cx="1225" cy="0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</p:grpSp>
          <p:sp>
            <p:nvSpPr>
              <p:cNvPr id="621" name="Oval 19"/>
              <p:cNvSpPr>
                <a:spLocks noChangeArrowheads="1"/>
              </p:cNvSpPr>
              <p:nvPr/>
            </p:nvSpPr>
            <p:spPr bwMode="auto">
              <a:xfrm>
                <a:off x="2940" y="1474"/>
                <a:ext cx="27" cy="27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22" name="Oval 22"/>
              <p:cNvSpPr>
                <a:spLocks noChangeArrowheads="1"/>
              </p:cNvSpPr>
              <p:nvPr/>
            </p:nvSpPr>
            <p:spPr bwMode="auto">
              <a:xfrm>
                <a:off x="3100" y="1446"/>
                <a:ext cx="27" cy="27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23" name="Oval 23"/>
              <p:cNvSpPr>
                <a:spLocks noChangeArrowheads="1"/>
              </p:cNvSpPr>
              <p:nvPr/>
            </p:nvSpPr>
            <p:spPr bwMode="auto">
              <a:xfrm>
                <a:off x="3260" y="1146"/>
                <a:ext cx="27" cy="27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24" name="Oval 24"/>
              <p:cNvSpPr>
                <a:spLocks noChangeArrowheads="1"/>
              </p:cNvSpPr>
              <p:nvPr/>
            </p:nvSpPr>
            <p:spPr bwMode="auto">
              <a:xfrm>
                <a:off x="3426" y="848"/>
                <a:ext cx="27" cy="27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25" name="Oval 25"/>
              <p:cNvSpPr>
                <a:spLocks noChangeArrowheads="1"/>
              </p:cNvSpPr>
              <p:nvPr/>
            </p:nvSpPr>
            <p:spPr bwMode="auto">
              <a:xfrm>
                <a:off x="3588" y="848"/>
                <a:ext cx="27" cy="27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26" name="Oval 26"/>
              <p:cNvSpPr>
                <a:spLocks noChangeArrowheads="1"/>
              </p:cNvSpPr>
              <p:nvPr/>
            </p:nvSpPr>
            <p:spPr bwMode="auto">
              <a:xfrm>
                <a:off x="3752" y="1430"/>
                <a:ext cx="27" cy="27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27" name="Oval 27"/>
              <p:cNvSpPr>
                <a:spLocks noChangeArrowheads="1"/>
              </p:cNvSpPr>
              <p:nvPr/>
            </p:nvSpPr>
            <p:spPr bwMode="auto">
              <a:xfrm>
                <a:off x="3914" y="1470"/>
                <a:ext cx="27" cy="27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28" name="Oval 28"/>
              <p:cNvSpPr>
                <a:spLocks noChangeArrowheads="1"/>
              </p:cNvSpPr>
              <p:nvPr/>
            </p:nvSpPr>
            <p:spPr bwMode="auto">
              <a:xfrm>
                <a:off x="4070" y="1468"/>
                <a:ext cx="27" cy="27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  <p:sp>
          <p:nvSpPr>
            <p:cNvPr id="595" name="Freeform 42"/>
            <p:cNvSpPr>
              <a:spLocks/>
            </p:cNvSpPr>
            <p:nvPr/>
          </p:nvSpPr>
          <p:spPr bwMode="auto">
            <a:xfrm>
              <a:off x="2946" y="762"/>
              <a:ext cx="1146" cy="724"/>
            </a:xfrm>
            <a:custGeom>
              <a:avLst/>
              <a:gdLst/>
              <a:ahLst/>
              <a:cxnLst>
                <a:cxn ang="0">
                  <a:pos x="0" y="720"/>
                </a:cxn>
                <a:cxn ang="0">
                  <a:pos x="114" y="720"/>
                </a:cxn>
                <a:cxn ang="0">
                  <a:pos x="410" y="196"/>
                </a:cxn>
                <a:cxn ang="0">
                  <a:pos x="718" y="252"/>
                </a:cxn>
                <a:cxn ang="0">
                  <a:pos x="884" y="722"/>
                </a:cxn>
                <a:cxn ang="0">
                  <a:pos x="1146" y="724"/>
                </a:cxn>
              </a:cxnLst>
              <a:rect l="0" t="0" r="r" b="b"/>
              <a:pathLst>
                <a:path w="1146" h="724">
                  <a:moveTo>
                    <a:pt x="0" y="720"/>
                  </a:moveTo>
                  <a:lnTo>
                    <a:pt x="114" y="720"/>
                  </a:lnTo>
                  <a:cubicBezTo>
                    <a:pt x="252" y="704"/>
                    <a:pt x="342" y="312"/>
                    <a:pt x="410" y="196"/>
                  </a:cubicBezTo>
                  <a:cubicBezTo>
                    <a:pt x="526" y="0"/>
                    <a:pt x="678" y="48"/>
                    <a:pt x="718" y="252"/>
                  </a:cubicBezTo>
                  <a:cubicBezTo>
                    <a:pt x="742" y="371"/>
                    <a:pt x="754" y="720"/>
                    <a:pt x="884" y="722"/>
                  </a:cubicBezTo>
                  <a:lnTo>
                    <a:pt x="1146" y="724"/>
                  </a:lnTo>
                </a:path>
              </a:pathLst>
            </a:custGeom>
            <a:noFill/>
            <a:ln w="9525" cap="rnd" cmpd="sng">
              <a:solidFill>
                <a:schemeClr val="tx2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grpSp>
        <p:nvGrpSpPr>
          <p:cNvPr id="654" name="Gruppieren 653"/>
          <p:cNvGrpSpPr/>
          <p:nvPr/>
        </p:nvGrpSpPr>
        <p:grpSpPr>
          <a:xfrm>
            <a:off x="4911725" y="2743426"/>
            <a:ext cx="1395413" cy="422275"/>
            <a:chOff x="4911725" y="2743426"/>
            <a:chExt cx="1395413" cy="422275"/>
          </a:xfrm>
        </p:grpSpPr>
        <p:sp>
          <p:nvSpPr>
            <p:cNvPr id="125" name="Rectangle 513"/>
            <p:cNvSpPr>
              <a:spLocks noChangeArrowheads="1"/>
            </p:cNvSpPr>
            <p:nvPr/>
          </p:nvSpPr>
          <p:spPr bwMode="auto">
            <a:xfrm>
              <a:off x="4911725" y="2845026"/>
              <a:ext cx="1240981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5988"/>
              <a:r>
                <a:rPr lang="de-DE" sz="1200" i="1" dirty="0" smtClean="0">
                  <a:solidFill>
                    <a:srgbClr val="F48000"/>
                  </a:solidFill>
                  <a:latin typeface="Arial" charset="0"/>
                </a:rPr>
                <a:t>Transfer-Funktion</a:t>
              </a:r>
              <a:endParaRPr lang="de-DE" dirty="0"/>
            </a:p>
          </p:txBody>
        </p:sp>
        <p:sp>
          <p:nvSpPr>
            <p:cNvPr id="633" name="Line 51"/>
            <p:cNvSpPr>
              <a:spLocks noChangeShapeType="1"/>
            </p:cNvSpPr>
            <p:nvPr/>
          </p:nvSpPr>
          <p:spPr bwMode="auto">
            <a:xfrm>
              <a:off x="6294438" y="2743426"/>
              <a:ext cx="12700" cy="422275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grpSp>
        <p:nvGrpSpPr>
          <p:cNvPr id="656" name="Gruppieren 655"/>
          <p:cNvGrpSpPr/>
          <p:nvPr/>
        </p:nvGrpSpPr>
        <p:grpSpPr>
          <a:xfrm>
            <a:off x="7083425" y="2743426"/>
            <a:ext cx="1195388" cy="422275"/>
            <a:chOff x="7083425" y="2743426"/>
            <a:chExt cx="1195388" cy="422275"/>
          </a:xfrm>
        </p:grpSpPr>
        <p:sp>
          <p:nvSpPr>
            <p:cNvPr id="122" name="Rectangle 510"/>
            <p:cNvSpPr>
              <a:spLocks noChangeArrowheads="1"/>
            </p:cNvSpPr>
            <p:nvPr/>
          </p:nvSpPr>
          <p:spPr bwMode="auto">
            <a:xfrm>
              <a:off x="7267575" y="2845026"/>
              <a:ext cx="1011238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5988"/>
              <a:r>
                <a:rPr lang="de-DE" sz="1200" i="1" dirty="0" err="1">
                  <a:solidFill>
                    <a:srgbClr val="F48000"/>
                  </a:solidFill>
                  <a:latin typeface="Arial" charset="0"/>
                </a:rPr>
                <a:t>Supersampling</a:t>
              </a:r>
              <a:endParaRPr lang="de-DE" dirty="0"/>
            </a:p>
          </p:txBody>
        </p:sp>
        <p:sp>
          <p:nvSpPr>
            <p:cNvPr id="634" name="Line 52"/>
            <p:cNvSpPr>
              <a:spLocks noChangeShapeType="1"/>
            </p:cNvSpPr>
            <p:nvPr/>
          </p:nvSpPr>
          <p:spPr bwMode="auto">
            <a:xfrm>
              <a:off x="7083425" y="2743426"/>
              <a:ext cx="12700" cy="422275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sp>
        <p:nvSpPr>
          <p:cNvPr id="638" name="Line 57"/>
          <p:cNvSpPr>
            <a:spLocks noChangeShapeType="1"/>
          </p:cNvSpPr>
          <p:nvPr/>
        </p:nvSpPr>
        <p:spPr bwMode="auto">
          <a:xfrm>
            <a:off x="1243013" y="2095726"/>
            <a:ext cx="422275" cy="0"/>
          </a:xfrm>
          <a:prstGeom prst="line">
            <a:avLst/>
          </a:prstGeom>
          <a:noFill/>
          <a:ln w="76200">
            <a:solidFill>
              <a:srgbClr val="FF9933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grpSp>
        <p:nvGrpSpPr>
          <p:cNvPr id="651" name="Gruppieren 650"/>
          <p:cNvGrpSpPr/>
          <p:nvPr/>
        </p:nvGrpSpPr>
        <p:grpSpPr>
          <a:xfrm>
            <a:off x="73869" y="1490261"/>
            <a:ext cx="1407269" cy="1070503"/>
            <a:chOff x="73869" y="1490261"/>
            <a:chExt cx="1407269" cy="1070503"/>
          </a:xfrm>
        </p:grpSpPr>
        <p:sp>
          <p:nvSpPr>
            <p:cNvPr id="640" name="Line 59"/>
            <p:cNvSpPr>
              <a:spLocks noChangeShapeType="1"/>
            </p:cNvSpPr>
            <p:nvPr/>
          </p:nvSpPr>
          <p:spPr bwMode="auto">
            <a:xfrm>
              <a:off x="1195388" y="2281464"/>
              <a:ext cx="28575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grpSp>
          <p:nvGrpSpPr>
            <p:cNvPr id="650" name="Gruppieren 649"/>
            <p:cNvGrpSpPr/>
            <p:nvPr/>
          </p:nvGrpSpPr>
          <p:grpSpPr>
            <a:xfrm>
              <a:off x="73869" y="1490261"/>
              <a:ext cx="1235819" cy="1070503"/>
              <a:chOff x="73869" y="1490261"/>
              <a:chExt cx="1235819" cy="1070503"/>
            </a:xfrm>
          </p:grpSpPr>
          <p:grpSp>
            <p:nvGrpSpPr>
              <p:cNvPr id="635" name="Group 56"/>
              <p:cNvGrpSpPr>
                <a:grpSpLocks/>
              </p:cNvGrpSpPr>
              <p:nvPr/>
            </p:nvGrpSpPr>
            <p:grpSpPr bwMode="auto">
              <a:xfrm rot="5400000">
                <a:off x="562769" y="1596457"/>
                <a:ext cx="457200" cy="1036638"/>
                <a:chOff x="350" y="2009"/>
                <a:chExt cx="288" cy="653"/>
              </a:xfrm>
            </p:grpSpPr>
            <p:sp>
              <p:nvSpPr>
                <p:cNvPr id="636" name="Freeform 54"/>
                <p:cNvSpPr>
                  <a:spLocks/>
                </p:cNvSpPr>
                <p:nvPr/>
              </p:nvSpPr>
              <p:spPr bwMode="auto">
                <a:xfrm>
                  <a:off x="350" y="2009"/>
                  <a:ext cx="288" cy="653"/>
                </a:xfrm>
                <a:custGeom>
                  <a:avLst/>
                  <a:gdLst/>
                  <a:ahLst/>
                  <a:cxnLst>
                    <a:cxn ang="0">
                      <a:pos x="66" y="142"/>
                    </a:cxn>
                    <a:cxn ang="0">
                      <a:pos x="0" y="142"/>
                    </a:cxn>
                    <a:cxn ang="0">
                      <a:pos x="0" y="21"/>
                    </a:cxn>
                    <a:cxn ang="0">
                      <a:pos x="66" y="21"/>
                    </a:cxn>
                    <a:cxn ang="0">
                      <a:pos x="66" y="0"/>
                    </a:cxn>
                    <a:cxn ang="0">
                      <a:pos x="77" y="0"/>
                    </a:cxn>
                    <a:cxn ang="0">
                      <a:pos x="77" y="175"/>
                    </a:cxn>
                    <a:cxn ang="0">
                      <a:pos x="66" y="175"/>
                    </a:cxn>
                    <a:cxn ang="0">
                      <a:pos x="66" y="142"/>
                    </a:cxn>
                  </a:cxnLst>
                  <a:rect l="0" t="0" r="r" b="b"/>
                  <a:pathLst>
                    <a:path w="77" h="175">
                      <a:moveTo>
                        <a:pt x="66" y="142"/>
                      </a:moveTo>
                      <a:lnTo>
                        <a:pt x="0" y="142"/>
                      </a:lnTo>
                      <a:lnTo>
                        <a:pt x="0" y="21"/>
                      </a:lnTo>
                      <a:lnTo>
                        <a:pt x="66" y="21"/>
                      </a:lnTo>
                      <a:lnTo>
                        <a:pt x="66" y="0"/>
                      </a:lnTo>
                      <a:lnTo>
                        <a:pt x="77" y="0"/>
                      </a:lnTo>
                      <a:lnTo>
                        <a:pt x="77" y="175"/>
                      </a:lnTo>
                      <a:lnTo>
                        <a:pt x="66" y="175"/>
                      </a:lnTo>
                      <a:lnTo>
                        <a:pt x="66" y="142"/>
                      </a:lnTo>
                      <a:close/>
                    </a:path>
                  </a:pathLst>
                </a:custGeom>
                <a:solidFill>
                  <a:srgbClr val="C1C0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637" name="Freeform 55"/>
                <p:cNvSpPr>
                  <a:spLocks/>
                </p:cNvSpPr>
                <p:nvPr/>
              </p:nvSpPr>
              <p:spPr bwMode="auto">
                <a:xfrm>
                  <a:off x="350" y="2009"/>
                  <a:ext cx="247" cy="653"/>
                </a:xfrm>
                <a:custGeom>
                  <a:avLst/>
                  <a:gdLst/>
                  <a:ahLst/>
                  <a:cxnLst>
                    <a:cxn ang="0">
                      <a:pos x="247" y="653"/>
                    </a:cxn>
                    <a:cxn ang="0">
                      <a:pos x="247" y="530"/>
                    </a:cxn>
                    <a:cxn ang="0">
                      <a:pos x="0" y="530"/>
                    </a:cxn>
                    <a:cxn ang="0">
                      <a:pos x="0" y="78"/>
                    </a:cxn>
                    <a:cxn ang="0">
                      <a:pos x="247" y="78"/>
                    </a:cxn>
                    <a:cxn ang="0">
                      <a:pos x="247" y="0"/>
                    </a:cxn>
                  </a:cxnLst>
                  <a:rect l="0" t="0" r="r" b="b"/>
                  <a:pathLst>
                    <a:path w="247" h="653">
                      <a:moveTo>
                        <a:pt x="247" y="653"/>
                      </a:moveTo>
                      <a:lnTo>
                        <a:pt x="247" y="530"/>
                      </a:lnTo>
                      <a:lnTo>
                        <a:pt x="0" y="530"/>
                      </a:lnTo>
                      <a:lnTo>
                        <a:pt x="0" y="78"/>
                      </a:lnTo>
                      <a:lnTo>
                        <a:pt x="247" y="78"/>
                      </a:lnTo>
                      <a:lnTo>
                        <a:pt x="247" y="0"/>
                      </a:lnTo>
                    </a:path>
                  </a:pathLst>
                </a:custGeom>
                <a:noFill/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639" name="Line 58"/>
              <p:cNvSpPr>
                <a:spLocks noChangeShapeType="1"/>
              </p:cNvSpPr>
              <p:nvPr/>
            </p:nvSpPr>
            <p:spPr bwMode="auto">
              <a:xfrm flipV="1">
                <a:off x="274638" y="1811564"/>
                <a:ext cx="0" cy="46990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41" name="Rectangle 61"/>
              <p:cNvSpPr>
                <a:spLocks noChangeArrowheads="1"/>
              </p:cNvSpPr>
              <p:nvPr/>
            </p:nvSpPr>
            <p:spPr bwMode="auto">
              <a:xfrm>
                <a:off x="274638" y="2406876"/>
                <a:ext cx="639599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5988"/>
                <a:r>
                  <a:rPr lang="de-DE" sz="1000" i="1" dirty="0" smtClean="0">
                    <a:solidFill>
                      <a:srgbClr val="F48000"/>
                    </a:solidFill>
                    <a:latin typeface="Arial" charset="0"/>
                  </a:rPr>
                  <a:t>Skalar wert</a:t>
                </a:r>
                <a:endParaRPr lang="de-DE" sz="1500" dirty="0"/>
              </a:p>
            </p:txBody>
          </p:sp>
          <p:sp>
            <p:nvSpPr>
              <p:cNvPr id="642" name="Rectangle 62"/>
              <p:cNvSpPr>
                <a:spLocks noChangeArrowheads="1"/>
              </p:cNvSpPr>
              <p:nvPr/>
            </p:nvSpPr>
            <p:spPr bwMode="auto">
              <a:xfrm rot="16200000">
                <a:off x="-324478" y="1888608"/>
                <a:ext cx="950581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5988"/>
                <a:r>
                  <a:rPr lang="de-DE" sz="1000" i="1" dirty="0" smtClean="0">
                    <a:solidFill>
                      <a:srgbClr val="F48000"/>
                    </a:solidFill>
                    <a:latin typeface="Arial" charset="0"/>
                  </a:rPr>
                  <a:t>Visuelles Attribut</a:t>
                </a:r>
                <a:endParaRPr lang="de-DE" sz="1500" dirty="0"/>
              </a:p>
            </p:txBody>
          </p:sp>
        </p:grpSp>
      </p:grpSp>
      <p:grpSp>
        <p:nvGrpSpPr>
          <p:cNvPr id="644" name="Group 56"/>
          <p:cNvGrpSpPr>
            <a:grpSpLocks/>
          </p:cNvGrpSpPr>
          <p:nvPr/>
        </p:nvGrpSpPr>
        <p:grpSpPr bwMode="auto">
          <a:xfrm rot="5400000">
            <a:off x="560933" y="1598293"/>
            <a:ext cx="457200" cy="1036638"/>
            <a:chOff x="350" y="2009"/>
            <a:chExt cx="288" cy="653"/>
          </a:xfrm>
        </p:grpSpPr>
        <p:sp>
          <p:nvSpPr>
            <p:cNvPr id="645" name="Freeform 54"/>
            <p:cNvSpPr>
              <a:spLocks/>
            </p:cNvSpPr>
            <p:nvPr/>
          </p:nvSpPr>
          <p:spPr bwMode="auto">
            <a:xfrm>
              <a:off x="350" y="2009"/>
              <a:ext cx="288" cy="653"/>
            </a:xfrm>
            <a:custGeom>
              <a:avLst/>
              <a:gdLst/>
              <a:ahLst/>
              <a:cxnLst>
                <a:cxn ang="0">
                  <a:pos x="66" y="142"/>
                </a:cxn>
                <a:cxn ang="0">
                  <a:pos x="0" y="142"/>
                </a:cxn>
                <a:cxn ang="0">
                  <a:pos x="0" y="21"/>
                </a:cxn>
                <a:cxn ang="0">
                  <a:pos x="66" y="21"/>
                </a:cxn>
                <a:cxn ang="0">
                  <a:pos x="66" y="0"/>
                </a:cxn>
                <a:cxn ang="0">
                  <a:pos x="77" y="0"/>
                </a:cxn>
                <a:cxn ang="0">
                  <a:pos x="77" y="175"/>
                </a:cxn>
                <a:cxn ang="0">
                  <a:pos x="66" y="175"/>
                </a:cxn>
                <a:cxn ang="0">
                  <a:pos x="66" y="142"/>
                </a:cxn>
              </a:cxnLst>
              <a:rect l="0" t="0" r="r" b="b"/>
              <a:pathLst>
                <a:path w="77" h="175">
                  <a:moveTo>
                    <a:pt x="66" y="142"/>
                  </a:moveTo>
                  <a:lnTo>
                    <a:pt x="0" y="142"/>
                  </a:lnTo>
                  <a:lnTo>
                    <a:pt x="0" y="21"/>
                  </a:lnTo>
                  <a:lnTo>
                    <a:pt x="66" y="21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77" y="175"/>
                  </a:lnTo>
                  <a:lnTo>
                    <a:pt x="66" y="175"/>
                  </a:lnTo>
                  <a:lnTo>
                    <a:pt x="66" y="142"/>
                  </a:lnTo>
                  <a:close/>
                </a:path>
              </a:pathLst>
            </a:custGeom>
            <a:solidFill>
              <a:srgbClr val="C1C0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46" name="Freeform 55"/>
            <p:cNvSpPr>
              <a:spLocks/>
            </p:cNvSpPr>
            <p:nvPr/>
          </p:nvSpPr>
          <p:spPr bwMode="auto">
            <a:xfrm>
              <a:off x="350" y="2009"/>
              <a:ext cx="247" cy="653"/>
            </a:xfrm>
            <a:custGeom>
              <a:avLst/>
              <a:gdLst/>
              <a:ahLst/>
              <a:cxnLst>
                <a:cxn ang="0">
                  <a:pos x="247" y="653"/>
                </a:cxn>
                <a:cxn ang="0">
                  <a:pos x="247" y="530"/>
                </a:cxn>
                <a:cxn ang="0">
                  <a:pos x="0" y="530"/>
                </a:cxn>
                <a:cxn ang="0">
                  <a:pos x="0" y="78"/>
                </a:cxn>
                <a:cxn ang="0">
                  <a:pos x="247" y="78"/>
                </a:cxn>
                <a:cxn ang="0">
                  <a:pos x="247" y="0"/>
                </a:cxn>
              </a:cxnLst>
              <a:rect l="0" t="0" r="r" b="b"/>
              <a:pathLst>
                <a:path w="247" h="653">
                  <a:moveTo>
                    <a:pt x="247" y="653"/>
                  </a:moveTo>
                  <a:lnTo>
                    <a:pt x="247" y="530"/>
                  </a:lnTo>
                  <a:lnTo>
                    <a:pt x="0" y="530"/>
                  </a:lnTo>
                  <a:lnTo>
                    <a:pt x="0" y="78"/>
                  </a:lnTo>
                  <a:lnTo>
                    <a:pt x="247" y="78"/>
                  </a:lnTo>
                  <a:lnTo>
                    <a:pt x="247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53" name="Gruppieren 652"/>
          <p:cNvGrpSpPr/>
          <p:nvPr/>
        </p:nvGrpSpPr>
        <p:grpSpPr>
          <a:xfrm>
            <a:off x="1887538" y="2465614"/>
            <a:ext cx="655541" cy="479425"/>
            <a:chOff x="1887538" y="2465614"/>
            <a:chExt cx="655541" cy="479425"/>
          </a:xfrm>
        </p:grpSpPr>
        <p:sp>
          <p:nvSpPr>
            <p:cNvPr id="201" name="Freeform 1019"/>
            <p:cNvSpPr>
              <a:spLocks/>
            </p:cNvSpPr>
            <p:nvPr/>
          </p:nvSpPr>
          <p:spPr bwMode="auto">
            <a:xfrm>
              <a:off x="1887538" y="2465614"/>
              <a:ext cx="650875" cy="4556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7"/>
                </a:cxn>
                <a:cxn ang="0">
                  <a:pos x="110" y="77"/>
                </a:cxn>
              </a:cxnLst>
              <a:rect l="0" t="0" r="r" b="b"/>
              <a:pathLst>
                <a:path w="110" h="77">
                  <a:moveTo>
                    <a:pt x="0" y="0"/>
                  </a:moveTo>
                  <a:lnTo>
                    <a:pt x="0" y="77"/>
                  </a:lnTo>
                  <a:lnTo>
                    <a:pt x="110" y="77"/>
                  </a:lnTo>
                </a:path>
              </a:pathLst>
            </a:custGeom>
            <a:noFill/>
            <a:ln w="0">
              <a:solidFill>
                <a:srgbClr val="24211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52" name="Freeform 1020"/>
            <p:cNvSpPr>
              <a:spLocks/>
            </p:cNvSpPr>
            <p:nvPr/>
          </p:nvSpPr>
          <p:spPr bwMode="auto">
            <a:xfrm>
              <a:off x="2508154" y="2897414"/>
              <a:ext cx="34925" cy="476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" y="15"/>
                </a:cxn>
                <a:cxn ang="0">
                  <a:pos x="0" y="30"/>
                </a:cxn>
              </a:cxnLst>
              <a:rect l="0" t="0" r="r" b="b"/>
              <a:pathLst>
                <a:path w="22" h="30">
                  <a:moveTo>
                    <a:pt x="0" y="0"/>
                  </a:moveTo>
                  <a:lnTo>
                    <a:pt x="22" y="15"/>
                  </a:lnTo>
                  <a:lnTo>
                    <a:pt x="0" y="30"/>
                  </a:lnTo>
                </a:path>
              </a:pathLst>
            </a:custGeom>
            <a:noFill/>
            <a:ln w="0">
              <a:solidFill>
                <a:srgbClr val="24211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60" name="Gruppieren 659"/>
          <p:cNvGrpSpPr/>
          <p:nvPr/>
        </p:nvGrpSpPr>
        <p:grpSpPr>
          <a:xfrm>
            <a:off x="6293884" y="2063422"/>
            <a:ext cx="42862" cy="538163"/>
            <a:chOff x="6446838" y="2216376"/>
            <a:chExt cx="42862" cy="538163"/>
          </a:xfrm>
          <a:solidFill>
            <a:srgbClr val="FFFF00"/>
          </a:solidFill>
        </p:grpSpPr>
        <p:sp>
          <p:nvSpPr>
            <p:cNvPr id="658" name="Rectangle 987"/>
            <p:cNvSpPr>
              <a:spLocks noChangeArrowheads="1"/>
            </p:cNvSpPr>
            <p:nvPr/>
          </p:nvSpPr>
          <p:spPr bwMode="auto">
            <a:xfrm>
              <a:off x="6459538" y="2232251"/>
              <a:ext cx="17462" cy="522288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59" name="Oval 23"/>
            <p:cNvSpPr>
              <a:spLocks noChangeArrowheads="1"/>
            </p:cNvSpPr>
            <p:nvPr/>
          </p:nvSpPr>
          <p:spPr bwMode="auto">
            <a:xfrm>
              <a:off x="6446838" y="2216376"/>
              <a:ext cx="42862" cy="42863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6" dur="10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4043E-6 L 0.1283 -3.4043E-6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123" grpId="0"/>
      <p:bldP spid="6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DISPLAYSOURCE" val="\documentclass{article}\pagestyle{empty}&#10;\begin{document}&#10;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12\mbox{~Bit}: 2^{12} \times 24~Bit \;=\; 12 \mbox{~kB}  template TPT1  env TPENV2  fore 0  back 16777215  eqnno 5"/>
  <p:tag name="FILENAME" val="TP_tmp"/>
  <p:tag name="ORIGWIDTH" val="133"/>
  <p:tag name="PICTUREFILESIZE" val="702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12\mbox{~Bit}: (2^{12})^2 \times 24~Bit \;=\; 48 \mbox{~MB}  template TPT1  env TPENV2  fore 0  back 16777215  eqnno 5"/>
  <p:tag name="FILENAME" val="TP_tmp"/>
  <p:tag name="ORIGWIDTH" val="149"/>
  <p:tag name="PICTUREFILESIZE" val="92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12\mbox{~Bit}: (2^{12})^3 \times 24~Bit \;=\; 192 \mbox{~GB}  template TPT1  env TPENV2  fore 255  back 16777215  eqnno 5"/>
  <p:tag name="FILENAME" val="TP_tmp"/>
  <p:tag name="ORIGWIDTH" val="153"/>
  <p:tag name="PICTUREFILESIZE" val="947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f(\|\mathbf{K}(\mathbf{x}-\mathbf{c})\|)  template TPT1  env TPENV2  fore 0  back 16777215  eqnno 1"/>
  <p:tag name="FILENAME" val="TP_tmp"/>
  <p:tag name="ORIGWIDTH" val="63"/>
  <p:tag name="PICTUREFILESIZE" val="407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K}(\mathbf{x}-\mathbf{c})\qquad\mathbf{x},\mathbf{c} \in {\rm I\!R}^n  template TPT1  env TPENV2  fore 0  back 16777215  eqnno 1"/>
  <p:tag name="FILENAME" val="TP_tmp"/>
  <p:tag name="ORIGWIDTH" val="103"/>
  <p:tag name="PICTUREFILESIZE" val="515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lot"/>
  <p:tag name="SOURCE" val="PLT2  code &#10;set xtics 1;&#10;set ytics 1;&#10;set ztics 1;&#10;set xrange [-1:1]&#10;set yrange [-1:1]&#10;&#10;set hidden;&#10;set size ratio 0.5;&#10;&#10;set isosamples 32,32;&#10;set view 30, 60, 1, 1&#10;&#10;&#10;unset key;&#10;&#10;a = 1;&#10;r(a) = a;&#10;&#10;s(a) = 0.5 * (sgn(a)+1);&#10;&#10;Tx(x,y,phi,s) = s*(cos(phi)*x - sin(phi)*y);&#10;Ty(x,y,phi,s) = s*(sin(phi)*x + cos(phi)*y);&#10;&#10;angle = pi/24.0;&#10;sX = 1.0;&#10;sY = 2.0;&#10;&#10;K(x,y) = sqrt(x*x + y*y);&#10;&#10;f(r) = exp(-9.0*r*r);&#10;&#10;bias(x,b) = x**(log(b)/log(0.5));&#10;&#10;gain(x,g) = (1.0-s(x-0.5)) * bias(2*x,g)/2 + (s(x-0.5)) * (1.0 -bias(2.0-2.0*x  ,g)/2);&#10;&#10;splot gain( f(K(Tx(x,y,angle,sX),Ty(x,y,angle,sY))**2), 0.5);&#10;&#10;"/>
  <p:tag name="FILENAME" val="TP_tmp"/>
  <p:tag name="FORMAT" val="png16m"/>
  <p:tag name="RES" val="150"/>
  <p:tag name="BLEND" val="0"/>
  <p:tag name="TRANSPARENT" val="0"/>
  <p:tag name="TBUG" val="0"/>
  <p:tag name="ORIGWIDTH" val="287"/>
  <p:tag name="PICTUREFILESIZE" val="1248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lot"/>
  <p:tag name="SOURCE" val="PLT2  code &#10;set xtics 1;&#10;set ytics 1;&#10;set ztics 1;&#10;set xrange [-1:1]&#10;set yrange [-1:1]&#10;&#10;set hidden;&#10;set size ratio 0.5;&#10;&#10;set isosamples 32,32;&#10;set view 30, 60, 1, 1&#10;&#10;&#10;unset key;&#10;&#10;a = 1;&#10;r(a) = a;&#10;&#10;s(a) = 0.5 * (sgn(a)+1);&#10;&#10;Tx(x,y,phi,s) = s*(cos(phi)*x - sin(phi)*y);&#10;Ty(x,y,phi,s) = s*(sin(phi)*x + cos(phi)*y);&#10;&#10;angle = 2.0 * pi/24.0;&#10;sX = 1.0;&#10;sY = 2.0;&#10;&#10;K(x,y) = sqrt(x*x + y*y);&#10;&#10;f(r) = exp(-9.0*r*r);&#10;&#10;bias(x,b) = x**(log(b)/log(0.5));&#10;&#10;gain(x,g) = (1.0-s(x-0.5)) * bias(2*x,g)/2 + (s(x-0.5)) * (1.0 -bias(2.0-2.0*x  ,g)/2);&#10;&#10;splot gain( f(K(Tx(x,y,angle,sX),Ty(x,y,angle,sY))**2), 0.5);&#10;&#10;"/>
  <p:tag name="FILENAME" val="TP_tmp"/>
  <p:tag name="FORMAT" val="png16m"/>
  <p:tag name="RES" val="150"/>
  <p:tag name="BLEND" val="0"/>
  <p:tag name="TRANSPARENT" val="0"/>
  <p:tag name="TBUG" val="0"/>
  <p:tag name="ORIGWIDTH" val="287"/>
  <p:tag name="PICTUREFILESIZE" val="1266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lot"/>
  <p:tag name="SOURCE" val="PLT2  code &#10;set xtics 1;&#10;set ytics 1;&#10;set ztics 1;&#10;set xrange [-1:1]&#10;set yrange [-1:1]&#10;&#10;set hidden;&#10;set size ratio 0.5;&#10;&#10;set isosamples 32,32;&#10;set view 30, 60, 1, 1&#10;&#10;&#10;unset key;&#10;&#10;a = 1;&#10;r(a) = a;&#10;&#10;s(a) = 0.5 * (sgn(a)+1);&#10;&#10;Tx(x,y,phi,s) = s*(cos(phi)*x - sin(phi)*y);&#10;Ty(x,y,phi,s) = s*(sin(phi)*x + cos(phi)*y);&#10;&#10;angle = 3.0 * pi/24.0;&#10;sX = 1.0;&#10;sY = 2.0;&#10;&#10;K(x,y) = sqrt(x*x + y*y);&#10;&#10;f(r) = exp(-9.0*r*r);&#10;&#10;bias(x,b) = x**(log(b)/log(0.5));&#10;&#10;gain(x,g) = (1.0-s(x-0.5)) * bias(2*x,g)/2 + (s(x-0.5)) * (1.0 -bias(2.0-2.0*x  ,g)/2);&#10;&#10;splot gain( f(K(Tx(x,y,angle,sX),Ty(x,y,angle,sY))**2), 0.5);&#10;&#10;"/>
  <p:tag name="FILENAME" val="TP_tmp"/>
  <p:tag name="FORMAT" val="png16m"/>
  <p:tag name="RES" val="150"/>
  <p:tag name="BLEND" val="0"/>
  <p:tag name="TRANSPARENT" val="0"/>
  <p:tag name="TBUG" val="0"/>
  <p:tag name="ORIGWIDTH" val="287"/>
  <p:tag name="PICTUREFILESIZE" val="1267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lot"/>
  <p:tag name="SOURCE" val="PLT2  code &#10;set xtics 1;&#10;set ytics 1;&#10;set ztics 1;&#10;set xrange [-1:1]&#10;set yrange [-1:1]&#10;&#10;set hidden;&#10;set size ratio 0.5;&#10;&#10;set isosamples 32,32;&#10;set view 30, 60, 1, 1&#10;&#10;&#10;unset key;&#10;&#10;a = 1;&#10;r(a) = a;&#10;&#10;s(a) = 0.5 * (sgn(a)+1);&#10;&#10;Tx(x,y,phi,s) = s*(cos(phi)*x - sin(phi)*y);&#10;Ty(x,y,phi,s) = s*(sin(phi)*x + cos(phi)*y);&#10;&#10;angle = 4.0 * pi/24.0;&#10;sX = 1.0;&#10;sY = 2.0;&#10;&#10;K(x,y) = sqrt(x*x + y*y);&#10;&#10;f(r) = exp(-9.0*r*r);&#10;&#10;bias(x,b) = x**(log(b)/log(0.5));&#10;&#10;gain(x,g) = (1.0-s(x-0.5)) * bias(2*x,g)/2 + (s(x-0.5)) * (1.0 -bias(2.0-2.0*x  ,g)/2);&#10;&#10;splot gain( f(K(Tx(x,y,angle,sX),Ty(x,y,angle,sY))**2), 0.5);&#10;&#10;"/>
  <p:tag name="FILENAME" val="TP_tmp"/>
  <p:tag name="FORMAT" val="png16m"/>
  <p:tag name="RES" val="150"/>
  <p:tag name="BLEND" val="0"/>
  <p:tag name="TRANSPARENT" val="0"/>
  <p:tag name="TBUG" val="0"/>
  <p:tag name="ORIGWIDTH" val="287"/>
  <p:tag name="PICTUREFILESIZE" val="1262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lot"/>
  <p:tag name="SOURCE" val="PLT2  code &#10;set xtics 1;&#10;set ytics 1;&#10;set ztics 1;&#10;set xrange [-1:1]&#10;set yrange [-1:1]&#10;&#10;set hidden;&#10;set size ratio 0.5;&#10;&#10;set isosamples 32,32;&#10;set view 30, 60, 1, 1&#10;&#10;&#10;unset key;&#10;&#10;a = 1;&#10;r(a) = a;&#10;&#10;s(a) = 0.5 * (sgn(a)+1);&#10;&#10;Tx(x,y,phi,s) = s*(cos(phi)*x - sin(phi)*y);&#10;Ty(x,y,phi,s) = s*(sin(phi)*x + cos(phi)*y);&#10;&#10;angle = 5.0 * pi/24.0;&#10;sX = 1.0;&#10;sY = 2.0;&#10;&#10;K(x,y) = sqrt(x*x + y*y);&#10;&#10;f(r) = exp(-9.0*r*r);&#10;&#10;bias(x,b) = x**(log(b)/log(0.5));&#10;&#10;gain(x,g) = (1.0-s(x-0.5)) * bias(2*x,g)/2 + (s(x-0.5)) * (1.0 -bias(2.0-2.0*x  ,g)/2);&#10;&#10;splot gain( f(K(Tx(x,y,angle,sX),Ty(x,y,angle,sY))**2), 0.5);&#10;&#10;"/>
  <p:tag name="FILENAME" val="TP_tmp"/>
  <p:tag name="FORMAT" val="png16m"/>
  <p:tag name="RES" val="150"/>
  <p:tag name="BLEND" val="0"/>
  <p:tag name="TRANSPARENT" val="0"/>
  <p:tag name="TBUG" val="0"/>
  <p:tag name="ORIGWIDTH" val="287"/>
  <p:tag name="PICTUREFILESIZE" val="126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(\mathbf{x}) \in {\rm I\!R},\qquad \mathbf{x} \in {\rm I\!R}^3  template TPT1  env TPENV2  fore 0  back 16777215  eqnno 1"/>
  <p:tag name="FILENAME" val="TP_tmp"/>
  <p:tag name="ORIGWIDTH" val="95"/>
  <p:tag name="PICTUREFILESIZE" val="529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lot"/>
  <p:tag name="SOURCE" val="PLT2  code &#10;set xtics 1;&#10;set ytics 1;&#10;set ztics 1;&#10;set xrange [-1:1]&#10;set yrange [-1:1]&#10;&#10;set hidden;&#10;set size ratio 0.5;&#10;&#10;set isosamples 32,32;&#10;set view 30, 60, 1, 1&#10;&#10;&#10;unset key;&#10;&#10;a = 1;&#10;r(a) = a;&#10;&#10;s(a) = 0.5 * (sgn(a)+1);&#10;&#10;Tx(x,y,phi,s) = s*(cos(phi)*x - sin(phi)*y);&#10;Ty(x,y,phi,s) = s*(sin(phi)*x + cos(phi)*y);&#10;&#10;angle = 6.0 * pi/24.0;&#10;sX = 1.0;&#10;sY = 2.0;&#10;&#10;K(x,y) = sqrt(x*x + y*y);&#10;&#10;f(r) = exp(-9.0*r*r);&#10;&#10;bias(x,b) = x**(log(b)/log(0.5));&#10;&#10;gain(x,g) = (1.0-s(x-0.5)) * bias(2*x,g)/2 + (s(x-0.5)) * (1.0 -bias(2.0-2.0*x  ,g)/2);&#10;&#10;splot gain( f(K(Tx(x,y,angle,sX),Ty(x,y,angle,sY))**2), 0.5);&#10;&#10;"/>
  <p:tag name="FILENAME" val="TP_tmp"/>
  <p:tag name="FORMAT" val="png16m"/>
  <p:tag name="RES" val="150"/>
  <p:tag name="BLEND" val="0"/>
  <p:tag name="TRANSPARENT" val="0"/>
  <p:tag name="TBUG" val="0"/>
  <p:tag name="ORIGWIDTH" val="287"/>
  <p:tag name="PICTUREFILESIZE" val="1260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lot"/>
  <p:tag name="SOURCE" val="PLT2  code &#10;set xtics 1;&#10;set ytics 1;&#10;set ztics 1;&#10;set xrange [-1:1]&#10;set yrange [-1:1]&#10;&#10;set hidden;&#10;set size ratio 0.5;&#10;&#10;set isosamples 32,32;&#10;set view 30, 60, 1, 1&#10;&#10;&#10;unset key;&#10;&#10;a = 1;&#10;r(a) = a;&#10;&#10;s(a) = 0.5 * (sgn(a)+1);&#10;&#10;Tx(x,y,phi,s) = s*(cos(phi)*x - sin(phi)*y);&#10;Ty(x,y,phi,s) = s*(sin(phi)*x + cos(phi)*y);&#10;&#10;angle = 6.0 * pi/24.0;&#10;sX = 1.0;&#10;sY = 1.0;&#10;&#10;K(x,y) = sqrt(x*x + y*y);&#10;&#10;f(r) = exp(-9.0*r*r);&#10;&#10;bias(x,b) = x**(log(b)/log(0.5));&#10;&#10;gain(x,g) = (1.0-s(x-0.5)) * bias(2*x,g)/2 + (s(x-0.5)) * (1.0 -bias(2.0-2.0*x  ,g)/2);&#10;&#10;splot gain(f(K(Tx(x,y,angle,sX),Ty(x,y,angle,sY))**2),0.5);&#10;&#10;"/>
  <p:tag name="FILENAME" val="TP_tmp"/>
  <p:tag name="FORMAT" val="png16m"/>
  <p:tag name="RES" val="150"/>
  <p:tag name="BLEND" val="0"/>
  <p:tag name="TRANSPARENT" val="0"/>
  <p:tag name="TBUG" val="0"/>
  <p:tag name="ORIGWIDTH" val="287"/>
  <p:tag name="PICTUREFILESIZE" val="1356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lot"/>
  <p:tag name="SOURCE" val="PLT2  code &#10;set xtics 1;&#10;set ytics 1;&#10;set ztics 1;&#10;set xrange [-1:1]&#10;set yrange [-1:1]&#10;&#10;set hidden;&#10;set size ratio 0.5;&#10;&#10;set isosamples 32,32;&#10;set view 30, 60, 1, 1&#10;&#10;&#10;unset key;&#10;&#10;a = 1;&#10;r(a) = a;&#10;&#10;s(a) = 0.5 * (sgn(a)+1);&#10;&#10;Tx(x,y,phi,s) = s*(cos(phi)*x - sin(phi)*y);&#10;Ty(x,y,phi,s) = s*(sin(phi)*x + cos(phi)*y);&#10;&#10;angle = 6.0 * pi/24.0;&#10;sX = 1.0;&#10;sY = 1.0;&#10;&#10;K(x,y) = sqrt(x*x + y*y);&#10;&#10;f(r) = exp(-9.0*r*r);&#10;&#10;bias(x,b) = x**(log(b)/log(0.5));&#10;&#10;gain(x,g) = (1.0-s(x-0.5)) * bias(2*x,g)/2 + (s(x-0.5)) * (1.0 -bias(2.0-2.0*x  ,g)/2);&#10;&#10;splot gain(f(K(Tx(x,y,angle,sX),Ty(x,y,angle,sY))**2),0.3);&#10;&#10;"/>
  <p:tag name="FILENAME" val="TP_tmp"/>
  <p:tag name="FORMAT" val="png16m"/>
  <p:tag name="RES" val="150"/>
  <p:tag name="BLEND" val="0"/>
  <p:tag name="TRANSPARENT" val="0"/>
  <p:tag name="TBUG" val="0"/>
  <p:tag name="ORIGWIDTH" val="287"/>
  <p:tag name="PICTUREFILESIZE" val="1353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lot"/>
  <p:tag name="SOURCE" val="PLT2  code &#10;set xtics 1;&#10;set ytics 1;&#10;set ztics 1;&#10;set xrange [-1:1]&#10;set yrange [-1:1]&#10;&#10;set hidden;&#10;set size ratio 0.5;&#10;&#10;set isosamples 32,32;&#10;set view 30, 60, 1, 1&#10;&#10;&#10;unset key;&#10;&#10;a = 1;&#10;r(a) = a;&#10;&#10;s(a) = 0.5 * (sgn(a)+1);&#10;&#10;Tx(x,y,phi,s) = s*(cos(phi)*x - sin(phi)*y);&#10;Ty(x,y,phi,s) = s*(sin(phi)*x + cos(phi)*y);&#10;&#10;angle = 6.0 * pi/24.0;&#10;sX = 1.0;&#10;sY = 1.0;&#10;&#10;K(x,y) = sqrt(x*x + y*y);&#10;&#10;f(r) = exp(-9.0*r*r);&#10;&#10;bias(x,b) = x**(log(b)/log(0.5));&#10;&#10;gain(x,g) = (1.0-s(x-0.5)) * bias(2*x,g)/2 + (s(x-0.5)) * (1.0 -bias(2.0-2.0*x  ,g)/2);&#10;&#10;splot gain(f(K(Tx(x,y,angle,sX),Ty(x,y,angle,sY))**2),0.1);&#10;&#10;"/>
  <p:tag name="FILENAME" val="TP_tmp"/>
  <p:tag name="FORMAT" val="png16m"/>
  <p:tag name="RES" val="150"/>
  <p:tag name="BLEND" val="0"/>
  <p:tag name="TRANSPARENT" val="0"/>
  <p:tag name="TBUG" val="0"/>
  <p:tag name="ORIGWIDTH" val="287"/>
  <p:tag name="PICTUREFILESIZE" val="1270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lot"/>
  <p:tag name="SOURCE" val="PLT2  code &#10;set xtics 1;&#10;set ytics 1;&#10;set ztics 1;&#10;set xrange [-1:1]&#10;set yrange [-1:1]&#10;&#10;set hidden;&#10;set size ratio 0.5;&#10;&#10;set isosamples 32,32;&#10;set view 30, 60, 1, 1&#10;&#10;&#10;unset key;&#10;&#10;a = 1;&#10;r(a) = a;&#10;&#10;s(a) = 0.5 * (sgn(a)+1);&#10;&#10;Tx(x,y,phi,s) = s*(cos(phi)*x - sin(phi)*y);&#10;Ty(x,y,phi,s) = s*(sin(phi)*x + cos(phi)*y);&#10;&#10;angle = 6.0 * pi/24.0;&#10;sX = 1.0;&#10;sY = 1.0;&#10;&#10;K(x,y) = sqrt(x*x + y*y);&#10;&#10;f(r) = exp(-9.0*r*r);&#10;&#10;bias(x,b) = x**(log(b)/log(0.5));&#10;&#10;gain(x,g) = (1.0-s(x-0.5)) * bias(2*x,g)/2 + (s(x-0.5)) * (1.0 -bias(2.0-2.0*x  ,g)/2);&#10;&#10;splot gain(f(K(Tx(x,y,angle,sX),Ty(x,y,angle,sY))**2),0.05);&#10;&#10;"/>
  <p:tag name="FILENAME" val="TP_tmp"/>
  <p:tag name="FORMAT" val="png16m"/>
  <p:tag name="RES" val="150"/>
  <p:tag name="BLEND" val="0"/>
  <p:tag name="TRANSPARENT" val="0"/>
  <p:tag name="TBUG" val="0"/>
  <p:tag name="ORIGWIDTH" val="287"/>
  <p:tag name="PICTUREFILESIZE" val="1226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lot"/>
  <p:tag name="SOURCE" val="PLT2  code &#10;set xtics 1;&#10;set ytics 1;&#10;set ztics 1;&#10;set xrange [-1:1]&#10;set yrange [-1:1]&#10;&#10;set hidden;&#10;set size ratio 0.5;&#10;&#10;set isosamples 32,32;&#10;set view 30, 60, 1, 1&#10;&#10;&#10;unset key;&#10;&#10;a = 1;&#10;r(a) = a;&#10;&#10;s(a) = 0.5 * (sgn(a)+1);&#10;&#10;Tx(x,y,phi,s) = s*(cos(phi)*x - sin(phi)*y);&#10;Ty(x,y,phi,s) = s*(sin(phi)*x + cos(phi)*y);&#10;&#10;angle = 6.0 * pi/24.0;&#10;sX = 1.0;&#10;sY = 1.0;&#10;&#10;K(x,y) = sqrt(x*x + y*y);&#10;&#10;f(r) = exp(-9.0*r*r);&#10;&#10;bias(x,b) = x**(log(b)/log(0.5));&#10;&#10;gain(x,g) = (1.0-s(x-0.5)) * bias(2*x,g)/2 + (s(x-0.5)) * (1.0 -bias(2.0-2.0*x  ,g)/2);&#10;&#10;splot gain(f(K(Tx(x,y,angle,sX),Ty(x,y,angle,sY))**2),0.005);&#10;&#10;"/>
  <p:tag name="FILENAME" val="TP_tmp"/>
  <p:tag name="FORMAT" val="png16m"/>
  <p:tag name="RES" val="150"/>
  <p:tag name="BLEND" val="0"/>
  <p:tag name="TRANSPARENT" val="0"/>
  <p:tag name="TBUG" val="0"/>
  <p:tag name="ORIGWIDTH" val="287"/>
  <p:tag name="PICTUREFILESIZE" val="1184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lot"/>
  <p:tag name="SOURCE" val="PLT2  code &#10;set xtics 1;&#10;set ytics 1;&#10;set ztics 1;&#10;set xrange [-1:1]&#10;set yrange [-1:1]&#10;&#10;set hidden;&#10;set size ratio 0.5;&#10;&#10;set isosamples 32,32;&#10;set view 30, 60, 1, 1&#10;&#10;&#10;unset key;&#10;&#10;a = 1;&#10;r(a) = a;&#10;&#10;s(a) = 0.5 * (sgn(a)+1);&#10;&#10;Tx(x,y,phi,s) = s*(cos(phi)*x - sin(phi)*y);&#10;Ty(x,y,phi,s) = s*(sin(phi)*x + cos(phi)*y);&#10;&#10;angle = 6.0 * pi/24.0;&#10;sX = 1.0;&#10;sY = 1.0;&#10;&#10;K(x,y) = sqrt(x*x + y*y);&#10;&#10;f(r) = exp(-9.0*r*r);&#10;&#10;bias(x,b) = x**(log(b)/log(0.5));&#10;&#10;gain(x,g) = (1.0-s(x-0.5)) * bias(2*x,g)/2 + (s(x-0.5)) * (1.0 -bias(2.0-2.0*x  ,g)/2);&#10;&#10;splot f(K(Tx(x,y,angle,sX),Ty(x,y,angle,sY))**2);&#10;&#10;"/>
  <p:tag name="FILENAME" val="TP_tmp"/>
  <p:tag name="FORMAT" val="png16m"/>
  <p:tag name="RES" val="150"/>
  <p:tag name="BLEND" val="0"/>
  <p:tag name="TRANSPARENT" val="1"/>
  <p:tag name="TBUG" val="0"/>
  <p:tag name="ORIGWIDTH" val="287"/>
  <p:tag name="PICTUREFILESIZE" val="1356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lot"/>
  <p:tag name="SOURCE" val="PLT2  code &#10;set xtics 1;&#10;set ytics 1;&#10;set ztics 1;&#10;set xrange [-1:1]&#10;set yrange [-1:1]&#10;&#10;set hidden;&#10;set size ratio 0.5;&#10;&#10;set isosamples 32,32;&#10;set view 30, 60, 1, 1&#10;&#10;&#10;unset key;&#10;&#10;a = 1;&#10;r(a) = a;&#10;&#10;s(a) = 0.5 * (sgn(a)+1);&#10;&#10;Tx(x,y,phi,s) = s*(cos(phi)*x - sin(phi)*y);&#10;Ty(x,y,phi,s) = s*(sin(phi)*x + cos(phi)*y);&#10;&#10;angle = 6.0 * pi/24.0;&#10;sX = 1.0;&#10;sY = 1.0;&#10;&#10;K(x,y) = sqrt(x*x + y*y);&#10;&#10;f(r) = exp(-9.0*r);&#10;&#10;bias(x,b) = x**(log(b)/log(0.5));&#10;&#10;gain(x,g) = (1.0-s(x-0.5)) * bias(2*x,g)/2 + (s(x-0.5)) * (1.0 -bias(2.0-2.0*x  ,g)/2);&#10;&#10;splot f(K(Tx(x,y,angle,sX),Ty(x,y,angle,sY))**2);&#10;&#10;"/>
  <p:tag name="FILENAME" val="TP_tmp"/>
  <p:tag name="FORMAT" val="png16m"/>
  <p:tag name="RES" val="150"/>
  <p:tag name="BLEND" val="0"/>
  <p:tag name="TRANSPARENT" val="1"/>
  <p:tag name="TBUG" val="0"/>
  <p:tag name="ORIGWIDTH" val="287"/>
  <p:tag name="PICTUREFILESIZE" val="1258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lot"/>
  <p:tag name="SOURCE" val="PLT2  code &#10;set xtics 1;&#10;set ytics 1;&#10;set ztics 1;&#10;set xrange [-1:1]&#10;set yrange [-1:1]&#10;&#10;set hidden;&#10;set size ratio 0.5;&#10;&#10;set isosamples 32,32;&#10;set view 30, 60, 1, 1&#10;&#10;&#10;unset key;&#10;&#10;a = 1;&#10;r(a) = a;&#10;&#10;s(a) = 0.5 * (sgn(a)+1);&#10;&#10;Tx(x,y,phi,s) = s*(cos(phi)*x - sin(phi)*y);&#10;Ty(x,y,phi,s) = s*(sin(phi)*x + cos(phi)*y);&#10;&#10;angle = 6.0 * pi/24.0;&#10;sX = 1.0;&#10;sY = 1.0;&#10;&#10;K(x,y) = sqrt(x*x + y*y);&#10;&#10;f(r) = 1.0 - r;&#10;&#10;bias(x,b) = x**(log(b)/log(0.5));&#10;&#10;gain(x,g) = (1.0-s(x-0.5)) * bias(2*x,g)/2 + (s(x-0.5)) * (1.0 -bias(2.0-2.0*x  ,g)/2);&#10;&#10;splot f(K(Tx(x,y,angle,sX),Ty(x,y,angle,sY))**2);&#10;&#10;"/>
  <p:tag name="FILENAME" val="TP_tmp"/>
  <p:tag name="FORMAT" val="png16m"/>
  <p:tag name="RES" val="150"/>
  <p:tag name="BLEND" val="0"/>
  <p:tag name="TRANSPARENT" val="1"/>
  <p:tag name="TBUG" val="0"/>
  <p:tag name="ORIGWIDTH" val="287"/>
  <p:tag name="PICTUREFILESIZE" val="1316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lot"/>
  <p:tag name="SOURCE" val="PLT2  code &#10;set xtics 1;&#10;set ytics 1;&#10;set ztics 1;&#10;set xrange [0:1]&#10;set yrange [0:1]&#10;&#10;set hidden;&#10;set size ratio 1;&#10;&#10;set isosamples 32,32;&#10;&#10;&#10;unset key;&#10;&#10;a = 1;&#10;r(a) = a;&#10;&#10;s(a) = 0.5 * (sgn(a)+1);&#10;&#10;K(r) = exp(-6.0*r*r);&#10;bias(x,b) = x**(log(b)/log(0.5));&#10;&#10;gain(x,g) = (1.0-s(x-0.5)) * bias(2*x,g)/2 + (s(x-0.5)) * (1.0 -bias(2.0-2.0*x  ,g)/2);&#10;&#10;plot   gain(x,0.5) with lines lw 10 lc rgbcolor &quot;red&quot;&#10;replot gain(x,0.3);&#10;replot gain(x,0.1);&#10;replot gain(x,0.005);&#10;&#10;"/>
  <p:tag name="FILENAME" val="TP_tmp"/>
  <p:tag name="FORMAT" val="png16m"/>
  <p:tag name="RES" val="150"/>
  <p:tag name="BLEND" val="0"/>
  <p:tag name="TRANSPARENT" val="1"/>
  <p:tag name="TBUG" val="0"/>
  <p:tag name="ORIGWIDTH" val="231"/>
  <p:tag name="PICTUREFILESIZE" val="140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(\mathbf{x}) = \int_0^{\infty} q(s(r)) \; e^{-\int_0^r \kappa(s(\tilde{r})) d\tilde{r}} dr  template TPT1  env TPENV2  fore 0  back 16777215  eqnno 2"/>
  <p:tag name="FILENAME" val="TP_tmp"/>
  <p:tag name="ORIGWIDTH" val="154"/>
  <p:tag name="PICTUREFILESIZE" val="1415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lot"/>
  <p:tag name="SOURCE" val="PLT2  code &#10;set xtics 1;&#10;set ytics 1;&#10;set ztics 1;&#10;set xrange [0:1]&#10;set yrange [0:1]&#10;&#10;set hidden;&#10;set size ratio 1;&#10;&#10;set isosamples 32,32;&#10;&#10;&#10;unset key;&#10;&#10;a = 1;&#10;r(a) = a;&#10;&#10;s(a) = 0.5 * (sgn(a)+1);&#10;&#10;K(r) = exp(-6.0*r*r);&#10;bias(x,b) = x**(log(b)/log(0.5));&#10;&#10;gain(x,g) = (1.0-s(x-0.5)) * bias(2*x,g)/2 + (s(x-0.5)) * (1.0 -bias(2.0-2.0*x  ,g)/2);&#10;&#10;plot   gain(x,0.3) with lines lw 10 lc rgbcolor &quot;green&quot;&#10;replot gain(x,0.3);&#10;replot gain(x,0.1);&#10;replot gain(x,0.005);&#10;&#10;"/>
  <p:tag name="FILENAME" val="TP_tmp"/>
  <p:tag name="FORMAT" val="png16m"/>
  <p:tag name="RES" val="150"/>
  <p:tag name="BLEND" val="0"/>
  <p:tag name="TRANSPARENT" val="1"/>
  <p:tag name="TBUG" val="0"/>
  <p:tag name="ORIGWIDTH" val="231"/>
  <p:tag name="PICTUREFILESIZE" val="1283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lot"/>
  <p:tag name="SOURCE" val="PLT2  code &#10;set xtics 1;&#10;set ytics 1;&#10;set ztics 1;&#10;set xrange [0:1]&#10;set yrange [0:1]&#10;&#10;set hidden;&#10;set size ratio 1;&#10;&#10;set isosamples 32,32;&#10;&#10;&#10;unset key;&#10;&#10;a = 1;&#10;r(a) = a;&#10;&#10;s(a) = 0.5 * (sgn(a)+1);&#10;&#10;K(r) = exp(-6.0*r*r);&#10;bias(x,b) = x**(log(b)/log(0.5));&#10;&#10;gain(x,g) = (1.0-s(x-0.5)) * bias(2*x,g)/2 + (s(x-0.5)) * (1.0 -bias(2.0-2.0*x  ,g)/2);&#10;&#10;plot   gain(x,0.1) with lines lw 10 lc rgbcolor &quot;blue&quot;&#10;replot gain(x,0.3);&#10;replot gain(x,0.1);&#10;replot gain(x,0.005);&#10;&#10;"/>
  <p:tag name="FILENAME" val="TP_tmp"/>
  <p:tag name="FORMAT" val="png16m"/>
  <p:tag name="RES" val="150"/>
  <p:tag name="BLEND" val="0"/>
  <p:tag name="TRANSPARENT" val="1"/>
  <p:tag name="TBUG" val="0"/>
  <p:tag name="ORIGWIDTH" val="231"/>
  <p:tag name="PICTUREFILESIZE" val="1299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lot"/>
  <p:tag name="SOURCE" val="PLT2  code &#10;set xtics 1;&#10;set ytics 1;&#10;set ztics 1;&#10;set xrange [0:1]&#10;set yrange [0:1]&#10;&#10;set hidden;&#10;set size ratio 1;&#10;&#10;set isosamples 32,32;&#10;&#10;&#10;unset key;&#10;&#10;a = 1;&#10;r(a) = a;&#10;&#10;s(a) = 0.5 * (sgn(a)+1);&#10;&#10;K(r) = exp(-6.0*r*r);&#10;bias(x,b) = x**(log(b)/log(0.5));&#10;&#10;gain(x,g) = (1.0-s(x-0.5)) * bias(2*x,g)/2 + (s(x-0.5)) * (1.0 -bias(2.0-2.0*x  ,g)/2);&#10;&#10;plot   gain(x,0.005) with lines lw 10 lc rgbcolor &quot;magenta&quot;&#10;replot gain(x,0.3);&#10;replot gain(x,0.1);&#10;replot gain(x,0.005);&#10;&#10;"/>
  <p:tag name="FILENAME" val="TP_tmp"/>
  <p:tag name="FORMAT" val="png16m"/>
  <p:tag name="RES" val="150"/>
  <p:tag name="BLEND" val="0"/>
  <p:tag name="TRANSPARENT" val="1"/>
  <p:tag name="TBUG" val="0"/>
  <p:tag name="ORIGWIDTH" val="231"/>
  <p:tag name="PICTUREFILESIZE" val="1294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lot"/>
  <p:tag name="SOURCE" val="PLT2  code &#10;set xtics 1;&#10;set ytics 1;&#10;set ztics 1;&#10;set xrange [0:1]&#10;set yrange [0:1]&#10;&#10;set hidden;&#10;set size ratio 1;&#10;&#10;set isosamples 32,32;&#10;&#10;&#10;unset key;&#10;&#10;a = 1;&#10;r(a) = a;&#10;&#10;K(r) = exp(-6*r*r);&#10;plot K(x) with lines lw 10 lc rgbcolor &quot;blue&quot;&#10;"/>
  <p:tag name="FILENAME" val="TP_tmp"/>
  <p:tag name="FORMAT" val="png16m"/>
  <p:tag name="RES" val="150"/>
  <p:tag name="BLEND" val="0"/>
  <p:tag name="TRANSPARENT" val="1"/>
  <p:tag name="TBUG" val="0"/>
  <p:tag name="ORIGWIDTH" val="231"/>
  <p:tag name="PICTUREFILESIZE" val="351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lot"/>
  <p:tag name="SOURCE" val="PLT2  code &#10;set xtics 1;&#10;set ytics 1;&#10;set ztics 1;&#10;set xrange [0:1]&#10;set yrange [0:1]&#10;&#10;set hidden;&#10;set size ratio 1;&#10;&#10;set isosamples 32,32;&#10;&#10;&#10;unset key;&#10;&#10;a = 1;&#10;r(a) = a;&#10;&#10;K(r) = exp(-6*r);&#10;plot K(x) with lines lw 10 lc rgbcolor &quot;blue&quot;&#10;"/>
  <p:tag name="FILENAME" val="TP_tmp"/>
  <p:tag name="FORMAT" val="png16m"/>
  <p:tag name="RES" val="150"/>
  <p:tag name="BLEND" val="0"/>
  <p:tag name="TRANSPARENT" val="1"/>
  <p:tag name="TBUG" val="0"/>
  <p:tag name="ORIGWIDTH" val="231"/>
  <p:tag name="PICTUREFILESIZE" val="327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lot"/>
  <p:tag name="SOURCE" val="PLT2  code &#10;set xtics 1;&#10;set ytics 1;&#10;set ztics 1;&#10;set xrange [0:1]&#10;set yrange [0:1]&#10;&#10;set hidden;&#10;set size ratio 1;&#10;&#10;set isosamples 32,32;&#10;&#10;&#10;unset key;&#10;&#10;a = 1;&#10;r(a) = a;&#10;&#10;K(r) = 1-r&#10;plot K(x) with lines lw 10 lc rgbcolor &quot;blue&quot;&#10;"/>
  <p:tag name="FILENAME" val="TP_tmp"/>
  <p:tag name="FORMAT" val="png16m"/>
  <p:tag name="RES" val="150"/>
  <p:tag name="BLEND" val="0"/>
  <p:tag name="TRANSPARENT" val="1"/>
  <p:tag name="TBUG" val="0"/>
  <p:tag name="ORIGWIDTH" val="231"/>
  <p:tag name="PICTUREFILESIZE" val="33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phantom{e}^{\phantom{-\int_0^r} \kappa(s(\tilde{r}))}  template TPT1  env TPENV2  fore 16711680  back 16777215  eqnno 2"/>
  <p:tag name="FILENAME" val="TP_tmp"/>
  <p:tag name="ORIGWIDTH" val="25"/>
  <p:tag name="PICTUREFILESIZE" val="23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q(s(r))  template TPT1  env TPENV2  fore 255  back 16777215  eqnno 2"/>
  <p:tag name="FILENAME" val="TP_tmp"/>
  <p:tag name="ORIGWIDTH" val="29"/>
  <p:tag name="PICTUREFILESIZE" val="30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(\mathbf{x}) \in {\rm I\!R},\qquad \mathbf{x} \in {\rm I\!R}^3  template TPT1  env TPENV2  fore 0  back 16777215  eqnno 1"/>
  <p:tag name="FILENAME" val="TP_tmp"/>
  <p:tag name="ORIGWIDTH" val="95"/>
  <p:tag name="PICTUREFILESIZE" val="529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left(\begin{array}{c}q\\\kappa\end{array}   \right) \;=\; T(s(\mathbf{x}))  template TPT1  env TPENV2  fore 0  back 16777215  eqnno 4"/>
  <p:tag name="FILENAME" val="TP_tmp"/>
  <p:tag name="ORIGWIDTH" val="81"/>
  <p:tag name="PICTUREFILESIZE" val="755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dot{\mathbf{x}}(t) = \nabla s(\mathbf{x}(t))\\&#10;\mathbf{x}(0) = \mathbf{x}_0  template TPT1  env TPENV3  fore 0  back 16777215  eqnno 2"/>
  <p:tag name="FILENAME" val="TP_tmp"/>
  <p:tag name="ORIGWIDTH" val="69"/>
  <p:tag name="PICTUREFILESIZE" val="858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(\mathbf{x})  template TPT1  env TPENV2  fore 0  back 16777215  eqnno 1"/>
  <p:tag name="FILENAME" val="TP_tmp"/>
  <p:tag name="ORIGWIDTH" val="18"/>
  <p:tag name="PICTUREFILESIZE" val="2135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>
          <a:solidFill>
            <a:srgbClr val="FF0000"/>
          </a:solidFill>
          <a:headEnd type="none" w="med" len="med"/>
          <a:tailEnd type="none" w="med" len="med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2700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1159</Words>
  <Application>Microsoft Office PowerPoint</Application>
  <PresentationFormat>Bildschirmpräsentation (4:3)</PresentationFormat>
  <Paragraphs>338</Paragraphs>
  <Slides>32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4" baseType="lpstr">
      <vt:lpstr>Larissa-Design</vt:lpstr>
      <vt:lpstr>CorelPhotoPaint.Image.11</vt:lpstr>
      <vt:lpstr>Klassifikationstechniken für medizinische Volumendaten</vt:lpstr>
      <vt:lpstr>Visualisierung</vt:lpstr>
      <vt:lpstr>Warum visuell und interaktiv?</vt:lpstr>
      <vt:lpstr>Volumenvisualisierung</vt:lpstr>
      <vt:lpstr>Volumenvisualisierung</vt:lpstr>
      <vt:lpstr>Volumenvisualisierung</vt:lpstr>
      <vt:lpstr>Volumenvisualisierung</vt:lpstr>
      <vt:lpstr>Diskrete Daten</vt:lpstr>
      <vt:lpstr>Das Diskretisierungsproblem</vt:lpstr>
      <vt:lpstr>Das Diskretisierungsproblem</vt:lpstr>
      <vt:lpstr>Das Mehrdeutigkeitsproblem</vt:lpstr>
      <vt:lpstr>Das Mehrdeutigkeitsproblem</vt:lpstr>
      <vt:lpstr>Das Mehrdeutigkeitsproblem</vt:lpstr>
      <vt:lpstr>Das Mehrdeutigkeitsproblem</vt:lpstr>
      <vt:lpstr>Das Mehrdeutigkeitsproblem</vt:lpstr>
      <vt:lpstr>Speicherproblem</vt:lpstr>
      <vt:lpstr>Boxenstopp</vt:lpstr>
      <vt:lpstr>Transferfunktions-Primitive</vt:lpstr>
      <vt:lpstr>Transferfunktions-Primitive</vt:lpstr>
      <vt:lpstr>nD-Transferfunktionen</vt:lpstr>
      <vt:lpstr>Boxenstopp</vt:lpstr>
      <vt:lpstr>Automation</vt:lpstr>
      <vt:lpstr>Automatische Adaptation</vt:lpstr>
      <vt:lpstr>Automatische Adaptation</vt:lpstr>
      <vt:lpstr>Boxenstopp</vt:lpstr>
      <vt:lpstr>Benutzerschnittstelle</vt:lpstr>
      <vt:lpstr>Semantiken</vt:lpstr>
      <vt:lpstr>Principal Component Analysis</vt:lpstr>
      <vt:lpstr>High-Level Semantiken</vt:lpstr>
      <vt:lpstr>Zusammenfassung</vt:lpstr>
      <vt:lpstr>Referenzen</vt:lpstr>
      <vt:lpstr>Referenzen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Klassifikationstechniken für medizinische Volumendaten</dc:title>
  <dc:subject>Habilitationsvortrag</dc:subject>
  <dc:creator>Christof Rezk-Salama</dc:creator>
  <cp:lastModifiedBy>Christof Rezk-Salama</cp:lastModifiedBy>
  <cp:revision>133</cp:revision>
  <dcterms:created xsi:type="dcterms:W3CDTF">2009-03-08T08:15:04Z</dcterms:created>
  <dcterms:modified xsi:type="dcterms:W3CDTF">2009-06-15T09:26:05Z</dcterms:modified>
</cp:coreProperties>
</file>