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83" r:id="rId2"/>
    <p:sldId id="284" r:id="rId3"/>
    <p:sldId id="285" r:id="rId4"/>
    <p:sldId id="286" r:id="rId5"/>
    <p:sldId id="287" r:id="rId6"/>
    <p:sldId id="288" r:id="rId7"/>
    <p:sldId id="289" r:id="rId8"/>
    <p:sldId id="290" r:id="rId9"/>
    <p:sldId id="291" r:id="rId10"/>
    <p:sldId id="311" r:id="rId11"/>
    <p:sldId id="292" r:id="rId12"/>
    <p:sldId id="295" r:id="rId13"/>
    <p:sldId id="296" r:id="rId14"/>
    <p:sldId id="299" r:id="rId15"/>
    <p:sldId id="300" r:id="rId16"/>
    <p:sldId id="301" r:id="rId17"/>
    <p:sldId id="303" r:id="rId18"/>
    <p:sldId id="305" r:id="rId19"/>
    <p:sldId id="293" r:id="rId20"/>
    <p:sldId id="302" r:id="rId21"/>
    <p:sldId id="294" r:id="rId22"/>
    <p:sldId id="308" r:id="rId23"/>
    <p:sldId id="309" r:id="rId24"/>
    <p:sldId id="306" r:id="rId25"/>
    <p:sldId id="307" r:id="rId26"/>
    <p:sldId id="310" r:id="rId27"/>
    <p:sldId id="312" r:id="rId28"/>
    <p:sldId id="313" r:id="rId29"/>
    <p:sldId id="314" r:id="rId30"/>
    <p:sldId id="315" r:id="rId31"/>
    <p:sldId id="316" r:id="rId32"/>
    <p:sldId id="317" r:id="rId33"/>
    <p:sldId id="318" r:id="rId34"/>
    <p:sldId id="319" r:id="rId35"/>
    <p:sldId id="320" r:id="rId36"/>
    <p:sldId id="321" r:id="rId37"/>
    <p:sldId id="323" r:id="rId38"/>
    <p:sldId id="322" r:id="rId39"/>
    <p:sldId id="324" r:id="rId40"/>
    <p:sldId id="325" r:id="rId41"/>
    <p:sldId id="347" r:id="rId42"/>
    <p:sldId id="327" r:id="rId43"/>
    <p:sldId id="328" r:id="rId44"/>
    <p:sldId id="330" r:id="rId45"/>
    <p:sldId id="329" r:id="rId46"/>
    <p:sldId id="331" r:id="rId47"/>
    <p:sldId id="332" r:id="rId48"/>
    <p:sldId id="333" r:id="rId49"/>
    <p:sldId id="334" r:id="rId50"/>
    <p:sldId id="335" r:id="rId51"/>
    <p:sldId id="336" r:id="rId52"/>
    <p:sldId id="337" r:id="rId53"/>
    <p:sldId id="338" r:id="rId54"/>
    <p:sldId id="340" r:id="rId55"/>
    <p:sldId id="342" r:id="rId56"/>
    <p:sldId id="343" r:id="rId57"/>
    <p:sldId id="344" r:id="rId58"/>
    <p:sldId id="345" r:id="rId59"/>
    <p:sldId id="348" r:id="rId60"/>
    <p:sldId id="346" r:id="rId61"/>
  </p:sldIdLst>
  <p:sldSz cx="9144000" cy="6858000" type="screen4x3"/>
  <p:notesSz cx="6858000" cy="9144000"/>
  <p:custDataLst>
    <p:tags r:id="rId6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a:srgbClr val="4F81BD"/>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1" autoAdjust="0"/>
    <p:restoredTop sz="93500" autoAdjust="0"/>
  </p:normalViewPr>
  <p:slideViewPr>
    <p:cSldViewPr snapToGrid="0">
      <p:cViewPr>
        <p:scale>
          <a:sx n="42" d="100"/>
          <a:sy n="42" d="100"/>
        </p:scale>
        <p:origin x="-1332" y="-8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E0C76-8BC9-4724-BBD4-6AFDB2883C37}" type="datetimeFigureOut">
              <a:rPr lang="de-DE" smtClean="0"/>
              <a:pPr/>
              <a:t>15.05.2009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A0856-2913-4BF5-A97A-D85993D804A4}"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a:lstStyle>
            <a:lvl1pPr>
              <a:defRPr baseline="0"/>
            </a:lvl1pPr>
          </a:lstStyle>
          <a:p>
            <a:r>
              <a:rPr lang="de-DE" dirty="0" smtClean="0"/>
              <a:t>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1400156" cy="365125"/>
          </a:xfrm>
        </p:spPr>
        <p:txBody>
          <a:bodyPr/>
          <a:lstStyle>
            <a:lvl1pPr>
              <a:defRPr/>
            </a:lvl1pPr>
          </a:lstStyle>
          <a:p>
            <a:r>
              <a:rPr lang="de-DE" dirty="0" smtClean="0"/>
              <a:t>Berlin, 11.03.2009</a:t>
            </a:r>
          </a:p>
        </p:txBody>
      </p:sp>
      <p:sp>
        <p:nvSpPr>
          <p:cNvPr id="5" name="Fußzeilenplatzhalter 4"/>
          <p:cNvSpPr>
            <a:spLocks noGrp="1"/>
          </p:cNvSpPr>
          <p:nvPr>
            <p:ph type="ftr" sz="quarter" idx="11"/>
          </p:nvPr>
        </p:nvSpPr>
        <p:spPr>
          <a:xfrm>
            <a:off x="2000232" y="6357958"/>
            <a:ext cx="5715040" cy="365125"/>
          </a:xfrm>
        </p:spPr>
        <p:txBody>
          <a:bodyPr/>
          <a:lstStyle/>
          <a:p>
            <a:r>
              <a:rPr lang="de-DE" smtClean="0"/>
              <a:t>christof rezk-salama, computergraphik und multimediasysteme, universität siegen</a:t>
            </a:r>
            <a:endParaRPr lang="de-DE"/>
          </a:p>
        </p:txBody>
      </p:sp>
      <p:sp>
        <p:nvSpPr>
          <p:cNvPr id="6" name="Foliennummernplatzhalter 5"/>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D8A034F-C44C-4196-8D5D-233C7C575BD0}"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6" name="Foliennummernplatzhalter 5"/>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017675D-35FB-4E5D-A97F-A46DD0A9EFCF}"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6" name="Foliennummernplatzhalter 5"/>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6" name="Foliennummernplatzhalter 5"/>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FC0CC72-EFAB-4C14-95F9-48B1191C4058}"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6" name="Foliennummernplatzhalter 5"/>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663D258-5C35-40CC-AFAA-678E94FED294}" type="datetime1">
              <a:rPr lang="de-DE" smtClean="0"/>
              <a:pPr/>
              <a:t>15.05.2009</a:t>
            </a:fld>
            <a:endParaRPr lang="de-DE"/>
          </a:p>
        </p:txBody>
      </p:sp>
      <p:sp>
        <p:nvSpPr>
          <p:cNvPr id="6" name="Fußzeilenplatzhalter 5"/>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7" name="Foliennummernplatzhalter 6"/>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1DCC279-3C74-4D59-B129-2D2B3E28135A}" type="datetime1">
              <a:rPr lang="de-DE" smtClean="0"/>
              <a:pPr/>
              <a:t>15.05.2009</a:t>
            </a:fld>
            <a:endParaRPr lang="de-DE"/>
          </a:p>
        </p:txBody>
      </p:sp>
      <p:sp>
        <p:nvSpPr>
          <p:cNvPr id="8" name="Fußzeilenplatzhalter 7"/>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9" name="Foliennummernplatzhalter 8"/>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247FA3D-4C16-4B1E-82EA-3E0279DAED04}" type="datetime1">
              <a:rPr lang="de-DE" smtClean="0"/>
              <a:pPr/>
              <a:t>15.05.2009</a:t>
            </a:fld>
            <a:endParaRPr lang="de-DE"/>
          </a:p>
        </p:txBody>
      </p:sp>
      <p:sp>
        <p:nvSpPr>
          <p:cNvPr id="4" name="Fußzeilenplatzhalter 3"/>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5" name="Foliennummernplatzhalter 4"/>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23A3D9E-80FF-47BF-BBA6-1B619420547C}" type="datetime1">
              <a:rPr lang="de-DE" smtClean="0"/>
              <a:pPr/>
              <a:t>15.05.2009</a:t>
            </a:fld>
            <a:endParaRPr lang="de-DE"/>
          </a:p>
        </p:txBody>
      </p:sp>
      <p:sp>
        <p:nvSpPr>
          <p:cNvPr id="3" name="Fußzeilenplatzhalter 2"/>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4" name="Foliennummernplatzhalter 3"/>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7FD238E-2F6F-4176-B67C-4C49E6BDE2E0}" type="datetime1">
              <a:rPr lang="de-DE" smtClean="0"/>
              <a:pPr/>
              <a:t>15.05.2009</a:t>
            </a:fld>
            <a:endParaRPr lang="de-DE"/>
          </a:p>
        </p:txBody>
      </p:sp>
      <p:sp>
        <p:nvSpPr>
          <p:cNvPr id="6" name="Fußzeilenplatzhalter 5"/>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7" name="Foliennummernplatzhalter 6"/>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F981529-7099-4393-95B6-3AF4DE510E81}" type="datetime1">
              <a:rPr lang="de-DE" smtClean="0"/>
              <a:pPr/>
              <a:t>15.05.2009</a:t>
            </a:fld>
            <a:endParaRPr lang="de-DE"/>
          </a:p>
        </p:txBody>
      </p:sp>
      <p:sp>
        <p:nvSpPr>
          <p:cNvPr id="6" name="Fußzeilenplatzhalter 5"/>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7" name="Foliennummernplatzhalter 6"/>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17573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8FA5E-5AC6-4E57-B8AE-755CDAFE076C}" type="datetime1">
              <a:rPr lang="de-DE" smtClean="0"/>
              <a:pPr/>
              <a:t>15.05.2009</a:t>
            </a:fld>
            <a:endParaRPr lang="de-DE" dirty="0"/>
          </a:p>
        </p:txBody>
      </p:sp>
      <p:sp>
        <p:nvSpPr>
          <p:cNvPr id="5" name="Fußzeilenplatzhalter 4"/>
          <p:cNvSpPr>
            <a:spLocks noGrp="1"/>
          </p:cNvSpPr>
          <p:nvPr>
            <p:ph type="ftr" sz="quarter" idx="3"/>
          </p:nvPr>
        </p:nvSpPr>
        <p:spPr>
          <a:xfrm>
            <a:off x="2285984" y="6356350"/>
            <a:ext cx="57150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christof rezk-salama, computergraphik und multimediasysteme, universität siegen</a:t>
            </a:r>
            <a:endParaRPr lang="de-DE" dirty="0"/>
          </a:p>
        </p:txBody>
      </p:sp>
      <p:sp>
        <p:nvSpPr>
          <p:cNvPr id="6" name="Foliennummernplatzhalter 5"/>
          <p:cNvSpPr>
            <a:spLocks noGrp="1"/>
          </p:cNvSpPr>
          <p:nvPr>
            <p:ph type="sldNum" sz="quarter" idx="4"/>
          </p:nvPr>
        </p:nvSpPr>
        <p:spPr>
          <a:xfrm>
            <a:off x="8072462" y="285728"/>
            <a:ext cx="6334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13A74-183B-4B14-A6BB-E522DAD85AAC}" type="slidenum">
              <a:rPr lang="de-DE" smtClean="0"/>
              <a:pPr/>
              <a:t>‹Nr.›</a:t>
            </a:fld>
            <a:endParaRPr lang="de-DE"/>
          </a:p>
        </p:txBody>
      </p:sp>
      <p:pic>
        <p:nvPicPr>
          <p:cNvPr id="7" name="Grafik 6" descr="cg2.png"/>
          <p:cNvPicPr>
            <a:picLocks noChangeAspect="1"/>
          </p:cNvPicPr>
          <p:nvPr userDrawn="1"/>
        </p:nvPicPr>
        <p:blipFill>
          <a:blip r:embed="rId13" cstate="print"/>
          <a:stretch>
            <a:fillRect/>
          </a:stretch>
        </p:blipFill>
        <p:spPr>
          <a:xfrm>
            <a:off x="7858148" y="5929330"/>
            <a:ext cx="815116" cy="785794"/>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File:Abstract_factory.sv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en/6/6e/Builder2.p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upload.wikimedia.org/wikipedia/en/f/fb/Window_uml.pn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upload.wikimedia.org/wikipedia/commons/9/90/State_Design_Pattern_UML_Class_Diagram.pn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Design Patterns</a:t>
            </a:r>
            <a:br>
              <a:rPr lang="de-DE" b="1" dirty="0" smtClean="0"/>
            </a:br>
            <a:r>
              <a:rPr lang="de-DE" b="1" dirty="0" smtClean="0"/>
              <a:t>Entwurfsmuster</a:t>
            </a:r>
            <a:endParaRPr lang="de-DE" b="1" dirty="0"/>
          </a:p>
        </p:txBody>
      </p:sp>
      <p:sp>
        <p:nvSpPr>
          <p:cNvPr id="3" name="Untertitel 2"/>
          <p:cNvSpPr>
            <a:spLocks noGrp="1"/>
          </p:cNvSpPr>
          <p:nvPr>
            <p:ph type="subTitle" idx="1"/>
          </p:nvPr>
        </p:nvSpPr>
        <p:spPr/>
        <p:txBody>
          <a:bodyPr>
            <a:normAutofit/>
          </a:bodyPr>
          <a:lstStyle/>
          <a:p>
            <a:r>
              <a:rPr lang="de-DE" dirty="0" err="1" smtClean="0"/>
              <a:t>christof</a:t>
            </a:r>
            <a:r>
              <a:rPr lang="de-DE" dirty="0" smtClean="0"/>
              <a:t> </a:t>
            </a:r>
            <a:r>
              <a:rPr lang="de-DE" dirty="0" err="1" smtClean="0"/>
              <a:t>rezk</a:t>
            </a:r>
            <a:r>
              <a:rPr lang="de-DE" dirty="0" smtClean="0"/>
              <a:t> </a:t>
            </a:r>
            <a:r>
              <a:rPr lang="de-DE" dirty="0" err="1" smtClean="0"/>
              <a:t>salama</a:t>
            </a:r>
            <a:endParaRPr lang="de-DE" dirty="0" smtClean="0"/>
          </a:p>
          <a:p>
            <a:r>
              <a:rPr lang="de-DE" sz="2200" dirty="0" err="1"/>
              <a:t>c</a:t>
            </a:r>
            <a:r>
              <a:rPr lang="de-DE" sz="2200" dirty="0" err="1" smtClean="0"/>
              <a:t>omputergraphik</a:t>
            </a:r>
            <a:r>
              <a:rPr lang="de-DE" sz="2200" dirty="0" smtClean="0"/>
              <a:t> und </a:t>
            </a:r>
            <a:r>
              <a:rPr lang="de-DE" sz="2200" dirty="0" err="1" smtClean="0"/>
              <a:t>multimediasysteme</a:t>
            </a:r>
            <a:endParaRPr lang="de-DE" sz="2200" dirty="0" smtClean="0"/>
          </a:p>
          <a:p>
            <a:r>
              <a:rPr lang="de-DE" sz="2200" dirty="0" err="1"/>
              <a:t>u</a:t>
            </a:r>
            <a:r>
              <a:rPr lang="de-DE" sz="2200" dirty="0" err="1" smtClean="0"/>
              <a:t>niversität</a:t>
            </a:r>
            <a:r>
              <a:rPr lang="de-DE" sz="2200" dirty="0" smtClean="0"/>
              <a:t> siegen</a:t>
            </a:r>
            <a:endParaRPr lang="de-DE" sz="2200" dirty="0"/>
          </a:p>
        </p:txBody>
      </p:sp>
      <p:sp>
        <p:nvSpPr>
          <p:cNvPr id="4" name="Datumsplatzhalter 3"/>
          <p:cNvSpPr>
            <a:spLocks noGrp="1"/>
          </p:cNvSpPr>
          <p:nvPr>
            <p:ph type="dt" sz="half" idx="10"/>
          </p:nvPr>
        </p:nvSpPr>
        <p:spPr/>
        <p:txBody>
          <a:bodyPr/>
          <a:lstStyle/>
          <a:p>
            <a:endParaRPr lang="de-DE" dirty="0" smtClean="0"/>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Erzeugungsmuster</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dirty="0" err="1" smtClean="0"/>
              <a:t>christof</a:t>
            </a:r>
            <a:r>
              <a:rPr lang="de-DE" dirty="0" smtClean="0"/>
              <a:t> </a:t>
            </a:r>
            <a:r>
              <a:rPr lang="de-DE" dirty="0" err="1" smtClean="0"/>
              <a:t>rezk-salama</a:t>
            </a:r>
            <a:r>
              <a:rPr lang="de-DE" dirty="0" smtClean="0"/>
              <a:t>, </a:t>
            </a:r>
            <a:r>
              <a:rPr lang="de-DE" dirty="0" err="1" smtClean="0"/>
              <a:t>computergraphik</a:t>
            </a:r>
            <a:r>
              <a:rPr lang="de-DE" dirty="0" smtClean="0"/>
              <a:t> und </a:t>
            </a:r>
            <a:r>
              <a:rPr lang="de-DE" dirty="0" err="1" smtClean="0"/>
              <a:t>multimediasysteme</a:t>
            </a:r>
            <a:r>
              <a:rPr lang="de-DE" dirty="0" smtClean="0"/>
              <a:t>, </a:t>
            </a:r>
            <a:r>
              <a:rPr lang="de-DE" dirty="0" err="1" smtClean="0"/>
              <a:t>universität</a:t>
            </a:r>
            <a:r>
              <a:rPr lang="de-DE" dirty="0" smtClean="0"/>
              <a:t> siegen</a:t>
            </a:r>
            <a:endParaRPr lang="de-DE" dirty="0"/>
          </a:p>
        </p:txBody>
      </p:sp>
      <p:sp>
        <p:nvSpPr>
          <p:cNvPr id="6" name="Inhaltsplatzhalter 5"/>
          <p:cNvSpPr>
            <a:spLocks noGrp="1"/>
          </p:cNvSpPr>
          <p:nvPr>
            <p:ph idx="1"/>
          </p:nvPr>
        </p:nvSpPr>
        <p:spPr/>
        <p:txBody>
          <a:bodyPr/>
          <a:lstStyle/>
          <a:p>
            <a:r>
              <a:rPr lang="de-DE" dirty="0" smtClean="0"/>
              <a:t>Klassenbasierte Muster:</a:t>
            </a:r>
          </a:p>
          <a:p>
            <a:pPr lvl="1"/>
            <a:r>
              <a:rPr lang="de-DE" b="1" dirty="0" smtClean="0"/>
              <a:t>Factory </a:t>
            </a:r>
            <a:r>
              <a:rPr lang="de-DE" b="1" dirty="0" err="1" smtClean="0"/>
              <a:t>Method</a:t>
            </a:r>
            <a:endParaRPr lang="de-DE" b="1" dirty="0" smtClean="0"/>
          </a:p>
          <a:p>
            <a:r>
              <a:rPr lang="de-DE" dirty="0" smtClean="0"/>
              <a:t>Objektbasierte Muster:</a:t>
            </a:r>
          </a:p>
          <a:p>
            <a:pPr lvl="1"/>
            <a:r>
              <a:rPr lang="de-DE" b="1" dirty="0" smtClean="0"/>
              <a:t>Singleton</a:t>
            </a:r>
          </a:p>
          <a:p>
            <a:pPr lvl="1"/>
            <a:r>
              <a:rPr lang="de-DE" dirty="0" smtClean="0">
                <a:solidFill>
                  <a:schemeClr val="bg2">
                    <a:lumMod val="50000"/>
                  </a:schemeClr>
                </a:solidFill>
              </a:rPr>
              <a:t>Abstract Factory</a:t>
            </a:r>
          </a:p>
          <a:p>
            <a:pPr lvl="1"/>
            <a:r>
              <a:rPr lang="de-DE" dirty="0" err="1" smtClean="0">
                <a:solidFill>
                  <a:schemeClr val="bg2">
                    <a:lumMod val="50000"/>
                  </a:schemeClr>
                </a:solidFill>
              </a:rPr>
              <a:t>Builder</a:t>
            </a:r>
            <a:endParaRPr lang="de-DE"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Factory </a:t>
            </a:r>
            <a:r>
              <a:rPr lang="de-DE" dirty="0" err="1" smtClean="0"/>
              <a:t>Method</a:t>
            </a:r>
            <a:endParaRPr lang="de-DE" dirty="0"/>
          </a:p>
        </p:txBody>
      </p:sp>
      <p:sp>
        <p:nvSpPr>
          <p:cNvPr id="3" name="Inhaltsplatzhalter 2"/>
          <p:cNvSpPr>
            <a:spLocks noGrp="1"/>
          </p:cNvSpPr>
          <p:nvPr>
            <p:ph idx="1"/>
          </p:nvPr>
        </p:nvSpPr>
        <p:spPr/>
        <p:txBody>
          <a:bodyPr>
            <a:noAutofit/>
          </a:bodyPr>
          <a:lstStyle/>
          <a:p>
            <a:pPr>
              <a:buNone/>
            </a:pPr>
            <a:r>
              <a:rPr lang="de-DE" sz="2000" dirty="0" smtClean="0"/>
              <a:t>Klassenbasiertes Erzeugungsmuster</a:t>
            </a:r>
          </a:p>
          <a:p>
            <a:r>
              <a:rPr lang="de-DE" sz="2000" dirty="0" smtClean="0"/>
              <a:t>Problemstellung:</a:t>
            </a:r>
          </a:p>
          <a:p>
            <a:pPr lvl="1"/>
            <a:r>
              <a:rPr lang="de-DE" sz="2000" dirty="0" smtClean="0"/>
              <a:t>Eine Anwendung verarbeitet eine Vielzahl unterschiedliche Objekte auf dieselbe Weise und kennt nur deren abstrakte Schnittstelle</a:t>
            </a:r>
          </a:p>
          <a:p>
            <a:pPr lvl="1"/>
            <a:r>
              <a:rPr lang="de-DE" sz="2000" dirty="0" smtClean="0"/>
              <a:t>Wie können die konkreten Objekte erzeugt werden, ohne dass die Anwendung für jedes Objekt Unterscheidungen machen </a:t>
            </a:r>
            <a:r>
              <a:rPr lang="de-DE" sz="2000" dirty="0" err="1" smtClean="0"/>
              <a:t>muß</a:t>
            </a:r>
            <a:r>
              <a:rPr lang="de-DE" sz="2000" dirty="0" smtClean="0"/>
              <a:t>?</a:t>
            </a:r>
          </a:p>
          <a:p>
            <a:r>
              <a:rPr lang="de-DE" sz="2000" dirty="0" smtClean="0"/>
              <a:t>Beispiel:</a:t>
            </a:r>
          </a:p>
          <a:p>
            <a:pPr lvl="1"/>
            <a:r>
              <a:rPr lang="de-DE" sz="2000" dirty="0" smtClean="0"/>
              <a:t>Anwendung soll mehrere unterschiedliche Dokumente anzeigen können.</a:t>
            </a:r>
          </a:p>
          <a:p>
            <a:pPr lvl="2"/>
            <a:r>
              <a:rPr lang="de-DE" sz="1600" dirty="0" smtClean="0"/>
              <a:t>Framework verwendet abstrakte Klasse für die Dokumente</a:t>
            </a:r>
          </a:p>
          <a:p>
            <a:pPr lvl="2"/>
            <a:r>
              <a:rPr lang="de-DE" sz="1600" dirty="0" smtClean="0"/>
              <a:t>Framework </a:t>
            </a:r>
            <a:r>
              <a:rPr lang="de-DE" sz="1600" dirty="0" err="1" smtClean="0"/>
              <a:t>muß</a:t>
            </a:r>
            <a:r>
              <a:rPr lang="de-DE" sz="1600" dirty="0" smtClean="0"/>
              <a:t> konkrete Dokumente erzeugen können, kennt aber nur deren abstrakte Schnittstelle</a:t>
            </a:r>
            <a:br>
              <a:rPr lang="de-DE" sz="1600" dirty="0" smtClean="0"/>
            </a:br>
            <a:endParaRPr lang="de-DE" sz="1600" dirty="0" smtClean="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Factory </a:t>
            </a:r>
            <a:r>
              <a:rPr lang="de-DE" dirty="0" err="1" smtClean="0"/>
              <a:t>Method</a:t>
            </a:r>
            <a:endParaRPr lang="de-DE" dirty="0"/>
          </a:p>
        </p:txBody>
      </p:sp>
      <p:sp>
        <p:nvSpPr>
          <p:cNvPr id="3" name="Inhaltsplatzhalter 2"/>
          <p:cNvSpPr>
            <a:spLocks noGrp="1"/>
          </p:cNvSpPr>
          <p:nvPr>
            <p:ph idx="1"/>
          </p:nvPr>
        </p:nvSpPr>
        <p:spPr/>
        <p:txBody>
          <a:bodyPr>
            <a:normAutofit/>
          </a:bodyPr>
          <a:lstStyle/>
          <a:p>
            <a:r>
              <a:rPr lang="de-DE" dirty="0" smtClean="0"/>
              <a:t>Zweck</a:t>
            </a:r>
          </a:p>
          <a:p>
            <a:pPr lvl="1"/>
            <a:r>
              <a:rPr lang="de-DE" dirty="0" smtClean="0"/>
              <a:t>Definiere in einer Klasse eine Schnittstelle zum Erzeugen von Objekten</a:t>
            </a:r>
          </a:p>
          <a:p>
            <a:pPr lvl="1"/>
            <a:r>
              <a:rPr lang="de-DE" dirty="0" smtClean="0"/>
              <a:t>Lasse aber Unterklassen entscheiden, von welcher Klasse diese Objekte sind</a:t>
            </a:r>
            <a:br>
              <a:rPr lang="de-DE" dirty="0" smtClean="0"/>
            </a:br>
            <a:endParaRPr lang="de-DE" dirty="0" smtClean="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Factory </a:t>
            </a:r>
            <a:r>
              <a:rPr lang="de-DE" dirty="0" err="1" smtClean="0"/>
              <a:t>Method</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57" name="Picture 2"/>
          <p:cNvPicPr>
            <a:picLocks noChangeAspect="1" noChangeArrowheads="1"/>
          </p:cNvPicPr>
          <p:nvPr/>
        </p:nvPicPr>
        <p:blipFill>
          <a:blip r:embed="rId2"/>
          <a:srcRect l="14741" t="26897" r="10517" b="10000"/>
          <a:stretch>
            <a:fillRect/>
          </a:stretch>
        </p:blipFill>
        <p:spPr bwMode="auto">
          <a:xfrm>
            <a:off x="945932" y="2049518"/>
            <a:ext cx="7346732" cy="38767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Factory </a:t>
            </a:r>
            <a:r>
              <a:rPr lang="de-DE" dirty="0" err="1" smtClean="0"/>
              <a:t>Method</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2050" name="Picture 2"/>
          <p:cNvPicPr>
            <a:picLocks noChangeAspect="1" noChangeArrowheads="1"/>
          </p:cNvPicPr>
          <p:nvPr/>
        </p:nvPicPr>
        <p:blipFill>
          <a:blip r:embed="rId2"/>
          <a:srcRect l="16034" t="47586" r="12069" b="8552"/>
          <a:stretch>
            <a:fillRect/>
          </a:stretch>
        </p:blipFill>
        <p:spPr bwMode="auto">
          <a:xfrm>
            <a:off x="567558" y="2270235"/>
            <a:ext cx="7855986" cy="29954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Factory </a:t>
            </a:r>
            <a:r>
              <a:rPr lang="de-DE" dirty="0" err="1" smtClean="0"/>
              <a:t>Method</a:t>
            </a:r>
            <a:endParaRPr lang="de-DE" dirty="0"/>
          </a:p>
        </p:txBody>
      </p:sp>
      <p:sp>
        <p:nvSpPr>
          <p:cNvPr id="3" name="Inhaltsplatzhalter 2"/>
          <p:cNvSpPr>
            <a:spLocks noGrp="1"/>
          </p:cNvSpPr>
          <p:nvPr>
            <p:ph idx="1"/>
          </p:nvPr>
        </p:nvSpPr>
        <p:spPr/>
        <p:txBody>
          <a:bodyPr/>
          <a:lstStyle/>
          <a:p>
            <a:r>
              <a:rPr lang="de-DE" dirty="0" smtClean="0"/>
              <a:t>Anwendbarkeit:</a:t>
            </a:r>
          </a:p>
          <a:p>
            <a:pPr lvl="1"/>
            <a:r>
              <a:rPr lang="de-DE" dirty="0" smtClean="0"/>
              <a:t>Wenn eine Klasse die von ihr zu erzeugenden Objekte nicht im Voraus kennen kann</a:t>
            </a:r>
          </a:p>
          <a:p>
            <a:pPr lvl="1"/>
            <a:r>
              <a:rPr lang="de-DE" dirty="0" smtClean="0"/>
              <a:t>Wenn Unterklassen einer Klasse festlegen sollen, welche Objekte erzeugt werden</a:t>
            </a:r>
          </a:p>
          <a:p>
            <a:pPr>
              <a:buNone/>
            </a:pP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Factory </a:t>
            </a:r>
            <a:r>
              <a:rPr lang="de-DE" dirty="0" err="1" smtClean="0"/>
              <a:t>Method</a:t>
            </a:r>
            <a:endParaRPr lang="de-DE" dirty="0"/>
          </a:p>
        </p:txBody>
      </p:sp>
      <p:sp>
        <p:nvSpPr>
          <p:cNvPr id="3" name="Inhaltsplatzhalter 2"/>
          <p:cNvSpPr>
            <a:spLocks noGrp="1"/>
          </p:cNvSpPr>
          <p:nvPr>
            <p:ph idx="1"/>
          </p:nvPr>
        </p:nvSpPr>
        <p:spPr/>
        <p:txBody>
          <a:bodyPr>
            <a:noAutofit/>
          </a:bodyPr>
          <a:lstStyle/>
          <a:p>
            <a:r>
              <a:rPr lang="de-DE" sz="2400" dirty="0" smtClean="0"/>
              <a:t>Struktur</a:t>
            </a:r>
          </a:p>
          <a:p>
            <a:pPr lvl="1"/>
            <a:r>
              <a:rPr lang="de-DE" sz="2000" dirty="0" err="1" smtClean="0"/>
              <a:t>Product</a:t>
            </a:r>
            <a:r>
              <a:rPr lang="de-DE" sz="2000" dirty="0" smtClean="0"/>
              <a:t> definiert die Schnittstelle der Objekte, die die Fabrikmethode erzeugt</a:t>
            </a:r>
          </a:p>
          <a:p>
            <a:pPr lvl="1"/>
            <a:r>
              <a:rPr lang="de-DE" sz="2000" dirty="0" err="1" smtClean="0"/>
              <a:t>ConcreteProduct</a:t>
            </a:r>
            <a:r>
              <a:rPr lang="de-DE" sz="2000" dirty="0" smtClean="0"/>
              <a:t> implementiert diese Schnittstelle</a:t>
            </a:r>
          </a:p>
          <a:p>
            <a:pPr lvl="1"/>
            <a:r>
              <a:rPr lang="de-DE" sz="2000" dirty="0" err="1" smtClean="0"/>
              <a:t>Creator</a:t>
            </a:r>
            <a:r>
              <a:rPr lang="de-DE" sz="2000" dirty="0" smtClean="0"/>
              <a:t> deklariert (und nutzt) die Fabrikmethode</a:t>
            </a:r>
          </a:p>
          <a:p>
            <a:pPr lvl="1"/>
            <a:r>
              <a:rPr lang="de-DE" sz="2000" dirty="0" err="1" smtClean="0"/>
              <a:t>ConcreteCreator</a:t>
            </a:r>
            <a:r>
              <a:rPr lang="de-DE" sz="2000" dirty="0" smtClean="0"/>
              <a:t> implementiert sie so, dass Objekte der Klasse </a:t>
            </a:r>
            <a:r>
              <a:rPr lang="de-DE" sz="2000" dirty="0" err="1" smtClean="0"/>
              <a:t>ConcreteProduct</a:t>
            </a:r>
            <a:r>
              <a:rPr lang="de-DE" sz="2000" dirty="0" smtClean="0"/>
              <a:t> zurückgegeben werden</a:t>
            </a:r>
          </a:p>
          <a:p>
            <a:r>
              <a:rPr lang="de-DE" sz="2400" dirty="0" smtClean="0"/>
              <a:t>Interaktionen:</a:t>
            </a:r>
          </a:p>
          <a:p>
            <a:pPr lvl="1"/>
            <a:r>
              <a:rPr lang="de-DE" sz="2000" dirty="0" err="1" smtClean="0"/>
              <a:t>Creator</a:t>
            </a:r>
            <a:r>
              <a:rPr lang="de-DE" sz="2000" dirty="0" smtClean="0"/>
              <a:t> </a:t>
            </a:r>
            <a:r>
              <a:rPr lang="de-DE" sz="2000" dirty="0" err="1" smtClean="0"/>
              <a:t>verläßt</a:t>
            </a:r>
            <a:r>
              <a:rPr lang="de-DE" sz="2000" dirty="0" smtClean="0"/>
              <a:t> sich darauf, dass Unterklassen die Fabrikmethode korrekt implementieren</a:t>
            </a:r>
          </a:p>
          <a:p>
            <a:r>
              <a:rPr lang="de-DE" sz="2400" dirty="0" smtClean="0"/>
              <a:t>Konsequenzen:</a:t>
            </a:r>
          </a:p>
          <a:p>
            <a:pPr lvl="1"/>
            <a:r>
              <a:rPr lang="de-DE" sz="2000" dirty="0" smtClean="0"/>
              <a:t>Das Muster verhindert, dass ein Framework anwendungsspezifische Klassen kennen </a:t>
            </a:r>
            <a:r>
              <a:rPr lang="de-DE" sz="2000" dirty="0" err="1" smtClean="0"/>
              <a:t>muß</a:t>
            </a:r>
            <a:endParaRPr lang="de-DE" sz="20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Factory </a:t>
            </a:r>
            <a:r>
              <a:rPr lang="de-DE" dirty="0" err="1" smtClean="0"/>
              <a:t>Method</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34818" name="Picture 2"/>
          <p:cNvPicPr>
            <a:picLocks noGrp="1" noChangeAspect="1" noChangeArrowheads="1"/>
          </p:cNvPicPr>
          <p:nvPr>
            <p:ph idx="1"/>
          </p:nvPr>
        </p:nvPicPr>
        <p:blipFill>
          <a:blip r:embed="rId2"/>
          <a:srcRect l="21283" t="19773" r="4190" b="47671"/>
          <a:stretch>
            <a:fillRect/>
          </a:stretch>
        </p:blipFill>
        <p:spPr bwMode="auto">
          <a:xfrm>
            <a:off x="974034" y="2206488"/>
            <a:ext cx="7275443" cy="29817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Factory </a:t>
            </a:r>
            <a:r>
              <a:rPr lang="de-DE" dirty="0" err="1" smtClean="0"/>
              <a:t>Method</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34818" name="Picture 2"/>
          <p:cNvPicPr>
            <a:picLocks noGrp="1" noChangeAspect="1" noChangeArrowheads="1"/>
          </p:cNvPicPr>
          <p:nvPr>
            <p:ph idx="1"/>
          </p:nvPr>
        </p:nvPicPr>
        <p:blipFill>
          <a:blip r:embed="rId2"/>
          <a:srcRect l="21283" t="60794" r="4190" b="6433"/>
          <a:stretch>
            <a:fillRect/>
          </a:stretch>
        </p:blipFill>
        <p:spPr bwMode="auto">
          <a:xfrm>
            <a:off x="974034" y="2226365"/>
            <a:ext cx="7275443" cy="30016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Verwandte Muster</a:t>
            </a:r>
            <a:endParaRPr lang="de-DE" dirty="0"/>
          </a:p>
        </p:txBody>
      </p:sp>
      <p:sp>
        <p:nvSpPr>
          <p:cNvPr id="3" name="Inhaltsplatzhalter 2"/>
          <p:cNvSpPr>
            <a:spLocks noGrp="1"/>
          </p:cNvSpPr>
          <p:nvPr>
            <p:ph idx="1"/>
          </p:nvPr>
        </p:nvSpPr>
        <p:spPr/>
        <p:txBody>
          <a:bodyPr>
            <a:normAutofit/>
          </a:bodyPr>
          <a:lstStyle/>
          <a:p>
            <a:r>
              <a:rPr lang="de-DE" sz="2800" b="1" i="1" dirty="0" smtClean="0"/>
              <a:t>Abstract Factory </a:t>
            </a:r>
            <a:r>
              <a:rPr lang="de-DE" sz="2800" dirty="0" smtClean="0"/>
              <a:t>(Objektbasiertes Entwurfsmuster)</a:t>
            </a:r>
          </a:p>
          <a:p>
            <a:pPr lvl="1"/>
            <a:r>
              <a:rPr lang="de-DE" sz="2400" dirty="0" smtClean="0"/>
              <a:t>Schnittstelle zur Erzeugung einer Familie von verwandten Objekten ohne deren konkrete Klasse zu spezifizieren</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9218" name="Picture 2" descr="Image:Abstract factory.svg">
            <a:hlinkClick r:id="rId2" tooltip="Image:Abstract factory.svg"/>
          </p:cNvPr>
          <p:cNvPicPr>
            <a:picLocks noChangeAspect="1" noChangeArrowheads="1"/>
          </p:cNvPicPr>
          <p:nvPr/>
        </p:nvPicPr>
        <p:blipFill>
          <a:blip r:embed="rId3"/>
          <a:srcRect/>
          <a:stretch>
            <a:fillRect/>
          </a:stretch>
        </p:blipFill>
        <p:spPr bwMode="auto">
          <a:xfrm>
            <a:off x="1726797" y="2944060"/>
            <a:ext cx="5189158" cy="330219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Design Patterns</a:t>
            </a:r>
            <a:endParaRPr lang="de-DE" dirty="0"/>
          </a:p>
        </p:txBody>
      </p:sp>
      <p:sp>
        <p:nvSpPr>
          <p:cNvPr id="3" name="Inhaltsplatzhalter 2"/>
          <p:cNvSpPr>
            <a:spLocks noGrp="1"/>
          </p:cNvSpPr>
          <p:nvPr>
            <p:ph idx="1"/>
          </p:nvPr>
        </p:nvSpPr>
        <p:spPr/>
        <p:txBody>
          <a:bodyPr/>
          <a:lstStyle/>
          <a:p>
            <a:r>
              <a:rPr lang="de-DE" dirty="0" smtClean="0"/>
              <a:t>Lernziele</a:t>
            </a:r>
          </a:p>
          <a:p>
            <a:pPr lvl="1"/>
            <a:r>
              <a:rPr lang="de-DE" dirty="0" smtClean="0"/>
              <a:t>Einige wichtige Entwurfsmuster kennen und verstehen</a:t>
            </a:r>
          </a:p>
          <a:p>
            <a:pPr lvl="1"/>
            <a:r>
              <a:rPr lang="de-DE" dirty="0" smtClean="0"/>
              <a:t>Einsatzmöglichkeiten der Entwurfsmuster kennen</a:t>
            </a:r>
          </a:p>
          <a:p>
            <a:pPr lvl="1"/>
            <a:r>
              <a:rPr lang="de-DE" dirty="0" smtClean="0"/>
              <a:t>Entwurfsmuster in der Modellierung nutzen können</a:t>
            </a:r>
          </a:p>
          <a:p>
            <a:pPr lvl="1"/>
            <a:r>
              <a:rPr lang="de-DE" dirty="0" smtClean="0"/>
              <a:t>Entwurfsmuster in OOD-Modellen erkennen können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Verwandte Muster</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33794" name="Picture 2" descr="File:Builder2.png">
            <a:hlinkClick r:id="rId2"/>
          </p:cNvPr>
          <p:cNvPicPr>
            <a:picLocks noChangeAspect="1" noChangeArrowheads="1"/>
          </p:cNvPicPr>
          <p:nvPr/>
        </p:nvPicPr>
        <p:blipFill>
          <a:blip r:embed="rId3"/>
          <a:srcRect/>
          <a:stretch>
            <a:fillRect/>
          </a:stretch>
        </p:blipFill>
        <p:spPr bwMode="auto">
          <a:xfrm>
            <a:off x="1507856" y="3271233"/>
            <a:ext cx="6473298" cy="2914807"/>
          </a:xfrm>
          <a:prstGeom prst="rect">
            <a:avLst/>
          </a:prstGeom>
          <a:noFill/>
        </p:spPr>
      </p:pic>
      <p:sp>
        <p:nvSpPr>
          <p:cNvPr id="7" name="Inhaltsplatzhalter 2"/>
          <p:cNvSpPr>
            <a:spLocks noGrp="1"/>
          </p:cNvSpPr>
          <p:nvPr>
            <p:ph idx="1"/>
          </p:nvPr>
        </p:nvSpPr>
        <p:spPr>
          <a:xfrm>
            <a:off x="457200" y="1600200"/>
            <a:ext cx="8229600" cy="4525963"/>
          </a:xfrm>
        </p:spPr>
        <p:txBody>
          <a:bodyPr>
            <a:normAutofit/>
          </a:bodyPr>
          <a:lstStyle/>
          <a:p>
            <a:r>
              <a:rPr lang="de-DE" sz="2800" b="1" i="1" dirty="0" err="1" smtClean="0"/>
              <a:t>Builder</a:t>
            </a:r>
            <a:r>
              <a:rPr lang="de-DE" sz="2800" b="1" i="1" dirty="0" smtClean="0"/>
              <a:t> </a:t>
            </a:r>
            <a:r>
              <a:rPr lang="de-DE" sz="2800" dirty="0" smtClean="0"/>
              <a:t>(Objektbasiertes Entwurfsmuster)</a:t>
            </a:r>
          </a:p>
          <a:p>
            <a:pPr lvl="1"/>
            <a:r>
              <a:rPr lang="de-DE" sz="2000" dirty="0" smtClean="0"/>
              <a:t>Trenne die Konstruktion eines komplexen Objekts von seiner Repräsentation, sodass derselbe Konstruktionsprozess verschiedene Repräsentationen erzeugen kann</a:t>
            </a:r>
            <a:endParaRPr lang="de-DE"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Singleton</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Objektbasiertes Erzeugungsmuster</a:t>
            </a:r>
          </a:p>
          <a:p>
            <a:r>
              <a:rPr lang="de-DE" dirty="0" smtClean="0"/>
              <a:t>Zweck:</a:t>
            </a:r>
          </a:p>
          <a:p>
            <a:pPr lvl="1"/>
            <a:r>
              <a:rPr lang="de-DE" dirty="0" smtClean="0"/>
              <a:t>Stellt sicher, dass von einer Klasse genau ein Objekt existiert</a:t>
            </a:r>
          </a:p>
          <a:p>
            <a:pPr lvl="1"/>
            <a:r>
              <a:rPr lang="de-DE" dirty="0" smtClean="0"/>
              <a:t>Stellt globalen Zugriffspunkt auf dieses Objekt bereit</a:t>
            </a:r>
          </a:p>
          <a:p>
            <a:r>
              <a:rPr lang="de-DE" dirty="0" smtClean="0"/>
              <a:t>Motivation:</a:t>
            </a:r>
          </a:p>
          <a:p>
            <a:pPr lvl="1"/>
            <a:r>
              <a:rPr lang="de-DE" dirty="0" smtClean="0"/>
              <a:t>Oft werden Klassen benötigt, von denen es nur ein Objekt geben soll, dass von vielen anderen Objekten genutzt wird</a:t>
            </a:r>
          </a:p>
          <a:p>
            <a:r>
              <a:rPr lang="de-DE" dirty="0" smtClean="0"/>
              <a:t>Beispiele:</a:t>
            </a:r>
          </a:p>
          <a:p>
            <a:pPr lvl="1"/>
            <a:r>
              <a:rPr lang="de-DE" dirty="0" smtClean="0"/>
              <a:t>Klassen, die Hardware-Komponenten kapseln</a:t>
            </a:r>
          </a:p>
          <a:p>
            <a:pPr lvl="1"/>
            <a:r>
              <a:rPr lang="de-DE" dirty="0" smtClean="0"/>
              <a:t>Klassen zur Netzwerk- oder Datenbank-Kommunikation</a:t>
            </a:r>
          </a:p>
          <a:p>
            <a:pPr lvl="1"/>
            <a:r>
              <a:rPr lang="de-DE" dirty="0" smtClean="0"/>
              <a:t>Klassen zur Objektverwaltung, Speicherverwaltung</a:t>
            </a:r>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Singleton</a:t>
            </a:r>
            <a:endParaRPr lang="de-DE" dirty="0"/>
          </a:p>
        </p:txBody>
      </p:sp>
      <p:sp>
        <p:nvSpPr>
          <p:cNvPr id="3" name="Inhaltsplatzhalter 2"/>
          <p:cNvSpPr>
            <a:spLocks noGrp="1"/>
          </p:cNvSpPr>
          <p:nvPr>
            <p:ph idx="1"/>
          </p:nvPr>
        </p:nvSpPr>
        <p:spPr/>
        <p:txBody>
          <a:bodyPr/>
          <a:lstStyle/>
          <a:p>
            <a:r>
              <a:rPr lang="de-DE" dirty="0" smtClean="0"/>
              <a:t>Anwendbarkeit:</a:t>
            </a:r>
          </a:p>
          <a:p>
            <a:pPr lvl="1"/>
            <a:r>
              <a:rPr lang="de-DE" dirty="0" smtClean="0"/>
              <a:t>Wenn es genau ein Exemplar einer Klasse geben soll, mit einfachen Zugriff darauf</a:t>
            </a:r>
          </a:p>
          <a:p>
            <a:pPr lvl="1"/>
            <a:r>
              <a:rPr lang="de-DE" dirty="0" smtClean="0"/>
              <a:t>Wenn dieses Exemplar durch Bildung von Unterklassen erweiterbar sein soll (ohne Anpassung des Klient-Codes)</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Singleton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37890" name="Picture 2"/>
          <p:cNvPicPr>
            <a:picLocks noChangeAspect="1" noChangeArrowheads="1"/>
          </p:cNvPicPr>
          <p:nvPr/>
        </p:nvPicPr>
        <p:blipFill>
          <a:blip r:embed="rId2"/>
          <a:srcRect l="22826" t="58272" r="20761" b="11914"/>
          <a:stretch>
            <a:fillRect/>
          </a:stretch>
        </p:blipFill>
        <p:spPr bwMode="auto">
          <a:xfrm>
            <a:off x="1331844" y="2643808"/>
            <a:ext cx="6877878" cy="21866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Singleton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35842" name="Picture 2"/>
          <p:cNvPicPr>
            <a:picLocks noChangeAspect="1" noChangeArrowheads="1"/>
          </p:cNvPicPr>
          <p:nvPr/>
        </p:nvPicPr>
        <p:blipFill>
          <a:blip r:embed="rId2"/>
          <a:srcRect l="19493" t="44269" r="3546" b="28785"/>
          <a:stretch>
            <a:fillRect/>
          </a:stretch>
        </p:blipFill>
        <p:spPr bwMode="auto">
          <a:xfrm>
            <a:off x="695739" y="2464903"/>
            <a:ext cx="7902825" cy="23257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Singleton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7" name="Picture 2"/>
          <p:cNvPicPr>
            <a:picLocks noChangeAspect="1" noChangeArrowheads="1"/>
          </p:cNvPicPr>
          <p:nvPr/>
        </p:nvPicPr>
        <p:blipFill>
          <a:blip r:embed="rId2"/>
          <a:srcRect l="18569" t="37120" r="3546" b="22736"/>
          <a:stretch>
            <a:fillRect/>
          </a:stretch>
        </p:blipFill>
        <p:spPr bwMode="auto">
          <a:xfrm>
            <a:off x="576470" y="1888434"/>
            <a:ext cx="8030817" cy="34792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Strukturmuster</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7" name="Inhaltsplatzhalter 5"/>
          <p:cNvSpPr>
            <a:spLocks noGrp="1"/>
          </p:cNvSpPr>
          <p:nvPr>
            <p:ph idx="1"/>
          </p:nvPr>
        </p:nvSpPr>
        <p:spPr>
          <a:xfrm>
            <a:off x="457200" y="1600200"/>
            <a:ext cx="8229600" cy="4525963"/>
          </a:xfrm>
        </p:spPr>
        <p:txBody>
          <a:bodyPr>
            <a:normAutofit/>
          </a:bodyPr>
          <a:lstStyle/>
          <a:p>
            <a:r>
              <a:rPr lang="de-DE" sz="2800" dirty="0" smtClean="0"/>
              <a:t>Klassenbasierte Muster:</a:t>
            </a:r>
          </a:p>
          <a:p>
            <a:pPr lvl="1"/>
            <a:r>
              <a:rPr lang="de-DE" sz="2400" dirty="0" smtClean="0"/>
              <a:t>Adapter</a:t>
            </a:r>
          </a:p>
          <a:p>
            <a:r>
              <a:rPr lang="de-DE" sz="2800" dirty="0" smtClean="0"/>
              <a:t>Objektbasierte Muster:</a:t>
            </a:r>
          </a:p>
          <a:p>
            <a:pPr lvl="1"/>
            <a:r>
              <a:rPr lang="de-DE" sz="2400" dirty="0" smtClean="0"/>
              <a:t>Adapter</a:t>
            </a:r>
          </a:p>
          <a:p>
            <a:pPr lvl="1"/>
            <a:r>
              <a:rPr lang="de-DE" sz="2400" dirty="0" smtClean="0"/>
              <a:t>Bridge</a:t>
            </a:r>
          </a:p>
          <a:p>
            <a:pPr lvl="1"/>
            <a:r>
              <a:rPr lang="de-DE" sz="2400" b="1" dirty="0" smtClean="0"/>
              <a:t>Composite</a:t>
            </a:r>
          </a:p>
          <a:p>
            <a:pPr lvl="1"/>
            <a:r>
              <a:rPr lang="de-DE" sz="2400" dirty="0" err="1" smtClean="0"/>
              <a:t>Decorator</a:t>
            </a:r>
            <a:endParaRPr lang="de-DE" sz="2400" dirty="0" smtClean="0"/>
          </a:p>
          <a:p>
            <a:pPr lvl="1"/>
            <a:r>
              <a:rPr lang="de-DE" sz="2400" dirty="0" err="1" smtClean="0"/>
              <a:t>Facade</a:t>
            </a:r>
            <a:endParaRPr lang="de-DE" sz="2400" dirty="0" smtClean="0"/>
          </a:p>
          <a:p>
            <a:pPr lvl="1"/>
            <a:r>
              <a:rPr lang="de-DE" sz="2400" dirty="0" smtClean="0"/>
              <a:t>Proxy</a:t>
            </a:r>
            <a:endParaRPr lang="de-DE"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Composite</a:t>
            </a:r>
            <a:endParaRPr lang="de-DE" dirty="0"/>
          </a:p>
        </p:txBody>
      </p:sp>
      <p:sp>
        <p:nvSpPr>
          <p:cNvPr id="3" name="Inhaltsplatzhalter 2"/>
          <p:cNvSpPr>
            <a:spLocks noGrp="1"/>
          </p:cNvSpPr>
          <p:nvPr>
            <p:ph idx="1"/>
          </p:nvPr>
        </p:nvSpPr>
        <p:spPr/>
        <p:txBody>
          <a:bodyPr>
            <a:normAutofit/>
          </a:bodyPr>
          <a:lstStyle/>
          <a:p>
            <a:r>
              <a:rPr lang="de-DE" sz="2800" dirty="0" smtClean="0"/>
              <a:t>Objektbasiertes Strukturmuster</a:t>
            </a:r>
          </a:p>
          <a:p>
            <a:r>
              <a:rPr lang="de-DE" sz="2800" dirty="0" smtClean="0"/>
              <a:t>Zweck:</a:t>
            </a:r>
          </a:p>
          <a:p>
            <a:pPr lvl="1"/>
            <a:r>
              <a:rPr lang="de-DE" sz="2400" dirty="0" smtClean="0"/>
              <a:t>Setze Objekte zu Baumstrukturen zusammen um Teil/Ganzes Hierarchien darzustellen</a:t>
            </a:r>
          </a:p>
          <a:p>
            <a:pPr lvl="1"/>
            <a:r>
              <a:rPr lang="de-DE" sz="2400" dirty="0" smtClean="0"/>
              <a:t>Ermöglicht es, einzelne Objekte (Teile) und Baum von Objekten (Ganzes) gleich zu behandeln</a:t>
            </a:r>
          </a:p>
          <a:p>
            <a:r>
              <a:rPr lang="de-DE" sz="2800" dirty="0" smtClean="0"/>
              <a:t>Motivation: z.B. graphische Elemente in einem Graphikeditor</a:t>
            </a:r>
          </a:p>
          <a:p>
            <a:pPr lvl="1"/>
            <a:r>
              <a:rPr lang="de-DE" sz="2400" dirty="0" err="1" smtClean="0"/>
              <a:t>Einzene</a:t>
            </a:r>
            <a:r>
              <a:rPr lang="de-DE" sz="2400" dirty="0" smtClean="0"/>
              <a:t> Elemente werden zu Graphiken zusammengesetzt, die wiederum Teil von komplexeren Graphiken sein können</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Composite</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38914" name="Picture 2"/>
          <p:cNvPicPr>
            <a:picLocks noChangeAspect="1" noChangeArrowheads="1"/>
          </p:cNvPicPr>
          <p:nvPr/>
        </p:nvPicPr>
        <p:blipFill>
          <a:blip r:embed="rId2"/>
          <a:srcRect l="14511" t="28435" r="10978" b="6609"/>
          <a:stretch>
            <a:fillRect/>
          </a:stretch>
        </p:blipFill>
        <p:spPr bwMode="auto">
          <a:xfrm>
            <a:off x="477078" y="1789043"/>
            <a:ext cx="8169965" cy="44514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Composite</a:t>
            </a:r>
            <a:endParaRPr lang="de-DE" dirty="0"/>
          </a:p>
        </p:txBody>
      </p:sp>
      <p:sp>
        <p:nvSpPr>
          <p:cNvPr id="3" name="Inhaltsplatzhalter 2"/>
          <p:cNvSpPr>
            <a:spLocks noGrp="1"/>
          </p:cNvSpPr>
          <p:nvPr>
            <p:ph idx="1"/>
          </p:nvPr>
        </p:nvSpPr>
        <p:spPr/>
        <p:txBody>
          <a:bodyPr/>
          <a:lstStyle/>
          <a:p>
            <a:r>
              <a:rPr lang="de-DE" dirty="0" smtClean="0"/>
              <a:t>Anwendbarkeit:</a:t>
            </a:r>
          </a:p>
          <a:p>
            <a:pPr lvl="1"/>
            <a:r>
              <a:rPr lang="de-DE" dirty="0" smtClean="0"/>
              <a:t>Wenn Teil/Ganzes Hierarchien dargestellt werden müssen</a:t>
            </a:r>
          </a:p>
          <a:p>
            <a:pPr lvl="1"/>
            <a:r>
              <a:rPr lang="de-DE" dirty="0" smtClean="0"/>
              <a:t>Wenn Klienten keinen Unterschied zwischen elementaren und zusammengesetzten Objekten wahrnehmen sollen</a:t>
            </a:r>
          </a:p>
          <a:p>
            <a:pPr lvl="2"/>
            <a:r>
              <a:rPr lang="de-DE" dirty="0" smtClean="0"/>
              <a:t>D.h. sie sollen alle Objekte gleich behandeln können</a:t>
            </a:r>
          </a:p>
          <a:p>
            <a:pPr lvl="1"/>
            <a:endParaRPr lang="de-DE" dirty="0" smtClean="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Einführung</a:t>
            </a:r>
            <a:endParaRPr lang="de-DE" dirty="0"/>
          </a:p>
        </p:txBody>
      </p:sp>
      <p:sp>
        <p:nvSpPr>
          <p:cNvPr id="3" name="Inhaltsplatzhalter 2"/>
          <p:cNvSpPr>
            <a:spLocks noGrp="1"/>
          </p:cNvSpPr>
          <p:nvPr>
            <p:ph idx="1"/>
          </p:nvPr>
        </p:nvSpPr>
        <p:spPr/>
        <p:txBody>
          <a:bodyPr/>
          <a:lstStyle/>
          <a:p>
            <a:r>
              <a:rPr lang="de-DE" dirty="0" smtClean="0"/>
              <a:t>Factory-</a:t>
            </a:r>
            <a:r>
              <a:rPr lang="de-DE" dirty="0" err="1" smtClean="0"/>
              <a:t>Method</a:t>
            </a:r>
            <a:endParaRPr lang="de-DE" dirty="0" smtClean="0"/>
          </a:p>
          <a:p>
            <a:r>
              <a:rPr lang="de-DE" dirty="0" smtClean="0"/>
              <a:t>Singleton</a:t>
            </a:r>
          </a:p>
          <a:p>
            <a:r>
              <a:rPr lang="de-DE" dirty="0" smtClean="0"/>
              <a:t>Composite</a:t>
            </a:r>
          </a:p>
          <a:p>
            <a:r>
              <a:rPr lang="de-DE" dirty="0" err="1" smtClean="0"/>
              <a:t>Observer</a:t>
            </a:r>
            <a:endParaRPr lang="de-DE" dirty="0" smtClean="0"/>
          </a:p>
          <a:p>
            <a:r>
              <a:rPr lang="de-DE" dirty="0" smtClean="0"/>
              <a:t>Template </a:t>
            </a:r>
            <a:r>
              <a:rPr lang="de-DE" dirty="0" err="1" smtClean="0"/>
              <a:t>Method</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Composite</a:t>
            </a:r>
            <a:endParaRPr lang="de-DE" dirty="0"/>
          </a:p>
        </p:txBody>
      </p:sp>
      <p:sp>
        <p:nvSpPr>
          <p:cNvPr id="3" name="Inhaltsplatzhalter 2"/>
          <p:cNvSpPr>
            <a:spLocks noGrp="1"/>
          </p:cNvSpPr>
          <p:nvPr>
            <p:ph idx="1"/>
          </p:nvPr>
        </p:nvSpPr>
        <p:spPr/>
        <p:txBody>
          <a:bodyPr/>
          <a:lstStyle/>
          <a:p>
            <a:r>
              <a:rPr lang="de-DE" dirty="0" smtClean="0"/>
              <a:t>Struktur:</a:t>
            </a:r>
          </a:p>
          <a:p>
            <a:pPr lvl="1"/>
            <a:r>
              <a:rPr lang="de-DE" dirty="0" err="1" smtClean="0"/>
              <a:t>Component</a:t>
            </a:r>
            <a:r>
              <a:rPr lang="de-DE" dirty="0" smtClean="0"/>
              <a:t> deklariert gemeinsame Schnittstelle für alle Objekte, incl. Verwaltung und Teilobjekten</a:t>
            </a:r>
          </a:p>
          <a:p>
            <a:pPr lvl="1"/>
            <a:r>
              <a:rPr lang="de-DE" dirty="0" err="1" smtClean="0"/>
              <a:t>Leaf</a:t>
            </a:r>
            <a:r>
              <a:rPr lang="de-DE" dirty="0" smtClean="0"/>
              <a:t> repräsentiert elementare Objekte</a:t>
            </a:r>
          </a:p>
          <a:p>
            <a:pPr lvl="1"/>
            <a:r>
              <a:rPr lang="de-DE" dirty="0" smtClean="0"/>
              <a:t>Composite definiert Verhalten von zusammengesetzten Objekten</a:t>
            </a:r>
          </a:p>
          <a:p>
            <a:pPr lvl="2"/>
            <a:r>
              <a:rPr lang="de-DE" dirty="0" smtClean="0"/>
              <a:t>Speichert Teilobjekte</a:t>
            </a:r>
          </a:p>
          <a:p>
            <a:pPr lvl="2"/>
            <a:r>
              <a:rPr lang="de-DE" dirty="0" smtClean="0"/>
              <a:t>Reicht Methoden ggf. an Teilobjekte weiter</a:t>
            </a:r>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Composite</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39938" name="Picture 2"/>
          <p:cNvPicPr>
            <a:picLocks noChangeAspect="1" noChangeArrowheads="1"/>
          </p:cNvPicPr>
          <p:nvPr/>
        </p:nvPicPr>
        <p:blipFill>
          <a:blip r:embed="rId2">
            <a:clrChange>
              <a:clrFrom>
                <a:srgbClr val="FFFFFF"/>
              </a:clrFrom>
              <a:clrTo>
                <a:srgbClr val="FFFFFF">
                  <a:alpha val="0"/>
                </a:srgbClr>
              </a:clrTo>
            </a:clrChange>
          </a:blip>
          <a:srcRect l="16141" t="26609" r="10652" b="10000"/>
          <a:stretch>
            <a:fillRect/>
          </a:stretch>
        </p:blipFill>
        <p:spPr bwMode="auto">
          <a:xfrm>
            <a:off x="775254" y="1908315"/>
            <a:ext cx="7951304" cy="4303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Composite</a:t>
            </a:r>
            <a:endParaRPr lang="de-DE" dirty="0"/>
          </a:p>
        </p:txBody>
      </p:sp>
      <p:sp>
        <p:nvSpPr>
          <p:cNvPr id="3" name="Inhaltsplatzhalter 2"/>
          <p:cNvSpPr>
            <a:spLocks noGrp="1"/>
          </p:cNvSpPr>
          <p:nvPr>
            <p:ph idx="1"/>
          </p:nvPr>
        </p:nvSpPr>
        <p:spPr/>
        <p:txBody>
          <a:bodyPr/>
          <a:lstStyle/>
          <a:p>
            <a:r>
              <a:rPr lang="de-DE" dirty="0" smtClean="0"/>
              <a:t>Interaktionen:</a:t>
            </a:r>
          </a:p>
          <a:p>
            <a:pPr lvl="1"/>
            <a:r>
              <a:rPr lang="de-DE" dirty="0" smtClean="0"/>
              <a:t>Klienten verwenden nur die Schnittstelle </a:t>
            </a:r>
            <a:r>
              <a:rPr lang="de-DE" dirty="0" err="1" smtClean="0"/>
              <a:t>Component</a:t>
            </a:r>
            <a:endParaRPr lang="de-DE" dirty="0" smtClean="0"/>
          </a:p>
          <a:p>
            <a:pPr lvl="1"/>
            <a:r>
              <a:rPr lang="de-DE" dirty="0" smtClean="0"/>
              <a:t>Elementare Objekte verarbeiten Botschaften direkt</a:t>
            </a:r>
          </a:p>
          <a:p>
            <a:pPr lvl="1"/>
            <a:r>
              <a:rPr lang="de-DE" dirty="0" smtClean="0"/>
              <a:t>Zusammengesetztes Objekt gibt Botschaften an seine Teilobjekte weiter</a:t>
            </a:r>
          </a:p>
          <a:p>
            <a:pPr lvl="2"/>
            <a:r>
              <a:rPr lang="de-DE" dirty="0" smtClean="0"/>
              <a:t>ggf. mit Vor- und Nachverarbeitung</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Composite</a:t>
            </a:r>
            <a:endParaRPr lang="de-DE" dirty="0"/>
          </a:p>
        </p:txBody>
      </p:sp>
      <p:sp>
        <p:nvSpPr>
          <p:cNvPr id="3" name="Inhaltsplatzhalter 2"/>
          <p:cNvSpPr>
            <a:spLocks noGrp="1"/>
          </p:cNvSpPr>
          <p:nvPr>
            <p:ph idx="1"/>
          </p:nvPr>
        </p:nvSpPr>
        <p:spPr/>
        <p:txBody>
          <a:bodyPr/>
          <a:lstStyle/>
          <a:p>
            <a:r>
              <a:rPr lang="de-DE" dirty="0" smtClean="0"/>
              <a:t>Konsequenzen:</a:t>
            </a:r>
          </a:p>
          <a:p>
            <a:pPr lvl="1"/>
            <a:r>
              <a:rPr lang="de-DE" dirty="0" smtClean="0"/>
              <a:t>Vereinfacht Klienten, da einfache und zusammengesetzte Objekte gleich behandelt werden</a:t>
            </a:r>
          </a:p>
          <a:p>
            <a:pPr lvl="1"/>
            <a:r>
              <a:rPr lang="de-DE" dirty="0" smtClean="0"/>
              <a:t>Vereinfacht es, neue Arten von Komponenten einzufügen</a:t>
            </a:r>
          </a:p>
          <a:p>
            <a:pPr lvl="1"/>
            <a:r>
              <a:rPr lang="de-DE" dirty="0" smtClean="0"/>
              <a:t>Erschwert es, mögliche Komponenten des Kompositums einzuschränken (Prüfung zur Laufzeit möglich)</a:t>
            </a:r>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Strukturmuster</a:t>
            </a:r>
            <a:endParaRPr lang="de-DE" dirty="0"/>
          </a:p>
        </p:txBody>
      </p:sp>
      <p:sp>
        <p:nvSpPr>
          <p:cNvPr id="3" name="Inhaltsplatzhalter 2"/>
          <p:cNvSpPr>
            <a:spLocks noGrp="1"/>
          </p:cNvSpPr>
          <p:nvPr>
            <p:ph idx="1"/>
          </p:nvPr>
        </p:nvSpPr>
        <p:spPr/>
        <p:txBody>
          <a:bodyPr/>
          <a:lstStyle/>
          <a:p>
            <a:pPr>
              <a:buNone/>
            </a:pPr>
            <a:r>
              <a:rPr lang="de-DE" dirty="0" smtClean="0"/>
              <a:t>Adapter (klassenbasiert)</a:t>
            </a:r>
            <a:endParaRPr lang="de-DE" sz="2400" dirty="0" smtClean="0"/>
          </a:p>
          <a:p>
            <a:r>
              <a:rPr lang="de-DE" sz="2400" dirty="0" smtClean="0"/>
              <a:t>Passt die Schnittstelle einer Klasse an eine andere von ihren Klienten erwartete Schnittstelle an.</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10" name="Gruppieren 9"/>
          <p:cNvGrpSpPr/>
          <p:nvPr/>
        </p:nvGrpSpPr>
        <p:grpSpPr>
          <a:xfrm>
            <a:off x="910760" y="2870307"/>
            <a:ext cx="7595407" cy="3319671"/>
            <a:chOff x="1013791" y="2226364"/>
            <a:chExt cx="7595407" cy="3319671"/>
          </a:xfrm>
        </p:grpSpPr>
        <p:pic>
          <p:nvPicPr>
            <p:cNvPr id="40962" name="Picture 2"/>
            <p:cNvPicPr>
              <a:picLocks noChangeAspect="1" noChangeArrowheads="1"/>
            </p:cNvPicPr>
            <p:nvPr/>
          </p:nvPicPr>
          <p:blipFill>
            <a:blip r:embed="rId2">
              <a:clrChange>
                <a:clrFrom>
                  <a:srgbClr val="FFFFFF"/>
                </a:clrFrom>
                <a:clrTo>
                  <a:srgbClr val="FFFFFF">
                    <a:alpha val="0"/>
                  </a:srgbClr>
                </a:clrTo>
              </a:clrChange>
            </a:blip>
            <a:srcRect l="26250" t="35505" r="27120" b="30616"/>
            <a:stretch>
              <a:fillRect/>
            </a:stretch>
          </p:blipFill>
          <p:spPr bwMode="auto">
            <a:xfrm>
              <a:off x="1013791" y="2226364"/>
              <a:ext cx="7595407" cy="3319671"/>
            </a:xfrm>
            <a:prstGeom prst="rect">
              <a:avLst/>
            </a:prstGeom>
            <a:noFill/>
            <a:ln w="9525">
              <a:noFill/>
              <a:miter lim="800000"/>
              <a:headEnd/>
              <a:tailEnd/>
            </a:ln>
            <a:effectLst/>
          </p:spPr>
        </p:pic>
        <p:sp>
          <p:nvSpPr>
            <p:cNvPr id="7" name="Textfeld 6"/>
            <p:cNvSpPr txBox="1"/>
            <p:nvPr/>
          </p:nvSpPr>
          <p:spPr>
            <a:xfrm>
              <a:off x="3685837" y="2734702"/>
              <a:ext cx="536714" cy="310564"/>
            </a:xfrm>
            <a:prstGeom prst="rect">
              <a:avLst/>
            </a:prstGeom>
            <a:solidFill>
              <a:schemeClr val="bg1"/>
            </a:solidFill>
          </p:spPr>
          <p:txBody>
            <a:bodyPr wrap="square" lIns="36000" tIns="18000" rIns="36000" rtlCol="0">
              <a:spAutoFit/>
            </a:bodyPr>
            <a:lstStyle/>
            <a:p>
              <a:r>
                <a:rPr lang="de-DE" sz="1600" dirty="0" smtClean="0"/>
                <a:t>Ziel</a:t>
              </a:r>
              <a:endParaRPr lang="de-DE" sz="1600" dirty="0"/>
            </a:p>
          </p:txBody>
        </p:sp>
        <p:sp>
          <p:nvSpPr>
            <p:cNvPr id="8" name="Textfeld 7"/>
            <p:cNvSpPr txBox="1"/>
            <p:nvPr/>
          </p:nvSpPr>
          <p:spPr>
            <a:xfrm>
              <a:off x="3530338" y="3083492"/>
              <a:ext cx="1074656" cy="310564"/>
            </a:xfrm>
            <a:prstGeom prst="rect">
              <a:avLst/>
            </a:prstGeom>
            <a:solidFill>
              <a:schemeClr val="bg1"/>
            </a:solidFill>
          </p:spPr>
          <p:txBody>
            <a:bodyPr wrap="square" lIns="36000" tIns="18000" rIns="36000" rtlCol="0">
              <a:spAutoFit/>
            </a:bodyPr>
            <a:lstStyle/>
            <a:p>
              <a:r>
                <a:rPr lang="de-DE" sz="1600" i="1" dirty="0" smtClean="0"/>
                <a:t>Operation()</a:t>
              </a:r>
              <a:endParaRPr lang="de-DE" sz="1600" i="1" dirty="0"/>
            </a:p>
          </p:txBody>
        </p:sp>
        <p:sp>
          <p:nvSpPr>
            <p:cNvPr id="9" name="Textfeld 8"/>
            <p:cNvSpPr txBox="1"/>
            <p:nvPr/>
          </p:nvSpPr>
          <p:spPr>
            <a:xfrm>
              <a:off x="4460449" y="4744180"/>
              <a:ext cx="1074656" cy="310564"/>
            </a:xfrm>
            <a:prstGeom prst="rect">
              <a:avLst/>
            </a:prstGeom>
            <a:solidFill>
              <a:schemeClr val="bg1"/>
            </a:solidFill>
          </p:spPr>
          <p:txBody>
            <a:bodyPr wrap="square" lIns="36000" tIns="18000" rIns="36000" rtlCol="0">
              <a:spAutoFit/>
            </a:bodyPr>
            <a:lstStyle/>
            <a:p>
              <a:r>
                <a:rPr lang="de-DE" sz="1600" i="1" dirty="0" smtClean="0"/>
                <a:t>Operation()</a:t>
              </a:r>
              <a:endParaRPr lang="de-DE" sz="1600" i="1"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Strukturmuster</a:t>
            </a:r>
            <a:endParaRPr lang="de-DE" dirty="0"/>
          </a:p>
        </p:txBody>
      </p:sp>
      <p:sp>
        <p:nvSpPr>
          <p:cNvPr id="3" name="Inhaltsplatzhalter 2"/>
          <p:cNvSpPr>
            <a:spLocks noGrp="1"/>
          </p:cNvSpPr>
          <p:nvPr>
            <p:ph idx="1"/>
          </p:nvPr>
        </p:nvSpPr>
        <p:spPr/>
        <p:txBody>
          <a:bodyPr/>
          <a:lstStyle/>
          <a:p>
            <a:pPr>
              <a:buNone/>
            </a:pPr>
            <a:r>
              <a:rPr lang="de-DE" dirty="0" smtClean="0"/>
              <a:t>Adapter (objektbasiert)</a:t>
            </a:r>
            <a:endParaRPr lang="de-DE" sz="2400" dirty="0" smtClean="0"/>
          </a:p>
          <a:p>
            <a:r>
              <a:rPr lang="de-DE" sz="2400" dirty="0" smtClean="0"/>
              <a:t>Passt die Schnittstelle einer Klasse an eine andere von ihren Klienten erwartete Schnittstelle an.</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41986" name="Picture 2"/>
          <p:cNvPicPr>
            <a:picLocks noChangeAspect="1" noChangeArrowheads="1"/>
          </p:cNvPicPr>
          <p:nvPr/>
        </p:nvPicPr>
        <p:blipFill>
          <a:blip r:embed="rId2"/>
          <a:srcRect l="26250" t="36553" r="27045" b="23211"/>
          <a:stretch>
            <a:fillRect/>
          </a:stretch>
        </p:blipFill>
        <p:spPr bwMode="auto">
          <a:xfrm>
            <a:off x="2015836" y="3075710"/>
            <a:ext cx="5694218" cy="29510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Strukturmuster</a:t>
            </a:r>
            <a:endParaRPr lang="de-DE" dirty="0"/>
          </a:p>
        </p:txBody>
      </p:sp>
      <p:sp>
        <p:nvSpPr>
          <p:cNvPr id="3" name="Inhaltsplatzhalter 2"/>
          <p:cNvSpPr>
            <a:spLocks noGrp="1"/>
          </p:cNvSpPr>
          <p:nvPr>
            <p:ph idx="1"/>
          </p:nvPr>
        </p:nvSpPr>
        <p:spPr/>
        <p:txBody>
          <a:bodyPr/>
          <a:lstStyle/>
          <a:p>
            <a:pPr>
              <a:buNone/>
            </a:pPr>
            <a:r>
              <a:rPr lang="de-DE" dirty="0" smtClean="0"/>
              <a:t>Bridge</a:t>
            </a:r>
          </a:p>
          <a:p>
            <a:r>
              <a:rPr lang="de-DE" sz="2400" dirty="0" smtClean="0"/>
              <a:t>Entkoppelt eine Abstraktion von ihrer Implementierung, so dass beide unabhängig voneinander variiert werden können</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44034" name="Picture 2" descr="http://wwwswt.informatik.uni-rostock.de/deutsch/Infothek/Entwurfsmuster/patterns/Bridge/img/bridge.jpg"/>
          <p:cNvPicPr>
            <a:picLocks noChangeAspect="1" noChangeArrowheads="1"/>
          </p:cNvPicPr>
          <p:nvPr/>
        </p:nvPicPr>
        <p:blipFill>
          <a:blip r:embed="rId2"/>
          <a:srcRect/>
          <a:stretch>
            <a:fillRect/>
          </a:stretch>
        </p:blipFill>
        <p:spPr bwMode="auto">
          <a:xfrm>
            <a:off x="1402484" y="3096490"/>
            <a:ext cx="5950998" cy="305492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Strukturmuster</a:t>
            </a:r>
            <a:endParaRPr lang="de-DE" dirty="0"/>
          </a:p>
        </p:txBody>
      </p:sp>
      <p:sp>
        <p:nvSpPr>
          <p:cNvPr id="3" name="Inhaltsplatzhalter 2"/>
          <p:cNvSpPr>
            <a:spLocks noGrp="1"/>
          </p:cNvSpPr>
          <p:nvPr>
            <p:ph idx="1"/>
          </p:nvPr>
        </p:nvSpPr>
        <p:spPr/>
        <p:txBody>
          <a:bodyPr/>
          <a:lstStyle/>
          <a:p>
            <a:pPr>
              <a:buNone/>
            </a:pPr>
            <a:r>
              <a:rPr lang="de-DE" dirty="0" err="1" smtClean="0"/>
              <a:t>Decorator</a:t>
            </a:r>
            <a:endParaRPr lang="de-DE" dirty="0" smtClean="0"/>
          </a:p>
          <a:p>
            <a:r>
              <a:rPr lang="de-DE" sz="2400" dirty="0" smtClean="0"/>
              <a:t>Erweitert ein Objekt dynamisch um Zuständigkeiten. </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54274" name="Picture 2" descr="File:Window uml.png">
            <a:hlinkClick r:id="rId2"/>
          </p:cNvPr>
          <p:cNvPicPr>
            <a:picLocks noChangeAspect="1" noChangeArrowheads="1"/>
          </p:cNvPicPr>
          <p:nvPr/>
        </p:nvPicPr>
        <p:blipFill>
          <a:blip r:embed="rId3"/>
          <a:srcRect/>
          <a:stretch>
            <a:fillRect/>
          </a:stretch>
        </p:blipFill>
        <p:spPr bwMode="auto">
          <a:xfrm>
            <a:off x="979823" y="2685446"/>
            <a:ext cx="7172325" cy="313372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Decorator</a:t>
            </a:r>
            <a:endParaRPr lang="de-DE" dirty="0"/>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43010" name="Picture 2"/>
          <p:cNvPicPr>
            <a:picLocks noChangeAspect="1" noChangeArrowheads="1"/>
          </p:cNvPicPr>
          <p:nvPr/>
        </p:nvPicPr>
        <p:blipFill>
          <a:blip r:embed="rId2"/>
          <a:srcRect l="18239" t="18418" r="18352" b="12647"/>
          <a:stretch>
            <a:fillRect/>
          </a:stretch>
        </p:blipFill>
        <p:spPr bwMode="auto">
          <a:xfrm>
            <a:off x="900350" y="1487241"/>
            <a:ext cx="7335981" cy="47976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Strukturmuster</a:t>
            </a:r>
            <a:endParaRPr lang="de-DE" dirty="0"/>
          </a:p>
        </p:txBody>
      </p:sp>
      <p:sp>
        <p:nvSpPr>
          <p:cNvPr id="3" name="Inhaltsplatzhalter 2"/>
          <p:cNvSpPr>
            <a:spLocks noGrp="1"/>
          </p:cNvSpPr>
          <p:nvPr>
            <p:ph idx="1"/>
          </p:nvPr>
        </p:nvSpPr>
        <p:spPr/>
        <p:txBody>
          <a:bodyPr/>
          <a:lstStyle/>
          <a:p>
            <a:pPr>
              <a:buNone/>
            </a:pPr>
            <a:r>
              <a:rPr lang="de-DE" dirty="0" err="1" smtClean="0"/>
              <a:t>Facade</a:t>
            </a:r>
            <a:endParaRPr lang="de-DE" dirty="0" smtClean="0"/>
          </a:p>
          <a:p>
            <a:r>
              <a:rPr lang="de-DE" sz="2400" dirty="0" smtClean="0"/>
              <a:t>Bietet eine einheitliche Schnittstelle zu einer Menge von Schnittstellen eines Subsystems</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55298" name="Picture 2" descr="http://wwwswt.informatik.uni-rostock.de/deutsch/Infothek/Entwurfsmuster/patterns/Facade/struktur.png"/>
          <p:cNvPicPr>
            <a:picLocks noChangeAspect="1" noChangeArrowheads="1"/>
          </p:cNvPicPr>
          <p:nvPr/>
        </p:nvPicPr>
        <p:blipFill>
          <a:blip r:embed="rId2"/>
          <a:srcRect/>
          <a:stretch>
            <a:fillRect/>
          </a:stretch>
        </p:blipFill>
        <p:spPr bwMode="auto">
          <a:xfrm>
            <a:off x="1031338" y="2878428"/>
            <a:ext cx="6993228" cy="349661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Einführung</a:t>
            </a:r>
            <a:endParaRPr lang="de-DE" dirty="0"/>
          </a:p>
        </p:txBody>
      </p:sp>
      <p:sp>
        <p:nvSpPr>
          <p:cNvPr id="3" name="Inhaltsplatzhalter 2"/>
          <p:cNvSpPr>
            <a:spLocks noGrp="1"/>
          </p:cNvSpPr>
          <p:nvPr>
            <p:ph idx="1"/>
          </p:nvPr>
        </p:nvSpPr>
        <p:spPr/>
        <p:txBody>
          <a:bodyPr>
            <a:noAutofit/>
          </a:bodyPr>
          <a:lstStyle/>
          <a:p>
            <a:r>
              <a:rPr lang="de-DE" sz="2400" dirty="0" smtClean="0"/>
              <a:t>Entwurfsmuster: bewährte, generische Lösung für ein immer wiederkehrendes Entwurfsproblem</a:t>
            </a:r>
          </a:p>
          <a:p>
            <a:r>
              <a:rPr lang="de-DE" sz="2400" dirty="0" smtClean="0"/>
              <a:t>Ein Muster besteht aus drei grundlegenden Elementen:</a:t>
            </a:r>
          </a:p>
          <a:p>
            <a:pPr lvl="1"/>
            <a:r>
              <a:rPr lang="de-DE" sz="2400" b="1" i="1" dirty="0" smtClean="0"/>
              <a:t>Problembeschreibung</a:t>
            </a:r>
          </a:p>
          <a:p>
            <a:pPr lvl="2"/>
            <a:r>
              <a:rPr lang="de-DE" sz="2000" dirty="0" smtClean="0"/>
              <a:t>Gibt an, wann das Muster sinnvoll anwendbar ist</a:t>
            </a:r>
          </a:p>
          <a:p>
            <a:pPr lvl="1"/>
            <a:r>
              <a:rPr lang="de-DE" sz="2400" b="1" i="1" dirty="0" smtClean="0"/>
              <a:t>Lösungsbeschreibung</a:t>
            </a:r>
          </a:p>
          <a:p>
            <a:pPr lvl="2"/>
            <a:r>
              <a:rPr lang="de-DE" sz="2000" dirty="0" smtClean="0"/>
              <a:t>Kein konkreter Entwurf bzw. Implementierung</a:t>
            </a:r>
          </a:p>
          <a:p>
            <a:pPr lvl="2"/>
            <a:r>
              <a:rPr lang="de-DE" sz="2000" dirty="0" smtClean="0"/>
              <a:t>Abstrakte </a:t>
            </a:r>
            <a:r>
              <a:rPr lang="de-DE" sz="2000" dirty="0" err="1" smtClean="0"/>
              <a:t>Beschriebung</a:t>
            </a:r>
            <a:r>
              <a:rPr lang="de-DE" sz="2000" dirty="0" smtClean="0"/>
              <a:t>: Anordnung von Klassen bzw. Objekten</a:t>
            </a:r>
          </a:p>
          <a:p>
            <a:pPr lvl="1"/>
            <a:r>
              <a:rPr lang="de-DE" sz="2400" b="1" i="1" dirty="0" smtClean="0"/>
              <a:t>Konsequenzen</a:t>
            </a:r>
          </a:p>
          <a:p>
            <a:pPr lvl="2"/>
            <a:r>
              <a:rPr lang="de-DE" sz="1800" dirty="0" smtClean="0"/>
              <a:t>Vor- und Nachteile des Musters</a:t>
            </a:r>
          </a:p>
          <a:p>
            <a:pPr lvl="2"/>
            <a:r>
              <a:rPr lang="de-DE" sz="1800" dirty="0" smtClean="0"/>
              <a:t>Zur Abwägung des Kosten/Nutzenverhältnisses</a:t>
            </a:r>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Strukturmuster</a:t>
            </a:r>
            <a:endParaRPr lang="de-DE" dirty="0"/>
          </a:p>
        </p:txBody>
      </p:sp>
      <p:sp>
        <p:nvSpPr>
          <p:cNvPr id="3" name="Inhaltsplatzhalter 2"/>
          <p:cNvSpPr>
            <a:spLocks noGrp="1"/>
          </p:cNvSpPr>
          <p:nvPr>
            <p:ph idx="1"/>
          </p:nvPr>
        </p:nvSpPr>
        <p:spPr/>
        <p:txBody>
          <a:bodyPr/>
          <a:lstStyle/>
          <a:p>
            <a:pPr>
              <a:buNone/>
            </a:pPr>
            <a:r>
              <a:rPr lang="de-DE" dirty="0" smtClean="0"/>
              <a:t>Proxy</a:t>
            </a:r>
          </a:p>
          <a:p>
            <a:r>
              <a:rPr lang="de-DE" sz="2000" dirty="0" smtClean="0"/>
              <a:t>Kontrolliert den Zugriff auf ein Objekt mit Hilfe eines vorgelagerten Stellvertreterobjekts.</a:t>
            </a:r>
            <a:endParaRPr lang="de-DE" sz="20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56322" name="Picture 2" descr="http://wwwswt.informatik.uni-rostock.de/deutsch/Infothek/Entwurfsmuster/patterns/Proxy/img/Struktur1.png"/>
          <p:cNvPicPr>
            <a:picLocks noChangeAspect="1" noChangeArrowheads="1"/>
          </p:cNvPicPr>
          <p:nvPr/>
        </p:nvPicPr>
        <p:blipFill>
          <a:blip r:embed="rId2"/>
          <a:srcRect/>
          <a:stretch>
            <a:fillRect/>
          </a:stretch>
        </p:blipFill>
        <p:spPr bwMode="auto">
          <a:xfrm>
            <a:off x="2263663" y="2890702"/>
            <a:ext cx="5476540" cy="365102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Klassifikation von Mustern</a:t>
            </a:r>
            <a:endParaRPr lang="de-DE" dirty="0"/>
          </a:p>
        </p:txBody>
      </p:sp>
      <p:sp>
        <p:nvSpPr>
          <p:cNvPr id="3" name="Inhaltsplatzhalter 2"/>
          <p:cNvSpPr>
            <a:spLocks noGrp="1"/>
          </p:cNvSpPr>
          <p:nvPr>
            <p:ph idx="1"/>
          </p:nvPr>
        </p:nvSpPr>
        <p:spPr/>
        <p:txBody>
          <a:bodyPr>
            <a:normAutofit/>
          </a:bodyPr>
          <a:lstStyle/>
          <a:p>
            <a:r>
              <a:rPr lang="de-DE" dirty="0" smtClean="0"/>
              <a:t>Verhaltensmuster</a:t>
            </a:r>
          </a:p>
          <a:p>
            <a:pPr lvl="1"/>
            <a:r>
              <a:rPr lang="de-DE" dirty="0" smtClean="0"/>
              <a:t>Art und Weise der Interaktion zwischen Objekten/Klassen</a:t>
            </a:r>
          </a:p>
          <a:p>
            <a:pPr lvl="2"/>
            <a:r>
              <a:rPr lang="de-DE" dirty="0" smtClean="0"/>
              <a:t>Beschreibung komplexer Kontrollflüsse</a:t>
            </a:r>
          </a:p>
          <a:p>
            <a:pPr lvl="1"/>
            <a:r>
              <a:rPr lang="de-DE" dirty="0" smtClean="0"/>
              <a:t>Klassenbasierte Muster verwenden Generalisierung, um Verhalten unter den Klassen aufzuteilen</a:t>
            </a:r>
          </a:p>
          <a:p>
            <a:pPr lvl="1"/>
            <a:r>
              <a:rPr lang="de-DE" dirty="0" smtClean="0"/>
              <a:t>Objektbasierte Muster verwenden stattdessen Aggregation oder Komposition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Observer</a:t>
            </a:r>
            <a:endParaRPr lang="de-DE" dirty="0"/>
          </a:p>
        </p:txBody>
      </p:sp>
      <p:sp>
        <p:nvSpPr>
          <p:cNvPr id="3" name="Inhaltsplatzhalter 2"/>
          <p:cNvSpPr>
            <a:spLocks noGrp="1"/>
          </p:cNvSpPr>
          <p:nvPr>
            <p:ph idx="1"/>
          </p:nvPr>
        </p:nvSpPr>
        <p:spPr/>
        <p:txBody>
          <a:bodyPr>
            <a:normAutofit/>
          </a:bodyPr>
          <a:lstStyle/>
          <a:p>
            <a:r>
              <a:rPr lang="de-DE" sz="2400" dirty="0" smtClean="0"/>
              <a:t>Objektbasiertes Verhaltensmuster</a:t>
            </a:r>
          </a:p>
          <a:p>
            <a:r>
              <a:rPr lang="de-DE" sz="2400" dirty="0" smtClean="0"/>
              <a:t>Zweck:</a:t>
            </a:r>
          </a:p>
          <a:p>
            <a:pPr lvl="1"/>
            <a:r>
              <a:rPr lang="de-DE" sz="2000" dirty="0" smtClean="0"/>
              <a:t>Bei Änderung eines Objekts werden alle davon abhängigen Objekte benachrichtigt</a:t>
            </a:r>
          </a:p>
          <a:p>
            <a:pPr lvl="1"/>
            <a:r>
              <a:rPr lang="de-DE" sz="2000" dirty="0" smtClean="0"/>
              <a:t>Diese können dann ihren </a:t>
            </a:r>
            <a:r>
              <a:rPr lang="de-DE" sz="2000" dirty="0" err="1" smtClean="0"/>
              <a:t>Zusant</a:t>
            </a:r>
            <a:r>
              <a:rPr lang="de-DE" sz="2000" dirty="0" smtClean="0"/>
              <a:t> aktualisieren</a:t>
            </a:r>
          </a:p>
          <a:p>
            <a:r>
              <a:rPr lang="de-DE" sz="2400" dirty="0" smtClean="0"/>
              <a:t>Motivation: z.B. verschiedene graphische Darstellungen der Daten eines Objekts</a:t>
            </a:r>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57346" name="Picture 2"/>
          <p:cNvPicPr>
            <a:picLocks noChangeAspect="1" noChangeArrowheads="1"/>
          </p:cNvPicPr>
          <p:nvPr/>
        </p:nvPicPr>
        <p:blipFill>
          <a:blip r:embed="rId2"/>
          <a:srcRect l="15278" t="58222" r="11111" b="9333"/>
          <a:stretch>
            <a:fillRect/>
          </a:stretch>
        </p:blipFill>
        <p:spPr bwMode="auto">
          <a:xfrm>
            <a:off x="1524000" y="4416723"/>
            <a:ext cx="6096000" cy="16792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Observer</a:t>
            </a:r>
            <a:endParaRPr lang="de-DE" dirty="0"/>
          </a:p>
        </p:txBody>
      </p:sp>
      <p:sp>
        <p:nvSpPr>
          <p:cNvPr id="3" name="Inhaltsplatzhalter 2"/>
          <p:cNvSpPr>
            <a:spLocks noGrp="1"/>
          </p:cNvSpPr>
          <p:nvPr>
            <p:ph idx="1"/>
          </p:nvPr>
        </p:nvSpPr>
        <p:spPr/>
        <p:txBody>
          <a:bodyPr>
            <a:normAutofit/>
          </a:bodyPr>
          <a:lstStyle/>
          <a:p>
            <a:pPr>
              <a:buNone/>
            </a:pPr>
            <a:r>
              <a:rPr lang="de-DE" sz="2800" dirty="0" smtClean="0"/>
              <a:t>Anwendbarkeit:</a:t>
            </a:r>
          </a:p>
          <a:p>
            <a:r>
              <a:rPr lang="de-DE" sz="2400" dirty="0" smtClean="0"/>
              <a:t>Eine Abstraktion besitzt mehrere Aspekte, die wechselseitig voneinander abhängen: Kapselung in unterschiedliche Objekte</a:t>
            </a:r>
          </a:p>
          <a:p>
            <a:r>
              <a:rPr lang="de-DE" sz="2400" dirty="0" smtClean="0"/>
              <a:t>Änderung eines Objekts -&gt;Änderung anderer Objekte</a:t>
            </a:r>
          </a:p>
          <a:p>
            <a:pPr lvl="1"/>
            <a:r>
              <a:rPr lang="de-DE" sz="2000" dirty="0" smtClean="0"/>
              <a:t>Unbekannt, wie viele Objekte geändert werden müssen</a:t>
            </a:r>
          </a:p>
          <a:p>
            <a:r>
              <a:rPr lang="de-DE" sz="2400" dirty="0" smtClean="0"/>
              <a:t>Objekt soll andere Objekte benachrichtigen können (lose Kopplung)</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Observer</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58370" name="Picture 2"/>
          <p:cNvPicPr>
            <a:picLocks noChangeAspect="1" noChangeArrowheads="1"/>
          </p:cNvPicPr>
          <p:nvPr/>
        </p:nvPicPr>
        <p:blipFill>
          <a:blip r:embed="rId2"/>
          <a:srcRect l="22500" t="33506" r="17969" b="9221"/>
          <a:stretch>
            <a:fillRect/>
          </a:stretch>
        </p:blipFill>
        <p:spPr bwMode="auto">
          <a:xfrm>
            <a:off x="1114425" y="1771650"/>
            <a:ext cx="7258050" cy="4200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Observer</a:t>
            </a:r>
            <a:endParaRPr lang="de-DE" dirty="0"/>
          </a:p>
        </p:txBody>
      </p:sp>
      <p:sp>
        <p:nvSpPr>
          <p:cNvPr id="3" name="Inhaltsplatzhalter 2"/>
          <p:cNvSpPr>
            <a:spLocks noGrp="1"/>
          </p:cNvSpPr>
          <p:nvPr>
            <p:ph idx="1"/>
          </p:nvPr>
        </p:nvSpPr>
        <p:spPr/>
        <p:txBody>
          <a:bodyPr>
            <a:normAutofit/>
          </a:bodyPr>
          <a:lstStyle/>
          <a:p>
            <a:pPr>
              <a:buNone/>
            </a:pPr>
            <a:r>
              <a:rPr lang="de-DE" sz="2800" dirty="0" smtClean="0"/>
              <a:t>Struktur:</a:t>
            </a:r>
          </a:p>
          <a:p>
            <a:r>
              <a:rPr lang="de-DE" sz="2400" dirty="0" err="1" smtClean="0"/>
              <a:t>Subject</a:t>
            </a:r>
            <a:r>
              <a:rPr lang="de-DE" sz="2400" dirty="0" smtClean="0"/>
              <a:t> kennt beliebige Anzahl von Beobachtern</a:t>
            </a:r>
          </a:p>
          <a:p>
            <a:r>
              <a:rPr lang="de-DE" sz="2400" dirty="0" err="1" smtClean="0"/>
              <a:t>Observer</a:t>
            </a:r>
            <a:r>
              <a:rPr lang="de-DE" sz="2400" dirty="0" smtClean="0"/>
              <a:t>: Schnittstelle für alle konkreten Beobachter</a:t>
            </a:r>
          </a:p>
          <a:p>
            <a:r>
              <a:rPr lang="de-DE" sz="2400" dirty="0" err="1" smtClean="0"/>
              <a:t>ConcreteSubject</a:t>
            </a:r>
            <a:r>
              <a:rPr lang="de-DE" sz="2400" dirty="0" smtClean="0"/>
              <a:t> speichert Daten, die für konkrete </a:t>
            </a:r>
            <a:r>
              <a:rPr lang="de-DE" sz="2400" dirty="0" err="1" smtClean="0"/>
              <a:t>Beobacher</a:t>
            </a:r>
            <a:r>
              <a:rPr lang="de-DE" sz="2400" dirty="0" smtClean="0"/>
              <a:t> relevant sind</a:t>
            </a:r>
          </a:p>
          <a:p>
            <a:r>
              <a:rPr lang="de-DE" sz="2400" dirty="0" err="1" smtClean="0"/>
              <a:t>ConcreteObserver</a:t>
            </a:r>
            <a:r>
              <a:rPr lang="de-DE" sz="2400" dirty="0" smtClean="0"/>
              <a:t> kennen das konkrete Subjekt, merken sich Zustand, der mit dem Subjekt </a:t>
            </a:r>
            <a:r>
              <a:rPr lang="de-DE" sz="2400" dirty="0" err="1" smtClean="0"/>
              <a:t>konsisten</a:t>
            </a:r>
            <a:r>
              <a:rPr lang="de-DE" sz="2400" dirty="0" smtClean="0"/>
              <a:t> sein soll</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Observer</a:t>
            </a:r>
            <a:endParaRPr lang="de-DE" dirty="0"/>
          </a:p>
        </p:txBody>
      </p:sp>
      <p:sp>
        <p:nvSpPr>
          <p:cNvPr id="3" name="Inhaltsplatzhalter 2"/>
          <p:cNvSpPr>
            <a:spLocks noGrp="1"/>
          </p:cNvSpPr>
          <p:nvPr>
            <p:ph idx="1"/>
          </p:nvPr>
        </p:nvSpPr>
        <p:spPr/>
        <p:txBody>
          <a:bodyPr/>
          <a:lstStyle/>
          <a:p>
            <a:pPr>
              <a:buNone/>
            </a:pPr>
            <a:r>
              <a:rPr lang="de-DE" dirty="0" smtClean="0"/>
              <a:t>Interaktionen</a:t>
            </a:r>
          </a:p>
          <a:p>
            <a:r>
              <a:rPr lang="de-DE" sz="2400" dirty="0" smtClean="0"/>
              <a:t>Konkretes Subjekt benachrichtigt bei Änderung alle Beobachter, die darauf hin ihren Zustand aktualisieren</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59394" name="Picture 2"/>
          <p:cNvPicPr>
            <a:picLocks noChangeAspect="1" noChangeArrowheads="1"/>
          </p:cNvPicPr>
          <p:nvPr/>
        </p:nvPicPr>
        <p:blipFill>
          <a:blip r:embed="rId2"/>
          <a:srcRect l="22500" t="42292" r="20294" b="9549"/>
          <a:stretch>
            <a:fillRect/>
          </a:stretch>
        </p:blipFill>
        <p:spPr bwMode="auto">
          <a:xfrm>
            <a:off x="1416425" y="3012140"/>
            <a:ext cx="6149787" cy="3114417"/>
          </a:xfrm>
          <a:prstGeom prst="rect">
            <a:avLst/>
          </a:prstGeom>
          <a:noFill/>
          <a:ln w="9525">
            <a:noFill/>
            <a:miter lim="800000"/>
            <a:headEnd/>
            <a:tailEnd/>
          </a:ln>
          <a:effectLst/>
        </p:spPr>
      </p:pic>
      <p:sp>
        <p:nvSpPr>
          <p:cNvPr id="7" name="Textfeld 6"/>
          <p:cNvSpPr txBox="1"/>
          <p:nvPr/>
        </p:nvSpPr>
        <p:spPr>
          <a:xfrm rot="16200000">
            <a:off x="121951" y="4482352"/>
            <a:ext cx="1922001" cy="369332"/>
          </a:xfrm>
          <a:prstGeom prst="rect">
            <a:avLst/>
          </a:prstGeom>
          <a:noFill/>
        </p:spPr>
        <p:txBody>
          <a:bodyPr wrap="none" rtlCol="0">
            <a:spAutoFit/>
          </a:bodyPr>
          <a:lstStyle/>
          <a:p>
            <a:r>
              <a:rPr lang="de-DE" dirty="0" smtClean="0"/>
              <a:t>Sequenzdiagramm</a:t>
            </a:r>
            <a:endParaRPr lang="de-D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Observer</a:t>
            </a:r>
            <a:endParaRPr lang="de-DE" dirty="0"/>
          </a:p>
        </p:txBody>
      </p:sp>
      <p:sp>
        <p:nvSpPr>
          <p:cNvPr id="3" name="Inhaltsplatzhalter 2"/>
          <p:cNvSpPr>
            <a:spLocks noGrp="1"/>
          </p:cNvSpPr>
          <p:nvPr>
            <p:ph idx="1"/>
          </p:nvPr>
        </p:nvSpPr>
        <p:spPr/>
        <p:txBody>
          <a:bodyPr/>
          <a:lstStyle/>
          <a:p>
            <a:r>
              <a:rPr lang="de-DE" dirty="0" smtClean="0"/>
              <a:t>Konsequenzen</a:t>
            </a:r>
          </a:p>
          <a:p>
            <a:pPr lvl="1"/>
            <a:r>
              <a:rPr lang="de-DE" dirty="0" smtClean="0"/>
              <a:t>Code von Subjekten und Beobachtern ist unabhängig</a:t>
            </a:r>
          </a:p>
          <a:p>
            <a:pPr lvl="1"/>
            <a:r>
              <a:rPr lang="de-DE" dirty="0" smtClean="0"/>
              <a:t>Subjekte und Beobachter sind einzeln wiederverwendbar</a:t>
            </a:r>
          </a:p>
          <a:p>
            <a:pPr lvl="1"/>
            <a:r>
              <a:rPr lang="de-DE" dirty="0" smtClean="0"/>
              <a:t>Neue Beobachter ohne Änderung des Subjekts </a:t>
            </a:r>
            <a:r>
              <a:rPr lang="de-DE" dirty="0" err="1" smtClean="0"/>
              <a:t>hinzufügbar</a:t>
            </a:r>
            <a:endParaRPr lang="de-DE" dirty="0" smtClean="0"/>
          </a:p>
          <a:p>
            <a:pPr lvl="1"/>
            <a:r>
              <a:rPr lang="de-DE" dirty="0" smtClean="0"/>
              <a:t>Unerwartete Kaskaden von Benachrichtigungen möglich (Endlosschleife)!!!</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Template </a:t>
            </a:r>
            <a:r>
              <a:rPr lang="de-DE" dirty="0" err="1" smtClean="0"/>
              <a:t>Method</a:t>
            </a:r>
            <a:endParaRPr lang="de-DE" dirty="0"/>
          </a:p>
        </p:txBody>
      </p:sp>
      <p:sp>
        <p:nvSpPr>
          <p:cNvPr id="3" name="Inhaltsplatzhalter 2"/>
          <p:cNvSpPr>
            <a:spLocks noGrp="1"/>
          </p:cNvSpPr>
          <p:nvPr>
            <p:ph idx="1"/>
          </p:nvPr>
        </p:nvSpPr>
        <p:spPr/>
        <p:txBody>
          <a:bodyPr>
            <a:normAutofit/>
          </a:bodyPr>
          <a:lstStyle/>
          <a:p>
            <a:r>
              <a:rPr lang="de-DE" sz="2400" dirty="0" smtClean="0"/>
              <a:t>Klassenbasiertes Verhaltensmuster</a:t>
            </a:r>
          </a:p>
          <a:p>
            <a:r>
              <a:rPr lang="de-DE" sz="2400" dirty="0" smtClean="0"/>
              <a:t>Zweck:</a:t>
            </a:r>
          </a:p>
          <a:p>
            <a:pPr lvl="1"/>
            <a:r>
              <a:rPr lang="de-DE" sz="2000" dirty="0" smtClean="0"/>
              <a:t>Definiert in einer Operation das Skelett eines Algorithmus</a:t>
            </a:r>
          </a:p>
          <a:p>
            <a:pPr lvl="1"/>
            <a:r>
              <a:rPr lang="de-DE" sz="2000" dirty="0" smtClean="0"/>
              <a:t>Delegiert einzelne Teilschritte an Unterklassen</a:t>
            </a:r>
          </a:p>
          <a:p>
            <a:r>
              <a:rPr lang="de-DE" sz="2400" dirty="0" smtClean="0"/>
              <a:t>Motivation: z.B. Framework für Dokumenten-Anwendung</a:t>
            </a:r>
          </a:p>
          <a:p>
            <a:pPr lvl="1"/>
            <a:r>
              <a:rPr lang="de-DE" sz="2000" dirty="0" smtClean="0"/>
              <a:t>Öffnen eines Dokuments durch folgenden Algorithmus</a:t>
            </a:r>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60418" name="Picture 2"/>
          <p:cNvPicPr>
            <a:picLocks noChangeAspect="1" noChangeArrowheads="1"/>
          </p:cNvPicPr>
          <p:nvPr/>
        </p:nvPicPr>
        <p:blipFill>
          <a:blip r:embed="rId2"/>
          <a:srcRect l="26029" t="58182" r="17941" b="8816"/>
          <a:stretch>
            <a:fillRect/>
          </a:stretch>
        </p:blipFill>
        <p:spPr bwMode="auto">
          <a:xfrm>
            <a:off x="1613647" y="4083953"/>
            <a:ext cx="5880847" cy="20837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Template </a:t>
            </a:r>
            <a:r>
              <a:rPr lang="de-DE" dirty="0" err="1" smtClean="0"/>
              <a:t>Method</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61442" name="Picture 2"/>
          <p:cNvPicPr>
            <a:picLocks noChangeAspect="1" noChangeArrowheads="1"/>
          </p:cNvPicPr>
          <p:nvPr/>
        </p:nvPicPr>
        <p:blipFill>
          <a:blip r:embed="rId2"/>
          <a:srcRect l="25147" t="43514" r="27941" b="9794"/>
          <a:stretch>
            <a:fillRect/>
          </a:stretch>
        </p:blipFill>
        <p:spPr bwMode="auto">
          <a:xfrm>
            <a:off x="1541928" y="2420470"/>
            <a:ext cx="5719483" cy="3424518"/>
          </a:xfrm>
          <a:prstGeom prst="rect">
            <a:avLst/>
          </a:prstGeom>
          <a:noFill/>
          <a:ln w="9525">
            <a:noFill/>
            <a:miter lim="800000"/>
            <a:headEnd/>
            <a:tailEnd/>
          </a:ln>
          <a:effectLst/>
        </p:spPr>
      </p:pic>
      <p:sp>
        <p:nvSpPr>
          <p:cNvPr id="7" name="Inhaltsplatzhalter 2"/>
          <p:cNvSpPr>
            <a:spLocks noGrp="1"/>
          </p:cNvSpPr>
          <p:nvPr>
            <p:ph idx="1"/>
          </p:nvPr>
        </p:nvSpPr>
        <p:spPr>
          <a:xfrm>
            <a:off x="457200" y="1600200"/>
            <a:ext cx="8229600" cy="4525963"/>
          </a:xfrm>
        </p:spPr>
        <p:txBody>
          <a:bodyPr>
            <a:normAutofit/>
          </a:bodyPr>
          <a:lstStyle/>
          <a:p>
            <a:r>
              <a:rPr lang="de-DE" sz="2400" dirty="0" smtClean="0"/>
              <a:t>Motivation: z.B. Framework für Dokumenten-Anwendung</a:t>
            </a:r>
            <a:endParaRPr lang="de-DE"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Einführung</a:t>
            </a:r>
            <a:endParaRPr lang="de-DE" dirty="0"/>
          </a:p>
        </p:txBody>
      </p:sp>
      <p:sp>
        <p:nvSpPr>
          <p:cNvPr id="3" name="Inhaltsplatzhalter 2"/>
          <p:cNvSpPr>
            <a:spLocks noGrp="1"/>
          </p:cNvSpPr>
          <p:nvPr>
            <p:ph idx="1"/>
          </p:nvPr>
        </p:nvSpPr>
        <p:spPr/>
        <p:txBody>
          <a:bodyPr>
            <a:normAutofit lnSpcReduction="10000"/>
          </a:bodyPr>
          <a:lstStyle/>
          <a:p>
            <a:pPr>
              <a:buNone/>
            </a:pPr>
            <a:r>
              <a:rPr lang="de-DE" dirty="0" smtClean="0"/>
              <a:t>Klassifikation von Mustern</a:t>
            </a:r>
          </a:p>
          <a:p>
            <a:r>
              <a:rPr lang="de-DE" dirty="0" smtClean="0"/>
              <a:t>Klassenbasierte Muster</a:t>
            </a:r>
          </a:p>
          <a:p>
            <a:pPr lvl="1"/>
            <a:r>
              <a:rPr lang="de-DE" dirty="0" smtClean="0"/>
              <a:t>Behandeln Beziehungen zwischen Klassen</a:t>
            </a:r>
          </a:p>
          <a:p>
            <a:pPr lvl="2"/>
            <a:r>
              <a:rPr lang="de-DE" dirty="0" smtClean="0"/>
              <a:t>Durch Generalisierungen ausgedrückt</a:t>
            </a:r>
          </a:p>
          <a:p>
            <a:pPr lvl="2"/>
            <a:r>
              <a:rPr lang="de-DE" dirty="0" smtClean="0"/>
              <a:t>Zur </a:t>
            </a:r>
            <a:r>
              <a:rPr lang="de-DE" b="1" i="1" dirty="0" smtClean="0"/>
              <a:t>Übersetzungszeit</a:t>
            </a:r>
            <a:r>
              <a:rPr lang="de-DE" dirty="0" smtClean="0"/>
              <a:t> festgelegt</a:t>
            </a:r>
          </a:p>
          <a:p>
            <a:r>
              <a:rPr lang="de-DE" dirty="0" smtClean="0"/>
              <a:t>Objektbasierte Muster</a:t>
            </a:r>
          </a:p>
          <a:p>
            <a:pPr lvl="1"/>
            <a:r>
              <a:rPr lang="de-DE" dirty="0" smtClean="0"/>
              <a:t>Beschreiben Beziehungen zwischen Objekten</a:t>
            </a:r>
          </a:p>
          <a:p>
            <a:pPr lvl="2"/>
            <a:r>
              <a:rPr lang="de-DE" dirty="0" smtClean="0"/>
              <a:t>Zur </a:t>
            </a:r>
            <a:r>
              <a:rPr lang="de-DE" b="1" i="1" dirty="0" smtClean="0"/>
              <a:t>Laufzeit </a:t>
            </a:r>
            <a:r>
              <a:rPr lang="de-DE" dirty="0" smtClean="0"/>
              <a:t>erzeugt bzw. veränderbar</a:t>
            </a:r>
          </a:p>
          <a:p>
            <a:pPr lvl="1"/>
            <a:r>
              <a:rPr lang="de-DE" dirty="0" smtClean="0"/>
              <a:t>Nutzen z.T. auch Generalisierung</a:t>
            </a:r>
          </a:p>
          <a:p>
            <a:pPr lvl="3"/>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Template </a:t>
            </a:r>
            <a:r>
              <a:rPr lang="de-DE" dirty="0" err="1" smtClean="0"/>
              <a:t>Method</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62466" name="Picture 2"/>
          <p:cNvPicPr>
            <a:picLocks noChangeAspect="1" noChangeArrowheads="1"/>
          </p:cNvPicPr>
          <p:nvPr/>
        </p:nvPicPr>
        <p:blipFill>
          <a:blip r:embed="rId2"/>
          <a:srcRect l="34706" t="54759" r="23088" b="9550"/>
          <a:stretch>
            <a:fillRect/>
          </a:stretch>
        </p:blipFill>
        <p:spPr bwMode="auto">
          <a:xfrm>
            <a:off x="2223247" y="2187388"/>
            <a:ext cx="5145741" cy="2617694"/>
          </a:xfrm>
          <a:prstGeom prst="rect">
            <a:avLst/>
          </a:prstGeom>
          <a:noFill/>
          <a:ln w="9525">
            <a:noFill/>
            <a:miter lim="800000"/>
            <a:headEnd/>
            <a:tailEnd/>
          </a:ln>
          <a:effectLst/>
        </p:spPr>
      </p:pic>
      <p:sp>
        <p:nvSpPr>
          <p:cNvPr id="7" name="Rechteck 6"/>
          <p:cNvSpPr/>
          <p:nvPr/>
        </p:nvSpPr>
        <p:spPr>
          <a:xfrm>
            <a:off x="2389031" y="3902299"/>
            <a:ext cx="1912513" cy="10367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Template </a:t>
            </a:r>
            <a:r>
              <a:rPr lang="de-DE" dirty="0" err="1" smtClean="0"/>
              <a:t>Method</a:t>
            </a:r>
            <a:endParaRPr lang="de-DE" dirty="0"/>
          </a:p>
        </p:txBody>
      </p:sp>
      <p:sp>
        <p:nvSpPr>
          <p:cNvPr id="3" name="Inhaltsplatzhalter 2"/>
          <p:cNvSpPr>
            <a:spLocks noGrp="1"/>
          </p:cNvSpPr>
          <p:nvPr>
            <p:ph idx="1"/>
          </p:nvPr>
        </p:nvSpPr>
        <p:spPr/>
        <p:txBody>
          <a:bodyPr>
            <a:normAutofit/>
          </a:bodyPr>
          <a:lstStyle/>
          <a:p>
            <a:r>
              <a:rPr lang="de-DE" sz="2800" dirty="0" smtClean="0"/>
              <a:t>Anwendbarkeit:</a:t>
            </a:r>
          </a:p>
          <a:p>
            <a:pPr lvl="1"/>
            <a:r>
              <a:rPr lang="de-DE" sz="2400" dirty="0" smtClean="0"/>
              <a:t>Um invariante Teile eines Algorithmus nur einmal codieren zu müssen und variierende Teile in Unterklassen zu implementieren</a:t>
            </a:r>
          </a:p>
          <a:p>
            <a:pPr lvl="1"/>
            <a:r>
              <a:rPr lang="de-DE" sz="2400" dirty="0" smtClean="0"/>
              <a:t>Wenn gemeinsames Verhalten von Klassen in einer Oberklasse realisiert werden soll, um Code-Duplikation zu vermeiden</a:t>
            </a:r>
          </a:p>
          <a:p>
            <a:pPr lvl="1"/>
            <a:r>
              <a:rPr lang="de-DE" sz="2400" dirty="0" smtClean="0"/>
              <a:t>Um Erweiterungen durch Unterklassen zu kontrollieren</a:t>
            </a:r>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Template </a:t>
            </a:r>
            <a:r>
              <a:rPr lang="de-DE" dirty="0" err="1" smtClean="0"/>
              <a:t>Method</a:t>
            </a:r>
            <a:endParaRPr lang="de-DE" dirty="0"/>
          </a:p>
        </p:txBody>
      </p:sp>
      <p:sp>
        <p:nvSpPr>
          <p:cNvPr id="3" name="Inhaltsplatzhalter 2"/>
          <p:cNvSpPr>
            <a:spLocks noGrp="1"/>
          </p:cNvSpPr>
          <p:nvPr>
            <p:ph idx="1"/>
          </p:nvPr>
        </p:nvSpPr>
        <p:spPr/>
        <p:txBody>
          <a:bodyPr>
            <a:normAutofit/>
          </a:bodyPr>
          <a:lstStyle/>
          <a:p>
            <a:r>
              <a:rPr lang="de-DE" sz="2800" dirty="0" smtClean="0"/>
              <a:t>Struktur:</a:t>
            </a:r>
          </a:p>
          <a:p>
            <a:pPr lvl="1"/>
            <a:r>
              <a:rPr lang="de-DE" sz="2400" dirty="0" err="1" smtClean="0"/>
              <a:t>AbstractClass</a:t>
            </a:r>
            <a:r>
              <a:rPr lang="de-DE" sz="2400" dirty="0" smtClean="0"/>
              <a:t> definiert abstrakte </a:t>
            </a:r>
            <a:r>
              <a:rPr lang="de-DE" sz="2400" dirty="0" err="1" smtClean="0"/>
              <a:t>primitve</a:t>
            </a:r>
            <a:r>
              <a:rPr lang="de-DE" sz="2400" dirty="0" smtClean="0"/>
              <a:t> Operationen und implementiert die Schablonenmethode</a:t>
            </a:r>
          </a:p>
          <a:p>
            <a:pPr lvl="1"/>
            <a:r>
              <a:rPr lang="de-DE" sz="2400" dirty="0" err="1" smtClean="0"/>
              <a:t>ConcreteClass</a:t>
            </a:r>
            <a:r>
              <a:rPr lang="de-DE" sz="2400" dirty="0" smtClean="0"/>
              <a:t> </a:t>
            </a:r>
            <a:r>
              <a:rPr lang="de-DE" sz="2400" dirty="0" err="1" smtClean="0"/>
              <a:t>implementtiert</a:t>
            </a:r>
            <a:r>
              <a:rPr lang="de-DE" sz="2400" dirty="0" smtClean="0"/>
              <a:t> die primitiven Operationen</a:t>
            </a:r>
          </a:p>
          <a:p>
            <a:r>
              <a:rPr lang="de-DE" sz="2800" dirty="0" smtClean="0"/>
              <a:t>Interaktionen:</a:t>
            </a:r>
          </a:p>
          <a:p>
            <a:pPr lvl="1"/>
            <a:r>
              <a:rPr lang="de-DE" sz="2400" dirty="0" err="1" smtClean="0"/>
              <a:t>ConcreteClass</a:t>
            </a:r>
            <a:r>
              <a:rPr lang="de-DE" sz="2400" dirty="0" smtClean="0"/>
              <a:t> stützt sich darauf ab, das </a:t>
            </a:r>
            <a:r>
              <a:rPr lang="de-DE" sz="2400" dirty="0" err="1" smtClean="0"/>
              <a:t>AbstractClass</a:t>
            </a:r>
            <a:r>
              <a:rPr lang="de-DE" sz="2400" dirty="0" smtClean="0"/>
              <a:t> die invarianten Teile des Algorithmus vorgibt</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Template </a:t>
            </a:r>
            <a:r>
              <a:rPr lang="de-DE" dirty="0" err="1" smtClean="0"/>
              <a:t>Method</a:t>
            </a:r>
            <a:endParaRPr lang="de-DE" dirty="0"/>
          </a:p>
        </p:txBody>
      </p:sp>
      <p:sp>
        <p:nvSpPr>
          <p:cNvPr id="3" name="Inhaltsplatzhalter 2"/>
          <p:cNvSpPr>
            <a:spLocks noGrp="1"/>
          </p:cNvSpPr>
          <p:nvPr>
            <p:ph idx="1"/>
          </p:nvPr>
        </p:nvSpPr>
        <p:spPr/>
        <p:txBody>
          <a:bodyPr>
            <a:normAutofit/>
          </a:bodyPr>
          <a:lstStyle/>
          <a:p>
            <a:r>
              <a:rPr lang="de-DE" sz="2800" dirty="0" smtClean="0"/>
              <a:t>Konsequenzen:</a:t>
            </a:r>
          </a:p>
          <a:p>
            <a:pPr lvl="1"/>
            <a:r>
              <a:rPr lang="de-DE" sz="2400" dirty="0" smtClean="0"/>
              <a:t>Grundlegende Technik zur Wiederverwendung von Code</a:t>
            </a:r>
          </a:p>
          <a:p>
            <a:pPr lvl="1"/>
            <a:r>
              <a:rPr lang="de-DE" sz="2400" dirty="0" smtClean="0"/>
              <a:t>Invertierter </a:t>
            </a:r>
            <a:r>
              <a:rPr lang="de-DE" sz="2400" dirty="0" err="1" smtClean="0"/>
              <a:t>Kontrollfluß</a:t>
            </a:r>
            <a:r>
              <a:rPr lang="de-DE" sz="2400" dirty="0" smtClean="0"/>
              <a:t> (Hollywood-Prinzip)</a:t>
            </a:r>
          </a:p>
          <a:p>
            <a:pPr lvl="1"/>
            <a:r>
              <a:rPr lang="de-DE" sz="2400" dirty="0" err="1" smtClean="0"/>
              <a:t>AbstractClass</a:t>
            </a:r>
            <a:r>
              <a:rPr lang="de-DE" sz="2400" dirty="0" smtClean="0"/>
              <a:t> kann auch leer implementierte primitive Operationen (Einschubmethoden) vorsehen</a:t>
            </a:r>
          </a:p>
          <a:p>
            <a:pPr lvl="2"/>
            <a:r>
              <a:rPr lang="de-DE" sz="2000" dirty="0" smtClean="0"/>
              <a:t>Kontrollierte Erweiterbarkeit durch Unterklassen</a:t>
            </a:r>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Verhaltensmuster</a:t>
            </a:r>
            <a:endParaRPr lang="de-DE" dirty="0"/>
          </a:p>
        </p:txBody>
      </p:sp>
      <p:sp>
        <p:nvSpPr>
          <p:cNvPr id="3" name="Inhaltsplatzhalter 2"/>
          <p:cNvSpPr>
            <a:spLocks noGrp="1"/>
          </p:cNvSpPr>
          <p:nvPr>
            <p:ph idx="1"/>
          </p:nvPr>
        </p:nvSpPr>
        <p:spPr/>
        <p:txBody>
          <a:bodyPr>
            <a:normAutofit/>
          </a:bodyPr>
          <a:lstStyle/>
          <a:p>
            <a:pPr>
              <a:buNone/>
            </a:pPr>
            <a:r>
              <a:rPr lang="de-DE" dirty="0" err="1" smtClean="0"/>
              <a:t>Iterator</a:t>
            </a:r>
            <a:endParaRPr lang="de-DE" dirty="0" smtClean="0"/>
          </a:p>
          <a:p>
            <a:r>
              <a:rPr lang="de-DE" sz="2000" dirty="0" smtClean="0"/>
              <a:t>Ermöglicht den sequentiellen Zugriff auf die Elemente eines zusammengesetzten Objekts, ohne seine zugrundeliegende Repräsentation offenzulegen</a:t>
            </a:r>
            <a:r>
              <a:rPr lang="de-DE" sz="2000" dirty="0" smtClean="0">
                <a:solidFill>
                  <a:prstClr val="black"/>
                </a:solidFill>
              </a:rPr>
              <a:t> </a:t>
            </a:r>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63490" name="Picture 2" descr="http://wwwswt.informatik.uni-rostock.de/deutsch/Infothek/Entwurfsmuster/patterns/Iterator/img/iterat4.gif"/>
          <p:cNvPicPr>
            <a:picLocks noChangeAspect="1" noChangeArrowheads="1"/>
          </p:cNvPicPr>
          <p:nvPr/>
        </p:nvPicPr>
        <p:blipFill>
          <a:blip r:embed="rId2"/>
          <a:srcRect/>
          <a:stretch>
            <a:fillRect/>
          </a:stretch>
        </p:blipFill>
        <p:spPr bwMode="auto">
          <a:xfrm>
            <a:off x="1027292" y="3227677"/>
            <a:ext cx="3793582" cy="2864029"/>
          </a:xfrm>
          <a:prstGeom prst="rect">
            <a:avLst/>
          </a:prstGeom>
          <a:noFill/>
        </p:spPr>
      </p:pic>
      <p:sp>
        <p:nvSpPr>
          <p:cNvPr id="7" name="Textfeld 6"/>
          <p:cNvSpPr txBox="1"/>
          <p:nvPr/>
        </p:nvSpPr>
        <p:spPr>
          <a:xfrm>
            <a:off x="5203065" y="3296992"/>
            <a:ext cx="3322749" cy="2062103"/>
          </a:xfrm>
          <a:prstGeom prst="rect">
            <a:avLst/>
          </a:prstGeom>
          <a:noFill/>
        </p:spPr>
        <p:txBody>
          <a:bodyPr wrap="square" rtlCol="0">
            <a:spAutoFit/>
          </a:bodyPr>
          <a:lstStyle/>
          <a:p>
            <a:r>
              <a:rPr lang="de-DE" sz="1600" dirty="0" err="1" smtClean="0"/>
              <a:t>Iterator</a:t>
            </a:r>
            <a:r>
              <a:rPr lang="de-DE" sz="1600" dirty="0" smtClean="0"/>
              <a:t>:</a:t>
            </a:r>
          </a:p>
          <a:p>
            <a:r>
              <a:rPr lang="de-DE" sz="1600" dirty="0" smtClean="0"/>
              <a:t>Definiert die Schnittstelle für Zugriff und Traversierung von Elementen</a:t>
            </a:r>
          </a:p>
          <a:p>
            <a:endParaRPr lang="de-DE" sz="1600" dirty="0" smtClean="0"/>
          </a:p>
          <a:p>
            <a:r>
              <a:rPr lang="de-DE" sz="1600" dirty="0" smtClean="0"/>
              <a:t>Aggregat:</a:t>
            </a:r>
          </a:p>
          <a:p>
            <a:r>
              <a:rPr lang="de-DE" sz="1600" dirty="0" smtClean="0"/>
              <a:t>Definiert die Schnittstelle um </a:t>
            </a:r>
            <a:r>
              <a:rPr lang="de-DE" sz="1600" dirty="0" err="1" smtClean="0"/>
              <a:t>Iterator</a:t>
            </a:r>
            <a:r>
              <a:rPr lang="de-DE" sz="1600" dirty="0" smtClean="0"/>
              <a:t> zu erzeugen</a:t>
            </a:r>
          </a:p>
          <a:p>
            <a:endParaRPr lang="de-DE" sz="1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Verhaltensmuster</a:t>
            </a:r>
            <a:endParaRPr lang="de-DE" dirty="0"/>
          </a:p>
        </p:txBody>
      </p:sp>
      <p:sp>
        <p:nvSpPr>
          <p:cNvPr id="3" name="Inhaltsplatzhalter 2"/>
          <p:cNvSpPr>
            <a:spLocks noGrp="1"/>
          </p:cNvSpPr>
          <p:nvPr>
            <p:ph idx="1"/>
          </p:nvPr>
        </p:nvSpPr>
        <p:spPr/>
        <p:txBody>
          <a:bodyPr>
            <a:normAutofit/>
          </a:bodyPr>
          <a:lstStyle/>
          <a:p>
            <a:pPr>
              <a:buNone/>
            </a:pPr>
            <a:r>
              <a:rPr lang="de-DE" dirty="0" smtClean="0"/>
              <a:t>Mediator (Vermittler)</a:t>
            </a:r>
          </a:p>
          <a:p>
            <a:r>
              <a:rPr lang="de-DE" sz="2000" dirty="0" smtClean="0"/>
              <a:t>Definiert ein Objekt, welches das Zusammenspiel einer Menge von Objekten in sich kapselt. </a:t>
            </a:r>
          </a:p>
          <a:p>
            <a:r>
              <a:rPr lang="de-DE" sz="2000" dirty="0" smtClean="0"/>
              <a:t>Verbessert die Erweiterbarkeit und Wiederverwendbarkeit von Objekten, da ein Objekt nur mit dem Vermittler kommunizieren </a:t>
            </a:r>
            <a:r>
              <a:rPr lang="de-DE" sz="2000" dirty="0" err="1" smtClean="0"/>
              <a:t>muß</a:t>
            </a:r>
            <a:r>
              <a:rPr lang="de-DE" sz="2000" dirty="0" smtClean="0"/>
              <a:t>.</a:t>
            </a:r>
          </a:p>
          <a:p>
            <a:pPr lvl="0">
              <a:buNone/>
            </a:pPr>
            <a:r>
              <a:rPr lang="de-DE" sz="2000" dirty="0" smtClean="0">
                <a:solidFill>
                  <a:prstClr val="black"/>
                </a:solidFill>
              </a:rPr>
              <a:t> </a:t>
            </a:r>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72706" name="Picture 2" descr="http://wwwswt.informatik.uni-rostock.de/deutsch/Infothek/Entwurfsmuster/patterns/Mediator/img/MitVermittler.gif"/>
          <p:cNvPicPr>
            <a:picLocks noChangeAspect="1" noChangeArrowheads="1"/>
          </p:cNvPicPr>
          <p:nvPr/>
        </p:nvPicPr>
        <p:blipFill>
          <a:blip r:embed="rId2"/>
          <a:srcRect/>
          <a:stretch>
            <a:fillRect/>
          </a:stretch>
        </p:blipFill>
        <p:spPr bwMode="auto">
          <a:xfrm>
            <a:off x="4646256" y="3826210"/>
            <a:ext cx="3740505" cy="1969283"/>
          </a:xfrm>
          <a:prstGeom prst="rect">
            <a:avLst/>
          </a:prstGeom>
          <a:noFill/>
        </p:spPr>
      </p:pic>
      <p:pic>
        <p:nvPicPr>
          <p:cNvPr id="72708" name="Picture 4" descr="http://wwwswt.informatik.uni-rostock.de/deutsch/Infothek/Entwurfsmuster/patterns/Mediator/img/OhneVermittler.gif"/>
          <p:cNvPicPr>
            <a:picLocks noChangeAspect="1" noChangeArrowheads="1"/>
          </p:cNvPicPr>
          <p:nvPr/>
        </p:nvPicPr>
        <p:blipFill>
          <a:blip r:embed="rId3"/>
          <a:srcRect/>
          <a:stretch>
            <a:fillRect/>
          </a:stretch>
        </p:blipFill>
        <p:spPr bwMode="auto">
          <a:xfrm>
            <a:off x="576532" y="3853914"/>
            <a:ext cx="3184099" cy="1864897"/>
          </a:xfrm>
          <a:prstGeom prst="rect">
            <a:avLst/>
          </a:prstGeom>
          <a:noFill/>
        </p:spPr>
      </p:pic>
      <p:sp>
        <p:nvSpPr>
          <p:cNvPr id="8" name="Pfeil nach rechts 7"/>
          <p:cNvSpPr/>
          <p:nvPr/>
        </p:nvSpPr>
        <p:spPr>
          <a:xfrm>
            <a:off x="3979572" y="4443211"/>
            <a:ext cx="721217" cy="3219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Verhaltensmuster</a:t>
            </a:r>
            <a:endParaRPr lang="de-DE" dirty="0"/>
          </a:p>
        </p:txBody>
      </p:sp>
      <p:sp>
        <p:nvSpPr>
          <p:cNvPr id="3" name="Inhaltsplatzhalter 2"/>
          <p:cNvSpPr>
            <a:spLocks noGrp="1"/>
          </p:cNvSpPr>
          <p:nvPr>
            <p:ph idx="1"/>
          </p:nvPr>
        </p:nvSpPr>
        <p:spPr/>
        <p:txBody>
          <a:bodyPr/>
          <a:lstStyle/>
          <a:p>
            <a:pPr>
              <a:buNone/>
            </a:pPr>
            <a:r>
              <a:rPr lang="de-DE" dirty="0" smtClean="0"/>
              <a:t>Memento</a:t>
            </a:r>
          </a:p>
          <a:p>
            <a:r>
              <a:rPr lang="de-DE" sz="2400" dirty="0" smtClean="0"/>
              <a:t>Erfasst und externalisiert den internen Zustand eines Objektes ohne seine Kapselung zu verletzen, so dass das Objekt später in diesen Zustand zurückversetzt werden kann.</a:t>
            </a:r>
          </a:p>
          <a:p>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74754" name="Picture 2" descr="http://wwwswt.informatik.uni-rostock.de/deutsch/Infothek/Entwurfsmuster/patterns/Memento/img/mementopattern.gif"/>
          <p:cNvPicPr>
            <a:picLocks noChangeAspect="1" noChangeArrowheads="1"/>
          </p:cNvPicPr>
          <p:nvPr/>
        </p:nvPicPr>
        <p:blipFill>
          <a:blip r:embed="rId2"/>
          <a:srcRect/>
          <a:stretch>
            <a:fillRect/>
          </a:stretch>
        </p:blipFill>
        <p:spPr bwMode="auto">
          <a:xfrm>
            <a:off x="950018" y="3850784"/>
            <a:ext cx="7570566" cy="1326524"/>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Verhaltensmuster</a:t>
            </a:r>
            <a:endParaRPr lang="de-DE" dirty="0"/>
          </a:p>
        </p:txBody>
      </p:sp>
      <p:sp>
        <p:nvSpPr>
          <p:cNvPr id="3" name="Inhaltsplatzhalter 2"/>
          <p:cNvSpPr>
            <a:spLocks noGrp="1"/>
          </p:cNvSpPr>
          <p:nvPr>
            <p:ph idx="1"/>
          </p:nvPr>
        </p:nvSpPr>
        <p:spPr/>
        <p:txBody>
          <a:bodyPr/>
          <a:lstStyle/>
          <a:p>
            <a:pPr>
              <a:buNone/>
            </a:pPr>
            <a:r>
              <a:rPr lang="de-DE" dirty="0" smtClean="0"/>
              <a:t>State:</a:t>
            </a:r>
          </a:p>
          <a:p>
            <a:r>
              <a:rPr lang="de-DE" sz="2400" dirty="0" smtClean="0"/>
              <a:t>Ermöglicht es einem Objekt, sein Verhalten zu ändern, wenn sein interner Zustand sich ändert. Das Objekt scheint je nach Zustand eine andere Klasse zu haben</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75778" name="Picture 2" descr="File:State Design Pattern UML Class Diagram.png">
            <a:hlinkClick r:id="rId2"/>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62403" y="2968356"/>
            <a:ext cx="5562880" cy="2904409"/>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Verhaltensmuster</a:t>
            </a:r>
            <a:endParaRPr lang="de-DE" dirty="0"/>
          </a:p>
        </p:txBody>
      </p:sp>
      <p:sp>
        <p:nvSpPr>
          <p:cNvPr id="3" name="Inhaltsplatzhalter 2"/>
          <p:cNvSpPr>
            <a:spLocks noGrp="1"/>
          </p:cNvSpPr>
          <p:nvPr>
            <p:ph idx="1"/>
          </p:nvPr>
        </p:nvSpPr>
        <p:spPr/>
        <p:txBody>
          <a:bodyPr/>
          <a:lstStyle/>
          <a:p>
            <a:pPr>
              <a:buNone/>
            </a:pPr>
            <a:r>
              <a:rPr lang="de-DE" dirty="0" err="1" smtClean="0"/>
              <a:t>Visitor</a:t>
            </a:r>
            <a:endParaRPr lang="de-DE" dirty="0" smtClean="0"/>
          </a:p>
          <a:p>
            <a:r>
              <a:rPr lang="de-DE" sz="2000" dirty="0" smtClean="0"/>
              <a:t>Kapselt eine auf den Elementen einer Objektstruktur auszuführende Operation als ein Objekt.</a:t>
            </a:r>
          </a:p>
          <a:p>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76803" name="Picture 3"/>
          <p:cNvPicPr>
            <a:picLocks noChangeAspect="1" noChangeArrowheads="1"/>
          </p:cNvPicPr>
          <p:nvPr/>
        </p:nvPicPr>
        <p:blipFill>
          <a:blip r:embed="rId2">
            <a:clrChange>
              <a:clrFrom>
                <a:srgbClr val="FFFFFF"/>
              </a:clrFrom>
              <a:clrTo>
                <a:srgbClr val="FFFFFF">
                  <a:alpha val="0"/>
                </a:srgbClr>
              </a:clrTo>
            </a:clrChange>
          </a:blip>
          <a:srcRect l="8250" t="33600" r="8500" b="10000"/>
          <a:stretch>
            <a:fillRect/>
          </a:stretch>
        </p:blipFill>
        <p:spPr bwMode="auto">
          <a:xfrm>
            <a:off x="937260" y="2971800"/>
            <a:ext cx="7396426" cy="31318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Verhaltensmuster</a:t>
            </a:r>
            <a:endParaRPr lang="de-DE" dirty="0"/>
          </a:p>
        </p:txBody>
      </p:sp>
      <p:sp>
        <p:nvSpPr>
          <p:cNvPr id="3" name="Inhaltsplatzhalter 2"/>
          <p:cNvSpPr>
            <a:spLocks noGrp="1"/>
          </p:cNvSpPr>
          <p:nvPr>
            <p:ph idx="1"/>
          </p:nvPr>
        </p:nvSpPr>
        <p:spPr/>
        <p:txBody>
          <a:bodyPr>
            <a:normAutofit fontScale="92500" lnSpcReduction="10000"/>
          </a:bodyPr>
          <a:lstStyle/>
          <a:p>
            <a:pPr>
              <a:buNone/>
            </a:pPr>
            <a:r>
              <a:rPr lang="de-DE" dirty="0" smtClean="0"/>
              <a:t>Chain </a:t>
            </a:r>
            <a:r>
              <a:rPr lang="de-DE" dirty="0" err="1" smtClean="0"/>
              <a:t>of</a:t>
            </a:r>
            <a:r>
              <a:rPr lang="de-DE" dirty="0" smtClean="0"/>
              <a:t> </a:t>
            </a:r>
            <a:r>
              <a:rPr lang="de-DE" dirty="0" err="1" smtClean="0"/>
              <a:t>Responsibility</a:t>
            </a:r>
            <a:endParaRPr lang="de-DE" dirty="0" smtClean="0"/>
          </a:p>
          <a:p>
            <a:r>
              <a:rPr lang="de-DE" sz="2000" dirty="0" smtClean="0"/>
              <a:t>Vermeidet die Kopplung eines Auslösers einer Anfrage an seinen Empfänger, indem mehr als ein Objekt die Möglichkeit erhält, die Anfrage zu erledigen. Verkettet die empfangenen Objekte, und leitet die Anfrage an der Kette entlang, bis ein Objekt sie erledigt. </a:t>
            </a:r>
          </a:p>
          <a:p>
            <a:pPr lvl="0">
              <a:buNone/>
            </a:pPr>
            <a:r>
              <a:rPr lang="de-DE" dirty="0" smtClean="0">
                <a:solidFill>
                  <a:prstClr val="black"/>
                </a:solidFill>
              </a:rPr>
              <a:t>Command</a:t>
            </a:r>
          </a:p>
          <a:p>
            <a:pPr lvl="0"/>
            <a:r>
              <a:rPr lang="de-DE" sz="2000" dirty="0" smtClean="0"/>
              <a:t>Kapselt einen Befehl als Objekt.  Erlaubt Implementierung von Befehlswarteschlangen, Loggen von Events, </a:t>
            </a:r>
            <a:r>
              <a:rPr lang="de-DE" sz="2000" dirty="0" err="1" smtClean="0"/>
              <a:t>Undoable</a:t>
            </a:r>
            <a:r>
              <a:rPr lang="de-DE" sz="2000" dirty="0" smtClean="0"/>
              <a:t> </a:t>
            </a:r>
            <a:r>
              <a:rPr lang="de-DE" sz="2000" dirty="0" err="1" smtClean="0"/>
              <a:t>Operations</a:t>
            </a:r>
            <a:endParaRPr lang="de-DE" sz="2000" dirty="0" smtClean="0">
              <a:solidFill>
                <a:prstClr val="black"/>
              </a:solidFill>
            </a:endParaRPr>
          </a:p>
          <a:p>
            <a:pPr lvl="0">
              <a:buNone/>
            </a:pPr>
            <a:r>
              <a:rPr lang="de-DE" dirty="0" smtClean="0">
                <a:solidFill>
                  <a:prstClr val="black"/>
                </a:solidFill>
              </a:rPr>
              <a:t>Interpreter</a:t>
            </a:r>
          </a:p>
          <a:p>
            <a:pPr lvl="0"/>
            <a:r>
              <a:rPr lang="de-DE" sz="2000" dirty="0" smtClean="0">
                <a:solidFill>
                  <a:prstClr val="black"/>
                </a:solidFill>
              </a:rPr>
              <a:t>Für eine gegebene (Skript-)Sprache, definiere eine Grammatik und einen Übersetzer, der Ausdrücke in der Sprache verarbeitet</a:t>
            </a:r>
          </a:p>
          <a:p>
            <a:endParaRPr lang="de-DE" sz="2000" dirty="0" smtClean="0"/>
          </a:p>
          <a:p>
            <a:pPr lvl="0">
              <a:buNone/>
            </a:pPr>
            <a:r>
              <a:rPr lang="de-DE" sz="2000" dirty="0" smtClean="0">
                <a:solidFill>
                  <a:prstClr val="black"/>
                </a:solidFill>
              </a:rPr>
              <a:t> </a:t>
            </a:r>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Klassifikation von Mustern</a:t>
            </a:r>
            <a:endParaRPr lang="de-DE" dirty="0"/>
          </a:p>
        </p:txBody>
      </p:sp>
      <p:sp>
        <p:nvSpPr>
          <p:cNvPr id="3" name="Inhaltsplatzhalter 2"/>
          <p:cNvSpPr>
            <a:spLocks noGrp="1"/>
          </p:cNvSpPr>
          <p:nvPr>
            <p:ph idx="1"/>
          </p:nvPr>
        </p:nvSpPr>
        <p:spPr/>
        <p:txBody>
          <a:bodyPr/>
          <a:lstStyle/>
          <a:p>
            <a:r>
              <a:rPr lang="de-DE" dirty="0" smtClean="0"/>
              <a:t>Erzeugungsmuster</a:t>
            </a:r>
          </a:p>
          <a:p>
            <a:pPr lvl="1"/>
            <a:r>
              <a:rPr lang="de-DE" dirty="0" smtClean="0"/>
              <a:t>Machen System unabhängig </a:t>
            </a:r>
            <a:r>
              <a:rPr lang="de-DE" dirty="0" smtClean="0"/>
              <a:t>davon</a:t>
            </a:r>
            <a:r>
              <a:rPr lang="de-DE" dirty="0" smtClean="0"/>
              <a:t>, wie Objekte erzeugt, zusammengesetzt und repräsentiert werden</a:t>
            </a:r>
          </a:p>
          <a:p>
            <a:pPr lvl="1"/>
            <a:r>
              <a:rPr lang="de-DE" dirty="0" smtClean="0"/>
              <a:t>Klassenbasierte Muster verwenden Generalisierung, um Klasse des erzeugenden Objekts zu variieren</a:t>
            </a:r>
          </a:p>
          <a:p>
            <a:pPr lvl="1"/>
            <a:r>
              <a:rPr lang="de-DE" dirty="0" smtClean="0"/>
              <a:t>Objektbasierte Muster delegieren Erzeugung an anderes Objekt</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Zusammenfassung</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Entwurfsmuster sind objektorientierte Muster auf Feinentwurfsebene.</a:t>
            </a:r>
          </a:p>
          <a:p>
            <a:r>
              <a:rPr lang="de-DE" dirty="0" smtClean="0"/>
              <a:t>Entwurfsmuster helfen, wünschenswerte Eigenschaften bei der Implementierung von objektorientierter Software zu erzielen, z.B. Änderungsfreundlichkeit, Begrenzung von Kommunikationswegen, usw.</a:t>
            </a:r>
          </a:p>
          <a:p>
            <a:endParaRPr lang="de-DE" dirty="0" smtClean="0"/>
          </a:p>
          <a:p>
            <a:r>
              <a:rPr lang="de-DE" dirty="0" smtClean="0"/>
              <a:t>Man unterscheidet in Klassenbasierte und Objektbasierte Muster, je nachdem ob das Muster zur Laufzeit oder zur </a:t>
            </a:r>
            <a:r>
              <a:rPr lang="de-DE" dirty="0" err="1" smtClean="0"/>
              <a:t>Compile</a:t>
            </a:r>
            <a:r>
              <a:rPr lang="de-DE" dirty="0" smtClean="0"/>
              <a:t>-Zeit angewendet wird</a:t>
            </a:r>
          </a:p>
          <a:p>
            <a:r>
              <a:rPr lang="de-DE" dirty="0" smtClean="0"/>
              <a:t>Es gibt es Verhaltens-, Erzeugungs- und Strukturmuster.</a:t>
            </a:r>
          </a:p>
          <a:p>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Klassifikation von Mustern</a:t>
            </a:r>
            <a:endParaRPr lang="de-DE" dirty="0"/>
          </a:p>
        </p:txBody>
      </p:sp>
      <p:sp>
        <p:nvSpPr>
          <p:cNvPr id="3" name="Inhaltsplatzhalter 2"/>
          <p:cNvSpPr>
            <a:spLocks noGrp="1"/>
          </p:cNvSpPr>
          <p:nvPr>
            <p:ph idx="1"/>
          </p:nvPr>
        </p:nvSpPr>
        <p:spPr/>
        <p:txBody>
          <a:bodyPr/>
          <a:lstStyle/>
          <a:p>
            <a:r>
              <a:rPr lang="de-DE" dirty="0" smtClean="0"/>
              <a:t>Strukturmuster</a:t>
            </a:r>
          </a:p>
          <a:p>
            <a:pPr lvl="1"/>
            <a:r>
              <a:rPr lang="de-DE" dirty="0" smtClean="0"/>
              <a:t>Setzen Klassen/Objekte zu größeren Strukturen zusammen</a:t>
            </a:r>
          </a:p>
          <a:p>
            <a:pPr lvl="1"/>
            <a:r>
              <a:rPr lang="de-DE" dirty="0" smtClean="0"/>
              <a:t>Klassenbasierte Muster nutzen Generalisierung, um Schnittstelen und Implementierung zusammenzuführen</a:t>
            </a:r>
          </a:p>
          <a:p>
            <a:pPr lvl="2"/>
            <a:r>
              <a:rPr lang="de-DE" dirty="0" smtClean="0"/>
              <a:t>Z.B. </a:t>
            </a:r>
            <a:r>
              <a:rPr lang="de-DE" dirty="0" smtClean="0"/>
              <a:t>Mehrfachvererbung </a:t>
            </a:r>
            <a:r>
              <a:rPr lang="de-DE" dirty="0" smtClean="0"/>
              <a:t>vereint mehrere Klassen</a:t>
            </a:r>
          </a:p>
          <a:p>
            <a:pPr lvl="1"/>
            <a:r>
              <a:rPr lang="de-DE" dirty="0" smtClean="0"/>
              <a:t>Objektbasierte Muster führen Objekte zusammen</a:t>
            </a:r>
          </a:p>
          <a:p>
            <a:pPr lvl="2"/>
            <a:r>
              <a:rPr lang="de-DE" dirty="0" smtClean="0"/>
              <a:t>Erlauben, dass sich Struktur zur Laufzeit ändert</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Klassifikation von Mustern</a:t>
            </a:r>
            <a:endParaRPr lang="de-DE" dirty="0"/>
          </a:p>
        </p:txBody>
      </p:sp>
      <p:sp>
        <p:nvSpPr>
          <p:cNvPr id="3" name="Inhaltsplatzhalter 2"/>
          <p:cNvSpPr>
            <a:spLocks noGrp="1"/>
          </p:cNvSpPr>
          <p:nvPr>
            <p:ph idx="1"/>
          </p:nvPr>
        </p:nvSpPr>
        <p:spPr/>
        <p:txBody>
          <a:bodyPr>
            <a:normAutofit/>
          </a:bodyPr>
          <a:lstStyle/>
          <a:p>
            <a:r>
              <a:rPr lang="de-DE" dirty="0" smtClean="0"/>
              <a:t>Verhaltensmuster</a:t>
            </a:r>
          </a:p>
          <a:p>
            <a:pPr lvl="1"/>
            <a:r>
              <a:rPr lang="de-DE" dirty="0" smtClean="0"/>
              <a:t>Art und Weise der Interaktion zwischen Objekten/Klassen</a:t>
            </a:r>
          </a:p>
          <a:p>
            <a:pPr lvl="2"/>
            <a:r>
              <a:rPr lang="de-DE" dirty="0" smtClean="0"/>
              <a:t>Beschreibung komplexer Kontrollflüsse</a:t>
            </a:r>
          </a:p>
          <a:p>
            <a:pPr lvl="1"/>
            <a:r>
              <a:rPr lang="de-DE" dirty="0" smtClean="0"/>
              <a:t>Klassenbasierte Muster verwenden Generalisierung, um Verhalten unter den Klassen aufzuteilen</a:t>
            </a:r>
          </a:p>
          <a:p>
            <a:pPr lvl="1"/>
            <a:r>
              <a:rPr lang="de-DE" dirty="0" smtClean="0"/>
              <a:t>Objektbasierte Muster verwenden stattdessen Aggregation oder Komposition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Einführung</a:t>
            </a:r>
            <a:endParaRPr lang="de-DE" dirty="0"/>
          </a:p>
        </p:txBody>
      </p:sp>
      <p:sp>
        <p:nvSpPr>
          <p:cNvPr id="3" name="Inhaltsplatzhalter 2"/>
          <p:cNvSpPr>
            <a:spLocks noGrp="1"/>
          </p:cNvSpPr>
          <p:nvPr>
            <p:ph idx="1"/>
          </p:nvPr>
        </p:nvSpPr>
        <p:spPr/>
        <p:txBody>
          <a:bodyPr>
            <a:noAutofit/>
          </a:bodyPr>
          <a:lstStyle/>
          <a:p>
            <a:pPr>
              <a:buNone/>
            </a:pPr>
            <a:r>
              <a:rPr lang="de-DE" sz="2800" dirty="0" smtClean="0"/>
              <a:t>Abgrenzung zu Frameworks</a:t>
            </a:r>
          </a:p>
          <a:p>
            <a:r>
              <a:rPr lang="de-DE" sz="2000" dirty="0" smtClean="0"/>
              <a:t>Menge von Klassen, die einen wiederverwendbaren Entwurf für einen Anwendungsbereich implementiert</a:t>
            </a:r>
          </a:p>
          <a:p>
            <a:r>
              <a:rPr lang="de-DE" sz="2000" dirty="0" smtClean="0"/>
              <a:t>Besteht aus konkreten und abstrakten Klassen</a:t>
            </a:r>
          </a:p>
          <a:p>
            <a:pPr lvl="1"/>
            <a:r>
              <a:rPr lang="de-DE" sz="1800" dirty="0" smtClean="0"/>
              <a:t>Anpassung des Frameworks an ein konkretes Problem durch Implementierung von Unterklassen der abstrakten Klassen</a:t>
            </a:r>
          </a:p>
          <a:p>
            <a:pPr lvl="1"/>
            <a:r>
              <a:rPr lang="de-DE" sz="1800" dirty="0" smtClean="0"/>
              <a:t>Methoden dieser Klassen werden vom Framework aufgerufen</a:t>
            </a:r>
          </a:p>
          <a:p>
            <a:pPr lvl="2"/>
            <a:r>
              <a:rPr lang="de-DE" sz="1600" dirty="0" smtClean="0"/>
              <a:t>Hollywood-Prinzip: „</a:t>
            </a:r>
            <a:r>
              <a:rPr lang="de-DE" sz="1600" dirty="0" err="1" smtClean="0"/>
              <a:t>Don‘t</a:t>
            </a:r>
            <a:r>
              <a:rPr lang="de-DE" sz="1600" dirty="0" smtClean="0"/>
              <a:t> </a:t>
            </a:r>
            <a:r>
              <a:rPr lang="de-DE" sz="1600" dirty="0" err="1" smtClean="0"/>
              <a:t>call</a:t>
            </a:r>
            <a:r>
              <a:rPr lang="de-DE" sz="1600" dirty="0" smtClean="0"/>
              <a:t> </a:t>
            </a:r>
            <a:r>
              <a:rPr lang="de-DE" sz="1600" dirty="0" err="1" smtClean="0"/>
              <a:t>us</a:t>
            </a:r>
            <a:r>
              <a:rPr lang="de-DE" sz="1600" dirty="0" smtClean="0"/>
              <a:t>, </a:t>
            </a:r>
            <a:r>
              <a:rPr lang="de-DE" sz="1600" dirty="0" err="1" smtClean="0"/>
              <a:t>we</a:t>
            </a:r>
            <a:r>
              <a:rPr lang="de-DE" sz="1600" dirty="0" smtClean="0"/>
              <a:t> </a:t>
            </a:r>
            <a:r>
              <a:rPr lang="de-DE" sz="1600" dirty="0" err="1" smtClean="0"/>
              <a:t>call</a:t>
            </a:r>
            <a:r>
              <a:rPr lang="de-DE" sz="1600" dirty="0" smtClean="0"/>
              <a:t> </a:t>
            </a:r>
            <a:r>
              <a:rPr lang="de-DE" sz="1600" dirty="0" err="1" smtClean="0"/>
              <a:t>you</a:t>
            </a:r>
            <a:r>
              <a:rPr lang="de-DE" sz="1600" dirty="0" smtClean="0"/>
              <a:t>“</a:t>
            </a:r>
          </a:p>
          <a:p>
            <a:r>
              <a:rPr lang="de-DE" sz="2000" dirty="0" smtClean="0"/>
              <a:t>Unterschiede zwischen Frameworks und Entwurfsmustern:</a:t>
            </a:r>
          </a:p>
          <a:p>
            <a:pPr lvl="1"/>
            <a:r>
              <a:rPr lang="de-DE" sz="1800" dirty="0" smtClean="0"/>
              <a:t>Entwurfsmuster sind abstrakter (kein Code)</a:t>
            </a:r>
          </a:p>
          <a:p>
            <a:pPr lvl="1"/>
            <a:r>
              <a:rPr lang="de-DE" sz="1800" dirty="0" smtClean="0"/>
              <a:t>Entwurfsmuster sind kleiner (ein Framework </a:t>
            </a:r>
            <a:r>
              <a:rPr lang="de-DE" sz="1800" dirty="0" err="1" smtClean="0"/>
              <a:t>enthölt</a:t>
            </a:r>
            <a:r>
              <a:rPr lang="de-DE" sz="1800" dirty="0" smtClean="0"/>
              <a:t> oft mehrere Muster)</a:t>
            </a:r>
          </a:p>
          <a:p>
            <a:pPr lvl="1"/>
            <a:r>
              <a:rPr lang="de-DE" sz="1800" dirty="0" smtClean="0"/>
              <a:t>Entwurfsmuster sind weniger spezialisiert</a:t>
            </a:r>
            <a:endParaRPr lang="de-DE" sz="1800" dirty="0"/>
          </a:p>
        </p:txBody>
      </p:sp>
      <p:sp>
        <p:nvSpPr>
          <p:cNvPr id="4" name="Datumsplatzhalter 3"/>
          <p:cNvSpPr>
            <a:spLocks noGrp="1"/>
          </p:cNvSpPr>
          <p:nvPr>
            <p:ph type="dt" sz="half" idx="10"/>
          </p:nvPr>
        </p:nvSpPr>
        <p:spPr/>
        <p:txBody>
          <a:bodyPr/>
          <a:lstStyle/>
          <a:p>
            <a:fld id="{188E4D7F-39A1-4CFB-8394-0A5FF582CF35}" type="datetime1">
              <a:rPr lang="de-DE" smtClean="0"/>
              <a:pPr/>
              <a:t>15.05.2009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DISPLAYSOURCE" val="\documentclass{article}\pagestyle{empty}&#10;\begin{document}&#10;&#10;\end{document}&#10;"/>
  <p:tag name="EMBEDFONTS"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2229</Words>
  <Application>Microsoft Office PowerPoint</Application>
  <PresentationFormat>Bildschirmpräsentation (4:3)</PresentationFormat>
  <Paragraphs>410</Paragraphs>
  <Slides>60</Slides>
  <Notes>0</Notes>
  <HiddenSlides>1</HiddenSlides>
  <MMClips>0</MMClips>
  <ScaleCrop>false</ScaleCrop>
  <HeadingPairs>
    <vt:vector size="4" baseType="variant">
      <vt:variant>
        <vt:lpstr>Design</vt:lpstr>
      </vt:variant>
      <vt:variant>
        <vt:i4>1</vt:i4>
      </vt:variant>
      <vt:variant>
        <vt:lpstr>Folientitel</vt:lpstr>
      </vt:variant>
      <vt:variant>
        <vt:i4>60</vt:i4>
      </vt:variant>
    </vt:vector>
  </HeadingPairs>
  <TitlesOfParts>
    <vt:vector size="61" baseType="lpstr">
      <vt:lpstr>Larissa-Design</vt:lpstr>
      <vt:lpstr>Design Patterns Entwurfsmuster</vt:lpstr>
      <vt:lpstr>Design Patterns</vt:lpstr>
      <vt:lpstr>Einführung</vt:lpstr>
      <vt:lpstr>Einführung</vt:lpstr>
      <vt:lpstr>Einführung</vt:lpstr>
      <vt:lpstr>Klassifikation von Mustern</vt:lpstr>
      <vt:lpstr>Klassifikation von Mustern</vt:lpstr>
      <vt:lpstr>Klassifikation von Mustern</vt:lpstr>
      <vt:lpstr>Einführung</vt:lpstr>
      <vt:lpstr>Erzeugungsmuster</vt:lpstr>
      <vt:lpstr>Factory Method</vt:lpstr>
      <vt:lpstr>Factory Method</vt:lpstr>
      <vt:lpstr>Factory Method</vt:lpstr>
      <vt:lpstr>Factory Method</vt:lpstr>
      <vt:lpstr>Factory Method</vt:lpstr>
      <vt:lpstr>Factory Method</vt:lpstr>
      <vt:lpstr>Factory Method</vt:lpstr>
      <vt:lpstr>Factory Method</vt:lpstr>
      <vt:lpstr>Verwandte Muster</vt:lpstr>
      <vt:lpstr>Verwandte Muster</vt:lpstr>
      <vt:lpstr>Singleton</vt:lpstr>
      <vt:lpstr>Singleton</vt:lpstr>
      <vt:lpstr>Singleton</vt:lpstr>
      <vt:lpstr>Singleton</vt:lpstr>
      <vt:lpstr>Singleton</vt:lpstr>
      <vt:lpstr>Strukturmuster</vt:lpstr>
      <vt:lpstr>Composite</vt:lpstr>
      <vt:lpstr>Composite</vt:lpstr>
      <vt:lpstr>Composite</vt:lpstr>
      <vt:lpstr>Composite</vt:lpstr>
      <vt:lpstr>Composite</vt:lpstr>
      <vt:lpstr>Composite</vt:lpstr>
      <vt:lpstr>Composite</vt:lpstr>
      <vt:lpstr>Weitere Strukturmuster</vt:lpstr>
      <vt:lpstr>Strukturmuster</vt:lpstr>
      <vt:lpstr>Weitere Strukturmuster</vt:lpstr>
      <vt:lpstr>Strukturmuster</vt:lpstr>
      <vt:lpstr>Decorator</vt:lpstr>
      <vt:lpstr>Strukturmuster</vt:lpstr>
      <vt:lpstr>Strukturmuster</vt:lpstr>
      <vt:lpstr>Klassifikation von Mustern</vt:lpstr>
      <vt:lpstr>Observer</vt:lpstr>
      <vt:lpstr>Observer</vt:lpstr>
      <vt:lpstr>Observer</vt:lpstr>
      <vt:lpstr>Observer</vt:lpstr>
      <vt:lpstr>Observer</vt:lpstr>
      <vt:lpstr>Observer</vt:lpstr>
      <vt:lpstr>Template Method</vt:lpstr>
      <vt:lpstr>Template Method</vt:lpstr>
      <vt:lpstr>Template Method</vt:lpstr>
      <vt:lpstr>Template Method</vt:lpstr>
      <vt:lpstr>Template Method</vt:lpstr>
      <vt:lpstr>Template Method</vt:lpstr>
      <vt:lpstr>Weitere Verhaltensmuster</vt:lpstr>
      <vt:lpstr>Weitere Verhaltensmuster</vt:lpstr>
      <vt:lpstr>Weitere Verhaltensmuster</vt:lpstr>
      <vt:lpstr>Weitere Verhaltensmuster</vt:lpstr>
      <vt:lpstr>Weitere Verhaltensmuster</vt:lpstr>
      <vt:lpstr>Weitere Verhaltensmuster</vt:lpstr>
      <vt:lpstr>Zusammenfassung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Warum ist Photorealismus so schwierig zu erreichen?</dc:title>
  <dc:creator>Christof Rezk-Salama</dc:creator>
  <cp:lastModifiedBy>Christof Rezk-Salama</cp:lastModifiedBy>
  <cp:revision>123</cp:revision>
  <dcterms:created xsi:type="dcterms:W3CDTF">2009-03-08T08:15:04Z</dcterms:created>
  <dcterms:modified xsi:type="dcterms:W3CDTF">2009-05-15T10:17:33Z</dcterms:modified>
</cp:coreProperties>
</file>