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43" r:id="rId4"/>
    <p:sldId id="259" r:id="rId5"/>
    <p:sldId id="260" r:id="rId6"/>
    <p:sldId id="261" r:id="rId7"/>
    <p:sldId id="262" r:id="rId8"/>
    <p:sldId id="294" r:id="rId9"/>
    <p:sldId id="337" r:id="rId10"/>
    <p:sldId id="263" r:id="rId11"/>
    <p:sldId id="264" r:id="rId12"/>
    <p:sldId id="265" r:id="rId13"/>
    <p:sldId id="29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0" r:id="rId37"/>
    <p:sldId id="291" r:id="rId38"/>
    <p:sldId id="338" r:id="rId39"/>
    <p:sldId id="340" r:id="rId40"/>
    <p:sldId id="289" r:id="rId41"/>
    <p:sldId id="339" r:id="rId42"/>
    <p:sldId id="344" r:id="rId43"/>
    <p:sldId id="296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0040"/>
        </a:solidFill>
        <a:latin typeface="Futura Lt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009900"/>
    <a:srgbClr val="85623F"/>
    <a:srgbClr val="858341"/>
    <a:srgbClr val="666633"/>
    <a:srgbClr val="808000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4" autoAdjust="0"/>
    <p:restoredTop sz="99820" autoAdjust="0"/>
  </p:normalViewPr>
  <p:slideViewPr>
    <p:cSldViewPr snapToGrid="0">
      <p:cViewPr varScale="1">
        <p:scale>
          <a:sx n="79" d="100"/>
          <a:sy n="79" d="100"/>
        </p:scale>
        <p:origin x="-10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1788" y="-96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5F7D82D-BD1B-4528-9B84-B18442A28089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60D5-05C9-4A21-B059-8937B7CC9F21}" type="slidenum">
              <a:rPr lang="de-DE"/>
              <a:pPr/>
              <a:t>2</a:t>
            </a:fld>
            <a:endParaRPr lang="de-DE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151D6-58CE-49F9-9EB4-C2BD096BDB9D}" type="slidenum">
              <a:rPr lang="de-DE"/>
              <a:pPr/>
              <a:t>7</a:t>
            </a:fld>
            <a:endParaRPr lang="de-DE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0" y="5689600"/>
            <a:ext cx="1360488" cy="116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4063" y="579438"/>
            <a:ext cx="7620000" cy="1470025"/>
          </a:xfrm>
        </p:spPr>
        <p:txBody>
          <a:bodyPr/>
          <a:lstStyle>
            <a:lvl1pPr>
              <a:defRPr b="1" cap="none" spc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4063" y="2054225"/>
            <a:ext cx="7621587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082" name="Text Box 10"/>
          <p:cNvSpPr txBox="1">
            <a:spLocks noChangeArrowheads="1"/>
          </p:cNvSpPr>
          <p:nvPr userDrawn="1"/>
        </p:nvSpPr>
        <p:spPr bwMode="auto">
          <a:xfrm>
            <a:off x="692150" y="5473700"/>
            <a:ext cx="698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200"/>
              <a:t>computergraphik und multimedia systeme </a:t>
            </a:r>
            <a:br>
              <a:rPr lang="en-GB" sz="2200"/>
            </a:br>
            <a:r>
              <a:rPr lang="en-GB" sz="2200"/>
              <a:t>universität siegen</a:t>
            </a: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506413" y="434975"/>
            <a:ext cx="8115300" cy="595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090" name="Picture 18" descr="USiegen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4300" y="5365750"/>
            <a:ext cx="723900" cy="82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48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48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 cap="none" spc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1025" y="1176338"/>
            <a:ext cx="3914775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3914775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176338"/>
            <a:ext cx="79819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 Textmasterformate durch Klicken bearbeiten</a:t>
            </a:r>
          </a:p>
          <a:p>
            <a:pPr lvl="1"/>
            <a:r>
              <a:rPr lang="de-DE" smtClean="0"/>
              <a:t> Zweite Ebene</a:t>
            </a:r>
          </a:p>
          <a:p>
            <a:pPr lvl="2"/>
            <a:r>
              <a:rPr lang="de-DE" smtClean="0"/>
              <a:t> Dritte Ebene</a:t>
            </a:r>
          </a:p>
          <a:p>
            <a:pPr lvl="3"/>
            <a:r>
              <a:rPr lang="de-DE" smtClean="0"/>
              <a:t> Vierte Ebene</a:t>
            </a:r>
          </a:p>
          <a:p>
            <a:pPr lvl="4"/>
            <a:r>
              <a:rPr lang="de-DE" smtClean="0"/>
              <a:t> Fünfte Ebene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-76200" y="6372225"/>
            <a:ext cx="87915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700">
                <a:solidFill>
                  <a:schemeClr val="tx1"/>
                </a:solidFill>
              </a:rPr>
              <a:t>christof rezk-salama, computergraphik und multimediasysteme, universität siegen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145463" y="273050"/>
            <a:ext cx="5349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93741A01-0652-4C79-9DF5-7FC21136F451}" type="slidenum">
              <a:rPr lang="de-DE" sz="1400">
                <a:solidFill>
                  <a:schemeClr val="tx1"/>
                </a:solidFill>
                <a:latin typeface="Arial" charset="0"/>
              </a:rPr>
              <a:pPr algn="r">
                <a:spcBef>
                  <a:spcPct val="0"/>
                </a:spcBef>
              </a:pPr>
              <a:t>‹Nr.›</a:t>
            </a:fld>
            <a:endParaRPr lang="de-DE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468313" y="1044575"/>
            <a:ext cx="8143875" cy="534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Futura Md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54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78.png"/><Relationship Id="rId7" Type="http://schemas.openxmlformats.org/officeDocument/2006/relationships/image" Target="../media/image9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92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97.png"/><Relationship Id="rId5" Type="http://schemas.openxmlformats.org/officeDocument/2006/relationships/image" Target="../media/image79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78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0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9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7.png"/><Relationship Id="rId5" Type="http://schemas.openxmlformats.org/officeDocument/2006/relationships/image" Target="../media/image112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1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19.png"/><Relationship Id="rId3" Type="http://schemas.openxmlformats.org/officeDocument/2006/relationships/image" Target="../media/image108.png"/><Relationship Id="rId7" Type="http://schemas.openxmlformats.org/officeDocument/2006/relationships/image" Target="../media/image117.png"/><Relationship Id="rId12" Type="http://schemas.openxmlformats.org/officeDocument/2006/relationships/image" Target="../media/image115.png"/><Relationship Id="rId2" Type="http://schemas.openxmlformats.org/officeDocument/2006/relationships/image" Target="../media/image124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09.png"/><Relationship Id="rId5" Type="http://schemas.openxmlformats.org/officeDocument/2006/relationships/image" Target="../media/image125.png"/><Relationship Id="rId15" Type="http://schemas.openxmlformats.org/officeDocument/2006/relationships/image" Target="../media/image121.png"/><Relationship Id="rId10" Type="http://schemas.openxmlformats.org/officeDocument/2006/relationships/image" Target="../media/image127.png"/><Relationship Id="rId4" Type="http://schemas.openxmlformats.org/officeDocument/2006/relationships/image" Target="../media/image105.png"/><Relationship Id="rId9" Type="http://schemas.openxmlformats.org/officeDocument/2006/relationships/image" Target="../media/image126.png"/><Relationship Id="rId1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Graphik-Hardware</a:t>
            </a:r>
            <a:br>
              <a:rPr lang="de-DE" dirty="0"/>
            </a:br>
            <a:r>
              <a:rPr lang="de-DE" dirty="0" smtClean="0"/>
              <a:t>Direct3D</a:t>
            </a:r>
            <a:endParaRPr lang="de-DE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 Christof Rezk-Salama</a:t>
            </a:r>
            <a:endParaRPr lang="de-DE" sz="3600" dirty="0"/>
          </a:p>
          <a:p>
            <a:endParaRPr lang="de-DE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Line 3"/>
          <p:cNvSpPr>
            <a:spLocks noChangeShapeType="1"/>
          </p:cNvSpPr>
          <p:nvPr/>
        </p:nvSpPr>
        <p:spPr bwMode="auto">
          <a:xfrm flipH="1">
            <a:off x="615950" y="3257550"/>
            <a:ext cx="79613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Geometrieverarbeitung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6588" y="5278438"/>
            <a:ext cx="696912" cy="855662"/>
            <a:chOff x="3296" y="2159"/>
            <a:chExt cx="761" cy="934"/>
          </a:xfrm>
        </p:grpSpPr>
        <p:sp>
          <p:nvSpPr>
            <p:cNvPr id="362502" name="Oval 6"/>
            <p:cNvSpPr>
              <a:spLocks noChangeArrowheads="1"/>
            </p:cNvSpPr>
            <p:nvPr/>
          </p:nvSpPr>
          <p:spPr bwMode="auto">
            <a:xfrm>
              <a:off x="3948" y="2288"/>
              <a:ext cx="109" cy="10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2503" name="Oval 7"/>
            <p:cNvSpPr>
              <a:spLocks noChangeArrowheads="1"/>
            </p:cNvSpPr>
            <p:nvPr/>
          </p:nvSpPr>
          <p:spPr bwMode="auto">
            <a:xfrm>
              <a:off x="3529" y="2588"/>
              <a:ext cx="108" cy="107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2504" name="Oval 8"/>
            <p:cNvSpPr>
              <a:spLocks noChangeArrowheads="1"/>
            </p:cNvSpPr>
            <p:nvPr/>
          </p:nvSpPr>
          <p:spPr bwMode="auto">
            <a:xfrm>
              <a:off x="3296" y="2159"/>
              <a:ext cx="107" cy="10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2505" name="Oval 9"/>
            <p:cNvSpPr>
              <a:spLocks noChangeArrowheads="1"/>
            </p:cNvSpPr>
            <p:nvPr/>
          </p:nvSpPr>
          <p:spPr bwMode="auto">
            <a:xfrm>
              <a:off x="3821" y="2984"/>
              <a:ext cx="107" cy="10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762875" y="5287963"/>
            <a:ext cx="696913" cy="855662"/>
            <a:chOff x="2087" y="2159"/>
            <a:chExt cx="761" cy="934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39" y="2212"/>
              <a:ext cx="656" cy="836"/>
              <a:chOff x="3348" y="2212"/>
              <a:chExt cx="656" cy="836"/>
            </a:xfrm>
          </p:grpSpPr>
          <p:sp>
            <p:nvSpPr>
              <p:cNvPr id="362508" name="Freeform 12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2509" name="Freeform 13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087" y="2159"/>
              <a:ext cx="761" cy="934"/>
              <a:chOff x="3296" y="2159"/>
              <a:chExt cx="761" cy="934"/>
            </a:xfrm>
          </p:grpSpPr>
          <p:sp>
            <p:nvSpPr>
              <p:cNvPr id="362511" name="Oval 15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2512" name="Oval 16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2513" name="Oval 17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2514" name="Oval 18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62516" name="Rectangle 20"/>
          <p:cNvSpPr>
            <a:spLocks noChangeArrowheads="1"/>
          </p:cNvSpPr>
          <p:nvPr/>
        </p:nvSpPr>
        <p:spPr bwMode="auto">
          <a:xfrm>
            <a:off x="2709863" y="2803525"/>
            <a:ext cx="1666875" cy="974725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2517" name="Rectangle 21"/>
          <p:cNvSpPr>
            <a:spLocks noChangeArrowheads="1"/>
          </p:cNvSpPr>
          <p:nvPr/>
        </p:nvSpPr>
        <p:spPr bwMode="auto">
          <a:xfrm>
            <a:off x="2647950" y="2741613"/>
            <a:ext cx="1666875" cy="974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470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2518" name="Text Box 22"/>
          <p:cNvSpPr txBox="1">
            <a:spLocks noChangeArrowheads="1"/>
          </p:cNvSpPr>
          <p:nvPr/>
        </p:nvSpPr>
        <p:spPr bwMode="auto">
          <a:xfrm>
            <a:off x="2646363" y="2741613"/>
            <a:ext cx="1671637" cy="1008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  <a:buSzPct val="75000"/>
            </a:pPr>
            <a:r>
              <a:rPr lang="de-DE" sz="2000" b="1">
                <a:solidFill>
                  <a:schemeClr val="bg1"/>
                </a:solidFill>
              </a:rPr>
              <a:t>Per-Vertex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SzPct val="75000"/>
            </a:pPr>
            <a:r>
              <a:rPr lang="de-DE" sz="2000" b="1">
                <a:solidFill>
                  <a:schemeClr val="bg1"/>
                </a:solidFill>
              </a:rPr>
              <a:t>Beleuchtung</a:t>
            </a:r>
          </a:p>
        </p:txBody>
      </p:sp>
      <p:sp>
        <p:nvSpPr>
          <p:cNvPr id="362520" name="Rectangle 24"/>
          <p:cNvSpPr>
            <a:spLocks noChangeArrowheads="1"/>
          </p:cNvSpPr>
          <p:nvPr/>
        </p:nvSpPr>
        <p:spPr bwMode="auto">
          <a:xfrm>
            <a:off x="6408738" y="2803525"/>
            <a:ext cx="1666875" cy="974725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2521" name="Rectangle 25"/>
          <p:cNvSpPr>
            <a:spLocks noChangeArrowheads="1"/>
          </p:cNvSpPr>
          <p:nvPr/>
        </p:nvSpPr>
        <p:spPr bwMode="auto">
          <a:xfrm>
            <a:off x="6346825" y="2741613"/>
            <a:ext cx="1666875" cy="974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70588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2522" name="Text Box 26"/>
          <p:cNvSpPr txBox="1">
            <a:spLocks noChangeArrowheads="1"/>
          </p:cNvSpPr>
          <p:nvPr/>
        </p:nvSpPr>
        <p:spPr bwMode="auto">
          <a:xfrm>
            <a:off x="6346825" y="2741613"/>
            <a:ext cx="1671638" cy="1008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bg1"/>
                </a:solidFill>
              </a:rPr>
              <a:t>Projective</a:t>
            </a:r>
          </a:p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bg1"/>
                </a:solidFill>
              </a:rPr>
              <a:t>Transform.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500563" y="2741613"/>
            <a:ext cx="1728787" cy="1036637"/>
            <a:chOff x="2882" y="1237"/>
            <a:chExt cx="1089" cy="653"/>
          </a:xfrm>
        </p:grpSpPr>
        <p:sp>
          <p:nvSpPr>
            <p:cNvPr id="362524" name="Rectangle 28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62525" name="Rectangle 29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62526" name="Text Box 30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Primitive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Assembly</a:t>
              </a:r>
            </a:p>
          </p:txBody>
        </p:sp>
      </p:grpSp>
      <p:sp>
        <p:nvSpPr>
          <p:cNvPr id="362528" name="Rectangle 32"/>
          <p:cNvSpPr>
            <a:spLocks noChangeArrowheads="1"/>
          </p:cNvSpPr>
          <p:nvPr/>
        </p:nvSpPr>
        <p:spPr bwMode="auto">
          <a:xfrm>
            <a:off x="857250" y="2803525"/>
            <a:ext cx="1666875" cy="974725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2529" name="Rectangle 33"/>
          <p:cNvSpPr>
            <a:spLocks noChangeArrowheads="1"/>
          </p:cNvSpPr>
          <p:nvPr/>
        </p:nvSpPr>
        <p:spPr bwMode="auto">
          <a:xfrm>
            <a:off x="795338" y="2741613"/>
            <a:ext cx="1666875" cy="974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6667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2530" name="Text Box 34"/>
          <p:cNvSpPr txBox="1">
            <a:spLocks noChangeArrowheads="1"/>
          </p:cNvSpPr>
          <p:nvPr/>
        </p:nvSpPr>
        <p:spPr bwMode="auto">
          <a:xfrm>
            <a:off x="947738" y="2727325"/>
            <a:ext cx="1346200" cy="10080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bg1"/>
                </a:solidFill>
              </a:rPr>
              <a:t>Affine</a:t>
            </a:r>
          </a:p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bg1"/>
                </a:solidFill>
              </a:rPr>
              <a:t>Transform</a:t>
            </a:r>
            <a:r>
              <a:rPr lang="de-DE" sz="1800">
                <a:solidFill>
                  <a:schemeClr val="bg1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362531" name="Text Box 35"/>
          <p:cNvSpPr txBox="1">
            <a:spLocks noChangeArrowheads="1"/>
          </p:cNvSpPr>
          <p:nvPr/>
        </p:nvSpPr>
        <p:spPr bwMode="auto">
          <a:xfrm>
            <a:off x="804863" y="3922713"/>
            <a:ext cx="1698625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Multiplikation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mit Transforma-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tionsmatrix</a:t>
            </a:r>
          </a:p>
        </p:txBody>
      </p:sp>
      <p:sp>
        <p:nvSpPr>
          <p:cNvPr id="362532" name="Text Box 36"/>
          <p:cNvSpPr txBox="1">
            <a:spLocks noChangeArrowheads="1"/>
          </p:cNvSpPr>
          <p:nvPr/>
        </p:nvSpPr>
        <p:spPr bwMode="auto">
          <a:xfrm>
            <a:off x="2457450" y="3895725"/>
            <a:ext cx="2117725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Berechnung der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lokalen Beleuchtung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an den Eckpunkten</a:t>
            </a:r>
          </a:p>
        </p:txBody>
      </p:sp>
      <p:sp>
        <p:nvSpPr>
          <p:cNvPr id="362533" name="Text Box 37"/>
          <p:cNvSpPr txBox="1">
            <a:spLocks noChangeArrowheads="1"/>
          </p:cNvSpPr>
          <p:nvPr/>
        </p:nvSpPr>
        <p:spPr bwMode="auto">
          <a:xfrm>
            <a:off x="4521200" y="3895725"/>
            <a:ext cx="1828800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Erzeugung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Geometrischer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Primitive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(Linien, Dreiecke)</a:t>
            </a:r>
          </a:p>
        </p:txBody>
      </p:sp>
      <p:sp>
        <p:nvSpPr>
          <p:cNvPr id="362534" name="AutoShape 38"/>
          <p:cNvSpPr>
            <a:spLocks noChangeArrowheads="1"/>
          </p:cNvSpPr>
          <p:nvPr/>
        </p:nvSpPr>
        <p:spPr bwMode="auto">
          <a:xfrm>
            <a:off x="1493838" y="5275263"/>
            <a:ext cx="3924300" cy="763587"/>
          </a:xfrm>
          <a:prstGeom prst="rightArrow">
            <a:avLst>
              <a:gd name="adj1" fmla="val 64241"/>
              <a:gd name="adj2" fmla="val 55176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2535" name="AutoShape 39"/>
          <p:cNvSpPr>
            <a:spLocks noChangeArrowheads="1"/>
          </p:cNvSpPr>
          <p:nvPr/>
        </p:nvSpPr>
        <p:spPr bwMode="auto">
          <a:xfrm>
            <a:off x="5527675" y="5302250"/>
            <a:ext cx="2241550" cy="763588"/>
          </a:xfrm>
          <a:prstGeom prst="rightArrow">
            <a:avLst>
              <a:gd name="adj1" fmla="val 60917"/>
              <a:gd name="adj2" fmla="val 483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2536" name="Text Box 40"/>
          <p:cNvSpPr txBox="1">
            <a:spLocks noChangeArrowheads="1"/>
          </p:cNvSpPr>
          <p:nvPr/>
        </p:nvSpPr>
        <p:spPr bwMode="auto">
          <a:xfrm>
            <a:off x="5832475" y="5429250"/>
            <a:ext cx="165893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Primitive</a:t>
            </a:r>
            <a:r>
              <a:rPr lang="de-DE" sz="2400" b="1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62537" name="Text Box 41"/>
          <p:cNvSpPr txBox="1">
            <a:spLocks noChangeArrowheads="1"/>
          </p:cNvSpPr>
          <p:nvPr/>
        </p:nvSpPr>
        <p:spPr bwMode="auto">
          <a:xfrm>
            <a:off x="6324600" y="3895725"/>
            <a:ext cx="1851025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Projektion auf die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Bildebene</a:t>
            </a:r>
          </a:p>
        </p:txBody>
      </p:sp>
      <p:sp>
        <p:nvSpPr>
          <p:cNvPr id="362538" name="Line 42"/>
          <p:cNvSpPr>
            <a:spLocks noChangeShapeType="1"/>
          </p:cNvSpPr>
          <p:nvPr/>
        </p:nvSpPr>
        <p:spPr bwMode="auto">
          <a:xfrm flipH="1">
            <a:off x="765175" y="1825625"/>
            <a:ext cx="3255963" cy="8969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2539" name="Line 43"/>
          <p:cNvSpPr>
            <a:spLocks noChangeShapeType="1"/>
          </p:cNvSpPr>
          <p:nvPr/>
        </p:nvSpPr>
        <p:spPr bwMode="auto">
          <a:xfrm flipH="1">
            <a:off x="2457450" y="1825625"/>
            <a:ext cx="1835150" cy="879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2540" name="Line 44"/>
          <p:cNvSpPr>
            <a:spLocks noChangeShapeType="1"/>
          </p:cNvSpPr>
          <p:nvPr/>
        </p:nvSpPr>
        <p:spPr bwMode="auto">
          <a:xfrm flipH="1">
            <a:off x="4511675" y="1830388"/>
            <a:ext cx="52388" cy="9112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2541" name="Line 45"/>
          <p:cNvSpPr>
            <a:spLocks noChangeShapeType="1"/>
          </p:cNvSpPr>
          <p:nvPr/>
        </p:nvSpPr>
        <p:spPr bwMode="auto">
          <a:xfrm>
            <a:off x="4835525" y="1820863"/>
            <a:ext cx="1506538" cy="93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2542" name="Line 46"/>
          <p:cNvSpPr>
            <a:spLocks noChangeShapeType="1"/>
          </p:cNvSpPr>
          <p:nvPr/>
        </p:nvSpPr>
        <p:spPr bwMode="auto">
          <a:xfrm>
            <a:off x="5106988" y="1816100"/>
            <a:ext cx="2903537" cy="931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2543" name="Text Box 47"/>
          <p:cNvSpPr txBox="1">
            <a:spLocks noChangeArrowheads="1"/>
          </p:cNvSpPr>
          <p:nvPr/>
        </p:nvSpPr>
        <p:spPr bwMode="auto">
          <a:xfrm>
            <a:off x="1714500" y="5419725"/>
            <a:ext cx="14017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Vertices</a:t>
            </a:r>
          </a:p>
        </p:txBody>
      </p:sp>
      <p:sp>
        <p:nvSpPr>
          <p:cNvPr id="362544" name="Line 48"/>
          <p:cNvSpPr>
            <a:spLocks noChangeShapeType="1"/>
          </p:cNvSpPr>
          <p:nvPr/>
        </p:nvSpPr>
        <p:spPr bwMode="auto">
          <a:xfrm flipH="1">
            <a:off x="2605088" y="1812925"/>
            <a:ext cx="1693862" cy="949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2545" name="Line 49"/>
          <p:cNvSpPr>
            <a:spLocks noChangeShapeType="1"/>
          </p:cNvSpPr>
          <p:nvPr/>
        </p:nvSpPr>
        <p:spPr bwMode="auto">
          <a:xfrm flipH="1">
            <a:off x="4319588" y="1830388"/>
            <a:ext cx="244475" cy="923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2546" name="Line 50"/>
          <p:cNvSpPr>
            <a:spLocks noChangeShapeType="1"/>
          </p:cNvSpPr>
          <p:nvPr/>
        </p:nvSpPr>
        <p:spPr bwMode="auto">
          <a:xfrm>
            <a:off x="4835525" y="1820863"/>
            <a:ext cx="1330325" cy="9302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3836988" y="1203325"/>
            <a:ext cx="3995737" cy="674688"/>
            <a:chOff x="302" y="610"/>
            <a:chExt cx="2517" cy="425"/>
          </a:xfrm>
        </p:grpSpPr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362549" name="Rectangle 53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2550" name="Rectangle 54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62551" name="Text Box 55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362552" name="Line 56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362554" name="Rectangle 58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2555" name="Rectangle 59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62556" name="Text Box 60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362557" name="Line 61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362559" name="Rectangle 63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2560" name="Rectangle 64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62561" name="Text Box 65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362562" name="Line 66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2563" name="Line 67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25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6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Affine Transformationen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b="1" i="1"/>
              <a:t>Modellierungs-Transformation</a:t>
            </a:r>
            <a:r>
              <a:rPr lang="de-DE" sz="2800"/>
              <a:t> (Modeling TF)</a:t>
            </a:r>
            <a:endParaRPr lang="de-DE" sz="2400"/>
          </a:p>
          <a:p>
            <a:pPr>
              <a:buFont typeface="Wingdings" pitchFamily="2" charset="2"/>
              <a:buNone/>
            </a:pPr>
            <a:r>
              <a:rPr lang="de-DE" sz="2400"/>
              <a:t>	= lokale Transformationen, die angewendet werden um einzelne Objekte relativ zueinander zu positionieren.</a:t>
            </a:r>
          </a:p>
          <a:p>
            <a:endParaRPr lang="de-DE" sz="2400"/>
          </a:p>
          <a:p>
            <a:endParaRPr lang="de-DE" sz="2400"/>
          </a:p>
          <a:p>
            <a:endParaRPr lang="de-DE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3157538" y="3171825"/>
            <a:ext cx="1801812" cy="1331913"/>
          </a:xfrm>
          <a:prstGeom prst="rect">
            <a:avLst/>
          </a:prstGeom>
          <a:solidFill>
            <a:srgbClr val="FFCC00"/>
          </a:solidFill>
          <a:ln w="28575" algn="ctr">
            <a:miter lim="800000"/>
            <a:headEnd/>
            <a:tailEnd/>
          </a:ln>
          <a:effectLst/>
          <a:scene3d>
            <a:camera prst="legacyPerspectiveFront">
              <a:rot lat="900000" lon="20099999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spAutoFit/>
            <a:flatTx/>
          </a:bodyPr>
          <a:lstStyle/>
          <a:p>
            <a:endParaRPr lang="de-DE"/>
          </a:p>
        </p:txBody>
      </p:sp>
      <p:pic>
        <p:nvPicPr>
          <p:cNvPr id="306183" name="Picture 7" descr="IBR_c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0263" y="2744788"/>
            <a:ext cx="2732087" cy="2268537"/>
          </a:xfrm>
          <a:prstGeom prst="rect">
            <a:avLst/>
          </a:prstGeom>
          <a:noFill/>
        </p:spPr>
      </p:pic>
      <p:sp>
        <p:nvSpPr>
          <p:cNvPr id="306186" name="AutoShape 10"/>
          <p:cNvSpPr>
            <a:spLocks noChangeArrowheads="1"/>
          </p:cNvSpPr>
          <p:nvPr/>
        </p:nvSpPr>
        <p:spPr bwMode="auto">
          <a:xfrm>
            <a:off x="3738563" y="3886200"/>
            <a:ext cx="4708525" cy="2327275"/>
          </a:xfrm>
          <a:prstGeom prst="wedgeRectCallout">
            <a:avLst>
              <a:gd name="adj1" fmla="val -82028"/>
              <a:gd name="adj2" fmla="val -45019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de-DE" sz="2400" b="1" i="1"/>
              <a:t>Es soll nicht für jeden Frame eine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b="1" i="1"/>
              <a:t>komplett neue Szenenbeschreibung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b="1" i="1"/>
              <a:t>generiert werden!</a:t>
            </a:r>
          </a:p>
          <a:p>
            <a:pPr marL="342900" indent="-342900">
              <a:spcBef>
                <a:spcPct val="0"/>
              </a:spcBef>
            </a:pPr>
            <a:r>
              <a:rPr lang="de-DE" sz="2400"/>
              <a:t>Alle Punkte, die zu einem </a:t>
            </a:r>
            <a:r>
              <a:rPr lang="de-DE" sz="2400" b="1" i="1"/>
              <a:t>starren </a:t>
            </a:r>
          </a:p>
          <a:p>
            <a:pPr marL="342900" indent="-342900">
              <a:spcBef>
                <a:spcPct val="0"/>
              </a:spcBef>
            </a:pPr>
            <a:r>
              <a:rPr lang="de-DE" sz="2400"/>
              <a:t>Objekt gehören, werden mit einer 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b="1" i="1"/>
              <a:t>Modeling-Matrix</a:t>
            </a:r>
            <a:r>
              <a:rPr lang="de-DE" sz="2400"/>
              <a:t> multipliziert.</a:t>
            </a:r>
          </a:p>
          <a:p>
            <a:pPr marL="342900" indent="-342900">
              <a:spcBef>
                <a:spcPct val="0"/>
              </a:spcBef>
            </a:pP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7.40741E-7 C -0.02274 0.02755 -0.07396 0.14028 -0.13611 0.16597 C -0.19479 0.19398 -0.31858 0.1875 -0.37292 0.15417 C -0.42135 0.12639 -0.47778 0.0456 -0.50538 0.0169 " pathEditMode="relative" rAng="0" ptsTypes="atta">
                                      <p:cBhvr>
                                        <p:cTn id="6" dur="2000" fill="hold"/>
                                        <p:tgtEl>
                                          <p:spTgt spid="306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Affine Transformationen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b="1" i="1"/>
              <a:t>Kamera-Transformation</a:t>
            </a:r>
            <a:r>
              <a:rPr lang="de-DE" sz="2800"/>
              <a:t> (Viewing-Matrix)</a:t>
            </a:r>
          </a:p>
          <a:p>
            <a:pPr>
              <a:buFont typeface="Wingdings" pitchFamily="2" charset="2"/>
              <a:buNone/>
            </a:pPr>
            <a:r>
              <a:rPr lang="de-DE" sz="2400"/>
              <a:t>	= globale Transformation, die angewendet wird um die Kamera in des Szene zu plazieren 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1403350" y="2924175"/>
            <a:ext cx="1801813" cy="1331913"/>
          </a:xfrm>
          <a:prstGeom prst="rect">
            <a:avLst/>
          </a:prstGeom>
          <a:solidFill>
            <a:srgbClr val="FFCC00"/>
          </a:solidFill>
          <a:ln w="28575" algn="ctr">
            <a:miter lim="800000"/>
            <a:headEnd/>
            <a:tailEnd/>
          </a:ln>
          <a:effectLst/>
          <a:scene3d>
            <a:camera prst="legacyPerspectiveFront">
              <a:rot lat="900000" lon="20099999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spAutoFit/>
            <a:flatTx/>
          </a:bodyPr>
          <a:lstStyle/>
          <a:p>
            <a:endParaRPr lang="de-DE"/>
          </a:p>
        </p:txBody>
      </p:sp>
      <p:pic>
        <p:nvPicPr>
          <p:cNvPr id="334853" name="Picture 5" descr="IBR_c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708275"/>
            <a:ext cx="2732087" cy="2268538"/>
          </a:xfrm>
          <a:prstGeom prst="rect">
            <a:avLst/>
          </a:prstGeom>
          <a:noFill/>
        </p:spPr>
      </p:pic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5148263" y="2951163"/>
            <a:ext cx="1154112" cy="1331912"/>
          </a:xfrm>
          <a:prstGeom prst="rect">
            <a:avLst/>
          </a:prstGeom>
          <a:solidFill>
            <a:srgbClr val="FFCC00"/>
          </a:solidFill>
          <a:ln w="28575" algn="ctr">
            <a:miter lim="800000"/>
            <a:headEnd/>
            <a:tailEnd/>
          </a:ln>
          <a:effectLst/>
          <a:scene3d>
            <a:camera prst="legacyPerspectiveFront">
              <a:rot lat="900000" lon="1200000" rev="0"/>
            </a:camera>
            <a:lightRig rig="legacyFlat4" dir="t"/>
          </a:scene3d>
          <a:sp3d extrusionH="18018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anchor="ctr">
            <a:spAutoFit/>
            <a:flatTx/>
          </a:bodyPr>
          <a:lstStyle/>
          <a:p>
            <a:endParaRPr lang="de-DE"/>
          </a:p>
        </p:txBody>
      </p:sp>
      <p:pic>
        <p:nvPicPr>
          <p:cNvPr id="334854" name="Picture 6" descr="IBR_cow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2938" y="2808288"/>
            <a:ext cx="2881312" cy="1916112"/>
          </a:xfrm>
          <a:prstGeom prst="rect">
            <a:avLst/>
          </a:prstGeom>
          <a:noFill/>
        </p:spPr>
      </p:pic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3738563" y="3886200"/>
            <a:ext cx="4708525" cy="2327275"/>
          </a:xfrm>
          <a:prstGeom prst="wedgeRectCallout">
            <a:avLst>
              <a:gd name="adj1" fmla="val -42583"/>
              <a:gd name="adj2" fmla="val -61667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de-DE" sz="2400" b="1" i="1"/>
              <a:t>Es soll nicht jedes Mal eine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b="1" i="1"/>
              <a:t>komplett neue Szenenbeschreibung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b="1" i="1"/>
              <a:t>generiert werden, wenn sich die 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b="1" i="1"/>
              <a:t>Kameraposition ändert!</a:t>
            </a:r>
          </a:p>
          <a:p>
            <a:pPr marL="342900" indent="-342900">
              <a:spcBef>
                <a:spcPct val="0"/>
              </a:spcBef>
            </a:pPr>
            <a:r>
              <a:rPr lang="de-DE" sz="2400"/>
              <a:t>Alle Punkte werden mit einer 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b="1" i="1"/>
              <a:t>Viewing-Matrix</a:t>
            </a:r>
            <a:r>
              <a:rPr lang="de-DE" sz="2400"/>
              <a:t> multipliziert.</a:t>
            </a:r>
          </a:p>
          <a:p>
            <a:pPr marL="342900" indent="-342900">
              <a:spcBef>
                <a:spcPct val="0"/>
              </a:spcBef>
            </a:pPr>
            <a:endParaRPr lang="de-DE" sz="2400"/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641350" y="4953000"/>
            <a:ext cx="7239000" cy="11874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de-DE" sz="2400" b="1" i="1"/>
              <a:t>Kamerakoordinatensystem:</a:t>
            </a:r>
          </a:p>
          <a:p>
            <a:pPr marL="342900" indent="-342900">
              <a:spcBef>
                <a:spcPct val="0"/>
              </a:spcBef>
            </a:pPr>
            <a:r>
              <a:rPr lang="de-DE" sz="2400" i="1"/>
              <a:t>Üblicherweise:</a:t>
            </a:r>
            <a:r>
              <a:rPr lang="de-DE" sz="2400"/>
              <a:t> Augpunkt im Ursprung und Blickrichtung</a:t>
            </a:r>
          </a:p>
          <a:p>
            <a:pPr marL="342900" indent="-342900">
              <a:spcBef>
                <a:spcPct val="0"/>
              </a:spcBef>
            </a:pPr>
            <a:r>
              <a:rPr lang="de-DE" sz="2400"/>
              <a:t>entlang der negativen </a:t>
            </a:r>
            <a:r>
              <a:rPr lang="de-DE" sz="2400" b="1" i="1"/>
              <a:t>z</a:t>
            </a:r>
            <a:r>
              <a:rPr lang="de-DE" sz="2400"/>
              <a:t>-Achse, ( </a:t>
            </a:r>
            <a:r>
              <a:rPr lang="de-DE" sz="2400" b="1" i="1"/>
              <a:t>y</a:t>
            </a:r>
            <a:r>
              <a:rPr lang="de-DE" sz="2400"/>
              <a:t> zeigt nach oben)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4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8" grpId="0" animBg="1"/>
      <p:bldP spid="334858" grpId="1" animBg="1"/>
      <p:bldP spid="3348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ihandform 73"/>
          <p:cNvSpPr/>
          <p:nvPr/>
        </p:nvSpPr>
        <p:spPr bwMode="auto">
          <a:xfrm>
            <a:off x="3043989" y="2430379"/>
            <a:ext cx="4271211" cy="3934326"/>
          </a:xfrm>
          <a:custGeom>
            <a:avLst/>
            <a:gdLst>
              <a:gd name="connsiteX0" fmla="*/ 0 w 4271211"/>
              <a:gd name="connsiteY0" fmla="*/ 914400 h 3934326"/>
              <a:gd name="connsiteX1" fmla="*/ 661737 w 4271211"/>
              <a:gd name="connsiteY1" fmla="*/ 0 h 3934326"/>
              <a:gd name="connsiteX2" fmla="*/ 4271211 w 4271211"/>
              <a:gd name="connsiteY2" fmla="*/ 1022684 h 3934326"/>
              <a:gd name="connsiteX3" fmla="*/ 2117558 w 4271211"/>
              <a:gd name="connsiteY3" fmla="*/ 3934326 h 3934326"/>
              <a:gd name="connsiteX4" fmla="*/ 0 w 4271211"/>
              <a:gd name="connsiteY4" fmla="*/ 914400 h 39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211" h="3934326">
                <a:moveTo>
                  <a:pt x="0" y="914400"/>
                </a:moveTo>
                <a:lnTo>
                  <a:pt x="661737" y="0"/>
                </a:lnTo>
                <a:lnTo>
                  <a:pt x="4271211" y="1022684"/>
                </a:lnTo>
                <a:lnTo>
                  <a:pt x="2117558" y="3934326"/>
                </a:lnTo>
                <a:lnTo>
                  <a:pt x="0" y="914400"/>
                </a:lnTo>
                <a:close/>
              </a:path>
            </a:pathLst>
          </a:cu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000040"/>
              </a:solidFill>
              <a:effectLst/>
              <a:latin typeface="Futura Lt BT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4279230" y="1317284"/>
            <a:ext cx="1820780" cy="2588970"/>
            <a:chOff x="2414336" y="2917377"/>
            <a:chExt cx="1203158" cy="1710772"/>
          </a:xfrm>
        </p:grpSpPr>
        <p:sp>
          <p:nvSpPr>
            <p:cNvPr id="22" name="Ellipse 21"/>
            <p:cNvSpPr/>
            <p:nvPr/>
          </p:nvSpPr>
          <p:spPr bwMode="auto">
            <a:xfrm>
              <a:off x="2414336" y="3689685"/>
              <a:ext cx="938464" cy="938464"/>
            </a:xfrm>
            <a:prstGeom prst="ellipse">
              <a:avLst/>
            </a:prstGeom>
            <a:solidFill>
              <a:srgbClr val="FF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rgbClr val="000040"/>
                </a:solidFill>
                <a:effectLst/>
                <a:latin typeface="Futura Lt BT" pitchFamily="34" charset="0"/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 rot="19800000">
              <a:off x="2518609" y="2917377"/>
              <a:ext cx="1098885" cy="1105181"/>
              <a:chOff x="1395662" y="3514015"/>
              <a:chExt cx="1961149" cy="1972385"/>
            </a:xfrm>
          </p:grpSpPr>
          <p:cxnSp>
            <p:nvCxnSpPr>
              <p:cNvPr id="24" name="Gerade Verbindung mit Pfeil 23"/>
              <p:cNvCxnSpPr/>
              <p:nvPr/>
            </p:nvCxnSpPr>
            <p:spPr bwMode="auto">
              <a:xfrm rot="5400000" flipH="1" flipV="1">
                <a:off x="505326" y="4463716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Gerade Verbindung mit Pfeil 24"/>
              <p:cNvCxnSpPr/>
              <p:nvPr/>
            </p:nvCxnSpPr>
            <p:spPr bwMode="auto">
              <a:xfrm>
                <a:off x="1455821" y="5426242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Ellipse 25"/>
              <p:cNvSpPr/>
              <p:nvPr/>
            </p:nvSpPr>
            <p:spPr bwMode="auto">
              <a:xfrm>
                <a:off x="1395662" y="5354053"/>
                <a:ext cx="132347" cy="132347"/>
              </a:xfrm>
              <a:prstGeom prst="ellipse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rgbClr val="000040"/>
                  </a:solidFill>
                  <a:effectLst/>
                  <a:latin typeface="Futura Lt BT" pitchFamily="34" charset="0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Affine Transformationen</a:t>
            </a:r>
            <a:endParaRPr lang="de-DE" dirty="0"/>
          </a:p>
        </p:txBody>
      </p:sp>
      <p:grpSp>
        <p:nvGrpSpPr>
          <p:cNvPr id="76" name="Gruppieren 75"/>
          <p:cNvGrpSpPr/>
          <p:nvPr/>
        </p:nvGrpSpPr>
        <p:grpSpPr>
          <a:xfrm>
            <a:off x="2261936" y="2764977"/>
            <a:ext cx="1203158" cy="1710772"/>
            <a:chOff x="2261936" y="2764977"/>
            <a:chExt cx="1203158" cy="1710772"/>
          </a:xfrm>
        </p:grpSpPr>
        <p:sp>
          <p:nvSpPr>
            <p:cNvPr id="15" name="Ellipse 14"/>
            <p:cNvSpPr/>
            <p:nvPr/>
          </p:nvSpPr>
          <p:spPr bwMode="auto">
            <a:xfrm>
              <a:off x="2261936" y="3537285"/>
              <a:ext cx="938464" cy="93846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rgbClr val="000040"/>
                </a:solidFill>
                <a:effectLst/>
                <a:latin typeface="Futura Lt BT" pitchFamily="34" charset="0"/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 rot="19800000">
              <a:off x="2366209" y="2764977"/>
              <a:ext cx="1098885" cy="1105181"/>
              <a:chOff x="1395662" y="3514015"/>
              <a:chExt cx="1961149" cy="1972385"/>
            </a:xfrm>
          </p:grpSpPr>
          <p:cxnSp>
            <p:nvCxnSpPr>
              <p:cNvPr id="12" name="Gerade Verbindung mit Pfeil 11"/>
              <p:cNvCxnSpPr/>
              <p:nvPr/>
            </p:nvCxnSpPr>
            <p:spPr bwMode="auto">
              <a:xfrm rot="5400000" flipH="1" flipV="1">
                <a:off x="505326" y="4463716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" name="Gerade Verbindung mit Pfeil 12"/>
              <p:cNvCxnSpPr/>
              <p:nvPr/>
            </p:nvCxnSpPr>
            <p:spPr bwMode="auto">
              <a:xfrm>
                <a:off x="1455821" y="5426242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4" name="Ellipse 13"/>
              <p:cNvSpPr/>
              <p:nvPr/>
            </p:nvSpPr>
            <p:spPr bwMode="auto">
              <a:xfrm>
                <a:off x="1395662" y="5354053"/>
                <a:ext cx="132347" cy="132347"/>
              </a:xfrm>
              <a:prstGeom prst="ellipse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rgbClr val="000040"/>
                  </a:solidFill>
                  <a:effectLst/>
                  <a:latin typeface="Futura Lt BT" pitchFamily="34" charset="0"/>
                </a:endParaRP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 rot="2700000">
            <a:off x="3617494" y="3344779"/>
            <a:ext cx="860265" cy="1223212"/>
            <a:chOff x="2414336" y="2917377"/>
            <a:chExt cx="1203158" cy="1710772"/>
          </a:xfrm>
        </p:grpSpPr>
        <p:sp>
          <p:nvSpPr>
            <p:cNvPr id="16" name="Ellipse 15"/>
            <p:cNvSpPr/>
            <p:nvPr/>
          </p:nvSpPr>
          <p:spPr bwMode="auto">
            <a:xfrm>
              <a:off x="2414336" y="3689685"/>
              <a:ext cx="938464" cy="938464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rgbClr val="000040"/>
                </a:solidFill>
                <a:effectLst/>
                <a:latin typeface="Futura Lt BT" pitchFamily="34" charset="0"/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 rot="19800000">
              <a:off x="2518609" y="2917377"/>
              <a:ext cx="1098885" cy="1105181"/>
              <a:chOff x="1395662" y="3514015"/>
              <a:chExt cx="1961149" cy="1972385"/>
            </a:xfrm>
          </p:grpSpPr>
          <p:cxnSp>
            <p:nvCxnSpPr>
              <p:cNvPr id="18" name="Gerade Verbindung mit Pfeil 17"/>
              <p:cNvCxnSpPr/>
              <p:nvPr/>
            </p:nvCxnSpPr>
            <p:spPr bwMode="auto">
              <a:xfrm rot="5400000" flipH="1" flipV="1">
                <a:off x="505326" y="4463716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" name="Gerade Verbindung mit Pfeil 18"/>
              <p:cNvCxnSpPr/>
              <p:nvPr/>
            </p:nvCxnSpPr>
            <p:spPr bwMode="auto">
              <a:xfrm>
                <a:off x="1455821" y="5426242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Ellipse 19"/>
              <p:cNvSpPr/>
              <p:nvPr/>
            </p:nvSpPr>
            <p:spPr bwMode="auto">
              <a:xfrm>
                <a:off x="1395662" y="5354053"/>
                <a:ext cx="132347" cy="132347"/>
              </a:xfrm>
              <a:prstGeom prst="ellipse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rgbClr val="000040"/>
                  </a:solidFill>
                  <a:effectLst/>
                  <a:latin typeface="Futura Lt BT" pitchFamily="34" charset="0"/>
                </a:endParaRPr>
              </a:p>
            </p:txBody>
          </p:sp>
        </p:grpSp>
      </p:grpSp>
      <p:grpSp>
        <p:nvGrpSpPr>
          <p:cNvPr id="36" name="Gruppieren 35"/>
          <p:cNvGrpSpPr/>
          <p:nvPr/>
        </p:nvGrpSpPr>
        <p:grpSpPr>
          <a:xfrm rot="4115263">
            <a:off x="6355984" y="2831160"/>
            <a:ext cx="1058437" cy="1545496"/>
            <a:chOff x="4457284" y="3202001"/>
            <a:chExt cx="1663354" cy="2428777"/>
          </a:xfrm>
        </p:grpSpPr>
        <p:sp>
          <p:nvSpPr>
            <p:cNvPr id="37" name="Rechteck 36"/>
            <p:cNvSpPr/>
            <p:nvPr/>
          </p:nvSpPr>
          <p:spPr bwMode="auto">
            <a:xfrm rot="19727242">
              <a:off x="4463715" y="4620126"/>
              <a:ext cx="1010652" cy="1010652"/>
            </a:xfrm>
            <a:prstGeom prst="rect">
              <a:avLst/>
            </a:prstGeom>
            <a:solidFill>
              <a:srgbClr val="FF99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rgbClr val="000040"/>
                </a:solidFill>
                <a:effectLst/>
                <a:latin typeface="Futura Lt BT" pitchFamily="34" charset="0"/>
              </a:endParaRPr>
            </a:p>
          </p:txBody>
        </p:sp>
        <p:grpSp>
          <p:nvGrpSpPr>
            <p:cNvPr id="38" name="Gruppieren 22"/>
            <p:cNvGrpSpPr/>
            <p:nvPr/>
          </p:nvGrpSpPr>
          <p:grpSpPr>
            <a:xfrm rot="19800000">
              <a:off x="4457374" y="3201901"/>
              <a:ext cx="1663519" cy="1672505"/>
              <a:chOff x="1395662" y="3514015"/>
              <a:chExt cx="1961149" cy="1972385"/>
            </a:xfrm>
          </p:grpSpPr>
          <p:cxnSp>
            <p:nvCxnSpPr>
              <p:cNvPr id="39" name="Gerade Verbindung mit Pfeil 38"/>
              <p:cNvCxnSpPr/>
              <p:nvPr/>
            </p:nvCxnSpPr>
            <p:spPr bwMode="auto">
              <a:xfrm rot="5400000" flipH="1" flipV="1">
                <a:off x="505326" y="4463716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0" name="Gerade Verbindung mit Pfeil 39"/>
              <p:cNvCxnSpPr/>
              <p:nvPr/>
            </p:nvCxnSpPr>
            <p:spPr bwMode="auto">
              <a:xfrm>
                <a:off x="1455821" y="5426242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Ellipse 40"/>
              <p:cNvSpPr/>
              <p:nvPr/>
            </p:nvSpPr>
            <p:spPr bwMode="auto">
              <a:xfrm>
                <a:off x="1395662" y="5354053"/>
                <a:ext cx="132347" cy="132347"/>
              </a:xfrm>
              <a:prstGeom prst="ellipse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rgbClr val="000040"/>
                  </a:solidFill>
                  <a:effectLst/>
                  <a:latin typeface="Futura Lt BT" pitchFamily="34" charset="0"/>
                </a:endParaRPr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2390274" y="1933073"/>
            <a:ext cx="5492922" cy="3120644"/>
            <a:chOff x="2390274" y="1933073"/>
            <a:chExt cx="5492922" cy="3120644"/>
          </a:xfrm>
        </p:grpSpPr>
        <p:sp>
          <p:nvSpPr>
            <p:cNvPr id="44" name="Textfeld 43"/>
            <p:cNvSpPr txBox="1"/>
            <p:nvPr/>
          </p:nvSpPr>
          <p:spPr>
            <a:xfrm>
              <a:off x="2390274" y="2919663"/>
              <a:ext cx="969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chemeClr val="tx1"/>
                  </a:solidFill>
                </a:rPr>
                <a:t>Modell-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Koordinaten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4471737" y="1933073"/>
              <a:ext cx="969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chemeClr val="tx1"/>
                  </a:solidFill>
                </a:rPr>
                <a:t>Modell-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Koordinaten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6914148" y="2919663"/>
              <a:ext cx="969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chemeClr val="tx1"/>
                  </a:solidFill>
                </a:rPr>
                <a:t>Modell-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Koordinaten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6011780" y="4592052"/>
              <a:ext cx="969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chemeClr val="tx1"/>
                  </a:solidFill>
                </a:rPr>
                <a:t>Modell-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Koordinaten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521243" y="4255166"/>
              <a:ext cx="969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chemeClr val="tx1"/>
                  </a:solidFill>
                </a:rPr>
                <a:t>Modell-</a:t>
              </a:r>
              <a:br>
                <a:rPr lang="de-DE" sz="1200" b="1" dirty="0" smtClean="0">
                  <a:solidFill>
                    <a:schemeClr val="tx1"/>
                  </a:solidFill>
                </a:rPr>
              </a:br>
              <a:r>
                <a:rPr lang="de-DE" sz="1200" b="1" dirty="0" smtClean="0">
                  <a:solidFill>
                    <a:schemeClr val="tx1"/>
                  </a:solidFill>
                </a:rPr>
                <a:t>Koordinaten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3" name="Gerade Verbindung 62"/>
          <p:cNvCxnSpPr/>
          <p:nvPr/>
        </p:nvCxnSpPr>
        <p:spPr bwMode="auto">
          <a:xfrm>
            <a:off x="2610853" y="2310063"/>
            <a:ext cx="5041232" cy="3465095"/>
          </a:xfrm>
          <a:prstGeom prst="line">
            <a:avLst/>
          </a:prstGeom>
          <a:solidFill>
            <a:srgbClr val="FF9900"/>
          </a:solidFill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 rot="5400000">
            <a:off x="2935706" y="2562729"/>
            <a:ext cx="890339" cy="649703"/>
          </a:xfrm>
          <a:prstGeom prst="line">
            <a:avLst/>
          </a:prstGeom>
          <a:solidFill>
            <a:srgbClr val="FF99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748466" y="3830061"/>
            <a:ext cx="2951746" cy="2181723"/>
          </a:xfrm>
          <a:prstGeom prst="line">
            <a:avLst/>
          </a:prstGeom>
          <a:solidFill>
            <a:srgbClr val="FF99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2189747" y="2009274"/>
            <a:ext cx="5137485" cy="1443789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Gerade Verbindung 70"/>
          <p:cNvCxnSpPr>
            <a:endCxn id="74" idx="3"/>
          </p:cNvCxnSpPr>
          <p:nvPr/>
        </p:nvCxnSpPr>
        <p:spPr bwMode="auto">
          <a:xfrm rot="16200000" flipH="1">
            <a:off x="1485900" y="2689057"/>
            <a:ext cx="4343400" cy="3007895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Rechteck 80"/>
          <p:cNvSpPr/>
          <p:nvPr/>
        </p:nvSpPr>
        <p:spPr bwMode="auto">
          <a:xfrm>
            <a:off x="1239253" y="1311442"/>
            <a:ext cx="7339263" cy="5065294"/>
          </a:xfrm>
          <a:prstGeom prst="rect">
            <a:avLst/>
          </a:prstGeom>
          <a:solidFill>
            <a:srgbClr val="FFFFFF">
              <a:alpha val="89804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000040"/>
              </a:solidFill>
              <a:effectLst/>
              <a:latin typeface="Futura Lt BT" pitchFamily="34" charset="0"/>
            </a:endParaRPr>
          </a:p>
        </p:txBody>
      </p:sp>
      <p:grpSp>
        <p:nvGrpSpPr>
          <p:cNvPr id="75" name="Gruppieren 74"/>
          <p:cNvGrpSpPr/>
          <p:nvPr/>
        </p:nvGrpSpPr>
        <p:grpSpPr>
          <a:xfrm>
            <a:off x="1395662" y="3514015"/>
            <a:ext cx="1961149" cy="2322970"/>
            <a:chOff x="1395662" y="3514015"/>
            <a:chExt cx="1961149" cy="2322970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1395662" y="3514015"/>
              <a:ext cx="1961149" cy="1972385"/>
              <a:chOff x="1395662" y="3514015"/>
              <a:chExt cx="1961149" cy="1972385"/>
            </a:xfrm>
          </p:grpSpPr>
          <p:cxnSp>
            <p:nvCxnSpPr>
              <p:cNvPr id="6" name="Gerade Verbindung mit Pfeil 5"/>
              <p:cNvCxnSpPr/>
              <p:nvPr/>
            </p:nvCxnSpPr>
            <p:spPr bwMode="auto">
              <a:xfrm rot="5400000" flipH="1" flipV="1">
                <a:off x="505326" y="4463716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Gerade Verbindung mit Pfeil 7"/>
              <p:cNvCxnSpPr/>
              <p:nvPr/>
            </p:nvCxnSpPr>
            <p:spPr bwMode="auto">
              <a:xfrm>
                <a:off x="1455821" y="5426242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" name="Ellipse 8"/>
              <p:cNvSpPr/>
              <p:nvPr/>
            </p:nvSpPr>
            <p:spPr bwMode="auto">
              <a:xfrm>
                <a:off x="1395662" y="5354053"/>
                <a:ext cx="132347" cy="132347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rgbClr val="000040"/>
                  </a:solidFill>
                  <a:effectLst/>
                  <a:latin typeface="Futura Lt BT" pitchFamily="34" charset="0"/>
                </a:endParaRPr>
              </a:p>
            </p:txBody>
          </p:sp>
        </p:grpSp>
        <p:sp>
          <p:nvSpPr>
            <p:cNvPr id="43" name="Textfeld 42"/>
            <p:cNvSpPr txBox="1"/>
            <p:nvPr/>
          </p:nvSpPr>
          <p:spPr>
            <a:xfrm>
              <a:off x="1419727" y="5498431"/>
              <a:ext cx="1580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0070C0"/>
                  </a:solidFill>
                </a:rPr>
                <a:t>Weltkoordinaten</a:t>
              </a:r>
              <a:endParaRPr lang="de-DE" sz="1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1377611" y="1379621"/>
            <a:ext cx="1770159" cy="1110455"/>
            <a:chOff x="1377611" y="1379621"/>
            <a:chExt cx="1770159" cy="1110455"/>
          </a:xfrm>
        </p:grpSpPr>
        <p:grpSp>
          <p:nvGrpSpPr>
            <p:cNvPr id="59" name="Gruppieren 58"/>
            <p:cNvGrpSpPr/>
            <p:nvPr/>
          </p:nvGrpSpPr>
          <p:grpSpPr>
            <a:xfrm rot="21014891">
              <a:off x="1377611" y="1686433"/>
              <a:ext cx="1226599" cy="803643"/>
              <a:chOff x="908379" y="1481895"/>
              <a:chExt cx="1226599" cy="803643"/>
            </a:xfrm>
          </p:grpSpPr>
          <p:grpSp>
            <p:nvGrpSpPr>
              <p:cNvPr id="55" name="Gruppieren 54"/>
              <p:cNvGrpSpPr/>
              <p:nvPr/>
            </p:nvGrpSpPr>
            <p:grpSpPr>
              <a:xfrm rot="13500000">
                <a:off x="910390" y="1479884"/>
                <a:ext cx="701832" cy="705853"/>
                <a:chOff x="1395662" y="3514015"/>
                <a:chExt cx="1961149" cy="1972385"/>
              </a:xfrm>
            </p:grpSpPr>
            <p:cxnSp>
              <p:nvCxnSpPr>
                <p:cNvPr id="56" name="Gerade Verbindung mit Pfeil 55"/>
                <p:cNvCxnSpPr/>
                <p:nvPr/>
              </p:nvCxnSpPr>
              <p:spPr bwMode="auto">
                <a:xfrm rot="5400000" flipH="1" flipV="1">
                  <a:off x="505326" y="4463716"/>
                  <a:ext cx="1900990" cy="1588"/>
                </a:xfrm>
                <a:prstGeom prst="straightConnector1">
                  <a:avLst/>
                </a:prstGeom>
                <a:solidFill>
                  <a:srgbClr val="FF9900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57" name="Gerade Verbindung mit Pfeil 56"/>
                <p:cNvCxnSpPr/>
                <p:nvPr/>
              </p:nvCxnSpPr>
              <p:spPr bwMode="auto">
                <a:xfrm>
                  <a:off x="1455821" y="5426242"/>
                  <a:ext cx="1900990" cy="1588"/>
                </a:xfrm>
                <a:prstGeom prst="straightConnector1">
                  <a:avLst/>
                </a:prstGeom>
                <a:solidFill>
                  <a:srgbClr val="FF9900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8" name="Ellipse 57"/>
                <p:cNvSpPr/>
                <p:nvPr/>
              </p:nvSpPr>
              <p:spPr bwMode="auto">
                <a:xfrm>
                  <a:off x="1395662" y="5354053"/>
                  <a:ext cx="132347" cy="132347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3200" b="0" i="0" u="none" strike="noStrike" cap="none" normalizeH="0" baseline="0" smtClean="0">
                    <a:ln>
                      <a:noFill/>
                    </a:ln>
                    <a:solidFill>
                      <a:srgbClr val="000040"/>
                    </a:solidFill>
                    <a:effectLst/>
                    <a:latin typeface="Futura Lt BT" pitchFamily="34" charset="0"/>
                  </a:endParaRPr>
                </a:p>
              </p:txBody>
            </p:sp>
          </p:grpSp>
          <p:grpSp>
            <p:nvGrpSpPr>
              <p:cNvPr id="50" name="Group 16"/>
              <p:cNvGrpSpPr>
                <a:grpSpLocks/>
              </p:cNvGrpSpPr>
              <p:nvPr/>
            </p:nvGrpSpPr>
            <p:grpSpPr bwMode="auto">
              <a:xfrm rot="3734147">
                <a:off x="1675396" y="1825957"/>
                <a:ext cx="576263" cy="342900"/>
                <a:chOff x="462" y="1717"/>
                <a:chExt cx="568" cy="338"/>
              </a:xfrm>
            </p:grpSpPr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475" y="1776"/>
                  <a:ext cx="540" cy="271"/>
                </a:xfrm>
                <a:custGeom>
                  <a:avLst/>
                  <a:gdLst/>
                  <a:ahLst/>
                  <a:cxnLst>
                    <a:cxn ang="0">
                      <a:pos x="393" y="0"/>
                    </a:cxn>
                    <a:cxn ang="0">
                      <a:pos x="0" y="240"/>
                    </a:cxn>
                    <a:cxn ang="0">
                      <a:pos x="464" y="271"/>
                    </a:cxn>
                    <a:cxn ang="0">
                      <a:pos x="393" y="0"/>
                    </a:cxn>
                  </a:cxnLst>
                  <a:rect l="0" t="0" r="r" b="b"/>
                  <a:pathLst>
                    <a:path w="540" h="271">
                      <a:moveTo>
                        <a:pt x="393" y="0"/>
                      </a:moveTo>
                      <a:cubicBezTo>
                        <a:pt x="317" y="38"/>
                        <a:pt x="306" y="57"/>
                        <a:pt x="0" y="240"/>
                      </a:cubicBezTo>
                      <a:cubicBezTo>
                        <a:pt x="246" y="261"/>
                        <a:pt x="291" y="261"/>
                        <a:pt x="464" y="271"/>
                      </a:cubicBezTo>
                      <a:cubicBezTo>
                        <a:pt x="495" y="225"/>
                        <a:pt x="540" y="96"/>
                        <a:pt x="393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tint val="0"/>
                        <a:invGamma/>
                      </a:srgbClr>
                    </a:gs>
                  </a:gsLst>
                  <a:lin ang="0" scaled="1"/>
                </a:gradFill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2" name="Freeform 18"/>
                <p:cNvSpPr>
                  <a:spLocks/>
                </p:cNvSpPr>
                <p:nvPr/>
              </p:nvSpPr>
              <p:spPr bwMode="auto">
                <a:xfrm>
                  <a:off x="462" y="1717"/>
                  <a:ext cx="568" cy="338"/>
                </a:xfrm>
                <a:custGeom>
                  <a:avLst/>
                  <a:gdLst/>
                  <a:ahLst/>
                  <a:cxnLst>
                    <a:cxn ang="0">
                      <a:pos x="502" y="0"/>
                    </a:cxn>
                    <a:cxn ang="0">
                      <a:pos x="0" y="305"/>
                    </a:cxn>
                    <a:cxn ang="0">
                      <a:pos x="568" y="338"/>
                    </a:cxn>
                  </a:cxnLst>
                  <a:rect l="0" t="0" r="r" b="b"/>
                  <a:pathLst>
                    <a:path w="568" h="338">
                      <a:moveTo>
                        <a:pt x="502" y="0"/>
                      </a:moveTo>
                      <a:lnTo>
                        <a:pt x="0" y="305"/>
                      </a:lnTo>
                      <a:lnTo>
                        <a:pt x="568" y="338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3" name="Oval 19"/>
                <p:cNvSpPr>
                  <a:spLocks noChangeArrowheads="1"/>
                </p:cNvSpPr>
                <p:nvPr/>
              </p:nvSpPr>
              <p:spPr bwMode="auto">
                <a:xfrm rot="-1055500">
                  <a:off x="864" y="1807"/>
                  <a:ext cx="100" cy="201"/>
                </a:xfrm>
                <a:prstGeom prst="ellipse">
                  <a:avLst/>
                </a:prstGeom>
                <a:solidFill>
                  <a:srgbClr val="333333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54" name="Oval 20"/>
                <p:cNvSpPr>
                  <a:spLocks noChangeArrowheads="1"/>
                </p:cNvSpPr>
                <p:nvPr/>
              </p:nvSpPr>
              <p:spPr bwMode="auto">
                <a:xfrm rot="-1055500">
                  <a:off x="912" y="1849"/>
                  <a:ext cx="34" cy="107"/>
                </a:xfrm>
                <a:prstGeom prst="ellipse">
                  <a:avLst/>
                </a:prstGeom>
                <a:solidFill>
                  <a:schemeClr val="tx1"/>
                </a:solidFill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60" name="Textfeld 59"/>
            <p:cNvSpPr txBox="1"/>
            <p:nvPr/>
          </p:nvSpPr>
          <p:spPr>
            <a:xfrm>
              <a:off x="2065422" y="1379621"/>
              <a:ext cx="1082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solidFill>
                    <a:srgbClr val="FF0000"/>
                  </a:solidFill>
                </a:rPr>
                <a:t>Kamera</a:t>
              </a:r>
              <a:br>
                <a:rPr lang="de-DE" sz="1400" b="1" dirty="0" smtClean="0">
                  <a:solidFill>
                    <a:srgbClr val="FF0000"/>
                  </a:solidFill>
                </a:rPr>
              </a:br>
              <a:r>
                <a:rPr lang="de-DE" sz="1400" b="1" dirty="0" err="1" smtClean="0">
                  <a:solidFill>
                    <a:srgbClr val="FF0000"/>
                  </a:solidFill>
                </a:rPr>
                <a:t>koordinaten</a:t>
              </a:r>
              <a:endParaRPr lang="de-DE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4577600" y="3214032"/>
            <a:ext cx="1663354" cy="2428777"/>
            <a:chOff x="4457284" y="3202001"/>
            <a:chExt cx="1663354" cy="2428777"/>
          </a:xfrm>
        </p:grpSpPr>
        <p:sp>
          <p:nvSpPr>
            <p:cNvPr id="34" name="Rechteck 33"/>
            <p:cNvSpPr/>
            <p:nvPr/>
          </p:nvSpPr>
          <p:spPr bwMode="auto">
            <a:xfrm rot="19727242">
              <a:off x="4463715" y="4620126"/>
              <a:ext cx="1010652" cy="1010652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3200" b="0" i="0" u="none" strike="noStrike" cap="none" normalizeH="0" baseline="0" smtClean="0">
                <a:ln>
                  <a:noFill/>
                </a:ln>
                <a:solidFill>
                  <a:srgbClr val="000040"/>
                </a:solidFill>
                <a:effectLst/>
                <a:latin typeface="Futura Lt BT" pitchFamily="34" charset="0"/>
              </a:endParaRPr>
            </a:p>
          </p:txBody>
        </p:sp>
        <p:grpSp>
          <p:nvGrpSpPr>
            <p:cNvPr id="30" name="Gruppieren 22"/>
            <p:cNvGrpSpPr/>
            <p:nvPr/>
          </p:nvGrpSpPr>
          <p:grpSpPr>
            <a:xfrm rot="19800000">
              <a:off x="4457284" y="3202001"/>
              <a:ext cx="1663354" cy="1672505"/>
              <a:chOff x="1395662" y="3514015"/>
              <a:chExt cx="1961149" cy="1972385"/>
            </a:xfrm>
          </p:grpSpPr>
          <p:cxnSp>
            <p:nvCxnSpPr>
              <p:cNvPr id="31" name="Gerade Verbindung mit Pfeil 30"/>
              <p:cNvCxnSpPr/>
              <p:nvPr/>
            </p:nvCxnSpPr>
            <p:spPr bwMode="auto">
              <a:xfrm rot="5400000" flipH="1" flipV="1">
                <a:off x="505326" y="4463716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Gerade Verbindung mit Pfeil 31"/>
              <p:cNvCxnSpPr/>
              <p:nvPr/>
            </p:nvCxnSpPr>
            <p:spPr bwMode="auto">
              <a:xfrm>
                <a:off x="1455821" y="5426242"/>
                <a:ext cx="1900990" cy="1588"/>
              </a:xfrm>
              <a:prstGeom prst="straightConnector1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3" name="Ellipse 32"/>
              <p:cNvSpPr/>
              <p:nvPr/>
            </p:nvSpPr>
            <p:spPr bwMode="auto">
              <a:xfrm>
                <a:off x="1395662" y="5354053"/>
                <a:ext cx="132347" cy="132347"/>
              </a:xfrm>
              <a:prstGeom prst="ellipse">
                <a:avLst/>
              </a:prstGeom>
              <a:solidFill>
                <a:srgbClr val="FF9900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3200" b="0" i="0" u="none" strike="noStrike" cap="none" normalizeH="0" baseline="0" smtClean="0">
                  <a:ln>
                    <a:noFill/>
                  </a:ln>
                  <a:solidFill>
                    <a:srgbClr val="000040"/>
                  </a:solidFill>
                  <a:effectLst/>
                  <a:latin typeface="Futura Lt BT" pitchFamily="34" charset="0"/>
                </a:endParaRPr>
              </a:p>
            </p:txBody>
          </p:sp>
        </p:grpSp>
      </p:grpSp>
      <p:sp>
        <p:nvSpPr>
          <p:cNvPr id="82" name="Gebogener Pfeil 81"/>
          <p:cNvSpPr/>
          <p:nvPr/>
        </p:nvSpPr>
        <p:spPr bwMode="auto">
          <a:xfrm flipH="1">
            <a:off x="1094873" y="4199023"/>
            <a:ext cx="4704347" cy="3453062"/>
          </a:xfrm>
          <a:prstGeom prst="circularArrow">
            <a:avLst>
              <a:gd name="adj1" fmla="val 5542"/>
              <a:gd name="adj2" fmla="val 750348"/>
              <a:gd name="adj3" fmla="val 19879709"/>
              <a:gd name="adj4" fmla="val 12456426"/>
              <a:gd name="adj5" fmla="val 8421"/>
            </a:avLst>
          </a:prstGeom>
          <a:solidFill>
            <a:srgbClr val="FF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000040"/>
              </a:solidFill>
              <a:effectLst/>
              <a:latin typeface="Futura Lt BT" pitchFamily="34" charset="0"/>
            </a:endParaRPr>
          </a:p>
        </p:txBody>
      </p:sp>
      <p:sp>
        <p:nvSpPr>
          <p:cNvPr id="83" name="Gebogener Pfeil 82"/>
          <p:cNvSpPr/>
          <p:nvPr/>
        </p:nvSpPr>
        <p:spPr bwMode="auto">
          <a:xfrm rot="5781676" flipH="1" flipV="1">
            <a:off x="279866" y="1847972"/>
            <a:ext cx="4354490" cy="3924918"/>
          </a:xfrm>
          <a:prstGeom prst="circularArrow">
            <a:avLst>
              <a:gd name="adj1" fmla="val 4063"/>
              <a:gd name="adj2" fmla="val 605350"/>
              <a:gd name="adj3" fmla="val 19570096"/>
              <a:gd name="adj4" fmla="val 12456426"/>
              <a:gd name="adj5" fmla="val 5423"/>
            </a:avLst>
          </a:prstGeom>
          <a:solidFill>
            <a:srgbClr val="FF99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 smtClean="0">
              <a:ln>
                <a:noFill/>
              </a:ln>
              <a:solidFill>
                <a:srgbClr val="000040"/>
              </a:solidFill>
              <a:effectLst/>
              <a:latin typeface="Futura Lt BT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2899611" y="3501191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Model</a:t>
            </a:r>
            <a:br>
              <a:rPr lang="de-DE" sz="2400" b="1" dirty="0" smtClean="0"/>
            </a:br>
            <a:r>
              <a:rPr lang="de-DE" sz="2400" b="1" dirty="0" smtClean="0"/>
              <a:t>Matrix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926434" y="3104148"/>
            <a:ext cx="976549" cy="83099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View</a:t>
            </a:r>
            <a:br>
              <a:rPr lang="de-DE" sz="2400" b="1" dirty="0" smtClean="0"/>
            </a:br>
            <a:r>
              <a:rPr lang="de-DE" sz="2400" b="1" dirty="0" smtClean="0"/>
              <a:t>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1" grpId="0" animBg="1"/>
      <p:bldP spid="82" grpId="0" animBg="1"/>
      <p:bldP spid="83" grpId="0" animBg="1"/>
      <p:bldP spid="84" grpId="0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86" name="Picture 14" descr="modelview01"/>
          <p:cNvPicPr>
            <a:picLocks noChangeAspect="1" noChangeArrowheads="1"/>
          </p:cNvPicPr>
          <p:nvPr/>
        </p:nvPicPr>
        <p:blipFill>
          <a:blip r:embed="rId2"/>
          <a:srcRect l="80583" b="2985"/>
          <a:stretch>
            <a:fillRect/>
          </a:stretch>
        </p:blipFill>
        <p:spPr bwMode="auto">
          <a:xfrm>
            <a:off x="5210175" y="1868488"/>
            <a:ext cx="1509713" cy="619125"/>
          </a:xfrm>
          <a:prstGeom prst="rect">
            <a:avLst/>
          </a:prstGeom>
          <a:noFill/>
        </p:spPr>
      </p:pic>
      <p:pic>
        <p:nvPicPr>
          <p:cNvPr id="335882" name="Picture 10" descr="modelview01"/>
          <p:cNvPicPr>
            <a:picLocks noChangeAspect="1" noChangeArrowheads="1"/>
          </p:cNvPicPr>
          <p:nvPr/>
        </p:nvPicPr>
        <p:blipFill>
          <a:blip r:embed="rId2"/>
          <a:srcRect l="57411" r="19252" b="497"/>
          <a:stretch>
            <a:fillRect/>
          </a:stretch>
        </p:blipFill>
        <p:spPr bwMode="auto">
          <a:xfrm>
            <a:off x="3408363" y="1868488"/>
            <a:ext cx="1814512" cy="635000"/>
          </a:xfrm>
          <a:prstGeom prst="rect">
            <a:avLst/>
          </a:prstGeom>
          <a:noFill/>
        </p:spPr>
      </p:pic>
      <p:pic>
        <p:nvPicPr>
          <p:cNvPr id="335878" name="Picture 6" descr="modelview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688" y="1870075"/>
            <a:ext cx="1414462" cy="655638"/>
          </a:xfrm>
          <a:prstGeom prst="rect">
            <a:avLst/>
          </a:prstGeom>
          <a:noFill/>
        </p:spPr>
      </p:pic>
      <p:pic>
        <p:nvPicPr>
          <p:cNvPr id="335881" name="Picture 9" descr="modelview01"/>
          <p:cNvPicPr>
            <a:picLocks noChangeAspect="1" noChangeArrowheads="1"/>
          </p:cNvPicPr>
          <p:nvPr/>
        </p:nvPicPr>
        <p:blipFill>
          <a:blip r:embed="rId2"/>
          <a:srcRect r="81503" b="-1492"/>
          <a:stretch>
            <a:fillRect/>
          </a:stretch>
        </p:blipFill>
        <p:spPr bwMode="auto">
          <a:xfrm>
            <a:off x="612775" y="1860550"/>
            <a:ext cx="1438275" cy="647700"/>
          </a:xfrm>
          <a:prstGeom prst="rect">
            <a:avLst/>
          </a:prstGeom>
          <a:noFill/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Affine Transformationen</a:t>
            </a:r>
          </a:p>
        </p:txBody>
      </p:sp>
      <p:pic>
        <p:nvPicPr>
          <p:cNvPr id="335876" name="Picture 4" descr="modelview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7088" y="1827213"/>
            <a:ext cx="2625725" cy="669925"/>
          </a:xfrm>
          <a:prstGeom prst="rect">
            <a:avLst/>
          </a:prstGeom>
          <a:noFill/>
        </p:spPr>
      </p:pic>
      <p:pic>
        <p:nvPicPr>
          <p:cNvPr id="335879" name="Picture 7" descr="modelview01"/>
          <p:cNvPicPr>
            <a:picLocks noChangeAspect="1" noChangeArrowheads="1"/>
          </p:cNvPicPr>
          <p:nvPr/>
        </p:nvPicPr>
        <p:blipFill>
          <a:blip r:embed="rId2"/>
          <a:srcRect l="22214" r="69456" b="9702"/>
          <a:stretch>
            <a:fillRect/>
          </a:stretch>
        </p:blipFill>
        <p:spPr bwMode="auto">
          <a:xfrm>
            <a:off x="2339975" y="1860550"/>
            <a:ext cx="647700" cy="576263"/>
          </a:xfrm>
          <a:prstGeom prst="rect">
            <a:avLst/>
          </a:prstGeom>
          <a:noFill/>
        </p:spPr>
      </p:pic>
      <p:pic>
        <p:nvPicPr>
          <p:cNvPr id="335880" name="Picture 8" descr="modelview01"/>
          <p:cNvPicPr>
            <a:picLocks noChangeAspect="1" noChangeArrowheads="1"/>
          </p:cNvPicPr>
          <p:nvPr/>
        </p:nvPicPr>
        <p:blipFill>
          <a:blip r:embed="rId2"/>
          <a:srcRect l="35178" r="42589" b="-1492"/>
          <a:stretch>
            <a:fillRect/>
          </a:stretch>
        </p:blipFill>
        <p:spPr bwMode="auto">
          <a:xfrm>
            <a:off x="3348038" y="1860550"/>
            <a:ext cx="1728787" cy="647700"/>
          </a:xfrm>
          <a:prstGeom prst="rect">
            <a:avLst/>
          </a:prstGeom>
          <a:noFill/>
        </p:spPr>
      </p:pic>
      <p:pic>
        <p:nvPicPr>
          <p:cNvPr id="335887" name="Picture 15" descr="modelview01"/>
          <p:cNvPicPr>
            <a:picLocks noChangeAspect="1" noChangeArrowheads="1"/>
          </p:cNvPicPr>
          <p:nvPr/>
        </p:nvPicPr>
        <p:blipFill>
          <a:blip r:embed="rId2"/>
          <a:srcRect l="80583" b="2985"/>
          <a:stretch>
            <a:fillRect/>
          </a:stretch>
        </p:blipFill>
        <p:spPr bwMode="auto">
          <a:xfrm>
            <a:off x="6883400" y="1870075"/>
            <a:ext cx="1509713" cy="619125"/>
          </a:xfrm>
          <a:prstGeom prst="rect">
            <a:avLst/>
          </a:prstGeom>
          <a:noFill/>
        </p:spPr>
      </p:pic>
      <p:sp>
        <p:nvSpPr>
          <p:cNvPr id="335888" name="Text Box 16"/>
          <p:cNvSpPr txBox="1">
            <a:spLocks noChangeArrowheads="1"/>
          </p:cNvSpPr>
          <p:nvPr/>
        </p:nvSpPr>
        <p:spPr bwMode="auto">
          <a:xfrm>
            <a:off x="563563" y="1149350"/>
            <a:ext cx="6208712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 sz="2800" b="1" i="1"/>
              <a:t>Gegeben:</a:t>
            </a:r>
            <a:r>
              <a:rPr lang="de-DE" sz="2800"/>
              <a:t> Vertices in Modellkoordinaten</a:t>
            </a:r>
          </a:p>
        </p:txBody>
      </p:sp>
      <p:sp>
        <p:nvSpPr>
          <p:cNvPr id="33588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581025" y="3033713"/>
            <a:ext cx="7885113" cy="3221037"/>
          </a:xfrm>
          <a:noFill/>
          <a:ln/>
        </p:spPr>
        <p:txBody>
          <a:bodyPr/>
          <a:lstStyle/>
          <a:p>
            <a:r>
              <a:rPr lang="de-DE"/>
              <a:t>Transformation in Weltkoordinaten</a:t>
            </a:r>
          </a:p>
          <a:p>
            <a:r>
              <a:rPr lang="de-DE"/>
              <a:t>Transformation in Kamerakoordinaten</a:t>
            </a:r>
          </a:p>
          <a:p>
            <a:r>
              <a:rPr lang="de-DE"/>
              <a:t>Beide Matrizen können zu einer</a:t>
            </a:r>
            <a:r>
              <a:rPr lang="de-DE" b="1" i="1"/>
              <a:t> Modelview-Matrix </a:t>
            </a:r>
            <a:r>
              <a:rPr lang="de-DE"/>
              <a:t>zusammengefasst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5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6 L 0.18334 7.40741E-6 " pathEditMode="relative" ptsTypes="AA">
                                      <p:cBhvr>
                                        <p:cTn id="31" dur="5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6 L 0.18334 7.40741E-6 " pathEditMode="relative" ptsTypes="AA">
                                      <p:cBhvr>
                                        <p:cTn id="33" dur="5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5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10451 4.81481E-6 " pathEditMode="relative" ptsTypes="AA">
                                      <p:cBhvr>
                                        <p:cTn id="60" dur="5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5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/>
              <a:t>Wiederholung: Lineare Algebra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</a:t>
            </a:r>
            <a:r>
              <a:rPr lang="de-DE" i="1" smtClean="0"/>
              <a:t> </a:t>
            </a:r>
            <a:r>
              <a:rPr lang="de-DE" b="1" i="1" smtClean="0">
                <a:solidFill>
                  <a:schemeClr val="folHlink"/>
                </a:solidFill>
              </a:rPr>
              <a:t>Punkt</a:t>
            </a:r>
            <a:r>
              <a:rPr lang="de-DE" b="1" smtClean="0">
                <a:solidFill>
                  <a:schemeClr val="folHlink"/>
                </a:solidFill>
              </a:rPr>
              <a:t> </a:t>
            </a:r>
            <a:r>
              <a:rPr lang="de-DE" smtClean="0"/>
              <a:t>beschreibt eine bestimmte Position im Raum </a:t>
            </a:r>
            <a:r>
              <a:rPr lang="de-DE" i="1" smtClean="0"/>
              <a:t>(Ortsvektor)</a:t>
            </a:r>
          </a:p>
          <a:p>
            <a:pPr eaLnBrk="1" hangingPunct="1"/>
            <a:r>
              <a:rPr lang="de-DE" smtClean="0"/>
              <a:t>Ein </a:t>
            </a:r>
            <a:r>
              <a:rPr lang="de-DE" b="1" i="1" smtClean="0">
                <a:solidFill>
                  <a:schemeClr val="folHlink"/>
                </a:solidFill>
              </a:rPr>
              <a:t>Vektor</a:t>
            </a:r>
            <a:r>
              <a:rPr lang="de-DE" i="1" smtClean="0"/>
              <a:t> </a:t>
            </a:r>
            <a:r>
              <a:rPr lang="de-DE" smtClean="0"/>
              <a:t>beschreibt eine Richtung im Raum, unabhängig von der Position</a:t>
            </a:r>
            <a:br>
              <a:rPr lang="de-DE" smtClean="0"/>
            </a:br>
            <a:r>
              <a:rPr lang="de-DE" i="1" smtClean="0"/>
              <a:t>(Richtungsvektor)</a:t>
            </a:r>
          </a:p>
          <a:p>
            <a:pPr eaLnBrk="1" hangingPunct="1">
              <a:buFont typeface="Wingdings" pitchFamily="2" charset="2"/>
              <a:buNone/>
            </a:pPr>
            <a:endParaRPr lang="de-DE" smtClean="0"/>
          </a:p>
          <a:p>
            <a:pPr eaLnBrk="1" hangingPunct="1">
              <a:buFont typeface="Wingdings" pitchFamily="2" charset="2"/>
              <a:buNone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21" name="Line 13"/>
          <p:cNvSpPr>
            <a:spLocks noChangeShapeType="1"/>
          </p:cNvSpPr>
          <p:nvPr/>
        </p:nvSpPr>
        <p:spPr bwMode="auto">
          <a:xfrm>
            <a:off x="7256463" y="3863975"/>
            <a:ext cx="368300" cy="663575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Kartesische Koordinaten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17538" y="1185863"/>
            <a:ext cx="6564312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b="1" i="1">
                <a:solidFill>
                  <a:schemeClr val="folHlink"/>
                </a:solidFill>
              </a:rPr>
              <a:t>Punkt</a:t>
            </a:r>
            <a:r>
              <a:rPr lang="de-DE">
                <a:solidFill>
                  <a:schemeClr val="tx1"/>
                </a:solidFill>
              </a:rPr>
              <a:t> = dreidimensionaler Ortsvektor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617538" y="3352800"/>
            <a:ext cx="5037137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u="sng">
                <a:solidFill>
                  <a:schemeClr val="tx1"/>
                </a:solidFill>
              </a:rPr>
              <a:t>Transformation von Punkten: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5689600" y="3263900"/>
            <a:ext cx="2668588" cy="608013"/>
          </a:xfrm>
          <a:prstGeom prst="rect">
            <a:avLst/>
          </a:prstGeom>
          <a:solidFill>
            <a:schemeClr val="folHlink"/>
          </a:solidFill>
          <a:ln w="28575" algn="ctr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de-DE"/>
              <a:t>Translation</a:t>
            </a: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 flipH="1">
            <a:off x="3952875" y="2933700"/>
            <a:ext cx="1828800" cy="16383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5689600" y="2095500"/>
            <a:ext cx="2662238" cy="10953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de-DE"/>
              <a:t>Rotation</a:t>
            </a:r>
          </a:p>
          <a:p>
            <a:pPr marL="342900" indent="-342900">
              <a:spcBef>
                <a:spcPct val="0"/>
              </a:spcBef>
            </a:pPr>
            <a:r>
              <a:rPr lang="de-DE"/>
              <a:t> + Skalierung</a:t>
            </a:r>
          </a:p>
        </p:txBody>
      </p:sp>
      <p:pic>
        <p:nvPicPr>
          <p:cNvPr id="196633" name="Picture 25" descr="Ortsvekto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4703763"/>
            <a:ext cx="70024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34" name="Picture 26" descr="Ortsvekto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1808163"/>
            <a:ext cx="2400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35" name="Picture 27" descr="Ortsvekto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4019550"/>
            <a:ext cx="2828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 animBg="1"/>
      <p:bldP spid="196616" grpId="0"/>
      <p:bldP spid="196617" grpId="0"/>
      <p:bldP spid="196619" grpId="0" animBg="1"/>
      <p:bldP spid="196620" grpId="0" animBg="1"/>
      <p:bldP spid="1966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Kartesische Koordinaten</a:t>
            </a:r>
          </a:p>
        </p:txBody>
      </p:sp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617538" y="1185863"/>
            <a:ext cx="7593012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b="1" i="1">
                <a:solidFill>
                  <a:schemeClr val="folHlink"/>
                </a:solidFill>
              </a:rPr>
              <a:t>Vektor</a:t>
            </a:r>
            <a:r>
              <a:rPr lang="de-DE">
                <a:solidFill>
                  <a:schemeClr val="tx1"/>
                </a:solidFill>
              </a:rPr>
              <a:t> = dreidimensionaler Richtungsvektor</a:t>
            </a: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617538" y="3352800"/>
            <a:ext cx="5189537" cy="5794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u="sng">
                <a:solidFill>
                  <a:schemeClr val="tx1"/>
                </a:solidFill>
              </a:rPr>
              <a:t>Transformation von Vektoren:</a:t>
            </a:r>
          </a:p>
        </p:txBody>
      </p:sp>
      <p:pic>
        <p:nvPicPr>
          <p:cNvPr id="222223" name="Picture 15" descr="Richtungsvekto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63" y="4618038"/>
            <a:ext cx="4924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24" name="Picture 16" descr="Richtungsvekto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1804988"/>
            <a:ext cx="24479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25" name="Picture 17" descr="Richtungsvektor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3984625"/>
            <a:ext cx="1990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57713" y="1855788"/>
            <a:ext cx="2757487" cy="1308100"/>
            <a:chOff x="2747" y="1169"/>
            <a:chExt cx="1737" cy="824"/>
          </a:xfrm>
        </p:grpSpPr>
        <p:sp>
          <p:nvSpPr>
            <p:cNvPr id="29705" name="Rectangle 19"/>
            <p:cNvSpPr>
              <a:spLocks noChangeArrowheads="1"/>
            </p:cNvSpPr>
            <p:nvPr/>
          </p:nvSpPr>
          <p:spPr bwMode="auto">
            <a:xfrm>
              <a:off x="2747" y="1169"/>
              <a:ext cx="1737" cy="824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9706" name="Text Box 20"/>
            <p:cNvSpPr txBox="1">
              <a:spLocks noChangeArrowheads="1"/>
            </p:cNvSpPr>
            <p:nvPr/>
          </p:nvSpPr>
          <p:spPr bwMode="auto">
            <a:xfrm>
              <a:off x="2832" y="1202"/>
              <a:ext cx="1558" cy="74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0"/>
                </a:spcBef>
              </a:pPr>
              <a:r>
                <a:rPr lang="de-DE" sz="2400"/>
                <a:t>Gleiche Notation </a:t>
              </a:r>
            </a:p>
            <a:p>
              <a:pPr marL="342900" indent="-342900">
                <a:spcBef>
                  <a:spcPct val="0"/>
                </a:spcBef>
              </a:pPr>
              <a:r>
                <a:rPr lang="de-DE" sz="2400"/>
                <a:t>wie bei Richtungs-</a:t>
              </a:r>
            </a:p>
            <a:p>
              <a:pPr marL="342900" indent="-342900">
                <a:spcBef>
                  <a:spcPct val="0"/>
                </a:spcBef>
              </a:pPr>
              <a:r>
                <a:rPr lang="de-DE" sz="2400"/>
                <a:t>Vektoren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/>
      <p:bldP spid="2222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Homogene Koordinaten</a:t>
            </a:r>
          </a:p>
        </p:txBody>
      </p:sp>
      <p:pic>
        <p:nvPicPr>
          <p:cNvPr id="223236" name="Picture 4" descr="x=(xyzw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8700" y="1863725"/>
            <a:ext cx="19224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617538" y="1185863"/>
            <a:ext cx="7862887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de-DE">
                <a:solidFill>
                  <a:schemeClr val="tx1"/>
                </a:solidFill>
              </a:rPr>
              <a:t>Behandle Punkte und Vektoren auf die gleiche Weise: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70513" y="3708400"/>
            <a:ext cx="2884487" cy="2597150"/>
            <a:chOff x="3383" y="2336"/>
            <a:chExt cx="1817" cy="1636"/>
          </a:xfrm>
        </p:grpSpPr>
        <p:sp>
          <p:nvSpPr>
            <p:cNvPr id="30729" name="Text Box 13"/>
            <p:cNvSpPr txBox="1">
              <a:spLocks noChangeArrowheads="1"/>
            </p:cNvSpPr>
            <p:nvPr/>
          </p:nvSpPr>
          <p:spPr bwMode="auto">
            <a:xfrm>
              <a:off x="3383" y="2336"/>
              <a:ext cx="1817" cy="383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DE">
                  <a:solidFill>
                    <a:schemeClr val="tx1"/>
                  </a:solidFill>
                </a:rPr>
                <a:t>Richtungsvektor</a:t>
              </a:r>
            </a:p>
          </p:txBody>
        </p:sp>
        <p:pic>
          <p:nvPicPr>
            <p:cNvPr id="30730" name="Picture 15" descr="Richtungsvektor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3" y="2769"/>
              <a:ext cx="1264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93788" y="3708400"/>
            <a:ext cx="2271712" cy="2581275"/>
            <a:chOff x="689" y="2336"/>
            <a:chExt cx="1431" cy="1626"/>
          </a:xfrm>
        </p:grpSpPr>
        <p:sp>
          <p:nvSpPr>
            <p:cNvPr id="30727" name="Text Box 12"/>
            <p:cNvSpPr txBox="1">
              <a:spLocks noChangeArrowheads="1"/>
            </p:cNvSpPr>
            <p:nvPr/>
          </p:nvSpPr>
          <p:spPr bwMode="auto">
            <a:xfrm>
              <a:off x="689" y="2336"/>
              <a:ext cx="1304" cy="383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de-DE">
                  <a:solidFill>
                    <a:schemeClr val="tx1"/>
                  </a:solidFill>
                </a:rPr>
                <a:t>Ortsvektor </a:t>
              </a:r>
            </a:p>
          </p:txBody>
        </p:sp>
        <p:pic>
          <p:nvPicPr>
            <p:cNvPr id="30728" name="Picture 16" descr="Ortsvektor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9" y="2769"/>
              <a:ext cx="1271" cy="1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Homogene Koordinaten</a:t>
            </a:r>
          </a:p>
        </p:txBody>
      </p:sp>
      <p:pic>
        <p:nvPicPr>
          <p:cNvPr id="183300" name="Picture 4" descr="Ax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188" y="4448175"/>
            <a:ext cx="48926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2" name="Picture 6" descr="x=(xyzw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425" y="1885950"/>
            <a:ext cx="1785938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3" name="Picture 7" descr="xh=A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3" y="5014913"/>
            <a:ext cx="23479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617538" y="1185863"/>
            <a:ext cx="6526212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>
                <a:solidFill>
                  <a:schemeClr val="tx1"/>
                </a:solidFill>
              </a:rPr>
              <a:t>Punkt = vierdimensionaler Ortsvektor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983163" y="1830388"/>
            <a:ext cx="3101975" cy="2138362"/>
            <a:chOff x="2302" y="1171"/>
            <a:chExt cx="1954" cy="1347"/>
          </a:xfrm>
        </p:grpSpPr>
        <p:sp>
          <p:nvSpPr>
            <p:cNvPr id="31753" name="Rectangle 13"/>
            <p:cNvSpPr>
              <a:spLocks noChangeArrowheads="1"/>
            </p:cNvSpPr>
            <p:nvPr/>
          </p:nvSpPr>
          <p:spPr bwMode="auto">
            <a:xfrm>
              <a:off x="2302" y="1171"/>
              <a:ext cx="1954" cy="1347"/>
            </a:xfrm>
            <a:prstGeom prst="rect">
              <a:avLst/>
            </a:prstGeom>
            <a:solidFill>
              <a:schemeClr val="folHlink"/>
            </a:solidFill>
            <a:ln w="28575" algn="ctr">
              <a:solidFill>
                <a:srgbClr val="00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1754" name="Picture 10" descr="gre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11" y="1563"/>
              <a:ext cx="1338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Text Box 12"/>
            <p:cNvSpPr txBox="1">
              <a:spLocks noChangeArrowheads="1"/>
            </p:cNvSpPr>
            <p:nvPr/>
          </p:nvSpPr>
          <p:spPr bwMode="auto">
            <a:xfrm>
              <a:off x="2357" y="1188"/>
              <a:ext cx="1845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de-DE" sz="2800" b="1"/>
                <a:t>Homogenisierung:</a:t>
              </a:r>
            </a:p>
          </p:txBody>
        </p:sp>
      </p:grp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617538" y="3767138"/>
            <a:ext cx="2862262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u="sng">
                <a:solidFill>
                  <a:schemeClr val="tx1"/>
                </a:solidFill>
              </a:rPr>
              <a:t>Transformation: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/>
      <p:bldP spid="1833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7040563" y="-863600"/>
            <a:ext cx="828675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  <a:buSzPct val="75000"/>
            </a:pPr>
            <a:r>
              <a:rPr lang="de-DE" sz="1800" b="1" i="1">
                <a:solidFill>
                  <a:schemeClr val="tx1"/>
                </a:solidFill>
              </a:rPr>
              <a:t>Raster-</a:t>
            </a:r>
          </a:p>
          <a:p>
            <a:pPr marL="342900" indent="-342900" algn="ctr">
              <a:spcBef>
                <a:spcPct val="0"/>
              </a:spcBef>
              <a:buSzPct val="75000"/>
            </a:pPr>
            <a:r>
              <a:rPr lang="de-DE" sz="1800" b="1" i="1">
                <a:solidFill>
                  <a:schemeClr val="tx1"/>
                </a:solidFill>
              </a:rPr>
              <a:t>Bild</a:t>
            </a:r>
          </a:p>
        </p:txBody>
      </p:sp>
      <p:sp>
        <p:nvSpPr>
          <p:cNvPr id="295939" name="AutoShape 3"/>
          <p:cNvSpPr>
            <a:spLocks noChangeArrowheads="1"/>
          </p:cNvSpPr>
          <p:nvPr/>
        </p:nvSpPr>
        <p:spPr bwMode="auto">
          <a:xfrm>
            <a:off x="2928938" y="1631950"/>
            <a:ext cx="3136900" cy="989013"/>
          </a:xfrm>
          <a:prstGeom prst="rightArrow">
            <a:avLst>
              <a:gd name="adj1" fmla="val 47352"/>
              <a:gd name="adj2" fmla="val 56181"/>
            </a:avLst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lin ang="2700000" scaled="1"/>
          </a:gra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8513" y="4529138"/>
            <a:ext cx="1125537" cy="1776412"/>
            <a:chOff x="4503" y="2853"/>
            <a:chExt cx="709" cy="111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03" y="2853"/>
              <a:ext cx="709" cy="867"/>
              <a:chOff x="4286" y="2556"/>
              <a:chExt cx="926" cy="1132"/>
            </a:xfrm>
          </p:grpSpPr>
          <p:sp>
            <p:nvSpPr>
              <p:cNvPr id="295942" name="Rectangle 6"/>
              <p:cNvSpPr>
                <a:spLocks noChangeArrowheads="1"/>
              </p:cNvSpPr>
              <p:nvPr/>
            </p:nvSpPr>
            <p:spPr bwMode="auto">
              <a:xfrm>
                <a:off x="4286" y="2556"/>
                <a:ext cx="926" cy="1132"/>
              </a:xfrm>
              <a:prstGeom prst="rect">
                <a:avLst/>
              </a:prstGeom>
              <a:solidFill>
                <a:srgbClr val="BBE0E3">
                  <a:alpha val="3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287" y="2556"/>
                <a:ext cx="924" cy="1131"/>
                <a:chOff x="4474" y="2061"/>
                <a:chExt cx="924" cy="1131"/>
              </a:xfrm>
            </p:grpSpPr>
            <p:sp>
              <p:nvSpPr>
                <p:cNvPr id="295944" name="Freeform 8"/>
                <p:cNvSpPr>
                  <a:spLocks/>
                </p:cNvSpPr>
                <p:nvPr/>
              </p:nvSpPr>
              <p:spPr bwMode="auto">
                <a:xfrm>
                  <a:off x="4577" y="2168"/>
                  <a:ext cx="722" cy="512"/>
                </a:xfrm>
                <a:custGeom>
                  <a:avLst/>
                  <a:gdLst/>
                  <a:ahLst/>
                  <a:cxnLst>
                    <a:cxn ang="0">
                      <a:pos x="272" y="453"/>
                    </a:cxn>
                    <a:cxn ang="0">
                      <a:pos x="181" y="453"/>
                    </a:cxn>
                    <a:cxn ang="0">
                      <a:pos x="181" y="363"/>
                    </a:cxn>
                    <a:cxn ang="0">
                      <a:pos x="90" y="363"/>
                    </a:cxn>
                    <a:cxn ang="0">
                      <a:pos x="90" y="181"/>
                    </a:cxn>
                    <a:cxn ang="0">
                      <a:pos x="0" y="181"/>
                    </a:cxn>
                    <a:cxn ang="0">
                      <a:pos x="0" y="0"/>
                    </a:cxn>
                    <a:cxn ang="0">
                      <a:pos x="181" y="0"/>
                    </a:cxn>
                    <a:cxn ang="0">
                      <a:pos x="181" y="90"/>
                    </a:cxn>
                    <a:cxn ang="0">
                      <a:pos x="635" y="90"/>
                    </a:cxn>
                    <a:cxn ang="0">
                      <a:pos x="635" y="181"/>
                    </a:cxn>
                    <a:cxn ang="0">
                      <a:pos x="544" y="181"/>
                    </a:cxn>
                    <a:cxn ang="0">
                      <a:pos x="544" y="272"/>
                    </a:cxn>
                    <a:cxn ang="0">
                      <a:pos x="362" y="272"/>
                    </a:cxn>
                    <a:cxn ang="0">
                      <a:pos x="362" y="363"/>
                    </a:cxn>
                    <a:cxn ang="0">
                      <a:pos x="272" y="363"/>
                    </a:cxn>
                    <a:cxn ang="0">
                      <a:pos x="272" y="453"/>
                    </a:cxn>
                  </a:cxnLst>
                  <a:rect l="0" t="0" r="r" b="b"/>
                  <a:pathLst>
                    <a:path w="635" h="453">
                      <a:moveTo>
                        <a:pt x="272" y="453"/>
                      </a:moveTo>
                      <a:lnTo>
                        <a:pt x="181" y="453"/>
                      </a:lnTo>
                      <a:lnTo>
                        <a:pt x="181" y="363"/>
                      </a:lnTo>
                      <a:lnTo>
                        <a:pt x="90" y="363"/>
                      </a:lnTo>
                      <a:lnTo>
                        <a:pt x="90" y="181"/>
                      </a:lnTo>
                      <a:lnTo>
                        <a:pt x="0" y="181"/>
                      </a:lnTo>
                      <a:lnTo>
                        <a:pt x="0" y="0"/>
                      </a:lnTo>
                      <a:lnTo>
                        <a:pt x="181" y="0"/>
                      </a:lnTo>
                      <a:lnTo>
                        <a:pt x="181" y="90"/>
                      </a:lnTo>
                      <a:lnTo>
                        <a:pt x="635" y="90"/>
                      </a:lnTo>
                      <a:lnTo>
                        <a:pt x="635" y="181"/>
                      </a:lnTo>
                      <a:lnTo>
                        <a:pt x="544" y="181"/>
                      </a:lnTo>
                      <a:lnTo>
                        <a:pt x="544" y="272"/>
                      </a:lnTo>
                      <a:lnTo>
                        <a:pt x="362" y="272"/>
                      </a:lnTo>
                      <a:lnTo>
                        <a:pt x="362" y="363"/>
                      </a:lnTo>
                      <a:lnTo>
                        <a:pt x="272" y="363"/>
                      </a:lnTo>
                      <a:lnTo>
                        <a:pt x="272" y="45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45" name="Freeform 9"/>
                <p:cNvSpPr>
                  <a:spLocks/>
                </p:cNvSpPr>
                <p:nvPr/>
              </p:nvSpPr>
              <p:spPr bwMode="auto">
                <a:xfrm>
                  <a:off x="4886" y="2373"/>
                  <a:ext cx="413" cy="718"/>
                </a:xfrm>
                <a:custGeom>
                  <a:avLst/>
                  <a:gdLst/>
                  <a:ahLst/>
                  <a:cxnLst>
                    <a:cxn ang="0">
                      <a:pos x="272" y="635"/>
                    </a:cxn>
                    <a:cxn ang="0">
                      <a:pos x="181" y="635"/>
                    </a:cxn>
                    <a:cxn ang="0">
                      <a:pos x="181" y="544"/>
                    </a:cxn>
                    <a:cxn ang="0">
                      <a:pos x="90" y="544"/>
                    </a:cxn>
                    <a:cxn ang="0">
                      <a:pos x="90" y="363"/>
                    </a:cxn>
                    <a:cxn ang="0">
                      <a:pos x="0" y="363"/>
                    </a:cxn>
                    <a:cxn ang="0">
                      <a:pos x="0" y="182"/>
                    </a:cxn>
                    <a:cxn ang="0">
                      <a:pos x="90" y="182"/>
                    </a:cxn>
                    <a:cxn ang="0">
                      <a:pos x="90" y="91"/>
                    </a:cxn>
                    <a:cxn ang="0">
                      <a:pos x="272" y="91"/>
                    </a:cxn>
                    <a:cxn ang="0">
                      <a:pos x="272" y="0"/>
                    </a:cxn>
                    <a:cxn ang="0">
                      <a:pos x="363" y="0"/>
                    </a:cxn>
                    <a:cxn ang="0">
                      <a:pos x="363" y="182"/>
                    </a:cxn>
                    <a:cxn ang="0">
                      <a:pos x="272" y="182"/>
                    </a:cxn>
                    <a:cxn ang="0">
                      <a:pos x="272" y="635"/>
                    </a:cxn>
                  </a:cxnLst>
                  <a:rect l="0" t="0" r="r" b="b"/>
                  <a:pathLst>
                    <a:path w="363" h="635">
                      <a:moveTo>
                        <a:pt x="272" y="635"/>
                      </a:moveTo>
                      <a:lnTo>
                        <a:pt x="181" y="635"/>
                      </a:lnTo>
                      <a:lnTo>
                        <a:pt x="181" y="544"/>
                      </a:lnTo>
                      <a:lnTo>
                        <a:pt x="90" y="544"/>
                      </a:lnTo>
                      <a:lnTo>
                        <a:pt x="90" y="363"/>
                      </a:lnTo>
                      <a:lnTo>
                        <a:pt x="0" y="363"/>
                      </a:lnTo>
                      <a:lnTo>
                        <a:pt x="0" y="182"/>
                      </a:lnTo>
                      <a:lnTo>
                        <a:pt x="90" y="182"/>
                      </a:lnTo>
                      <a:lnTo>
                        <a:pt x="90" y="91"/>
                      </a:lnTo>
                      <a:lnTo>
                        <a:pt x="272" y="91"/>
                      </a:lnTo>
                      <a:lnTo>
                        <a:pt x="272" y="0"/>
                      </a:lnTo>
                      <a:lnTo>
                        <a:pt x="363" y="0"/>
                      </a:lnTo>
                      <a:lnTo>
                        <a:pt x="363" y="182"/>
                      </a:lnTo>
                      <a:lnTo>
                        <a:pt x="272" y="182"/>
                      </a:lnTo>
                      <a:lnTo>
                        <a:pt x="272" y="63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2857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grpSp>
              <p:nvGrpSpPr>
                <p:cNvPr id="5" name="Group 10"/>
                <p:cNvGrpSpPr>
                  <a:grpSpLocks/>
                </p:cNvGrpSpPr>
                <p:nvPr/>
              </p:nvGrpSpPr>
              <p:grpSpPr bwMode="auto">
                <a:xfrm>
                  <a:off x="4474" y="2061"/>
                  <a:ext cx="924" cy="1131"/>
                  <a:chOff x="4332" y="2114"/>
                  <a:chExt cx="816" cy="999"/>
                </a:xfrm>
              </p:grpSpPr>
              <p:sp>
                <p:nvSpPr>
                  <p:cNvPr id="2959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205"/>
                    <a:ext cx="816" cy="91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4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386"/>
                    <a:ext cx="816" cy="91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4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568"/>
                    <a:ext cx="816" cy="91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5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749"/>
                    <a:ext cx="816" cy="91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5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931"/>
                    <a:ext cx="816" cy="91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5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2114"/>
                    <a:ext cx="91" cy="999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5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604" y="2114"/>
                    <a:ext cx="91" cy="999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5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785" y="2114"/>
                    <a:ext cx="91" cy="999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5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2114"/>
                    <a:ext cx="91" cy="999"/>
                  </a:xfrm>
                  <a:prstGeom prst="rect">
                    <a:avLst/>
                  </a:prstGeom>
                  <a:noFill/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29595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115"/>
                    <a:ext cx="816" cy="998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295957" name="Text Box 21"/>
            <p:cNvSpPr txBox="1">
              <a:spLocks noChangeArrowheads="1"/>
            </p:cNvSpPr>
            <p:nvPr/>
          </p:nvSpPr>
          <p:spPr bwMode="auto">
            <a:xfrm>
              <a:off x="4651" y="3722"/>
              <a:ext cx="413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000"/>
                <a:t>Pixel</a:t>
              </a:r>
            </a:p>
          </p:txBody>
        </p:sp>
      </p:grpSp>
      <p:sp>
        <p:nvSpPr>
          <p:cNvPr id="29595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Rendering Pipeline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92150" y="4610100"/>
            <a:ext cx="1255713" cy="1695450"/>
            <a:chOff x="660" y="2904"/>
            <a:chExt cx="791" cy="1068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765" y="2904"/>
              <a:ext cx="583" cy="716"/>
              <a:chOff x="701" y="2654"/>
              <a:chExt cx="761" cy="934"/>
            </a:xfrm>
          </p:grpSpPr>
          <p:sp>
            <p:nvSpPr>
              <p:cNvPr id="295961" name="Oval 25"/>
              <p:cNvSpPr>
                <a:spLocks noChangeArrowheads="1"/>
              </p:cNvSpPr>
              <p:nvPr/>
            </p:nvSpPr>
            <p:spPr bwMode="auto">
              <a:xfrm>
                <a:off x="1353" y="2783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5962" name="Oval 26"/>
              <p:cNvSpPr>
                <a:spLocks noChangeArrowheads="1"/>
              </p:cNvSpPr>
              <p:nvPr/>
            </p:nvSpPr>
            <p:spPr bwMode="auto">
              <a:xfrm>
                <a:off x="934" y="3083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5963" name="Oval 27"/>
              <p:cNvSpPr>
                <a:spLocks noChangeArrowheads="1"/>
              </p:cNvSpPr>
              <p:nvPr/>
            </p:nvSpPr>
            <p:spPr bwMode="auto">
              <a:xfrm>
                <a:off x="701" y="265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5964" name="Oval 28"/>
              <p:cNvSpPr>
                <a:spLocks noChangeArrowheads="1"/>
              </p:cNvSpPr>
              <p:nvPr/>
            </p:nvSpPr>
            <p:spPr bwMode="auto">
              <a:xfrm>
                <a:off x="1226" y="347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95965" name="Text Box 29"/>
            <p:cNvSpPr txBox="1">
              <a:spLocks noChangeArrowheads="1"/>
            </p:cNvSpPr>
            <p:nvPr/>
          </p:nvSpPr>
          <p:spPr bwMode="auto">
            <a:xfrm>
              <a:off x="660" y="3722"/>
              <a:ext cx="791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000"/>
                <a:t>Eckpunkte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887663" y="4610100"/>
            <a:ext cx="1065212" cy="1695450"/>
            <a:chOff x="1935" y="2904"/>
            <a:chExt cx="671" cy="1068"/>
          </a:xfrm>
        </p:grpSpPr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1980" y="2904"/>
              <a:ext cx="583" cy="716"/>
              <a:chOff x="2053" y="2904"/>
              <a:chExt cx="583" cy="716"/>
            </a:xfrm>
          </p:grpSpPr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2093" y="2945"/>
                <a:ext cx="502" cy="641"/>
                <a:chOff x="3348" y="2212"/>
                <a:chExt cx="656" cy="836"/>
              </a:xfrm>
            </p:grpSpPr>
            <p:sp>
              <p:nvSpPr>
                <p:cNvPr id="295969" name="Freeform 33"/>
                <p:cNvSpPr>
                  <a:spLocks/>
                </p:cNvSpPr>
                <p:nvPr/>
              </p:nvSpPr>
              <p:spPr bwMode="auto">
                <a:xfrm>
                  <a:off x="3348" y="2212"/>
                  <a:ext cx="656" cy="836"/>
                </a:xfrm>
                <a:custGeom>
                  <a:avLst/>
                  <a:gdLst/>
                  <a:ahLst/>
                  <a:cxnLst>
                    <a:cxn ang="0">
                      <a:pos x="228" y="440"/>
                    </a:cxn>
                    <a:cxn ang="0">
                      <a:pos x="528" y="836"/>
                    </a:cxn>
                    <a:cxn ang="0">
                      <a:pos x="656" y="132"/>
                    </a:cxn>
                    <a:cxn ang="0">
                      <a:pos x="0" y="0"/>
                    </a:cxn>
                    <a:cxn ang="0">
                      <a:pos x="228" y="440"/>
                    </a:cxn>
                  </a:cxnLst>
                  <a:rect l="0" t="0" r="r" b="b"/>
                  <a:pathLst>
                    <a:path w="656" h="836">
                      <a:moveTo>
                        <a:pt x="228" y="440"/>
                      </a:moveTo>
                      <a:lnTo>
                        <a:pt x="528" y="836"/>
                      </a:lnTo>
                      <a:lnTo>
                        <a:pt x="656" y="132"/>
                      </a:lnTo>
                      <a:lnTo>
                        <a:pt x="0" y="0"/>
                      </a:lnTo>
                      <a:lnTo>
                        <a:pt x="228" y="44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70" name="Freeform 34"/>
                <p:cNvSpPr>
                  <a:spLocks/>
                </p:cNvSpPr>
                <p:nvPr/>
              </p:nvSpPr>
              <p:spPr bwMode="auto">
                <a:xfrm>
                  <a:off x="3576" y="2352"/>
                  <a:ext cx="420" cy="300"/>
                </a:xfrm>
                <a:custGeom>
                  <a:avLst/>
                  <a:gdLst/>
                  <a:ahLst/>
                  <a:cxnLst>
                    <a:cxn ang="0">
                      <a:pos x="0" y="300"/>
                    </a:cxn>
                    <a:cxn ang="0">
                      <a:pos x="420" y="0"/>
                    </a:cxn>
                  </a:cxnLst>
                  <a:rect l="0" t="0" r="r" b="b"/>
                  <a:pathLst>
                    <a:path w="420" h="300">
                      <a:moveTo>
                        <a:pt x="0" y="300"/>
                      </a:moveTo>
                      <a:lnTo>
                        <a:pt x="42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2053" y="2904"/>
                <a:ext cx="583" cy="716"/>
                <a:chOff x="3296" y="2159"/>
                <a:chExt cx="761" cy="934"/>
              </a:xfrm>
            </p:grpSpPr>
            <p:sp>
              <p:nvSpPr>
                <p:cNvPr id="295972" name="Oval 36"/>
                <p:cNvSpPr>
                  <a:spLocks noChangeArrowheads="1"/>
                </p:cNvSpPr>
                <p:nvPr/>
              </p:nvSpPr>
              <p:spPr bwMode="auto">
                <a:xfrm>
                  <a:off x="3948" y="2288"/>
                  <a:ext cx="109" cy="10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73" name="Oval 37"/>
                <p:cNvSpPr>
                  <a:spLocks noChangeArrowheads="1"/>
                </p:cNvSpPr>
                <p:nvPr/>
              </p:nvSpPr>
              <p:spPr bwMode="auto">
                <a:xfrm>
                  <a:off x="3529" y="2588"/>
                  <a:ext cx="108" cy="107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74" name="Oval 38"/>
                <p:cNvSpPr>
                  <a:spLocks noChangeArrowheads="1"/>
                </p:cNvSpPr>
                <p:nvPr/>
              </p:nvSpPr>
              <p:spPr bwMode="auto">
                <a:xfrm>
                  <a:off x="3296" y="2159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75" name="Oval 39"/>
                <p:cNvSpPr>
                  <a:spLocks noChangeArrowheads="1"/>
                </p:cNvSpPr>
                <p:nvPr/>
              </p:nvSpPr>
              <p:spPr bwMode="auto">
                <a:xfrm>
                  <a:off x="3821" y="2984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295976" name="Text Box 40"/>
            <p:cNvSpPr txBox="1">
              <a:spLocks noChangeArrowheads="1"/>
            </p:cNvSpPr>
            <p:nvPr/>
          </p:nvSpPr>
          <p:spPr bwMode="auto">
            <a:xfrm>
              <a:off x="1935" y="3722"/>
              <a:ext cx="671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000"/>
                <a:t>Primitive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892675" y="4573588"/>
            <a:ext cx="1316038" cy="1731962"/>
            <a:chOff x="3040" y="2881"/>
            <a:chExt cx="829" cy="1091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3139" y="2881"/>
              <a:ext cx="632" cy="786"/>
              <a:chOff x="3049" y="2609"/>
              <a:chExt cx="825" cy="1026"/>
            </a:xfrm>
          </p:grpSpPr>
          <p:sp>
            <p:nvSpPr>
              <p:cNvPr id="295979" name="Freeform 43"/>
              <p:cNvSpPr>
                <a:spLocks/>
              </p:cNvSpPr>
              <p:nvPr/>
            </p:nvSpPr>
            <p:spPr bwMode="auto">
              <a:xfrm>
                <a:off x="3101" y="2661"/>
                <a:ext cx="722" cy="512"/>
              </a:xfrm>
              <a:custGeom>
                <a:avLst/>
                <a:gdLst/>
                <a:ahLst/>
                <a:cxnLst>
                  <a:cxn ang="0">
                    <a:pos x="272" y="453"/>
                  </a:cxn>
                  <a:cxn ang="0">
                    <a:pos x="181" y="453"/>
                  </a:cxn>
                  <a:cxn ang="0">
                    <a:pos x="181" y="363"/>
                  </a:cxn>
                  <a:cxn ang="0">
                    <a:pos x="90" y="363"/>
                  </a:cxn>
                  <a:cxn ang="0">
                    <a:pos x="90" y="181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81" y="0"/>
                  </a:cxn>
                  <a:cxn ang="0">
                    <a:pos x="181" y="90"/>
                  </a:cxn>
                  <a:cxn ang="0">
                    <a:pos x="635" y="90"/>
                  </a:cxn>
                  <a:cxn ang="0">
                    <a:pos x="635" y="181"/>
                  </a:cxn>
                  <a:cxn ang="0">
                    <a:pos x="544" y="181"/>
                  </a:cxn>
                  <a:cxn ang="0">
                    <a:pos x="544" y="272"/>
                  </a:cxn>
                  <a:cxn ang="0">
                    <a:pos x="362" y="272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272" y="453"/>
                  </a:cxn>
                </a:cxnLst>
                <a:rect l="0" t="0" r="r" b="b"/>
                <a:pathLst>
                  <a:path w="635" h="453">
                    <a:moveTo>
                      <a:pt x="272" y="453"/>
                    </a:moveTo>
                    <a:lnTo>
                      <a:pt x="181" y="453"/>
                    </a:lnTo>
                    <a:lnTo>
                      <a:pt x="181" y="363"/>
                    </a:lnTo>
                    <a:lnTo>
                      <a:pt x="90" y="363"/>
                    </a:lnTo>
                    <a:lnTo>
                      <a:pt x="90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90"/>
                    </a:lnTo>
                    <a:lnTo>
                      <a:pt x="635" y="90"/>
                    </a:lnTo>
                    <a:lnTo>
                      <a:pt x="635" y="181"/>
                    </a:lnTo>
                    <a:lnTo>
                      <a:pt x="544" y="181"/>
                    </a:lnTo>
                    <a:lnTo>
                      <a:pt x="544" y="272"/>
                    </a:lnTo>
                    <a:lnTo>
                      <a:pt x="362" y="272"/>
                    </a:lnTo>
                    <a:lnTo>
                      <a:pt x="362" y="363"/>
                    </a:lnTo>
                    <a:lnTo>
                      <a:pt x="272" y="363"/>
                    </a:lnTo>
                    <a:lnTo>
                      <a:pt x="272" y="453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5980" name="Freeform 44"/>
              <p:cNvSpPr>
                <a:spLocks/>
              </p:cNvSpPr>
              <p:nvPr/>
            </p:nvSpPr>
            <p:spPr bwMode="auto">
              <a:xfrm>
                <a:off x="3410" y="2866"/>
                <a:ext cx="413" cy="718"/>
              </a:xfrm>
              <a:custGeom>
                <a:avLst/>
                <a:gdLst/>
                <a:ahLst/>
                <a:cxnLst>
                  <a:cxn ang="0">
                    <a:pos x="272" y="635"/>
                  </a:cxn>
                  <a:cxn ang="0">
                    <a:pos x="181" y="635"/>
                  </a:cxn>
                  <a:cxn ang="0">
                    <a:pos x="181" y="544"/>
                  </a:cxn>
                  <a:cxn ang="0">
                    <a:pos x="90" y="544"/>
                  </a:cxn>
                  <a:cxn ang="0">
                    <a:pos x="90" y="363"/>
                  </a:cxn>
                  <a:cxn ang="0">
                    <a:pos x="0" y="363"/>
                  </a:cxn>
                  <a:cxn ang="0">
                    <a:pos x="0" y="182"/>
                  </a:cxn>
                  <a:cxn ang="0">
                    <a:pos x="90" y="182"/>
                  </a:cxn>
                  <a:cxn ang="0">
                    <a:pos x="90" y="91"/>
                  </a:cxn>
                  <a:cxn ang="0">
                    <a:pos x="272" y="91"/>
                  </a:cxn>
                  <a:cxn ang="0">
                    <a:pos x="272" y="0"/>
                  </a:cxn>
                  <a:cxn ang="0">
                    <a:pos x="363" y="0"/>
                  </a:cxn>
                  <a:cxn ang="0">
                    <a:pos x="363" y="182"/>
                  </a:cxn>
                  <a:cxn ang="0">
                    <a:pos x="272" y="182"/>
                  </a:cxn>
                  <a:cxn ang="0">
                    <a:pos x="272" y="635"/>
                  </a:cxn>
                </a:cxnLst>
                <a:rect l="0" t="0" r="r" b="b"/>
                <a:pathLst>
                  <a:path w="363" h="635">
                    <a:moveTo>
                      <a:pt x="272" y="635"/>
                    </a:moveTo>
                    <a:lnTo>
                      <a:pt x="181" y="635"/>
                    </a:lnTo>
                    <a:lnTo>
                      <a:pt x="181" y="544"/>
                    </a:lnTo>
                    <a:lnTo>
                      <a:pt x="90" y="544"/>
                    </a:lnTo>
                    <a:lnTo>
                      <a:pt x="90" y="363"/>
                    </a:lnTo>
                    <a:lnTo>
                      <a:pt x="0" y="363"/>
                    </a:lnTo>
                    <a:lnTo>
                      <a:pt x="0" y="182"/>
                    </a:lnTo>
                    <a:lnTo>
                      <a:pt x="90" y="182"/>
                    </a:lnTo>
                    <a:lnTo>
                      <a:pt x="90" y="91"/>
                    </a:lnTo>
                    <a:lnTo>
                      <a:pt x="272" y="91"/>
                    </a:lnTo>
                    <a:lnTo>
                      <a:pt x="272" y="0"/>
                    </a:lnTo>
                    <a:lnTo>
                      <a:pt x="363" y="0"/>
                    </a:lnTo>
                    <a:lnTo>
                      <a:pt x="363" y="182"/>
                    </a:lnTo>
                    <a:lnTo>
                      <a:pt x="272" y="182"/>
                    </a:lnTo>
                    <a:lnTo>
                      <a:pt x="272" y="635"/>
                    </a:lnTo>
                    <a:close/>
                  </a:path>
                </a:pathLst>
              </a:custGeom>
              <a:solidFill>
                <a:schemeClr val="folHlink"/>
              </a:solidFill>
              <a:ln w="28575" cap="flat" cmpd="sng">
                <a:solidFill>
                  <a:schemeClr val="folHlink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4" name="Group 45"/>
              <p:cNvGrpSpPr>
                <a:grpSpLocks/>
              </p:cNvGrpSpPr>
              <p:nvPr/>
            </p:nvGrpSpPr>
            <p:grpSpPr bwMode="auto">
              <a:xfrm>
                <a:off x="3049" y="2609"/>
                <a:ext cx="825" cy="1026"/>
                <a:chOff x="4876" y="2160"/>
                <a:chExt cx="726" cy="907"/>
              </a:xfrm>
            </p:grpSpPr>
            <p:sp>
              <p:nvSpPr>
                <p:cNvPr id="295982" name="Line 46"/>
                <p:cNvSpPr>
                  <a:spLocks noChangeShapeType="1"/>
                </p:cNvSpPr>
                <p:nvPr/>
              </p:nvSpPr>
              <p:spPr bwMode="auto">
                <a:xfrm>
                  <a:off x="4921" y="2160"/>
                  <a:ext cx="0" cy="2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83" name="Line 47"/>
                <p:cNvSpPr>
                  <a:spLocks noChangeShapeType="1"/>
                </p:cNvSpPr>
                <p:nvPr/>
              </p:nvSpPr>
              <p:spPr bwMode="auto">
                <a:xfrm>
                  <a:off x="5012" y="2160"/>
                  <a:ext cx="0" cy="45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84" name="Line 48"/>
                <p:cNvSpPr>
                  <a:spLocks noChangeShapeType="1"/>
                </p:cNvSpPr>
                <p:nvPr/>
              </p:nvSpPr>
              <p:spPr bwMode="auto">
                <a:xfrm>
                  <a:off x="5103" y="2160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85" name="Line 49"/>
                <p:cNvSpPr>
                  <a:spLocks noChangeShapeType="1"/>
                </p:cNvSpPr>
                <p:nvPr/>
              </p:nvSpPr>
              <p:spPr bwMode="auto">
                <a:xfrm>
                  <a:off x="5193" y="2251"/>
                  <a:ext cx="0" cy="5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86" name="Line 50"/>
                <p:cNvSpPr>
                  <a:spLocks noChangeShapeType="1"/>
                </p:cNvSpPr>
                <p:nvPr/>
              </p:nvSpPr>
              <p:spPr bwMode="auto">
                <a:xfrm>
                  <a:off x="5284" y="2251"/>
                  <a:ext cx="0" cy="72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87" name="Line 51"/>
                <p:cNvSpPr>
                  <a:spLocks noChangeShapeType="1"/>
                </p:cNvSpPr>
                <p:nvPr/>
              </p:nvSpPr>
              <p:spPr bwMode="auto">
                <a:xfrm>
                  <a:off x="5375" y="2251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88" name="Line 52"/>
                <p:cNvSpPr>
                  <a:spLocks noChangeShapeType="1"/>
                </p:cNvSpPr>
                <p:nvPr/>
              </p:nvSpPr>
              <p:spPr bwMode="auto">
                <a:xfrm>
                  <a:off x="5466" y="2251"/>
                  <a:ext cx="0" cy="8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89" name="Line 53"/>
                <p:cNvSpPr>
                  <a:spLocks noChangeShapeType="1"/>
                </p:cNvSpPr>
                <p:nvPr/>
              </p:nvSpPr>
              <p:spPr bwMode="auto">
                <a:xfrm>
                  <a:off x="5556" y="2251"/>
                  <a:ext cx="0" cy="3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0" name="Line 54"/>
                <p:cNvSpPr>
                  <a:spLocks noChangeShapeType="1"/>
                </p:cNvSpPr>
                <p:nvPr/>
              </p:nvSpPr>
              <p:spPr bwMode="auto">
                <a:xfrm flipH="1" flipV="1">
                  <a:off x="4876" y="2296"/>
                  <a:ext cx="72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1" name="Line 55"/>
                <p:cNvSpPr>
                  <a:spLocks noChangeShapeType="1"/>
                </p:cNvSpPr>
                <p:nvPr/>
              </p:nvSpPr>
              <p:spPr bwMode="auto">
                <a:xfrm flipH="1" flipV="1">
                  <a:off x="4876" y="2205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2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6" y="2387"/>
                  <a:ext cx="72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3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4967" y="2477"/>
                  <a:ext cx="63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4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4967" y="2568"/>
                  <a:ext cx="63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5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5058" y="2659"/>
                  <a:ext cx="45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6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5148" y="2750"/>
                  <a:ext cx="36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7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5239" y="2840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8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5239" y="2931"/>
                  <a:ext cx="2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5999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5330" y="3022"/>
                  <a:ext cx="18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5" name="Group 64"/>
              <p:cNvGrpSpPr>
                <a:grpSpLocks/>
              </p:cNvGrpSpPr>
              <p:nvPr/>
            </p:nvGrpSpPr>
            <p:grpSpPr bwMode="auto">
              <a:xfrm>
                <a:off x="3137" y="2705"/>
                <a:ext cx="656" cy="836"/>
                <a:chOff x="3348" y="2212"/>
                <a:chExt cx="656" cy="836"/>
              </a:xfrm>
            </p:grpSpPr>
            <p:sp>
              <p:nvSpPr>
                <p:cNvPr id="296001" name="Freeform 65"/>
                <p:cNvSpPr>
                  <a:spLocks/>
                </p:cNvSpPr>
                <p:nvPr/>
              </p:nvSpPr>
              <p:spPr bwMode="auto">
                <a:xfrm>
                  <a:off x="3348" y="2212"/>
                  <a:ext cx="656" cy="836"/>
                </a:xfrm>
                <a:custGeom>
                  <a:avLst/>
                  <a:gdLst/>
                  <a:ahLst/>
                  <a:cxnLst>
                    <a:cxn ang="0">
                      <a:pos x="228" y="440"/>
                    </a:cxn>
                    <a:cxn ang="0">
                      <a:pos x="528" y="836"/>
                    </a:cxn>
                    <a:cxn ang="0">
                      <a:pos x="656" y="132"/>
                    </a:cxn>
                    <a:cxn ang="0">
                      <a:pos x="0" y="0"/>
                    </a:cxn>
                    <a:cxn ang="0">
                      <a:pos x="228" y="440"/>
                    </a:cxn>
                  </a:cxnLst>
                  <a:rect l="0" t="0" r="r" b="b"/>
                  <a:pathLst>
                    <a:path w="656" h="836">
                      <a:moveTo>
                        <a:pt x="228" y="440"/>
                      </a:moveTo>
                      <a:lnTo>
                        <a:pt x="528" y="836"/>
                      </a:lnTo>
                      <a:lnTo>
                        <a:pt x="656" y="132"/>
                      </a:lnTo>
                      <a:lnTo>
                        <a:pt x="0" y="0"/>
                      </a:lnTo>
                      <a:lnTo>
                        <a:pt x="228" y="44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6002" name="Freeform 66"/>
                <p:cNvSpPr>
                  <a:spLocks/>
                </p:cNvSpPr>
                <p:nvPr/>
              </p:nvSpPr>
              <p:spPr bwMode="auto">
                <a:xfrm>
                  <a:off x="3576" y="2352"/>
                  <a:ext cx="420" cy="300"/>
                </a:xfrm>
                <a:custGeom>
                  <a:avLst/>
                  <a:gdLst/>
                  <a:ahLst/>
                  <a:cxnLst>
                    <a:cxn ang="0">
                      <a:pos x="0" y="300"/>
                    </a:cxn>
                    <a:cxn ang="0">
                      <a:pos x="420" y="0"/>
                    </a:cxn>
                  </a:cxnLst>
                  <a:rect l="0" t="0" r="r" b="b"/>
                  <a:pathLst>
                    <a:path w="420" h="300">
                      <a:moveTo>
                        <a:pt x="0" y="300"/>
                      </a:moveTo>
                      <a:lnTo>
                        <a:pt x="42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6" name="Group 67"/>
              <p:cNvGrpSpPr>
                <a:grpSpLocks/>
              </p:cNvGrpSpPr>
              <p:nvPr/>
            </p:nvGrpSpPr>
            <p:grpSpPr bwMode="auto">
              <a:xfrm>
                <a:off x="3085" y="2652"/>
                <a:ext cx="761" cy="934"/>
                <a:chOff x="3296" y="2159"/>
                <a:chExt cx="761" cy="934"/>
              </a:xfrm>
            </p:grpSpPr>
            <p:sp>
              <p:nvSpPr>
                <p:cNvPr id="296004" name="Oval 68"/>
                <p:cNvSpPr>
                  <a:spLocks noChangeArrowheads="1"/>
                </p:cNvSpPr>
                <p:nvPr/>
              </p:nvSpPr>
              <p:spPr bwMode="auto">
                <a:xfrm>
                  <a:off x="3948" y="2288"/>
                  <a:ext cx="109" cy="10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6005" name="Oval 69"/>
                <p:cNvSpPr>
                  <a:spLocks noChangeArrowheads="1"/>
                </p:cNvSpPr>
                <p:nvPr/>
              </p:nvSpPr>
              <p:spPr bwMode="auto">
                <a:xfrm>
                  <a:off x="3529" y="2588"/>
                  <a:ext cx="108" cy="107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6006" name="Oval 70"/>
                <p:cNvSpPr>
                  <a:spLocks noChangeArrowheads="1"/>
                </p:cNvSpPr>
                <p:nvPr/>
              </p:nvSpPr>
              <p:spPr bwMode="auto">
                <a:xfrm>
                  <a:off x="3296" y="2159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96007" name="Oval 71"/>
                <p:cNvSpPr>
                  <a:spLocks noChangeArrowheads="1"/>
                </p:cNvSpPr>
                <p:nvPr/>
              </p:nvSpPr>
              <p:spPr bwMode="auto">
                <a:xfrm>
                  <a:off x="3821" y="2984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296008" name="Text Box 72"/>
            <p:cNvSpPr txBox="1">
              <a:spLocks noChangeArrowheads="1"/>
            </p:cNvSpPr>
            <p:nvPr/>
          </p:nvSpPr>
          <p:spPr bwMode="auto">
            <a:xfrm>
              <a:off x="3040" y="3722"/>
              <a:ext cx="829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000"/>
                <a:t>Fragmente</a:t>
              </a:r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1624013" y="3375025"/>
            <a:ext cx="1728787" cy="1036638"/>
            <a:chOff x="1185" y="1009"/>
            <a:chExt cx="1089" cy="653"/>
          </a:xfrm>
        </p:grpSpPr>
        <p:sp>
          <p:nvSpPr>
            <p:cNvPr id="296010" name="Rectangle 74"/>
            <p:cNvSpPr>
              <a:spLocks noChangeArrowheads="1"/>
            </p:cNvSpPr>
            <p:nvPr/>
          </p:nvSpPr>
          <p:spPr bwMode="auto">
            <a:xfrm>
              <a:off x="1224" y="1048"/>
              <a:ext cx="1050" cy="614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6011" name="Rectangle 75"/>
            <p:cNvSpPr>
              <a:spLocks noChangeArrowheads="1"/>
            </p:cNvSpPr>
            <p:nvPr/>
          </p:nvSpPr>
          <p:spPr bwMode="auto">
            <a:xfrm>
              <a:off x="1185" y="1009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8431"/>
                    <a:invGamma/>
                  </a:schemeClr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6012" name="Text Box 76"/>
            <p:cNvSpPr txBox="1">
              <a:spLocks noChangeArrowheads="1"/>
            </p:cNvSpPr>
            <p:nvPr/>
          </p:nvSpPr>
          <p:spPr bwMode="auto">
            <a:xfrm>
              <a:off x="1185" y="1042"/>
              <a:ext cx="1053" cy="52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2000" b="1" i="1">
                  <a:solidFill>
                    <a:schemeClr val="bg1"/>
                  </a:solidFill>
                </a:rPr>
                <a:t>Geometrie</a:t>
              </a:r>
            </a:p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2000" b="1" i="1">
                  <a:solidFill>
                    <a:schemeClr val="bg1"/>
                  </a:solidFill>
                </a:rPr>
                <a:t>Verarbeitung</a:t>
              </a:r>
            </a:p>
          </p:txBody>
        </p:sp>
      </p:grpSp>
      <p:sp>
        <p:nvSpPr>
          <p:cNvPr id="296013" name="AutoShape 77"/>
          <p:cNvSpPr>
            <a:spLocks noChangeArrowheads="1"/>
          </p:cNvSpPr>
          <p:nvPr/>
        </p:nvSpPr>
        <p:spPr bwMode="auto">
          <a:xfrm>
            <a:off x="2197100" y="4832350"/>
            <a:ext cx="441325" cy="400050"/>
          </a:xfrm>
          <a:prstGeom prst="rightArrow">
            <a:avLst>
              <a:gd name="adj1" fmla="val 50000"/>
              <a:gd name="adj2" fmla="val 53218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6014" name="Freeform 78"/>
          <p:cNvSpPr>
            <a:spLocks/>
          </p:cNvSpPr>
          <p:nvPr/>
        </p:nvSpPr>
        <p:spPr bwMode="auto">
          <a:xfrm>
            <a:off x="1196975" y="3281363"/>
            <a:ext cx="417513" cy="604837"/>
          </a:xfrm>
          <a:custGeom>
            <a:avLst/>
            <a:gdLst/>
            <a:ahLst/>
            <a:cxnLst>
              <a:cxn ang="0">
                <a:pos x="263" y="379"/>
              </a:cxn>
              <a:cxn ang="0">
                <a:pos x="2" y="381"/>
              </a:cxn>
              <a:cxn ang="0">
                <a:pos x="0" y="0"/>
              </a:cxn>
            </a:cxnLst>
            <a:rect l="0" t="0" r="r" b="b"/>
            <a:pathLst>
              <a:path w="263" h="381">
                <a:moveTo>
                  <a:pt x="263" y="379"/>
                </a:moveTo>
                <a:lnTo>
                  <a:pt x="2" y="381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6015" name="AutoShape 79"/>
          <p:cNvSpPr>
            <a:spLocks noChangeArrowheads="1"/>
          </p:cNvSpPr>
          <p:nvPr/>
        </p:nvSpPr>
        <p:spPr bwMode="auto">
          <a:xfrm>
            <a:off x="4202113" y="4832350"/>
            <a:ext cx="441325" cy="400050"/>
          </a:xfrm>
          <a:prstGeom prst="rightArrow">
            <a:avLst>
              <a:gd name="adj1" fmla="val 50000"/>
              <a:gd name="adj2" fmla="val 53218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6016" name="Line 80"/>
          <p:cNvSpPr>
            <a:spLocks noChangeShapeType="1"/>
          </p:cNvSpPr>
          <p:nvPr/>
        </p:nvSpPr>
        <p:spPr bwMode="auto">
          <a:xfrm>
            <a:off x="3306763" y="3879850"/>
            <a:ext cx="271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5511800" y="3375025"/>
            <a:ext cx="1728788" cy="1036638"/>
            <a:chOff x="3634" y="1009"/>
            <a:chExt cx="1089" cy="653"/>
          </a:xfrm>
        </p:grpSpPr>
        <p:grpSp>
          <p:nvGrpSpPr>
            <p:cNvPr id="19" name="Group 82"/>
            <p:cNvGrpSpPr>
              <a:grpSpLocks/>
            </p:cNvGrpSpPr>
            <p:nvPr/>
          </p:nvGrpSpPr>
          <p:grpSpPr bwMode="auto">
            <a:xfrm>
              <a:off x="3634" y="1009"/>
              <a:ext cx="1089" cy="653"/>
              <a:chOff x="612" y="1615"/>
              <a:chExt cx="1270" cy="772"/>
            </a:xfrm>
          </p:grpSpPr>
          <p:sp>
            <p:nvSpPr>
              <p:cNvPr id="296019" name="Rectangle 83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chemeClr val="tx1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6020" name="Rectangle 84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38431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96021" name="Text Box 85"/>
            <p:cNvSpPr txBox="1">
              <a:spLocks noChangeArrowheads="1"/>
            </p:cNvSpPr>
            <p:nvPr/>
          </p:nvSpPr>
          <p:spPr bwMode="auto">
            <a:xfrm>
              <a:off x="3634" y="1022"/>
              <a:ext cx="1053" cy="53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2000" b="1" i="1">
                  <a:solidFill>
                    <a:schemeClr val="bg1"/>
                  </a:solidFill>
                </a:rPr>
                <a:t>Fragment</a:t>
              </a:r>
            </a:p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2000" b="1" i="1">
                  <a:solidFill>
                    <a:schemeClr val="bg1"/>
                  </a:solidFill>
                </a:rPr>
                <a:t>Operationen</a:t>
              </a:r>
            </a:p>
          </p:txBody>
        </p:sp>
      </p:grpSp>
      <p:sp>
        <p:nvSpPr>
          <p:cNvPr id="296022" name="AutoShape 86"/>
          <p:cNvSpPr>
            <a:spLocks noChangeArrowheads="1"/>
          </p:cNvSpPr>
          <p:nvPr/>
        </p:nvSpPr>
        <p:spPr bwMode="auto">
          <a:xfrm>
            <a:off x="6457950" y="4832350"/>
            <a:ext cx="441325" cy="400050"/>
          </a:xfrm>
          <a:prstGeom prst="rightArrow">
            <a:avLst>
              <a:gd name="adj1" fmla="val 50000"/>
              <a:gd name="adj2" fmla="val 53218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6023" name="Line 87"/>
          <p:cNvSpPr>
            <a:spLocks noChangeShapeType="1"/>
          </p:cNvSpPr>
          <p:nvPr/>
        </p:nvSpPr>
        <p:spPr bwMode="auto">
          <a:xfrm>
            <a:off x="5240338" y="3879850"/>
            <a:ext cx="271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6024" name="Freeform 88"/>
          <p:cNvSpPr>
            <a:spLocks/>
          </p:cNvSpPr>
          <p:nvPr/>
        </p:nvSpPr>
        <p:spPr bwMode="auto">
          <a:xfrm>
            <a:off x="7192963" y="3282950"/>
            <a:ext cx="414337" cy="596900"/>
          </a:xfrm>
          <a:custGeom>
            <a:avLst/>
            <a:gdLst/>
            <a:ahLst/>
            <a:cxnLst>
              <a:cxn ang="0">
                <a:pos x="0" y="376"/>
              </a:cxn>
              <a:cxn ang="0">
                <a:pos x="213" y="372"/>
              </a:cxn>
              <a:cxn ang="0">
                <a:pos x="213" y="0"/>
              </a:cxn>
            </a:cxnLst>
            <a:rect l="0" t="0" r="r" b="b"/>
            <a:pathLst>
              <a:path w="213" h="376">
                <a:moveTo>
                  <a:pt x="0" y="376"/>
                </a:moveTo>
                <a:lnTo>
                  <a:pt x="213" y="372"/>
                </a:lnTo>
                <a:lnTo>
                  <a:pt x="213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20" name="Group 89"/>
          <p:cNvGrpSpPr>
            <a:grpSpLocks/>
          </p:cNvGrpSpPr>
          <p:nvPr/>
        </p:nvGrpSpPr>
        <p:grpSpPr bwMode="auto">
          <a:xfrm>
            <a:off x="558800" y="1038225"/>
            <a:ext cx="2160588" cy="2179638"/>
            <a:chOff x="1022" y="534"/>
            <a:chExt cx="1361" cy="1373"/>
          </a:xfrm>
        </p:grpSpPr>
        <p:sp>
          <p:nvSpPr>
            <p:cNvPr id="296026" name="Text Box 90"/>
            <p:cNvSpPr txBox="1">
              <a:spLocks noChangeArrowheads="1"/>
            </p:cNvSpPr>
            <p:nvPr/>
          </p:nvSpPr>
          <p:spPr bwMode="auto">
            <a:xfrm>
              <a:off x="1025" y="1695"/>
              <a:ext cx="1208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1600" b="1" i="1">
                  <a:solidFill>
                    <a:schemeClr val="tx1"/>
                  </a:solidFill>
                </a:rPr>
                <a:t>Szenenbeschreibung</a:t>
              </a:r>
            </a:p>
          </p:txBody>
        </p:sp>
        <p:pic>
          <p:nvPicPr>
            <p:cNvPr id="296027" name="Picture 91" descr="BunnySce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2" y="534"/>
              <a:ext cx="1361" cy="1307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21" name="Group 92"/>
          <p:cNvGrpSpPr>
            <a:grpSpLocks/>
          </p:cNvGrpSpPr>
          <p:nvPr/>
        </p:nvGrpSpPr>
        <p:grpSpPr bwMode="auto">
          <a:xfrm>
            <a:off x="6416675" y="1038225"/>
            <a:ext cx="2160588" cy="2179638"/>
            <a:chOff x="3468" y="534"/>
            <a:chExt cx="1361" cy="1373"/>
          </a:xfrm>
        </p:grpSpPr>
        <p:pic>
          <p:nvPicPr>
            <p:cNvPr id="296029" name="Picture 93" descr="BunnyBil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68" y="534"/>
              <a:ext cx="1361" cy="1307"/>
            </a:xfrm>
            <a:prstGeom prst="rect">
              <a:avLst/>
            </a:prstGeom>
            <a:noFill/>
          </p:spPr>
        </p:pic>
        <p:sp>
          <p:nvSpPr>
            <p:cNvPr id="296030" name="Text Box 94"/>
            <p:cNvSpPr txBox="1">
              <a:spLocks noChangeArrowheads="1"/>
            </p:cNvSpPr>
            <p:nvPr/>
          </p:nvSpPr>
          <p:spPr bwMode="auto">
            <a:xfrm>
              <a:off x="3765" y="1695"/>
              <a:ext cx="672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1600" b="1" i="1">
                  <a:solidFill>
                    <a:schemeClr val="tx1"/>
                  </a:solidFill>
                </a:rPr>
                <a:t> Rasterbild</a:t>
              </a:r>
            </a:p>
          </p:txBody>
        </p:sp>
      </p:grpSp>
      <p:grpSp>
        <p:nvGrpSpPr>
          <p:cNvPr id="22" name="Group 95"/>
          <p:cNvGrpSpPr>
            <a:grpSpLocks/>
          </p:cNvGrpSpPr>
          <p:nvPr/>
        </p:nvGrpSpPr>
        <p:grpSpPr bwMode="auto">
          <a:xfrm>
            <a:off x="3567113" y="3375025"/>
            <a:ext cx="1730375" cy="1036638"/>
            <a:chOff x="2409" y="1009"/>
            <a:chExt cx="1090" cy="653"/>
          </a:xfrm>
        </p:grpSpPr>
        <p:grpSp>
          <p:nvGrpSpPr>
            <p:cNvPr id="23" name="Group 96"/>
            <p:cNvGrpSpPr>
              <a:grpSpLocks/>
            </p:cNvGrpSpPr>
            <p:nvPr/>
          </p:nvGrpSpPr>
          <p:grpSpPr bwMode="auto">
            <a:xfrm>
              <a:off x="2410" y="1009"/>
              <a:ext cx="1089" cy="653"/>
              <a:chOff x="612" y="1615"/>
              <a:chExt cx="1270" cy="772"/>
            </a:xfrm>
          </p:grpSpPr>
          <p:sp>
            <p:nvSpPr>
              <p:cNvPr id="296033" name="Rectangle 97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chemeClr val="tx1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6034" name="Rectangle 98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38431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96035" name="Text Box 99"/>
            <p:cNvSpPr txBox="1">
              <a:spLocks noChangeArrowheads="1"/>
            </p:cNvSpPr>
            <p:nvPr/>
          </p:nvSpPr>
          <p:spPr bwMode="auto">
            <a:xfrm>
              <a:off x="2409" y="1145"/>
              <a:ext cx="1053" cy="34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2000" b="1" i="1">
                  <a:solidFill>
                    <a:schemeClr val="bg1"/>
                  </a:solidFill>
                </a:rPr>
                <a:t>Rasterisierung</a:t>
              </a:r>
            </a:p>
          </p:txBody>
        </p:sp>
      </p:grpSp>
      <p:sp>
        <p:nvSpPr>
          <p:cNvPr id="296036" name="Rectangle 100"/>
          <p:cNvSpPr>
            <a:spLocks noChangeArrowheads="1"/>
          </p:cNvSpPr>
          <p:nvPr/>
        </p:nvSpPr>
        <p:spPr bwMode="auto">
          <a:xfrm>
            <a:off x="6602413" y="1182688"/>
            <a:ext cx="1614487" cy="16811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18958 -2.96296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39" grpId="0" animBg="1"/>
      <p:bldP spid="296013" grpId="0" animBg="1"/>
      <p:bldP spid="296014" grpId="0" animBg="1"/>
      <p:bldP spid="296015" grpId="0" animBg="1"/>
      <p:bldP spid="296016" grpId="0" animBg="1"/>
      <p:bldP spid="296022" grpId="0" animBg="1"/>
      <p:bldP spid="296023" grpId="0" animBg="1"/>
      <p:bldP spid="296024" grpId="0" animBg="1"/>
      <p:bldP spid="2960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1" name="Picture 9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3130550"/>
            <a:ext cx="657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Transformationen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104900"/>
            <a:ext cx="7981950" cy="1457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smtClean="0"/>
              <a:t>Zwei affine Transformationen hintereinander</a:t>
            </a:r>
          </a:p>
          <a:p>
            <a:pPr eaLnBrk="1" hangingPunct="1"/>
            <a:r>
              <a:rPr lang="de-DE" smtClean="0"/>
              <a:t> in kartesischen Koord.</a:t>
            </a:r>
          </a:p>
        </p:txBody>
      </p:sp>
      <p:pic>
        <p:nvPicPr>
          <p:cNvPr id="197639" name="Picture 7" descr="=A2A1x+A2t1+t2"/>
          <p:cNvPicPr>
            <a:picLocks noChangeAspect="1" noChangeArrowheads="1"/>
          </p:cNvPicPr>
          <p:nvPr/>
        </p:nvPicPr>
        <p:blipFill>
          <a:blip r:embed="rId3"/>
          <a:srcRect l="78839" r="3572"/>
          <a:stretch>
            <a:fillRect/>
          </a:stretch>
        </p:blipFill>
        <p:spPr bwMode="auto">
          <a:xfrm>
            <a:off x="7275513" y="3125788"/>
            <a:ext cx="93821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0" name="Picture 8" descr="A1x+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7475" y="3098800"/>
            <a:ext cx="1495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2" name="Picture 10" descr="Big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4800" y="3068638"/>
            <a:ext cx="2667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3" name="Picture 11" descr="T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2938" y="3148013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4" name="Picture 12" descr="T2(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125" y="3068638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6" name="Picture 14" descr="T1(x)"/>
          <p:cNvPicPr>
            <a:picLocks noChangeAspect="1" noChangeArrowheads="1"/>
          </p:cNvPicPr>
          <p:nvPr/>
        </p:nvPicPr>
        <p:blipFill>
          <a:blip r:embed="rId8"/>
          <a:srcRect l="85178" r="5634"/>
          <a:stretch>
            <a:fillRect/>
          </a:stretch>
        </p:blipFill>
        <p:spPr bwMode="auto">
          <a:xfrm>
            <a:off x="5448300" y="3095625"/>
            <a:ext cx="434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7" name="Picture 15" descr="T2(T1(x))"/>
          <p:cNvPicPr>
            <a:picLocks noChangeAspect="1" noChangeArrowheads="1"/>
          </p:cNvPicPr>
          <p:nvPr/>
        </p:nvPicPr>
        <p:blipFill>
          <a:blip r:embed="rId9"/>
          <a:srcRect l="85626"/>
          <a:stretch>
            <a:fillRect/>
          </a:stretch>
        </p:blipFill>
        <p:spPr bwMode="auto">
          <a:xfrm>
            <a:off x="3325813" y="3067050"/>
            <a:ext cx="447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8" name="Picture 16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3125788"/>
            <a:ext cx="657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906588" y="2324100"/>
            <a:ext cx="3994150" cy="825500"/>
            <a:chOff x="1201" y="1419"/>
            <a:chExt cx="2516" cy="520"/>
          </a:xfrm>
        </p:grpSpPr>
        <p:pic>
          <p:nvPicPr>
            <p:cNvPr id="32795" name="Picture 24" descr="=A2A1x+A2t1+t2"/>
            <p:cNvPicPr>
              <a:picLocks noChangeAspect="1" noChangeArrowheads="1"/>
            </p:cNvPicPr>
            <p:nvPr/>
          </p:nvPicPr>
          <p:blipFill>
            <a:blip r:embed="rId3"/>
            <a:srcRect l="78839" r="3572"/>
            <a:stretch>
              <a:fillRect/>
            </a:stretch>
          </p:blipFill>
          <p:spPr bwMode="auto">
            <a:xfrm>
              <a:off x="3126" y="1462"/>
              <a:ext cx="59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6" name="Picture 18" descr="A1x+"/>
            <p:cNvPicPr>
              <a:picLocks noChangeAspect="1" noChangeArrowheads="1"/>
            </p:cNvPicPr>
            <p:nvPr/>
          </p:nvPicPr>
          <p:blipFill>
            <a:blip r:embed="rId4"/>
            <a:srcRect l="43948"/>
            <a:stretch>
              <a:fillRect/>
            </a:stretch>
          </p:blipFill>
          <p:spPr bwMode="auto">
            <a:xfrm>
              <a:off x="2888" y="1443"/>
              <a:ext cx="52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7" name="Picture 19" descr="T1"/>
            <p:cNvPicPr>
              <a:picLocks noChangeAspect="1" noChangeArrowheads="1"/>
            </p:cNvPicPr>
            <p:nvPr/>
          </p:nvPicPr>
          <p:blipFill>
            <a:blip r:embed="rId6"/>
            <a:srcRect l="43750"/>
            <a:stretch>
              <a:fillRect/>
            </a:stretch>
          </p:blipFill>
          <p:spPr bwMode="auto">
            <a:xfrm>
              <a:off x="1541" y="1474"/>
              <a:ext cx="4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8" name="Picture 21" descr="T2(T1(x))"/>
            <p:cNvPicPr>
              <a:picLocks noChangeAspect="1" noChangeArrowheads="1"/>
            </p:cNvPicPr>
            <p:nvPr/>
          </p:nvPicPr>
          <p:blipFill>
            <a:blip r:embed="rId9"/>
            <a:srcRect l="85626"/>
            <a:stretch>
              <a:fillRect/>
            </a:stretch>
          </p:blipFill>
          <p:spPr bwMode="auto">
            <a:xfrm>
              <a:off x="2095" y="1423"/>
              <a:ext cx="28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9" name="Picture 22" descr="T2("/>
            <p:cNvPicPr>
              <a:picLocks noChangeAspect="1" noChangeArrowheads="1"/>
            </p:cNvPicPr>
            <p:nvPr/>
          </p:nvPicPr>
          <p:blipFill>
            <a:blip r:embed="rId7"/>
            <a:srcRect r="31395"/>
            <a:stretch>
              <a:fillRect/>
            </a:stretch>
          </p:blipFill>
          <p:spPr bwMode="auto">
            <a:xfrm>
              <a:off x="1201" y="1419"/>
              <a:ext cx="354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00" name="Picture 23" descr="A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75" y="1462"/>
              <a:ext cx="41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7658" name="Rectangle 26"/>
          <p:cNvSpPr>
            <a:spLocks noChangeArrowheads="1"/>
          </p:cNvSpPr>
          <p:nvPr/>
        </p:nvSpPr>
        <p:spPr bwMode="auto">
          <a:xfrm>
            <a:off x="581025" y="3852863"/>
            <a:ext cx="79819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10"/>
              </a:buBlip>
            </a:pPr>
            <a:r>
              <a:rPr lang="de-DE">
                <a:solidFill>
                  <a:schemeClr val="tx1"/>
                </a:solidFill>
              </a:rPr>
              <a:t> in homogenen Koordinaten:</a:t>
            </a:r>
          </a:p>
        </p:txBody>
      </p:sp>
      <p:pic>
        <p:nvPicPr>
          <p:cNvPr id="197659" name="Picture 27" descr="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5272088"/>
            <a:ext cx="6572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2" name="Picture 30" descr="A1x+"/>
          <p:cNvPicPr>
            <a:picLocks noChangeAspect="1" noChangeArrowheads="1"/>
          </p:cNvPicPr>
          <p:nvPr/>
        </p:nvPicPr>
        <p:blipFill>
          <a:blip r:embed="rId4"/>
          <a:srcRect r="28450"/>
          <a:stretch>
            <a:fillRect/>
          </a:stretch>
        </p:blipFill>
        <p:spPr bwMode="auto">
          <a:xfrm>
            <a:off x="3927475" y="5240338"/>
            <a:ext cx="1069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3" name="Picture 31" descr="Big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4800" y="5210175"/>
            <a:ext cx="2667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4" name="Picture 32" descr="T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2938" y="5289550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5" name="Picture 33" descr="T2(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3125" y="5210175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67" name="Picture 35" descr="T2(T1(x))"/>
          <p:cNvPicPr>
            <a:picLocks noChangeAspect="1" noChangeArrowheads="1"/>
          </p:cNvPicPr>
          <p:nvPr/>
        </p:nvPicPr>
        <p:blipFill>
          <a:blip r:embed="rId9"/>
          <a:srcRect l="85626"/>
          <a:stretch>
            <a:fillRect/>
          </a:stretch>
        </p:blipFill>
        <p:spPr bwMode="auto">
          <a:xfrm>
            <a:off x="3325813" y="5208588"/>
            <a:ext cx="447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906588" y="4465638"/>
            <a:ext cx="3059112" cy="825500"/>
            <a:chOff x="1201" y="2813"/>
            <a:chExt cx="1927" cy="520"/>
          </a:xfrm>
        </p:grpSpPr>
        <p:pic>
          <p:nvPicPr>
            <p:cNvPr id="32790" name="Picture 41" descr="T2(T1(x))"/>
            <p:cNvPicPr>
              <a:picLocks noChangeAspect="1" noChangeArrowheads="1"/>
            </p:cNvPicPr>
            <p:nvPr/>
          </p:nvPicPr>
          <p:blipFill>
            <a:blip r:embed="rId9"/>
            <a:srcRect l="85626"/>
            <a:stretch>
              <a:fillRect/>
            </a:stretch>
          </p:blipFill>
          <p:spPr bwMode="auto">
            <a:xfrm>
              <a:off x="2095" y="2817"/>
              <a:ext cx="28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1" name="Picture 39" descr="A1x+"/>
            <p:cNvPicPr>
              <a:picLocks noChangeAspect="1" noChangeArrowheads="1"/>
            </p:cNvPicPr>
            <p:nvPr/>
          </p:nvPicPr>
          <p:blipFill>
            <a:blip r:embed="rId4"/>
            <a:srcRect l="43948" r="30574"/>
            <a:stretch>
              <a:fillRect/>
            </a:stretch>
          </p:blipFill>
          <p:spPr bwMode="auto">
            <a:xfrm>
              <a:off x="2888" y="2837"/>
              <a:ext cx="24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Picture 40" descr="T1"/>
            <p:cNvPicPr>
              <a:picLocks noChangeAspect="1" noChangeArrowheads="1"/>
            </p:cNvPicPr>
            <p:nvPr/>
          </p:nvPicPr>
          <p:blipFill>
            <a:blip r:embed="rId6"/>
            <a:srcRect l="43750"/>
            <a:stretch>
              <a:fillRect/>
            </a:stretch>
          </p:blipFill>
          <p:spPr bwMode="auto">
            <a:xfrm>
              <a:off x="1541" y="2868"/>
              <a:ext cx="43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3" name="Picture 42" descr="T2("/>
            <p:cNvPicPr>
              <a:picLocks noChangeAspect="1" noChangeArrowheads="1"/>
            </p:cNvPicPr>
            <p:nvPr/>
          </p:nvPicPr>
          <p:blipFill>
            <a:blip r:embed="rId7"/>
            <a:srcRect r="31395"/>
            <a:stretch>
              <a:fillRect/>
            </a:stretch>
          </p:blipFill>
          <p:spPr bwMode="auto">
            <a:xfrm>
              <a:off x="1201" y="2813"/>
              <a:ext cx="354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4" name="Picture 43" descr="A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75" y="2856"/>
              <a:ext cx="41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2865 1.1111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3.7037E-6 L 0.07084 -3.7037E-6 " pathEditMode="relative" ptsTypes="AA">
                                      <p:cBhvr>
                                        <p:cTn id="34" dur="1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2222E-6 L 0.14218 -2.22222E-6 " pathEditMode="relative" ptsTypes="AA">
                                      <p:cBhvr>
                                        <p:cTn id="36" dur="1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2865 1.11111E-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3.7037E-6 L 0.07084 -3.7037E-6 " pathEditMode="relative" ptsTypes="AA">
                                      <p:cBhvr>
                                        <p:cTn id="79" dur="10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1" name="Line 11"/>
          <p:cNvSpPr>
            <a:spLocks noChangeShapeType="1"/>
          </p:cNvSpPr>
          <p:nvPr/>
        </p:nvSpPr>
        <p:spPr bwMode="auto">
          <a:xfrm flipV="1">
            <a:off x="1081088" y="2779713"/>
            <a:ext cx="3032125" cy="1655762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Anschaulich in 1D</a:t>
            </a:r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1077913" y="3827463"/>
            <a:ext cx="5956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549275" y="1131888"/>
            <a:ext cx="7981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de-DE">
                <a:solidFill>
                  <a:schemeClr val="tx1"/>
                </a:solidFill>
              </a:rPr>
              <a:t>Ein Punkt in </a:t>
            </a:r>
            <a:r>
              <a:rPr lang="de-DE">
                <a:solidFill>
                  <a:schemeClr val="tx1"/>
                </a:solidFill>
                <a:latin typeface="Tahoma" pitchFamily="34" charset="0"/>
              </a:rPr>
              <a:t>1D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2085975" y="3765550"/>
            <a:ext cx="146050" cy="14287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V="1">
            <a:off x="1090613" y="3587750"/>
            <a:ext cx="3448050" cy="8350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14" name="Oval 14"/>
          <p:cNvSpPr>
            <a:spLocks noChangeArrowheads="1"/>
          </p:cNvSpPr>
          <p:nvPr/>
        </p:nvSpPr>
        <p:spPr bwMode="auto">
          <a:xfrm>
            <a:off x="3427413" y="3749675"/>
            <a:ext cx="146050" cy="14287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4815" name="AutoShape 15"/>
          <p:cNvSpPr>
            <a:spLocks noChangeArrowheads="1"/>
          </p:cNvSpPr>
          <p:nvPr/>
        </p:nvSpPr>
        <p:spPr bwMode="auto">
          <a:xfrm>
            <a:off x="2786063" y="2624138"/>
            <a:ext cx="1673225" cy="1989137"/>
          </a:xfrm>
          <a:custGeom>
            <a:avLst/>
            <a:gdLst>
              <a:gd name="T0" fmla="*/ 1478093 w 21600"/>
              <a:gd name="T1" fmla="*/ 356111 h 21600"/>
              <a:gd name="T2" fmla="*/ 1247017 w 21600"/>
              <a:gd name="T3" fmla="*/ 266692 h 21600"/>
              <a:gd name="T4" fmla="*/ 1325411 w 21600"/>
              <a:gd name="T5" fmla="*/ 508059 h 21600"/>
              <a:gd name="T6" fmla="*/ 1794069 w 21600"/>
              <a:gd name="T7" fmla="*/ 494706 h 21600"/>
              <a:gd name="T8" fmla="*/ 1635577 w 21600"/>
              <a:gd name="T9" fmla="*/ 978269 h 21600"/>
              <a:gd name="T10" fmla="*/ 1228813 w 21600"/>
              <a:gd name="T11" fmla="*/ 78976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35" y="7491"/>
                </a:moveTo>
                <a:cubicBezTo>
                  <a:pt x="17706" y="6058"/>
                  <a:pt x="16682" y="4835"/>
                  <a:pt x="15382" y="3963"/>
                </a:cubicBezTo>
                <a:lnTo>
                  <a:pt x="16813" y="1829"/>
                </a:lnTo>
                <a:cubicBezTo>
                  <a:pt x="18519" y="2972"/>
                  <a:pt x="19863" y="4578"/>
                  <a:pt x="20688" y="6457"/>
                </a:cubicBezTo>
                <a:lnTo>
                  <a:pt x="23160" y="5372"/>
                </a:lnTo>
                <a:lnTo>
                  <a:pt x="21114" y="10623"/>
                </a:lnTo>
                <a:lnTo>
                  <a:pt x="15863" y="8576"/>
                </a:lnTo>
                <a:lnTo>
                  <a:pt x="18335" y="7491"/>
                </a:lnTo>
                <a:close/>
              </a:path>
            </a:pathLst>
          </a:custGeom>
          <a:solidFill>
            <a:srgbClr val="FFCC00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541338" y="1722438"/>
            <a:ext cx="82772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3"/>
              </a:buBlip>
            </a:pPr>
            <a:r>
              <a:rPr lang="de-DE">
                <a:solidFill>
                  <a:schemeClr val="tx1"/>
                </a:solidFill>
              </a:rPr>
              <a:t>einem Strahl in homogenen Koordinaten</a:t>
            </a:r>
          </a:p>
        </p:txBody>
      </p:sp>
      <p:sp>
        <p:nvSpPr>
          <p:cNvPr id="204817" name="Rectangle 17"/>
          <p:cNvSpPr>
            <a:spLocks noChangeArrowheads="1"/>
          </p:cNvSpPr>
          <p:nvPr/>
        </p:nvSpPr>
        <p:spPr bwMode="auto">
          <a:xfrm>
            <a:off x="3951288" y="1133475"/>
            <a:ext cx="18176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de-DE" i="1">
                <a:solidFill>
                  <a:schemeClr val="tx1"/>
                </a:solidFill>
              </a:rPr>
              <a:t>entspricht  </a:t>
            </a:r>
          </a:p>
        </p:txBody>
      </p:sp>
      <p:sp>
        <p:nvSpPr>
          <p:cNvPr id="204818" name="AutoShape 18"/>
          <p:cNvSpPr>
            <a:spLocks noChangeArrowheads="1"/>
          </p:cNvSpPr>
          <p:nvPr/>
        </p:nvSpPr>
        <p:spPr bwMode="auto">
          <a:xfrm>
            <a:off x="2255838" y="3598863"/>
            <a:ext cx="1193800" cy="501650"/>
          </a:xfrm>
          <a:prstGeom prst="rightArrow">
            <a:avLst>
              <a:gd name="adj1" fmla="val 50000"/>
              <a:gd name="adj2" fmla="val 59494"/>
            </a:avLst>
          </a:prstGeom>
          <a:solidFill>
            <a:schemeClr val="folHlink"/>
          </a:solidFill>
          <a:ln w="28575" algn="ctr">
            <a:solidFill>
              <a:srgbClr val="00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>
            <a:off x="1090613" y="2617788"/>
            <a:ext cx="0" cy="1814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1076325" y="4432300"/>
            <a:ext cx="5929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21" name="Rectangle 21"/>
          <p:cNvSpPr>
            <a:spLocks noChangeArrowheads="1"/>
          </p:cNvSpPr>
          <p:nvPr/>
        </p:nvSpPr>
        <p:spPr bwMode="auto">
          <a:xfrm>
            <a:off x="534988" y="4581525"/>
            <a:ext cx="79819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de-DE">
                <a:solidFill>
                  <a:schemeClr val="tx1"/>
                </a:solidFill>
              </a:rPr>
              <a:t>Rotation in homogenen Koordinaten</a:t>
            </a:r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541338" y="5556250"/>
            <a:ext cx="82772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3"/>
              </a:buBlip>
            </a:pPr>
            <a:r>
              <a:rPr lang="de-DE">
                <a:solidFill>
                  <a:schemeClr val="tx1"/>
                </a:solidFill>
              </a:rPr>
              <a:t>Translation in kartesischen Koordinaten</a:t>
            </a:r>
          </a:p>
        </p:txBody>
      </p:sp>
      <p:sp>
        <p:nvSpPr>
          <p:cNvPr id="204823" name="Rectangle 23"/>
          <p:cNvSpPr>
            <a:spLocks noChangeArrowheads="1"/>
          </p:cNvSpPr>
          <p:nvPr/>
        </p:nvSpPr>
        <p:spPr bwMode="auto">
          <a:xfrm>
            <a:off x="1406525" y="5053013"/>
            <a:ext cx="18176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None/>
            </a:pPr>
            <a:r>
              <a:rPr lang="de-DE" i="1">
                <a:solidFill>
                  <a:schemeClr val="tx1"/>
                </a:solidFill>
              </a:rPr>
              <a:t>entspricht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1" grpId="0" animBg="1"/>
      <p:bldP spid="204805" grpId="0" animBg="1"/>
      <p:bldP spid="204810" grpId="0" animBg="1"/>
      <p:bldP spid="204813" grpId="0" animBg="1"/>
      <p:bldP spid="204814" grpId="0" animBg="1"/>
      <p:bldP spid="204815" grpId="0" animBg="1"/>
      <p:bldP spid="204815" grpId="1" animBg="1"/>
      <p:bldP spid="204818" grpId="0" animBg="1"/>
      <p:bldP spid="204818" grpId="1" animBg="1"/>
      <p:bldP spid="204819" grpId="0" animBg="1"/>
      <p:bldP spid="2048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400" name="Picture 32" descr="arg_xy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3414713"/>
            <a:ext cx="1031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2" name="Picture 34" descr="mat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3462338"/>
            <a:ext cx="380365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1" name="Picture 33" descr="brack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0113" y="3449638"/>
            <a:ext cx="229393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Translation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562100"/>
            <a:ext cx="7981950" cy="639763"/>
          </a:xfrm>
        </p:spPr>
        <p:txBody>
          <a:bodyPr/>
          <a:lstStyle/>
          <a:p>
            <a:pPr eaLnBrk="1" hangingPunct="1"/>
            <a:r>
              <a:rPr lang="de-DE" smtClean="0"/>
              <a:t>Verschiebung um den Vektor</a:t>
            </a:r>
          </a:p>
        </p:txBody>
      </p:sp>
      <p:pic>
        <p:nvPicPr>
          <p:cNvPr id="186391" name="Picture 23" descr="x+t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4038" y="3451225"/>
            <a:ext cx="105727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92" name="Picture 24" descr="y+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975" y="3937000"/>
            <a:ext cx="1039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93" name="Picture 25" descr="z-t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6100" y="4340225"/>
            <a:ext cx="10747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279650" y="4770438"/>
            <a:ext cx="2043113" cy="476250"/>
            <a:chOff x="1436" y="2402"/>
            <a:chExt cx="1287" cy="300"/>
          </a:xfrm>
        </p:grpSpPr>
        <p:sp>
          <p:nvSpPr>
            <p:cNvPr id="34844" name="Rectangle 46"/>
            <p:cNvSpPr>
              <a:spLocks noChangeArrowheads="1"/>
            </p:cNvSpPr>
            <p:nvPr/>
          </p:nvSpPr>
          <p:spPr bwMode="auto">
            <a:xfrm>
              <a:off x="1436" y="2402"/>
              <a:ext cx="1287" cy="293"/>
            </a:xfrm>
            <a:prstGeom prst="rect">
              <a:avLst/>
            </a:prstGeom>
            <a:solidFill>
              <a:srgbClr val="FFCC00"/>
            </a:soli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4845" name="Picture 26" descr="00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67" y="2433"/>
              <a:ext cx="119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6395" name="Picture 27" descr="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65988" y="4778375"/>
            <a:ext cx="355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279650" y="4306888"/>
            <a:ext cx="2043113" cy="481012"/>
            <a:chOff x="1436" y="2110"/>
            <a:chExt cx="1287" cy="303"/>
          </a:xfrm>
        </p:grpSpPr>
        <p:sp>
          <p:nvSpPr>
            <p:cNvPr id="34842" name="Rectangle 45"/>
            <p:cNvSpPr>
              <a:spLocks noChangeArrowheads="1"/>
            </p:cNvSpPr>
            <p:nvPr/>
          </p:nvSpPr>
          <p:spPr bwMode="auto">
            <a:xfrm>
              <a:off x="1436" y="2110"/>
              <a:ext cx="1287" cy="293"/>
            </a:xfrm>
            <a:prstGeom prst="rect">
              <a:avLst/>
            </a:prstGeom>
            <a:solidFill>
              <a:srgbClr val="FFCC00"/>
            </a:soli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4843" name="Picture 28" descr="001tz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48" y="2150"/>
              <a:ext cx="123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279650" y="3841750"/>
            <a:ext cx="2043113" cy="504825"/>
            <a:chOff x="1436" y="1817"/>
            <a:chExt cx="1287" cy="318"/>
          </a:xfrm>
        </p:grpSpPr>
        <p:sp>
          <p:nvSpPr>
            <p:cNvPr id="34840" name="Rectangle 44"/>
            <p:cNvSpPr>
              <a:spLocks noChangeArrowheads="1"/>
            </p:cNvSpPr>
            <p:nvPr/>
          </p:nvSpPr>
          <p:spPr bwMode="auto">
            <a:xfrm>
              <a:off x="1436" y="1817"/>
              <a:ext cx="1287" cy="293"/>
            </a:xfrm>
            <a:prstGeom prst="rect">
              <a:avLst/>
            </a:prstGeom>
            <a:solidFill>
              <a:srgbClr val="FFCC00"/>
            </a:soli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4841" name="Picture 29" descr="010ty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45" y="1862"/>
              <a:ext cx="123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279650" y="3378200"/>
            <a:ext cx="2043113" cy="479425"/>
            <a:chOff x="1436" y="1525"/>
            <a:chExt cx="1287" cy="302"/>
          </a:xfrm>
        </p:grpSpPr>
        <p:sp>
          <p:nvSpPr>
            <p:cNvPr id="34838" name="Rectangle 21"/>
            <p:cNvSpPr>
              <a:spLocks noChangeArrowheads="1"/>
            </p:cNvSpPr>
            <p:nvPr/>
          </p:nvSpPr>
          <p:spPr bwMode="auto">
            <a:xfrm>
              <a:off x="1436" y="1525"/>
              <a:ext cx="1287" cy="293"/>
            </a:xfrm>
            <a:prstGeom prst="rect">
              <a:avLst/>
            </a:prstGeom>
            <a:solidFill>
              <a:srgbClr val="FFCC00"/>
            </a:soli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4839" name="Picture 30" descr="100tx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46" y="1569"/>
              <a:ext cx="1255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6399" name="Picture 31" descr="arg_vecx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4425" y="4125913"/>
            <a:ext cx="3016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070475" y="3378200"/>
            <a:ext cx="374650" cy="1878013"/>
            <a:chOff x="3194" y="1525"/>
            <a:chExt cx="236" cy="1183"/>
          </a:xfrm>
        </p:grpSpPr>
        <p:sp>
          <p:nvSpPr>
            <p:cNvPr id="34836" name="Rectangle 49"/>
            <p:cNvSpPr>
              <a:spLocks noChangeArrowheads="1"/>
            </p:cNvSpPr>
            <p:nvPr/>
          </p:nvSpPr>
          <p:spPr bwMode="auto">
            <a:xfrm>
              <a:off x="3194" y="1525"/>
              <a:ext cx="236" cy="1165"/>
            </a:xfrm>
            <a:prstGeom prst="rect">
              <a:avLst/>
            </a:prstGeom>
            <a:solidFill>
              <a:srgbClr val="FFCC00"/>
            </a:solidFill>
            <a:ln w="317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4837" name="Picture 47" descr="xyz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207" y="1550"/>
              <a:ext cx="215" cy="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33" name="Picture 55" descr="vec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62663" y="1174750"/>
            <a:ext cx="18224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424" name="Rectangle 56"/>
          <p:cNvSpPr>
            <a:spLocks noChangeArrowheads="1"/>
          </p:cNvSpPr>
          <p:nvPr/>
        </p:nvSpPr>
        <p:spPr bwMode="auto">
          <a:xfrm>
            <a:off x="581025" y="2665413"/>
            <a:ext cx="79819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16"/>
              </a:buBlip>
            </a:pPr>
            <a:r>
              <a:rPr lang="de-DE">
                <a:solidFill>
                  <a:schemeClr val="tx1"/>
                </a:solidFill>
              </a:rPr>
              <a:t>In homogenen Koordinaten:</a:t>
            </a:r>
          </a:p>
        </p:txBody>
      </p:sp>
      <p:sp>
        <p:nvSpPr>
          <p:cNvPr id="186425" name="Rectangle 57"/>
          <p:cNvSpPr>
            <a:spLocks noChangeArrowheads="1"/>
          </p:cNvSpPr>
          <p:nvPr/>
        </p:nvSpPr>
        <p:spPr bwMode="auto">
          <a:xfrm>
            <a:off x="581025" y="5451475"/>
            <a:ext cx="79819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16"/>
              </a:buBlip>
            </a:pPr>
            <a:r>
              <a:rPr lang="de-DE">
                <a:solidFill>
                  <a:schemeClr val="tx1"/>
                </a:solidFill>
              </a:rPr>
              <a:t>Keine Translation für Richtungsvektoren.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24" grpId="0"/>
      <p:bldP spid="1864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574800" y="3429000"/>
            <a:ext cx="3052763" cy="2789238"/>
            <a:chOff x="992" y="2160"/>
            <a:chExt cx="1923" cy="1757"/>
          </a:xfrm>
        </p:grpSpPr>
        <p:sp>
          <p:nvSpPr>
            <p:cNvPr id="35866" name="Rectangle 19"/>
            <p:cNvSpPr>
              <a:spLocks noChangeArrowheads="1"/>
            </p:cNvSpPr>
            <p:nvPr/>
          </p:nvSpPr>
          <p:spPr bwMode="auto">
            <a:xfrm>
              <a:off x="1010" y="2162"/>
              <a:ext cx="1905" cy="1746"/>
            </a:xfrm>
            <a:prstGeom prst="rect">
              <a:avLst/>
            </a:prstGeom>
            <a:solidFill>
              <a:srgbClr val="C0C0C0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marL="342900" indent="-342900" algn="ctr"/>
              <a:endParaRPr lang="de-DE"/>
            </a:p>
          </p:txBody>
        </p:sp>
        <p:sp>
          <p:nvSpPr>
            <p:cNvPr id="35867" name="Line 20"/>
            <p:cNvSpPr>
              <a:spLocks noChangeShapeType="1"/>
            </p:cNvSpPr>
            <p:nvPr/>
          </p:nvSpPr>
          <p:spPr bwMode="auto">
            <a:xfrm>
              <a:off x="1333" y="2162"/>
              <a:ext cx="0" cy="175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868" name="Line 21"/>
            <p:cNvSpPr>
              <a:spLocks noChangeShapeType="1"/>
            </p:cNvSpPr>
            <p:nvPr/>
          </p:nvSpPr>
          <p:spPr bwMode="auto">
            <a:xfrm>
              <a:off x="992" y="3624"/>
              <a:ext cx="190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pic>
          <p:nvPicPr>
            <p:cNvPr id="35869" name="Picture 25" descr="x=(xyz)"/>
            <p:cNvPicPr>
              <a:picLocks noChangeAspect="1" noChangeArrowheads="1"/>
            </p:cNvPicPr>
            <p:nvPr/>
          </p:nvPicPr>
          <p:blipFill>
            <a:blip r:embed="rId2"/>
            <a:srcRect l="64452" t="37038" r="18266" b="30942"/>
            <a:stretch>
              <a:fillRect/>
            </a:stretch>
          </p:blipFill>
          <p:spPr bwMode="auto">
            <a:xfrm>
              <a:off x="2724" y="3381"/>
              <a:ext cx="17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0" name="Picture 26" descr="x=(xyz)"/>
            <p:cNvPicPr>
              <a:picLocks noChangeAspect="1" noChangeArrowheads="1"/>
            </p:cNvPicPr>
            <p:nvPr/>
          </p:nvPicPr>
          <p:blipFill>
            <a:blip r:embed="rId2"/>
            <a:srcRect l="65990" t="71373" r="16667"/>
            <a:stretch>
              <a:fillRect/>
            </a:stretch>
          </p:blipFill>
          <p:spPr bwMode="auto">
            <a:xfrm>
              <a:off x="1164" y="2160"/>
              <a:ext cx="17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19313" y="3929063"/>
            <a:ext cx="1671637" cy="1824037"/>
            <a:chOff x="1335" y="2475"/>
            <a:chExt cx="1053" cy="1149"/>
          </a:xfrm>
        </p:grpSpPr>
        <p:sp>
          <p:nvSpPr>
            <p:cNvPr id="35864" name="Freeform 39"/>
            <p:cNvSpPr>
              <a:spLocks/>
            </p:cNvSpPr>
            <p:nvPr/>
          </p:nvSpPr>
          <p:spPr bwMode="auto">
            <a:xfrm>
              <a:off x="1335" y="2475"/>
              <a:ext cx="1053" cy="1149"/>
            </a:xfrm>
            <a:custGeom>
              <a:avLst/>
              <a:gdLst>
                <a:gd name="T0" fmla="*/ 0 w 1053"/>
                <a:gd name="T1" fmla="*/ 1149 h 1149"/>
                <a:gd name="T2" fmla="*/ 1053 w 1053"/>
                <a:gd name="T3" fmla="*/ 477 h 1149"/>
                <a:gd name="T4" fmla="*/ 972 w 1053"/>
                <a:gd name="T5" fmla="*/ 363 h 1149"/>
                <a:gd name="T6" fmla="*/ 894 w 1053"/>
                <a:gd name="T7" fmla="*/ 276 h 1149"/>
                <a:gd name="T8" fmla="*/ 822 w 1053"/>
                <a:gd name="T9" fmla="*/ 207 h 1149"/>
                <a:gd name="T10" fmla="*/ 747 w 1053"/>
                <a:gd name="T11" fmla="*/ 144 h 1149"/>
                <a:gd name="T12" fmla="*/ 654 w 1053"/>
                <a:gd name="T13" fmla="*/ 81 h 1149"/>
                <a:gd name="T14" fmla="*/ 570 w 1053"/>
                <a:gd name="T15" fmla="*/ 33 h 1149"/>
                <a:gd name="T16" fmla="*/ 501 w 1053"/>
                <a:gd name="T17" fmla="*/ 0 h 1149"/>
                <a:gd name="T18" fmla="*/ 0 w 1053"/>
                <a:gd name="T19" fmla="*/ 1149 h 1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3"/>
                <a:gd name="T31" fmla="*/ 0 h 1149"/>
                <a:gd name="T32" fmla="*/ 1053 w 1053"/>
                <a:gd name="T33" fmla="*/ 1149 h 1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3" h="1149">
                  <a:moveTo>
                    <a:pt x="0" y="1149"/>
                  </a:moveTo>
                  <a:lnTo>
                    <a:pt x="1053" y="477"/>
                  </a:lnTo>
                  <a:lnTo>
                    <a:pt x="972" y="363"/>
                  </a:lnTo>
                  <a:lnTo>
                    <a:pt x="894" y="276"/>
                  </a:lnTo>
                  <a:lnTo>
                    <a:pt x="822" y="207"/>
                  </a:lnTo>
                  <a:lnTo>
                    <a:pt x="747" y="144"/>
                  </a:lnTo>
                  <a:lnTo>
                    <a:pt x="654" y="81"/>
                  </a:lnTo>
                  <a:lnTo>
                    <a:pt x="570" y="33"/>
                  </a:lnTo>
                  <a:lnTo>
                    <a:pt x="501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rgbClr val="9999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pic>
          <p:nvPicPr>
            <p:cNvPr id="35865" name="Picture 40" descr="ph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3" y="3025"/>
              <a:ext cx="17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113338" y="1544638"/>
            <a:ext cx="3355975" cy="2513012"/>
            <a:chOff x="3335" y="661"/>
            <a:chExt cx="2114" cy="1583"/>
          </a:xfrm>
        </p:grpSpPr>
        <p:pic>
          <p:nvPicPr>
            <p:cNvPr id="35860" name="Picture 4" descr="Rotate_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3" y="715"/>
              <a:ext cx="1688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1" name="Picture 8" descr="x=(xyz)"/>
            <p:cNvPicPr>
              <a:picLocks noChangeAspect="1" noChangeArrowheads="1"/>
            </p:cNvPicPr>
            <p:nvPr/>
          </p:nvPicPr>
          <p:blipFill>
            <a:blip r:embed="rId2"/>
            <a:srcRect l="64452" t="37038" r="18266" b="30942"/>
            <a:stretch>
              <a:fillRect/>
            </a:stretch>
          </p:blipFill>
          <p:spPr bwMode="auto">
            <a:xfrm>
              <a:off x="5168" y="1829"/>
              <a:ext cx="28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2" name="Picture 9" descr="x=(xyz)"/>
            <p:cNvPicPr>
              <a:picLocks noChangeAspect="1" noChangeArrowheads="1"/>
            </p:cNvPicPr>
            <p:nvPr/>
          </p:nvPicPr>
          <p:blipFill>
            <a:blip r:embed="rId2"/>
            <a:srcRect l="63345" r="18266" b="71451"/>
            <a:stretch>
              <a:fillRect/>
            </a:stretch>
          </p:blipFill>
          <p:spPr bwMode="auto">
            <a:xfrm>
              <a:off x="3335" y="1806"/>
              <a:ext cx="29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63" name="Picture 10" descr="x=(xyz)"/>
            <p:cNvPicPr>
              <a:picLocks noChangeAspect="1" noChangeArrowheads="1"/>
            </p:cNvPicPr>
            <p:nvPr/>
          </p:nvPicPr>
          <p:blipFill>
            <a:blip r:embed="rId2"/>
            <a:srcRect l="65990" t="71373" r="16667"/>
            <a:stretch>
              <a:fillRect/>
            </a:stretch>
          </p:blipFill>
          <p:spPr bwMode="auto">
            <a:xfrm>
              <a:off x="4103" y="661"/>
              <a:ext cx="2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Rotation</a:t>
            </a:r>
          </a:p>
        </p:txBody>
      </p:sp>
      <p:sp>
        <p:nvSpPr>
          <p:cNvPr id="35846" name="Text Box 12"/>
          <p:cNvSpPr txBox="1">
            <a:spLocks noChangeArrowheads="1"/>
          </p:cNvSpPr>
          <p:nvPr/>
        </p:nvSpPr>
        <p:spPr bwMode="auto">
          <a:xfrm>
            <a:off x="534988" y="1116013"/>
            <a:ext cx="4356100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/>
              <a:t>Drehung um die x-Achse</a:t>
            </a:r>
          </a:p>
        </p:txBody>
      </p:sp>
      <p:sp>
        <p:nvSpPr>
          <p:cNvPr id="214048" name="Arc 32"/>
          <p:cNvSpPr>
            <a:spLocks/>
          </p:cNvSpPr>
          <p:nvPr/>
        </p:nvSpPr>
        <p:spPr bwMode="auto">
          <a:xfrm rot="16200000" flipV="1">
            <a:off x="2110581" y="3764757"/>
            <a:ext cx="1990725" cy="1982788"/>
          </a:xfrm>
          <a:custGeom>
            <a:avLst/>
            <a:gdLst>
              <a:gd name="T0" fmla="*/ 0 w 21664"/>
              <a:gd name="T1" fmla="*/ 0 h 21600"/>
              <a:gd name="T2" fmla="*/ 1990725 w 21664"/>
              <a:gd name="T3" fmla="*/ 1967917 h 21600"/>
              <a:gd name="T4" fmla="*/ 5973 w 21664"/>
              <a:gd name="T5" fmla="*/ 1982788 h 21600"/>
              <a:gd name="T6" fmla="*/ 0 60000 65536"/>
              <a:gd name="T7" fmla="*/ 0 60000 65536"/>
              <a:gd name="T8" fmla="*/ 0 60000 65536"/>
              <a:gd name="T9" fmla="*/ 0 w 21664"/>
              <a:gd name="T10" fmla="*/ 0 h 21600"/>
              <a:gd name="T11" fmla="*/ 21664 w 216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64" h="21600" fill="none" extrusionOk="0">
                <a:moveTo>
                  <a:pt x="0" y="0"/>
                </a:moveTo>
                <a:cubicBezTo>
                  <a:pt x="21" y="0"/>
                  <a:pt x="43" y="-1"/>
                  <a:pt x="65" y="0"/>
                </a:cubicBezTo>
                <a:cubicBezTo>
                  <a:pt x="11931" y="0"/>
                  <a:pt x="21575" y="9572"/>
                  <a:pt x="21664" y="21437"/>
                </a:cubicBezTo>
              </a:path>
              <a:path w="21664" h="21600" stroke="0" extrusionOk="0">
                <a:moveTo>
                  <a:pt x="0" y="0"/>
                </a:moveTo>
                <a:cubicBezTo>
                  <a:pt x="21" y="0"/>
                  <a:pt x="43" y="-1"/>
                  <a:pt x="65" y="0"/>
                </a:cubicBezTo>
                <a:cubicBezTo>
                  <a:pt x="11931" y="0"/>
                  <a:pt x="21575" y="9572"/>
                  <a:pt x="21664" y="21437"/>
                </a:cubicBezTo>
                <a:lnTo>
                  <a:pt x="65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4052" name="Arc 36"/>
          <p:cNvSpPr>
            <a:spLocks/>
          </p:cNvSpPr>
          <p:nvPr/>
        </p:nvSpPr>
        <p:spPr bwMode="auto">
          <a:xfrm rot="16200000" flipV="1">
            <a:off x="2055019" y="4009232"/>
            <a:ext cx="1785937" cy="1676400"/>
          </a:xfrm>
          <a:custGeom>
            <a:avLst/>
            <a:gdLst>
              <a:gd name="T0" fmla="*/ 1060776 w 19439"/>
              <a:gd name="T1" fmla="*/ 0 h 18255"/>
              <a:gd name="T2" fmla="*/ 1785937 w 19439"/>
              <a:gd name="T3" fmla="*/ 811523 h 18255"/>
              <a:gd name="T4" fmla="*/ 0 w 19439"/>
              <a:gd name="T5" fmla="*/ 1676400 h 18255"/>
              <a:gd name="T6" fmla="*/ 0 60000 65536"/>
              <a:gd name="T7" fmla="*/ 0 60000 65536"/>
              <a:gd name="T8" fmla="*/ 0 60000 65536"/>
              <a:gd name="T9" fmla="*/ 0 w 19439"/>
              <a:gd name="T10" fmla="*/ 0 h 18255"/>
              <a:gd name="T11" fmla="*/ 19439 w 19439"/>
              <a:gd name="T12" fmla="*/ 18255 h 18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9" h="18255" fill="none" extrusionOk="0">
                <a:moveTo>
                  <a:pt x="11546" y="-1"/>
                </a:moveTo>
                <a:cubicBezTo>
                  <a:pt x="14949" y="2152"/>
                  <a:pt x="17683" y="5213"/>
                  <a:pt x="19438" y="8837"/>
                </a:cubicBezTo>
              </a:path>
              <a:path w="19439" h="18255" stroke="0" extrusionOk="0">
                <a:moveTo>
                  <a:pt x="11546" y="-1"/>
                </a:moveTo>
                <a:cubicBezTo>
                  <a:pt x="14949" y="2152"/>
                  <a:pt x="17683" y="5213"/>
                  <a:pt x="19438" y="8837"/>
                </a:cubicBezTo>
                <a:lnTo>
                  <a:pt x="0" y="18255"/>
                </a:lnTo>
                <a:close/>
              </a:path>
            </a:pathLst>
          </a:custGeom>
          <a:noFill/>
          <a:ln w="5715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138363" y="3868738"/>
            <a:ext cx="858837" cy="1871662"/>
            <a:chOff x="1347" y="2437"/>
            <a:chExt cx="541" cy="1179"/>
          </a:xfrm>
        </p:grpSpPr>
        <p:sp>
          <p:nvSpPr>
            <p:cNvPr id="35858" name="Line 22"/>
            <p:cNvSpPr>
              <a:spLocks noChangeShapeType="1"/>
            </p:cNvSpPr>
            <p:nvPr/>
          </p:nvSpPr>
          <p:spPr bwMode="auto">
            <a:xfrm flipV="1">
              <a:off x="1347" y="2491"/>
              <a:ext cx="495" cy="11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859" name="Oval 37"/>
            <p:cNvSpPr>
              <a:spLocks noChangeArrowheads="1"/>
            </p:cNvSpPr>
            <p:nvPr/>
          </p:nvSpPr>
          <p:spPr bwMode="auto">
            <a:xfrm>
              <a:off x="1808" y="2437"/>
              <a:ext cx="80" cy="8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138363" y="4629150"/>
            <a:ext cx="1731962" cy="1111250"/>
            <a:chOff x="1347" y="2916"/>
            <a:chExt cx="1091" cy="700"/>
          </a:xfrm>
        </p:grpSpPr>
        <p:sp>
          <p:nvSpPr>
            <p:cNvPr id="35856" name="Line 28"/>
            <p:cNvSpPr>
              <a:spLocks noChangeShapeType="1"/>
            </p:cNvSpPr>
            <p:nvPr/>
          </p:nvSpPr>
          <p:spPr bwMode="auto">
            <a:xfrm flipV="1">
              <a:off x="1347" y="2943"/>
              <a:ext cx="1054" cy="6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857" name="Oval 38"/>
            <p:cNvSpPr>
              <a:spLocks noChangeArrowheads="1"/>
            </p:cNvSpPr>
            <p:nvPr/>
          </p:nvSpPr>
          <p:spPr bwMode="auto">
            <a:xfrm>
              <a:off x="2358" y="2916"/>
              <a:ext cx="80" cy="8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214073" name="Picture 57" descr="rotx_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38" y="1747838"/>
            <a:ext cx="1671637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74" name="Picture 58" descr="rotx_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688" y="2251075"/>
            <a:ext cx="4908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75" name="Picture 59" descr="rotx_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850" y="2768600"/>
            <a:ext cx="48307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84" name="Rectangle 68"/>
          <p:cNvSpPr>
            <a:spLocks noChangeArrowheads="1"/>
          </p:cNvSpPr>
          <p:nvPr/>
        </p:nvSpPr>
        <p:spPr bwMode="auto">
          <a:xfrm>
            <a:off x="1419225" y="4178300"/>
            <a:ext cx="6303963" cy="205422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214082" name="Picture 66" descr="mat_rot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2413" y="4213225"/>
            <a:ext cx="60991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8" grpId="0" animBg="1"/>
      <p:bldP spid="214048" grpId="1" animBg="1"/>
      <p:bldP spid="214052" grpId="0" animBg="1"/>
      <p:bldP spid="214052" grpId="1" animBg="1"/>
      <p:bldP spid="2140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9"/>
          <p:cNvSpPr>
            <a:spLocks noChangeArrowheads="1"/>
          </p:cNvSpPr>
          <p:nvPr/>
        </p:nvSpPr>
        <p:spPr bwMode="auto">
          <a:xfrm>
            <a:off x="1419225" y="4178300"/>
            <a:ext cx="6303963" cy="205422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213039" name="Picture 47" descr="mat_ro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7975" y="4224338"/>
            <a:ext cx="598805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Rotation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22863" y="1535113"/>
            <a:ext cx="3355975" cy="2513012"/>
            <a:chOff x="3335" y="661"/>
            <a:chExt cx="2114" cy="1583"/>
          </a:xfrm>
        </p:grpSpPr>
        <p:pic>
          <p:nvPicPr>
            <p:cNvPr id="36874" name="Picture 12" descr="Rotate_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0" y="716"/>
              <a:ext cx="1683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13" descr="x=(xyz)"/>
            <p:cNvPicPr>
              <a:picLocks noChangeAspect="1" noChangeArrowheads="1"/>
            </p:cNvPicPr>
            <p:nvPr/>
          </p:nvPicPr>
          <p:blipFill>
            <a:blip r:embed="rId4"/>
            <a:srcRect l="64452" t="37038" r="18266" b="30942"/>
            <a:stretch>
              <a:fillRect/>
            </a:stretch>
          </p:blipFill>
          <p:spPr bwMode="auto">
            <a:xfrm>
              <a:off x="5168" y="1829"/>
              <a:ext cx="28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4" descr="x=(xyz)"/>
            <p:cNvPicPr>
              <a:picLocks noChangeAspect="1" noChangeArrowheads="1"/>
            </p:cNvPicPr>
            <p:nvPr/>
          </p:nvPicPr>
          <p:blipFill>
            <a:blip r:embed="rId4"/>
            <a:srcRect l="63345" r="18266" b="71451"/>
            <a:stretch>
              <a:fillRect/>
            </a:stretch>
          </p:blipFill>
          <p:spPr bwMode="auto">
            <a:xfrm>
              <a:off x="3335" y="1806"/>
              <a:ext cx="29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15" descr="x=(xyz)"/>
            <p:cNvPicPr>
              <a:picLocks noChangeAspect="1" noChangeArrowheads="1"/>
            </p:cNvPicPr>
            <p:nvPr/>
          </p:nvPicPr>
          <p:blipFill>
            <a:blip r:embed="rId4"/>
            <a:srcRect l="65990" t="71373" r="16667"/>
            <a:stretch>
              <a:fillRect/>
            </a:stretch>
          </p:blipFill>
          <p:spPr bwMode="auto">
            <a:xfrm>
              <a:off x="4103" y="661"/>
              <a:ext cx="2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0" name="Text Box 25"/>
          <p:cNvSpPr txBox="1">
            <a:spLocks noChangeArrowheads="1"/>
          </p:cNvSpPr>
          <p:nvPr/>
        </p:nvSpPr>
        <p:spPr bwMode="auto">
          <a:xfrm>
            <a:off x="534988" y="1116013"/>
            <a:ext cx="5549900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/>
              <a:t>Drehung um die y-Achse </a:t>
            </a:r>
            <a:r>
              <a:rPr lang="de-DE" sz="2400" i="1"/>
              <a:t>(analog)</a:t>
            </a:r>
          </a:p>
        </p:txBody>
      </p:sp>
      <p:pic>
        <p:nvPicPr>
          <p:cNvPr id="213022" name="Picture 30" descr="roty_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2887663"/>
            <a:ext cx="5072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23" name="Picture 31" descr="roty_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0" y="1797050"/>
            <a:ext cx="49006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24" name="Picture 32" descr="roty_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9788" y="2347913"/>
            <a:ext cx="158432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3" name="Picture 23" descr="rotz_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1935163"/>
            <a:ext cx="46942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4" name="Picture 24" descr="rotz_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2482850"/>
            <a:ext cx="47720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22863" y="1535113"/>
            <a:ext cx="3355975" cy="2513012"/>
            <a:chOff x="3335" y="661"/>
            <a:chExt cx="2114" cy="1583"/>
          </a:xfrm>
        </p:grpSpPr>
        <p:pic>
          <p:nvPicPr>
            <p:cNvPr id="37899" name="Picture 3" descr="Rotate_Z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55" y="688"/>
              <a:ext cx="1688" cy="1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8" descr="x=(xyz)"/>
            <p:cNvPicPr>
              <a:picLocks noChangeAspect="1" noChangeArrowheads="1"/>
            </p:cNvPicPr>
            <p:nvPr/>
          </p:nvPicPr>
          <p:blipFill>
            <a:blip r:embed="rId5"/>
            <a:srcRect l="64452" t="37038" r="18266" b="30942"/>
            <a:stretch>
              <a:fillRect/>
            </a:stretch>
          </p:blipFill>
          <p:spPr bwMode="auto">
            <a:xfrm>
              <a:off x="5168" y="1829"/>
              <a:ext cx="281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9" descr="x=(xyz)"/>
            <p:cNvPicPr>
              <a:picLocks noChangeAspect="1" noChangeArrowheads="1"/>
            </p:cNvPicPr>
            <p:nvPr/>
          </p:nvPicPr>
          <p:blipFill>
            <a:blip r:embed="rId5"/>
            <a:srcRect l="63345" r="18266" b="71451"/>
            <a:stretch>
              <a:fillRect/>
            </a:stretch>
          </p:blipFill>
          <p:spPr bwMode="auto">
            <a:xfrm>
              <a:off x="3335" y="1806"/>
              <a:ext cx="29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10" descr="x=(xyz)"/>
            <p:cNvPicPr>
              <a:picLocks noChangeAspect="1" noChangeArrowheads="1"/>
            </p:cNvPicPr>
            <p:nvPr/>
          </p:nvPicPr>
          <p:blipFill>
            <a:blip r:embed="rId5"/>
            <a:srcRect l="65990" t="71373" r="16667"/>
            <a:stretch>
              <a:fillRect/>
            </a:stretch>
          </p:blipFill>
          <p:spPr bwMode="auto">
            <a:xfrm>
              <a:off x="4103" y="661"/>
              <a:ext cx="282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Rotation</a:t>
            </a:r>
          </a:p>
        </p:txBody>
      </p:sp>
      <p:pic>
        <p:nvPicPr>
          <p:cNvPr id="215065" name="Picture 25" descr="rotz_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313" y="3057525"/>
            <a:ext cx="15065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26"/>
          <p:cNvSpPr txBox="1">
            <a:spLocks noChangeArrowheads="1"/>
          </p:cNvSpPr>
          <p:nvPr/>
        </p:nvSpPr>
        <p:spPr bwMode="auto">
          <a:xfrm>
            <a:off x="534988" y="1116013"/>
            <a:ext cx="5541962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/>
              <a:t>Drehung um die z-Achse </a:t>
            </a:r>
            <a:r>
              <a:rPr lang="de-DE" sz="2400" i="1"/>
              <a:t>(analog)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419225" y="4178300"/>
            <a:ext cx="6303963" cy="2054225"/>
            <a:chOff x="894" y="2632"/>
            <a:chExt cx="3971" cy="1294"/>
          </a:xfrm>
        </p:grpSpPr>
        <p:sp>
          <p:nvSpPr>
            <p:cNvPr id="37897" name="Rectangle 38"/>
            <p:cNvSpPr>
              <a:spLocks noChangeArrowheads="1"/>
            </p:cNvSpPr>
            <p:nvPr/>
          </p:nvSpPr>
          <p:spPr bwMode="auto">
            <a:xfrm>
              <a:off x="894" y="2632"/>
              <a:ext cx="3971" cy="1294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7898" name="Picture 37" descr="mat_rotz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25" y="2669"/>
              <a:ext cx="3709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" descr="coordtrafo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2428875"/>
            <a:ext cx="23241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Rotation und Translation</a:t>
            </a:r>
          </a:p>
        </p:txBody>
      </p:sp>
      <p:sp>
        <p:nvSpPr>
          <p:cNvPr id="219144" name="Freeform 8"/>
          <p:cNvSpPr>
            <a:spLocks/>
          </p:cNvSpPr>
          <p:nvPr/>
        </p:nvSpPr>
        <p:spPr bwMode="auto">
          <a:xfrm>
            <a:off x="1319213" y="2952750"/>
            <a:ext cx="1816100" cy="1593850"/>
          </a:xfrm>
          <a:custGeom>
            <a:avLst/>
            <a:gdLst>
              <a:gd name="T0" fmla="*/ 0 w 1144"/>
              <a:gd name="T1" fmla="*/ 1004 h 1004"/>
              <a:gd name="T2" fmla="*/ 1144 w 1144"/>
              <a:gd name="T3" fmla="*/ 90 h 1004"/>
              <a:gd name="T4" fmla="*/ 0 60000 65536"/>
              <a:gd name="T5" fmla="*/ 0 60000 65536"/>
              <a:gd name="T6" fmla="*/ 0 w 1144"/>
              <a:gd name="T7" fmla="*/ 0 h 1004"/>
              <a:gd name="T8" fmla="*/ 1144 w 1144"/>
              <a:gd name="T9" fmla="*/ 1004 h 10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44" h="1004">
                <a:moveTo>
                  <a:pt x="0" y="1004"/>
                </a:moveTo>
                <a:cubicBezTo>
                  <a:pt x="66" y="395"/>
                  <a:pt x="551" y="0"/>
                  <a:pt x="1144" y="90"/>
                </a:cubicBezTo>
              </a:path>
            </a:pathLst>
          </a:custGeom>
          <a:noFill/>
          <a:ln w="57150" cap="rnd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38917" name="Picture 10" descr="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4584700"/>
            <a:ext cx="3905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52563" y="1266825"/>
            <a:ext cx="3738562" cy="2474913"/>
            <a:chOff x="915" y="798"/>
            <a:chExt cx="2355" cy="1559"/>
          </a:xfrm>
        </p:grpSpPr>
        <p:pic>
          <p:nvPicPr>
            <p:cNvPr id="38926" name="Picture 19" descr="coordtrafo2b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6" y="798"/>
              <a:ext cx="2184" cy="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9" descr="hat_B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0" y="1967"/>
              <a:ext cx="26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11" descr="vec_hat_x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4" y="1761"/>
              <a:ext cx="22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9" name="Picture 12" descr="vec_hat_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15" y="831"/>
              <a:ext cx="246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0" name="Picture 13" descr="vec_hat_z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544" y="939"/>
              <a:ext cx="1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9" name="Picture 14" descr="vec_x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9625" y="572293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5" descr="vec_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4525" y="2849563"/>
            <a:ext cx="342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6" descr="vec_z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86063" y="3803650"/>
            <a:ext cx="34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032250" y="4006850"/>
            <a:ext cx="4252913" cy="2054225"/>
            <a:chOff x="2540" y="2632"/>
            <a:chExt cx="2679" cy="1294"/>
          </a:xfrm>
        </p:grpSpPr>
        <p:sp>
          <p:nvSpPr>
            <p:cNvPr id="38924" name="Rectangle 5"/>
            <p:cNvSpPr>
              <a:spLocks noChangeArrowheads="1"/>
            </p:cNvSpPr>
            <p:nvPr/>
          </p:nvSpPr>
          <p:spPr bwMode="auto">
            <a:xfrm>
              <a:off x="2540" y="2632"/>
              <a:ext cx="2679" cy="1294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8925" name="Picture 17" descr="matMhat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49" y="2650"/>
              <a:ext cx="2108" cy="1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9154" name="Picture 18" descr="hat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22438" y="2692400"/>
            <a:ext cx="56673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Skalierung (Scaling)</a:t>
            </a:r>
          </a:p>
        </p:txBody>
      </p:sp>
      <p:pic>
        <p:nvPicPr>
          <p:cNvPr id="39939" name="Picture 4" descr="sc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375" y="1449388"/>
            <a:ext cx="391001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9" descr="vec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4592638"/>
            <a:ext cx="323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vec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5" y="1458913"/>
            <a:ext cx="3635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1" descr="ve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32063" y="3206750"/>
            <a:ext cx="2746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2" descr="a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6263" y="4016375"/>
            <a:ext cx="4540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3" descr="b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4400" y="1185863"/>
            <a:ext cx="4111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4" descr="cz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9100" y="3162300"/>
            <a:ext cx="41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032250" y="4006850"/>
            <a:ext cx="4252913" cy="2054225"/>
            <a:chOff x="2540" y="2524"/>
            <a:chExt cx="2679" cy="1294"/>
          </a:xfrm>
        </p:grpSpPr>
        <p:sp>
          <p:nvSpPr>
            <p:cNvPr id="39947" name="Rectangle 16"/>
            <p:cNvSpPr>
              <a:spLocks noChangeArrowheads="1"/>
            </p:cNvSpPr>
            <p:nvPr/>
          </p:nvSpPr>
          <p:spPr bwMode="auto">
            <a:xfrm>
              <a:off x="2540" y="2524"/>
              <a:ext cx="2679" cy="1294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39948" name="Picture 18" descr="mat_scal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825" y="2605"/>
              <a:ext cx="2109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Projektion</a:t>
            </a:r>
          </a:p>
        </p:txBody>
      </p:sp>
      <p:pic>
        <p:nvPicPr>
          <p:cNvPr id="40963" name="Picture 4" descr="Proj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2117" t="11084" r="20438" b="16031"/>
          <a:stretch>
            <a:fillRect/>
          </a:stretch>
        </p:blipFill>
        <p:spPr bwMode="auto">
          <a:xfrm>
            <a:off x="1066800" y="1801813"/>
            <a:ext cx="371475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vec_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88" y="57546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vec_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475" y="1893888"/>
            <a:ext cx="342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vec_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7388" y="2427288"/>
            <a:ext cx="34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4313238" y="2684463"/>
            <a:ext cx="161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612775" y="1068388"/>
            <a:ext cx="76866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e-DE" sz="2400"/>
              <a:t>Perspektivische Projektion auf die Ebene</a:t>
            </a:r>
          </a:p>
        </p:txBody>
      </p:sp>
      <p:sp>
        <p:nvSpPr>
          <p:cNvPr id="188427" name="Line 11"/>
          <p:cNvSpPr>
            <a:spLocks noChangeShapeType="1"/>
          </p:cNvSpPr>
          <p:nvPr/>
        </p:nvSpPr>
        <p:spPr bwMode="auto">
          <a:xfrm flipV="1">
            <a:off x="1616075" y="3498850"/>
            <a:ext cx="795338" cy="1125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8429" name="Freeform 13"/>
          <p:cNvSpPr>
            <a:spLocks/>
          </p:cNvSpPr>
          <p:nvPr/>
        </p:nvSpPr>
        <p:spPr bwMode="auto">
          <a:xfrm>
            <a:off x="2417763" y="3067050"/>
            <a:ext cx="301625" cy="427038"/>
          </a:xfrm>
          <a:custGeom>
            <a:avLst/>
            <a:gdLst>
              <a:gd name="T0" fmla="*/ 0 w 190"/>
              <a:gd name="T1" fmla="*/ 269 h 269"/>
              <a:gd name="T2" fmla="*/ 190 w 190"/>
              <a:gd name="T3" fmla="*/ 0 h 269"/>
              <a:gd name="T4" fmla="*/ 0 60000 65536"/>
              <a:gd name="T5" fmla="*/ 0 60000 65536"/>
              <a:gd name="T6" fmla="*/ 0 w 190"/>
              <a:gd name="T7" fmla="*/ 0 h 269"/>
              <a:gd name="T8" fmla="*/ 190 w 190"/>
              <a:gd name="T9" fmla="*/ 269 h 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269">
                <a:moveTo>
                  <a:pt x="0" y="269"/>
                </a:moveTo>
                <a:lnTo>
                  <a:pt x="190" y="0"/>
                </a:lnTo>
              </a:path>
            </a:pathLst>
          </a:custGeom>
          <a:noFill/>
          <a:ln w="28575">
            <a:solidFill>
              <a:srgbClr val="6666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8430" name="Freeform 14"/>
          <p:cNvSpPr>
            <a:spLocks/>
          </p:cNvSpPr>
          <p:nvPr/>
        </p:nvSpPr>
        <p:spPr bwMode="auto">
          <a:xfrm>
            <a:off x="2724150" y="2635250"/>
            <a:ext cx="301625" cy="427038"/>
          </a:xfrm>
          <a:custGeom>
            <a:avLst/>
            <a:gdLst>
              <a:gd name="T0" fmla="*/ 0 w 190"/>
              <a:gd name="T1" fmla="*/ 269 h 269"/>
              <a:gd name="T2" fmla="*/ 190 w 190"/>
              <a:gd name="T3" fmla="*/ 0 h 269"/>
              <a:gd name="T4" fmla="*/ 0 60000 65536"/>
              <a:gd name="T5" fmla="*/ 0 60000 65536"/>
              <a:gd name="T6" fmla="*/ 0 w 190"/>
              <a:gd name="T7" fmla="*/ 0 h 269"/>
              <a:gd name="T8" fmla="*/ 190 w 190"/>
              <a:gd name="T9" fmla="*/ 269 h 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" h="269">
                <a:moveTo>
                  <a:pt x="0" y="269"/>
                </a:moveTo>
                <a:lnTo>
                  <a:pt x="19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88432" name="Oval 16"/>
          <p:cNvSpPr>
            <a:spLocks noChangeArrowheads="1"/>
          </p:cNvSpPr>
          <p:nvPr/>
        </p:nvSpPr>
        <p:spPr bwMode="auto">
          <a:xfrm>
            <a:off x="2343150" y="3419475"/>
            <a:ext cx="142875" cy="14287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40973" name="Picture 17" descr="z=-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7563" y="1035050"/>
            <a:ext cx="13763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5" name="Picture 19" descr="pro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7200" y="2049463"/>
            <a:ext cx="20240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6" name="Picture 20" descr="proj~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46650" y="4400550"/>
            <a:ext cx="347821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00375" y="2141538"/>
            <a:ext cx="530225" cy="661987"/>
            <a:chOff x="1890" y="1349"/>
            <a:chExt cx="334" cy="417"/>
          </a:xfrm>
        </p:grpSpPr>
        <p:sp>
          <p:nvSpPr>
            <p:cNvPr id="40981" name="Oval 15"/>
            <p:cNvSpPr>
              <a:spLocks noChangeArrowheads="1"/>
            </p:cNvSpPr>
            <p:nvPr/>
          </p:nvSpPr>
          <p:spPr bwMode="auto">
            <a:xfrm>
              <a:off x="1890" y="1584"/>
              <a:ext cx="90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pic>
          <p:nvPicPr>
            <p:cNvPr id="40982" name="Picture 21" descr="proj"/>
            <p:cNvPicPr>
              <a:picLocks noChangeAspect="1" noChangeArrowheads="1"/>
            </p:cNvPicPr>
            <p:nvPr/>
          </p:nvPicPr>
          <p:blipFill>
            <a:blip r:embed="rId7"/>
            <a:srcRect t="28015" r="83430" b="31421"/>
            <a:stretch>
              <a:fillRect/>
            </a:stretch>
          </p:blipFill>
          <p:spPr bwMode="auto">
            <a:xfrm>
              <a:off x="1997" y="1349"/>
              <a:ext cx="227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770063" y="3106738"/>
            <a:ext cx="476250" cy="698500"/>
            <a:chOff x="1115" y="1957"/>
            <a:chExt cx="300" cy="440"/>
          </a:xfrm>
        </p:grpSpPr>
        <p:sp>
          <p:nvSpPr>
            <p:cNvPr id="40979" name="Oval 25"/>
            <p:cNvSpPr>
              <a:spLocks noChangeArrowheads="1"/>
            </p:cNvSpPr>
            <p:nvPr/>
          </p:nvSpPr>
          <p:spPr bwMode="auto">
            <a:xfrm>
              <a:off x="1115" y="1976"/>
              <a:ext cx="300" cy="409"/>
            </a:xfrm>
            <a:prstGeom prst="ellipse">
              <a:avLst/>
            </a:prstGeom>
            <a:solidFill>
              <a:schemeClr val="bg1"/>
            </a:solidFill>
            <a:ln w="285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40980" name="Picture 26" descr="proj~"/>
            <p:cNvPicPr>
              <a:picLocks noChangeAspect="1" noChangeArrowheads="1"/>
            </p:cNvPicPr>
            <p:nvPr/>
          </p:nvPicPr>
          <p:blipFill>
            <a:blip r:embed="rId8"/>
            <a:srcRect t="29271" r="90611" b="32961"/>
            <a:stretch>
              <a:fillRect/>
            </a:stretch>
          </p:blipFill>
          <p:spPr bwMode="auto">
            <a:xfrm>
              <a:off x="1158" y="1957"/>
              <a:ext cx="218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8445" name="AutoShape 29"/>
          <p:cNvSpPr>
            <a:spLocks noChangeArrowheads="1"/>
          </p:cNvSpPr>
          <p:nvPr/>
        </p:nvSpPr>
        <p:spPr bwMode="auto">
          <a:xfrm>
            <a:off x="6516688" y="3759200"/>
            <a:ext cx="573087" cy="542925"/>
          </a:xfrm>
          <a:prstGeom prst="downArrow">
            <a:avLst>
              <a:gd name="adj1" fmla="val 53704"/>
              <a:gd name="adj2" fmla="val 44532"/>
            </a:avLst>
          </a:prstGeom>
          <a:solidFill>
            <a:srgbClr val="FF99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7" grpId="0" animBg="1"/>
      <p:bldP spid="188429" grpId="0" animBg="1"/>
      <p:bldP spid="188430" grpId="0" animBg="1"/>
      <p:bldP spid="188432" grpId="0" animBg="1"/>
      <p:bldP spid="1884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Projektion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612775" y="1068388"/>
            <a:ext cx="76866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e-DE" sz="2400"/>
              <a:t>Perspektivische Projektion auf die Ebene</a:t>
            </a:r>
          </a:p>
        </p:txBody>
      </p:sp>
      <p:pic>
        <p:nvPicPr>
          <p:cNvPr id="41988" name="Picture 5" descr="z=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7563" y="1035050"/>
            <a:ext cx="13763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79475" y="1801813"/>
            <a:ext cx="3960813" cy="4410075"/>
            <a:chOff x="554" y="1135"/>
            <a:chExt cx="2495" cy="2778"/>
          </a:xfrm>
        </p:grpSpPr>
        <p:pic>
          <p:nvPicPr>
            <p:cNvPr id="42008" name="Picture 6" descr="Projecti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32117" t="11084" r="20438" b="16031"/>
            <a:stretch>
              <a:fillRect/>
            </a:stretch>
          </p:blipFill>
          <p:spPr bwMode="auto">
            <a:xfrm>
              <a:off x="672" y="1135"/>
              <a:ext cx="2340" cy="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9" name="Picture 7" descr="vec_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1" y="3625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0" name="Picture 8" descr="vec_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4" y="1193"/>
              <a:ext cx="21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11" name="Picture 9" descr="vec_z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33" y="1529"/>
              <a:ext cx="216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2" name="Line 10"/>
            <p:cNvSpPr>
              <a:spLocks noChangeShapeType="1"/>
            </p:cNvSpPr>
            <p:nvPr/>
          </p:nvSpPr>
          <p:spPr bwMode="auto">
            <a:xfrm>
              <a:off x="2717" y="1691"/>
              <a:ext cx="1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2013" name="Line 11"/>
            <p:cNvSpPr>
              <a:spLocks noChangeShapeType="1"/>
            </p:cNvSpPr>
            <p:nvPr/>
          </p:nvSpPr>
          <p:spPr bwMode="auto">
            <a:xfrm flipV="1">
              <a:off x="1018" y="2204"/>
              <a:ext cx="501" cy="7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2014" name="Freeform 12"/>
            <p:cNvSpPr>
              <a:spLocks/>
            </p:cNvSpPr>
            <p:nvPr/>
          </p:nvSpPr>
          <p:spPr bwMode="auto">
            <a:xfrm>
              <a:off x="1523" y="1932"/>
              <a:ext cx="190" cy="269"/>
            </a:xfrm>
            <a:custGeom>
              <a:avLst/>
              <a:gdLst>
                <a:gd name="T0" fmla="*/ 0 w 190"/>
                <a:gd name="T1" fmla="*/ 269 h 269"/>
                <a:gd name="T2" fmla="*/ 190 w 190"/>
                <a:gd name="T3" fmla="*/ 0 h 269"/>
                <a:gd name="T4" fmla="*/ 0 60000 65536"/>
                <a:gd name="T5" fmla="*/ 0 60000 65536"/>
                <a:gd name="T6" fmla="*/ 0 w 190"/>
                <a:gd name="T7" fmla="*/ 0 h 269"/>
                <a:gd name="T8" fmla="*/ 190 w 190"/>
                <a:gd name="T9" fmla="*/ 269 h 2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69">
                  <a:moveTo>
                    <a:pt x="0" y="269"/>
                  </a:moveTo>
                  <a:lnTo>
                    <a:pt x="190" y="0"/>
                  </a:lnTo>
                </a:path>
              </a:pathLst>
            </a:custGeom>
            <a:noFill/>
            <a:ln w="28575">
              <a:solidFill>
                <a:srgbClr val="666633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2015" name="Freeform 13"/>
            <p:cNvSpPr>
              <a:spLocks/>
            </p:cNvSpPr>
            <p:nvPr/>
          </p:nvSpPr>
          <p:spPr bwMode="auto">
            <a:xfrm>
              <a:off x="1716" y="1660"/>
              <a:ext cx="190" cy="269"/>
            </a:xfrm>
            <a:custGeom>
              <a:avLst/>
              <a:gdLst>
                <a:gd name="T0" fmla="*/ 0 w 190"/>
                <a:gd name="T1" fmla="*/ 269 h 269"/>
                <a:gd name="T2" fmla="*/ 190 w 190"/>
                <a:gd name="T3" fmla="*/ 0 h 269"/>
                <a:gd name="T4" fmla="*/ 0 60000 65536"/>
                <a:gd name="T5" fmla="*/ 0 60000 65536"/>
                <a:gd name="T6" fmla="*/ 0 w 190"/>
                <a:gd name="T7" fmla="*/ 0 h 269"/>
                <a:gd name="T8" fmla="*/ 190 w 190"/>
                <a:gd name="T9" fmla="*/ 269 h 2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69">
                  <a:moveTo>
                    <a:pt x="0" y="269"/>
                  </a:moveTo>
                  <a:lnTo>
                    <a:pt x="19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2016" name="Oval 14"/>
            <p:cNvSpPr>
              <a:spLocks noChangeArrowheads="1"/>
            </p:cNvSpPr>
            <p:nvPr/>
          </p:nvSpPr>
          <p:spPr bwMode="auto">
            <a:xfrm>
              <a:off x="1476" y="2154"/>
              <a:ext cx="90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890" y="1349"/>
              <a:ext cx="334" cy="417"/>
              <a:chOff x="1890" y="1349"/>
              <a:chExt cx="334" cy="417"/>
            </a:xfrm>
          </p:grpSpPr>
          <p:sp>
            <p:nvSpPr>
              <p:cNvPr id="42021" name="Oval 16"/>
              <p:cNvSpPr>
                <a:spLocks noChangeArrowheads="1"/>
              </p:cNvSpPr>
              <p:nvPr/>
            </p:nvSpPr>
            <p:spPr bwMode="auto">
              <a:xfrm>
                <a:off x="1890" y="1584"/>
                <a:ext cx="90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pic>
            <p:nvPicPr>
              <p:cNvPr id="42022" name="Picture 17" descr="proj"/>
              <p:cNvPicPr>
                <a:picLocks noChangeAspect="1" noChangeArrowheads="1"/>
              </p:cNvPicPr>
              <p:nvPr/>
            </p:nvPicPr>
            <p:blipFill>
              <a:blip r:embed="rId7"/>
              <a:srcRect t="28015" r="83430" b="31421"/>
              <a:stretch>
                <a:fillRect/>
              </a:stretch>
            </p:blipFill>
            <p:spPr bwMode="auto">
              <a:xfrm>
                <a:off x="1997" y="1349"/>
                <a:ext cx="227" cy="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115" y="1957"/>
              <a:ext cx="300" cy="440"/>
              <a:chOff x="1115" y="1957"/>
              <a:chExt cx="300" cy="440"/>
            </a:xfrm>
          </p:grpSpPr>
          <p:sp>
            <p:nvSpPr>
              <p:cNvPr id="42019" name="Oval 19"/>
              <p:cNvSpPr>
                <a:spLocks noChangeArrowheads="1"/>
              </p:cNvSpPr>
              <p:nvPr/>
            </p:nvSpPr>
            <p:spPr bwMode="auto">
              <a:xfrm>
                <a:off x="1115" y="1976"/>
                <a:ext cx="300" cy="4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pic>
            <p:nvPicPr>
              <p:cNvPr id="42020" name="Picture 20" descr="proj~"/>
              <p:cNvPicPr>
                <a:picLocks noChangeAspect="1" noChangeArrowheads="1"/>
              </p:cNvPicPr>
              <p:nvPr/>
            </p:nvPicPr>
            <p:blipFill>
              <a:blip r:embed="rId8"/>
              <a:srcRect t="29271" r="90611" b="32961"/>
              <a:stretch>
                <a:fillRect/>
              </a:stretch>
            </p:blipFill>
            <p:spPr bwMode="auto">
              <a:xfrm>
                <a:off x="1158" y="1957"/>
                <a:ext cx="218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39645" name="Picture 29" descr="mat_proj_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8338" y="4256088"/>
            <a:ext cx="43275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38" name="Picture 22" descr="tildep=pz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" y="4849813"/>
            <a:ext cx="146208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44" name="Picture 28" descr="matproj_result"/>
          <p:cNvPicPr>
            <a:picLocks noChangeAspect="1" noChangeArrowheads="1"/>
          </p:cNvPicPr>
          <p:nvPr/>
        </p:nvPicPr>
        <p:blipFill>
          <a:blip r:embed="rId11"/>
          <a:srcRect l="41586" r="14360" b="68459"/>
          <a:stretch>
            <a:fillRect/>
          </a:stretch>
        </p:blipFill>
        <p:spPr bwMode="auto">
          <a:xfrm>
            <a:off x="7146925" y="4260850"/>
            <a:ext cx="935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48" name="Picture 32" descr="projPz_row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62250" y="4760913"/>
            <a:ext cx="21558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49" name="Picture 33" descr="projPz_row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67013" y="5143500"/>
            <a:ext cx="215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0" name="Picture 34" descr="projPz_row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65425" y="5513388"/>
            <a:ext cx="2155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1" name="Picture 35" descr="projPz_row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62250" y="4371975"/>
            <a:ext cx="21558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2" name="Picture 36" descr="projPz_co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07038" y="4371975"/>
            <a:ext cx="44926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3" name="Picture 37" descr="matproj_result"/>
          <p:cNvPicPr>
            <a:picLocks noChangeAspect="1" noChangeArrowheads="1"/>
          </p:cNvPicPr>
          <p:nvPr/>
        </p:nvPicPr>
        <p:blipFill>
          <a:blip r:embed="rId11"/>
          <a:srcRect r="55647"/>
          <a:stretch>
            <a:fillRect/>
          </a:stretch>
        </p:blipFill>
        <p:spPr bwMode="auto">
          <a:xfrm>
            <a:off x="6269038" y="4259263"/>
            <a:ext cx="94138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4" name="Picture 38" descr="matproj_result"/>
          <p:cNvPicPr>
            <a:picLocks noChangeAspect="1" noChangeArrowheads="1"/>
          </p:cNvPicPr>
          <p:nvPr/>
        </p:nvPicPr>
        <p:blipFill>
          <a:blip r:embed="rId11"/>
          <a:srcRect l="82872"/>
          <a:stretch>
            <a:fillRect/>
          </a:stretch>
        </p:blipFill>
        <p:spPr bwMode="auto">
          <a:xfrm>
            <a:off x="8027988" y="4259263"/>
            <a:ext cx="363537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6" name="Picture 40" descr="matproj_result"/>
          <p:cNvPicPr>
            <a:picLocks noChangeAspect="1" noChangeArrowheads="1"/>
          </p:cNvPicPr>
          <p:nvPr/>
        </p:nvPicPr>
        <p:blipFill>
          <a:blip r:embed="rId11"/>
          <a:srcRect l="41586" t="30824" r="14360" b="47311"/>
          <a:stretch>
            <a:fillRect/>
          </a:stretch>
        </p:blipFill>
        <p:spPr bwMode="auto">
          <a:xfrm>
            <a:off x="7146925" y="4806950"/>
            <a:ext cx="9350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57" name="Picture 41" descr="matproj_result"/>
          <p:cNvPicPr>
            <a:picLocks noChangeAspect="1" noChangeArrowheads="1"/>
          </p:cNvPicPr>
          <p:nvPr/>
        </p:nvPicPr>
        <p:blipFill>
          <a:blip r:embed="rId11"/>
          <a:srcRect l="41586" t="51254" r="14360" b="29033"/>
          <a:stretch>
            <a:fillRect/>
          </a:stretch>
        </p:blipFill>
        <p:spPr bwMode="auto">
          <a:xfrm>
            <a:off x="7146925" y="5168900"/>
            <a:ext cx="9350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146925" y="5468938"/>
            <a:ext cx="960438" cy="592137"/>
            <a:chOff x="4502" y="1699"/>
            <a:chExt cx="605" cy="373"/>
          </a:xfrm>
        </p:grpSpPr>
        <p:pic>
          <p:nvPicPr>
            <p:cNvPr id="42006" name="Picture 42" descr="matproj_result"/>
            <p:cNvPicPr>
              <a:picLocks noChangeAspect="1" noChangeArrowheads="1"/>
            </p:cNvPicPr>
            <p:nvPr/>
          </p:nvPicPr>
          <p:blipFill>
            <a:blip r:embed="rId11"/>
            <a:srcRect l="41586" t="71684" r="25505" b="-1613"/>
            <a:stretch>
              <a:fillRect/>
            </a:stretch>
          </p:blipFill>
          <p:spPr bwMode="auto">
            <a:xfrm>
              <a:off x="4502" y="1738"/>
              <a:ext cx="44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07" name="Picture 43" descr="z=-d"/>
            <p:cNvPicPr>
              <a:picLocks noChangeAspect="1" noChangeArrowheads="1"/>
            </p:cNvPicPr>
            <p:nvPr/>
          </p:nvPicPr>
          <p:blipFill>
            <a:blip r:embed="rId2"/>
            <a:srcRect l="78546" b="-2702"/>
            <a:stretch>
              <a:fillRect/>
            </a:stretch>
          </p:blipFill>
          <p:spPr bwMode="auto">
            <a:xfrm>
              <a:off x="4943" y="1699"/>
              <a:ext cx="16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843338" y="1674813"/>
            <a:ext cx="4433887" cy="2054225"/>
            <a:chOff x="2421" y="999"/>
            <a:chExt cx="2793" cy="1294"/>
          </a:xfrm>
        </p:grpSpPr>
        <p:sp>
          <p:nvSpPr>
            <p:cNvPr id="42004" name="Rectangle 46"/>
            <p:cNvSpPr>
              <a:spLocks noChangeArrowheads="1"/>
            </p:cNvSpPr>
            <p:nvPr/>
          </p:nvSpPr>
          <p:spPr bwMode="auto">
            <a:xfrm>
              <a:off x="2421" y="999"/>
              <a:ext cx="2793" cy="1294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42005" name="Picture 48" descr="matPz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33" y="1102"/>
              <a:ext cx="252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1427E-7 L -0.11857 -0.1452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9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9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9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9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9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Fixed </a:t>
            </a:r>
            <a:r>
              <a:rPr lang="de-DE" dirty="0" err="1" smtClean="0"/>
              <a:t>Function</a:t>
            </a:r>
            <a:r>
              <a:rPr lang="de-DE" dirty="0" smtClean="0"/>
              <a:t> Pipeline</a:t>
            </a:r>
            <a:endParaRPr lang="de-DE" dirty="0"/>
          </a:p>
        </p:txBody>
      </p:sp>
      <p:pic>
        <p:nvPicPr>
          <p:cNvPr id="4" name="Picture 2" descr="Dem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3" descr="Dem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4" descr="Demo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5" descr="Demo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6" descr="Demo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4525" y="2005013"/>
            <a:ext cx="3863975" cy="409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SzPct val="80000"/>
              <a:buFontTx/>
              <a:buBlip>
                <a:blip r:embed="rId7"/>
              </a:buBlip>
            </a:pPr>
            <a:r>
              <a:rPr lang="de-DE" sz="2800" b="1" i="1">
                <a:solidFill>
                  <a:schemeClr val="tx1"/>
                </a:solidFill>
              </a:rPr>
              <a:t>Dreiecke zeichnen</a:t>
            </a:r>
            <a:endParaRPr lang="de-DE" sz="2400" b="1" i="1">
              <a:solidFill>
                <a:schemeClr val="tx1"/>
              </a:solidFill>
            </a:endParaRPr>
          </a:p>
          <a:p>
            <a:pPr lvl="1">
              <a:buSzPct val="80000"/>
              <a:buFontTx/>
              <a:buBlip>
                <a:blip r:embed="rId7"/>
              </a:buBlip>
            </a:pPr>
            <a:r>
              <a:rPr lang="de-DE" sz="2400"/>
              <a:t> </a:t>
            </a:r>
            <a:r>
              <a:rPr lang="de-DE" sz="2400">
                <a:solidFill>
                  <a:schemeClr val="tx1"/>
                </a:solidFill>
              </a:rPr>
              <a:t>Pixel bestimmen</a:t>
            </a:r>
          </a:p>
          <a:p>
            <a:pPr lvl="1">
              <a:buSzPct val="80000"/>
              <a:buFontTx/>
              <a:buBlip>
                <a:blip r:embed="rId7"/>
              </a:buBlip>
            </a:pPr>
            <a:r>
              <a:rPr lang="de-DE" sz="2400">
                <a:solidFill>
                  <a:schemeClr val="tx1"/>
                </a:solidFill>
              </a:rPr>
              <a:t> Farbe interpolieren</a:t>
            </a:r>
          </a:p>
          <a:p>
            <a:pPr lvl="1">
              <a:buSzPct val="80000"/>
              <a:buFontTx/>
              <a:buBlip>
                <a:blip r:embed="rId7"/>
              </a:buBlip>
            </a:pPr>
            <a:r>
              <a:rPr lang="de-DE" sz="2400">
                <a:solidFill>
                  <a:schemeClr val="tx1"/>
                </a:solidFill>
              </a:rPr>
              <a:t> Texturen „draufkleben“</a:t>
            </a:r>
          </a:p>
          <a:p>
            <a:pPr marL="342900" indent="-342900">
              <a:buSzPct val="80000"/>
              <a:buFontTx/>
              <a:buBlip>
                <a:blip r:embed="rId7"/>
              </a:buBlip>
            </a:pPr>
            <a:r>
              <a:rPr lang="de-DE" sz="2800" b="1" i="1">
                <a:solidFill>
                  <a:schemeClr val="tx1"/>
                </a:solidFill>
              </a:rPr>
              <a:t>Compositing</a:t>
            </a:r>
          </a:p>
          <a:p>
            <a:pPr lvl="1">
              <a:buSzPct val="80000"/>
              <a:buFontTx/>
              <a:buBlip>
                <a:blip r:embed="rId7"/>
              </a:buBlip>
            </a:pPr>
            <a:r>
              <a:rPr lang="de-DE" sz="2400">
                <a:solidFill>
                  <a:schemeClr val="accent2"/>
                </a:solidFill>
              </a:rPr>
              <a:t> </a:t>
            </a:r>
            <a:r>
              <a:rPr lang="de-DE" sz="2400">
                <a:solidFill>
                  <a:schemeClr val="tx1"/>
                </a:solidFill>
              </a:rPr>
              <a:t>Primär-Farbe mit Textur</a:t>
            </a:r>
          </a:p>
          <a:p>
            <a:pPr lvl="1">
              <a:buSzPct val="80000"/>
              <a:buFontTx/>
              <a:buBlip>
                <a:blip r:embed="rId7"/>
              </a:buBlip>
            </a:pPr>
            <a:r>
              <a:rPr lang="de-DE" sz="2400"/>
              <a:t> Verdeckung</a:t>
            </a:r>
            <a:endParaRPr lang="de-DE" sz="2400">
              <a:solidFill>
                <a:schemeClr val="tx1"/>
              </a:solidFill>
            </a:endParaRPr>
          </a:p>
          <a:p>
            <a:pPr lvl="1">
              <a:buSzPct val="80000"/>
              <a:buFontTx/>
              <a:buBlip>
                <a:blip r:embed="rId7"/>
              </a:buBlip>
            </a:pPr>
            <a:r>
              <a:rPr lang="de-DE" sz="2400">
                <a:solidFill>
                  <a:schemeClr val="tx1"/>
                </a:solidFill>
              </a:rPr>
              <a:t> Transparenz</a:t>
            </a:r>
          </a:p>
          <a:p>
            <a:pPr lvl="1">
              <a:buSzPct val="80000"/>
              <a:buFontTx/>
              <a:buBlip>
                <a:blip r:embed="rId7"/>
              </a:buBlip>
            </a:pPr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42938" y="1143000"/>
            <a:ext cx="4351337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>
                <a:solidFill>
                  <a:schemeClr val="accent2"/>
                </a:solidFill>
              </a:rPr>
              <a:t>Gegeben:</a:t>
            </a:r>
            <a:r>
              <a:rPr lang="de-DE" sz="2400" b="1">
                <a:solidFill>
                  <a:schemeClr val="hlink"/>
                </a:solidFill>
              </a:rPr>
              <a:t/>
            </a:r>
            <a:br>
              <a:rPr lang="de-DE" sz="2400" b="1">
                <a:solidFill>
                  <a:schemeClr val="hlink"/>
                </a:solidFill>
              </a:rPr>
            </a:br>
            <a:r>
              <a:rPr lang="de-DE" sz="2400" b="1">
                <a:solidFill>
                  <a:schemeClr val="tx1"/>
                </a:solidFill>
              </a:rPr>
              <a:t>Eckpunkte der Dreiecke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Projektion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12775" y="1068388"/>
            <a:ext cx="76866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e-DE" sz="2400"/>
              <a:t>Perspektivische Projektion auf die Ebene</a:t>
            </a:r>
          </a:p>
        </p:txBody>
      </p:sp>
      <p:pic>
        <p:nvPicPr>
          <p:cNvPr id="43012" name="Picture 4" descr="z=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7563" y="1035050"/>
            <a:ext cx="13763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47700" y="4256088"/>
            <a:ext cx="7743825" cy="1804987"/>
            <a:chOff x="408" y="2681"/>
            <a:chExt cx="4878" cy="1137"/>
          </a:xfrm>
        </p:grpSpPr>
        <p:pic>
          <p:nvPicPr>
            <p:cNvPr id="43020" name="Picture 21" descr="mat_proj_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1" y="2681"/>
              <a:ext cx="2726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1" name="Picture 22" descr="tildep=pz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" y="3055"/>
              <a:ext cx="921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23" descr="matproj_result"/>
            <p:cNvPicPr>
              <a:picLocks noChangeAspect="1" noChangeArrowheads="1"/>
            </p:cNvPicPr>
            <p:nvPr/>
          </p:nvPicPr>
          <p:blipFill>
            <a:blip r:embed="rId5"/>
            <a:srcRect l="41586" r="14360" b="68459"/>
            <a:stretch>
              <a:fillRect/>
            </a:stretch>
          </p:blipFill>
          <p:spPr bwMode="auto">
            <a:xfrm>
              <a:off x="4502" y="2684"/>
              <a:ext cx="589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3" name="Picture 29" descr="matproj_result"/>
            <p:cNvPicPr>
              <a:picLocks noChangeAspect="1" noChangeArrowheads="1"/>
            </p:cNvPicPr>
            <p:nvPr/>
          </p:nvPicPr>
          <p:blipFill>
            <a:blip r:embed="rId5"/>
            <a:srcRect r="55647"/>
            <a:stretch>
              <a:fillRect/>
            </a:stretch>
          </p:blipFill>
          <p:spPr bwMode="auto">
            <a:xfrm>
              <a:off x="3949" y="2683"/>
              <a:ext cx="593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30" descr="matproj_result"/>
            <p:cNvPicPr>
              <a:picLocks noChangeAspect="1" noChangeArrowheads="1"/>
            </p:cNvPicPr>
            <p:nvPr/>
          </p:nvPicPr>
          <p:blipFill>
            <a:blip r:embed="rId5"/>
            <a:srcRect l="82872"/>
            <a:stretch>
              <a:fillRect/>
            </a:stretch>
          </p:blipFill>
          <p:spPr bwMode="auto">
            <a:xfrm>
              <a:off x="5057" y="2683"/>
              <a:ext cx="229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Picture 31" descr="matproj_result"/>
            <p:cNvPicPr>
              <a:picLocks noChangeAspect="1" noChangeArrowheads="1"/>
            </p:cNvPicPr>
            <p:nvPr/>
          </p:nvPicPr>
          <p:blipFill>
            <a:blip r:embed="rId5"/>
            <a:srcRect l="41586" t="30824" r="14360" b="47311"/>
            <a:stretch>
              <a:fillRect/>
            </a:stretch>
          </p:blipFill>
          <p:spPr bwMode="auto">
            <a:xfrm>
              <a:off x="4502" y="3028"/>
              <a:ext cx="58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6" name="Picture 32" descr="matproj_result"/>
            <p:cNvPicPr>
              <a:picLocks noChangeAspect="1" noChangeArrowheads="1"/>
            </p:cNvPicPr>
            <p:nvPr/>
          </p:nvPicPr>
          <p:blipFill>
            <a:blip r:embed="rId5"/>
            <a:srcRect l="41586" t="51254" r="14360" b="29033"/>
            <a:stretch>
              <a:fillRect/>
            </a:stretch>
          </p:blipFill>
          <p:spPr bwMode="auto">
            <a:xfrm>
              <a:off x="4502" y="3256"/>
              <a:ext cx="58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502" y="3445"/>
              <a:ext cx="605" cy="373"/>
              <a:chOff x="4502" y="1699"/>
              <a:chExt cx="605" cy="373"/>
            </a:xfrm>
          </p:grpSpPr>
          <p:pic>
            <p:nvPicPr>
              <p:cNvPr id="43028" name="Picture 34" descr="matproj_result"/>
              <p:cNvPicPr>
                <a:picLocks noChangeAspect="1" noChangeArrowheads="1"/>
              </p:cNvPicPr>
              <p:nvPr/>
            </p:nvPicPr>
            <p:blipFill>
              <a:blip r:embed="rId5"/>
              <a:srcRect l="41586" t="71684" r="25505" b="-1613"/>
              <a:stretch>
                <a:fillRect/>
              </a:stretch>
            </p:blipFill>
            <p:spPr bwMode="auto">
              <a:xfrm>
                <a:off x="4502" y="1738"/>
                <a:ext cx="44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9" name="Picture 35" descr="z=-d"/>
              <p:cNvPicPr>
                <a:picLocks noChangeAspect="1" noChangeArrowheads="1"/>
              </p:cNvPicPr>
              <p:nvPr/>
            </p:nvPicPr>
            <p:blipFill>
              <a:blip r:embed="rId2"/>
              <a:srcRect l="78546" b="-2702"/>
              <a:stretch>
                <a:fillRect/>
              </a:stretch>
            </p:blipFill>
            <p:spPr bwMode="auto">
              <a:xfrm>
                <a:off x="4943" y="1699"/>
                <a:ext cx="164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713163" y="4008438"/>
            <a:ext cx="2689225" cy="2073275"/>
            <a:chOff x="2339" y="2345"/>
            <a:chExt cx="1694" cy="1306"/>
          </a:xfrm>
        </p:grpSpPr>
        <p:sp>
          <p:nvSpPr>
            <p:cNvPr id="43018" name="Rectangle 45"/>
            <p:cNvSpPr>
              <a:spLocks noChangeArrowheads="1"/>
            </p:cNvSpPr>
            <p:nvPr/>
          </p:nvSpPr>
          <p:spPr bwMode="auto">
            <a:xfrm>
              <a:off x="2339" y="2345"/>
              <a:ext cx="1694" cy="1294"/>
            </a:xfrm>
            <a:prstGeom prst="rect">
              <a:avLst/>
            </a:prstGeom>
            <a:solidFill>
              <a:srgbClr val="FFCC00"/>
            </a:solidFill>
            <a:ln w="2857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pic>
          <p:nvPicPr>
            <p:cNvPr id="43019" name="Picture 40" descr="proj_result_homo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6" y="2421"/>
              <a:ext cx="1614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1705" name="Picture 41" descr="tildep=pzp"/>
          <p:cNvPicPr>
            <a:picLocks noChangeAspect="1" noChangeArrowheads="1"/>
          </p:cNvPicPr>
          <p:nvPr/>
        </p:nvPicPr>
        <p:blipFill>
          <a:blip r:embed="rId4"/>
          <a:srcRect t="-2362" r="47449"/>
          <a:stretch>
            <a:fillRect/>
          </a:stretch>
        </p:blipFill>
        <p:spPr bwMode="auto">
          <a:xfrm>
            <a:off x="2803525" y="4627563"/>
            <a:ext cx="95726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712" name="Picture 48" descr="leadst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2613" y="4805363"/>
            <a:ext cx="587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713" name="Text Box 49"/>
          <p:cNvSpPr txBox="1">
            <a:spLocks noChangeArrowheads="1"/>
          </p:cNvSpPr>
          <p:nvPr/>
        </p:nvSpPr>
        <p:spPr bwMode="auto">
          <a:xfrm>
            <a:off x="696913" y="3554413"/>
            <a:ext cx="25336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sz="2400"/>
              <a:t>Homogenisierung: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0575E-6 L 1.11111E-6 -0.35774 " pathEditMode="relative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smtClean="0"/>
              <a:t>Homogene Koordinaten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3413125"/>
            <a:ext cx="7981950" cy="2509838"/>
          </a:xfrm>
        </p:spPr>
        <p:txBody>
          <a:bodyPr/>
          <a:lstStyle/>
          <a:p>
            <a:pPr eaLnBrk="1" hangingPunct="1"/>
            <a:r>
              <a:rPr lang="de-DE" smtClean="0"/>
              <a:t> Was ist wenn              </a:t>
            </a:r>
            <a:r>
              <a:rPr lang="de-DE" smtClean="0">
                <a:latin typeface="Arial" charset="0"/>
              </a:rPr>
              <a:t>?</a:t>
            </a:r>
          </a:p>
          <a:p>
            <a:pPr eaLnBrk="1" hangingPunct="1"/>
            <a:r>
              <a:rPr lang="de-DE" smtClean="0"/>
              <a:t> </a:t>
            </a:r>
            <a:r>
              <a:rPr lang="de-DE" u="sng" smtClean="0"/>
              <a:t>Interpretation 1:</a:t>
            </a:r>
            <a:r>
              <a:rPr lang="de-DE" smtClean="0"/>
              <a:t> Richtungsvektor</a:t>
            </a:r>
          </a:p>
          <a:p>
            <a:pPr eaLnBrk="1" hangingPunct="1"/>
            <a:r>
              <a:rPr lang="de-DE" smtClean="0"/>
              <a:t> </a:t>
            </a:r>
            <a:r>
              <a:rPr lang="de-DE" u="sng" smtClean="0"/>
              <a:t>Interpretation 2:</a:t>
            </a:r>
            <a:r>
              <a:rPr lang="de-DE" smtClean="0"/>
              <a:t> Punkt im Unendlichen</a:t>
            </a:r>
          </a:p>
        </p:txBody>
      </p:sp>
      <p:pic>
        <p:nvPicPr>
          <p:cNvPr id="44036" name="Picture 4" descr="w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50" y="3503613"/>
            <a:ext cx="11731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x=(xwywzw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313" y="1838325"/>
            <a:ext cx="17287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x=(xyzw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4150" y="1717675"/>
            <a:ext cx="1582738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324475" y="1193800"/>
            <a:ext cx="14112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sz="2400"/>
              <a:t>kartesisch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947863" y="1193800"/>
            <a:ext cx="13985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de-DE" sz="2400"/>
              <a:t>homogen</a:t>
            </a:r>
          </a:p>
        </p:txBody>
      </p:sp>
      <p:sp>
        <p:nvSpPr>
          <p:cNvPr id="209929" name="AutoShape 9"/>
          <p:cNvSpPr>
            <a:spLocks noChangeArrowheads="1"/>
          </p:cNvSpPr>
          <p:nvPr/>
        </p:nvSpPr>
        <p:spPr bwMode="auto">
          <a:xfrm>
            <a:off x="3756025" y="2139950"/>
            <a:ext cx="684213" cy="582613"/>
          </a:xfrm>
          <a:prstGeom prst="rightArrow">
            <a:avLst>
              <a:gd name="adj1" fmla="val 50000"/>
              <a:gd name="adj2" fmla="val 52913"/>
            </a:avLst>
          </a:prstGeom>
          <a:gradFill rotWithShape="1">
            <a:gsLst>
              <a:gs pos="0">
                <a:srgbClr val="482B00"/>
              </a:gs>
              <a:gs pos="50000">
                <a:srgbClr val="FF9900"/>
              </a:gs>
              <a:gs pos="100000">
                <a:srgbClr val="482B00"/>
              </a:gs>
            </a:gsLst>
            <a:lin ang="189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1188" y="2354263"/>
            <a:ext cx="2738437" cy="2079625"/>
            <a:chOff x="476" y="1575"/>
            <a:chExt cx="1725" cy="1310"/>
          </a:xfrm>
        </p:grpSpPr>
        <p:sp>
          <p:nvSpPr>
            <p:cNvPr id="354307" name="Freeform 3"/>
            <p:cNvSpPr>
              <a:spLocks/>
            </p:cNvSpPr>
            <p:nvPr/>
          </p:nvSpPr>
          <p:spPr bwMode="auto">
            <a:xfrm>
              <a:off x="539" y="1627"/>
              <a:ext cx="1627" cy="123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1627" y="1234"/>
                </a:cxn>
                <a:cxn ang="0">
                  <a:pos x="914" y="0"/>
                </a:cxn>
                <a:cxn ang="0">
                  <a:pos x="0" y="174"/>
                </a:cxn>
              </a:cxnLst>
              <a:rect l="0" t="0" r="r" b="b"/>
              <a:pathLst>
                <a:path w="1627" h="1234">
                  <a:moveTo>
                    <a:pt x="0" y="174"/>
                  </a:moveTo>
                  <a:lnTo>
                    <a:pt x="1627" y="1234"/>
                  </a:lnTo>
                  <a:lnTo>
                    <a:pt x="914" y="0"/>
                  </a:lnTo>
                  <a:lnTo>
                    <a:pt x="0" y="174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4308" name="Line 4"/>
            <p:cNvSpPr>
              <a:spLocks noChangeShapeType="1"/>
            </p:cNvSpPr>
            <p:nvPr/>
          </p:nvSpPr>
          <p:spPr bwMode="auto">
            <a:xfrm>
              <a:off x="527" y="1795"/>
              <a:ext cx="163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4309" name="Line 5"/>
            <p:cNvSpPr>
              <a:spLocks noChangeShapeType="1"/>
            </p:cNvSpPr>
            <p:nvPr/>
          </p:nvSpPr>
          <p:spPr bwMode="auto">
            <a:xfrm>
              <a:off x="1455" y="1631"/>
              <a:ext cx="700" cy="1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4310" name="Line 6"/>
            <p:cNvSpPr>
              <a:spLocks noChangeShapeType="1"/>
            </p:cNvSpPr>
            <p:nvPr/>
          </p:nvSpPr>
          <p:spPr bwMode="auto">
            <a:xfrm flipV="1">
              <a:off x="531" y="1627"/>
              <a:ext cx="91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4311" name="Oval 7"/>
            <p:cNvSpPr>
              <a:spLocks noChangeArrowheads="1"/>
            </p:cNvSpPr>
            <p:nvPr/>
          </p:nvSpPr>
          <p:spPr bwMode="auto">
            <a:xfrm>
              <a:off x="1409" y="1575"/>
              <a:ext cx="92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4312" name="Oval 8"/>
            <p:cNvSpPr>
              <a:spLocks noChangeArrowheads="1"/>
            </p:cNvSpPr>
            <p:nvPr/>
          </p:nvSpPr>
          <p:spPr bwMode="auto">
            <a:xfrm>
              <a:off x="2109" y="2795"/>
              <a:ext cx="92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4313" name="Oval 9"/>
            <p:cNvSpPr>
              <a:spLocks noChangeArrowheads="1"/>
            </p:cNvSpPr>
            <p:nvPr/>
          </p:nvSpPr>
          <p:spPr bwMode="auto">
            <a:xfrm>
              <a:off x="476" y="1752"/>
              <a:ext cx="92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54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Normalenvektoren</a:t>
            </a:r>
          </a:p>
        </p:txBody>
      </p:sp>
      <p:sp>
        <p:nvSpPr>
          <p:cNvPr id="354315" name="Freeform 11"/>
          <p:cNvSpPr>
            <a:spLocks/>
          </p:cNvSpPr>
          <p:nvPr/>
        </p:nvSpPr>
        <p:spPr bwMode="auto">
          <a:xfrm>
            <a:off x="711200" y="2438400"/>
            <a:ext cx="2582863" cy="1958975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1627" y="1234"/>
              </a:cxn>
              <a:cxn ang="0">
                <a:pos x="914" y="0"/>
              </a:cxn>
              <a:cxn ang="0">
                <a:pos x="0" y="174"/>
              </a:cxn>
            </a:cxnLst>
            <a:rect l="0" t="0" r="r" b="b"/>
            <a:pathLst>
              <a:path w="1627" h="1234">
                <a:moveTo>
                  <a:pt x="0" y="174"/>
                </a:moveTo>
                <a:lnTo>
                  <a:pt x="1627" y="1234"/>
                </a:lnTo>
                <a:lnTo>
                  <a:pt x="914" y="0"/>
                </a:lnTo>
                <a:lnTo>
                  <a:pt x="0" y="17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677988" y="2882900"/>
            <a:ext cx="836612" cy="617538"/>
            <a:chOff x="1057" y="1816"/>
            <a:chExt cx="527" cy="389"/>
          </a:xfrm>
        </p:grpSpPr>
        <p:sp>
          <p:nvSpPr>
            <p:cNvPr id="354317" name="Freeform 13"/>
            <p:cNvSpPr>
              <a:spLocks/>
            </p:cNvSpPr>
            <p:nvPr/>
          </p:nvSpPr>
          <p:spPr bwMode="auto">
            <a:xfrm>
              <a:off x="1340" y="1842"/>
              <a:ext cx="244" cy="272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35" y="272"/>
                </a:cxn>
                <a:cxn ang="0">
                  <a:pos x="0" y="137"/>
                </a:cxn>
                <a:cxn ang="0">
                  <a:pos x="134" y="0"/>
                </a:cxn>
              </a:cxnLst>
              <a:rect l="0" t="0" r="r" b="b"/>
              <a:pathLst>
                <a:path w="244" h="272">
                  <a:moveTo>
                    <a:pt x="134" y="0"/>
                  </a:moveTo>
                  <a:cubicBezTo>
                    <a:pt x="204" y="62"/>
                    <a:pt x="244" y="177"/>
                    <a:pt x="135" y="272"/>
                  </a:cubicBezTo>
                  <a:cubicBezTo>
                    <a:pt x="73" y="216"/>
                    <a:pt x="70" y="210"/>
                    <a:pt x="0" y="137"/>
                  </a:cubicBezTo>
                  <a:cubicBezTo>
                    <a:pt x="87" y="50"/>
                    <a:pt x="107" y="30"/>
                    <a:pt x="134" y="0"/>
                  </a:cubicBez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4318" name="Oval 14"/>
            <p:cNvSpPr>
              <a:spLocks noChangeArrowheads="1"/>
            </p:cNvSpPr>
            <p:nvPr/>
          </p:nvSpPr>
          <p:spPr bwMode="auto">
            <a:xfrm>
              <a:off x="1436" y="1951"/>
              <a:ext cx="45" cy="46"/>
            </a:xfrm>
            <a:prstGeom prst="ellipse">
              <a:avLst/>
            </a:prstGeom>
            <a:solidFill>
              <a:schemeClr val="tx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4319" name="Freeform 15"/>
            <p:cNvSpPr>
              <a:spLocks/>
            </p:cNvSpPr>
            <p:nvPr/>
          </p:nvSpPr>
          <p:spPr bwMode="auto">
            <a:xfrm>
              <a:off x="1182" y="1816"/>
              <a:ext cx="317" cy="17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293" y="33"/>
                </a:cxn>
                <a:cxn ang="0">
                  <a:pos x="152" y="170"/>
                </a:cxn>
                <a:cxn ang="0">
                  <a:pos x="0" y="152"/>
                </a:cxn>
              </a:cxnLst>
              <a:rect l="0" t="0" r="r" b="b"/>
              <a:pathLst>
                <a:path w="317" h="170">
                  <a:moveTo>
                    <a:pt x="0" y="152"/>
                  </a:moveTo>
                  <a:cubicBezTo>
                    <a:pt x="63" y="76"/>
                    <a:pt x="170" y="0"/>
                    <a:pt x="293" y="33"/>
                  </a:cubicBezTo>
                  <a:cubicBezTo>
                    <a:pt x="317" y="24"/>
                    <a:pt x="189" y="131"/>
                    <a:pt x="152" y="170"/>
                  </a:cubicBezTo>
                  <a:cubicBezTo>
                    <a:pt x="95" y="160"/>
                    <a:pt x="99" y="163"/>
                    <a:pt x="0" y="152"/>
                  </a:cubicBezTo>
                  <a:close/>
                </a:path>
              </a:pathLst>
            </a:custGeom>
            <a:solidFill>
              <a:schemeClr val="bg1"/>
            </a:solidFill>
            <a:ln w="63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4320" name="Oval 16"/>
            <p:cNvSpPr>
              <a:spLocks noChangeArrowheads="1"/>
            </p:cNvSpPr>
            <p:nvPr/>
          </p:nvSpPr>
          <p:spPr bwMode="auto">
            <a:xfrm rot="2897726">
              <a:off x="1311" y="1888"/>
              <a:ext cx="30" cy="49"/>
            </a:xfrm>
            <a:prstGeom prst="ellipse">
              <a:avLst/>
            </a:prstGeom>
            <a:solidFill>
              <a:schemeClr val="tx1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54321" name="Line 17"/>
            <p:cNvSpPr>
              <a:spLocks noChangeShapeType="1"/>
            </p:cNvSpPr>
            <p:nvPr/>
          </p:nvSpPr>
          <p:spPr bwMode="auto">
            <a:xfrm>
              <a:off x="1338" y="1979"/>
              <a:ext cx="227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4322" name="Line 18"/>
            <p:cNvSpPr>
              <a:spLocks noChangeShapeType="1"/>
            </p:cNvSpPr>
            <p:nvPr/>
          </p:nvSpPr>
          <p:spPr bwMode="auto">
            <a:xfrm>
              <a:off x="1057" y="1954"/>
              <a:ext cx="283" cy="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354323" name="Line 19"/>
          <p:cNvSpPr>
            <a:spLocks noChangeShapeType="1"/>
          </p:cNvSpPr>
          <p:nvPr/>
        </p:nvSpPr>
        <p:spPr bwMode="auto">
          <a:xfrm>
            <a:off x="692150" y="2705100"/>
            <a:ext cx="25908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2165350" y="2444750"/>
            <a:ext cx="1111250" cy="193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54325" name="Line 21"/>
          <p:cNvSpPr>
            <a:spLocks noChangeShapeType="1"/>
          </p:cNvSpPr>
          <p:nvPr/>
        </p:nvSpPr>
        <p:spPr bwMode="auto">
          <a:xfrm flipV="1">
            <a:off x="698500" y="2438400"/>
            <a:ext cx="1454150" cy="266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54326" name="Oval 22"/>
          <p:cNvSpPr>
            <a:spLocks noChangeArrowheads="1"/>
          </p:cNvSpPr>
          <p:nvPr/>
        </p:nvSpPr>
        <p:spPr bwMode="auto">
          <a:xfrm>
            <a:off x="2092325" y="2355850"/>
            <a:ext cx="146050" cy="14287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4327" name="Oval 23"/>
          <p:cNvSpPr>
            <a:spLocks noChangeArrowheads="1"/>
          </p:cNvSpPr>
          <p:nvPr/>
        </p:nvSpPr>
        <p:spPr bwMode="auto">
          <a:xfrm>
            <a:off x="3203575" y="4292600"/>
            <a:ext cx="146050" cy="14287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4328" name="Oval 24"/>
          <p:cNvSpPr>
            <a:spLocks noChangeArrowheads="1"/>
          </p:cNvSpPr>
          <p:nvPr/>
        </p:nvSpPr>
        <p:spPr bwMode="auto">
          <a:xfrm>
            <a:off x="611188" y="2636838"/>
            <a:ext cx="146050" cy="142875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4329" name="Line 25"/>
          <p:cNvSpPr>
            <a:spLocks noChangeShapeType="1"/>
          </p:cNvSpPr>
          <p:nvPr/>
        </p:nvSpPr>
        <p:spPr bwMode="auto">
          <a:xfrm flipV="1">
            <a:off x="2117725" y="2395538"/>
            <a:ext cx="693738" cy="758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54330" name="Text Box 26"/>
          <p:cNvSpPr txBox="1">
            <a:spLocks noChangeArrowheads="1"/>
          </p:cNvSpPr>
          <p:nvPr/>
        </p:nvSpPr>
        <p:spPr bwMode="auto">
          <a:xfrm>
            <a:off x="579438" y="1101725"/>
            <a:ext cx="2728912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de-DE"/>
              <a:t>Dreieck wird</a:t>
            </a:r>
          </a:p>
          <a:p>
            <a:pPr marL="342900" indent="-342900" algn="ctr">
              <a:spcBef>
                <a:spcPct val="0"/>
              </a:spcBef>
            </a:pPr>
            <a:r>
              <a:rPr lang="de-DE"/>
              <a:t>transformiert</a:t>
            </a:r>
          </a:p>
        </p:txBody>
      </p:sp>
      <p:sp>
        <p:nvSpPr>
          <p:cNvPr id="354331" name="Text Box 27"/>
          <p:cNvSpPr txBox="1">
            <a:spLocks noChangeArrowheads="1"/>
          </p:cNvSpPr>
          <p:nvPr/>
        </p:nvSpPr>
        <p:spPr bwMode="auto">
          <a:xfrm>
            <a:off x="1344613" y="5116513"/>
            <a:ext cx="7029450" cy="1066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0"/>
              </a:spcBef>
            </a:pPr>
            <a:r>
              <a:rPr lang="de-DE">
                <a:solidFill>
                  <a:srgbClr val="FF9900"/>
                </a:solidFill>
                <a:latin typeface="Futura Md BT" pitchFamily="34" charset="0"/>
              </a:rPr>
              <a:t>Frage:</a:t>
            </a:r>
            <a:r>
              <a:rPr lang="de-DE"/>
              <a:t> Wie muß der Normalenvektor transformiert werden?</a:t>
            </a:r>
          </a:p>
        </p:txBody>
      </p:sp>
      <p:sp>
        <p:nvSpPr>
          <p:cNvPr id="354332" name="AutoShape 28"/>
          <p:cNvSpPr>
            <a:spLocks noChangeArrowheads="1"/>
          </p:cNvSpPr>
          <p:nvPr/>
        </p:nvSpPr>
        <p:spPr bwMode="auto">
          <a:xfrm>
            <a:off x="3757613" y="2365375"/>
            <a:ext cx="1873250" cy="1595438"/>
          </a:xfrm>
          <a:prstGeom prst="rightArrow">
            <a:avLst>
              <a:gd name="adj1" fmla="val 50000"/>
              <a:gd name="adj2" fmla="val 52901"/>
            </a:avLst>
          </a:prstGeom>
          <a:gradFill rotWithShape="1">
            <a:gsLst>
              <a:gs pos="0">
                <a:srgbClr val="FF9900">
                  <a:gamma/>
                  <a:shade val="68627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8627"/>
                  <a:invGamma/>
                </a:srgbClr>
              </a:gs>
            </a:gsLst>
            <a:lin ang="189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90938" y="4014788"/>
            <a:ext cx="2138362" cy="620712"/>
            <a:chOff x="2437" y="2597"/>
            <a:chExt cx="1347" cy="391"/>
          </a:xfrm>
        </p:grpSpPr>
        <p:pic>
          <p:nvPicPr>
            <p:cNvPr id="354334" name="Picture 30" descr="~x=Ax"/>
            <p:cNvPicPr>
              <a:picLocks noChangeAspect="1" noChangeArrowheads="1"/>
            </p:cNvPicPr>
            <p:nvPr/>
          </p:nvPicPr>
          <p:blipFill>
            <a:blip r:embed="rId2"/>
            <a:srcRect l="62022" t="7161"/>
            <a:stretch>
              <a:fillRect/>
            </a:stretch>
          </p:blipFill>
          <p:spPr bwMode="auto">
            <a:xfrm>
              <a:off x="3187" y="2625"/>
              <a:ext cx="597" cy="363"/>
            </a:xfrm>
            <a:prstGeom prst="rect">
              <a:avLst/>
            </a:prstGeom>
            <a:noFill/>
          </p:spPr>
        </p:pic>
        <p:pic>
          <p:nvPicPr>
            <p:cNvPr id="354335" name="Picture 31" descr="~x=Ax"/>
            <p:cNvPicPr>
              <a:picLocks noChangeAspect="1" noChangeArrowheads="1"/>
            </p:cNvPicPr>
            <p:nvPr/>
          </p:nvPicPr>
          <p:blipFill>
            <a:blip r:embed="rId2"/>
            <a:srcRect t="4604" r="80153"/>
            <a:stretch>
              <a:fillRect/>
            </a:stretch>
          </p:blipFill>
          <p:spPr bwMode="auto">
            <a:xfrm>
              <a:off x="2437" y="2615"/>
              <a:ext cx="312" cy="373"/>
            </a:xfrm>
            <a:prstGeom prst="rect">
              <a:avLst/>
            </a:prstGeom>
            <a:noFill/>
          </p:spPr>
        </p:pic>
        <p:pic>
          <p:nvPicPr>
            <p:cNvPr id="354336" name="Picture 32" descr="~x=Ax"/>
            <p:cNvPicPr>
              <a:picLocks noChangeAspect="1" noChangeArrowheads="1"/>
            </p:cNvPicPr>
            <p:nvPr/>
          </p:nvPicPr>
          <p:blipFill>
            <a:blip r:embed="rId2"/>
            <a:srcRect l="31552" r="48601"/>
            <a:stretch>
              <a:fillRect/>
            </a:stretch>
          </p:blipFill>
          <p:spPr bwMode="auto">
            <a:xfrm>
              <a:off x="2812" y="2597"/>
              <a:ext cx="312" cy="3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3988E-6 L 0.47691 -0.076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5" grpId="0" animBg="1"/>
      <p:bldP spid="354323" grpId="0" animBg="1"/>
      <p:bldP spid="354324" grpId="0" animBg="1"/>
      <p:bldP spid="354325" grpId="0" animBg="1"/>
      <p:bldP spid="354326" grpId="0" animBg="1"/>
      <p:bldP spid="354327" grpId="0" animBg="1"/>
      <p:bldP spid="354328" grpId="0" animBg="1"/>
      <p:bldP spid="354329" grpId="0" animBg="1"/>
      <p:bldP spid="354330" grpId="0"/>
      <p:bldP spid="354331" grpId="0"/>
      <p:bldP spid="3543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Line 2"/>
          <p:cNvSpPr>
            <a:spLocks noChangeShapeType="1"/>
          </p:cNvSpPr>
          <p:nvPr/>
        </p:nvSpPr>
        <p:spPr bwMode="auto">
          <a:xfrm flipH="1">
            <a:off x="4262438" y="2874963"/>
            <a:ext cx="782637" cy="39846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4970463" y="2492375"/>
            <a:ext cx="1090612" cy="604838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55332" name="Picture 4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438" y="3238500"/>
            <a:ext cx="369887" cy="611188"/>
          </a:xfrm>
          <a:prstGeom prst="rect">
            <a:avLst/>
          </a:prstGeom>
          <a:noFill/>
        </p:spPr>
      </p:pic>
      <p:pic>
        <p:nvPicPr>
          <p:cNvPr id="355333" name="Picture 5" descr="x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613" y="3236913"/>
            <a:ext cx="460375" cy="609600"/>
          </a:xfrm>
          <a:prstGeom prst="rect">
            <a:avLst/>
          </a:prstGeom>
          <a:noFill/>
        </p:spPr>
      </p:pic>
      <p:pic>
        <p:nvPicPr>
          <p:cNvPr id="355334" name="Picture 6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9175" y="3243263"/>
            <a:ext cx="369888" cy="611187"/>
          </a:xfrm>
          <a:prstGeom prst="rect">
            <a:avLst/>
          </a:prstGeom>
          <a:noFill/>
        </p:spPr>
      </p:pic>
      <p:pic>
        <p:nvPicPr>
          <p:cNvPr id="355335" name="Picture 7" descr="x_j)"/>
          <p:cNvPicPr>
            <a:picLocks noChangeAspect="1" noChangeArrowheads="1"/>
          </p:cNvPicPr>
          <p:nvPr/>
        </p:nvPicPr>
        <p:blipFill>
          <a:blip r:embed="rId4"/>
          <a:srcRect l="56577" t="-4416"/>
          <a:stretch>
            <a:fillRect/>
          </a:stretch>
        </p:blipFill>
        <p:spPr bwMode="auto">
          <a:xfrm>
            <a:off x="3624263" y="3219450"/>
            <a:ext cx="330200" cy="638175"/>
          </a:xfrm>
          <a:prstGeom prst="rect">
            <a:avLst/>
          </a:prstGeom>
          <a:noFill/>
        </p:spPr>
      </p:pic>
      <p:pic>
        <p:nvPicPr>
          <p:cNvPr id="355336" name="Picture 8" descr="x_j)"/>
          <p:cNvPicPr>
            <a:picLocks noChangeAspect="1" noChangeArrowheads="1"/>
          </p:cNvPicPr>
          <p:nvPr/>
        </p:nvPicPr>
        <p:blipFill>
          <a:blip r:embed="rId4"/>
          <a:srcRect r="41754"/>
          <a:stretch>
            <a:fillRect/>
          </a:stretch>
        </p:blipFill>
        <p:spPr bwMode="auto">
          <a:xfrm>
            <a:off x="3984625" y="3238500"/>
            <a:ext cx="442913" cy="611188"/>
          </a:xfrm>
          <a:prstGeom prst="rect">
            <a:avLst/>
          </a:prstGeom>
          <a:noFill/>
        </p:spPr>
      </p:pic>
      <p:sp>
        <p:nvSpPr>
          <p:cNvPr id="3553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Normalenvektoren</a:t>
            </a:r>
          </a:p>
        </p:txBody>
      </p:sp>
      <p:pic>
        <p:nvPicPr>
          <p:cNvPr id="355338" name="Picture 10" descr="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325" y="3241675"/>
            <a:ext cx="396875" cy="611188"/>
          </a:xfrm>
          <a:prstGeom prst="rect">
            <a:avLst/>
          </a:prstGeom>
          <a:noFill/>
        </p:spPr>
      </p:pic>
      <p:pic>
        <p:nvPicPr>
          <p:cNvPr id="355339" name="Picture 11" descr="~x=A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0275" y="2441575"/>
            <a:ext cx="2495550" cy="620713"/>
          </a:xfrm>
          <a:prstGeom prst="rect">
            <a:avLst/>
          </a:prstGeom>
          <a:noFill/>
        </p:spPr>
      </p:pic>
      <p:pic>
        <p:nvPicPr>
          <p:cNvPr id="355340" name="Picture 12" descr="~x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6950" y="3249613"/>
            <a:ext cx="385763" cy="584200"/>
          </a:xfrm>
          <a:prstGeom prst="rect">
            <a:avLst/>
          </a:prstGeom>
          <a:noFill/>
        </p:spPr>
      </p:pic>
      <p:pic>
        <p:nvPicPr>
          <p:cNvPr id="355341" name="Picture 13" descr="~xj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259138"/>
            <a:ext cx="422275" cy="598487"/>
          </a:xfrm>
          <a:prstGeom prst="rect">
            <a:avLst/>
          </a:prstGeom>
          <a:noFill/>
        </p:spPr>
      </p:pic>
      <p:pic>
        <p:nvPicPr>
          <p:cNvPr id="355342" name="Picture 14" descr="n do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6313" y="3241675"/>
            <a:ext cx="1001712" cy="611188"/>
          </a:xfrm>
          <a:prstGeom prst="rect">
            <a:avLst/>
          </a:prstGeom>
          <a:noFill/>
        </p:spPr>
      </p:pic>
      <p:pic>
        <p:nvPicPr>
          <p:cNvPr id="355343" name="Picture 15" descr="(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19313" y="3244850"/>
            <a:ext cx="149225" cy="608013"/>
          </a:xfrm>
          <a:prstGeom prst="rect">
            <a:avLst/>
          </a:prstGeom>
          <a:noFill/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294188" y="3244850"/>
            <a:ext cx="903287" cy="647700"/>
            <a:chOff x="2705" y="2044"/>
            <a:chExt cx="569" cy="408"/>
          </a:xfrm>
        </p:grpSpPr>
        <p:pic>
          <p:nvPicPr>
            <p:cNvPr id="355345" name="Picture 17" descr="=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05" y="2044"/>
              <a:ext cx="270" cy="408"/>
            </a:xfrm>
            <a:prstGeom prst="rect">
              <a:avLst/>
            </a:prstGeom>
            <a:noFill/>
          </p:spPr>
        </p:pic>
        <p:pic>
          <p:nvPicPr>
            <p:cNvPr id="355346" name="Picture 18" descr="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38" y="2077"/>
              <a:ext cx="236" cy="371"/>
            </a:xfrm>
            <a:prstGeom prst="rect">
              <a:avLst/>
            </a:prstGeom>
            <a:noFill/>
          </p:spPr>
        </p:pic>
      </p:grpSp>
      <p:pic>
        <p:nvPicPr>
          <p:cNvPr id="355347" name="Picture 19" descr="x_j)"/>
          <p:cNvPicPr>
            <a:picLocks noChangeAspect="1" noChangeArrowheads="1"/>
          </p:cNvPicPr>
          <p:nvPr/>
        </p:nvPicPr>
        <p:blipFill>
          <a:blip r:embed="rId4"/>
          <a:srcRect l="56577" t="-4416"/>
          <a:stretch>
            <a:fillRect/>
          </a:stretch>
        </p:blipFill>
        <p:spPr bwMode="auto">
          <a:xfrm>
            <a:off x="4410075" y="3217863"/>
            <a:ext cx="330200" cy="638175"/>
          </a:xfrm>
          <a:prstGeom prst="rect">
            <a:avLst/>
          </a:prstGeom>
          <a:noFill/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086350" y="3230563"/>
            <a:ext cx="903288" cy="647700"/>
            <a:chOff x="2705" y="2044"/>
            <a:chExt cx="569" cy="408"/>
          </a:xfrm>
        </p:grpSpPr>
        <p:pic>
          <p:nvPicPr>
            <p:cNvPr id="355349" name="Picture 21" descr="=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05" y="2044"/>
              <a:ext cx="270" cy="408"/>
            </a:xfrm>
            <a:prstGeom prst="rect">
              <a:avLst/>
            </a:prstGeom>
            <a:noFill/>
          </p:spPr>
        </p:pic>
        <p:pic>
          <p:nvPicPr>
            <p:cNvPr id="355350" name="Picture 22" descr="0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038" y="2077"/>
              <a:ext cx="236" cy="371"/>
            </a:xfrm>
            <a:prstGeom prst="rect">
              <a:avLst/>
            </a:prstGeom>
            <a:noFill/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803900" y="1192213"/>
            <a:ext cx="2627313" cy="2257425"/>
            <a:chOff x="3757" y="733"/>
            <a:chExt cx="1590" cy="1385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978" y="913"/>
              <a:ext cx="1298" cy="986"/>
              <a:chOff x="476" y="1574"/>
              <a:chExt cx="1725" cy="1311"/>
            </a:xfrm>
          </p:grpSpPr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476" y="1574"/>
                <a:ext cx="1725" cy="1310"/>
                <a:chOff x="476" y="1575"/>
                <a:chExt cx="1725" cy="1310"/>
              </a:xfrm>
            </p:grpSpPr>
            <p:sp>
              <p:nvSpPr>
                <p:cNvPr id="355354" name="Freeform 26"/>
                <p:cNvSpPr>
                  <a:spLocks/>
                </p:cNvSpPr>
                <p:nvPr/>
              </p:nvSpPr>
              <p:spPr bwMode="auto">
                <a:xfrm>
                  <a:off x="539" y="1627"/>
                  <a:ext cx="1627" cy="1234"/>
                </a:xfrm>
                <a:custGeom>
                  <a:avLst/>
                  <a:gdLst/>
                  <a:ahLst/>
                  <a:cxnLst>
                    <a:cxn ang="0">
                      <a:pos x="0" y="174"/>
                    </a:cxn>
                    <a:cxn ang="0">
                      <a:pos x="1627" y="1234"/>
                    </a:cxn>
                    <a:cxn ang="0">
                      <a:pos x="914" y="0"/>
                    </a:cxn>
                    <a:cxn ang="0">
                      <a:pos x="0" y="174"/>
                    </a:cxn>
                  </a:cxnLst>
                  <a:rect l="0" t="0" r="r" b="b"/>
                  <a:pathLst>
                    <a:path w="1627" h="1234">
                      <a:moveTo>
                        <a:pt x="0" y="174"/>
                      </a:moveTo>
                      <a:lnTo>
                        <a:pt x="1627" y="1234"/>
                      </a:lnTo>
                      <a:lnTo>
                        <a:pt x="914" y="0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55" name="Line 27"/>
                <p:cNvSpPr>
                  <a:spLocks noChangeShapeType="1"/>
                </p:cNvSpPr>
                <p:nvPr/>
              </p:nvSpPr>
              <p:spPr bwMode="auto">
                <a:xfrm>
                  <a:off x="527" y="1795"/>
                  <a:ext cx="1632" cy="10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56" name="Line 28"/>
                <p:cNvSpPr>
                  <a:spLocks noChangeShapeType="1"/>
                </p:cNvSpPr>
                <p:nvPr/>
              </p:nvSpPr>
              <p:spPr bwMode="auto">
                <a:xfrm>
                  <a:off x="1455" y="1631"/>
                  <a:ext cx="700" cy="12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5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31" y="1627"/>
                  <a:ext cx="916" cy="1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58" name="Oval 30"/>
                <p:cNvSpPr>
                  <a:spLocks noChangeArrowheads="1"/>
                </p:cNvSpPr>
                <p:nvPr/>
              </p:nvSpPr>
              <p:spPr bwMode="auto">
                <a:xfrm>
                  <a:off x="1409" y="1575"/>
                  <a:ext cx="92" cy="90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59" name="Oval 31"/>
                <p:cNvSpPr>
                  <a:spLocks noChangeArrowheads="1"/>
                </p:cNvSpPr>
                <p:nvPr/>
              </p:nvSpPr>
              <p:spPr bwMode="auto">
                <a:xfrm>
                  <a:off x="2109" y="2795"/>
                  <a:ext cx="92" cy="90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60" name="Oval 32"/>
                <p:cNvSpPr>
                  <a:spLocks noChangeArrowheads="1"/>
                </p:cNvSpPr>
                <p:nvPr/>
              </p:nvSpPr>
              <p:spPr bwMode="auto">
                <a:xfrm>
                  <a:off x="476" y="1752"/>
                  <a:ext cx="92" cy="90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55361" name="Freeform 33"/>
              <p:cNvSpPr>
                <a:spLocks/>
              </p:cNvSpPr>
              <p:nvPr/>
            </p:nvSpPr>
            <p:spPr bwMode="auto">
              <a:xfrm>
                <a:off x="539" y="1627"/>
                <a:ext cx="1627" cy="1234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1627" y="1234"/>
                  </a:cxn>
                  <a:cxn ang="0">
                    <a:pos x="914" y="0"/>
                  </a:cxn>
                  <a:cxn ang="0">
                    <a:pos x="0" y="174"/>
                  </a:cxn>
                </a:cxnLst>
                <a:rect l="0" t="0" r="r" b="b"/>
                <a:pathLst>
                  <a:path w="1627" h="1234">
                    <a:moveTo>
                      <a:pt x="0" y="174"/>
                    </a:moveTo>
                    <a:lnTo>
                      <a:pt x="1627" y="1234"/>
                    </a:lnTo>
                    <a:lnTo>
                      <a:pt x="914" y="0"/>
                    </a:lnTo>
                    <a:lnTo>
                      <a:pt x="0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1148" y="1907"/>
                <a:ext cx="527" cy="389"/>
                <a:chOff x="1057" y="1816"/>
                <a:chExt cx="527" cy="389"/>
              </a:xfrm>
            </p:grpSpPr>
            <p:sp>
              <p:nvSpPr>
                <p:cNvPr id="355363" name="Freeform 35"/>
                <p:cNvSpPr>
                  <a:spLocks/>
                </p:cNvSpPr>
                <p:nvPr/>
              </p:nvSpPr>
              <p:spPr bwMode="auto">
                <a:xfrm>
                  <a:off x="1340" y="1842"/>
                  <a:ext cx="244" cy="272"/>
                </a:xfrm>
                <a:custGeom>
                  <a:avLst/>
                  <a:gdLst/>
                  <a:ahLst/>
                  <a:cxnLst>
                    <a:cxn ang="0">
                      <a:pos x="134" y="0"/>
                    </a:cxn>
                    <a:cxn ang="0">
                      <a:pos x="135" y="272"/>
                    </a:cxn>
                    <a:cxn ang="0">
                      <a:pos x="0" y="137"/>
                    </a:cxn>
                    <a:cxn ang="0">
                      <a:pos x="134" y="0"/>
                    </a:cxn>
                  </a:cxnLst>
                  <a:rect l="0" t="0" r="r" b="b"/>
                  <a:pathLst>
                    <a:path w="244" h="272">
                      <a:moveTo>
                        <a:pt x="134" y="0"/>
                      </a:moveTo>
                      <a:cubicBezTo>
                        <a:pt x="204" y="62"/>
                        <a:pt x="244" y="177"/>
                        <a:pt x="135" y="272"/>
                      </a:cubicBezTo>
                      <a:cubicBezTo>
                        <a:pt x="73" y="216"/>
                        <a:pt x="70" y="210"/>
                        <a:pt x="0" y="137"/>
                      </a:cubicBezTo>
                      <a:cubicBezTo>
                        <a:pt x="87" y="50"/>
                        <a:pt x="107" y="30"/>
                        <a:pt x="13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64" name="Oval 36"/>
                <p:cNvSpPr>
                  <a:spLocks noChangeArrowheads="1"/>
                </p:cNvSpPr>
                <p:nvPr/>
              </p:nvSpPr>
              <p:spPr bwMode="auto">
                <a:xfrm>
                  <a:off x="1436" y="1951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65" name="Freeform 37"/>
                <p:cNvSpPr>
                  <a:spLocks/>
                </p:cNvSpPr>
                <p:nvPr/>
              </p:nvSpPr>
              <p:spPr bwMode="auto">
                <a:xfrm>
                  <a:off x="1182" y="1816"/>
                  <a:ext cx="317" cy="170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293" y="33"/>
                    </a:cxn>
                    <a:cxn ang="0">
                      <a:pos x="152" y="170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317" h="170">
                      <a:moveTo>
                        <a:pt x="0" y="152"/>
                      </a:moveTo>
                      <a:cubicBezTo>
                        <a:pt x="63" y="76"/>
                        <a:pt x="170" y="0"/>
                        <a:pt x="293" y="33"/>
                      </a:cubicBezTo>
                      <a:cubicBezTo>
                        <a:pt x="317" y="24"/>
                        <a:pt x="189" y="131"/>
                        <a:pt x="152" y="170"/>
                      </a:cubicBezTo>
                      <a:cubicBezTo>
                        <a:pt x="95" y="160"/>
                        <a:pt x="99" y="163"/>
                        <a:pt x="0" y="1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66" name="Oval 38"/>
                <p:cNvSpPr>
                  <a:spLocks noChangeArrowheads="1"/>
                </p:cNvSpPr>
                <p:nvPr/>
              </p:nvSpPr>
              <p:spPr bwMode="auto">
                <a:xfrm rot="2897726">
                  <a:off x="1311" y="1888"/>
                  <a:ext cx="30" cy="49"/>
                </a:xfrm>
                <a:prstGeom prst="ellipse">
                  <a:avLst/>
                </a:prstGeom>
                <a:solidFill>
                  <a:schemeClr val="tx1"/>
                </a:soli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67" name="Line 39"/>
                <p:cNvSpPr>
                  <a:spLocks noChangeShapeType="1"/>
                </p:cNvSpPr>
                <p:nvPr/>
              </p:nvSpPr>
              <p:spPr bwMode="auto">
                <a:xfrm>
                  <a:off x="1338" y="1979"/>
                  <a:ext cx="227" cy="2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5368" name="Line 40"/>
                <p:cNvSpPr>
                  <a:spLocks noChangeShapeType="1"/>
                </p:cNvSpPr>
                <p:nvPr/>
              </p:nvSpPr>
              <p:spPr bwMode="auto">
                <a:xfrm>
                  <a:off x="1057" y="1954"/>
                  <a:ext cx="283" cy="3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55369" name="Line 41"/>
              <p:cNvSpPr>
                <a:spLocks noChangeShapeType="1"/>
              </p:cNvSpPr>
              <p:nvPr/>
            </p:nvSpPr>
            <p:spPr bwMode="auto">
              <a:xfrm>
                <a:off x="527" y="1795"/>
                <a:ext cx="1632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70" name="Line 42"/>
              <p:cNvSpPr>
                <a:spLocks noChangeShapeType="1"/>
              </p:cNvSpPr>
              <p:nvPr/>
            </p:nvSpPr>
            <p:spPr bwMode="auto">
              <a:xfrm>
                <a:off x="1455" y="1631"/>
                <a:ext cx="700" cy="1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71" name="Line 43"/>
              <p:cNvSpPr>
                <a:spLocks noChangeShapeType="1"/>
              </p:cNvSpPr>
              <p:nvPr/>
            </p:nvSpPr>
            <p:spPr bwMode="auto">
              <a:xfrm flipV="1">
                <a:off x="531" y="1627"/>
                <a:ext cx="916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72" name="Oval 44"/>
              <p:cNvSpPr>
                <a:spLocks noChangeArrowheads="1"/>
              </p:cNvSpPr>
              <p:nvPr/>
            </p:nvSpPr>
            <p:spPr bwMode="auto">
              <a:xfrm>
                <a:off x="1409" y="1575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73" name="Oval 45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74" name="Oval 46"/>
              <p:cNvSpPr>
                <a:spLocks noChangeArrowheads="1"/>
              </p:cNvSpPr>
              <p:nvPr/>
            </p:nvSpPr>
            <p:spPr bwMode="auto">
              <a:xfrm>
                <a:off x="476" y="1752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75" name="Line 47"/>
              <p:cNvSpPr>
                <a:spLocks noChangeShapeType="1"/>
              </p:cNvSpPr>
              <p:nvPr/>
            </p:nvSpPr>
            <p:spPr bwMode="auto">
              <a:xfrm flipV="1">
                <a:off x="1425" y="1600"/>
                <a:ext cx="437" cy="47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pic>
          <p:nvPicPr>
            <p:cNvPr id="355376" name="Picture 48" descr="x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81" y="733"/>
              <a:ext cx="182" cy="171"/>
            </a:xfrm>
            <a:prstGeom prst="rect">
              <a:avLst/>
            </a:prstGeom>
            <a:noFill/>
          </p:spPr>
        </p:pic>
        <p:pic>
          <p:nvPicPr>
            <p:cNvPr id="355377" name="Picture 49" descr="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57" y="1027"/>
              <a:ext cx="129" cy="168"/>
            </a:xfrm>
            <a:prstGeom prst="rect">
              <a:avLst/>
            </a:prstGeom>
            <a:noFill/>
          </p:spPr>
        </p:pic>
        <p:pic>
          <p:nvPicPr>
            <p:cNvPr id="355378" name="Picture 50" descr="x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57" y="1025"/>
              <a:ext cx="201" cy="193"/>
            </a:xfrm>
            <a:prstGeom prst="rect">
              <a:avLst/>
            </a:prstGeom>
            <a:noFill/>
          </p:spPr>
        </p:pic>
        <p:pic>
          <p:nvPicPr>
            <p:cNvPr id="355379" name="Picture 51" descr="x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166" y="1942"/>
              <a:ext cx="181" cy="176"/>
            </a:xfrm>
            <a:prstGeom prst="rect">
              <a:avLst/>
            </a:prstGeom>
            <a:noFill/>
          </p:spPr>
        </p:pic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71500" y="1089025"/>
            <a:ext cx="4611688" cy="1235075"/>
            <a:chOff x="360" y="686"/>
            <a:chExt cx="2905" cy="778"/>
          </a:xfrm>
        </p:grpSpPr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537" y="1054"/>
              <a:ext cx="2728" cy="410"/>
              <a:chOff x="537" y="1054"/>
              <a:chExt cx="2728" cy="410"/>
            </a:xfrm>
          </p:grpSpPr>
          <p:pic>
            <p:nvPicPr>
              <p:cNvPr id="355382" name="Picture 54" descr="n dot (xi-xj)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537" y="1086"/>
                <a:ext cx="1977" cy="378"/>
              </a:xfrm>
              <a:prstGeom prst="rect">
                <a:avLst/>
              </a:prstGeom>
              <a:noFill/>
            </p:spPr>
          </p:pic>
          <p:pic>
            <p:nvPicPr>
              <p:cNvPr id="355383" name="Picture 55" descr="=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696" y="1054"/>
                <a:ext cx="270" cy="408"/>
              </a:xfrm>
              <a:prstGeom prst="rect">
                <a:avLst/>
              </a:prstGeom>
              <a:noFill/>
            </p:spPr>
          </p:pic>
          <p:pic>
            <p:nvPicPr>
              <p:cNvPr id="355384" name="Picture 56" descr="0;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029" y="1087"/>
                <a:ext cx="236" cy="371"/>
              </a:xfrm>
              <a:prstGeom prst="rect">
                <a:avLst/>
              </a:prstGeom>
              <a:noFill/>
            </p:spPr>
          </p:pic>
        </p:grpSp>
        <p:sp>
          <p:nvSpPr>
            <p:cNvPr id="355385" name="Text Box 57"/>
            <p:cNvSpPr txBox="1">
              <a:spLocks noChangeArrowheads="1"/>
            </p:cNvSpPr>
            <p:nvPr/>
          </p:nvSpPr>
          <p:spPr bwMode="auto">
            <a:xfrm>
              <a:off x="360" y="686"/>
              <a:ext cx="2070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de-DE" sz="2800"/>
                <a:t>Für die Normale gilt:</a:t>
              </a:r>
            </a:p>
          </p:txBody>
        </p:sp>
      </p:grpSp>
      <p:sp>
        <p:nvSpPr>
          <p:cNvPr id="355386" name="Text Box 58"/>
          <p:cNvSpPr txBox="1">
            <a:spLocks noChangeArrowheads="1"/>
          </p:cNvSpPr>
          <p:nvPr/>
        </p:nvSpPr>
        <p:spPr bwMode="auto">
          <a:xfrm>
            <a:off x="571500" y="2533650"/>
            <a:ext cx="2528888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 sz="2800"/>
              <a:t>Transformation:</a:t>
            </a:r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606425" y="2347913"/>
            <a:ext cx="2738438" cy="2081212"/>
            <a:chOff x="476" y="1574"/>
            <a:chExt cx="1725" cy="1311"/>
          </a:xfrm>
        </p:grpSpPr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476" y="1574"/>
              <a:ext cx="1725" cy="1310"/>
              <a:chOff x="476" y="1575"/>
              <a:chExt cx="1725" cy="1310"/>
            </a:xfrm>
          </p:grpSpPr>
          <p:sp>
            <p:nvSpPr>
              <p:cNvPr id="355389" name="Freeform 61"/>
              <p:cNvSpPr>
                <a:spLocks/>
              </p:cNvSpPr>
              <p:nvPr/>
            </p:nvSpPr>
            <p:spPr bwMode="auto">
              <a:xfrm>
                <a:off x="539" y="1627"/>
                <a:ext cx="1627" cy="1234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1627" y="1234"/>
                  </a:cxn>
                  <a:cxn ang="0">
                    <a:pos x="914" y="0"/>
                  </a:cxn>
                  <a:cxn ang="0">
                    <a:pos x="0" y="174"/>
                  </a:cxn>
                </a:cxnLst>
                <a:rect l="0" t="0" r="r" b="b"/>
                <a:pathLst>
                  <a:path w="1627" h="1234">
                    <a:moveTo>
                      <a:pt x="0" y="174"/>
                    </a:moveTo>
                    <a:lnTo>
                      <a:pt x="1627" y="1234"/>
                    </a:lnTo>
                    <a:lnTo>
                      <a:pt x="914" y="0"/>
                    </a:lnTo>
                    <a:lnTo>
                      <a:pt x="0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90" name="Line 62"/>
              <p:cNvSpPr>
                <a:spLocks noChangeShapeType="1"/>
              </p:cNvSpPr>
              <p:nvPr/>
            </p:nvSpPr>
            <p:spPr bwMode="auto">
              <a:xfrm>
                <a:off x="527" y="1795"/>
                <a:ext cx="1632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91" name="Line 63"/>
              <p:cNvSpPr>
                <a:spLocks noChangeShapeType="1"/>
              </p:cNvSpPr>
              <p:nvPr/>
            </p:nvSpPr>
            <p:spPr bwMode="auto">
              <a:xfrm>
                <a:off x="1455" y="1631"/>
                <a:ext cx="700" cy="1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92" name="Line 64"/>
              <p:cNvSpPr>
                <a:spLocks noChangeShapeType="1"/>
              </p:cNvSpPr>
              <p:nvPr/>
            </p:nvSpPr>
            <p:spPr bwMode="auto">
              <a:xfrm flipV="1">
                <a:off x="531" y="1627"/>
                <a:ext cx="916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93" name="Oval 65"/>
              <p:cNvSpPr>
                <a:spLocks noChangeArrowheads="1"/>
              </p:cNvSpPr>
              <p:nvPr/>
            </p:nvSpPr>
            <p:spPr bwMode="auto">
              <a:xfrm>
                <a:off x="1409" y="1575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94" name="Oval 66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95" name="Oval 67"/>
              <p:cNvSpPr>
                <a:spLocks noChangeArrowheads="1"/>
              </p:cNvSpPr>
              <p:nvPr/>
            </p:nvSpPr>
            <p:spPr bwMode="auto">
              <a:xfrm>
                <a:off x="476" y="1752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55396" name="Freeform 68"/>
            <p:cNvSpPr>
              <a:spLocks/>
            </p:cNvSpPr>
            <p:nvPr/>
          </p:nvSpPr>
          <p:spPr bwMode="auto">
            <a:xfrm>
              <a:off x="539" y="1627"/>
              <a:ext cx="1627" cy="123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1627" y="1234"/>
                </a:cxn>
                <a:cxn ang="0">
                  <a:pos x="914" y="0"/>
                </a:cxn>
                <a:cxn ang="0">
                  <a:pos x="0" y="174"/>
                </a:cxn>
              </a:cxnLst>
              <a:rect l="0" t="0" r="r" b="b"/>
              <a:pathLst>
                <a:path w="1627" h="1234">
                  <a:moveTo>
                    <a:pt x="0" y="174"/>
                  </a:moveTo>
                  <a:lnTo>
                    <a:pt x="1627" y="1234"/>
                  </a:lnTo>
                  <a:lnTo>
                    <a:pt x="914" y="0"/>
                  </a:lnTo>
                  <a:lnTo>
                    <a:pt x="0" y="174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1148" y="1907"/>
              <a:ext cx="527" cy="389"/>
              <a:chOff x="1057" y="1816"/>
              <a:chExt cx="527" cy="389"/>
            </a:xfrm>
          </p:grpSpPr>
          <p:sp>
            <p:nvSpPr>
              <p:cNvPr id="355398" name="Freeform 70"/>
              <p:cNvSpPr>
                <a:spLocks/>
              </p:cNvSpPr>
              <p:nvPr/>
            </p:nvSpPr>
            <p:spPr bwMode="auto">
              <a:xfrm>
                <a:off x="1340" y="1842"/>
                <a:ext cx="244" cy="272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5" y="272"/>
                  </a:cxn>
                  <a:cxn ang="0">
                    <a:pos x="0" y="137"/>
                  </a:cxn>
                  <a:cxn ang="0">
                    <a:pos x="134" y="0"/>
                  </a:cxn>
                </a:cxnLst>
                <a:rect l="0" t="0" r="r" b="b"/>
                <a:pathLst>
                  <a:path w="244" h="272">
                    <a:moveTo>
                      <a:pt x="134" y="0"/>
                    </a:moveTo>
                    <a:cubicBezTo>
                      <a:pt x="204" y="62"/>
                      <a:pt x="244" y="177"/>
                      <a:pt x="135" y="272"/>
                    </a:cubicBezTo>
                    <a:cubicBezTo>
                      <a:pt x="73" y="216"/>
                      <a:pt x="70" y="210"/>
                      <a:pt x="0" y="137"/>
                    </a:cubicBezTo>
                    <a:cubicBezTo>
                      <a:pt x="87" y="50"/>
                      <a:pt x="107" y="30"/>
                      <a:pt x="13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399" name="Oval 71"/>
              <p:cNvSpPr>
                <a:spLocks noChangeArrowheads="1"/>
              </p:cNvSpPr>
              <p:nvPr/>
            </p:nvSpPr>
            <p:spPr bwMode="auto">
              <a:xfrm>
                <a:off x="1436" y="1951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400" name="Freeform 72"/>
              <p:cNvSpPr>
                <a:spLocks/>
              </p:cNvSpPr>
              <p:nvPr/>
            </p:nvSpPr>
            <p:spPr bwMode="auto">
              <a:xfrm>
                <a:off x="1182" y="1816"/>
                <a:ext cx="317" cy="17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293" y="33"/>
                  </a:cxn>
                  <a:cxn ang="0">
                    <a:pos x="152" y="170"/>
                  </a:cxn>
                  <a:cxn ang="0">
                    <a:pos x="0" y="152"/>
                  </a:cxn>
                </a:cxnLst>
                <a:rect l="0" t="0" r="r" b="b"/>
                <a:pathLst>
                  <a:path w="317" h="170">
                    <a:moveTo>
                      <a:pt x="0" y="152"/>
                    </a:moveTo>
                    <a:cubicBezTo>
                      <a:pt x="63" y="76"/>
                      <a:pt x="170" y="0"/>
                      <a:pt x="293" y="33"/>
                    </a:cubicBezTo>
                    <a:cubicBezTo>
                      <a:pt x="317" y="24"/>
                      <a:pt x="189" y="131"/>
                      <a:pt x="152" y="170"/>
                    </a:cubicBezTo>
                    <a:cubicBezTo>
                      <a:pt x="95" y="160"/>
                      <a:pt x="99" y="163"/>
                      <a:pt x="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401" name="Oval 73"/>
              <p:cNvSpPr>
                <a:spLocks noChangeArrowheads="1"/>
              </p:cNvSpPr>
              <p:nvPr/>
            </p:nvSpPr>
            <p:spPr bwMode="auto">
              <a:xfrm rot="2897726">
                <a:off x="1311" y="1888"/>
                <a:ext cx="30" cy="49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402" name="Line 74"/>
              <p:cNvSpPr>
                <a:spLocks noChangeShapeType="1"/>
              </p:cNvSpPr>
              <p:nvPr/>
            </p:nvSpPr>
            <p:spPr bwMode="auto">
              <a:xfrm>
                <a:off x="1338" y="1979"/>
                <a:ext cx="227" cy="2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5403" name="Line 75"/>
              <p:cNvSpPr>
                <a:spLocks noChangeShapeType="1"/>
              </p:cNvSpPr>
              <p:nvPr/>
            </p:nvSpPr>
            <p:spPr bwMode="auto">
              <a:xfrm>
                <a:off x="1057" y="1954"/>
                <a:ext cx="283" cy="3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55404" name="Line 76"/>
            <p:cNvSpPr>
              <a:spLocks noChangeShapeType="1"/>
            </p:cNvSpPr>
            <p:nvPr/>
          </p:nvSpPr>
          <p:spPr bwMode="auto">
            <a:xfrm>
              <a:off x="527" y="1795"/>
              <a:ext cx="1632" cy="1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5405" name="Line 77"/>
            <p:cNvSpPr>
              <a:spLocks noChangeShapeType="1"/>
            </p:cNvSpPr>
            <p:nvPr/>
          </p:nvSpPr>
          <p:spPr bwMode="auto">
            <a:xfrm>
              <a:off x="1455" y="1631"/>
              <a:ext cx="700" cy="1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5406" name="Line 78"/>
            <p:cNvSpPr>
              <a:spLocks noChangeShapeType="1"/>
            </p:cNvSpPr>
            <p:nvPr/>
          </p:nvSpPr>
          <p:spPr bwMode="auto">
            <a:xfrm flipV="1">
              <a:off x="531" y="1627"/>
              <a:ext cx="916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5407" name="Oval 79"/>
            <p:cNvSpPr>
              <a:spLocks noChangeArrowheads="1"/>
            </p:cNvSpPr>
            <p:nvPr/>
          </p:nvSpPr>
          <p:spPr bwMode="auto">
            <a:xfrm>
              <a:off x="1409" y="1575"/>
              <a:ext cx="92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5408" name="Oval 80"/>
            <p:cNvSpPr>
              <a:spLocks noChangeArrowheads="1"/>
            </p:cNvSpPr>
            <p:nvPr/>
          </p:nvSpPr>
          <p:spPr bwMode="auto">
            <a:xfrm>
              <a:off x="2109" y="2795"/>
              <a:ext cx="92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5409" name="Oval 81"/>
            <p:cNvSpPr>
              <a:spLocks noChangeArrowheads="1"/>
            </p:cNvSpPr>
            <p:nvPr/>
          </p:nvSpPr>
          <p:spPr bwMode="auto">
            <a:xfrm>
              <a:off x="476" y="1752"/>
              <a:ext cx="92" cy="90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55410" name="Line 82"/>
            <p:cNvSpPr>
              <a:spLocks noChangeShapeType="1"/>
            </p:cNvSpPr>
            <p:nvPr/>
          </p:nvSpPr>
          <p:spPr bwMode="auto">
            <a:xfrm flipV="1">
              <a:off x="1425" y="1600"/>
              <a:ext cx="437" cy="47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2963E-6 L 0.57726 -0.15694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1.85185E-6 L 0.09028 1.85185E-6 " pathEditMode="relative" ptsTypes="AA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67362E-19 L 0.08611 8.67362E-19 " pathEditMode="relative" ptsTypes="AA">
                                      <p:cBhvr>
                                        <p:cTn id="63" dur="1000" fill="hold"/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08681 3.7037E-6 " pathEditMode="relative" ptsTypes="AA">
                                      <p:cBhvr>
                                        <p:cTn id="65" dur="1000" fill="hold"/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4444 -1.85185E-6 " pathEditMode="relative" ptsTypes="AA">
                                      <p:cBhvr>
                                        <p:cTn id="67" dur="1000" fill="hold"/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51852E-6 L 0.04306 -8.51852E-6 " pathEditMode="relative" ptsTypes="AA">
                                      <p:cBhvr>
                                        <p:cTn id="69" dur="1000" fill="hold"/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2014 2.59259E-6 " pathEditMode="relative" ptsTypes="AA">
                                      <p:cBhvr>
                                        <p:cTn id="98" dur="1000" fill="hold"/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04236 -1.48148E-6 " pathEditMode="relative" ptsTypes="AA">
                                      <p:cBhvr>
                                        <p:cTn id="100" dur="10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92593E-6 L -0.16597 -5.92593E-6 " pathEditMode="relative" ptsTypes="AA">
                                      <p:cBhvr>
                                        <p:cTn id="102" dur="1000" fill="hold"/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6.66667E-6 L -0.04376 -6.66667E-6 " pathEditMode="relative" ptsTypes="AA">
                                      <p:cBhvr>
                                        <p:cTn id="107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4514 1.85185E-6 " pathEditMode="relative" ptsTypes="AA">
                                      <p:cBhvr>
                                        <p:cTn id="113" dur="1000" fill="hold"/>
                                        <p:tgtEl>
                                          <p:spTgt spid="355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694 3.7037E-7 " pathEditMode="relative" ptsTypes="AA">
                                      <p:cBhvr>
                                        <p:cTn id="1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animBg="1"/>
      <p:bldP spid="355330" grpId="1" animBg="1"/>
      <p:bldP spid="355331" grpId="0" animBg="1"/>
      <p:bldP spid="355331" grpId="1" animBg="1"/>
      <p:bldP spid="3553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2271713" y="4808538"/>
            <a:ext cx="3511550" cy="722312"/>
          </a:xfrm>
          <a:prstGeom prst="rect">
            <a:avLst/>
          </a:prstGeom>
          <a:solidFill>
            <a:srgbClr val="99CC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796925" y="3186113"/>
            <a:ext cx="5399088" cy="722312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796925" y="1636713"/>
            <a:ext cx="4675188" cy="722312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Normalenvektoren</a:t>
            </a:r>
          </a:p>
        </p:txBody>
      </p:sp>
      <p:pic>
        <p:nvPicPr>
          <p:cNvPr id="356358" name="Picture 6" descr="~n=AT-1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4613" y="4894263"/>
            <a:ext cx="2886075" cy="588962"/>
          </a:xfrm>
          <a:prstGeom prst="rect">
            <a:avLst/>
          </a:prstGeom>
          <a:noFill/>
        </p:spPr>
      </p:pic>
      <p:pic>
        <p:nvPicPr>
          <p:cNvPr id="356359" name="Picture 7" descr="~x=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75" y="2441575"/>
            <a:ext cx="2495550" cy="620713"/>
          </a:xfrm>
          <a:prstGeom prst="rect">
            <a:avLst/>
          </a:prstGeom>
          <a:noFill/>
        </p:spPr>
      </p:pic>
      <p:pic>
        <p:nvPicPr>
          <p:cNvPr id="356360" name="Picture 8" descr="lead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8088" y="4387850"/>
            <a:ext cx="455612" cy="327025"/>
          </a:xfrm>
          <a:prstGeom prst="rect">
            <a:avLst/>
          </a:prstGeom>
          <a:noFill/>
        </p:spPr>
      </p:pic>
      <p:pic>
        <p:nvPicPr>
          <p:cNvPr id="356361" name="Picture 9" descr="Transpose-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6050" y="3167063"/>
            <a:ext cx="320675" cy="36830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52488" y="1673225"/>
            <a:ext cx="4330700" cy="650875"/>
            <a:chOff x="537" y="1054"/>
            <a:chExt cx="2728" cy="410"/>
          </a:xfrm>
        </p:grpSpPr>
        <p:pic>
          <p:nvPicPr>
            <p:cNvPr id="356363" name="Picture 11" descr="n dot (xi-xj)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7" y="1086"/>
              <a:ext cx="1977" cy="378"/>
            </a:xfrm>
            <a:prstGeom prst="rect">
              <a:avLst/>
            </a:prstGeom>
            <a:noFill/>
          </p:spPr>
        </p:pic>
        <p:pic>
          <p:nvPicPr>
            <p:cNvPr id="356364" name="Picture 12" descr="=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96" y="1054"/>
              <a:ext cx="270" cy="408"/>
            </a:xfrm>
            <a:prstGeom prst="rect">
              <a:avLst/>
            </a:prstGeom>
            <a:noFill/>
          </p:spPr>
        </p:pic>
        <p:pic>
          <p:nvPicPr>
            <p:cNvPr id="356365" name="Picture 13" descr="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29" y="1087"/>
              <a:ext cx="236" cy="371"/>
            </a:xfrm>
            <a:prstGeom prst="rect">
              <a:avLst/>
            </a:prstGeom>
            <a:noFill/>
          </p:spPr>
        </p:pic>
      </p:grpSp>
      <p:pic>
        <p:nvPicPr>
          <p:cNvPr id="356366" name="Picture 14" descr="AT~n = 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52625" y="4189413"/>
            <a:ext cx="2136775" cy="611187"/>
          </a:xfrm>
          <a:prstGeom prst="rect">
            <a:avLst/>
          </a:prstGeo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565650" y="3246438"/>
            <a:ext cx="903288" cy="647700"/>
            <a:chOff x="2705" y="2044"/>
            <a:chExt cx="569" cy="408"/>
          </a:xfrm>
        </p:grpSpPr>
        <p:pic>
          <p:nvPicPr>
            <p:cNvPr id="356368" name="Picture 16" descr="=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05" y="2044"/>
              <a:ext cx="270" cy="408"/>
            </a:xfrm>
            <a:prstGeom prst="rect">
              <a:avLst/>
            </a:prstGeom>
            <a:noFill/>
          </p:spPr>
        </p:pic>
        <p:pic>
          <p:nvPicPr>
            <p:cNvPr id="356369" name="Picture 17" descr="0;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38" y="2077"/>
              <a:ext cx="236" cy="371"/>
            </a:xfrm>
            <a:prstGeom prst="rect">
              <a:avLst/>
            </a:prstGeom>
            <a:noFill/>
          </p:spPr>
        </p:pic>
      </p:grpSp>
      <p:pic>
        <p:nvPicPr>
          <p:cNvPr id="356370" name="Picture 18" descr="ndotequation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03"/>
          <a:stretch>
            <a:fillRect/>
          </a:stretch>
        </p:blipFill>
        <p:spPr bwMode="auto">
          <a:xfrm>
            <a:off x="2474913" y="3249613"/>
            <a:ext cx="1855787" cy="608012"/>
          </a:xfrm>
          <a:prstGeom prst="rect">
            <a:avLst/>
          </a:prstGeom>
          <a:noFill/>
        </p:spPr>
      </p:pic>
      <p:pic>
        <p:nvPicPr>
          <p:cNvPr id="356371" name="Picture 19" descr="ndotequation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26" r="64149"/>
          <a:stretch>
            <a:fillRect/>
          </a:stretch>
        </p:blipFill>
        <p:spPr bwMode="auto">
          <a:xfrm>
            <a:off x="1130300" y="3251200"/>
            <a:ext cx="801688" cy="608013"/>
          </a:xfrm>
          <a:prstGeom prst="rect">
            <a:avLst/>
          </a:prstGeom>
          <a:noFill/>
        </p:spPr>
      </p:pic>
      <p:pic>
        <p:nvPicPr>
          <p:cNvPr id="356372" name="Picture 20" descr="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00263" y="3235325"/>
            <a:ext cx="369887" cy="611188"/>
          </a:xfrm>
          <a:prstGeom prst="rect">
            <a:avLst/>
          </a:prstGeom>
          <a:noFill/>
        </p:spPr>
      </p:pic>
      <p:pic>
        <p:nvPicPr>
          <p:cNvPr id="356373" name="Picture 21" descr="n dot"/>
          <p:cNvPicPr>
            <a:picLocks noChangeAspect="1" noChangeArrowheads="1"/>
          </p:cNvPicPr>
          <p:nvPr/>
        </p:nvPicPr>
        <p:blipFill>
          <a:blip r:embed="rId12"/>
          <a:srcRect r="84311"/>
          <a:stretch>
            <a:fillRect/>
          </a:stretch>
        </p:blipFill>
        <p:spPr bwMode="auto">
          <a:xfrm>
            <a:off x="976313" y="3241675"/>
            <a:ext cx="157162" cy="611188"/>
          </a:xfrm>
          <a:prstGeom prst="rect">
            <a:avLst/>
          </a:prstGeom>
          <a:noFill/>
        </p:spPr>
      </p:pic>
      <p:pic>
        <p:nvPicPr>
          <p:cNvPr id="356374" name="Picture 22" descr="lead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8088" y="5067300"/>
            <a:ext cx="455612" cy="327025"/>
          </a:xfrm>
          <a:prstGeom prst="rect">
            <a:avLst/>
          </a:prstGeom>
          <a:noFill/>
        </p:spPr>
      </p:pic>
      <p:sp>
        <p:nvSpPr>
          <p:cNvPr id="356375" name="Text Box 23"/>
          <p:cNvSpPr txBox="1">
            <a:spLocks noChangeArrowheads="1"/>
          </p:cNvSpPr>
          <p:nvPr/>
        </p:nvSpPr>
        <p:spPr bwMode="auto">
          <a:xfrm>
            <a:off x="571500" y="1089025"/>
            <a:ext cx="328612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 sz="2800"/>
              <a:t>Für die Normale gilt:</a:t>
            </a:r>
          </a:p>
        </p:txBody>
      </p:sp>
      <p:sp>
        <p:nvSpPr>
          <p:cNvPr id="356376" name="Text Box 24"/>
          <p:cNvSpPr txBox="1">
            <a:spLocks noChangeArrowheads="1"/>
          </p:cNvSpPr>
          <p:nvPr/>
        </p:nvSpPr>
        <p:spPr bwMode="auto">
          <a:xfrm>
            <a:off x="2120900" y="5684838"/>
            <a:ext cx="6259513" cy="579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>
                <a:latin typeface="Futura Md BT" pitchFamily="34" charset="0"/>
              </a:rPr>
              <a:t> Inverse Transponierte Matrix</a:t>
            </a:r>
          </a:p>
        </p:txBody>
      </p:sp>
      <p:sp>
        <p:nvSpPr>
          <p:cNvPr id="356377" name="Text Box 25"/>
          <p:cNvSpPr txBox="1">
            <a:spLocks noChangeArrowheads="1"/>
          </p:cNvSpPr>
          <p:nvPr/>
        </p:nvSpPr>
        <p:spPr bwMode="auto">
          <a:xfrm>
            <a:off x="571500" y="2533650"/>
            <a:ext cx="2528888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 sz="2800"/>
              <a:t>Transformation: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803900" y="1192213"/>
            <a:ext cx="2627313" cy="2257425"/>
            <a:chOff x="3757" y="733"/>
            <a:chExt cx="1590" cy="1385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978" y="913"/>
              <a:ext cx="1298" cy="986"/>
              <a:chOff x="476" y="1574"/>
              <a:chExt cx="1725" cy="1311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476" y="1574"/>
                <a:ext cx="1725" cy="1310"/>
                <a:chOff x="476" y="1575"/>
                <a:chExt cx="1725" cy="1310"/>
              </a:xfrm>
            </p:grpSpPr>
            <p:sp>
              <p:nvSpPr>
                <p:cNvPr id="356381" name="Freeform 29"/>
                <p:cNvSpPr>
                  <a:spLocks/>
                </p:cNvSpPr>
                <p:nvPr/>
              </p:nvSpPr>
              <p:spPr bwMode="auto">
                <a:xfrm>
                  <a:off x="539" y="1627"/>
                  <a:ext cx="1627" cy="1234"/>
                </a:xfrm>
                <a:custGeom>
                  <a:avLst/>
                  <a:gdLst/>
                  <a:ahLst/>
                  <a:cxnLst>
                    <a:cxn ang="0">
                      <a:pos x="0" y="174"/>
                    </a:cxn>
                    <a:cxn ang="0">
                      <a:pos x="1627" y="1234"/>
                    </a:cxn>
                    <a:cxn ang="0">
                      <a:pos x="914" y="0"/>
                    </a:cxn>
                    <a:cxn ang="0">
                      <a:pos x="0" y="174"/>
                    </a:cxn>
                  </a:cxnLst>
                  <a:rect l="0" t="0" r="r" b="b"/>
                  <a:pathLst>
                    <a:path w="1627" h="1234">
                      <a:moveTo>
                        <a:pt x="0" y="174"/>
                      </a:moveTo>
                      <a:lnTo>
                        <a:pt x="1627" y="1234"/>
                      </a:lnTo>
                      <a:lnTo>
                        <a:pt x="914" y="0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folHlink">
                        <a:gamma/>
                        <a:shade val="46275"/>
                        <a:invGamma/>
                      </a:schemeClr>
                    </a:gs>
                    <a:gs pos="5000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285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82" name="Line 30"/>
                <p:cNvSpPr>
                  <a:spLocks noChangeShapeType="1"/>
                </p:cNvSpPr>
                <p:nvPr/>
              </p:nvSpPr>
              <p:spPr bwMode="auto">
                <a:xfrm>
                  <a:off x="527" y="1795"/>
                  <a:ext cx="1632" cy="10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83" name="Line 31"/>
                <p:cNvSpPr>
                  <a:spLocks noChangeShapeType="1"/>
                </p:cNvSpPr>
                <p:nvPr/>
              </p:nvSpPr>
              <p:spPr bwMode="auto">
                <a:xfrm>
                  <a:off x="1455" y="1631"/>
                  <a:ext cx="700" cy="12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8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531" y="1627"/>
                  <a:ext cx="916" cy="1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85" name="Oval 33"/>
                <p:cNvSpPr>
                  <a:spLocks noChangeArrowheads="1"/>
                </p:cNvSpPr>
                <p:nvPr/>
              </p:nvSpPr>
              <p:spPr bwMode="auto">
                <a:xfrm>
                  <a:off x="1409" y="1575"/>
                  <a:ext cx="92" cy="90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86" name="Oval 34"/>
                <p:cNvSpPr>
                  <a:spLocks noChangeArrowheads="1"/>
                </p:cNvSpPr>
                <p:nvPr/>
              </p:nvSpPr>
              <p:spPr bwMode="auto">
                <a:xfrm>
                  <a:off x="2109" y="2795"/>
                  <a:ext cx="92" cy="90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87" name="Oval 35"/>
                <p:cNvSpPr>
                  <a:spLocks noChangeArrowheads="1"/>
                </p:cNvSpPr>
                <p:nvPr/>
              </p:nvSpPr>
              <p:spPr bwMode="auto">
                <a:xfrm>
                  <a:off x="476" y="1752"/>
                  <a:ext cx="92" cy="90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56388" name="Freeform 36"/>
              <p:cNvSpPr>
                <a:spLocks/>
              </p:cNvSpPr>
              <p:nvPr/>
            </p:nvSpPr>
            <p:spPr bwMode="auto">
              <a:xfrm>
                <a:off x="539" y="1627"/>
                <a:ext cx="1627" cy="1234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1627" y="1234"/>
                  </a:cxn>
                  <a:cxn ang="0">
                    <a:pos x="914" y="0"/>
                  </a:cxn>
                  <a:cxn ang="0">
                    <a:pos x="0" y="174"/>
                  </a:cxn>
                </a:cxnLst>
                <a:rect l="0" t="0" r="r" b="b"/>
                <a:pathLst>
                  <a:path w="1627" h="1234">
                    <a:moveTo>
                      <a:pt x="0" y="174"/>
                    </a:moveTo>
                    <a:lnTo>
                      <a:pt x="1627" y="1234"/>
                    </a:lnTo>
                    <a:lnTo>
                      <a:pt x="914" y="0"/>
                    </a:lnTo>
                    <a:lnTo>
                      <a:pt x="0" y="17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7" name="Group 37"/>
              <p:cNvGrpSpPr>
                <a:grpSpLocks/>
              </p:cNvGrpSpPr>
              <p:nvPr/>
            </p:nvGrpSpPr>
            <p:grpSpPr bwMode="auto">
              <a:xfrm>
                <a:off x="1148" y="1907"/>
                <a:ext cx="527" cy="389"/>
                <a:chOff x="1057" y="1816"/>
                <a:chExt cx="527" cy="389"/>
              </a:xfrm>
            </p:grpSpPr>
            <p:sp>
              <p:nvSpPr>
                <p:cNvPr id="356390" name="Freeform 38"/>
                <p:cNvSpPr>
                  <a:spLocks/>
                </p:cNvSpPr>
                <p:nvPr/>
              </p:nvSpPr>
              <p:spPr bwMode="auto">
                <a:xfrm>
                  <a:off x="1340" y="1842"/>
                  <a:ext cx="244" cy="272"/>
                </a:xfrm>
                <a:custGeom>
                  <a:avLst/>
                  <a:gdLst/>
                  <a:ahLst/>
                  <a:cxnLst>
                    <a:cxn ang="0">
                      <a:pos x="134" y="0"/>
                    </a:cxn>
                    <a:cxn ang="0">
                      <a:pos x="135" y="272"/>
                    </a:cxn>
                    <a:cxn ang="0">
                      <a:pos x="0" y="137"/>
                    </a:cxn>
                    <a:cxn ang="0">
                      <a:pos x="134" y="0"/>
                    </a:cxn>
                  </a:cxnLst>
                  <a:rect l="0" t="0" r="r" b="b"/>
                  <a:pathLst>
                    <a:path w="244" h="272">
                      <a:moveTo>
                        <a:pt x="134" y="0"/>
                      </a:moveTo>
                      <a:cubicBezTo>
                        <a:pt x="204" y="62"/>
                        <a:pt x="244" y="177"/>
                        <a:pt x="135" y="272"/>
                      </a:cubicBezTo>
                      <a:cubicBezTo>
                        <a:pt x="73" y="216"/>
                        <a:pt x="70" y="210"/>
                        <a:pt x="0" y="137"/>
                      </a:cubicBezTo>
                      <a:cubicBezTo>
                        <a:pt x="87" y="50"/>
                        <a:pt x="107" y="30"/>
                        <a:pt x="13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91" name="Oval 39"/>
                <p:cNvSpPr>
                  <a:spLocks noChangeArrowheads="1"/>
                </p:cNvSpPr>
                <p:nvPr/>
              </p:nvSpPr>
              <p:spPr bwMode="auto">
                <a:xfrm>
                  <a:off x="1436" y="1951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92" name="Freeform 40"/>
                <p:cNvSpPr>
                  <a:spLocks/>
                </p:cNvSpPr>
                <p:nvPr/>
              </p:nvSpPr>
              <p:spPr bwMode="auto">
                <a:xfrm>
                  <a:off x="1182" y="1816"/>
                  <a:ext cx="317" cy="170"/>
                </a:xfrm>
                <a:custGeom>
                  <a:avLst/>
                  <a:gdLst/>
                  <a:ahLst/>
                  <a:cxnLst>
                    <a:cxn ang="0">
                      <a:pos x="0" y="152"/>
                    </a:cxn>
                    <a:cxn ang="0">
                      <a:pos x="293" y="33"/>
                    </a:cxn>
                    <a:cxn ang="0">
                      <a:pos x="152" y="170"/>
                    </a:cxn>
                    <a:cxn ang="0">
                      <a:pos x="0" y="152"/>
                    </a:cxn>
                  </a:cxnLst>
                  <a:rect l="0" t="0" r="r" b="b"/>
                  <a:pathLst>
                    <a:path w="317" h="170">
                      <a:moveTo>
                        <a:pt x="0" y="152"/>
                      </a:moveTo>
                      <a:cubicBezTo>
                        <a:pt x="63" y="76"/>
                        <a:pt x="170" y="0"/>
                        <a:pt x="293" y="33"/>
                      </a:cubicBezTo>
                      <a:cubicBezTo>
                        <a:pt x="317" y="24"/>
                        <a:pt x="189" y="131"/>
                        <a:pt x="152" y="170"/>
                      </a:cubicBezTo>
                      <a:cubicBezTo>
                        <a:pt x="95" y="160"/>
                        <a:pt x="99" y="163"/>
                        <a:pt x="0" y="15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93" name="Oval 41"/>
                <p:cNvSpPr>
                  <a:spLocks noChangeArrowheads="1"/>
                </p:cNvSpPr>
                <p:nvPr/>
              </p:nvSpPr>
              <p:spPr bwMode="auto">
                <a:xfrm rot="2897726">
                  <a:off x="1311" y="1888"/>
                  <a:ext cx="30" cy="49"/>
                </a:xfrm>
                <a:prstGeom prst="ellipse">
                  <a:avLst/>
                </a:prstGeom>
                <a:solidFill>
                  <a:schemeClr val="tx1"/>
                </a:solidFill>
                <a:ln w="28575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94" name="Line 42"/>
                <p:cNvSpPr>
                  <a:spLocks noChangeShapeType="1"/>
                </p:cNvSpPr>
                <p:nvPr/>
              </p:nvSpPr>
              <p:spPr bwMode="auto">
                <a:xfrm>
                  <a:off x="1338" y="1979"/>
                  <a:ext cx="227" cy="2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56395" name="Line 43"/>
                <p:cNvSpPr>
                  <a:spLocks noChangeShapeType="1"/>
                </p:cNvSpPr>
                <p:nvPr/>
              </p:nvSpPr>
              <p:spPr bwMode="auto">
                <a:xfrm>
                  <a:off x="1057" y="1954"/>
                  <a:ext cx="283" cy="3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56396" name="Line 44"/>
              <p:cNvSpPr>
                <a:spLocks noChangeShapeType="1"/>
              </p:cNvSpPr>
              <p:nvPr/>
            </p:nvSpPr>
            <p:spPr bwMode="auto">
              <a:xfrm>
                <a:off x="527" y="1795"/>
                <a:ext cx="1632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6397" name="Line 45"/>
              <p:cNvSpPr>
                <a:spLocks noChangeShapeType="1"/>
              </p:cNvSpPr>
              <p:nvPr/>
            </p:nvSpPr>
            <p:spPr bwMode="auto">
              <a:xfrm>
                <a:off x="1455" y="1631"/>
                <a:ext cx="700" cy="1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6398" name="Line 46"/>
              <p:cNvSpPr>
                <a:spLocks noChangeShapeType="1"/>
              </p:cNvSpPr>
              <p:nvPr/>
            </p:nvSpPr>
            <p:spPr bwMode="auto">
              <a:xfrm flipV="1">
                <a:off x="531" y="1627"/>
                <a:ext cx="916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6399" name="Oval 47"/>
              <p:cNvSpPr>
                <a:spLocks noChangeArrowheads="1"/>
              </p:cNvSpPr>
              <p:nvPr/>
            </p:nvSpPr>
            <p:spPr bwMode="auto">
              <a:xfrm>
                <a:off x="1409" y="1575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6400" name="Oval 48"/>
              <p:cNvSpPr>
                <a:spLocks noChangeArrowheads="1"/>
              </p:cNvSpPr>
              <p:nvPr/>
            </p:nvSpPr>
            <p:spPr bwMode="auto">
              <a:xfrm>
                <a:off x="2109" y="2795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6401" name="Oval 49"/>
              <p:cNvSpPr>
                <a:spLocks noChangeArrowheads="1"/>
              </p:cNvSpPr>
              <p:nvPr/>
            </p:nvSpPr>
            <p:spPr bwMode="auto">
              <a:xfrm>
                <a:off x="476" y="1752"/>
                <a:ext cx="92" cy="90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56402" name="Line 50"/>
              <p:cNvSpPr>
                <a:spLocks noChangeShapeType="1"/>
              </p:cNvSpPr>
              <p:nvPr/>
            </p:nvSpPr>
            <p:spPr bwMode="auto">
              <a:xfrm flipV="1">
                <a:off x="1425" y="1600"/>
                <a:ext cx="437" cy="47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pic>
          <p:nvPicPr>
            <p:cNvPr id="356403" name="Picture 51" descr="x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81" y="733"/>
              <a:ext cx="182" cy="171"/>
            </a:xfrm>
            <a:prstGeom prst="rect">
              <a:avLst/>
            </a:prstGeom>
            <a:noFill/>
          </p:spPr>
        </p:pic>
        <p:pic>
          <p:nvPicPr>
            <p:cNvPr id="356404" name="Picture 52" descr="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57" y="1027"/>
              <a:ext cx="129" cy="168"/>
            </a:xfrm>
            <a:prstGeom prst="rect">
              <a:avLst/>
            </a:prstGeom>
            <a:noFill/>
          </p:spPr>
        </p:pic>
        <p:pic>
          <p:nvPicPr>
            <p:cNvPr id="356405" name="Picture 53" descr="x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57" y="1025"/>
              <a:ext cx="201" cy="193"/>
            </a:xfrm>
            <a:prstGeom prst="rect">
              <a:avLst/>
            </a:prstGeom>
            <a:noFill/>
          </p:spPr>
        </p:pic>
        <p:pic>
          <p:nvPicPr>
            <p:cNvPr id="356406" name="Picture 54" descr="x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166" y="1942"/>
              <a:ext cx="181" cy="1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7118 -3.7037E-7 " pathEditMode="relative" ptsTypes="AA">
                                      <p:cBhvr>
                                        <p:cTn id="6" dur="1000" fill="hold"/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3.7037E-7 L 0.02951 -3.7037E-7 " pathEditMode="relative" ptsTypes="AA">
                                      <p:cBhvr>
                                        <p:cTn id="8" dur="1000" fill="hold"/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0382 4.07407E-6 " pathEditMode="relative" ptsTypes="AA">
                                      <p:cBhvr>
                                        <p:cTn id="10" dur="1000" fill="hold"/>
                                        <p:tgtEl>
                                          <p:spTgt spid="356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04271 2.22222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animBg="1"/>
      <p:bldP spid="356355" grpId="0" animBg="1"/>
      <p:bldP spid="356356" grpId="0" animBg="1"/>
      <p:bldP spid="3563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</a:t>
            </a:r>
            <a:endParaRPr lang="de-DE" dirty="0"/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581025" y="2166938"/>
            <a:ext cx="7981950" cy="1914525"/>
            <a:chOff x="366" y="1365"/>
            <a:chExt cx="5028" cy="1206"/>
          </a:xfrm>
        </p:grpSpPr>
        <p:sp>
          <p:nvSpPr>
            <p:cNvPr id="372794" name="Rectangle 58"/>
            <p:cNvSpPr>
              <a:spLocks noChangeArrowheads="1"/>
            </p:cNvSpPr>
            <p:nvPr/>
          </p:nvSpPr>
          <p:spPr bwMode="auto">
            <a:xfrm>
              <a:off x="366" y="1365"/>
              <a:ext cx="5028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buFont typeface="Wingdings" pitchFamily="2" charset="2"/>
                <a:buBlip>
                  <a:blip r:embed="rId2"/>
                </a:buBlip>
              </a:pPr>
              <a:r>
                <a:rPr lang="de-DE" sz="2800">
                  <a:solidFill>
                    <a:schemeClr val="tx1"/>
                  </a:solidFill>
                </a:rPr>
                <a:t>Starre Transformation: </a:t>
              </a:r>
              <a:r>
                <a:rPr lang="de-DE" b="0" i="0">
                  <a:solidFill>
                    <a:schemeClr val="tx1"/>
                  </a:solidFill>
                </a:rPr>
                <a:t>nur Rotation und Translation</a:t>
              </a:r>
              <a:br>
                <a:rPr lang="de-DE" b="0" i="0">
                  <a:solidFill>
                    <a:schemeClr val="tx1"/>
                  </a:solidFill>
                </a:rPr>
              </a:br>
              <a:endParaRPr lang="de-DE" b="0" i="0">
                <a:solidFill>
                  <a:schemeClr val="tx1"/>
                </a:solidFill>
              </a:endParaRPr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1898" y="1668"/>
              <a:ext cx="1393" cy="330"/>
              <a:chOff x="1721" y="3061"/>
              <a:chExt cx="1393" cy="330"/>
            </a:xfrm>
          </p:grpSpPr>
          <p:pic>
            <p:nvPicPr>
              <p:cNvPr id="372796" name="Picture 60" descr="~n=AT-1n"/>
              <p:cNvPicPr>
                <a:picLocks noChangeAspect="1" noChangeArrowheads="1"/>
              </p:cNvPicPr>
              <p:nvPr/>
            </p:nvPicPr>
            <p:blipFill>
              <a:blip r:embed="rId3"/>
              <a:srcRect l="45586" t="3206" r="41335"/>
              <a:stretch>
                <a:fillRect/>
              </a:stretch>
            </p:blipFill>
            <p:spPr bwMode="auto">
              <a:xfrm>
                <a:off x="1721" y="3080"/>
                <a:ext cx="200" cy="302"/>
              </a:xfrm>
              <a:prstGeom prst="rect">
                <a:avLst/>
              </a:prstGeom>
              <a:noFill/>
            </p:spPr>
          </p:pic>
          <p:pic>
            <p:nvPicPr>
              <p:cNvPr id="372797" name="Picture 61" descr="~n=AT-1n"/>
              <p:cNvPicPr>
                <a:picLocks noChangeAspect="1" noChangeArrowheads="1"/>
              </p:cNvPicPr>
              <p:nvPr/>
            </p:nvPicPr>
            <p:blipFill>
              <a:blip r:embed="rId3"/>
              <a:srcRect l="15764" t="-2884" r="11577" b="-2884"/>
              <a:stretch>
                <a:fillRect/>
              </a:stretch>
            </p:blipFill>
            <p:spPr bwMode="auto">
              <a:xfrm>
                <a:off x="2003" y="3061"/>
                <a:ext cx="1111" cy="33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72799" name="Picture 63" descr="~n=AT-1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7688" y="1511300"/>
            <a:ext cx="2427287" cy="495300"/>
          </a:xfrm>
          <a:prstGeom prst="rect">
            <a:avLst/>
          </a:prstGeom>
          <a:noFill/>
        </p:spPr>
      </p:pic>
      <p:pic>
        <p:nvPicPr>
          <p:cNvPr id="372800" name="Picture 64" descr="~x=A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0713" y="1470025"/>
            <a:ext cx="2157412" cy="536575"/>
          </a:xfrm>
          <a:prstGeom prst="rect">
            <a:avLst/>
          </a:prstGeom>
          <a:noFill/>
        </p:spPr>
      </p:pic>
      <p:sp>
        <p:nvSpPr>
          <p:cNvPr id="372801" name="Text Box 65"/>
          <p:cNvSpPr txBox="1">
            <a:spLocks noChangeArrowheads="1"/>
          </p:cNvSpPr>
          <p:nvPr/>
        </p:nvSpPr>
        <p:spPr bwMode="auto">
          <a:xfrm>
            <a:off x="688975" y="1114425"/>
            <a:ext cx="1330325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 sz="1600"/>
              <a:t>Ortsvektoren:</a:t>
            </a:r>
          </a:p>
        </p:txBody>
      </p:sp>
      <p:sp>
        <p:nvSpPr>
          <p:cNvPr id="372802" name="Text Box 66"/>
          <p:cNvSpPr txBox="1">
            <a:spLocks noChangeArrowheads="1"/>
          </p:cNvSpPr>
          <p:nvPr/>
        </p:nvSpPr>
        <p:spPr bwMode="auto">
          <a:xfrm>
            <a:off x="4941888" y="1114425"/>
            <a:ext cx="18097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 sz="1600"/>
              <a:t>Normalenvektoren:</a:t>
            </a: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4040188" y="4511675"/>
            <a:ext cx="1052512" cy="1730375"/>
            <a:chOff x="2545" y="2842"/>
            <a:chExt cx="663" cy="1090"/>
          </a:xfrm>
        </p:grpSpPr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2725" y="2842"/>
              <a:ext cx="356" cy="772"/>
              <a:chOff x="1856" y="2498"/>
              <a:chExt cx="356" cy="772"/>
            </a:xfrm>
          </p:grpSpPr>
          <p:sp>
            <p:nvSpPr>
              <p:cNvPr id="372809" name="AutoShape 73"/>
              <p:cNvSpPr>
                <a:spLocks noChangeArrowheads="1"/>
              </p:cNvSpPr>
              <p:nvPr/>
            </p:nvSpPr>
            <p:spPr bwMode="auto">
              <a:xfrm>
                <a:off x="1856" y="2722"/>
                <a:ext cx="284" cy="548"/>
              </a:xfrm>
              <a:prstGeom prst="pentagon">
                <a:avLst/>
              </a:prstGeom>
              <a:solidFill>
                <a:srgbClr val="FF99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72810" name="Line 74"/>
              <p:cNvSpPr>
                <a:spLocks noChangeShapeType="1"/>
              </p:cNvSpPr>
              <p:nvPr/>
            </p:nvSpPr>
            <p:spPr bwMode="auto">
              <a:xfrm flipV="1">
                <a:off x="2073" y="2498"/>
                <a:ext cx="139" cy="3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72816" name="Text Box 80"/>
            <p:cNvSpPr txBox="1">
              <a:spLocks noChangeArrowheads="1"/>
            </p:cNvSpPr>
            <p:nvPr/>
          </p:nvSpPr>
          <p:spPr bwMode="auto">
            <a:xfrm>
              <a:off x="2545" y="3682"/>
              <a:ext cx="663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de-DE" sz="2000" i="0">
                  <a:solidFill>
                    <a:srgbClr val="FF0000"/>
                  </a:solidFill>
                </a:rPr>
                <a:t>FALSCH</a:t>
              </a: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5662613" y="4768850"/>
            <a:ext cx="1123950" cy="1473200"/>
            <a:chOff x="3567" y="3004"/>
            <a:chExt cx="708" cy="928"/>
          </a:xfrm>
        </p:grpSpPr>
        <p:sp>
          <p:nvSpPr>
            <p:cNvPr id="372811" name="AutoShape 75"/>
            <p:cNvSpPr>
              <a:spLocks noChangeArrowheads="1"/>
            </p:cNvSpPr>
            <p:nvPr/>
          </p:nvSpPr>
          <p:spPr bwMode="auto">
            <a:xfrm>
              <a:off x="3751" y="3066"/>
              <a:ext cx="284" cy="548"/>
            </a:xfrm>
            <a:prstGeom prst="pentagon">
              <a:avLst/>
            </a:prstGeom>
            <a:solidFill>
              <a:srgbClr val="FF99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72812" name="Line 76"/>
            <p:cNvSpPr>
              <a:spLocks noChangeShapeType="1"/>
            </p:cNvSpPr>
            <p:nvPr/>
          </p:nvSpPr>
          <p:spPr bwMode="auto">
            <a:xfrm flipV="1">
              <a:off x="3968" y="3004"/>
              <a:ext cx="242" cy="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72817" name="Text Box 81"/>
            <p:cNvSpPr txBox="1">
              <a:spLocks noChangeArrowheads="1"/>
            </p:cNvSpPr>
            <p:nvPr/>
          </p:nvSpPr>
          <p:spPr bwMode="auto">
            <a:xfrm>
              <a:off x="3567" y="3682"/>
              <a:ext cx="708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de-DE" sz="2000">
                  <a:solidFill>
                    <a:srgbClr val="009900"/>
                  </a:solidFill>
                </a:rPr>
                <a:t>RICHTIG</a:t>
              </a:r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581025" y="3390900"/>
            <a:ext cx="7981950" cy="2346325"/>
            <a:chOff x="366" y="2136"/>
            <a:chExt cx="5028" cy="1478"/>
          </a:xfrm>
        </p:grpSpPr>
        <p:sp>
          <p:nvSpPr>
            <p:cNvPr id="372793" name="Rectangle 57"/>
            <p:cNvSpPr>
              <a:spLocks noChangeArrowheads="1"/>
            </p:cNvSpPr>
            <p:nvPr/>
          </p:nvSpPr>
          <p:spPr bwMode="auto">
            <a:xfrm>
              <a:off x="366" y="2136"/>
              <a:ext cx="5028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buFont typeface="Wingdings" pitchFamily="2" charset="2"/>
                <a:buBlip>
                  <a:blip r:embed="rId2"/>
                </a:buBlip>
              </a:pPr>
              <a:r>
                <a:rPr lang="de-DE" sz="2800">
                  <a:solidFill>
                    <a:schemeClr val="tx1"/>
                  </a:solidFill>
                </a:rPr>
                <a:t>Affine Transformation: </a:t>
              </a:r>
              <a:r>
                <a:rPr lang="de-DE" b="0" i="0">
                  <a:solidFill>
                    <a:schemeClr val="tx1"/>
                  </a:solidFill>
                </a:rPr>
                <a:t>zusätzliche Skalierung</a:t>
              </a:r>
            </a:p>
          </p:txBody>
        </p: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1356" y="2871"/>
              <a:ext cx="632" cy="743"/>
              <a:chOff x="919" y="2509"/>
              <a:chExt cx="632" cy="743"/>
            </a:xfrm>
          </p:grpSpPr>
          <p:sp>
            <p:nvSpPr>
              <p:cNvPr id="372805" name="AutoShape 69"/>
              <p:cNvSpPr>
                <a:spLocks noChangeArrowheads="1"/>
              </p:cNvSpPr>
              <p:nvPr/>
            </p:nvSpPr>
            <p:spPr bwMode="auto">
              <a:xfrm>
                <a:off x="919" y="2704"/>
                <a:ext cx="626" cy="548"/>
              </a:xfrm>
              <a:prstGeom prst="pentagon">
                <a:avLst/>
              </a:prstGeom>
              <a:solidFill>
                <a:srgbClr val="FF99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72807" name="Line 71"/>
              <p:cNvSpPr>
                <a:spLocks noChangeShapeType="1"/>
              </p:cNvSpPr>
              <p:nvPr/>
            </p:nvSpPr>
            <p:spPr bwMode="auto">
              <a:xfrm flipV="1">
                <a:off x="1375" y="2509"/>
                <a:ext cx="176" cy="2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1898" y="2430"/>
              <a:ext cx="1393" cy="330"/>
              <a:chOff x="1721" y="3061"/>
              <a:chExt cx="1393" cy="330"/>
            </a:xfrm>
          </p:grpSpPr>
          <p:pic>
            <p:nvPicPr>
              <p:cNvPr id="372819" name="Picture 83" descr="~n=AT-1n"/>
              <p:cNvPicPr>
                <a:picLocks noChangeAspect="1" noChangeArrowheads="1"/>
              </p:cNvPicPr>
              <p:nvPr/>
            </p:nvPicPr>
            <p:blipFill>
              <a:blip r:embed="rId3"/>
              <a:srcRect l="45586" t="3206" r="41335"/>
              <a:stretch>
                <a:fillRect/>
              </a:stretch>
            </p:blipFill>
            <p:spPr bwMode="auto">
              <a:xfrm>
                <a:off x="1721" y="3080"/>
                <a:ext cx="200" cy="302"/>
              </a:xfrm>
              <a:prstGeom prst="rect">
                <a:avLst/>
              </a:prstGeom>
              <a:noFill/>
            </p:spPr>
          </p:pic>
          <p:pic>
            <p:nvPicPr>
              <p:cNvPr id="372820" name="Picture 84" descr="~n=AT-1n"/>
              <p:cNvPicPr>
                <a:picLocks noChangeAspect="1" noChangeArrowheads="1"/>
              </p:cNvPicPr>
              <p:nvPr/>
            </p:nvPicPr>
            <p:blipFill>
              <a:blip r:embed="rId3"/>
              <a:srcRect l="15764" t="-2884" r="11577" b="-2884"/>
              <a:stretch>
                <a:fillRect/>
              </a:stretch>
            </p:blipFill>
            <p:spPr bwMode="auto">
              <a:xfrm>
                <a:off x="2003" y="3061"/>
                <a:ext cx="1111" cy="330"/>
              </a:xfrm>
              <a:prstGeom prst="rect">
                <a:avLst/>
              </a:prstGeom>
              <a:noFill/>
            </p:spPr>
          </p:pic>
        </p:grpSp>
        <p:sp>
          <p:nvSpPr>
            <p:cNvPr id="372821" name="Line 85"/>
            <p:cNvSpPr>
              <a:spLocks noChangeShapeType="1"/>
            </p:cNvSpPr>
            <p:nvPr/>
          </p:nvSpPr>
          <p:spPr bwMode="auto">
            <a:xfrm flipV="1">
              <a:off x="2248" y="2481"/>
              <a:ext cx="102" cy="2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10" name="Group 93"/>
          <p:cNvGrpSpPr>
            <a:grpSpLocks/>
          </p:cNvGrpSpPr>
          <p:nvPr/>
        </p:nvGrpSpPr>
        <p:grpSpPr bwMode="auto">
          <a:xfrm>
            <a:off x="1944688" y="5716588"/>
            <a:ext cx="1374775" cy="336550"/>
            <a:chOff x="1225" y="3601"/>
            <a:chExt cx="866" cy="212"/>
          </a:xfrm>
        </p:grpSpPr>
        <p:sp>
          <p:nvSpPr>
            <p:cNvPr id="372827" name="Line 91"/>
            <p:cNvSpPr>
              <a:spLocks noChangeShapeType="1"/>
            </p:cNvSpPr>
            <p:nvPr/>
          </p:nvSpPr>
          <p:spPr bwMode="auto">
            <a:xfrm>
              <a:off x="1225" y="3801"/>
              <a:ext cx="86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72828" name="Text Box 92"/>
            <p:cNvSpPr txBox="1">
              <a:spLocks noChangeArrowheads="1"/>
            </p:cNvSpPr>
            <p:nvPr/>
          </p:nvSpPr>
          <p:spPr bwMode="auto">
            <a:xfrm>
              <a:off x="1457" y="3601"/>
              <a:ext cx="388" cy="212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/>
              <a:r>
                <a:rPr lang="de-DE" sz="1600"/>
                <a:t>scale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Line 2"/>
          <p:cNvSpPr>
            <a:spLocks noChangeShapeType="1"/>
          </p:cNvSpPr>
          <p:nvPr/>
        </p:nvSpPr>
        <p:spPr bwMode="auto">
          <a:xfrm flipH="1">
            <a:off x="615950" y="3257550"/>
            <a:ext cx="79613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Geometrieverarbeitung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6588" y="5278438"/>
            <a:ext cx="696912" cy="855662"/>
            <a:chOff x="3296" y="2159"/>
            <a:chExt cx="761" cy="934"/>
          </a:xfrm>
        </p:grpSpPr>
        <p:sp>
          <p:nvSpPr>
            <p:cNvPr id="366597" name="Oval 5"/>
            <p:cNvSpPr>
              <a:spLocks noChangeArrowheads="1"/>
            </p:cNvSpPr>
            <p:nvPr/>
          </p:nvSpPr>
          <p:spPr bwMode="auto">
            <a:xfrm>
              <a:off x="3948" y="2288"/>
              <a:ext cx="109" cy="10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6598" name="Oval 6"/>
            <p:cNvSpPr>
              <a:spLocks noChangeArrowheads="1"/>
            </p:cNvSpPr>
            <p:nvPr/>
          </p:nvSpPr>
          <p:spPr bwMode="auto">
            <a:xfrm>
              <a:off x="3529" y="2588"/>
              <a:ext cx="108" cy="107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6599" name="Oval 7"/>
            <p:cNvSpPr>
              <a:spLocks noChangeArrowheads="1"/>
            </p:cNvSpPr>
            <p:nvPr/>
          </p:nvSpPr>
          <p:spPr bwMode="auto">
            <a:xfrm>
              <a:off x="3296" y="2159"/>
              <a:ext cx="107" cy="10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6600" name="Oval 8"/>
            <p:cNvSpPr>
              <a:spLocks noChangeArrowheads="1"/>
            </p:cNvSpPr>
            <p:nvPr/>
          </p:nvSpPr>
          <p:spPr bwMode="auto">
            <a:xfrm>
              <a:off x="3821" y="2984"/>
              <a:ext cx="107" cy="10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762875" y="5287963"/>
            <a:ext cx="696913" cy="855662"/>
            <a:chOff x="2087" y="2159"/>
            <a:chExt cx="761" cy="934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39" y="2212"/>
              <a:ext cx="656" cy="836"/>
              <a:chOff x="3348" y="2212"/>
              <a:chExt cx="656" cy="836"/>
            </a:xfrm>
          </p:grpSpPr>
          <p:sp>
            <p:nvSpPr>
              <p:cNvPr id="366603" name="Freeform 11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6604" name="Freeform 12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087" y="2159"/>
              <a:ext cx="761" cy="934"/>
              <a:chOff x="3296" y="2159"/>
              <a:chExt cx="761" cy="934"/>
            </a:xfrm>
          </p:grpSpPr>
          <p:sp>
            <p:nvSpPr>
              <p:cNvPr id="366606" name="Oval 14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6607" name="Oval 15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6608" name="Oval 16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6609" name="Oval 17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66610" name="Rectangle 18"/>
          <p:cNvSpPr>
            <a:spLocks noChangeArrowheads="1"/>
          </p:cNvSpPr>
          <p:nvPr/>
        </p:nvSpPr>
        <p:spPr bwMode="auto">
          <a:xfrm>
            <a:off x="2709863" y="2803525"/>
            <a:ext cx="1666875" cy="974725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6613" name="Rectangle 21"/>
          <p:cNvSpPr>
            <a:spLocks noChangeArrowheads="1"/>
          </p:cNvSpPr>
          <p:nvPr/>
        </p:nvSpPr>
        <p:spPr bwMode="auto">
          <a:xfrm>
            <a:off x="6408738" y="2803525"/>
            <a:ext cx="1666875" cy="974725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6614" name="Rectangle 22"/>
          <p:cNvSpPr>
            <a:spLocks noChangeArrowheads="1"/>
          </p:cNvSpPr>
          <p:nvPr/>
        </p:nvSpPr>
        <p:spPr bwMode="auto">
          <a:xfrm>
            <a:off x="6346825" y="2741613"/>
            <a:ext cx="1666875" cy="974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70588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6615" name="Text Box 23"/>
          <p:cNvSpPr txBox="1">
            <a:spLocks noChangeArrowheads="1"/>
          </p:cNvSpPr>
          <p:nvPr/>
        </p:nvSpPr>
        <p:spPr bwMode="auto">
          <a:xfrm>
            <a:off x="6551613" y="2741613"/>
            <a:ext cx="1260475" cy="1008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bg1"/>
                </a:solidFill>
              </a:rPr>
              <a:t>Projective</a:t>
            </a:r>
          </a:p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bg1"/>
                </a:solidFill>
              </a:rPr>
              <a:t>Transform.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500563" y="2741613"/>
            <a:ext cx="1728787" cy="1036637"/>
            <a:chOff x="2882" y="1237"/>
            <a:chExt cx="1089" cy="653"/>
          </a:xfrm>
        </p:grpSpPr>
        <p:sp>
          <p:nvSpPr>
            <p:cNvPr id="366617" name="Rectangle 25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66618" name="Rectangle 26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66619" name="Text Box 27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 dirty="0">
                  <a:solidFill>
                    <a:schemeClr val="bg1"/>
                  </a:solidFill>
                </a:rPr>
                <a:t>Primitive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 dirty="0" err="1">
                  <a:solidFill>
                    <a:schemeClr val="bg1"/>
                  </a:solidFill>
                </a:rPr>
                <a:t>Assembly</a:t>
              </a:r>
              <a:endParaRPr lang="de-DE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6620" name="Rectangle 28"/>
          <p:cNvSpPr>
            <a:spLocks noChangeArrowheads="1"/>
          </p:cNvSpPr>
          <p:nvPr/>
        </p:nvSpPr>
        <p:spPr bwMode="auto">
          <a:xfrm>
            <a:off x="857250" y="2803525"/>
            <a:ext cx="1666875" cy="974725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6621" name="Rectangle 29"/>
          <p:cNvSpPr>
            <a:spLocks noChangeArrowheads="1"/>
          </p:cNvSpPr>
          <p:nvPr/>
        </p:nvSpPr>
        <p:spPr bwMode="auto">
          <a:xfrm>
            <a:off x="795338" y="2741613"/>
            <a:ext cx="1666875" cy="974725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66622" name="Text Box 30"/>
          <p:cNvSpPr txBox="1">
            <a:spLocks noChangeArrowheads="1"/>
          </p:cNvSpPr>
          <p:nvPr/>
        </p:nvSpPr>
        <p:spPr bwMode="auto">
          <a:xfrm>
            <a:off x="947738" y="2727325"/>
            <a:ext cx="1346200" cy="10080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tx2"/>
                </a:solidFill>
              </a:rPr>
              <a:t>Affine</a:t>
            </a:r>
          </a:p>
          <a:p>
            <a:pPr marL="342900" indent="-342900" algn="ctr">
              <a:lnSpc>
                <a:spcPct val="50000"/>
              </a:lnSpc>
              <a:spcBef>
                <a:spcPct val="25000"/>
              </a:spcBef>
              <a:spcAft>
                <a:spcPct val="25000"/>
              </a:spcAft>
              <a:buSzPct val="75000"/>
            </a:pPr>
            <a:r>
              <a:rPr lang="de-DE" sz="2000" b="1">
                <a:solidFill>
                  <a:schemeClr val="tx2"/>
                </a:solidFill>
              </a:rPr>
              <a:t>Transform</a:t>
            </a:r>
            <a:r>
              <a:rPr lang="de-DE" sz="1800">
                <a:solidFill>
                  <a:schemeClr val="tx2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366623" name="Text Box 31"/>
          <p:cNvSpPr txBox="1">
            <a:spLocks noChangeArrowheads="1"/>
          </p:cNvSpPr>
          <p:nvPr/>
        </p:nvSpPr>
        <p:spPr bwMode="auto">
          <a:xfrm>
            <a:off x="804863" y="3922713"/>
            <a:ext cx="1698625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Multiplikation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mit Transforma-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tionsmatrix</a:t>
            </a:r>
          </a:p>
        </p:txBody>
      </p:sp>
      <p:sp>
        <p:nvSpPr>
          <p:cNvPr id="366624" name="Text Box 32"/>
          <p:cNvSpPr txBox="1">
            <a:spLocks noChangeArrowheads="1"/>
          </p:cNvSpPr>
          <p:nvPr/>
        </p:nvSpPr>
        <p:spPr bwMode="auto">
          <a:xfrm>
            <a:off x="2457450" y="3895725"/>
            <a:ext cx="2117725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Berechnung der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lokalen Beleuchtung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an den Eckpunkten</a:t>
            </a:r>
          </a:p>
        </p:txBody>
      </p:sp>
      <p:sp>
        <p:nvSpPr>
          <p:cNvPr id="366625" name="Text Box 33"/>
          <p:cNvSpPr txBox="1">
            <a:spLocks noChangeArrowheads="1"/>
          </p:cNvSpPr>
          <p:nvPr/>
        </p:nvSpPr>
        <p:spPr bwMode="auto">
          <a:xfrm>
            <a:off x="4521200" y="3895725"/>
            <a:ext cx="1828800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Erzeugung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Geometrischer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Primitive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(Linien, Dreiecke)</a:t>
            </a:r>
          </a:p>
        </p:txBody>
      </p:sp>
      <p:sp>
        <p:nvSpPr>
          <p:cNvPr id="366626" name="AutoShape 34"/>
          <p:cNvSpPr>
            <a:spLocks noChangeArrowheads="1"/>
          </p:cNvSpPr>
          <p:nvPr/>
        </p:nvSpPr>
        <p:spPr bwMode="auto">
          <a:xfrm>
            <a:off x="1493838" y="5275263"/>
            <a:ext cx="3924300" cy="763587"/>
          </a:xfrm>
          <a:prstGeom prst="rightArrow">
            <a:avLst>
              <a:gd name="adj1" fmla="val 64241"/>
              <a:gd name="adj2" fmla="val 55176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6627" name="AutoShape 35"/>
          <p:cNvSpPr>
            <a:spLocks noChangeArrowheads="1"/>
          </p:cNvSpPr>
          <p:nvPr/>
        </p:nvSpPr>
        <p:spPr bwMode="auto">
          <a:xfrm>
            <a:off x="5527675" y="5302250"/>
            <a:ext cx="2241550" cy="763588"/>
          </a:xfrm>
          <a:prstGeom prst="rightArrow">
            <a:avLst>
              <a:gd name="adj1" fmla="val 60917"/>
              <a:gd name="adj2" fmla="val 483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66628" name="Text Box 36"/>
          <p:cNvSpPr txBox="1">
            <a:spLocks noChangeArrowheads="1"/>
          </p:cNvSpPr>
          <p:nvPr/>
        </p:nvSpPr>
        <p:spPr bwMode="auto">
          <a:xfrm>
            <a:off x="5832475" y="5429250"/>
            <a:ext cx="165893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Primitive</a:t>
            </a:r>
            <a:r>
              <a:rPr lang="de-DE" sz="2400" b="1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66629" name="Text Box 37"/>
          <p:cNvSpPr txBox="1">
            <a:spLocks noChangeArrowheads="1"/>
          </p:cNvSpPr>
          <p:nvPr/>
        </p:nvSpPr>
        <p:spPr bwMode="auto">
          <a:xfrm>
            <a:off x="6324600" y="3895725"/>
            <a:ext cx="1851025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Projektion auf die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Bildebene</a:t>
            </a:r>
          </a:p>
        </p:txBody>
      </p:sp>
      <p:sp>
        <p:nvSpPr>
          <p:cNvPr id="366630" name="Line 38"/>
          <p:cNvSpPr>
            <a:spLocks noChangeShapeType="1"/>
          </p:cNvSpPr>
          <p:nvPr/>
        </p:nvSpPr>
        <p:spPr bwMode="auto">
          <a:xfrm flipH="1">
            <a:off x="765175" y="1825625"/>
            <a:ext cx="3255963" cy="8969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6631" name="Line 39"/>
          <p:cNvSpPr>
            <a:spLocks noChangeShapeType="1"/>
          </p:cNvSpPr>
          <p:nvPr/>
        </p:nvSpPr>
        <p:spPr bwMode="auto">
          <a:xfrm flipH="1">
            <a:off x="2457450" y="1825625"/>
            <a:ext cx="1835150" cy="879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6632" name="Line 40"/>
          <p:cNvSpPr>
            <a:spLocks noChangeShapeType="1"/>
          </p:cNvSpPr>
          <p:nvPr/>
        </p:nvSpPr>
        <p:spPr bwMode="auto">
          <a:xfrm flipH="1">
            <a:off x="4511675" y="1830388"/>
            <a:ext cx="52388" cy="9112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6633" name="Line 41"/>
          <p:cNvSpPr>
            <a:spLocks noChangeShapeType="1"/>
          </p:cNvSpPr>
          <p:nvPr/>
        </p:nvSpPr>
        <p:spPr bwMode="auto">
          <a:xfrm>
            <a:off x="4835525" y="1820863"/>
            <a:ext cx="1506538" cy="93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6634" name="Line 42"/>
          <p:cNvSpPr>
            <a:spLocks noChangeShapeType="1"/>
          </p:cNvSpPr>
          <p:nvPr/>
        </p:nvSpPr>
        <p:spPr bwMode="auto">
          <a:xfrm>
            <a:off x="5106988" y="1816100"/>
            <a:ext cx="2903537" cy="931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6635" name="Text Box 43"/>
          <p:cNvSpPr txBox="1">
            <a:spLocks noChangeArrowheads="1"/>
          </p:cNvSpPr>
          <p:nvPr/>
        </p:nvSpPr>
        <p:spPr bwMode="auto">
          <a:xfrm>
            <a:off x="1714500" y="5419725"/>
            <a:ext cx="14017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Vertices</a:t>
            </a:r>
          </a:p>
        </p:txBody>
      </p:sp>
      <p:sp>
        <p:nvSpPr>
          <p:cNvPr id="366636" name="Line 44"/>
          <p:cNvSpPr>
            <a:spLocks noChangeShapeType="1"/>
          </p:cNvSpPr>
          <p:nvPr/>
        </p:nvSpPr>
        <p:spPr bwMode="auto">
          <a:xfrm flipH="1">
            <a:off x="2605088" y="1812925"/>
            <a:ext cx="1693862" cy="949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6637" name="Line 45"/>
          <p:cNvSpPr>
            <a:spLocks noChangeShapeType="1"/>
          </p:cNvSpPr>
          <p:nvPr/>
        </p:nvSpPr>
        <p:spPr bwMode="auto">
          <a:xfrm flipH="1">
            <a:off x="4319588" y="1830388"/>
            <a:ext cx="244475" cy="923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66638" name="Line 46"/>
          <p:cNvSpPr>
            <a:spLocks noChangeShapeType="1"/>
          </p:cNvSpPr>
          <p:nvPr/>
        </p:nvSpPr>
        <p:spPr bwMode="auto">
          <a:xfrm>
            <a:off x="4835525" y="1820863"/>
            <a:ext cx="1330325" cy="9302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836988" y="1203325"/>
            <a:ext cx="3995737" cy="674688"/>
            <a:chOff x="302" y="610"/>
            <a:chExt cx="2517" cy="425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366641" name="Rectangle 49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6642" name="Rectangle 50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66643" name="Text Box 51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366644" name="Line 52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366646" name="Rectangle 54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6647" name="Rectangle 55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66648" name="Text Box 56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366649" name="Line 57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366651" name="Rectangle 59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66652" name="Rectangle 60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66653" name="Text Box 61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366654" name="Line 62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66655" name="Line 63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2709863" y="2803525"/>
            <a:ext cx="1666875" cy="974725"/>
          </a:xfrm>
          <a:prstGeom prst="rect">
            <a:avLst/>
          </a:prstGeom>
          <a:solidFill>
            <a:schemeClr val="tx2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2647950" y="2741613"/>
            <a:ext cx="1666875" cy="9747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6470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2646363" y="2741613"/>
            <a:ext cx="1671637" cy="1008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indent="-342900" algn="ctr">
              <a:lnSpc>
                <a:spcPct val="50000"/>
              </a:lnSpc>
              <a:spcBef>
                <a:spcPct val="50000"/>
              </a:spcBef>
              <a:buSzPct val="75000"/>
            </a:pPr>
            <a:r>
              <a:rPr lang="de-DE" sz="2000" b="1">
                <a:solidFill>
                  <a:schemeClr val="bg1"/>
                </a:solidFill>
              </a:rPr>
              <a:t>Per-Vertex</a:t>
            </a:r>
          </a:p>
          <a:p>
            <a:pPr marL="342900" indent="-342900" algn="ctr">
              <a:lnSpc>
                <a:spcPct val="50000"/>
              </a:lnSpc>
              <a:spcBef>
                <a:spcPct val="50000"/>
              </a:spcBef>
              <a:buSzPct val="75000"/>
            </a:pPr>
            <a:r>
              <a:rPr lang="de-DE" sz="2000" b="1">
                <a:solidFill>
                  <a:schemeClr val="bg1"/>
                </a:solidFill>
              </a:rPr>
              <a:t>Beleuchtung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Projektive Transformation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08063" y="2174875"/>
            <a:ext cx="3094037" cy="2898775"/>
            <a:chOff x="635" y="1370"/>
            <a:chExt cx="1949" cy="1826"/>
          </a:xfrm>
        </p:grpSpPr>
        <p:sp>
          <p:nvSpPr>
            <p:cNvPr id="308230" name="Freeform 6"/>
            <p:cNvSpPr>
              <a:spLocks/>
            </p:cNvSpPr>
            <p:nvPr/>
          </p:nvSpPr>
          <p:spPr bwMode="auto">
            <a:xfrm>
              <a:off x="1676" y="1379"/>
              <a:ext cx="907" cy="97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907" y="105"/>
                </a:cxn>
                <a:cxn ang="0">
                  <a:pos x="837" y="977"/>
                </a:cxn>
                <a:cxn ang="0">
                  <a:pos x="0" y="829"/>
                </a:cxn>
                <a:cxn ang="0">
                  <a:pos x="17" y="0"/>
                </a:cxn>
              </a:cxnLst>
              <a:rect l="0" t="0" r="r" b="b"/>
              <a:pathLst>
                <a:path w="907" h="977">
                  <a:moveTo>
                    <a:pt x="17" y="0"/>
                  </a:moveTo>
                  <a:lnTo>
                    <a:pt x="907" y="105"/>
                  </a:lnTo>
                  <a:lnTo>
                    <a:pt x="837" y="977"/>
                  </a:lnTo>
                  <a:lnTo>
                    <a:pt x="0" y="82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47" name="Freeform 23"/>
            <p:cNvSpPr>
              <a:spLocks/>
            </p:cNvSpPr>
            <p:nvPr/>
          </p:nvSpPr>
          <p:spPr bwMode="auto">
            <a:xfrm>
              <a:off x="1172" y="1384"/>
              <a:ext cx="512" cy="1280"/>
            </a:xfrm>
            <a:custGeom>
              <a:avLst/>
              <a:gdLst/>
              <a:ahLst/>
              <a:cxnLst>
                <a:cxn ang="0">
                  <a:pos x="16" y="1280"/>
                </a:cxn>
                <a:cxn ang="0">
                  <a:pos x="0" y="876"/>
                </a:cxn>
                <a:cxn ang="0">
                  <a:pos x="512" y="0"/>
                </a:cxn>
                <a:cxn ang="0">
                  <a:pos x="508" y="824"/>
                </a:cxn>
                <a:cxn ang="0">
                  <a:pos x="16" y="1280"/>
                </a:cxn>
              </a:cxnLst>
              <a:rect l="0" t="0" r="r" b="b"/>
              <a:pathLst>
                <a:path w="512" h="1280">
                  <a:moveTo>
                    <a:pt x="16" y="1280"/>
                  </a:moveTo>
                  <a:lnTo>
                    <a:pt x="0" y="876"/>
                  </a:lnTo>
                  <a:lnTo>
                    <a:pt x="512" y="0"/>
                  </a:lnTo>
                  <a:lnTo>
                    <a:pt x="508" y="824"/>
                  </a:lnTo>
                  <a:lnTo>
                    <a:pt x="16" y="1280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48" name="Freeform 24"/>
            <p:cNvSpPr>
              <a:spLocks/>
            </p:cNvSpPr>
            <p:nvPr/>
          </p:nvSpPr>
          <p:spPr bwMode="auto">
            <a:xfrm>
              <a:off x="1188" y="2204"/>
              <a:ext cx="1320" cy="564"/>
            </a:xfrm>
            <a:custGeom>
              <a:avLst/>
              <a:gdLst/>
              <a:ahLst/>
              <a:cxnLst>
                <a:cxn ang="0">
                  <a:pos x="0" y="464"/>
                </a:cxn>
                <a:cxn ang="0">
                  <a:pos x="488" y="0"/>
                </a:cxn>
                <a:cxn ang="0">
                  <a:pos x="1320" y="148"/>
                </a:cxn>
                <a:cxn ang="0">
                  <a:pos x="396" y="564"/>
                </a:cxn>
                <a:cxn ang="0">
                  <a:pos x="0" y="464"/>
                </a:cxn>
              </a:cxnLst>
              <a:rect l="0" t="0" r="r" b="b"/>
              <a:pathLst>
                <a:path w="1320" h="564">
                  <a:moveTo>
                    <a:pt x="0" y="464"/>
                  </a:moveTo>
                  <a:lnTo>
                    <a:pt x="488" y="0"/>
                  </a:lnTo>
                  <a:lnTo>
                    <a:pt x="1320" y="148"/>
                  </a:lnTo>
                  <a:lnTo>
                    <a:pt x="396" y="564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44" name="Freeform 20"/>
            <p:cNvSpPr>
              <a:spLocks/>
            </p:cNvSpPr>
            <p:nvPr/>
          </p:nvSpPr>
          <p:spPr bwMode="auto">
            <a:xfrm>
              <a:off x="1596" y="1476"/>
              <a:ext cx="988" cy="1292"/>
            </a:xfrm>
            <a:custGeom>
              <a:avLst/>
              <a:gdLst/>
              <a:ahLst/>
              <a:cxnLst>
                <a:cxn ang="0">
                  <a:pos x="0" y="1292"/>
                </a:cxn>
                <a:cxn ang="0">
                  <a:pos x="12" y="856"/>
                </a:cxn>
                <a:cxn ang="0">
                  <a:pos x="988" y="0"/>
                </a:cxn>
                <a:cxn ang="0">
                  <a:pos x="912" y="880"/>
                </a:cxn>
                <a:cxn ang="0">
                  <a:pos x="0" y="1292"/>
                </a:cxn>
              </a:cxnLst>
              <a:rect l="0" t="0" r="r" b="b"/>
              <a:pathLst>
                <a:path w="988" h="1292">
                  <a:moveTo>
                    <a:pt x="0" y="1292"/>
                  </a:moveTo>
                  <a:lnTo>
                    <a:pt x="12" y="856"/>
                  </a:lnTo>
                  <a:lnTo>
                    <a:pt x="988" y="0"/>
                  </a:lnTo>
                  <a:lnTo>
                    <a:pt x="912" y="880"/>
                  </a:lnTo>
                  <a:lnTo>
                    <a:pt x="0" y="1292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31" name="Freeform 7"/>
            <p:cNvSpPr>
              <a:spLocks/>
            </p:cNvSpPr>
            <p:nvPr/>
          </p:nvSpPr>
          <p:spPr bwMode="auto">
            <a:xfrm>
              <a:off x="1176" y="2269"/>
              <a:ext cx="440" cy="4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1030"/>
                </a:cxn>
                <a:cxn ang="0">
                  <a:pos x="1073" y="1266"/>
                </a:cxn>
                <a:cxn ang="0">
                  <a:pos x="1117" y="157"/>
                </a:cxn>
                <a:cxn ang="0">
                  <a:pos x="0" y="0"/>
                </a:cxn>
              </a:cxnLst>
              <a:rect l="0" t="0" r="r" b="b"/>
              <a:pathLst>
                <a:path w="1117" h="1266">
                  <a:moveTo>
                    <a:pt x="0" y="0"/>
                  </a:moveTo>
                  <a:lnTo>
                    <a:pt x="35" y="1030"/>
                  </a:lnTo>
                  <a:lnTo>
                    <a:pt x="1073" y="1266"/>
                  </a:lnTo>
                  <a:lnTo>
                    <a:pt x="1117" y="15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36" name="Line 12"/>
            <p:cNvSpPr>
              <a:spLocks noChangeShapeType="1"/>
            </p:cNvSpPr>
            <p:nvPr/>
          </p:nvSpPr>
          <p:spPr bwMode="auto">
            <a:xfrm flipV="1">
              <a:off x="637" y="1370"/>
              <a:ext cx="1047" cy="1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37" name="Line 13"/>
            <p:cNvSpPr>
              <a:spLocks noChangeShapeType="1"/>
            </p:cNvSpPr>
            <p:nvPr/>
          </p:nvSpPr>
          <p:spPr bwMode="auto">
            <a:xfrm flipV="1">
              <a:off x="637" y="1475"/>
              <a:ext cx="1946" cy="17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38" name="Line 14"/>
            <p:cNvSpPr>
              <a:spLocks noChangeShapeType="1"/>
            </p:cNvSpPr>
            <p:nvPr/>
          </p:nvSpPr>
          <p:spPr bwMode="auto">
            <a:xfrm flipV="1">
              <a:off x="639" y="2348"/>
              <a:ext cx="1874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39" name="Line 15"/>
            <p:cNvSpPr>
              <a:spLocks noChangeShapeType="1"/>
            </p:cNvSpPr>
            <p:nvPr/>
          </p:nvSpPr>
          <p:spPr bwMode="auto">
            <a:xfrm flipV="1">
              <a:off x="635" y="2208"/>
              <a:ext cx="1032" cy="9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45" name="Freeform 21"/>
            <p:cNvSpPr>
              <a:spLocks/>
            </p:cNvSpPr>
            <p:nvPr/>
          </p:nvSpPr>
          <p:spPr bwMode="auto">
            <a:xfrm>
              <a:off x="1164" y="1376"/>
              <a:ext cx="1412" cy="956"/>
            </a:xfrm>
            <a:custGeom>
              <a:avLst/>
              <a:gdLst/>
              <a:ahLst/>
              <a:cxnLst>
                <a:cxn ang="0">
                  <a:pos x="440" y="956"/>
                </a:cxn>
                <a:cxn ang="0">
                  <a:pos x="0" y="892"/>
                </a:cxn>
                <a:cxn ang="0">
                  <a:pos x="524" y="0"/>
                </a:cxn>
                <a:cxn ang="0">
                  <a:pos x="1412" y="100"/>
                </a:cxn>
                <a:cxn ang="0">
                  <a:pos x="440" y="956"/>
                </a:cxn>
              </a:cxnLst>
              <a:rect l="0" t="0" r="r" b="b"/>
              <a:pathLst>
                <a:path w="1412" h="956">
                  <a:moveTo>
                    <a:pt x="440" y="956"/>
                  </a:moveTo>
                  <a:lnTo>
                    <a:pt x="0" y="892"/>
                  </a:lnTo>
                  <a:lnTo>
                    <a:pt x="524" y="0"/>
                  </a:lnTo>
                  <a:lnTo>
                    <a:pt x="1412" y="100"/>
                  </a:lnTo>
                  <a:lnTo>
                    <a:pt x="440" y="956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sp>
        <p:nvSpPr>
          <p:cNvPr id="308250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/>
              <a:t>Abbildung des </a:t>
            </a:r>
            <a:r>
              <a:rPr lang="de-DE" sz="2800" b="1" i="1"/>
              <a:t>Viewing-Frustums</a:t>
            </a:r>
            <a:r>
              <a:rPr lang="de-DE" sz="2800"/>
              <a:t> auf den</a:t>
            </a:r>
            <a:br>
              <a:rPr lang="de-DE" sz="2800"/>
            </a:br>
            <a:r>
              <a:rPr lang="de-DE" sz="2800" b="1" i="1"/>
              <a:t>Einheitswürfel (kanonisches View-Volume)</a:t>
            </a:r>
          </a:p>
        </p:txBody>
      </p:sp>
      <p:sp>
        <p:nvSpPr>
          <p:cNvPr id="308251" name="AutoShape 27"/>
          <p:cNvSpPr>
            <a:spLocks noChangeArrowheads="1"/>
          </p:cNvSpPr>
          <p:nvPr/>
        </p:nvSpPr>
        <p:spPr bwMode="auto">
          <a:xfrm>
            <a:off x="4252913" y="3227388"/>
            <a:ext cx="858837" cy="762000"/>
          </a:xfrm>
          <a:prstGeom prst="rightArrow">
            <a:avLst>
              <a:gd name="adj1" fmla="val 50000"/>
              <a:gd name="adj2" fmla="val 5166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308252" name="Picture 28" descr="proje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5405438"/>
            <a:ext cx="6413500" cy="768350"/>
          </a:xfrm>
          <a:prstGeom prst="rect">
            <a:avLst/>
          </a:prstGeom>
          <a:noFill/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346700" y="2320925"/>
            <a:ext cx="2517775" cy="2743200"/>
            <a:chOff x="3368" y="1462"/>
            <a:chExt cx="1586" cy="1728"/>
          </a:xfrm>
        </p:grpSpPr>
        <p:sp>
          <p:nvSpPr>
            <p:cNvPr id="308233" name="Freeform 9"/>
            <p:cNvSpPr>
              <a:spLocks/>
            </p:cNvSpPr>
            <p:nvPr/>
          </p:nvSpPr>
          <p:spPr bwMode="auto">
            <a:xfrm>
              <a:off x="3368" y="1885"/>
              <a:ext cx="1117" cy="12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1030"/>
                </a:cxn>
                <a:cxn ang="0">
                  <a:pos x="1073" y="1266"/>
                </a:cxn>
                <a:cxn ang="0">
                  <a:pos x="1117" y="157"/>
                </a:cxn>
                <a:cxn ang="0">
                  <a:pos x="0" y="0"/>
                </a:cxn>
              </a:cxnLst>
              <a:rect l="0" t="0" r="r" b="b"/>
              <a:pathLst>
                <a:path w="1117" h="1266">
                  <a:moveTo>
                    <a:pt x="0" y="0"/>
                  </a:moveTo>
                  <a:lnTo>
                    <a:pt x="35" y="1030"/>
                  </a:lnTo>
                  <a:lnTo>
                    <a:pt x="1073" y="1266"/>
                  </a:lnTo>
                  <a:lnTo>
                    <a:pt x="111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>
                <a:alpha val="20000"/>
              </a:srgbClr>
            </a:solidFill>
            <a:ln w="28575" cap="flat" cmpd="sng">
              <a:prstDash val="solid"/>
              <a:round/>
              <a:headEnd/>
              <a:tailEnd/>
            </a:ln>
            <a:effectLst/>
            <a:scene3d>
              <a:camera prst="legacyPerspectiveFront">
                <a:rot lat="1500000" lon="1500000" rev="0"/>
              </a:camera>
              <a:lightRig rig="legacyFlat2" dir="b"/>
            </a:scene3d>
            <a:sp3d extrusionH="25130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spAutoFit/>
              <a:flatTx/>
            </a:bodyPr>
            <a:lstStyle/>
            <a:p>
              <a:endParaRPr lang="de-DE"/>
            </a:p>
          </p:txBody>
        </p:sp>
        <p:sp>
          <p:nvSpPr>
            <p:cNvPr id="308253" name="Freeform 29"/>
            <p:cNvSpPr>
              <a:spLocks/>
            </p:cNvSpPr>
            <p:nvPr/>
          </p:nvSpPr>
          <p:spPr bwMode="auto">
            <a:xfrm>
              <a:off x="3411" y="1839"/>
              <a:ext cx="1073" cy="1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3" y="314"/>
                </a:cxn>
                <a:cxn ang="0">
                  <a:pos x="984" y="1351"/>
                </a:cxn>
                <a:cxn ang="0">
                  <a:pos x="72" y="926"/>
                </a:cxn>
                <a:cxn ang="0">
                  <a:pos x="0" y="0"/>
                </a:cxn>
              </a:cxnLst>
              <a:rect l="0" t="0" r="r" b="b"/>
              <a:pathLst>
                <a:path w="1073" h="1351">
                  <a:moveTo>
                    <a:pt x="0" y="0"/>
                  </a:moveTo>
                  <a:lnTo>
                    <a:pt x="1073" y="314"/>
                  </a:lnTo>
                  <a:lnTo>
                    <a:pt x="984" y="1351"/>
                  </a:lnTo>
                  <a:lnTo>
                    <a:pt x="72" y="9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54" name="Freeform 30"/>
            <p:cNvSpPr>
              <a:spLocks/>
            </p:cNvSpPr>
            <p:nvPr/>
          </p:nvSpPr>
          <p:spPr bwMode="auto">
            <a:xfrm>
              <a:off x="3403" y="1462"/>
              <a:ext cx="1551" cy="1719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656" y="0"/>
                </a:cxn>
                <a:cxn ang="0">
                  <a:pos x="1551" y="239"/>
                </a:cxn>
                <a:cxn ang="0">
                  <a:pos x="1436" y="1109"/>
                </a:cxn>
                <a:cxn ang="0">
                  <a:pos x="983" y="1719"/>
                </a:cxn>
              </a:cxnLst>
              <a:rect l="0" t="0" r="r" b="b"/>
              <a:pathLst>
                <a:path w="1551" h="1719">
                  <a:moveTo>
                    <a:pt x="0" y="381"/>
                  </a:moveTo>
                  <a:lnTo>
                    <a:pt x="656" y="0"/>
                  </a:lnTo>
                  <a:lnTo>
                    <a:pt x="1551" y="239"/>
                  </a:lnTo>
                  <a:lnTo>
                    <a:pt x="1436" y="1109"/>
                  </a:lnTo>
                  <a:lnTo>
                    <a:pt x="983" y="1719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55" name="Line 31"/>
            <p:cNvSpPr>
              <a:spLocks noChangeShapeType="1"/>
            </p:cNvSpPr>
            <p:nvPr/>
          </p:nvSpPr>
          <p:spPr bwMode="auto">
            <a:xfrm flipV="1">
              <a:off x="4475" y="1701"/>
              <a:ext cx="470" cy="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56" name="Freeform 32"/>
            <p:cNvSpPr>
              <a:spLocks/>
            </p:cNvSpPr>
            <p:nvPr/>
          </p:nvSpPr>
          <p:spPr bwMode="auto">
            <a:xfrm>
              <a:off x="3483" y="2250"/>
              <a:ext cx="594" cy="516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594" y="0"/>
                </a:cxn>
              </a:cxnLst>
              <a:rect l="0" t="0" r="r" b="b"/>
              <a:pathLst>
                <a:path w="594" h="516">
                  <a:moveTo>
                    <a:pt x="0" y="516"/>
                  </a:moveTo>
                  <a:lnTo>
                    <a:pt x="59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08258" name="Freeform 34"/>
            <p:cNvSpPr>
              <a:spLocks/>
            </p:cNvSpPr>
            <p:nvPr/>
          </p:nvSpPr>
          <p:spPr bwMode="auto">
            <a:xfrm>
              <a:off x="4074" y="2037"/>
              <a:ext cx="383" cy="3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16"/>
                </a:cxn>
                <a:cxn ang="0">
                  <a:pos x="383" y="364"/>
                </a:cxn>
              </a:cxnLst>
              <a:rect l="0" t="0" r="r" b="b"/>
              <a:pathLst>
                <a:path w="383" h="364">
                  <a:moveTo>
                    <a:pt x="0" y="0"/>
                  </a:moveTo>
                  <a:lnTo>
                    <a:pt x="9" y="216"/>
                  </a:lnTo>
                  <a:lnTo>
                    <a:pt x="383" y="364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4421" y="3189858"/>
            <a:ext cx="5680206" cy="633412"/>
          </a:xfrm>
        </p:spPr>
        <p:txBody>
          <a:bodyPr/>
          <a:lstStyle/>
          <a:p>
            <a:r>
              <a:rPr lang="de-DE" dirty="0" smtClean="0"/>
              <a:t>Transformationen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3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Rasterisierung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712075" y="5230813"/>
            <a:ext cx="793750" cy="987425"/>
            <a:chOff x="3260" y="2116"/>
            <a:chExt cx="825" cy="1026"/>
          </a:xfrm>
        </p:grpSpPr>
        <p:sp>
          <p:nvSpPr>
            <p:cNvPr id="388100" name="Freeform 4"/>
            <p:cNvSpPr>
              <a:spLocks/>
            </p:cNvSpPr>
            <p:nvPr/>
          </p:nvSpPr>
          <p:spPr bwMode="auto">
            <a:xfrm>
              <a:off x="3312" y="2168"/>
              <a:ext cx="722" cy="512"/>
            </a:xfrm>
            <a:custGeom>
              <a:avLst/>
              <a:gdLst/>
              <a:ahLst/>
              <a:cxnLst>
                <a:cxn ang="0">
                  <a:pos x="272" y="453"/>
                </a:cxn>
                <a:cxn ang="0">
                  <a:pos x="181" y="453"/>
                </a:cxn>
                <a:cxn ang="0">
                  <a:pos x="181" y="363"/>
                </a:cxn>
                <a:cxn ang="0">
                  <a:pos x="90" y="363"/>
                </a:cxn>
                <a:cxn ang="0">
                  <a:pos x="90" y="181"/>
                </a:cxn>
                <a:cxn ang="0">
                  <a:pos x="0" y="181"/>
                </a:cxn>
                <a:cxn ang="0">
                  <a:pos x="0" y="0"/>
                </a:cxn>
                <a:cxn ang="0">
                  <a:pos x="181" y="0"/>
                </a:cxn>
                <a:cxn ang="0">
                  <a:pos x="181" y="90"/>
                </a:cxn>
                <a:cxn ang="0">
                  <a:pos x="635" y="90"/>
                </a:cxn>
                <a:cxn ang="0">
                  <a:pos x="635" y="181"/>
                </a:cxn>
                <a:cxn ang="0">
                  <a:pos x="544" y="181"/>
                </a:cxn>
                <a:cxn ang="0">
                  <a:pos x="544" y="272"/>
                </a:cxn>
                <a:cxn ang="0">
                  <a:pos x="362" y="272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272" y="453"/>
                </a:cxn>
              </a:cxnLst>
              <a:rect l="0" t="0" r="r" b="b"/>
              <a:pathLst>
                <a:path w="635" h="453">
                  <a:moveTo>
                    <a:pt x="272" y="453"/>
                  </a:moveTo>
                  <a:lnTo>
                    <a:pt x="181" y="453"/>
                  </a:lnTo>
                  <a:lnTo>
                    <a:pt x="181" y="363"/>
                  </a:lnTo>
                  <a:lnTo>
                    <a:pt x="90" y="363"/>
                  </a:lnTo>
                  <a:lnTo>
                    <a:pt x="90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90"/>
                  </a:lnTo>
                  <a:lnTo>
                    <a:pt x="635" y="90"/>
                  </a:lnTo>
                  <a:lnTo>
                    <a:pt x="635" y="181"/>
                  </a:lnTo>
                  <a:lnTo>
                    <a:pt x="544" y="181"/>
                  </a:lnTo>
                  <a:lnTo>
                    <a:pt x="544" y="272"/>
                  </a:lnTo>
                  <a:lnTo>
                    <a:pt x="362" y="272"/>
                  </a:lnTo>
                  <a:lnTo>
                    <a:pt x="362" y="363"/>
                  </a:lnTo>
                  <a:lnTo>
                    <a:pt x="272" y="363"/>
                  </a:lnTo>
                  <a:lnTo>
                    <a:pt x="272" y="453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8101" name="Freeform 5"/>
            <p:cNvSpPr>
              <a:spLocks/>
            </p:cNvSpPr>
            <p:nvPr/>
          </p:nvSpPr>
          <p:spPr bwMode="auto">
            <a:xfrm>
              <a:off x="3621" y="2373"/>
              <a:ext cx="413" cy="718"/>
            </a:xfrm>
            <a:custGeom>
              <a:avLst/>
              <a:gdLst/>
              <a:ahLst/>
              <a:cxnLst>
                <a:cxn ang="0">
                  <a:pos x="272" y="635"/>
                </a:cxn>
                <a:cxn ang="0">
                  <a:pos x="181" y="635"/>
                </a:cxn>
                <a:cxn ang="0">
                  <a:pos x="181" y="544"/>
                </a:cxn>
                <a:cxn ang="0">
                  <a:pos x="90" y="544"/>
                </a:cxn>
                <a:cxn ang="0">
                  <a:pos x="90" y="363"/>
                </a:cxn>
                <a:cxn ang="0">
                  <a:pos x="0" y="363"/>
                </a:cxn>
                <a:cxn ang="0">
                  <a:pos x="0" y="182"/>
                </a:cxn>
                <a:cxn ang="0">
                  <a:pos x="90" y="182"/>
                </a:cxn>
                <a:cxn ang="0">
                  <a:pos x="90" y="91"/>
                </a:cxn>
                <a:cxn ang="0">
                  <a:pos x="272" y="91"/>
                </a:cxn>
                <a:cxn ang="0">
                  <a:pos x="272" y="0"/>
                </a:cxn>
                <a:cxn ang="0">
                  <a:pos x="363" y="0"/>
                </a:cxn>
                <a:cxn ang="0">
                  <a:pos x="363" y="182"/>
                </a:cxn>
                <a:cxn ang="0">
                  <a:pos x="272" y="182"/>
                </a:cxn>
                <a:cxn ang="0">
                  <a:pos x="272" y="635"/>
                </a:cxn>
              </a:cxnLst>
              <a:rect l="0" t="0" r="r" b="b"/>
              <a:pathLst>
                <a:path w="363" h="635">
                  <a:moveTo>
                    <a:pt x="272" y="635"/>
                  </a:moveTo>
                  <a:lnTo>
                    <a:pt x="181" y="635"/>
                  </a:lnTo>
                  <a:lnTo>
                    <a:pt x="181" y="544"/>
                  </a:lnTo>
                  <a:lnTo>
                    <a:pt x="90" y="544"/>
                  </a:lnTo>
                  <a:lnTo>
                    <a:pt x="90" y="363"/>
                  </a:lnTo>
                  <a:lnTo>
                    <a:pt x="0" y="363"/>
                  </a:lnTo>
                  <a:lnTo>
                    <a:pt x="0" y="182"/>
                  </a:lnTo>
                  <a:lnTo>
                    <a:pt x="90" y="182"/>
                  </a:lnTo>
                  <a:lnTo>
                    <a:pt x="90" y="91"/>
                  </a:lnTo>
                  <a:lnTo>
                    <a:pt x="272" y="91"/>
                  </a:lnTo>
                  <a:lnTo>
                    <a:pt x="272" y="0"/>
                  </a:lnTo>
                  <a:lnTo>
                    <a:pt x="363" y="0"/>
                  </a:lnTo>
                  <a:lnTo>
                    <a:pt x="363" y="182"/>
                  </a:lnTo>
                  <a:lnTo>
                    <a:pt x="272" y="182"/>
                  </a:lnTo>
                  <a:lnTo>
                    <a:pt x="272" y="635"/>
                  </a:lnTo>
                  <a:close/>
                </a:path>
              </a:pathLst>
            </a:custGeom>
            <a:solidFill>
              <a:srgbClr val="0080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260" y="2116"/>
              <a:ext cx="825" cy="1026"/>
              <a:chOff x="4876" y="2160"/>
              <a:chExt cx="726" cy="907"/>
            </a:xfrm>
          </p:grpSpPr>
          <p:sp>
            <p:nvSpPr>
              <p:cNvPr id="388103" name="Line 7"/>
              <p:cNvSpPr>
                <a:spLocks noChangeShapeType="1"/>
              </p:cNvSpPr>
              <p:nvPr/>
            </p:nvSpPr>
            <p:spPr bwMode="auto">
              <a:xfrm>
                <a:off x="4921" y="2160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04" name="Line 8"/>
              <p:cNvSpPr>
                <a:spLocks noChangeShapeType="1"/>
              </p:cNvSpPr>
              <p:nvPr/>
            </p:nvSpPr>
            <p:spPr bwMode="auto">
              <a:xfrm>
                <a:off x="5012" y="216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05" name="Line 9"/>
              <p:cNvSpPr>
                <a:spLocks noChangeShapeType="1"/>
              </p:cNvSpPr>
              <p:nvPr/>
            </p:nvSpPr>
            <p:spPr bwMode="auto">
              <a:xfrm>
                <a:off x="5103" y="2160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06" name="Line 10"/>
              <p:cNvSpPr>
                <a:spLocks noChangeShapeType="1"/>
              </p:cNvSpPr>
              <p:nvPr/>
            </p:nvSpPr>
            <p:spPr bwMode="auto">
              <a:xfrm>
                <a:off x="5193" y="2251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07" name="Line 11"/>
              <p:cNvSpPr>
                <a:spLocks noChangeShapeType="1"/>
              </p:cNvSpPr>
              <p:nvPr/>
            </p:nvSpPr>
            <p:spPr bwMode="auto">
              <a:xfrm>
                <a:off x="5284" y="2251"/>
                <a:ext cx="0" cy="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08" name="Line 12"/>
              <p:cNvSpPr>
                <a:spLocks noChangeShapeType="1"/>
              </p:cNvSpPr>
              <p:nvPr/>
            </p:nvSpPr>
            <p:spPr bwMode="auto">
              <a:xfrm>
                <a:off x="5375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09" name="Line 13"/>
              <p:cNvSpPr>
                <a:spLocks noChangeShapeType="1"/>
              </p:cNvSpPr>
              <p:nvPr/>
            </p:nvSpPr>
            <p:spPr bwMode="auto">
              <a:xfrm>
                <a:off x="5466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0" name="Line 14"/>
              <p:cNvSpPr>
                <a:spLocks noChangeShapeType="1"/>
              </p:cNvSpPr>
              <p:nvPr/>
            </p:nvSpPr>
            <p:spPr bwMode="auto">
              <a:xfrm>
                <a:off x="5556" y="2251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1" name="Line 15"/>
              <p:cNvSpPr>
                <a:spLocks noChangeShapeType="1"/>
              </p:cNvSpPr>
              <p:nvPr/>
            </p:nvSpPr>
            <p:spPr bwMode="auto">
              <a:xfrm flipH="1" flipV="1">
                <a:off x="4876" y="2296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2" name="Line 16"/>
              <p:cNvSpPr>
                <a:spLocks noChangeShapeType="1"/>
              </p:cNvSpPr>
              <p:nvPr/>
            </p:nvSpPr>
            <p:spPr bwMode="auto">
              <a:xfrm flipH="1" flipV="1">
                <a:off x="4876" y="2205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3" name="Line 17"/>
              <p:cNvSpPr>
                <a:spLocks noChangeShapeType="1"/>
              </p:cNvSpPr>
              <p:nvPr/>
            </p:nvSpPr>
            <p:spPr bwMode="auto">
              <a:xfrm flipH="1" flipV="1">
                <a:off x="4876" y="2387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4" name="Line 18"/>
              <p:cNvSpPr>
                <a:spLocks noChangeShapeType="1"/>
              </p:cNvSpPr>
              <p:nvPr/>
            </p:nvSpPr>
            <p:spPr bwMode="auto">
              <a:xfrm flipH="1" flipV="1">
                <a:off x="4967" y="2477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5" name="Line 19"/>
              <p:cNvSpPr>
                <a:spLocks noChangeShapeType="1"/>
              </p:cNvSpPr>
              <p:nvPr/>
            </p:nvSpPr>
            <p:spPr bwMode="auto">
              <a:xfrm flipH="1" flipV="1">
                <a:off x="4967" y="2568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6" name="Line 20"/>
              <p:cNvSpPr>
                <a:spLocks noChangeShapeType="1"/>
              </p:cNvSpPr>
              <p:nvPr/>
            </p:nvSpPr>
            <p:spPr bwMode="auto">
              <a:xfrm flipH="1" flipV="1">
                <a:off x="5058" y="2659"/>
                <a:ext cx="4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7" name="Line 21"/>
              <p:cNvSpPr>
                <a:spLocks noChangeShapeType="1"/>
              </p:cNvSpPr>
              <p:nvPr/>
            </p:nvSpPr>
            <p:spPr bwMode="auto">
              <a:xfrm flipH="1" flipV="1">
                <a:off x="5148" y="275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8" name="Line 22"/>
              <p:cNvSpPr>
                <a:spLocks noChangeShapeType="1"/>
              </p:cNvSpPr>
              <p:nvPr/>
            </p:nvSpPr>
            <p:spPr bwMode="auto">
              <a:xfrm flipH="1" flipV="1">
                <a:off x="5239" y="2840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19" name="Line 23"/>
              <p:cNvSpPr>
                <a:spLocks noChangeShapeType="1"/>
              </p:cNvSpPr>
              <p:nvPr/>
            </p:nvSpPr>
            <p:spPr bwMode="auto">
              <a:xfrm flipH="1" flipV="1">
                <a:off x="5239" y="2931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20" name="Line 24"/>
              <p:cNvSpPr>
                <a:spLocks noChangeShapeType="1"/>
              </p:cNvSpPr>
              <p:nvPr/>
            </p:nvSpPr>
            <p:spPr bwMode="auto">
              <a:xfrm flipH="1" flipV="1">
                <a:off x="5330" y="3022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348" y="2212"/>
              <a:ext cx="656" cy="836"/>
              <a:chOff x="3348" y="2212"/>
              <a:chExt cx="656" cy="836"/>
            </a:xfrm>
          </p:grpSpPr>
          <p:sp>
            <p:nvSpPr>
              <p:cNvPr id="388122" name="Freeform 26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23" name="Freeform 27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96" y="2159"/>
              <a:ext cx="761" cy="934"/>
              <a:chOff x="3296" y="2159"/>
              <a:chExt cx="761" cy="934"/>
            </a:xfrm>
          </p:grpSpPr>
          <p:sp>
            <p:nvSpPr>
              <p:cNvPr id="388125" name="Oval 29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26" name="Oval 30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27" name="Oval 31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28" name="Oval 32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8129" name="AutoShape 33"/>
          <p:cNvSpPr>
            <a:spLocks noChangeArrowheads="1"/>
          </p:cNvSpPr>
          <p:nvPr/>
        </p:nvSpPr>
        <p:spPr bwMode="auto">
          <a:xfrm>
            <a:off x="1498600" y="5270500"/>
            <a:ext cx="1971675" cy="763588"/>
          </a:xfrm>
          <a:prstGeom prst="rightArrow">
            <a:avLst>
              <a:gd name="adj1" fmla="val 64241"/>
              <a:gd name="adj2" fmla="val 505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8130" name="AutoShape 34"/>
          <p:cNvSpPr>
            <a:spLocks noChangeArrowheads="1"/>
          </p:cNvSpPr>
          <p:nvPr/>
        </p:nvSpPr>
        <p:spPr bwMode="auto">
          <a:xfrm>
            <a:off x="3513138" y="5262563"/>
            <a:ext cx="2241550" cy="763587"/>
          </a:xfrm>
          <a:prstGeom prst="rightArrow">
            <a:avLst>
              <a:gd name="adj1" fmla="val 60917"/>
              <a:gd name="adj2" fmla="val 483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8131" name="Line 35"/>
          <p:cNvSpPr>
            <a:spLocks noChangeShapeType="1"/>
          </p:cNvSpPr>
          <p:nvPr/>
        </p:nvSpPr>
        <p:spPr bwMode="auto">
          <a:xfrm flipH="1">
            <a:off x="615950" y="3257550"/>
            <a:ext cx="79613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762875" y="5287963"/>
            <a:ext cx="696913" cy="855662"/>
            <a:chOff x="2087" y="2159"/>
            <a:chExt cx="761" cy="934"/>
          </a:xfrm>
        </p:grpSpPr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139" y="2212"/>
              <a:ext cx="656" cy="836"/>
              <a:chOff x="3348" y="2212"/>
              <a:chExt cx="656" cy="836"/>
            </a:xfrm>
          </p:grpSpPr>
          <p:sp>
            <p:nvSpPr>
              <p:cNvPr id="388135" name="Freeform 39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36" name="Freeform 40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087" y="2159"/>
              <a:ext cx="761" cy="934"/>
              <a:chOff x="3296" y="2159"/>
              <a:chExt cx="761" cy="934"/>
            </a:xfrm>
          </p:grpSpPr>
          <p:sp>
            <p:nvSpPr>
              <p:cNvPr id="388138" name="Oval 42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39" name="Oval 43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40" name="Oval 44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41" name="Oval 45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333750" y="2741613"/>
            <a:ext cx="2305050" cy="1036637"/>
            <a:chOff x="1725" y="1237"/>
            <a:chExt cx="1090" cy="653"/>
          </a:xfrm>
        </p:grpSpPr>
        <p:sp>
          <p:nvSpPr>
            <p:cNvPr id="388143" name="Rectangle 47"/>
            <p:cNvSpPr>
              <a:spLocks noChangeArrowheads="1"/>
            </p:cNvSpPr>
            <p:nvPr/>
          </p:nvSpPr>
          <p:spPr bwMode="auto">
            <a:xfrm>
              <a:off x="1765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8144" name="Rectangle 48"/>
            <p:cNvSpPr>
              <a:spLocks noChangeArrowheads="1"/>
            </p:cNvSpPr>
            <p:nvPr/>
          </p:nvSpPr>
          <p:spPr bwMode="auto">
            <a:xfrm>
              <a:off x="1726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470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8145" name="Text Box 49"/>
            <p:cNvSpPr txBox="1">
              <a:spLocks noChangeArrowheads="1"/>
            </p:cNvSpPr>
            <p:nvPr/>
          </p:nvSpPr>
          <p:spPr bwMode="auto">
            <a:xfrm>
              <a:off x="172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Textur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Interpolation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753100" y="2741613"/>
            <a:ext cx="2305050" cy="1036637"/>
            <a:chOff x="2882" y="1237"/>
            <a:chExt cx="1089" cy="653"/>
          </a:xfrm>
        </p:grpSpPr>
        <p:sp>
          <p:nvSpPr>
            <p:cNvPr id="388147" name="Rectangle 51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8148" name="Rectangle 52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8149" name="Text Box 53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Textur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Anwendung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911225" y="2741613"/>
            <a:ext cx="2317750" cy="1036637"/>
            <a:chOff x="495" y="1237"/>
            <a:chExt cx="1095" cy="653"/>
          </a:xfrm>
        </p:grpSpPr>
        <p:sp>
          <p:nvSpPr>
            <p:cNvPr id="388151" name="Rectangle 55"/>
            <p:cNvSpPr>
              <a:spLocks noChangeArrowheads="1"/>
            </p:cNvSpPr>
            <p:nvPr/>
          </p:nvSpPr>
          <p:spPr bwMode="auto">
            <a:xfrm>
              <a:off x="540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8152" name="Rectangle 56"/>
            <p:cNvSpPr>
              <a:spLocks noChangeArrowheads="1"/>
            </p:cNvSpPr>
            <p:nvPr/>
          </p:nvSpPr>
          <p:spPr bwMode="auto">
            <a:xfrm>
              <a:off x="501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8153" name="Text Box 57"/>
            <p:cNvSpPr txBox="1">
              <a:spLocks noChangeArrowheads="1"/>
            </p:cNvSpPr>
            <p:nvPr/>
          </p:nvSpPr>
          <p:spPr bwMode="auto">
            <a:xfrm>
              <a:off x="49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Rasterisierung 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der Polygone</a:t>
              </a:r>
              <a:endParaRPr lang="de-DE" sz="1800" b="0" i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88154" name="Text Box 58"/>
          <p:cNvSpPr txBox="1">
            <a:spLocks noChangeArrowheads="1"/>
          </p:cNvSpPr>
          <p:nvPr/>
        </p:nvSpPr>
        <p:spPr bwMode="auto">
          <a:xfrm>
            <a:off x="1298575" y="3922713"/>
            <a:ext cx="1595438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i="0">
                <a:solidFill>
                  <a:schemeClr val="tx1"/>
                </a:solidFill>
              </a:rPr>
              <a:t>Zerlegung der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Primitive in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Fragmente </a:t>
            </a:r>
          </a:p>
        </p:txBody>
      </p:sp>
      <p:sp>
        <p:nvSpPr>
          <p:cNvPr id="388155" name="Text Box 59"/>
          <p:cNvSpPr txBox="1">
            <a:spLocks noChangeArrowheads="1"/>
          </p:cNvSpPr>
          <p:nvPr/>
        </p:nvSpPr>
        <p:spPr bwMode="auto">
          <a:xfrm>
            <a:off x="3563938" y="3895725"/>
            <a:ext cx="1889125" cy="1246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i="0">
                <a:solidFill>
                  <a:schemeClr val="tx1"/>
                </a:solidFill>
              </a:rPr>
              <a:t>Interpolation von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Textur</a:t>
            </a:r>
            <a:r>
              <a:rPr lang="de-DE" sz="1800">
                <a:solidFill>
                  <a:schemeClr val="tx1"/>
                </a:solidFill>
              </a:rPr>
              <a:t>koordinaten</a:t>
            </a:r>
          </a:p>
          <a:p>
            <a:pPr algn="ctr"/>
            <a:r>
              <a:rPr lang="de-DE" sz="1800" i="0">
                <a:solidFill>
                  <a:schemeClr val="tx1"/>
                </a:solidFill>
              </a:rPr>
              <a:t>Interpolation von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Textur-Farbwerten</a:t>
            </a:r>
          </a:p>
        </p:txBody>
      </p:sp>
      <p:sp>
        <p:nvSpPr>
          <p:cNvPr id="388156" name="Text Box 60"/>
          <p:cNvSpPr txBox="1">
            <a:spLocks noChangeArrowheads="1"/>
          </p:cNvSpPr>
          <p:nvPr/>
        </p:nvSpPr>
        <p:spPr bwMode="auto">
          <a:xfrm>
            <a:off x="6011863" y="3895725"/>
            <a:ext cx="1908175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i="0">
                <a:solidFill>
                  <a:schemeClr val="tx1"/>
                </a:solidFill>
              </a:rPr>
              <a:t>Kombination der 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Primärfarbe mit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der Textur-Farbe</a:t>
            </a:r>
          </a:p>
        </p:txBody>
      </p:sp>
      <p:sp>
        <p:nvSpPr>
          <p:cNvPr id="388157" name="AutoShape 61"/>
          <p:cNvSpPr>
            <a:spLocks noChangeArrowheads="1"/>
          </p:cNvSpPr>
          <p:nvPr/>
        </p:nvSpPr>
        <p:spPr bwMode="auto">
          <a:xfrm>
            <a:off x="3513138" y="5262563"/>
            <a:ext cx="4259262" cy="763587"/>
          </a:xfrm>
          <a:prstGeom prst="rightArrow">
            <a:avLst>
              <a:gd name="adj1" fmla="val 59250"/>
              <a:gd name="adj2" fmla="val 47206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8158" name="Line 62"/>
          <p:cNvSpPr>
            <a:spLocks noChangeShapeType="1"/>
          </p:cNvSpPr>
          <p:nvPr/>
        </p:nvSpPr>
        <p:spPr bwMode="auto">
          <a:xfrm flipH="1">
            <a:off x="931863" y="1825625"/>
            <a:ext cx="3089275" cy="904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88159" name="Line 63"/>
          <p:cNvSpPr>
            <a:spLocks noChangeShapeType="1"/>
          </p:cNvSpPr>
          <p:nvPr/>
        </p:nvSpPr>
        <p:spPr bwMode="auto">
          <a:xfrm flipH="1">
            <a:off x="3159125" y="1825625"/>
            <a:ext cx="1133475" cy="9096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88160" name="Line 64"/>
          <p:cNvSpPr>
            <a:spLocks noChangeShapeType="1"/>
          </p:cNvSpPr>
          <p:nvPr/>
        </p:nvSpPr>
        <p:spPr bwMode="auto">
          <a:xfrm>
            <a:off x="4564063" y="1830388"/>
            <a:ext cx="1195387" cy="9191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88161" name="Text Box 65"/>
          <p:cNvSpPr txBox="1">
            <a:spLocks noChangeArrowheads="1"/>
          </p:cNvSpPr>
          <p:nvPr/>
        </p:nvSpPr>
        <p:spPr bwMode="auto">
          <a:xfrm>
            <a:off x="1611313" y="5405438"/>
            <a:ext cx="1554162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i="0">
                <a:solidFill>
                  <a:schemeClr val="tx1"/>
                </a:solidFill>
                <a:latin typeface="Futura Md BT" pitchFamily="34" charset="0"/>
              </a:rPr>
              <a:t>Primitive</a:t>
            </a:r>
          </a:p>
        </p:txBody>
      </p:sp>
      <p:sp>
        <p:nvSpPr>
          <p:cNvPr id="388162" name="Line 66"/>
          <p:cNvSpPr>
            <a:spLocks noChangeShapeType="1"/>
          </p:cNvSpPr>
          <p:nvPr/>
        </p:nvSpPr>
        <p:spPr bwMode="auto">
          <a:xfrm flipH="1">
            <a:off x="3330575" y="1812925"/>
            <a:ext cx="968375" cy="955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88163" name="Line 67"/>
          <p:cNvSpPr>
            <a:spLocks noChangeShapeType="1"/>
          </p:cNvSpPr>
          <p:nvPr/>
        </p:nvSpPr>
        <p:spPr bwMode="auto">
          <a:xfrm>
            <a:off x="4564063" y="1830388"/>
            <a:ext cx="971550" cy="91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88164" name="Line 68"/>
          <p:cNvSpPr>
            <a:spLocks noChangeShapeType="1"/>
          </p:cNvSpPr>
          <p:nvPr/>
        </p:nvSpPr>
        <p:spPr bwMode="auto">
          <a:xfrm>
            <a:off x="4835525" y="1820863"/>
            <a:ext cx="3151188" cy="923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2503488" y="1203325"/>
            <a:ext cx="3995737" cy="674688"/>
            <a:chOff x="302" y="610"/>
            <a:chExt cx="2517" cy="425"/>
          </a:xfrm>
        </p:grpSpPr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388167" name="Rectangle 71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68" name="Rectangle 72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8169" name="Text Box 73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388170" name="Line 74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388172" name="Rectangle 76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73" name="Rectangle 77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8174" name="Text Box 78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388175" name="Line 79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5" name="Group 80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388177" name="Rectangle 81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8178" name="Rectangle 82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88179" name="Text Box 83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388180" name="Line 84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8181" name="Line 85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8182" name="Text Box 86"/>
          <p:cNvSpPr txBox="1">
            <a:spLocks noChangeArrowheads="1"/>
          </p:cNvSpPr>
          <p:nvPr/>
        </p:nvSpPr>
        <p:spPr bwMode="auto">
          <a:xfrm>
            <a:off x="3559175" y="5405438"/>
            <a:ext cx="18557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i="0">
                <a:solidFill>
                  <a:schemeClr val="tx1"/>
                </a:solidFill>
                <a:latin typeface="Futura Md BT" pitchFamily="34" charset="0"/>
              </a:rPr>
              <a:t>Fragmente</a:t>
            </a:r>
          </a:p>
        </p:txBody>
      </p:sp>
      <p:sp>
        <p:nvSpPr>
          <p:cNvPr id="388213" name="Rectangle 117"/>
          <p:cNvSpPr>
            <a:spLocks noChangeArrowheads="1"/>
          </p:cNvSpPr>
          <p:nvPr/>
        </p:nvSpPr>
        <p:spPr bwMode="auto">
          <a:xfrm>
            <a:off x="-73025" y="1022350"/>
            <a:ext cx="538163" cy="545465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8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29" grpId="0" animBg="1"/>
      <p:bldP spid="388130" grpId="0" animBg="1"/>
      <p:bldP spid="388130" grpId="1" animBg="1"/>
      <p:bldP spid="388154" grpId="0" autoUpdateAnimBg="0"/>
      <p:bldP spid="388155" grpId="0" autoUpdateAnimBg="0"/>
      <p:bldP spid="388156" grpId="0" autoUpdateAnimBg="0"/>
      <p:bldP spid="388157" grpId="0" animBg="1"/>
      <p:bldP spid="388158" grpId="0" animBg="1"/>
      <p:bldP spid="388159" grpId="0" animBg="1"/>
      <p:bldP spid="388160" grpId="0" animBg="1"/>
      <p:bldP spid="388161" grpId="0" autoUpdateAnimBg="0"/>
      <p:bldP spid="388162" grpId="0" animBg="1"/>
      <p:bldP spid="388163" grpId="0" animBg="1"/>
      <p:bldP spid="388164" grpId="0" animBg="1"/>
      <p:bldP spid="3881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AutoShape 2"/>
          <p:cNvSpPr>
            <a:spLocks noChangeArrowheads="1"/>
          </p:cNvSpPr>
          <p:nvPr/>
        </p:nvSpPr>
        <p:spPr bwMode="auto">
          <a:xfrm>
            <a:off x="1498600" y="5270500"/>
            <a:ext cx="1971675" cy="763588"/>
          </a:xfrm>
          <a:prstGeom prst="rightArrow">
            <a:avLst>
              <a:gd name="adj1" fmla="val 64241"/>
              <a:gd name="adj2" fmla="val 505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9011" name="Line 3"/>
          <p:cNvSpPr>
            <a:spLocks noChangeShapeType="1"/>
          </p:cNvSpPr>
          <p:nvPr/>
        </p:nvSpPr>
        <p:spPr bwMode="auto">
          <a:xfrm flipH="1">
            <a:off x="615950" y="3257550"/>
            <a:ext cx="79613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Geometrieverarbeitung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6588" y="5278438"/>
            <a:ext cx="696912" cy="855662"/>
            <a:chOff x="3296" y="2159"/>
            <a:chExt cx="761" cy="934"/>
          </a:xfrm>
        </p:grpSpPr>
        <p:sp>
          <p:nvSpPr>
            <p:cNvPr id="299014" name="Oval 6"/>
            <p:cNvSpPr>
              <a:spLocks noChangeArrowheads="1"/>
            </p:cNvSpPr>
            <p:nvPr/>
          </p:nvSpPr>
          <p:spPr bwMode="auto">
            <a:xfrm>
              <a:off x="3948" y="2288"/>
              <a:ext cx="109" cy="108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99015" name="Oval 7"/>
            <p:cNvSpPr>
              <a:spLocks noChangeArrowheads="1"/>
            </p:cNvSpPr>
            <p:nvPr/>
          </p:nvSpPr>
          <p:spPr bwMode="auto">
            <a:xfrm>
              <a:off x="3529" y="2588"/>
              <a:ext cx="108" cy="107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99016" name="Oval 8"/>
            <p:cNvSpPr>
              <a:spLocks noChangeArrowheads="1"/>
            </p:cNvSpPr>
            <p:nvPr/>
          </p:nvSpPr>
          <p:spPr bwMode="auto">
            <a:xfrm>
              <a:off x="3296" y="2159"/>
              <a:ext cx="107" cy="10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99017" name="Oval 9"/>
            <p:cNvSpPr>
              <a:spLocks noChangeArrowheads="1"/>
            </p:cNvSpPr>
            <p:nvPr/>
          </p:nvSpPr>
          <p:spPr bwMode="auto">
            <a:xfrm>
              <a:off x="3821" y="2984"/>
              <a:ext cx="107" cy="109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762875" y="5287963"/>
            <a:ext cx="696913" cy="855662"/>
            <a:chOff x="2087" y="2159"/>
            <a:chExt cx="761" cy="934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39" y="2212"/>
              <a:ext cx="656" cy="836"/>
              <a:chOff x="3348" y="2212"/>
              <a:chExt cx="656" cy="836"/>
            </a:xfrm>
          </p:grpSpPr>
          <p:sp>
            <p:nvSpPr>
              <p:cNvPr id="299020" name="Freeform 12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9021" name="Freeform 13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087" y="2159"/>
              <a:ext cx="761" cy="934"/>
              <a:chOff x="3296" y="2159"/>
              <a:chExt cx="761" cy="934"/>
            </a:xfrm>
          </p:grpSpPr>
          <p:sp>
            <p:nvSpPr>
              <p:cNvPr id="299023" name="Oval 15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9024" name="Oval 16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9025" name="Oval 17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9026" name="Oval 18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646363" y="2741613"/>
            <a:ext cx="1730375" cy="1036637"/>
            <a:chOff x="1725" y="1237"/>
            <a:chExt cx="1090" cy="653"/>
          </a:xfrm>
        </p:grpSpPr>
        <p:sp>
          <p:nvSpPr>
            <p:cNvPr id="299028" name="Rectangle 20"/>
            <p:cNvSpPr>
              <a:spLocks noChangeArrowheads="1"/>
            </p:cNvSpPr>
            <p:nvPr/>
          </p:nvSpPr>
          <p:spPr bwMode="auto">
            <a:xfrm>
              <a:off x="1765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29" name="Rectangle 21"/>
            <p:cNvSpPr>
              <a:spLocks noChangeArrowheads="1"/>
            </p:cNvSpPr>
            <p:nvPr/>
          </p:nvSpPr>
          <p:spPr bwMode="auto">
            <a:xfrm>
              <a:off x="1726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470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30" name="Text Box 22"/>
            <p:cNvSpPr txBox="1">
              <a:spLocks noChangeArrowheads="1"/>
            </p:cNvSpPr>
            <p:nvPr/>
          </p:nvSpPr>
          <p:spPr bwMode="auto">
            <a:xfrm>
              <a:off x="172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Per-Vertex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Beleuchtung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346825" y="2741613"/>
            <a:ext cx="1728788" cy="1036637"/>
            <a:chOff x="3998" y="1237"/>
            <a:chExt cx="1089" cy="653"/>
          </a:xfrm>
        </p:grpSpPr>
        <p:sp>
          <p:nvSpPr>
            <p:cNvPr id="299032" name="Rectangle 24"/>
            <p:cNvSpPr>
              <a:spLocks noChangeArrowheads="1"/>
            </p:cNvSpPr>
            <p:nvPr/>
          </p:nvSpPr>
          <p:spPr bwMode="auto">
            <a:xfrm>
              <a:off x="4037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33" name="Rectangle 25"/>
            <p:cNvSpPr>
              <a:spLocks noChangeArrowheads="1"/>
            </p:cNvSpPr>
            <p:nvPr/>
          </p:nvSpPr>
          <p:spPr bwMode="auto">
            <a:xfrm>
              <a:off x="3998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0588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34" name="Text Box 26"/>
            <p:cNvSpPr txBox="1">
              <a:spLocks noChangeArrowheads="1"/>
            </p:cNvSpPr>
            <p:nvPr/>
          </p:nvSpPr>
          <p:spPr bwMode="auto">
            <a:xfrm>
              <a:off x="3998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Projective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Transform.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00563" y="2741613"/>
            <a:ext cx="1728787" cy="1036637"/>
            <a:chOff x="2882" y="1237"/>
            <a:chExt cx="1089" cy="653"/>
          </a:xfrm>
        </p:grpSpPr>
        <p:sp>
          <p:nvSpPr>
            <p:cNvPr id="299036" name="Rectangle 28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37" name="Rectangle 29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38" name="Text Box 30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Primitive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Assembly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785813" y="2741613"/>
            <a:ext cx="1738312" cy="1036637"/>
            <a:chOff x="495" y="1237"/>
            <a:chExt cx="1095" cy="653"/>
          </a:xfrm>
        </p:grpSpPr>
        <p:sp>
          <p:nvSpPr>
            <p:cNvPr id="299040" name="Rectangle 32"/>
            <p:cNvSpPr>
              <a:spLocks noChangeArrowheads="1"/>
            </p:cNvSpPr>
            <p:nvPr/>
          </p:nvSpPr>
          <p:spPr bwMode="auto">
            <a:xfrm>
              <a:off x="540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41" name="Rectangle 33"/>
            <p:cNvSpPr>
              <a:spLocks noChangeArrowheads="1"/>
            </p:cNvSpPr>
            <p:nvPr/>
          </p:nvSpPr>
          <p:spPr bwMode="auto">
            <a:xfrm>
              <a:off x="501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9042" name="Text Box 34"/>
            <p:cNvSpPr txBox="1">
              <a:spLocks noChangeArrowheads="1"/>
            </p:cNvSpPr>
            <p:nvPr/>
          </p:nvSpPr>
          <p:spPr bwMode="auto">
            <a:xfrm>
              <a:off x="49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Affine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Transform</a:t>
              </a:r>
              <a:r>
                <a:rPr lang="de-DE" sz="1800">
                  <a:solidFill>
                    <a:schemeClr val="bg1"/>
                  </a:solidFill>
                  <a:latin typeface="Verdana" pitchFamily="34" charset="0"/>
                </a:rPr>
                <a:t>.</a:t>
              </a:r>
            </a:p>
          </p:txBody>
        </p:sp>
      </p:grpSp>
      <p:sp>
        <p:nvSpPr>
          <p:cNvPr id="299043" name="Text Box 35"/>
          <p:cNvSpPr txBox="1">
            <a:spLocks noChangeArrowheads="1"/>
          </p:cNvSpPr>
          <p:nvPr/>
        </p:nvSpPr>
        <p:spPr bwMode="auto">
          <a:xfrm>
            <a:off x="804863" y="3922713"/>
            <a:ext cx="1698625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Multiplikation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mit Transforma-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tionsmatrix</a:t>
            </a:r>
          </a:p>
        </p:txBody>
      </p:sp>
      <p:sp>
        <p:nvSpPr>
          <p:cNvPr id="299044" name="Text Box 36"/>
          <p:cNvSpPr txBox="1">
            <a:spLocks noChangeArrowheads="1"/>
          </p:cNvSpPr>
          <p:nvPr/>
        </p:nvSpPr>
        <p:spPr bwMode="auto">
          <a:xfrm>
            <a:off x="2457450" y="3895725"/>
            <a:ext cx="2117725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Berechnung der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lokalen Beleuchtung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an den Eckpunkten</a:t>
            </a:r>
          </a:p>
        </p:txBody>
      </p:sp>
      <p:sp>
        <p:nvSpPr>
          <p:cNvPr id="299045" name="Text Box 37"/>
          <p:cNvSpPr txBox="1">
            <a:spLocks noChangeArrowheads="1"/>
          </p:cNvSpPr>
          <p:nvPr/>
        </p:nvSpPr>
        <p:spPr bwMode="auto">
          <a:xfrm>
            <a:off x="4521200" y="3895725"/>
            <a:ext cx="1828800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Erzeugung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Geometrischer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Primitive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(Linien, Dreiecke)</a:t>
            </a:r>
          </a:p>
        </p:txBody>
      </p:sp>
      <p:sp>
        <p:nvSpPr>
          <p:cNvPr id="299046" name="AutoShape 38"/>
          <p:cNvSpPr>
            <a:spLocks noChangeArrowheads="1"/>
          </p:cNvSpPr>
          <p:nvPr/>
        </p:nvSpPr>
        <p:spPr bwMode="auto">
          <a:xfrm>
            <a:off x="1493838" y="5275263"/>
            <a:ext cx="3924300" cy="763587"/>
          </a:xfrm>
          <a:prstGeom prst="rightArrow">
            <a:avLst>
              <a:gd name="adj1" fmla="val 64241"/>
              <a:gd name="adj2" fmla="val 55176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9047" name="AutoShape 39"/>
          <p:cNvSpPr>
            <a:spLocks noChangeArrowheads="1"/>
          </p:cNvSpPr>
          <p:nvPr/>
        </p:nvSpPr>
        <p:spPr bwMode="auto">
          <a:xfrm>
            <a:off x="5527675" y="5302250"/>
            <a:ext cx="2241550" cy="763588"/>
          </a:xfrm>
          <a:prstGeom prst="rightArrow">
            <a:avLst>
              <a:gd name="adj1" fmla="val 60917"/>
              <a:gd name="adj2" fmla="val 483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9048" name="Text Box 40"/>
          <p:cNvSpPr txBox="1">
            <a:spLocks noChangeArrowheads="1"/>
          </p:cNvSpPr>
          <p:nvPr/>
        </p:nvSpPr>
        <p:spPr bwMode="auto">
          <a:xfrm>
            <a:off x="5832475" y="5429250"/>
            <a:ext cx="165893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Primitive</a:t>
            </a:r>
            <a:r>
              <a:rPr lang="de-DE" sz="2400" b="1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299049" name="Text Box 41"/>
          <p:cNvSpPr txBox="1">
            <a:spLocks noChangeArrowheads="1"/>
          </p:cNvSpPr>
          <p:nvPr/>
        </p:nvSpPr>
        <p:spPr bwMode="auto">
          <a:xfrm>
            <a:off x="6324600" y="3895725"/>
            <a:ext cx="1851025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Projektion auf die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Bildebene</a:t>
            </a:r>
          </a:p>
        </p:txBody>
      </p:sp>
      <p:sp>
        <p:nvSpPr>
          <p:cNvPr id="299050" name="Line 42"/>
          <p:cNvSpPr>
            <a:spLocks noChangeShapeType="1"/>
          </p:cNvSpPr>
          <p:nvPr/>
        </p:nvSpPr>
        <p:spPr bwMode="auto">
          <a:xfrm flipH="1">
            <a:off x="765175" y="1825625"/>
            <a:ext cx="3255963" cy="8969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9051" name="Line 43"/>
          <p:cNvSpPr>
            <a:spLocks noChangeShapeType="1"/>
          </p:cNvSpPr>
          <p:nvPr/>
        </p:nvSpPr>
        <p:spPr bwMode="auto">
          <a:xfrm flipH="1">
            <a:off x="2457450" y="1825625"/>
            <a:ext cx="1835150" cy="879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9052" name="Line 44"/>
          <p:cNvSpPr>
            <a:spLocks noChangeShapeType="1"/>
          </p:cNvSpPr>
          <p:nvPr/>
        </p:nvSpPr>
        <p:spPr bwMode="auto">
          <a:xfrm flipH="1">
            <a:off x="4511675" y="1830388"/>
            <a:ext cx="52388" cy="9112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9053" name="Line 45"/>
          <p:cNvSpPr>
            <a:spLocks noChangeShapeType="1"/>
          </p:cNvSpPr>
          <p:nvPr/>
        </p:nvSpPr>
        <p:spPr bwMode="auto">
          <a:xfrm>
            <a:off x="4835525" y="1820863"/>
            <a:ext cx="1506538" cy="93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9054" name="Line 46"/>
          <p:cNvSpPr>
            <a:spLocks noChangeShapeType="1"/>
          </p:cNvSpPr>
          <p:nvPr/>
        </p:nvSpPr>
        <p:spPr bwMode="auto">
          <a:xfrm>
            <a:off x="5106988" y="1816100"/>
            <a:ext cx="2903537" cy="931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9055" name="Text Box 47"/>
          <p:cNvSpPr txBox="1">
            <a:spLocks noChangeArrowheads="1"/>
          </p:cNvSpPr>
          <p:nvPr/>
        </p:nvSpPr>
        <p:spPr bwMode="auto">
          <a:xfrm>
            <a:off x="1714500" y="5419725"/>
            <a:ext cx="14017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Vertices</a:t>
            </a:r>
          </a:p>
        </p:txBody>
      </p:sp>
      <p:sp>
        <p:nvSpPr>
          <p:cNvPr id="299056" name="Line 48"/>
          <p:cNvSpPr>
            <a:spLocks noChangeShapeType="1"/>
          </p:cNvSpPr>
          <p:nvPr/>
        </p:nvSpPr>
        <p:spPr bwMode="auto">
          <a:xfrm flipH="1">
            <a:off x="2605088" y="1812925"/>
            <a:ext cx="1693862" cy="949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9057" name="Line 49"/>
          <p:cNvSpPr>
            <a:spLocks noChangeShapeType="1"/>
          </p:cNvSpPr>
          <p:nvPr/>
        </p:nvSpPr>
        <p:spPr bwMode="auto">
          <a:xfrm flipH="1">
            <a:off x="4319588" y="1830388"/>
            <a:ext cx="244475" cy="923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99058" name="Line 50"/>
          <p:cNvSpPr>
            <a:spLocks noChangeShapeType="1"/>
          </p:cNvSpPr>
          <p:nvPr/>
        </p:nvSpPr>
        <p:spPr bwMode="auto">
          <a:xfrm>
            <a:off x="4835525" y="1820863"/>
            <a:ext cx="1330325" cy="9302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3836988" y="1203325"/>
            <a:ext cx="3995737" cy="674688"/>
            <a:chOff x="302" y="610"/>
            <a:chExt cx="2517" cy="425"/>
          </a:xfrm>
        </p:grpSpPr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299061" name="Rectangle 53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9062" name="Rectangle 54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99063" name="Text Box 55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299064" name="Line 56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2" name="Group 57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299066" name="Rectangle 58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9067" name="Rectangle 59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99068" name="Text Box 60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299069" name="Line 61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299071" name="Rectangle 63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9072" name="Rectangle 64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299073" name="Text Box 65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299074" name="Line 66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299075" name="Line 67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/>
      <p:bldP spid="299010" grpId="1" animBg="1"/>
      <p:bldP spid="299043" grpId="0"/>
      <p:bldP spid="299044" grpId="0"/>
      <p:bldP spid="299045" grpId="0"/>
      <p:bldP spid="299046" grpId="0" animBg="1"/>
      <p:bldP spid="299047" grpId="0" animBg="1"/>
      <p:bldP spid="299048" grpId="0"/>
      <p:bldP spid="299049" grpId="0"/>
      <p:bldP spid="299050" grpId="0" animBg="1"/>
      <p:bldP spid="299051" grpId="0" animBg="1"/>
      <p:bldP spid="299052" grpId="0" animBg="1"/>
      <p:bldP spid="299053" grpId="0" animBg="1"/>
      <p:bldP spid="299054" grpId="0" animBg="1"/>
      <p:bldP spid="299055" grpId="0"/>
      <p:bldP spid="299056" grpId="0" animBg="1"/>
      <p:bldP spid="299057" grpId="0" animBg="1"/>
      <p:bldP spid="2990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996113" y="5389563"/>
            <a:ext cx="1100137" cy="882650"/>
            <a:chOff x="4407" y="3289"/>
            <a:chExt cx="693" cy="556"/>
          </a:xfrm>
        </p:grpSpPr>
        <p:pic>
          <p:nvPicPr>
            <p:cNvPr id="344095" name="Picture 31" descr="vec_h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33" y="3289"/>
              <a:ext cx="267" cy="556"/>
            </a:xfrm>
            <a:prstGeom prst="rect">
              <a:avLst/>
            </a:prstGeom>
            <a:noFill/>
          </p:spPr>
        </p:pic>
        <p:pic>
          <p:nvPicPr>
            <p:cNvPr id="344097" name="Picture 33" descr="IlluminPhong"/>
            <p:cNvPicPr>
              <a:picLocks noChangeAspect="1" noChangeArrowheads="1"/>
            </p:cNvPicPr>
            <p:nvPr/>
          </p:nvPicPr>
          <p:blipFill>
            <a:blip r:embed="rId3"/>
            <a:srcRect l="81952" r="14026" b="-972"/>
            <a:stretch>
              <a:fillRect/>
            </a:stretch>
          </p:blipFill>
          <p:spPr bwMode="auto">
            <a:xfrm>
              <a:off x="4407" y="3377"/>
              <a:ext cx="197" cy="416"/>
            </a:xfrm>
            <a:prstGeom prst="rect">
              <a:avLst/>
            </a:prstGeom>
            <a:noFill/>
          </p:spPr>
        </p:pic>
        <p:pic>
          <p:nvPicPr>
            <p:cNvPr id="344098" name="Picture 34" descr="IlluminPhong"/>
            <p:cNvPicPr>
              <a:picLocks noChangeAspect="1" noChangeArrowheads="1"/>
            </p:cNvPicPr>
            <p:nvPr/>
          </p:nvPicPr>
          <p:blipFill>
            <a:blip r:embed="rId3"/>
            <a:srcRect l="86035" r="9943" b="4854"/>
            <a:stretch>
              <a:fillRect/>
            </a:stretch>
          </p:blipFill>
          <p:spPr bwMode="auto">
            <a:xfrm>
              <a:off x="4601" y="3377"/>
              <a:ext cx="197" cy="392"/>
            </a:xfrm>
            <a:prstGeom prst="rect">
              <a:avLst/>
            </a:prstGeom>
            <a:noFill/>
          </p:spPr>
        </p:pic>
      </p:grp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4779963" y="1628775"/>
            <a:ext cx="3644900" cy="3684588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/>
              <a:t>Per-Vertex Beleuchtung</a:t>
            </a:r>
            <a:endParaRPr lang="en-GB" sz="4000"/>
          </a:p>
        </p:txBody>
      </p:sp>
      <p:pic>
        <p:nvPicPr>
          <p:cNvPr id="344069" name="Picture 5" descr="Illum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4159250"/>
            <a:ext cx="1187450" cy="1162050"/>
          </a:xfrm>
          <a:prstGeom prst="rect">
            <a:avLst/>
          </a:prstGeom>
          <a:noFill/>
        </p:spPr>
      </p:pic>
      <p:sp>
        <p:nvSpPr>
          <p:cNvPr id="344070" name="Text Box 6"/>
          <p:cNvSpPr txBox="1">
            <a:spLocks noChangeArrowheads="1"/>
          </p:cNvSpPr>
          <p:nvPr/>
        </p:nvSpPr>
        <p:spPr bwMode="auto">
          <a:xfrm>
            <a:off x="2120900" y="4305300"/>
            <a:ext cx="16192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 b="1">
                <a:solidFill>
                  <a:schemeClr val="accent2"/>
                </a:solidFill>
              </a:rPr>
              <a:t>spiegelnd</a:t>
            </a:r>
            <a:br>
              <a:rPr lang="en-GB" sz="2800" b="1">
                <a:solidFill>
                  <a:schemeClr val="accent2"/>
                </a:solidFill>
              </a:rPr>
            </a:br>
            <a:r>
              <a:rPr lang="en-GB" sz="2800" b="1">
                <a:solidFill>
                  <a:schemeClr val="accent2"/>
                </a:solidFill>
              </a:rPr>
              <a:t>(specular)</a:t>
            </a:r>
          </a:p>
        </p:txBody>
      </p:sp>
      <p:pic>
        <p:nvPicPr>
          <p:cNvPr id="344071" name="Picture 7" descr="Illum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5" y="1697038"/>
            <a:ext cx="1187450" cy="1162050"/>
          </a:xfrm>
          <a:prstGeom prst="rect">
            <a:avLst/>
          </a:prstGeom>
          <a:noFill/>
        </p:spPr>
      </p:pic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2100263" y="2028825"/>
            <a:ext cx="13827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>
                <a:solidFill>
                  <a:schemeClr val="tx1"/>
                </a:solidFill>
              </a:rPr>
              <a:t>ambient</a:t>
            </a:r>
          </a:p>
        </p:txBody>
      </p:sp>
      <p:pic>
        <p:nvPicPr>
          <p:cNvPr id="344073" name="Picture 9" descr="Illum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25" y="2947988"/>
            <a:ext cx="1187450" cy="1162050"/>
          </a:xfrm>
          <a:prstGeom prst="rect">
            <a:avLst/>
          </a:prstGeom>
          <a:noFill/>
        </p:spPr>
      </p:pic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2179638" y="3279775"/>
            <a:ext cx="11430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 b="1">
                <a:solidFill>
                  <a:schemeClr val="accent2"/>
                </a:solidFill>
              </a:rPr>
              <a:t>diffuse</a:t>
            </a:r>
          </a:p>
        </p:txBody>
      </p:sp>
      <p:sp>
        <p:nvSpPr>
          <p:cNvPr id="344075" name="Freeform 11"/>
          <p:cNvSpPr>
            <a:spLocks/>
          </p:cNvSpPr>
          <p:nvPr/>
        </p:nvSpPr>
        <p:spPr bwMode="auto">
          <a:xfrm>
            <a:off x="5138738" y="3871913"/>
            <a:ext cx="2800350" cy="107156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693" y="675"/>
              </a:cxn>
              <a:cxn ang="0">
                <a:pos x="1764" y="306"/>
              </a:cxn>
              <a:cxn ang="0">
                <a:pos x="891" y="0"/>
              </a:cxn>
              <a:cxn ang="0">
                <a:pos x="0" y="144"/>
              </a:cxn>
            </a:cxnLst>
            <a:rect l="0" t="0" r="r" b="b"/>
            <a:pathLst>
              <a:path w="1764" h="675">
                <a:moveTo>
                  <a:pt x="0" y="144"/>
                </a:moveTo>
                <a:lnTo>
                  <a:pt x="693" y="675"/>
                </a:lnTo>
                <a:lnTo>
                  <a:pt x="1764" y="306"/>
                </a:lnTo>
                <a:lnTo>
                  <a:pt x="891" y="0"/>
                </a:lnTo>
                <a:lnTo>
                  <a:pt x="0" y="144"/>
                </a:lnTo>
                <a:close/>
              </a:path>
            </a:pathLst>
          </a:custGeom>
          <a:gradFill rotWithShape="1">
            <a:gsLst>
              <a:gs pos="0">
                <a:srgbClr val="800000">
                  <a:gamma/>
                  <a:shade val="0"/>
                  <a:invGamma/>
                </a:srgbClr>
              </a:gs>
              <a:gs pos="50000">
                <a:srgbClr val="800000"/>
              </a:gs>
              <a:gs pos="100000">
                <a:srgbClr val="800000">
                  <a:gamma/>
                  <a:shade val="0"/>
                  <a:invGamma/>
                </a:srgbClr>
              </a:gs>
            </a:gsLst>
            <a:lin ang="27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344076" name="Picture 12" descr="vec_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3513" y="3384550"/>
            <a:ext cx="365125" cy="525463"/>
          </a:xfrm>
          <a:prstGeom prst="rect">
            <a:avLst/>
          </a:prstGeom>
          <a:noFill/>
        </p:spPr>
      </p:pic>
      <p:pic>
        <p:nvPicPr>
          <p:cNvPr id="344077" name="Picture 13" descr="vec_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24463" y="2439988"/>
            <a:ext cx="419100" cy="660400"/>
          </a:xfrm>
          <a:prstGeom prst="rect">
            <a:avLst/>
          </a:prstGeom>
          <a:noFill/>
        </p:spPr>
      </p:pic>
      <p:pic>
        <p:nvPicPr>
          <p:cNvPr id="344078" name="Picture 14" descr="vec_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113" y="2162175"/>
            <a:ext cx="401637" cy="490538"/>
          </a:xfrm>
          <a:prstGeom prst="rect">
            <a:avLst/>
          </a:prstGeom>
          <a:noFill/>
        </p:spPr>
      </p:pic>
      <p:sp>
        <p:nvSpPr>
          <p:cNvPr id="344079" name="Freeform 15"/>
          <p:cNvSpPr>
            <a:spLocks/>
          </p:cNvSpPr>
          <p:nvPr/>
        </p:nvSpPr>
        <p:spPr bwMode="auto">
          <a:xfrm flipH="1">
            <a:off x="5516563" y="3146425"/>
            <a:ext cx="895350" cy="1095375"/>
          </a:xfrm>
          <a:custGeom>
            <a:avLst/>
            <a:gdLst/>
            <a:ahLst/>
            <a:cxnLst>
              <a:cxn ang="0">
                <a:pos x="369" y="0"/>
              </a:cxn>
              <a:cxn ang="0">
                <a:pos x="0" y="839"/>
              </a:cxn>
            </a:cxnLst>
            <a:rect l="0" t="0" r="r" b="b"/>
            <a:pathLst>
              <a:path w="369" h="839">
                <a:moveTo>
                  <a:pt x="369" y="0"/>
                </a:moveTo>
                <a:lnTo>
                  <a:pt x="0" y="839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44080" name="Freeform 16"/>
          <p:cNvSpPr>
            <a:spLocks/>
          </p:cNvSpPr>
          <p:nvPr/>
        </p:nvSpPr>
        <p:spPr bwMode="auto">
          <a:xfrm>
            <a:off x="6416675" y="3730625"/>
            <a:ext cx="1330325" cy="496888"/>
          </a:xfrm>
          <a:custGeom>
            <a:avLst/>
            <a:gdLst/>
            <a:ahLst/>
            <a:cxnLst>
              <a:cxn ang="0">
                <a:pos x="794" y="0"/>
              </a:cxn>
              <a:cxn ang="0">
                <a:pos x="0" y="279"/>
              </a:cxn>
            </a:cxnLst>
            <a:rect l="0" t="0" r="r" b="b"/>
            <a:pathLst>
              <a:path w="794" h="279">
                <a:moveTo>
                  <a:pt x="794" y="0"/>
                </a:moveTo>
                <a:lnTo>
                  <a:pt x="0" y="279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44083" name="Freeform 19"/>
          <p:cNvSpPr>
            <a:spLocks/>
          </p:cNvSpPr>
          <p:nvPr/>
        </p:nvSpPr>
        <p:spPr bwMode="auto">
          <a:xfrm>
            <a:off x="6405563" y="3108325"/>
            <a:ext cx="314325" cy="11382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" y="0"/>
              </a:cxn>
              <a:cxn ang="0">
                <a:pos x="144" y="6"/>
              </a:cxn>
              <a:cxn ang="0">
                <a:pos x="198" y="27"/>
              </a:cxn>
              <a:cxn ang="0">
                <a:pos x="3" y="717"/>
              </a:cxn>
              <a:cxn ang="0">
                <a:pos x="0" y="9"/>
              </a:cxn>
            </a:cxnLst>
            <a:rect l="0" t="0" r="r" b="b"/>
            <a:pathLst>
              <a:path w="198" h="717">
                <a:moveTo>
                  <a:pt x="0" y="9"/>
                </a:moveTo>
                <a:lnTo>
                  <a:pt x="81" y="0"/>
                </a:lnTo>
                <a:lnTo>
                  <a:pt x="144" y="6"/>
                </a:lnTo>
                <a:lnTo>
                  <a:pt x="198" y="27"/>
                </a:lnTo>
                <a:lnTo>
                  <a:pt x="3" y="717"/>
                </a:lnTo>
                <a:lnTo>
                  <a:pt x="0" y="9"/>
                </a:lnTo>
                <a:close/>
              </a:path>
            </a:pathLst>
          </a:custGeom>
          <a:solidFill>
            <a:srgbClr val="FFFFFF">
              <a:alpha val="44000"/>
            </a:srgb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44084" name="Freeform 20"/>
          <p:cNvSpPr>
            <a:spLocks/>
          </p:cNvSpPr>
          <p:nvPr/>
        </p:nvSpPr>
        <p:spPr bwMode="auto">
          <a:xfrm>
            <a:off x="6411913" y="2855913"/>
            <a:ext cx="393700" cy="1400175"/>
          </a:xfrm>
          <a:custGeom>
            <a:avLst/>
            <a:gdLst/>
            <a:ahLst/>
            <a:cxnLst>
              <a:cxn ang="0">
                <a:pos x="248" y="0"/>
              </a:cxn>
              <a:cxn ang="0">
                <a:pos x="0" y="882"/>
              </a:cxn>
            </a:cxnLst>
            <a:rect l="0" t="0" r="r" b="b"/>
            <a:pathLst>
              <a:path w="248" h="882">
                <a:moveTo>
                  <a:pt x="248" y="0"/>
                </a:moveTo>
                <a:lnTo>
                  <a:pt x="0" y="882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344085" name="Picture 21" descr="vec_h_BLACK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94488" y="2120900"/>
            <a:ext cx="449262" cy="722313"/>
          </a:xfrm>
          <a:prstGeom prst="rect">
            <a:avLst/>
          </a:prstGeom>
          <a:noFill/>
        </p:spPr>
      </p:pic>
      <p:sp>
        <p:nvSpPr>
          <p:cNvPr id="344086" name="Freeform 22"/>
          <p:cNvSpPr>
            <a:spLocks/>
          </p:cNvSpPr>
          <p:nvPr/>
        </p:nvSpPr>
        <p:spPr bwMode="auto">
          <a:xfrm>
            <a:off x="6413500" y="2798763"/>
            <a:ext cx="1588" cy="1436687"/>
          </a:xfrm>
          <a:custGeom>
            <a:avLst/>
            <a:gdLst/>
            <a:ahLst/>
            <a:cxnLst>
              <a:cxn ang="0">
                <a:pos x="0" y="905"/>
              </a:cxn>
              <a:cxn ang="0">
                <a:pos x="1" y="0"/>
              </a:cxn>
            </a:cxnLst>
            <a:rect l="0" t="0" r="r" b="b"/>
            <a:pathLst>
              <a:path w="1" h="905">
                <a:moveTo>
                  <a:pt x="0" y="905"/>
                </a:moveTo>
                <a:lnTo>
                  <a:pt x="1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 type="none" w="lg" len="lg"/>
            <a:tailEnd type="triangle" w="lg" len="lg"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344090" name="Picture 26" descr="IlluminPhong"/>
          <p:cNvPicPr>
            <a:picLocks noChangeAspect="1" noChangeArrowheads="1"/>
          </p:cNvPicPr>
          <p:nvPr/>
        </p:nvPicPr>
        <p:blipFill>
          <a:blip r:embed="rId3"/>
          <a:srcRect r="81952" b="6311"/>
          <a:stretch>
            <a:fillRect/>
          </a:stretch>
        </p:blipFill>
        <p:spPr bwMode="auto">
          <a:xfrm>
            <a:off x="614363" y="5529263"/>
            <a:ext cx="1403350" cy="612775"/>
          </a:xfrm>
          <a:prstGeom prst="rect">
            <a:avLst/>
          </a:prstGeom>
          <a:noFill/>
        </p:spPr>
      </p:pic>
      <p:pic>
        <p:nvPicPr>
          <p:cNvPr id="344091" name="Picture 27" descr="IlluminPhong"/>
          <p:cNvPicPr>
            <a:picLocks noChangeAspect="1" noChangeArrowheads="1"/>
          </p:cNvPicPr>
          <p:nvPr/>
        </p:nvPicPr>
        <p:blipFill>
          <a:blip r:embed="rId3"/>
          <a:srcRect l="17375" r="42711" b="15050"/>
          <a:stretch>
            <a:fillRect/>
          </a:stretch>
        </p:blipFill>
        <p:spPr bwMode="auto">
          <a:xfrm>
            <a:off x="1965325" y="5529263"/>
            <a:ext cx="3103563" cy="555625"/>
          </a:xfrm>
          <a:prstGeom prst="rect">
            <a:avLst/>
          </a:prstGeom>
          <a:noFill/>
        </p:spPr>
      </p:pic>
      <p:pic>
        <p:nvPicPr>
          <p:cNvPr id="344092" name="Picture 28" descr="IlluminPhong"/>
          <p:cNvPicPr>
            <a:picLocks noChangeAspect="1" noChangeArrowheads="1"/>
          </p:cNvPicPr>
          <p:nvPr/>
        </p:nvPicPr>
        <p:blipFill>
          <a:blip r:embed="rId3"/>
          <a:srcRect l="56799" r="17946" b="-2913"/>
          <a:stretch>
            <a:fillRect/>
          </a:stretch>
        </p:blipFill>
        <p:spPr bwMode="auto">
          <a:xfrm>
            <a:off x="5030788" y="5529263"/>
            <a:ext cx="1963737" cy="673100"/>
          </a:xfrm>
          <a:prstGeom prst="rect">
            <a:avLst/>
          </a:prstGeom>
          <a:noFill/>
        </p:spPr>
      </p:pic>
      <p:pic>
        <p:nvPicPr>
          <p:cNvPr id="344094" name="Picture 30" descr="IlluminPhong"/>
          <p:cNvPicPr>
            <a:picLocks noChangeAspect="1" noChangeArrowheads="1"/>
          </p:cNvPicPr>
          <p:nvPr/>
        </p:nvPicPr>
        <p:blipFill>
          <a:blip r:embed="rId3"/>
          <a:srcRect l="95508" b="12863"/>
          <a:stretch>
            <a:fillRect/>
          </a:stretch>
        </p:blipFill>
        <p:spPr bwMode="auto">
          <a:xfrm>
            <a:off x="8040688" y="5529263"/>
            <a:ext cx="349250" cy="569912"/>
          </a:xfrm>
          <a:prstGeom prst="rect">
            <a:avLst/>
          </a:prstGeom>
          <a:noFill/>
        </p:spPr>
      </p:pic>
      <p:sp>
        <p:nvSpPr>
          <p:cNvPr id="344100" name="Text Box 36"/>
          <p:cNvSpPr txBox="1">
            <a:spLocks noChangeArrowheads="1"/>
          </p:cNvSpPr>
          <p:nvPr/>
        </p:nvSpPr>
        <p:spPr bwMode="auto">
          <a:xfrm>
            <a:off x="611188" y="1123950"/>
            <a:ext cx="43021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de-DE" sz="2400" b="1" i="1"/>
              <a:t>Blinn-Phong Beleuchtungsmodell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6495" y="3189858"/>
            <a:ext cx="4128132" cy="633412"/>
          </a:xfrm>
        </p:spPr>
        <p:txBody>
          <a:bodyPr/>
          <a:lstStyle/>
          <a:p>
            <a:r>
              <a:rPr lang="de-DE" dirty="0" err="1" smtClean="0"/>
              <a:t>Lighting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700088" y="2741613"/>
            <a:ext cx="7358062" cy="3402012"/>
            <a:chOff x="441" y="1727"/>
            <a:chExt cx="4635" cy="2143"/>
          </a:xfrm>
        </p:grpSpPr>
        <p:sp>
          <p:nvSpPr>
            <p:cNvPr id="417893" name="AutoShape 101"/>
            <p:cNvSpPr>
              <a:spLocks noChangeArrowheads="1"/>
            </p:cNvSpPr>
            <p:nvPr/>
          </p:nvSpPr>
          <p:spPr bwMode="auto">
            <a:xfrm>
              <a:off x="944" y="3320"/>
              <a:ext cx="1242" cy="481"/>
            </a:xfrm>
            <a:prstGeom prst="rightArrow">
              <a:avLst>
                <a:gd name="adj1" fmla="val 64241"/>
                <a:gd name="adj2" fmla="val 50555"/>
              </a:avLst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2100" y="1727"/>
              <a:ext cx="1452" cy="653"/>
              <a:chOff x="1725" y="1237"/>
              <a:chExt cx="1090" cy="653"/>
            </a:xfrm>
          </p:grpSpPr>
          <p:sp>
            <p:nvSpPr>
              <p:cNvPr id="417895" name="Rectangle 103"/>
              <p:cNvSpPr>
                <a:spLocks noChangeArrowheads="1"/>
              </p:cNvSpPr>
              <p:nvPr/>
            </p:nvSpPr>
            <p:spPr bwMode="auto">
              <a:xfrm>
                <a:off x="1765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96" name="Rectangle 104"/>
              <p:cNvSpPr>
                <a:spLocks noChangeArrowheads="1"/>
              </p:cNvSpPr>
              <p:nvPr/>
            </p:nvSpPr>
            <p:spPr bwMode="auto">
              <a:xfrm>
                <a:off x="1726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4706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97" name="Text Box 105"/>
              <p:cNvSpPr txBox="1">
                <a:spLocks noChangeArrowheads="1"/>
              </p:cNvSpPr>
              <p:nvPr/>
            </p:nvSpPr>
            <p:spPr bwMode="auto">
              <a:xfrm>
                <a:off x="1725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Textur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Interpolation</a:t>
                </a:r>
              </a:p>
            </p:txBody>
          </p:sp>
        </p:grpSp>
        <p:grpSp>
          <p:nvGrpSpPr>
            <p:cNvPr id="4" name="Group 106"/>
            <p:cNvGrpSpPr>
              <a:grpSpLocks/>
            </p:cNvGrpSpPr>
            <p:nvPr/>
          </p:nvGrpSpPr>
          <p:grpSpPr bwMode="auto">
            <a:xfrm>
              <a:off x="3624" y="1727"/>
              <a:ext cx="1452" cy="653"/>
              <a:chOff x="2882" y="1237"/>
              <a:chExt cx="1089" cy="653"/>
            </a:xfrm>
          </p:grpSpPr>
          <p:sp>
            <p:nvSpPr>
              <p:cNvPr id="417899" name="Rectangle 107"/>
              <p:cNvSpPr>
                <a:spLocks noChangeArrowheads="1"/>
              </p:cNvSpPr>
              <p:nvPr/>
            </p:nvSpPr>
            <p:spPr bwMode="auto">
              <a:xfrm>
                <a:off x="2921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900" name="Rectangle 108"/>
              <p:cNvSpPr>
                <a:spLocks noChangeArrowheads="1"/>
              </p:cNvSpPr>
              <p:nvPr/>
            </p:nvSpPr>
            <p:spPr bwMode="auto">
              <a:xfrm>
                <a:off x="2882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862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901" name="Text Box 109"/>
              <p:cNvSpPr txBox="1">
                <a:spLocks noChangeArrowheads="1"/>
              </p:cNvSpPr>
              <p:nvPr/>
            </p:nvSpPr>
            <p:spPr bwMode="auto">
              <a:xfrm>
                <a:off x="2882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Textur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Anwendung</a:t>
                </a:r>
              </a:p>
            </p:txBody>
          </p:sp>
        </p:grpSp>
        <p:grpSp>
          <p:nvGrpSpPr>
            <p:cNvPr id="5" name="Group 110"/>
            <p:cNvGrpSpPr>
              <a:grpSpLocks/>
            </p:cNvGrpSpPr>
            <p:nvPr/>
          </p:nvGrpSpPr>
          <p:grpSpPr bwMode="auto">
            <a:xfrm>
              <a:off x="574" y="1727"/>
              <a:ext cx="1460" cy="653"/>
              <a:chOff x="495" y="1237"/>
              <a:chExt cx="1095" cy="653"/>
            </a:xfrm>
          </p:grpSpPr>
          <p:sp>
            <p:nvSpPr>
              <p:cNvPr id="417903" name="Rectangle 111"/>
              <p:cNvSpPr>
                <a:spLocks noChangeArrowheads="1"/>
              </p:cNvSpPr>
              <p:nvPr/>
            </p:nvSpPr>
            <p:spPr bwMode="auto">
              <a:xfrm>
                <a:off x="540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904" name="Rectangle 112"/>
              <p:cNvSpPr>
                <a:spLocks noChangeArrowheads="1"/>
              </p:cNvSpPr>
              <p:nvPr/>
            </p:nvSpPr>
            <p:spPr bwMode="auto">
              <a:xfrm>
                <a:off x="501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666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905" name="Text Box 113"/>
              <p:cNvSpPr txBox="1">
                <a:spLocks noChangeArrowheads="1"/>
              </p:cNvSpPr>
              <p:nvPr/>
            </p:nvSpPr>
            <p:spPr bwMode="auto">
              <a:xfrm>
                <a:off x="495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Rasterisierung 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der Polygone</a:t>
                </a:r>
                <a:endParaRPr lang="de-DE" sz="1800" b="0" i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417906" name="Text Box 114"/>
            <p:cNvSpPr txBox="1">
              <a:spLocks noChangeArrowheads="1"/>
            </p:cNvSpPr>
            <p:nvPr/>
          </p:nvSpPr>
          <p:spPr bwMode="auto">
            <a:xfrm>
              <a:off x="818" y="2471"/>
              <a:ext cx="1005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i="0">
                  <a:solidFill>
                    <a:schemeClr val="tx1"/>
                  </a:solidFill>
                </a:rPr>
                <a:t>Zerlegung der </a:t>
              </a:r>
              <a:br>
                <a:rPr lang="de-DE" sz="1800" i="0">
                  <a:solidFill>
                    <a:schemeClr val="tx1"/>
                  </a:solidFill>
                </a:rPr>
              </a:br>
              <a:r>
                <a:rPr lang="de-DE" sz="1800" i="0">
                  <a:solidFill>
                    <a:schemeClr val="tx1"/>
                  </a:solidFill>
                </a:rPr>
                <a:t>Primitive in </a:t>
              </a:r>
              <a:br>
                <a:rPr lang="de-DE" sz="1800" i="0">
                  <a:solidFill>
                    <a:schemeClr val="tx1"/>
                  </a:solidFill>
                </a:rPr>
              </a:br>
              <a:r>
                <a:rPr lang="de-DE" sz="1800" i="0">
                  <a:solidFill>
                    <a:schemeClr val="tx1"/>
                  </a:solidFill>
                </a:rPr>
                <a:t>Fragmente </a:t>
              </a:r>
            </a:p>
          </p:txBody>
        </p:sp>
        <p:sp>
          <p:nvSpPr>
            <p:cNvPr id="417907" name="Text Box 115"/>
            <p:cNvSpPr txBox="1">
              <a:spLocks noChangeArrowheads="1"/>
            </p:cNvSpPr>
            <p:nvPr/>
          </p:nvSpPr>
          <p:spPr bwMode="auto">
            <a:xfrm>
              <a:off x="2245" y="2454"/>
              <a:ext cx="1190" cy="7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800" i="0">
                  <a:solidFill>
                    <a:schemeClr val="tx1"/>
                  </a:solidFill>
                </a:rPr>
                <a:t>Interpolation von</a:t>
              </a:r>
              <a:br>
                <a:rPr lang="de-DE" sz="1800" i="0">
                  <a:solidFill>
                    <a:schemeClr val="tx1"/>
                  </a:solidFill>
                </a:rPr>
              </a:br>
              <a:r>
                <a:rPr lang="de-DE" sz="1800" i="0">
                  <a:solidFill>
                    <a:schemeClr val="tx1"/>
                  </a:solidFill>
                </a:rPr>
                <a:t>Textur</a:t>
              </a:r>
              <a:r>
                <a:rPr lang="de-DE" sz="1800">
                  <a:solidFill>
                    <a:schemeClr val="tx1"/>
                  </a:solidFill>
                </a:rPr>
                <a:t>koordinaten</a:t>
              </a:r>
            </a:p>
            <a:p>
              <a:pPr algn="ctr"/>
              <a:r>
                <a:rPr lang="de-DE" sz="1800" i="0">
                  <a:solidFill>
                    <a:schemeClr val="tx1"/>
                  </a:solidFill>
                </a:rPr>
                <a:t>Interpolation von </a:t>
              </a:r>
              <a:br>
                <a:rPr lang="de-DE" sz="1800" i="0">
                  <a:solidFill>
                    <a:schemeClr val="tx1"/>
                  </a:solidFill>
                </a:rPr>
              </a:br>
              <a:r>
                <a:rPr lang="de-DE" sz="1800" i="0">
                  <a:solidFill>
                    <a:schemeClr val="tx1"/>
                  </a:solidFill>
                </a:rPr>
                <a:t>Textur-Farbwerten</a:t>
              </a:r>
            </a:p>
          </p:txBody>
        </p:sp>
        <p:sp>
          <p:nvSpPr>
            <p:cNvPr id="417908" name="Text Box 116"/>
            <p:cNvSpPr txBox="1">
              <a:spLocks noChangeArrowheads="1"/>
            </p:cNvSpPr>
            <p:nvPr/>
          </p:nvSpPr>
          <p:spPr bwMode="auto">
            <a:xfrm>
              <a:off x="3787" y="2454"/>
              <a:ext cx="1202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i="0">
                  <a:solidFill>
                    <a:schemeClr val="tx1"/>
                  </a:solidFill>
                </a:rPr>
                <a:t>Kombination der  </a:t>
              </a:r>
              <a:br>
                <a:rPr lang="de-DE" sz="1800" i="0">
                  <a:solidFill>
                    <a:schemeClr val="tx1"/>
                  </a:solidFill>
                </a:rPr>
              </a:br>
              <a:r>
                <a:rPr lang="de-DE" sz="1800" i="0">
                  <a:solidFill>
                    <a:schemeClr val="tx1"/>
                  </a:solidFill>
                </a:rPr>
                <a:t>Primärfarbe mit </a:t>
              </a:r>
              <a:br>
                <a:rPr lang="de-DE" sz="1800" i="0">
                  <a:solidFill>
                    <a:schemeClr val="tx1"/>
                  </a:solidFill>
                </a:rPr>
              </a:br>
              <a:r>
                <a:rPr lang="de-DE" sz="1800" i="0">
                  <a:solidFill>
                    <a:schemeClr val="tx1"/>
                  </a:solidFill>
                </a:rPr>
                <a:t>der Textur-Farbe</a:t>
              </a:r>
            </a:p>
          </p:txBody>
        </p:sp>
        <p:sp>
          <p:nvSpPr>
            <p:cNvPr id="417909" name="AutoShape 117"/>
            <p:cNvSpPr>
              <a:spLocks noChangeArrowheads="1"/>
            </p:cNvSpPr>
            <p:nvPr/>
          </p:nvSpPr>
          <p:spPr bwMode="auto">
            <a:xfrm>
              <a:off x="2213" y="3315"/>
              <a:ext cx="2683" cy="481"/>
            </a:xfrm>
            <a:prstGeom prst="rightArrow">
              <a:avLst>
                <a:gd name="adj1" fmla="val 59250"/>
                <a:gd name="adj2" fmla="val 47206"/>
              </a:avLst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417910" name="Text Box 118"/>
            <p:cNvSpPr txBox="1">
              <a:spLocks noChangeArrowheads="1"/>
            </p:cNvSpPr>
            <p:nvPr/>
          </p:nvSpPr>
          <p:spPr bwMode="auto">
            <a:xfrm>
              <a:off x="1015" y="3405"/>
              <a:ext cx="979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400" i="0" dirty="0">
                  <a:solidFill>
                    <a:schemeClr val="tx1"/>
                  </a:solidFill>
                  <a:latin typeface="Futura Md BT" pitchFamily="34" charset="0"/>
                </a:rPr>
                <a:t>Primitive</a:t>
              </a:r>
            </a:p>
          </p:txBody>
        </p:sp>
        <p:sp>
          <p:nvSpPr>
            <p:cNvPr id="417911" name="Text Box 119"/>
            <p:cNvSpPr txBox="1">
              <a:spLocks noChangeArrowheads="1"/>
            </p:cNvSpPr>
            <p:nvPr/>
          </p:nvSpPr>
          <p:spPr bwMode="auto">
            <a:xfrm>
              <a:off x="2242" y="3405"/>
              <a:ext cx="1169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400" i="0" dirty="0">
                  <a:solidFill>
                    <a:schemeClr val="tx1"/>
                  </a:solidFill>
                  <a:latin typeface="Futura Md BT" pitchFamily="34" charset="0"/>
                </a:rPr>
                <a:t>Fragmente</a:t>
              </a:r>
            </a:p>
          </p:txBody>
        </p:sp>
        <p:grpSp>
          <p:nvGrpSpPr>
            <p:cNvPr id="6" name="Group 120"/>
            <p:cNvGrpSpPr>
              <a:grpSpLocks/>
            </p:cNvGrpSpPr>
            <p:nvPr/>
          </p:nvGrpSpPr>
          <p:grpSpPr bwMode="auto">
            <a:xfrm>
              <a:off x="441" y="3331"/>
              <a:ext cx="439" cy="539"/>
              <a:chOff x="2087" y="2159"/>
              <a:chExt cx="761" cy="934"/>
            </a:xfrm>
          </p:grpSpPr>
          <p:grpSp>
            <p:nvGrpSpPr>
              <p:cNvPr id="7" name="Group 121"/>
              <p:cNvGrpSpPr>
                <a:grpSpLocks/>
              </p:cNvGrpSpPr>
              <p:nvPr/>
            </p:nvGrpSpPr>
            <p:grpSpPr bwMode="auto">
              <a:xfrm>
                <a:off x="2139" y="2212"/>
                <a:ext cx="656" cy="836"/>
                <a:chOff x="3348" y="2212"/>
                <a:chExt cx="656" cy="836"/>
              </a:xfrm>
            </p:grpSpPr>
            <p:sp>
              <p:nvSpPr>
                <p:cNvPr id="417914" name="Freeform 122"/>
                <p:cNvSpPr>
                  <a:spLocks/>
                </p:cNvSpPr>
                <p:nvPr/>
              </p:nvSpPr>
              <p:spPr bwMode="auto">
                <a:xfrm>
                  <a:off x="3348" y="2212"/>
                  <a:ext cx="656" cy="836"/>
                </a:xfrm>
                <a:custGeom>
                  <a:avLst/>
                  <a:gdLst/>
                  <a:ahLst/>
                  <a:cxnLst>
                    <a:cxn ang="0">
                      <a:pos x="228" y="440"/>
                    </a:cxn>
                    <a:cxn ang="0">
                      <a:pos x="528" y="836"/>
                    </a:cxn>
                    <a:cxn ang="0">
                      <a:pos x="656" y="132"/>
                    </a:cxn>
                    <a:cxn ang="0">
                      <a:pos x="0" y="0"/>
                    </a:cxn>
                    <a:cxn ang="0">
                      <a:pos x="228" y="440"/>
                    </a:cxn>
                  </a:cxnLst>
                  <a:rect l="0" t="0" r="r" b="b"/>
                  <a:pathLst>
                    <a:path w="656" h="836">
                      <a:moveTo>
                        <a:pt x="228" y="440"/>
                      </a:moveTo>
                      <a:lnTo>
                        <a:pt x="528" y="836"/>
                      </a:lnTo>
                      <a:lnTo>
                        <a:pt x="656" y="132"/>
                      </a:lnTo>
                      <a:lnTo>
                        <a:pt x="0" y="0"/>
                      </a:lnTo>
                      <a:lnTo>
                        <a:pt x="228" y="44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915" name="Freeform 123"/>
                <p:cNvSpPr>
                  <a:spLocks/>
                </p:cNvSpPr>
                <p:nvPr/>
              </p:nvSpPr>
              <p:spPr bwMode="auto">
                <a:xfrm>
                  <a:off x="3576" y="2352"/>
                  <a:ext cx="420" cy="300"/>
                </a:xfrm>
                <a:custGeom>
                  <a:avLst/>
                  <a:gdLst/>
                  <a:ahLst/>
                  <a:cxnLst>
                    <a:cxn ang="0">
                      <a:pos x="0" y="300"/>
                    </a:cxn>
                    <a:cxn ang="0">
                      <a:pos x="420" y="0"/>
                    </a:cxn>
                  </a:cxnLst>
                  <a:rect l="0" t="0" r="r" b="b"/>
                  <a:pathLst>
                    <a:path w="420" h="300">
                      <a:moveTo>
                        <a:pt x="0" y="300"/>
                      </a:moveTo>
                      <a:lnTo>
                        <a:pt x="42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8" name="Group 124"/>
              <p:cNvGrpSpPr>
                <a:grpSpLocks/>
              </p:cNvGrpSpPr>
              <p:nvPr/>
            </p:nvGrpSpPr>
            <p:grpSpPr bwMode="auto">
              <a:xfrm>
                <a:off x="2087" y="2159"/>
                <a:ext cx="761" cy="934"/>
                <a:chOff x="3296" y="2159"/>
                <a:chExt cx="761" cy="934"/>
              </a:xfrm>
            </p:grpSpPr>
            <p:sp>
              <p:nvSpPr>
                <p:cNvPr id="417917" name="Oval 125"/>
                <p:cNvSpPr>
                  <a:spLocks noChangeArrowheads="1"/>
                </p:cNvSpPr>
                <p:nvPr/>
              </p:nvSpPr>
              <p:spPr bwMode="auto">
                <a:xfrm>
                  <a:off x="3948" y="2288"/>
                  <a:ext cx="109" cy="10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918" name="Oval 126"/>
                <p:cNvSpPr>
                  <a:spLocks noChangeArrowheads="1"/>
                </p:cNvSpPr>
                <p:nvPr/>
              </p:nvSpPr>
              <p:spPr bwMode="auto">
                <a:xfrm>
                  <a:off x="3529" y="2588"/>
                  <a:ext cx="108" cy="107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919" name="Oval 127"/>
                <p:cNvSpPr>
                  <a:spLocks noChangeArrowheads="1"/>
                </p:cNvSpPr>
                <p:nvPr/>
              </p:nvSpPr>
              <p:spPr bwMode="auto">
                <a:xfrm>
                  <a:off x="3296" y="2159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920" name="Oval 128"/>
                <p:cNvSpPr>
                  <a:spLocks noChangeArrowheads="1"/>
                </p:cNvSpPr>
                <p:nvPr/>
              </p:nvSpPr>
              <p:spPr bwMode="auto">
                <a:xfrm>
                  <a:off x="3821" y="2984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612063" y="5191125"/>
            <a:ext cx="911225" cy="1068388"/>
            <a:chOff x="4320" y="1863"/>
            <a:chExt cx="926" cy="1132"/>
          </a:xfrm>
        </p:grpSpPr>
        <p:sp>
          <p:nvSpPr>
            <p:cNvPr id="417795" name="Rectangle 3"/>
            <p:cNvSpPr>
              <a:spLocks noChangeArrowheads="1"/>
            </p:cNvSpPr>
            <p:nvPr/>
          </p:nvSpPr>
          <p:spPr bwMode="auto">
            <a:xfrm>
              <a:off x="4320" y="1863"/>
              <a:ext cx="926" cy="1132"/>
            </a:xfrm>
            <a:prstGeom prst="rect">
              <a:avLst/>
            </a:prstGeom>
            <a:solidFill>
              <a:srgbClr val="BBE0E3">
                <a:alpha val="3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4321" y="1863"/>
              <a:ext cx="924" cy="1131"/>
              <a:chOff x="4474" y="2061"/>
              <a:chExt cx="924" cy="1131"/>
            </a:xfrm>
          </p:grpSpPr>
          <p:sp>
            <p:nvSpPr>
              <p:cNvPr id="417797" name="Freeform 5"/>
              <p:cNvSpPr>
                <a:spLocks/>
              </p:cNvSpPr>
              <p:nvPr/>
            </p:nvSpPr>
            <p:spPr bwMode="auto">
              <a:xfrm>
                <a:off x="4577" y="2168"/>
                <a:ext cx="722" cy="512"/>
              </a:xfrm>
              <a:custGeom>
                <a:avLst/>
                <a:gdLst/>
                <a:ahLst/>
                <a:cxnLst>
                  <a:cxn ang="0">
                    <a:pos x="272" y="453"/>
                  </a:cxn>
                  <a:cxn ang="0">
                    <a:pos x="181" y="453"/>
                  </a:cxn>
                  <a:cxn ang="0">
                    <a:pos x="181" y="363"/>
                  </a:cxn>
                  <a:cxn ang="0">
                    <a:pos x="90" y="363"/>
                  </a:cxn>
                  <a:cxn ang="0">
                    <a:pos x="90" y="181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81" y="0"/>
                  </a:cxn>
                  <a:cxn ang="0">
                    <a:pos x="181" y="90"/>
                  </a:cxn>
                  <a:cxn ang="0">
                    <a:pos x="635" y="90"/>
                  </a:cxn>
                  <a:cxn ang="0">
                    <a:pos x="635" y="181"/>
                  </a:cxn>
                  <a:cxn ang="0">
                    <a:pos x="544" y="181"/>
                  </a:cxn>
                  <a:cxn ang="0">
                    <a:pos x="544" y="272"/>
                  </a:cxn>
                  <a:cxn ang="0">
                    <a:pos x="362" y="272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272" y="453"/>
                  </a:cxn>
                </a:cxnLst>
                <a:rect l="0" t="0" r="r" b="b"/>
                <a:pathLst>
                  <a:path w="635" h="453">
                    <a:moveTo>
                      <a:pt x="272" y="453"/>
                    </a:moveTo>
                    <a:lnTo>
                      <a:pt x="181" y="453"/>
                    </a:lnTo>
                    <a:lnTo>
                      <a:pt x="181" y="363"/>
                    </a:lnTo>
                    <a:lnTo>
                      <a:pt x="90" y="363"/>
                    </a:lnTo>
                    <a:lnTo>
                      <a:pt x="90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90"/>
                    </a:lnTo>
                    <a:lnTo>
                      <a:pt x="635" y="90"/>
                    </a:lnTo>
                    <a:lnTo>
                      <a:pt x="635" y="181"/>
                    </a:lnTo>
                    <a:lnTo>
                      <a:pt x="544" y="181"/>
                    </a:lnTo>
                    <a:lnTo>
                      <a:pt x="544" y="272"/>
                    </a:lnTo>
                    <a:lnTo>
                      <a:pt x="362" y="272"/>
                    </a:lnTo>
                    <a:lnTo>
                      <a:pt x="362" y="363"/>
                    </a:lnTo>
                    <a:lnTo>
                      <a:pt x="272" y="363"/>
                    </a:lnTo>
                    <a:lnTo>
                      <a:pt x="272" y="453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798" name="Freeform 6"/>
              <p:cNvSpPr>
                <a:spLocks/>
              </p:cNvSpPr>
              <p:nvPr/>
            </p:nvSpPr>
            <p:spPr bwMode="auto">
              <a:xfrm>
                <a:off x="4886" y="2373"/>
                <a:ext cx="413" cy="718"/>
              </a:xfrm>
              <a:custGeom>
                <a:avLst/>
                <a:gdLst/>
                <a:ahLst/>
                <a:cxnLst>
                  <a:cxn ang="0">
                    <a:pos x="272" y="635"/>
                  </a:cxn>
                  <a:cxn ang="0">
                    <a:pos x="181" y="635"/>
                  </a:cxn>
                  <a:cxn ang="0">
                    <a:pos x="181" y="544"/>
                  </a:cxn>
                  <a:cxn ang="0">
                    <a:pos x="90" y="544"/>
                  </a:cxn>
                  <a:cxn ang="0">
                    <a:pos x="90" y="363"/>
                  </a:cxn>
                  <a:cxn ang="0">
                    <a:pos x="0" y="363"/>
                  </a:cxn>
                  <a:cxn ang="0">
                    <a:pos x="0" y="182"/>
                  </a:cxn>
                  <a:cxn ang="0">
                    <a:pos x="90" y="182"/>
                  </a:cxn>
                  <a:cxn ang="0">
                    <a:pos x="90" y="91"/>
                  </a:cxn>
                  <a:cxn ang="0">
                    <a:pos x="272" y="91"/>
                  </a:cxn>
                  <a:cxn ang="0">
                    <a:pos x="272" y="0"/>
                  </a:cxn>
                  <a:cxn ang="0">
                    <a:pos x="363" y="0"/>
                  </a:cxn>
                  <a:cxn ang="0">
                    <a:pos x="363" y="182"/>
                  </a:cxn>
                  <a:cxn ang="0">
                    <a:pos x="272" y="182"/>
                  </a:cxn>
                  <a:cxn ang="0">
                    <a:pos x="272" y="635"/>
                  </a:cxn>
                </a:cxnLst>
                <a:rect l="0" t="0" r="r" b="b"/>
                <a:pathLst>
                  <a:path w="363" h="635">
                    <a:moveTo>
                      <a:pt x="272" y="635"/>
                    </a:moveTo>
                    <a:lnTo>
                      <a:pt x="181" y="635"/>
                    </a:lnTo>
                    <a:lnTo>
                      <a:pt x="181" y="544"/>
                    </a:lnTo>
                    <a:lnTo>
                      <a:pt x="90" y="544"/>
                    </a:lnTo>
                    <a:lnTo>
                      <a:pt x="90" y="363"/>
                    </a:lnTo>
                    <a:lnTo>
                      <a:pt x="0" y="363"/>
                    </a:lnTo>
                    <a:lnTo>
                      <a:pt x="0" y="182"/>
                    </a:lnTo>
                    <a:lnTo>
                      <a:pt x="90" y="182"/>
                    </a:lnTo>
                    <a:lnTo>
                      <a:pt x="90" y="91"/>
                    </a:lnTo>
                    <a:lnTo>
                      <a:pt x="272" y="91"/>
                    </a:lnTo>
                    <a:lnTo>
                      <a:pt x="272" y="0"/>
                    </a:lnTo>
                    <a:lnTo>
                      <a:pt x="363" y="0"/>
                    </a:lnTo>
                    <a:lnTo>
                      <a:pt x="363" y="182"/>
                    </a:lnTo>
                    <a:lnTo>
                      <a:pt x="272" y="182"/>
                    </a:lnTo>
                    <a:lnTo>
                      <a:pt x="272" y="635"/>
                    </a:lnTo>
                    <a:close/>
                  </a:path>
                </a:pathLst>
              </a:custGeom>
              <a:solidFill>
                <a:srgbClr val="008000"/>
              </a:solidFill>
              <a:ln w="2857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11" name="Group 7"/>
              <p:cNvGrpSpPr>
                <a:grpSpLocks/>
              </p:cNvGrpSpPr>
              <p:nvPr/>
            </p:nvGrpSpPr>
            <p:grpSpPr bwMode="auto">
              <a:xfrm>
                <a:off x="4474" y="2061"/>
                <a:ext cx="924" cy="1131"/>
                <a:chOff x="4332" y="2114"/>
                <a:chExt cx="816" cy="999"/>
              </a:xfrm>
            </p:grpSpPr>
            <p:sp>
              <p:nvSpPr>
                <p:cNvPr id="417800" name="Rectangle 8"/>
                <p:cNvSpPr>
                  <a:spLocks noChangeArrowheads="1"/>
                </p:cNvSpPr>
                <p:nvPr/>
              </p:nvSpPr>
              <p:spPr bwMode="auto">
                <a:xfrm>
                  <a:off x="4332" y="2205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1" name="Rectangle 9"/>
                <p:cNvSpPr>
                  <a:spLocks noChangeArrowheads="1"/>
                </p:cNvSpPr>
                <p:nvPr/>
              </p:nvSpPr>
              <p:spPr bwMode="auto">
                <a:xfrm>
                  <a:off x="4332" y="2386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332" y="2568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3" name="Rectangle 11"/>
                <p:cNvSpPr>
                  <a:spLocks noChangeArrowheads="1"/>
                </p:cNvSpPr>
                <p:nvPr/>
              </p:nvSpPr>
              <p:spPr bwMode="auto">
                <a:xfrm>
                  <a:off x="4332" y="2749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4" name="Rectangle 12"/>
                <p:cNvSpPr>
                  <a:spLocks noChangeArrowheads="1"/>
                </p:cNvSpPr>
                <p:nvPr/>
              </p:nvSpPr>
              <p:spPr bwMode="auto">
                <a:xfrm>
                  <a:off x="4332" y="2931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5" name="Rectangle 13"/>
                <p:cNvSpPr>
                  <a:spLocks noChangeArrowheads="1"/>
                </p:cNvSpPr>
                <p:nvPr/>
              </p:nvSpPr>
              <p:spPr bwMode="auto">
                <a:xfrm>
                  <a:off x="4423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6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4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7" name="Rectangle 15"/>
                <p:cNvSpPr>
                  <a:spLocks noChangeArrowheads="1"/>
                </p:cNvSpPr>
                <p:nvPr/>
              </p:nvSpPr>
              <p:spPr bwMode="auto">
                <a:xfrm>
                  <a:off x="4785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8" name="Rectangle 16"/>
                <p:cNvSpPr>
                  <a:spLocks noChangeArrowheads="1"/>
                </p:cNvSpPr>
                <p:nvPr/>
              </p:nvSpPr>
              <p:spPr bwMode="auto">
                <a:xfrm>
                  <a:off x="4967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7809" name="Rectangle 17"/>
                <p:cNvSpPr>
                  <a:spLocks noChangeArrowheads="1"/>
                </p:cNvSpPr>
                <p:nvPr/>
              </p:nvSpPr>
              <p:spPr bwMode="auto">
                <a:xfrm>
                  <a:off x="4332" y="2115"/>
                  <a:ext cx="816" cy="998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417810" name="AutoShape 18"/>
          <p:cNvSpPr>
            <a:spLocks noChangeArrowheads="1"/>
          </p:cNvSpPr>
          <p:nvPr/>
        </p:nvSpPr>
        <p:spPr bwMode="auto">
          <a:xfrm>
            <a:off x="1500188" y="5275263"/>
            <a:ext cx="6138862" cy="763587"/>
          </a:xfrm>
          <a:prstGeom prst="rightArrow">
            <a:avLst>
              <a:gd name="adj1" fmla="val 62574"/>
              <a:gd name="adj2" fmla="val 5259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7811" name="AutoShape 19"/>
          <p:cNvSpPr>
            <a:spLocks noChangeArrowheads="1"/>
          </p:cNvSpPr>
          <p:nvPr/>
        </p:nvSpPr>
        <p:spPr bwMode="auto">
          <a:xfrm>
            <a:off x="1493838" y="5275263"/>
            <a:ext cx="3924300" cy="711696"/>
          </a:xfrm>
          <a:prstGeom prst="rightArrow">
            <a:avLst>
              <a:gd name="adj1" fmla="val 64241"/>
              <a:gd name="adj2" fmla="val 55176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 sz="2400"/>
          </a:p>
        </p:txBody>
      </p:sp>
      <p:sp>
        <p:nvSpPr>
          <p:cNvPr id="417812" name="AutoShape 20"/>
          <p:cNvSpPr>
            <a:spLocks noChangeArrowheads="1"/>
          </p:cNvSpPr>
          <p:nvPr/>
        </p:nvSpPr>
        <p:spPr bwMode="auto">
          <a:xfrm>
            <a:off x="1498600" y="5270500"/>
            <a:ext cx="1971675" cy="711696"/>
          </a:xfrm>
          <a:prstGeom prst="rightArrow">
            <a:avLst>
              <a:gd name="adj1" fmla="val 64241"/>
              <a:gd name="adj2" fmla="val 505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 sz="2400"/>
          </a:p>
        </p:txBody>
      </p:sp>
      <p:sp>
        <p:nvSpPr>
          <p:cNvPr id="417813" name="Line 21"/>
          <p:cNvSpPr>
            <a:spLocks noChangeShapeType="1"/>
          </p:cNvSpPr>
          <p:nvPr/>
        </p:nvSpPr>
        <p:spPr bwMode="auto">
          <a:xfrm flipH="1">
            <a:off x="615950" y="3257550"/>
            <a:ext cx="79613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7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Fragment Operationen</a:t>
            </a: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646363" y="2741613"/>
            <a:ext cx="1730375" cy="1036637"/>
            <a:chOff x="1725" y="1237"/>
            <a:chExt cx="1090" cy="653"/>
          </a:xfrm>
        </p:grpSpPr>
        <p:sp>
          <p:nvSpPr>
            <p:cNvPr id="417816" name="Rectangle 24"/>
            <p:cNvSpPr>
              <a:spLocks noChangeArrowheads="1"/>
            </p:cNvSpPr>
            <p:nvPr/>
          </p:nvSpPr>
          <p:spPr bwMode="auto">
            <a:xfrm>
              <a:off x="1765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17" name="Rectangle 25"/>
            <p:cNvSpPr>
              <a:spLocks noChangeArrowheads="1"/>
            </p:cNvSpPr>
            <p:nvPr/>
          </p:nvSpPr>
          <p:spPr bwMode="auto">
            <a:xfrm>
              <a:off x="1726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470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18" name="Text Box 26"/>
            <p:cNvSpPr txBox="1">
              <a:spLocks noChangeArrowheads="1"/>
            </p:cNvSpPr>
            <p:nvPr/>
          </p:nvSpPr>
          <p:spPr bwMode="auto">
            <a:xfrm>
              <a:off x="172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Stencil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Test</a:t>
              </a:r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6346825" y="2741613"/>
            <a:ext cx="1728788" cy="1036637"/>
            <a:chOff x="3998" y="1237"/>
            <a:chExt cx="1089" cy="653"/>
          </a:xfrm>
        </p:grpSpPr>
        <p:sp>
          <p:nvSpPr>
            <p:cNvPr id="417820" name="Rectangle 28"/>
            <p:cNvSpPr>
              <a:spLocks noChangeArrowheads="1"/>
            </p:cNvSpPr>
            <p:nvPr/>
          </p:nvSpPr>
          <p:spPr bwMode="auto">
            <a:xfrm>
              <a:off x="4037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21" name="Rectangle 29"/>
            <p:cNvSpPr>
              <a:spLocks noChangeArrowheads="1"/>
            </p:cNvSpPr>
            <p:nvPr/>
          </p:nvSpPr>
          <p:spPr bwMode="auto">
            <a:xfrm>
              <a:off x="3998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0588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22" name="Text Box 30"/>
            <p:cNvSpPr txBox="1">
              <a:spLocks noChangeArrowheads="1"/>
            </p:cNvSpPr>
            <p:nvPr/>
          </p:nvSpPr>
          <p:spPr bwMode="auto">
            <a:xfrm>
              <a:off x="3998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Alpha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Blending</a:t>
              </a:r>
            </a:p>
          </p:txBody>
        </p:sp>
      </p:grpSp>
      <p:grpSp>
        <p:nvGrpSpPr>
          <p:cNvPr id="14" name="Group 31"/>
          <p:cNvGrpSpPr>
            <a:grpSpLocks/>
          </p:cNvGrpSpPr>
          <p:nvPr/>
        </p:nvGrpSpPr>
        <p:grpSpPr bwMode="auto">
          <a:xfrm>
            <a:off x="4500563" y="2741613"/>
            <a:ext cx="1728787" cy="1036637"/>
            <a:chOff x="2882" y="1237"/>
            <a:chExt cx="1089" cy="653"/>
          </a:xfrm>
        </p:grpSpPr>
        <p:sp>
          <p:nvSpPr>
            <p:cNvPr id="417824" name="Rectangle 32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25" name="Rectangle 33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26" name="Text Box 34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Depth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Test</a:t>
              </a:r>
            </a:p>
          </p:txBody>
        </p:sp>
      </p:grpSp>
      <p:grpSp>
        <p:nvGrpSpPr>
          <p:cNvPr id="15" name="Group 35"/>
          <p:cNvGrpSpPr>
            <a:grpSpLocks/>
          </p:cNvGrpSpPr>
          <p:nvPr/>
        </p:nvGrpSpPr>
        <p:grpSpPr bwMode="auto">
          <a:xfrm>
            <a:off x="785813" y="2741613"/>
            <a:ext cx="1738312" cy="1036637"/>
            <a:chOff x="495" y="1237"/>
            <a:chExt cx="1095" cy="653"/>
          </a:xfrm>
        </p:grpSpPr>
        <p:sp>
          <p:nvSpPr>
            <p:cNvPr id="417828" name="Rectangle 36"/>
            <p:cNvSpPr>
              <a:spLocks noChangeArrowheads="1"/>
            </p:cNvSpPr>
            <p:nvPr/>
          </p:nvSpPr>
          <p:spPr bwMode="auto">
            <a:xfrm>
              <a:off x="540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29" name="Rectangle 37"/>
            <p:cNvSpPr>
              <a:spLocks noChangeArrowheads="1"/>
            </p:cNvSpPr>
            <p:nvPr/>
          </p:nvSpPr>
          <p:spPr bwMode="auto">
            <a:xfrm>
              <a:off x="501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17830" name="Text Box 38"/>
            <p:cNvSpPr txBox="1">
              <a:spLocks noChangeArrowheads="1"/>
            </p:cNvSpPr>
            <p:nvPr/>
          </p:nvSpPr>
          <p:spPr bwMode="auto">
            <a:xfrm>
              <a:off x="49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Alpha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Test</a:t>
              </a:r>
              <a:endParaRPr lang="de-DE" sz="1800" b="0" i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417831" name="Text Box 39"/>
          <p:cNvSpPr txBox="1">
            <a:spLocks noChangeArrowheads="1"/>
          </p:cNvSpPr>
          <p:nvPr/>
        </p:nvSpPr>
        <p:spPr bwMode="auto">
          <a:xfrm>
            <a:off x="846138" y="3922713"/>
            <a:ext cx="1627187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i="0">
                <a:solidFill>
                  <a:schemeClr val="tx1"/>
                </a:solidFill>
              </a:rPr>
              <a:t>Verwerfe alle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Fragmente mit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bestimmten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Alpha-Werten</a:t>
            </a:r>
          </a:p>
        </p:txBody>
      </p:sp>
      <p:sp>
        <p:nvSpPr>
          <p:cNvPr id="417832" name="Text Box 40"/>
          <p:cNvSpPr txBox="1">
            <a:spLocks noChangeArrowheads="1"/>
          </p:cNvSpPr>
          <p:nvPr/>
        </p:nvSpPr>
        <p:spPr bwMode="auto">
          <a:xfrm>
            <a:off x="2711450" y="3895725"/>
            <a:ext cx="1627188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i="0">
                <a:solidFill>
                  <a:schemeClr val="tx1"/>
                </a:solidFill>
              </a:rPr>
              <a:t>Verwerfe alle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Fragmente mit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gesetztem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Stencil-Buffer.</a:t>
            </a:r>
          </a:p>
        </p:txBody>
      </p:sp>
      <p:sp>
        <p:nvSpPr>
          <p:cNvPr id="417833" name="Text Box 41"/>
          <p:cNvSpPr txBox="1">
            <a:spLocks noChangeArrowheads="1"/>
          </p:cNvSpPr>
          <p:nvPr/>
        </p:nvSpPr>
        <p:spPr bwMode="auto">
          <a:xfrm>
            <a:off x="4560888" y="3895725"/>
            <a:ext cx="1627187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i="0">
                <a:solidFill>
                  <a:schemeClr val="tx1"/>
                </a:solidFill>
              </a:rPr>
              <a:t>Verwerfe alle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Fragmente, die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verdeckt sind.</a:t>
            </a:r>
          </a:p>
        </p:txBody>
      </p:sp>
      <p:sp>
        <p:nvSpPr>
          <p:cNvPr id="417834" name="Text Box 42"/>
          <p:cNvSpPr txBox="1">
            <a:spLocks noChangeArrowheads="1"/>
          </p:cNvSpPr>
          <p:nvPr/>
        </p:nvSpPr>
        <p:spPr bwMode="auto">
          <a:xfrm>
            <a:off x="6116638" y="3895725"/>
            <a:ext cx="2309812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i="0">
                <a:solidFill>
                  <a:schemeClr val="tx1"/>
                </a:solidFill>
              </a:rPr>
              <a:t>Kombiniere die Farbe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des Fragments mit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der Farbe, die bereits </a:t>
            </a:r>
            <a:br>
              <a:rPr lang="de-DE" sz="1800" i="0">
                <a:solidFill>
                  <a:schemeClr val="tx1"/>
                </a:solidFill>
              </a:rPr>
            </a:br>
            <a:r>
              <a:rPr lang="de-DE" sz="1800" i="0">
                <a:solidFill>
                  <a:schemeClr val="tx1"/>
                </a:solidFill>
              </a:rPr>
              <a:t>im Color-Buffer steht.</a:t>
            </a:r>
          </a:p>
        </p:txBody>
      </p:sp>
      <p:sp>
        <p:nvSpPr>
          <p:cNvPr id="417835" name="Line 43"/>
          <p:cNvSpPr>
            <a:spLocks noChangeShapeType="1"/>
          </p:cNvSpPr>
          <p:nvPr/>
        </p:nvSpPr>
        <p:spPr bwMode="auto">
          <a:xfrm flipH="1">
            <a:off x="2457450" y="1825625"/>
            <a:ext cx="1835150" cy="879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7836" name="Line 44"/>
          <p:cNvSpPr>
            <a:spLocks noChangeShapeType="1"/>
          </p:cNvSpPr>
          <p:nvPr/>
        </p:nvSpPr>
        <p:spPr bwMode="auto">
          <a:xfrm flipH="1">
            <a:off x="4511675" y="1830388"/>
            <a:ext cx="52388" cy="9112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7837" name="Line 45"/>
          <p:cNvSpPr>
            <a:spLocks noChangeShapeType="1"/>
          </p:cNvSpPr>
          <p:nvPr/>
        </p:nvSpPr>
        <p:spPr bwMode="auto">
          <a:xfrm>
            <a:off x="4835525" y="1820863"/>
            <a:ext cx="1506538" cy="93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7838" name="Line 46"/>
          <p:cNvSpPr>
            <a:spLocks noChangeShapeType="1"/>
          </p:cNvSpPr>
          <p:nvPr/>
        </p:nvSpPr>
        <p:spPr bwMode="auto">
          <a:xfrm>
            <a:off x="5106988" y="1816100"/>
            <a:ext cx="2903537" cy="931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7839" name="Line 47"/>
          <p:cNvSpPr>
            <a:spLocks noChangeShapeType="1"/>
          </p:cNvSpPr>
          <p:nvPr/>
        </p:nvSpPr>
        <p:spPr bwMode="auto">
          <a:xfrm flipH="1">
            <a:off x="2605088" y="1812925"/>
            <a:ext cx="1693862" cy="949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7840" name="Line 48"/>
          <p:cNvSpPr>
            <a:spLocks noChangeShapeType="1"/>
          </p:cNvSpPr>
          <p:nvPr/>
        </p:nvSpPr>
        <p:spPr bwMode="auto">
          <a:xfrm flipH="1">
            <a:off x="4319588" y="1830388"/>
            <a:ext cx="244475" cy="923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7841" name="Line 49"/>
          <p:cNvSpPr>
            <a:spLocks noChangeShapeType="1"/>
          </p:cNvSpPr>
          <p:nvPr/>
        </p:nvSpPr>
        <p:spPr bwMode="auto">
          <a:xfrm>
            <a:off x="4835525" y="1820863"/>
            <a:ext cx="1330325" cy="9302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582863" y="1203325"/>
            <a:ext cx="3995737" cy="674688"/>
            <a:chOff x="302" y="610"/>
            <a:chExt cx="2517" cy="425"/>
          </a:xfrm>
        </p:grpSpPr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417844" name="Rectangle 52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45" name="Rectangle 53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0392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17846" name="Text Box 54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417847" name="Line 55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8" name="Group 56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417849" name="Rectangle 57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50" name="Rectangle 58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0392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17851" name="Text Box 59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417852" name="Line 60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9" name="Group 61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417854" name="Rectangle 62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55" name="Rectangle 63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17856" name="Text Box 64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i="0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417857" name="Line 65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417858" name="Line 66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0" name="Group 67"/>
          <p:cNvGrpSpPr>
            <a:grpSpLocks/>
          </p:cNvGrpSpPr>
          <p:nvPr/>
        </p:nvGrpSpPr>
        <p:grpSpPr bwMode="auto">
          <a:xfrm>
            <a:off x="7712075" y="5238750"/>
            <a:ext cx="793750" cy="987425"/>
            <a:chOff x="3260" y="2116"/>
            <a:chExt cx="825" cy="1026"/>
          </a:xfrm>
        </p:grpSpPr>
        <p:sp>
          <p:nvSpPr>
            <p:cNvPr id="417860" name="Freeform 68"/>
            <p:cNvSpPr>
              <a:spLocks/>
            </p:cNvSpPr>
            <p:nvPr/>
          </p:nvSpPr>
          <p:spPr bwMode="auto">
            <a:xfrm>
              <a:off x="3312" y="2168"/>
              <a:ext cx="722" cy="512"/>
            </a:xfrm>
            <a:custGeom>
              <a:avLst/>
              <a:gdLst/>
              <a:ahLst/>
              <a:cxnLst>
                <a:cxn ang="0">
                  <a:pos x="272" y="453"/>
                </a:cxn>
                <a:cxn ang="0">
                  <a:pos x="181" y="453"/>
                </a:cxn>
                <a:cxn ang="0">
                  <a:pos x="181" y="363"/>
                </a:cxn>
                <a:cxn ang="0">
                  <a:pos x="90" y="363"/>
                </a:cxn>
                <a:cxn ang="0">
                  <a:pos x="90" y="181"/>
                </a:cxn>
                <a:cxn ang="0">
                  <a:pos x="0" y="181"/>
                </a:cxn>
                <a:cxn ang="0">
                  <a:pos x="0" y="0"/>
                </a:cxn>
                <a:cxn ang="0">
                  <a:pos x="181" y="0"/>
                </a:cxn>
                <a:cxn ang="0">
                  <a:pos x="181" y="90"/>
                </a:cxn>
                <a:cxn ang="0">
                  <a:pos x="635" y="90"/>
                </a:cxn>
                <a:cxn ang="0">
                  <a:pos x="635" y="181"/>
                </a:cxn>
                <a:cxn ang="0">
                  <a:pos x="544" y="181"/>
                </a:cxn>
                <a:cxn ang="0">
                  <a:pos x="544" y="272"/>
                </a:cxn>
                <a:cxn ang="0">
                  <a:pos x="362" y="272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272" y="453"/>
                </a:cxn>
              </a:cxnLst>
              <a:rect l="0" t="0" r="r" b="b"/>
              <a:pathLst>
                <a:path w="635" h="453">
                  <a:moveTo>
                    <a:pt x="272" y="453"/>
                  </a:moveTo>
                  <a:lnTo>
                    <a:pt x="181" y="453"/>
                  </a:lnTo>
                  <a:lnTo>
                    <a:pt x="181" y="363"/>
                  </a:lnTo>
                  <a:lnTo>
                    <a:pt x="90" y="363"/>
                  </a:lnTo>
                  <a:lnTo>
                    <a:pt x="90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90"/>
                  </a:lnTo>
                  <a:lnTo>
                    <a:pt x="635" y="90"/>
                  </a:lnTo>
                  <a:lnTo>
                    <a:pt x="635" y="181"/>
                  </a:lnTo>
                  <a:lnTo>
                    <a:pt x="544" y="181"/>
                  </a:lnTo>
                  <a:lnTo>
                    <a:pt x="544" y="272"/>
                  </a:lnTo>
                  <a:lnTo>
                    <a:pt x="362" y="272"/>
                  </a:lnTo>
                  <a:lnTo>
                    <a:pt x="362" y="363"/>
                  </a:lnTo>
                  <a:lnTo>
                    <a:pt x="272" y="363"/>
                  </a:lnTo>
                  <a:lnTo>
                    <a:pt x="272" y="453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417861" name="Freeform 69"/>
            <p:cNvSpPr>
              <a:spLocks/>
            </p:cNvSpPr>
            <p:nvPr/>
          </p:nvSpPr>
          <p:spPr bwMode="auto">
            <a:xfrm>
              <a:off x="3621" y="2373"/>
              <a:ext cx="413" cy="718"/>
            </a:xfrm>
            <a:custGeom>
              <a:avLst/>
              <a:gdLst/>
              <a:ahLst/>
              <a:cxnLst>
                <a:cxn ang="0">
                  <a:pos x="272" y="635"/>
                </a:cxn>
                <a:cxn ang="0">
                  <a:pos x="181" y="635"/>
                </a:cxn>
                <a:cxn ang="0">
                  <a:pos x="181" y="544"/>
                </a:cxn>
                <a:cxn ang="0">
                  <a:pos x="90" y="544"/>
                </a:cxn>
                <a:cxn ang="0">
                  <a:pos x="90" y="363"/>
                </a:cxn>
                <a:cxn ang="0">
                  <a:pos x="0" y="363"/>
                </a:cxn>
                <a:cxn ang="0">
                  <a:pos x="0" y="182"/>
                </a:cxn>
                <a:cxn ang="0">
                  <a:pos x="90" y="182"/>
                </a:cxn>
                <a:cxn ang="0">
                  <a:pos x="90" y="91"/>
                </a:cxn>
                <a:cxn ang="0">
                  <a:pos x="272" y="91"/>
                </a:cxn>
                <a:cxn ang="0">
                  <a:pos x="272" y="0"/>
                </a:cxn>
                <a:cxn ang="0">
                  <a:pos x="363" y="0"/>
                </a:cxn>
                <a:cxn ang="0">
                  <a:pos x="363" y="182"/>
                </a:cxn>
                <a:cxn ang="0">
                  <a:pos x="272" y="182"/>
                </a:cxn>
                <a:cxn ang="0">
                  <a:pos x="272" y="635"/>
                </a:cxn>
              </a:cxnLst>
              <a:rect l="0" t="0" r="r" b="b"/>
              <a:pathLst>
                <a:path w="363" h="635">
                  <a:moveTo>
                    <a:pt x="272" y="635"/>
                  </a:moveTo>
                  <a:lnTo>
                    <a:pt x="181" y="635"/>
                  </a:lnTo>
                  <a:lnTo>
                    <a:pt x="181" y="544"/>
                  </a:lnTo>
                  <a:lnTo>
                    <a:pt x="90" y="544"/>
                  </a:lnTo>
                  <a:lnTo>
                    <a:pt x="90" y="363"/>
                  </a:lnTo>
                  <a:lnTo>
                    <a:pt x="0" y="363"/>
                  </a:lnTo>
                  <a:lnTo>
                    <a:pt x="0" y="182"/>
                  </a:lnTo>
                  <a:lnTo>
                    <a:pt x="90" y="182"/>
                  </a:lnTo>
                  <a:lnTo>
                    <a:pt x="90" y="91"/>
                  </a:lnTo>
                  <a:lnTo>
                    <a:pt x="272" y="91"/>
                  </a:lnTo>
                  <a:lnTo>
                    <a:pt x="272" y="0"/>
                  </a:lnTo>
                  <a:lnTo>
                    <a:pt x="363" y="0"/>
                  </a:lnTo>
                  <a:lnTo>
                    <a:pt x="363" y="182"/>
                  </a:lnTo>
                  <a:lnTo>
                    <a:pt x="272" y="182"/>
                  </a:lnTo>
                  <a:lnTo>
                    <a:pt x="272" y="635"/>
                  </a:lnTo>
                  <a:close/>
                </a:path>
              </a:pathLst>
            </a:custGeom>
            <a:solidFill>
              <a:srgbClr val="0080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3260" y="2116"/>
              <a:ext cx="825" cy="1026"/>
              <a:chOff x="4876" y="2160"/>
              <a:chExt cx="726" cy="907"/>
            </a:xfrm>
          </p:grpSpPr>
          <p:sp>
            <p:nvSpPr>
              <p:cNvPr id="417863" name="Line 71"/>
              <p:cNvSpPr>
                <a:spLocks noChangeShapeType="1"/>
              </p:cNvSpPr>
              <p:nvPr/>
            </p:nvSpPr>
            <p:spPr bwMode="auto">
              <a:xfrm>
                <a:off x="4921" y="2160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64" name="Line 72"/>
              <p:cNvSpPr>
                <a:spLocks noChangeShapeType="1"/>
              </p:cNvSpPr>
              <p:nvPr/>
            </p:nvSpPr>
            <p:spPr bwMode="auto">
              <a:xfrm>
                <a:off x="5012" y="216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65" name="Line 73"/>
              <p:cNvSpPr>
                <a:spLocks noChangeShapeType="1"/>
              </p:cNvSpPr>
              <p:nvPr/>
            </p:nvSpPr>
            <p:spPr bwMode="auto">
              <a:xfrm>
                <a:off x="5103" y="2160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66" name="Line 74"/>
              <p:cNvSpPr>
                <a:spLocks noChangeShapeType="1"/>
              </p:cNvSpPr>
              <p:nvPr/>
            </p:nvSpPr>
            <p:spPr bwMode="auto">
              <a:xfrm>
                <a:off x="5193" y="2251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67" name="Line 75"/>
              <p:cNvSpPr>
                <a:spLocks noChangeShapeType="1"/>
              </p:cNvSpPr>
              <p:nvPr/>
            </p:nvSpPr>
            <p:spPr bwMode="auto">
              <a:xfrm>
                <a:off x="5284" y="2251"/>
                <a:ext cx="0" cy="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68" name="Line 76"/>
              <p:cNvSpPr>
                <a:spLocks noChangeShapeType="1"/>
              </p:cNvSpPr>
              <p:nvPr/>
            </p:nvSpPr>
            <p:spPr bwMode="auto">
              <a:xfrm>
                <a:off x="5375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69" name="Line 77"/>
              <p:cNvSpPr>
                <a:spLocks noChangeShapeType="1"/>
              </p:cNvSpPr>
              <p:nvPr/>
            </p:nvSpPr>
            <p:spPr bwMode="auto">
              <a:xfrm>
                <a:off x="5466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0" name="Line 78"/>
              <p:cNvSpPr>
                <a:spLocks noChangeShapeType="1"/>
              </p:cNvSpPr>
              <p:nvPr/>
            </p:nvSpPr>
            <p:spPr bwMode="auto">
              <a:xfrm>
                <a:off x="5556" y="2251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1" name="Line 79"/>
              <p:cNvSpPr>
                <a:spLocks noChangeShapeType="1"/>
              </p:cNvSpPr>
              <p:nvPr/>
            </p:nvSpPr>
            <p:spPr bwMode="auto">
              <a:xfrm flipH="1" flipV="1">
                <a:off x="4876" y="2296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2" name="Line 80"/>
              <p:cNvSpPr>
                <a:spLocks noChangeShapeType="1"/>
              </p:cNvSpPr>
              <p:nvPr/>
            </p:nvSpPr>
            <p:spPr bwMode="auto">
              <a:xfrm flipH="1" flipV="1">
                <a:off x="4876" y="2205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3" name="Line 81"/>
              <p:cNvSpPr>
                <a:spLocks noChangeShapeType="1"/>
              </p:cNvSpPr>
              <p:nvPr/>
            </p:nvSpPr>
            <p:spPr bwMode="auto">
              <a:xfrm flipH="1" flipV="1">
                <a:off x="4876" y="2387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4" name="Line 82"/>
              <p:cNvSpPr>
                <a:spLocks noChangeShapeType="1"/>
              </p:cNvSpPr>
              <p:nvPr/>
            </p:nvSpPr>
            <p:spPr bwMode="auto">
              <a:xfrm flipH="1" flipV="1">
                <a:off x="4967" y="2477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5" name="Line 83"/>
              <p:cNvSpPr>
                <a:spLocks noChangeShapeType="1"/>
              </p:cNvSpPr>
              <p:nvPr/>
            </p:nvSpPr>
            <p:spPr bwMode="auto">
              <a:xfrm flipH="1" flipV="1">
                <a:off x="4967" y="2568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6" name="Line 84"/>
              <p:cNvSpPr>
                <a:spLocks noChangeShapeType="1"/>
              </p:cNvSpPr>
              <p:nvPr/>
            </p:nvSpPr>
            <p:spPr bwMode="auto">
              <a:xfrm flipH="1" flipV="1">
                <a:off x="5058" y="2659"/>
                <a:ext cx="4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7" name="Line 85"/>
              <p:cNvSpPr>
                <a:spLocks noChangeShapeType="1"/>
              </p:cNvSpPr>
              <p:nvPr/>
            </p:nvSpPr>
            <p:spPr bwMode="auto">
              <a:xfrm flipH="1" flipV="1">
                <a:off x="5148" y="275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8" name="Line 86"/>
              <p:cNvSpPr>
                <a:spLocks noChangeShapeType="1"/>
              </p:cNvSpPr>
              <p:nvPr/>
            </p:nvSpPr>
            <p:spPr bwMode="auto">
              <a:xfrm flipH="1" flipV="1">
                <a:off x="5239" y="2840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79" name="Line 87"/>
              <p:cNvSpPr>
                <a:spLocks noChangeShapeType="1"/>
              </p:cNvSpPr>
              <p:nvPr/>
            </p:nvSpPr>
            <p:spPr bwMode="auto">
              <a:xfrm flipH="1" flipV="1">
                <a:off x="5239" y="2931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80" name="Line 88"/>
              <p:cNvSpPr>
                <a:spLocks noChangeShapeType="1"/>
              </p:cNvSpPr>
              <p:nvPr/>
            </p:nvSpPr>
            <p:spPr bwMode="auto">
              <a:xfrm flipH="1" flipV="1">
                <a:off x="5330" y="3022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2" name="Group 89"/>
            <p:cNvGrpSpPr>
              <a:grpSpLocks/>
            </p:cNvGrpSpPr>
            <p:nvPr/>
          </p:nvGrpSpPr>
          <p:grpSpPr bwMode="auto">
            <a:xfrm>
              <a:off x="3348" y="2212"/>
              <a:ext cx="656" cy="836"/>
              <a:chOff x="3348" y="2212"/>
              <a:chExt cx="656" cy="836"/>
            </a:xfrm>
          </p:grpSpPr>
          <p:sp>
            <p:nvSpPr>
              <p:cNvPr id="417882" name="Freeform 90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83" name="Freeform 91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3" name="Group 92"/>
            <p:cNvGrpSpPr>
              <a:grpSpLocks/>
            </p:cNvGrpSpPr>
            <p:nvPr/>
          </p:nvGrpSpPr>
          <p:grpSpPr bwMode="auto">
            <a:xfrm>
              <a:off x="3296" y="2159"/>
              <a:ext cx="761" cy="934"/>
              <a:chOff x="3296" y="2159"/>
              <a:chExt cx="761" cy="934"/>
            </a:xfrm>
          </p:grpSpPr>
          <p:sp>
            <p:nvSpPr>
              <p:cNvPr id="417885" name="Oval 93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86" name="Oval 94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87" name="Oval 95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417888" name="Oval 96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417889" name="Line 97"/>
          <p:cNvSpPr>
            <a:spLocks noChangeShapeType="1"/>
          </p:cNvSpPr>
          <p:nvPr/>
        </p:nvSpPr>
        <p:spPr bwMode="auto">
          <a:xfrm flipH="1">
            <a:off x="765175" y="1825625"/>
            <a:ext cx="3255963" cy="8969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7890" name="Text Box 98"/>
          <p:cNvSpPr txBox="1">
            <a:spLocks noChangeArrowheads="1"/>
          </p:cNvSpPr>
          <p:nvPr/>
        </p:nvSpPr>
        <p:spPr bwMode="auto">
          <a:xfrm>
            <a:off x="1506538" y="5408613"/>
            <a:ext cx="1855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i="0" dirty="0">
                <a:solidFill>
                  <a:schemeClr val="tx1"/>
                </a:solidFill>
                <a:latin typeface="Futura Md BT" pitchFamily="34" charset="0"/>
              </a:rPr>
              <a:t>Fragmente</a:t>
            </a:r>
          </a:p>
        </p:txBody>
      </p:sp>
      <p:sp>
        <p:nvSpPr>
          <p:cNvPr id="417891" name="Text Box 99"/>
          <p:cNvSpPr txBox="1">
            <a:spLocks noChangeArrowheads="1"/>
          </p:cNvSpPr>
          <p:nvPr/>
        </p:nvSpPr>
        <p:spPr bwMode="auto">
          <a:xfrm>
            <a:off x="2478088" y="5414963"/>
            <a:ext cx="1855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i="0">
                <a:solidFill>
                  <a:schemeClr val="tx1"/>
                </a:solidFill>
                <a:latin typeface="Futura Md BT" pitchFamily="34" charset="0"/>
              </a:rPr>
              <a:t>Fragmente</a:t>
            </a:r>
          </a:p>
        </p:txBody>
      </p:sp>
      <p:sp>
        <p:nvSpPr>
          <p:cNvPr id="417921" name="Rectangle 129"/>
          <p:cNvSpPr>
            <a:spLocks noChangeArrowheads="1"/>
          </p:cNvSpPr>
          <p:nvPr/>
        </p:nvSpPr>
        <p:spPr bwMode="auto">
          <a:xfrm>
            <a:off x="-73025" y="1022350"/>
            <a:ext cx="538163" cy="545465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7922" name="Rectangle 130"/>
          <p:cNvSpPr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e-DE" sz="4400" b="0" i="0">
                <a:solidFill>
                  <a:srgbClr val="FF9900"/>
                </a:solidFill>
                <a:latin typeface="Futura Md BT" pitchFamily="34" charset="0"/>
              </a:rPr>
              <a:t>Rasterisierung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7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90652E-6 L -0.77344 -1.90652E-6 " pathEditMode="relative" ptsTypes="AA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66667E-6 L -0.13906 -6.66667E-6 " pathEditMode="relative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25926E-6 L -0.87066 -9.25926E-6 " pathEditMode="relative" ptsTypes="AA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1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0625 0.0 " pathEditMode="relative" ptsTypes="AA">
                                      <p:cBhvr>
                                        <p:cTn id="70" dur="500" fill="hold"/>
                                        <p:tgtEl>
                                          <p:spTgt spid="41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4532 0.0 " pathEditMode="relative" ptsTypes="AA">
                                      <p:cBhvr>
                                        <p:cTn id="101" dur="500" fill="hold"/>
                                        <p:tgtEl>
                                          <p:spTgt spid="417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10" grpId="0" animBg="1"/>
      <p:bldP spid="417811" grpId="0" animBg="1"/>
      <p:bldP spid="417811" grpId="1" animBg="1"/>
      <p:bldP spid="417812" grpId="0" animBg="1"/>
      <p:bldP spid="417812" grpId="1" animBg="1"/>
      <p:bldP spid="417814" grpId="0"/>
      <p:bldP spid="417831" grpId="0"/>
      <p:bldP spid="417832" grpId="0"/>
      <p:bldP spid="417833" grpId="0"/>
      <p:bldP spid="417834" grpId="0"/>
      <p:bldP spid="417835" grpId="0" animBg="1"/>
      <p:bldP spid="417836" grpId="0" animBg="1"/>
      <p:bldP spid="417837" grpId="0" animBg="1"/>
      <p:bldP spid="417838" grpId="0" animBg="1"/>
      <p:bldP spid="417839" grpId="0" animBg="1"/>
      <p:bldP spid="417840" grpId="0" animBg="1"/>
      <p:bldP spid="417841" grpId="0" animBg="1"/>
      <p:bldP spid="417889" grpId="0" animBg="1"/>
      <p:bldP spid="417890" grpId="0" autoUpdateAnimBg="0"/>
      <p:bldP spid="417890" grpId="1"/>
      <p:bldP spid="417890" grpId="2"/>
      <p:bldP spid="417891" grpId="0" autoUpdateAnimBg="0"/>
      <p:bldP spid="417891" grpId="1"/>
      <p:bldP spid="4179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Early Z-Test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025" y="1176338"/>
            <a:ext cx="7981950" cy="1439862"/>
          </a:xfrm>
        </p:spPr>
        <p:txBody>
          <a:bodyPr/>
          <a:lstStyle/>
          <a:p>
            <a:r>
              <a:rPr lang="de-DE" sz="2400"/>
              <a:t>Bei aufwändigen Fragment-Shadern ist es</a:t>
            </a:r>
            <a:br>
              <a:rPr lang="de-DE" sz="2400"/>
            </a:br>
            <a:r>
              <a:rPr lang="de-DE" sz="2400"/>
              <a:t>sinnvoll den Depth-Test vorzuziehen, d.h. den</a:t>
            </a:r>
            <a:br>
              <a:rPr lang="de-DE" sz="2400"/>
            </a:br>
            <a:r>
              <a:rPr lang="de-DE" sz="2400"/>
              <a:t>Depth-Test bereits in der Rasterisierung durchzuführen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43188" y="2487613"/>
            <a:ext cx="1728787" cy="1036637"/>
            <a:chOff x="2882" y="1237"/>
            <a:chExt cx="1089" cy="653"/>
          </a:xfrm>
        </p:grpSpPr>
        <p:sp>
          <p:nvSpPr>
            <p:cNvPr id="291845" name="Rectangle 5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1846" name="Rectangle 6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1847" name="Text Box 7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Depth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Test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333750" y="2487613"/>
            <a:ext cx="4724400" cy="1036637"/>
            <a:chOff x="2100" y="1927"/>
            <a:chExt cx="2976" cy="653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100" y="1927"/>
              <a:ext cx="1452" cy="653"/>
              <a:chOff x="1725" y="1237"/>
              <a:chExt cx="1090" cy="653"/>
            </a:xfrm>
          </p:grpSpPr>
          <p:sp>
            <p:nvSpPr>
              <p:cNvPr id="291851" name="Rectangle 11"/>
              <p:cNvSpPr>
                <a:spLocks noChangeArrowheads="1"/>
              </p:cNvSpPr>
              <p:nvPr/>
            </p:nvSpPr>
            <p:spPr bwMode="auto">
              <a:xfrm>
                <a:off x="1765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1852" name="Rectangle 12"/>
              <p:cNvSpPr>
                <a:spLocks noChangeArrowheads="1"/>
              </p:cNvSpPr>
              <p:nvPr/>
            </p:nvSpPr>
            <p:spPr bwMode="auto">
              <a:xfrm>
                <a:off x="1726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4706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1853" name="Text Box 13"/>
              <p:cNvSpPr txBox="1">
                <a:spLocks noChangeArrowheads="1"/>
              </p:cNvSpPr>
              <p:nvPr/>
            </p:nvSpPr>
            <p:spPr bwMode="auto">
              <a:xfrm>
                <a:off x="1725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Textur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Interpolation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624" y="1927"/>
              <a:ext cx="1452" cy="653"/>
              <a:chOff x="2882" y="1237"/>
              <a:chExt cx="1089" cy="653"/>
            </a:xfrm>
          </p:grpSpPr>
          <p:sp>
            <p:nvSpPr>
              <p:cNvPr id="291855" name="Rectangle 15"/>
              <p:cNvSpPr>
                <a:spLocks noChangeArrowheads="1"/>
              </p:cNvSpPr>
              <p:nvPr/>
            </p:nvSpPr>
            <p:spPr bwMode="auto">
              <a:xfrm>
                <a:off x="2921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1856" name="Rectangle 16"/>
              <p:cNvSpPr>
                <a:spLocks noChangeArrowheads="1"/>
              </p:cNvSpPr>
              <p:nvPr/>
            </p:nvSpPr>
            <p:spPr bwMode="auto">
              <a:xfrm>
                <a:off x="2882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862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1857" name="Text Box 17"/>
              <p:cNvSpPr txBox="1">
                <a:spLocks noChangeArrowheads="1"/>
              </p:cNvSpPr>
              <p:nvPr/>
            </p:nvSpPr>
            <p:spPr bwMode="auto">
              <a:xfrm>
                <a:off x="2882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Textur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i="0">
                    <a:solidFill>
                      <a:schemeClr val="bg1"/>
                    </a:solidFill>
                  </a:rPr>
                  <a:t>Anwendung</a:t>
                </a: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911225" y="2487613"/>
            <a:ext cx="2317750" cy="1036637"/>
            <a:chOff x="495" y="1237"/>
            <a:chExt cx="1095" cy="653"/>
          </a:xfrm>
        </p:grpSpPr>
        <p:sp>
          <p:nvSpPr>
            <p:cNvPr id="291859" name="Rectangle 19"/>
            <p:cNvSpPr>
              <a:spLocks noChangeArrowheads="1"/>
            </p:cNvSpPr>
            <p:nvPr/>
          </p:nvSpPr>
          <p:spPr bwMode="auto">
            <a:xfrm>
              <a:off x="540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1860" name="Rectangle 20"/>
            <p:cNvSpPr>
              <a:spLocks noChangeArrowheads="1"/>
            </p:cNvSpPr>
            <p:nvPr/>
          </p:nvSpPr>
          <p:spPr bwMode="auto">
            <a:xfrm>
              <a:off x="501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1861" name="Text Box 21"/>
            <p:cNvSpPr txBox="1">
              <a:spLocks noChangeArrowheads="1"/>
            </p:cNvSpPr>
            <p:nvPr/>
          </p:nvSpPr>
          <p:spPr bwMode="auto">
            <a:xfrm>
              <a:off x="49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Rasterisierung 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i="0">
                  <a:solidFill>
                    <a:schemeClr val="bg1"/>
                  </a:solidFill>
                </a:rPr>
                <a:t>der Polygone</a:t>
              </a:r>
              <a:endParaRPr lang="de-DE" sz="1800" b="0" i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291878" name="Rectangle 38"/>
          <p:cNvSpPr>
            <a:spLocks noChangeArrowheads="1"/>
          </p:cNvSpPr>
          <p:nvPr/>
        </p:nvSpPr>
        <p:spPr bwMode="auto">
          <a:xfrm>
            <a:off x="581025" y="3705225"/>
            <a:ext cx="7981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de-DE" sz="2400" b="0" i="0" dirty="0">
                <a:solidFill>
                  <a:schemeClr val="tx1"/>
                </a:solidFill>
              </a:rPr>
              <a:t>Computerspiele mit sehr aufwändigen Fragment-</a:t>
            </a:r>
            <a:r>
              <a:rPr lang="de-DE" sz="2400" b="0" i="0" dirty="0" err="1">
                <a:solidFill>
                  <a:schemeClr val="tx1"/>
                </a:solidFill>
              </a:rPr>
              <a:t>Shadern</a:t>
            </a:r>
            <a:r>
              <a:rPr lang="de-DE" sz="2400" b="0" i="0" dirty="0">
                <a:solidFill>
                  <a:schemeClr val="tx1"/>
                </a:solidFill>
              </a:rPr>
              <a:t> </a:t>
            </a:r>
            <a:br>
              <a:rPr lang="de-DE" sz="2400" b="0" i="0" dirty="0">
                <a:solidFill>
                  <a:schemeClr val="tx1"/>
                </a:solidFill>
              </a:rPr>
            </a:br>
            <a:r>
              <a:rPr lang="de-DE" sz="2400" b="0" i="0" dirty="0">
                <a:solidFill>
                  <a:schemeClr val="tx1"/>
                </a:solidFill>
              </a:rPr>
              <a:t>rendern oft die komplette Szene mit ausgeschalteten</a:t>
            </a:r>
            <a:br>
              <a:rPr lang="de-DE" sz="2400" b="0" i="0" dirty="0">
                <a:solidFill>
                  <a:schemeClr val="tx1"/>
                </a:solidFill>
              </a:rPr>
            </a:br>
            <a:r>
              <a:rPr lang="de-DE" sz="2400" b="0" i="0" dirty="0" err="1">
                <a:solidFill>
                  <a:schemeClr val="tx1"/>
                </a:solidFill>
              </a:rPr>
              <a:t>Shading</a:t>
            </a:r>
            <a:r>
              <a:rPr lang="de-DE" sz="2400" b="0" i="0" dirty="0">
                <a:solidFill>
                  <a:schemeClr val="tx1"/>
                </a:solidFill>
              </a:rPr>
              <a:t> in den Z-</a:t>
            </a:r>
            <a:r>
              <a:rPr lang="de-DE" sz="2400" b="0" i="0" dirty="0" err="1">
                <a:solidFill>
                  <a:schemeClr val="tx1"/>
                </a:solidFill>
              </a:rPr>
              <a:t>Buffer</a:t>
            </a:r>
            <a:r>
              <a:rPr lang="de-DE" sz="2400" b="0" i="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Blip>
                <a:blip r:embed="rId2"/>
              </a:buBlip>
            </a:pPr>
            <a:r>
              <a:rPr lang="de-DE" sz="2400" b="0" i="0" dirty="0">
                <a:solidFill>
                  <a:schemeClr val="tx1"/>
                </a:solidFill>
              </a:rPr>
              <a:t>Anschließend wird der Early-Z-Test verwendet um nur</a:t>
            </a:r>
            <a:br>
              <a:rPr lang="de-DE" sz="2400" b="0" i="0" dirty="0">
                <a:solidFill>
                  <a:schemeClr val="tx1"/>
                </a:solidFill>
              </a:rPr>
            </a:br>
            <a:r>
              <a:rPr lang="de-DE" sz="2400" b="0" i="0" dirty="0">
                <a:solidFill>
                  <a:schemeClr val="tx1"/>
                </a:solidFill>
              </a:rPr>
              <a:t>genau die Fragmente zu </a:t>
            </a:r>
            <a:r>
              <a:rPr lang="de-DE" sz="2400" b="0" i="0" dirty="0" err="1">
                <a:solidFill>
                  <a:schemeClr val="tx1"/>
                </a:solidFill>
              </a:rPr>
              <a:t>shaden</a:t>
            </a:r>
            <a:r>
              <a:rPr lang="de-DE" sz="2400" b="0" i="0" dirty="0">
                <a:solidFill>
                  <a:schemeClr val="tx1"/>
                </a:solidFill>
              </a:rPr>
              <a:t>, die auch wirklich</a:t>
            </a:r>
            <a:br>
              <a:rPr lang="de-DE" sz="2400" b="0" i="0" dirty="0">
                <a:solidFill>
                  <a:schemeClr val="tx1"/>
                </a:solidFill>
              </a:rPr>
            </a:br>
            <a:r>
              <a:rPr lang="de-DE" sz="2400" b="0" i="0" dirty="0">
                <a:solidFill>
                  <a:schemeClr val="tx1"/>
                </a:solidFill>
              </a:rPr>
              <a:t>sichtbar sind.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63E-6 L 0.12344 -6.2963E-6 " pathEditMode="relative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7326 2.22222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dirty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Geometrieverarbeitung</a:t>
            </a:r>
            <a:endParaRPr kumimoji="0" lang="de-DE" sz="4400" b="1" i="0" u="none" strike="noStrike" kern="0" cap="none" spc="0" normalizeH="0" baseline="0" noProof="0" dirty="0">
              <a:ln w="12700">
                <a:solidFill>
                  <a:srgbClr val="FF99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0068" name="Rectangle 3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de-DE" dirty="0" err="1"/>
              <a:t>Rasterisierung</a:t>
            </a:r>
            <a:endParaRPr lang="de-DE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712075" y="5230813"/>
            <a:ext cx="793750" cy="987425"/>
            <a:chOff x="3260" y="2116"/>
            <a:chExt cx="825" cy="1026"/>
          </a:xfrm>
        </p:grpSpPr>
        <p:sp>
          <p:nvSpPr>
            <p:cNvPr id="300036" name="Freeform 4"/>
            <p:cNvSpPr>
              <a:spLocks/>
            </p:cNvSpPr>
            <p:nvPr/>
          </p:nvSpPr>
          <p:spPr bwMode="auto">
            <a:xfrm>
              <a:off x="3312" y="2168"/>
              <a:ext cx="722" cy="512"/>
            </a:xfrm>
            <a:custGeom>
              <a:avLst/>
              <a:gdLst/>
              <a:ahLst/>
              <a:cxnLst>
                <a:cxn ang="0">
                  <a:pos x="272" y="453"/>
                </a:cxn>
                <a:cxn ang="0">
                  <a:pos x="181" y="453"/>
                </a:cxn>
                <a:cxn ang="0">
                  <a:pos x="181" y="363"/>
                </a:cxn>
                <a:cxn ang="0">
                  <a:pos x="90" y="363"/>
                </a:cxn>
                <a:cxn ang="0">
                  <a:pos x="90" y="181"/>
                </a:cxn>
                <a:cxn ang="0">
                  <a:pos x="0" y="181"/>
                </a:cxn>
                <a:cxn ang="0">
                  <a:pos x="0" y="0"/>
                </a:cxn>
                <a:cxn ang="0">
                  <a:pos x="181" y="0"/>
                </a:cxn>
                <a:cxn ang="0">
                  <a:pos x="181" y="90"/>
                </a:cxn>
                <a:cxn ang="0">
                  <a:pos x="635" y="90"/>
                </a:cxn>
                <a:cxn ang="0">
                  <a:pos x="635" y="181"/>
                </a:cxn>
                <a:cxn ang="0">
                  <a:pos x="544" y="181"/>
                </a:cxn>
                <a:cxn ang="0">
                  <a:pos x="544" y="272"/>
                </a:cxn>
                <a:cxn ang="0">
                  <a:pos x="362" y="272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272" y="453"/>
                </a:cxn>
              </a:cxnLst>
              <a:rect l="0" t="0" r="r" b="b"/>
              <a:pathLst>
                <a:path w="635" h="453">
                  <a:moveTo>
                    <a:pt x="272" y="453"/>
                  </a:moveTo>
                  <a:lnTo>
                    <a:pt x="181" y="453"/>
                  </a:lnTo>
                  <a:lnTo>
                    <a:pt x="181" y="363"/>
                  </a:lnTo>
                  <a:lnTo>
                    <a:pt x="90" y="363"/>
                  </a:lnTo>
                  <a:lnTo>
                    <a:pt x="90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90"/>
                  </a:lnTo>
                  <a:lnTo>
                    <a:pt x="635" y="90"/>
                  </a:lnTo>
                  <a:lnTo>
                    <a:pt x="635" y="181"/>
                  </a:lnTo>
                  <a:lnTo>
                    <a:pt x="544" y="181"/>
                  </a:lnTo>
                  <a:lnTo>
                    <a:pt x="544" y="272"/>
                  </a:lnTo>
                  <a:lnTo>
                    <a:pt x="362" y="272"/>
                  </a:lnTo>
                  <a:lnTo>
                    <a:pt x="362" y="363"/>
                  </a:lnTo>
                  <a:lnTo>
                    <a:pt x="272" y="363"/>
                  </a:lnTo>
                  <a:lnTo>
                    <a:pt x="272" y="453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0037" name="Freeform 5"/>
            <p:cNvSpPr>
              <a:spLocks/>
            </p:cNvSpPr>
            <p:nvPr/>
          </p:nvSpPr>
          <p:spPr bwMode="auto">
            <a:xfrm>
              <a:off x="3621" y="2373"/>
              <a:ext cx="413" cy="718"/>
            </a:xfrm>
            <a:custGeom>
              <a:avLst/>
              <a:gdLst/>
              <a:ahLst/>
              <a:cxnLst>
                <a:cxn ang="0">
                  <a:pos x="272" y="635"/>
                </a:cxn>
                <a:cxn ang="0">
                  <a:pos x="181" y="635"/>
                </a:cxn>
                <a:cxn ang="0">
                  <a:pos x="181" y="544"/>
                </a:cxn>
                <a:cxn ang="0">
                  <a:pos x="90" y="544"/>
                </a:cxn>
                <a:cxn ang="0">
                  <a:pos x="90" y="363"/>
                </a:cxn>
                <a:cxn ang="0">
                  <a:pos x="0" y="363"/>
                </a:cxn>
                <a:cxn ang="0">
                  <a:pos x="0" y="182"/>
                </a:cxn>
                <a:cxn ang="0">
                  <a:pos x="90" y="182"/>
                </a:cxn>
                <a:cxn ang="0">
                  <a:pos x="90" y="91"/>
                </a:cxn>
                <a:cxn ang="0">
                  <a:pos x="272" y="91"/>
                </a:cxn>
                <a:cxn ang="0">
                  <a:pos x="272" y="0"/>
                </a:cxn>
                <a:cxn ang="0">
                  <a:pos x="363" y="0"/>
                </a:cxn>
                <a:cxn ang="0">
                  <a:pos x="363" y="182"/>
                </a:cxn>
                <a:cxn ang="0">
                  <a:pos x="272" y="182"/>
                </a:cxn>
                <a:cxn ang="0">
                  <a:pos x="272" y="635"/>
                </a:cxn>
              </a:cxnLst>
              <a:rect l="0" t="0" r="r" b="b"/>
              <a:pathLst>
                <a:path w="363" h="635">
                  <a:moveTo>
                    <a:pt x="272" y="635"/>
                  </a:moveTo>
                  <a:lnTo>
                    <a:pt x="181" y="635"/>
                  </a:lnTo>
                  <a:lnTo>
                    <a:pt x="181" y="544"/>
                  </a:lnTo>
                  <a:lnTo>
                    <a:pt x="90" y="544"/>
                  </a:lnTo>
                  <a:lnTo>
                    <a:pt x="90" y="363"/>
                  </a:lnTo>
                  <a:lnTo>
                    <a:pt x="0" y="363"/>
                  </a:lnTo>
                  <a:lnTo>
                    <a:pt x="0" y="182"/>
                  </a:lnTo>
                  <a:lnTo>
                    <a:pt x="90" y="182"/>
                  </a:lnTo>
                  <a:lnTo>
                    <a:pt x="90" y="91"/>
                  </a:lnTo>
                  <a:lnTo>
                    <a:pt x="272" y="91"/>
                  </a:lnTo>
                  <a:lnTo>
                    <a:pt x="272" y="0"/>
                  </a:lnTo>
                  <a:lnTo>
                    <a:pt x="363" y="0"/>
                  </a:lnTo>
                  <a:lnTo>
                    <a:pt x="363" y="182"/>
                  </a:lnTo>
                  <a:lnTo>
                    <a:pt x="272" y="182"/>
                  </a:lnTo>
                  <a:lnTo>
                    <a:pt x="272" y="635"/>
                  </a:lnTo>
                  <a:close/>
                </a:path>
              </a:pathLst>
            </a:custGeom>
            <a:solidFill>
              <a:srgbClr val="0080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260" y="2116"/>
              <a:ext cx="825" cy="1026"/>
              <a:chOff x="4876" y="2160"/>
              <a:chExt cx="726" cy="907"/>
            </a:xfrm>
          </p:grpSpPr>
          <p:sp>
            <p:nvSpPr>
              <p:cNvPr id="300039" name="Line 7"/>
              <p:cNvSpPr>
                <a:spLocks noChangeShapeType="1"/>
              </p:cNvSpPr>
              <p:nvPr/>
            </p:nvSpPr>
            <p:spPr bwMode="auto">
              <a:xfrm>
                <a:off x="4921" y="2160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0" name="Line 8"/>
              <p:cNvSpPr>
                <a:spLocks noChangeShapeType="1"/>
              </p:cNvSpPr>
              <p:nvPr/>
            </p:nvSpPr>
            <p:spPr bwMode="auto">
              <a:xfrm>
                <a:off x="5012" y="216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1" name="Line 9"/>
              <p:cNvSpPr>
                <a:spLocks noChangeShapeType="1"/>
              </p:cNvSpPr>
              <p:nvPr/>
            </p:nvSpPr>
            <p:spPr bwMode="auto">
              <a:xfrm>
                <a:off x="5103" y="2160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2" name="Line 10"/>
              <p:cNvSpPr>
                <a:spLocks noChangeShapeType="1"/>
              </p:cNvSpPr>
              <p:nvPr/>
            </p:nvSpPr>
            <p:spPr bwMode="auto">
              <a:xfrm>
                <a:off x="5193" y="2251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3" name="Line 11"/>
              <p:cNvSpPr>
                <a:spLocks noChangeShapeType="1"/>
              </p:cNvSpPr>
              <p:nvPr/>
            </p:nvSpPr>
            <p:spPr bwMode="auto">
              <a:xfrm>
                <a:off x="5284" y="2251"/>
                <a:ext cx="0" cy="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4" name="Line 12"/>
              <p:cNvSpPr>
                <a:spLocks noChangeShapeType="1"/>
              </p:cNvSpPr>
              <p:nvPr/>
            </p:nvSpPr>
            <p:spPr bwMode="auto">
              <a:xfrm>
                <a:off x="5375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5" name="Line 13"/>
              <p:cNvSpPr>
                <a:spLocks noChangeShapeType="1"/>
              </p:cNvSpPr>
              <p:nvPr/>
            </p:nvSpPr>
            <p:spPr bwMode="auto">
              <a:xfrm>
                <a:off x="5466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6" name="Line 14"/>
              <p:cNvSpPr>
                <a:spLocks noChangeShapeType="1"/>
              </p:cNvSpPr>
              <p:nvPr/>
            </p:nvSpPr>
            <p:spPr bwMode="auto">
              <a:xfrm>
                <a:off x="5556" y="2251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7" name="Line 15"/>
              <p:cNvSpPr>
                <a:spLocks noChangeShapeType="1"/>
              </p:cNvSpPr>
              <p:nvPr/>
            </p:nvSpPr>
            <p:spPr bwMode="auto">
              <a:xfrm flipH="1" flipV="1">
                <a:off x="4876" y="2296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8" name="Line 16"/>
              <p:cNvSpPr>
                <a:spLocks noChangeShapeType="1"/>
              </p:cNvSpPr>
              <p:nvPr/>
            </p:nvSpPr>
            <p:spPr bwMode="auto">
              <a:xfrm flipH="1" flipV="1">
                <a:off x="4876" y="2205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49" name="Line 17"/>
              <p:cNvSpPr>
                <a:spLocks noChangeShapeType="1"/>
              </p:cNvSpPr>
              <p:nvPr/>
            </p:nvSpPr>
            <p:spPr bwMode="auto">
              <a:xfrm flipH="1" flipV="1">
                <a:off x="4876" y="2387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0" name="Line 18"/>
              <p:cNvSpPr>
                <a:spLocks noChangeShapeType="1"/>
              </p:cNvSpPr>
              <p:nvPr/>
            </p:nvSpPr>
            <p:spPr bwMode="auto">
              <a:xfrm flipH="1" flipV="1">
                <a:off x="4967" y="2477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1" name="Line 19"/>
              <p:cNvSpPr>
                <a:spLocks noChangeShapeType="1"/>
              </p:cNvSpPr>
              <p:nvPr/>
            </p:nvSpPr>
            <p:spPr bwMode="auto">
              <a:xfrm flipH="1" flipV="1">
                <a:off x="4967" y="2568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2" name="Line 20"/>
              <p:cNvSpPr>
                <a:spLocks noChangeShapeType="1"/>
              </p:cNvSpPr>
              <p:nvPr/>
            </p:nvSpPr>
            <p:spPr bwMode="auto">
              <a:xfrm flipH="1" flipV="1">
                <a:off x="5058" y="2659"/>
                <a:ext cx="4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3" name="Line 21"/>
              <p:cNvSpPr>
                <a:spLocks noChangeShapeType="1"/>
              </p:cNvSpPr>
              <p:nvPr/>
            </p:nvSpPr>
            <p:spPr bwMode="auto">
              <a:xfrm flipH="1" flipV="1">
                <a:off x="5148" y="275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4" name="Line 22"/>
              <p:cNvSpPr>
                <a:spLocks noChangeShapeType="1"/>
              </p:cNvSpPr>
              <p:nvPr/>
            </p:nvSpPr>
            <p:spPr bwMode="auto">
              <a:xfrm flipH="1" flipV="1">
                <a:off x="5239" y="2840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5" name="Line 23"/>
              <p:cNvSpPr>
                <a:spLocks noChangeShapeType="1"/>
              </p:cNvSpPr>
              <p:nvPr/>
            </p:nvSpPr>
            <p:spPr bwMode="auto">
              <a:xfrm flipH="1" flipV="1">
                <a:off x="5239" y="2931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6" name="Line 24"/>
              <p:cNvSpPr>
                <a:spLocks noChangeShapeType="1"/>
              </p:cNvSpPr>
              <p:nvPr/>
            </p:nvSpPr>
            <p:spPr bwMode="auto">
              <a:xfrm flipH="1" flipV="1">
                <a:off x="5330" y="3022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348" y="2212"/>
              <a:ext cx="656" cy="836"/>
              <a:chOff x="3348" y="2212"/>
              <a:chExt cx="656" cy="836"/>
            </a:xfrm>
          </p:grpSpPr>
          <p:sp>
            <p:nvSpPr>
              <p:cNvPr id="300058" name="Freeform 26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59" name="Freeform 27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96" y="2159"/>
              <a:ext cx="761" cy="934"/>
              <a:chOff x="3296" y="2159"/>
              <a:chExt cx="761" cy="934"/>
            </a:xfrm>
          </p:grpSpPr>
          <p:sp>
            <p:nvSpPr>
              <p:cNvPr id="300061" name="Oval 29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62" name="Oval 30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63" name="Oval 31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64" name="Oval 32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00065" name="AutoShape 33"/>
          <p:cNvSpPr>
            <a:spLocks noChangeArrowheads="1"/>
          </p:cNvSpPr>
          <p:nvPr/>
        </p:nvSpPr>
        <p:spPr bwMode="auto">
          <a:xfrm>
            <a:off x="1498600" y="5270500"/>
            <a:ext cx="1971675" cy="763588"/>
          </a:xfrm>
          <a:prstGeom prst="rightArrow">
            <a:avLst>
              <a:gd name="adj1" fmla="val 64241"/>
              <a:gd name="adj2" fmla="val 505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0066" name="AutoShape 34"/>
          <p:cNvSpPr>
            <a:spLocks noChangeArrowheads="1"/>
          </p:cNvSpPr>
          <p:nvPr/>
        </p:nvSpPr>
        <p:spPr bwMode="auto">
          <a:xfrm>
            <a:off x="3513138" y="5262563"/>
            <a:ext cx="2241550" cy="763587"/>
          </a:xfrm>
          <a:prstGeom prst="rightArrow">
            <a:avLst>
              <a:gd name="adj1" fmla="val 60917"/>
              <a:gd name="adj2" fmla="val 483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0067" name="Line 35"/>
          <p:cNvSpPr>
            <a:spLocks noChangeShapeType="1"/>
          </p:cNvSpPr>
          <p:nvPr/>
        </p:nvSpPr>
        <p:spPr bwMode="auto">
          <a:xfrm flipH="1">
            <a:off x="615950" y="3257550"/>
            <a:ext cx="79613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7762875" y="5287963"/>
            <a:ext cx="696913" cy="855662"/>
            <a:chOff x="2087" y="2159"/>
            <a:chExt cx="761" cy="934"/>
          </a:xfrm>
        </p:grpSpPr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139" y="2212"/>
              <a:ext cx="656" cy="836"/>
              <a:chOff x="3348" y="2212"/>
              <a:chExt cx="656" cy="836"/>
            </a:xfrm>
          </p:grpSpPr>
          <p:sp>
            <p:nvSpPr>
              <p:cNvPr id="300071" name="Freeform 39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72" name="Freeform 40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087" y="2159"/>
              <a:ext cx="761" cy="934"/>
              <a:chOff x="3296" y="2159"/>
              <a:chExt cx="761" cy="934"/>
            </a:xfrm>
          </p:grpSpPr>
          <p:sp>
            <p:nvSpPr>
              <p:cNvPr id="300074" name="Oval 42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75" name="Oval 43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76" name="Oval 44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077" name="Oval 45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333750" y="2741613"/>
            <a:ext cx="2305050" cy="1036637"/>
            <a:chOff x="1725" y="1237"/>
            <a:chExt cx="1090" cy="653"/>
          </a:xfrm>
        </p:grpSpPr>
        <p:sp>
          <p:nvSpPr>
            <p:cNvPr id="300079" name="Rectangle 47"/>
            <p:cNvSpPr>
              <a:spLocks noChangeArrowheads="1"/>
            </p:cNvSpPr>
            <p:nvPr/>
          </p:nvSpPr>
          <p:spPr bwMode="auto">
            <a:xfrm>
              <a:off x="1765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0080" name="Rectangle 48"/>
            <p:cNvSpPr>
              <a:spLocks noChangeArrowheads="1"/>
            </p:cNvSpPr>
            <p:nvPr/>
          </p:nvSpPr>
          <p:spPr bwMode="auto">
            <a:xfrm>
              <a:off x="1726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470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0081" name="Text Box 49"/>
            <p:cNvSpPr txBox="1">
              <a:spLocks noChangeArrowheads="1"/>
            </p:cNvSpPr>
            <p:nvPr/>
          </p:nvSpPr>
          <p:spPr bwMode="auto">
            <a:xfrm>
              <a:off x="172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Textur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Interpolation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753100" y="2741613"/>
            <a:ext cx="2305050" cy="1036637"/>
            <a:chOff x="2882" y="1237"/>
            <a:chExt cx="1089" cy="653"/>
          </a:xfrm>
        </p:grpSpPr>
        <p:sp>
          <p:nvSpPr>
            <p:cNvPr id="300083" name="Rectangle 51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0084" name="Rectangle 52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0085" name="Text Box 53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Textur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Anwendung</a:t>
              </a: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911225" y="2741613"/>
            <a:ext cx="2317750" cy="1036637"/>
            <a:chOff x="495" y="1237"/>
            <a:chExt cx="1095" cy="653"/>
          </a:xfrm>
        </p:grpSpPr>
        <p:sp>
          <p:nvSpPr>
            <p:cNvPr id="300087" name="Rectangle 55"/>
            <p:cNvSpPr>
              <a:spLocks noChangeArrowheads="1"/>
            </p:cNvSpPr>
            <p:nvPr/>
          </p:nvSpPr>
          <p:spPr bwMode="auto">
            <a:xfrm>
              <a:off x="540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0088" name="Rectangle 56"/>
            <p:cNvSpPr>
              <a:spLocks noChangeArrowheads="1"/>
            </p:cNvSpPr>
            <p:nvPr/>
          </p:nvSpPr>
          <p:spPr bwMode="auto">
            <a:xfrm>
              <a:off x="501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0089" name="Text Box 57"/>
            <p:cNvSpPr txBox="1">
              <a:spLocks noChangeArrowheads="1"/>
            </p:cNvSpPr>
            <p:nvPr/>
          </p:nvSpPr>
          <p:spPr bwMode="auto">
            <a:xfrm>
              <a:off x="49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Rasterisierung 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der Polygone</a:t>
              </a:r>
              <a:endParaRPr lang="de-DE" sz="18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00090" name="Text Box 58"/>
          <p:cNvSpPr txBox="1">
            <a:spLocks noChangeArrowheads="1"/>
          </p:cNvSpPr>
          <p:nvPr/>
        </p:nvSpPr>
        <p:spPr bwMode="auto">
          <a:xfrm>
            <a:off x="1298575" y="3922713"/>
            <a:ext cx="1595438" cy="9159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Zerlegung der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Primitive in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Fragmente </a:t>
            </a:r>
          </a:p>
        </p:txBody>
      </p:sp>
      <p:sp>
        <p:nvSpPr>
          <p:cNvPr id="300091" name="Text Box 59"/>
          <p:cNvSpPr txBox="1">
            <a:spLocks noChangeArrowheads="1"/>
          </p:cNvSpPr>
          <p:nvPr/>
        </p:nvSpPr>
        <p:spPr bwMode="auto">
          <a:xfrm>
            <a:off x="3563938" y="3895725"/>
            <a:ext cx="1889125" cy="1246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DE" sz="1800" b="1">
                <a:solidFill>
                  <a:schemeClr val="tx1"/>
                </a:solidFill>
              </a:rPr>
              <a:t>Interpolation von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Textur</a:t>
            </a:r>
            <a:r>
              <a:rPr lang="de-DE" sz="1800" b="1" i="1">
                <a:solidFill>
                  <a:schemeClr val="tx1"/>
                </a:solidFill>
              </a:rPr>
              <a:t>koordinaten</a:t>
            </a:r>
          </a:p>
          <a:p>
            <a:pPr algn="ctr"/>
            <a:r>
              <a:rPr lang="de-DE" sz="1800" b="1">
                <a:solidFill>
                  <a:schemeClr val="tx1"/>
                </a:solidFill>
              </a:rPr>
              <a:t>Interpolation von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Textur-Farbwerten</a:t>
            </a:r>
          </a:p>
        </p:txBody>
      </p:sp>
      <p:sp>
        <p:nvSpPr>
          <p:cNvPr id="300092" name="Text Box 60"/>
          <p:cNvSpPr txBox="1">
            <a:spLocks noChangeArrowheads="1"/>
          </p:cNvSpPr>
          <p:nvPr/>
        </p:nvSpPr>
        <p:spPr bwMode="auto">
          <a:xfrm>
            <a:off x="6011863" y="3895725"/>
            <a:ext cx="1908175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Kombination der 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Primärfarbe mit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der Textur-Farbe</a:t>
            </a:r>
          </a:p>
        </p:txBody>
      </p:sp>
      <p:sp>
        <p:nvSpPr>
          <p:cNvPr id="300093" name="AutoShape 61"/>
          <p:cNvSpPr>
            <a:spLocks noChangeArrowheads="1"/>
          </p:cNvSpPr>
          <p:nvPr/>
        </p:nvSpPr>
        <p:spPr bwMode="auto">
          <a:xfrm>
            <a:off x="3513138" y="5262563"/>
            <a:ext cx="4259262" cy="763587"/>
          </a:xfrm>
          <a:prstGeom prst="rightArrow">
            <a:avLst>
              <a:gd name="adj1" fmla="val 59250"/>
              <a:gd name="adj2" fmla="val 47206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0094" name="Line 62"/>
          <p:cNvSpPr>
            <a:spLocks noChangeShapeType="1"/>
          </p:cNvSpPr>
          <p:nvPr/>
        </p:nvSpPr>
        <p:spPr bwMode="auto">
          <a:xfrm flipH="1">
            <a:off x="931863" y="1825625"/>
            <a:ext cx="3089275" cy="904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0095" name="Line 63"/>
          <p:cNvSpPr>
            <a:spLocks noChangeShapeType="1"/>
          </p:cNvSpPr>
          <p:nvPr/>
        </p:nvSpPr>
        <p:spPr bwMode="auto">
          <a:xfrm flipH="1">
            <a:off x="3159125" y="1825625"/>
            <a:ext cx="1133475" cy="9096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0096" name="Line 64"/>
          <p:cNvSpPr>
            <a:spLocks noChangeShapeType="1"/>
          </p:cNvSpPr>
          <p:nvPr/>
        </p:nvSpPr>
        <p:spPr bwMode="auto">
          <a:xfrm>
            <a:off x="4564063" y="1830388"/>
            <a:ext cx="1195387" cy="9191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0097" name="Text Box 65"/>
          <p:cNvSpPr txBox="1">
            <a:spLocks noChangeArrowheads="1"/>
          </p:cNvSpPr>
          <p:nvPr/>
        </p:nvSpPr>
        <p:spPr bwMode="auto">
          <a:xfrm>
            <a:off x="1611313" y="5405438"/>
            <a:ext cx="1554162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Primitive</a:t>
            </a:r>
          </a:p>
        </p:txBody>
      </p:sp>
      <p:sp>
        <p:nvSpPr>
          <p:cNvPr id="300098" name="Line 66"/>
          <p:cNvSpPr>
            <a:spLocks noChangeShapeType="1"/>
          </p:cNvSpPr>
          <p:nvPr/>
        </p:nvSpPr>
        <p:spPr bwMode="auto">
          <a:xfrm flipH="1">
            <a:off x="3330575" y="1812925"/>
            <a:ext cx="968375" cy="955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0099" name="Line 67"/>
          <p:cNvSpPr>
            <a:spLocks noChangeShapeType="1"/>
          </p:cNvSpPr>
          <p:nvPr/>
        </p:nvSpPr>
        <p:spPr bwMode="auto">
          <a:xfrm>
            <a:off x="4564063" y="1830388"/>
            <a:ext cx="971550" cy="9159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0100" name="Line 68"/>
          <p:cNvSpPr>
            <a:spLocks noChangeShapeType="1"/>
          </p:cNvSpPr>
          <p:nvPr/>
        </p:nvSpPr>
        <p:spPr bwMode="auto">
          <a:xfrm>
            <a:off x="4835525" y="1820863"/>
            <a:ext cx="3151188" cy="923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3836988" y="1203325"/>
            <a:ext cx="3995737" cy="674688"/>
            <a:chOff x="302" y="610"/>
            <a:chExt cx="2517" cy="425"/>
          </a:xfrm>
        </p:grpSpPr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300103" name="Rectangle 71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04" name="Rectangle 72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0105" name="Text Box 73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300106" name="Line 74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300108" name="Rectangle 76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09" name="Rectangle 77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0110" name="Text Box 78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300111" name="Line 79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5" name="Group 80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300113" name="Rectangle 81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14" name="Rectangle 82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0115" name="Text Box 83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300116" name="Line 84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0117" name="Line 85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00118" name="Text Box 86"/>
          <p:cNvSpPr txBox="1">
            <a:spLocks noChangeArrowheads="1"/>
          </p:cNvSpPr>
          <p:nvPr/>
        </p:nvSpPr>
        <p:spPr bwMode="auto">
          <a:xfrm>
            <a:off x="3559175" y="5405438"/>
            <a:ext cx="18557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Fragmente</a:t>
            </a:r>
          </a:p>
        </p:txBody>
      </p:sp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636588" y="2741613"/>
            <a:ext cx="7539037" cy="3392487"/>
            <a:chOff x="401" y="1727"/>
            <a:chExt cx="4749" cy="2137"/>
          </a:xfrm>
        </p:grpSpPr>
        <p:grpSp>
          <p:nvGrpSpPr>
            <p:cNvPr id="17" name="Group 88"/>
            <p:cNvGrpSpPr>
              <a:grpSpLocks/>
            </p:cNvGrpSpPr>
            <p:nvPr/>
          </p:nvGrpSpPr>
          <p:grpSpPr bwMode="auto">
            <a:xfrm>
              <a:off x="401" y="3325"/>
              <a:ext cx="439" cy="539"/>
              <a:chOff x="3296" y="2159"/>
              <a:chExt cx="761" cy="934"/>
            </a:xfrm>
          </p:grpSpPr>
          <p:sp>
            <p:nvSpPr>
              <p:cNvPr id="300121" name="Oval 89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22" name="Oval 90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23" name="Oval 91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24" name="Oval 92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8" name="Group 93"/>
            <p:cNvGrpSpPr>
              <a:grpSpLocks/>
            </p:cNvGrpSpPr>
            <p:nvPr/>
          </p:nvGrpSpPr>
          <p:grpSpPr bwMode="auto">
            <a:xfrm>
              <a:off x="1667" y="1727"/>
              <a:ext cx="1090" cy="653"/>
              <a:chOff x="1725" y="1237"/>
              <a:chExt cx="1090" cy="653"/>
            </a:xfrm>
          </p:grpSpPr>
          <p:sp>
            <p:nvSpPr>
              <p:cNvPr id="300126" name="Rectangle 94"/>
              <p:cNvSpPr>
                <a:spLocks noChangeArrowheads="1"/>
              </p:cNvSpPr>
              <p:nvPr/>
            </p:nvSpPr>
            <p:spPr bwMode="auto">
              <a:xfrm>
                <a:off x="1765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27" name="Rectangle 95"/>
              <p:cNvSpPr>
                <a:spLocks noChangeArrowheads="1"/>
              </p:cNvSpPr>
              <p:nvPr/>
            </p:nvSpPr>
            <p:spPr bwMode="auto">
              <a:xfrm>
                <a:off x="1726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4706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28" name="Text Box 96"/>
              <p:cNvSpPr txBox="1">
                <a:spLocks noChangeArrowheads="1"/>
              </p:cNvSpPr>
              <p:nvPr/>
            </p:nvSpPr>
            <p:spPr bwMode="auto">
              <a:xfrm>
                <a:off x="1725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Per-Vertex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Beleuchtung</a:t>
                </a:r>
              </a:p>
            </p:txBody>
          </p:sp>
        </p:grpSp>
        <p:grpSp>
          <p:nvGrpSpPr>
            <p:cNvPr id="19" name="Group 97"/>
            <p:cNvGrpSpPr>
              <a:grpSpLocks/>
            </p:cNvGrpSpPr>
            <p:nvPr/>
          </p:nvGrpSpPr>
          <p:grpSpPr bwMode="auto">
            <a:xfrm>
              <a:off x="3998" y="1727"/>
              <a:ext cx="1089" cy="653"/>
              <a:chOff x="3998" y="1237"/>
              <a:chExt cx="1089" cy="653"/>
            </a:xfrm>
          </p:grpSpPr>
          <p:sp>
            <p:nvSpPr>
              <p:cNvPr id="300130" name="Rectangle 98"/>
              <p:cNvSpPr>
                <a:spLocks noChangeArrowheads="1"/>
              </p:cNvSpPr>
              <p:nvPr/>
            </p:nvSpPr>
            <p:spPr bwMode="auto">
              <a:xfrm>
                <a:off x="4037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31" name="Rectangle 99"/>
              <p:cNvSpPr>
                <a:spLocks noChangeArrowheads="1"/>
              </p:cNvSpPr>
              <p:nvPr/>
            </p:nvSpPr>
            <p:spPr bwMode="auto">
              <a:xfrm>
                <a:off x="3998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70588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32" name="Text Box 100"/>
              <p:cNvSpPr txBox="1">
                <a:spLocks noChangeArrowheads="1"/>
              </p:cNvSpPr>
              <p:nvPr/>
            </p:nvSpPr>
            <p:spPr bwMode="auto">
              <a:xfrm>
                <a:off x="3998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Projective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Transform.</a:t>
                </a:r>
              </a:p>
            </p:txBody>
          </p:sp>
        </p:grpSp>
        <p:grpSp>
          <p:nvGrpSpPr>
            <p:cNvPr id="20" name="Group 101"/>
            <p:cNvGrpSpPr>
              <a:grpSpLocks/>
            </p:cNvGrpSpPr>
            <p:nvPr/>
          </p:nvGrpSpPr>
          <p:grpSpPr bwMode="auto">
            <a:xfrm>
              <a:off x="2835" y="1727"/>
              <a:ext cx="1089" cy="653"/>
              <a:chOff x="2882" y="1237"/>
              <a:chExt cx="1089" cy="653"/>
            </a:xfrm>
          </p:grpSpPr>
          <p:sp>
            <p:nvSpPr>
              <p:cNvPr id="300134" name="Rectangle 102"/>
              <p:cNvSpPr>
                <a:spLocks noChangeArrowheads="1"/>
              </p:cNvSpPr>
              <p:nvPr/>
            </p:nvSpPr>
            <p:spPr bwMode="auto">
              <a:xfrm>
                <a:off x="2921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35" name="Rectangle 103"/>
              <p:cNvSpPr>
                <a:spLocks noChangeArrowheads="1"/>
              </p:cNvSpPr>
              <p:nvPr/>
            </p:nvSpPr>
            <p:spPr bwMode="auto">
              <a:xfrm>
                <a:off x="2882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862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36" name="Text Box 104"/>
              <p:cNvSpPr txBox="1">
                <a:spLocks noChangeArrowheads="1"/>
              </p:cNvSpPr>
              <p:nvPr/>
            </p:nvSpPr>
            <p:spPr bwMode="auto">
              <a:xfrm>
                <a:off x="2882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Primitive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Assembly</a:t>
                </a:r>
              </a:p>
            </p:txBody>
          </p:sp>
        </p:grpSp>
        <p:grpSp>
          <p:nvGrpSpPr>
            <p:cNvPr id="21" name="Group 105"/>
            <p:cNvGrpSpPr>
              <a:grpSpLocks/>
            </p:cNvGrpSpPr>
            <p:nvPr/>
          </p:nvGrpSpPr>
          <p:grpSpPr bwMode="auto">
            <a:xfrm>
              <a:off x="495" y="1727"/>
              <a:ext cx="1095" cy="653"/>
              <a:chOff x="495" y="1237"/>
              <a:chExt cx="1095" cy="653"/>
            </a:xfrm>
          </p:grpSpPr>
          <p:sp>
            <p:nvSpPr>
              <p:cNvPr id="300138" name="Rectangle 106"/>
              <p:cNvSpPr>
                <a:spLocks noChangeArrowheads="1"/>
              </p:cNvSpPr>
              <p:nvPr/>
            </p:nvSpPr>
            <p:spPr bwMode="auto">
              <a:xfrm>
                <a:off x="540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39" name="Rectangle 107"/>
              <p:cNvSpPr>
                <a:spLocks noChangeArrowheads="1"/>
              </p:cNvSpPr>
              <p:nvPr/>
            </p:nvSpPr>
            <p:spPr bwMode="auto">
              <a:xfrm>
                <a:off x="501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666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40" name="Text Box 108"/>
              <p:cNvSpPr txBox="1">
                <a:spLocks noChangeArrowheads="1"/>
              </p:cNvSpPr>
              <p:nvPr/>
            </p:nvSpPr>
            <p:spPr bwMode="auto">
              <a:xfrm>
                <a:off x="495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Affine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Transform</a:t>
                </a:r>
                <a:r>
                  <a:rPr lang="de-DE" sz="1800">
                    <a:solidFill>
                      <a:schemeClr val="bg1"/>
                    </a:solidFill>
                    <a:latin typeface="Verdana" pitchFamily="34" charset="0"/>
                  </a:rPr>
                  <a:t>.</a:t>
                </a:r>
              </a:p>
            </p:txBody>
          </p:sp>
        </p:grpSp>
        <p:sp>
          <p:nvSpPr>
            <p:cNvPr id="300141" name="Text Box 109"/>
            <p:cNvSpPr txBox="1">
              <a:spLocks noChangeArrowheads="1"/>
            </p:cNvSpPr>
            <p:nvPr/>
          </p:nvSpPr>
          <p:spPr bwMode="auto">
            <a:xfrm>
              <a:off x="507" y="2471"/>
              <a:ext cx="1070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>
                  <a:solidFill>
                    <a:schemeClr val="tx1"/>
                  </a:solidFill>
                </a:rPr>
                <a:t>Multiplikation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mit Transforma-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tionsmatrix</a:t>
              </a:r>
            </a:p>
          </p:txBody>
        </p:sp>
        <p:sp>
          <p:nvSpPr>
            <p:cNvPr id="300142" name="Text Box 110"/>
            <p:cNvSpPr txBox="1">
              <a:spLocks noChangeArrowheads="1"/>
            </p:cNvSpPr>
            <p:nvPr/>
          </p:nvSpPr>
          <p:spPr bwMode="auto">
            <a:xfrm>
              <a:off x="1548" y="2454"/>
              <a:ext cx="1334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>
                  <a:solidFill>
                    <a:schemeClr val="tx1"/>
                  </a:solidFill>
                </a:rPr>
                <a:t>Berechnung der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lokalen Beleuchtung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an den Eckpunkten</a:t>
              </a:r>
            </a:p>
          </p:txBody>
        </p:sp>
        <p:sp>
          <p:nvSpPr>
            <p:cNvPr id="300143" name="Text Box 111"/>
            <p:cNvSpPr txBox="1">
              <a:spLocks noChangeArrowheads="1"/>
            </p:cNvSpPr>
            <p:nvPr/>
          </p:nvSpPr>
          <p:spPr bwMode="auto">
            <a:xfrm>
              <a:off x="2848" y="2454"/>
              <a:ext cx="1152" cy="7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>
                  <a:solidFill>
                    <a:schemeClr val="tx1"/>
                  </a:solidFill>
                </a:rPr>
                <a:t>Erzeugung 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Geometrischer 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Primitive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(Linien, Dreiecke)</a:t>
              </a:r>
            </a:p>
          </p:txBody>
        </p:sp>
        <p:sp>
          <p:nvSpPr>
            <p:cNvPr id="300144" name="AutoShape 112"/>
            <p:cNvSpPr>
              <a:spLocks noChangeArrowheads="1"/>
            </p:cNvSpPr>
            <p:nvPr/>
          </p:nvSpPr>
          <p:spPr bwMode="auto">
            <a:xfrm>
              <a:off x="941" y="3323"/>
              <a:ext cx="2472" cy="481"/>
            </a:xfrm>
            <a:prstGeom prst="rightArrow">
              <a:avLst>
                <a:gd name="adj1" fmla="val 64241"/>
                <a:gd name="adj2" fmla="val 55176"/>
              </a:avLst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0145" name="AutoShape 113"/>
            <p:cNvSpPr>
              <a:spLocks noChangeArrowheads="1"/>
            </p:cNvSpPr>
            <p:nvPr/>
          </p:nvSpPr>
          <p:spPr bwMode="auto">
            <a:xfrm>
              <a:off x="3482" y="3340"/>
              <a:ext cx="1412" cy="481"/>
            </a:xfrm>
            <a:prstGeom prst="rightArrow">
              <a:avLst>
                <a:gd name="adj1" fmla="val 60917"/>
                <a:gd name="adj2" fmla="val 48355"/>
              </a:avLst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0146" name="Text Box 114"/>
            <p:cNvSpPr txBox="1">
              <a:spLocks noChangeArrowheads="1"/>
            </p:cNvSpPr>
            <p:nvPr/>
          </p:nvSpPr>
          <p:spPr bwMode="auto">
            <a:xfrm>
              <a:off x="3674" y="3420"/>
              <a:ext cx="1045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0"/>
                </a:spcBef>
                <a:buSzPct val="75000"/>
              </a:pPr>
              <a:r>
                <a:rPr lang="de-DE" sz="2400" b="1">
                  <a:solidFill>
                    <a:schemeClr val="tx1"/>
                  </a:solidFill>
                  <a:latin typeface="Futura Md BT" pitchFamily="34" charset="0"/>
                </a:rPr>
                <a:t>Primitive</a:t>
              </a:r>
              <a:r>
                <a:rPr lang="de-DE" sz="2400" b="1">
                  <a:solidFill>
                    <a:schemeClr val="tx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300147" name="Text Box 115"/>
            <p:cNvSpPr txBox="1">
              <a:spLocks noChangeArrowheads="1"/>
            </p:cNvSpPr>
            <p:nvPr/>
          </p:nvSpPr>
          <p:spPr bwMode="auto">
            <a:xfrm>
              <a:off x="3984" y="2454"/>
              <a:ext cx="1166" cy="4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>
                  <a:solidFill>
                    <a:schemeClr val="tx1"/>
                  </a:solidFill>
                </a:rPr>
                <a:t>Projektion auf die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Bildebene</a:t>
              </a:r>
            </a:p>
          </p:txBody>
        </p:sp>
        <p:sp>
          <p:nvSpPr>
            <p:cNvPr id="300148" name="Text Box 116"/>
            <p:cNvSpPr txBox="1">
              <a:spLocks noChangeArrowheads="1"/>
            </p:cNvSpPr>
            <p:nvPr/>
          </p:nvSpPr>
          <p:spPr bwMode="auto">
            <a:xfrm>
              <a:off x="1080" y="3414"/>
              <a:ext cx="883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400" b="1">
                  <a:solidFill>
                    <a:schemeClr val="tx1"/>
                  </a:solidFill>
                  <a:latin typeface="Futura Md BT" pitchFamily="34" charset="0"/>
                </a:rPr>
                <a:t>Vertices</a:t>
              </a:r>
            </a:p>
          </p:txBody>
        </p:sp>
      </p:grpSp>
      <p:sp>
        <p:nvSpPr>
          <p:cNvPr id="300149" name="Rectangle 117"/>
          <p:cNvSpPr>
            <a:spLocks noChangeArrowheads="1"/>
          </p:cNvSpPr>
          <p:nvPr/>
        </p:nvSpPr>
        <p:spPr bwMode="auto">
          <a:xfrm>
            <a:off x="-73025" y="1022350"/>
            <a:ext cx="538163" cy="545465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22" name="Group 118"/>
          <p:cNvGrpSpPr>
            <a:grpSpLocks/>
          </p:cNvGrpSpPr>
          <p:nvPr/>
        </p:nvGrpSpPr>
        <p:grpSpPr bwMode="auto">
          <a:xfrm>
            <a:off x="3841750" y="1195388"/>
            <a:ext cx="3995738" cy="674687"/>
            <a:chOff x="302" y="610"/>
            <a:chExt cx="2517" cy="425"/>
          </a:xfrm>
        </p:grpSpPr>
        <p:grpSp>
          <p:nvGrpSpPr>
            <p:cNvPr id="23" name="Group 119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300152" name="Rectangle 120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53" name="Rectangle 121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0154" name="Text Box 122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300155" name="Line 123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24" name="Group 124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300157" name="Rectangle 125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58" name="Rectangle 126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0159" name="Text Box 127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8431"/>
                    <a:invGamma/>
                  </a:schemeClr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300160" name="Line 128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25" name="Group 129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300162" name="Rectangle 130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0163" name="Rectangle 131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0588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0164" name="Text Box 132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300165" name="Line 133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0166" name="Line 134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3582E-6 L -0.77188 6.63582E-6 " pathEditMode="relative" ptsTypes="AA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66667E-6 L -0.13906 -6.66667E-6 " pathEditMode="relative" ptsTypes="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85729 3.7037E-6 " pathEditMode="relative" ptsTypes="AA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0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0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66667E-6 L -0.13906 -6.66667E-6 " pathEditMode="relative" ptsTypes="AA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300068" grpId="0"/>
      <p:bldP spid="300065" grpId="0" animBg="1"/>
      <p:bldP spid="300066" grpId="0" animBg="1"/>
      <p:bldP spid="300066" grpId="1" animBg="1"/>
      <p:bldP spid="300090" grpId="0" autoUpdateAnimBg="0"/>
      <p:bldP spid="300091" grpId="0" autoUpdateAnimBg="0"/>
      <p:bldP spid="300092" grpId="0" autoUpdateAnimBg="0"/>
      <p:bldP spid="300093" grpId="0" animBg="1"/>
      <p:bldP spid="300094" grpId="0" animBg="1"/>
      <p:bldP spid="300095" grpId="0" animBg="1"/>
      <p:bldP spid="300096" grpId="0" animBg="1"/>
      <p:bldP spid="300097" grpId="0" autoUpdateAnimBg="0"/>
      <p:bldP spid="300098" grpId="0" animBg="1"/>
      <p:bldP spid="300099" grpId="0" animBg="1"/>
      <p:bldP spid="300100" grpId="0" animBg="1"/>
      <p:bldP spid="3001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12063" y="5191125"/>
            <a:ext cx="911225" cy="1068388"/>
            <a:chOff x="4320" y="1863"/>
            <a:chExt cx="926" cy="1132"/>
          </a:xfrm>
        </p:grpSpPr>
        <p:sp>
          <p:nvSpPr>
            <p:cNvPr id="301059" name="Rectangle 3"/>
            <p:cNvSpPr>
              <a:spLocks noChangeArrowheads="1"/>
            </p:cNvSpPr>
            <p:nvPr/>
          </p:nvSpPr>
          <p:spPr bwMode="auto">
            <a:xfrm>
              <a:off x="4320" y="1863"/>
              <a:ext cx="926" cy="1132"/>
            </a:xfrm>
            <a:prstGeom prst="rect">
              <a:avLst/>
            </a:prstGeom>
            <a:solidFill>
              <a:srgbClr val="BBE0E3">
                <a:alpha val="3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321" y="1863"/>
              <a:ext cx="924" cy="1131"/>
              <a:chOff x="4474" y="2061"/>
              <a:chExt cx="924" cy="1131"/>
            </a:xfrm>
          </p:grpSpPr>
          <p:sp>
            <p:nvSpPr>
              <p:cNvPr id="301061" name="Freeform 5"/>
              <p:cNvSpPr>
                <a:spLocks/>
              </p:cNvSpPr>
              <p:nvPr/>
            </p:nvSpPr>
            <p:spPr bwMode="auto">
              <a:xfrm>
                <a:off x="4577" y="2168"/>
                <a:ext cx="722" cy="512"/>
              </a:xfrm>
              <a:custGeom>
                <a:avLst/>
                <a:gdLst/>
                <a:ahLst/>
                <a:cxnLst>
                  <a:cxn ang="0">
                    <a:pos x="272" y="453"/>
                  </a:cxn>
                  <a:cxn ang="0">
                    <a:pos x="181" y="453"/>
                  </a:cxn>
                  <a:cxn ang="0">
                    <a:pos x="181" y="363"/>
                  </a:cxn>
                  <a:cxn ang="0">
                    <a:pos x="90" y="363"/>
                  </a:cxn>
                  <a:cxn ang="0">
                    <a:pos x="90" y="181"/>
                  </a:cxn>
                  <a:cxn ang="0">
                    <a:pos x="0" y="181"/>
                  </a:cxn>
                  <a:cxn ang="0">
                    <a:pos x="0" y="0"/>
                  </a:cxn>
                  <a:cxn ang="0">
                    <a:pos x="181" y="0"/>
                  </a:cxn>
                  <a:cxn ang="0">
                    <a:pos x="181" y="90"/>
                  </a:cxn>
                  <a:cxn ang="0">
                    <a:pos x="635" y="90"/>
                  </a:cxn>
                  <a:cxn ang="0">
                    <a:pos x="635" y="181"/>
                  </a:cxn>
                  <a:cxn ang="0">
                    <a:pos x="544" y="181"/>
                  </a:cxn>
                  <a:cxn ang="0">
                    <a:pos x="544" y="272"/>
                  </a:cxn>
                  <a:cxn ang="0">
                    <a:pos x="362" y="272"/>
                  </a:cxn>
                  <a:cxn ang="0">
                    <a:pos x="362" y="363"/>
                  </a:cxn>
                  <a:cxn ang="0">
                    <a:pos x="272" y="363"/>
                  </a:cxn>
                  <a:cxn ang="0">
                    <a:pos x="272" y="453"/>
                  </a:cxn>
                </a:cxnLst>
                <a:rect l="0" t="0" r="r" b="b"/>
                <a:pathLst>
                  <a:path w="635" h="453">
                    <a:moveTo>
                      <a:pt x="272" y="453"/>
                    </a:moveTo>
                    <a:lnTo>
                      <a:pt x="181" y="453"/>
                    </a:lnTo>
                    <a:lnTo>
                      <a:pt x="181" y="363"/>
                    </a:lnTo>
                    <a:lnTo>
                      <a:pt x="90" y="363"/>
                    </a:lnTo>
                    <a:lnTo>
                      <a:pt x="90" y="181"/>
                    </a:lnTo>
                    <a:lnTo>
                      <a:pt x="0" y="181"/>
                    </a:lnTo>
                    <a:lnTo>
                      <a:pt x="0" y="0"/>
                    </a:lnTo>
                    <a:lnTo>
                      <a:pt x="181" y="0"/>
                    </a:lnTo>
                    <a:lnTo>
                      <a:pt x="181" y="90"/>
                    </a:lnTo>
                    <a:lnTo>
                      <a:pt x="635" y="90"/>
                    </a:lnTo>
                    <a:lnTo>
                      <a:pt x="635" y="181"/>
                    </a:lnTo>
                    <a:lnTo>
                      <a:pt x="544" y="181"/>
                    </a:lnTo>
                    <a:lnTo>
                      <a:pt x="544" y="272"/>
                    </a:lnTo>
                    <a:lnTo>
                      <a:pt x="362" y="272"/>
                    </a:lnTo>
                    <a:lnTo>
                      <a:pt x="362" y="363"/>
                    </a:lnTo>
                    <a:lnTo>
                      <a:pt x="272" y="363"/>
                    </a:lnTo>
                    <a:lnTo>
                      <a:pt x="272" y="453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062" name="Freeform 6"/>
              <p:cNvSpPr>
                <a:spLocks/>
              </p:cNvSpPr>
              <p:nvPr/>
            </p:nvSpPr>
            <p:spPr bwMode="auto">
              <a:xfrm>
                <a:off x="4886" y="2373"/>
                <a:ext cx="413" cy="718"/>
              </a:xfrm>
              <a:custGeom>
                <a:avLst/>
                <a:gdLst/>
                <a:ahLst/>
                <a:cxnLst>
                  <a:cxn ang="0">
                    <a:pos x="272" y="635"/>
                  </a:cxn>
                  <a:cxn ang="0">
                    <a:pos x="181" y="635"/>
                  </a:cxn>
                  <a:cxn ang="0">
                    <a:pos x="181" y="544"/>
                  </a:cxn>
                  <a:cxn ang="0">
                    <a:pos x="90" y="544"/>
                  </a:cxn>
                  <a:cxn ang="0">
                    <a:pos x="90" y="363"/>
                  </a:cxn>
                  <a:cxn ang="0">
                    <a:pos x="0" y="363"/>
                  </a:cxn>
                  <a:cxn ang="0">
                    <a:pos x="0" y="182"/>
                  </a:cxn>
                  <a:cxn ang="0">
                    <a:pos x="90" y="182"/>
                  </a:cxn>
                  <a:cxn ang="0">
                    <a:pos x="90" y="91"/>
                  </a:cxn>
                  <a:cxn ang="0">
                    <a:pos x="272" y="91"/>
                  </a:cxn>
                  <a:cxn ang="0">
                    <a:pos x="272" y="0"/>
                  </a:cxn>
                  <a:cxn ang="0">
                    <a:pos x="363" y="0"/>
                  </a:cxn>
                  <a:cxn ang="0">
                    <a:pos x="363" y="182"/>
                  </a:cxn>
                  <a:cxn ang="0">
                    <a:pos x="272" y="182"/>
                  </a:cxn>
                  <a:cxn ang="0">
                    <a:pos x="272" y="635"/>
                  </a:cxn>
                </a:cxnLst>
                <a:rect l="0" t="0" r="r" b="b"/>
                <a:pathLst>
                  <a:path w="363" h="635">
                    <a:moveTo>
                      <a:pt x="272" y="635"/>
                    </a:moveTo>
                    <a:lnTo>
                      <a:pt x="181" y="635"/>
                    </a:lnTo>
                    <a:lnTo>
                      <a:pt x="181" y="544"/>
                    </a:lnTo>
                    <a:lnTo>
                      <a:pt x="90" y="544"/>
                    </a:lnTo>
                    <a:lnTo>
                      <a:pt x="90" y="363"/>
                    </a:lnTo>
                    <a:lnTo>
                      <a:pt x="0" y="363"/>
                    </a:lnTo>
                    <a:lnTo>
                      <a:pt x="0" y="182"/>
                    </a:lnTo>
                    <a:lnTo>
                      <a:pt x="90" y="182"/>
                    </a:lnTo>
                    <a:lnTo>
                      <a:pt x="90" y="91"/>
                    </a:lnTo>
                    <a:lnTo>
                      <a:pt x="272" y="91"/>
                    </a:lnTo>
                    <a:lnTo>
                      <a:pt x="272" y="0"/>
                    </a:lnTo>
                    <a:lnTo>
                      <a:pt x="363" y="0"/>
                    </a:lnTo>
                    <a:lnTo>
                      <a:pt x="363" y="182"/>
                    </a:lnTo>
                    <a:lnTo>
                      <a:pt x="272" y="182"/>
                    </a:lnTo>
                    <a:lnTo>
                      <a:pt x="272" y="635"/>
                    </a:lnTo>
                    <a:close/>
                  </a:path>
                </a:pathLst>
              </a:custGeom>
              <a:solidFill>
                <a:srgbClr val="008000"/>
              </a:solidFill>
              <a:ln w="2857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474" y="2061"/>
                <a:ext cx="924" cy="1131"/>
                <a:chOff x="4332" y="2114"/>
                <a:chExt cx="816" cy="999"/>
              </a:xfrm>
            </p:grpSpPr>
            <p:sp>
              <p:nvSpPr>
                <p:cNvPr id="301064" name="Rectangle 8"/>
                <p:cNvSpPr>
                  <a:spLocks noChangeArrowheads="1"/>
                </p:cNvSpPr>
                <p:nvPr/>
              </p:nvSpPr>
              <p:spPr bwMode="auto">
                <a:xfrm>
                  <a:off x="4332" y="2205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65" name="Rectangle 9"/>
                <p:cNvSpPr>
                  <a:spLocks noChangeArrowheads="1"/>
                </p:cNvSpPr>
                <p:nvPr/>
              </p:nvSpPr>
              <p:spPr bwMode="auto">
                <a:xfrm>
                  <a:off x="4332" y="2386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66" name="Rectangle 10"/>
                <p:cNvSpPr>
                  <a:spLocks noChangeArrowheads="1"/>
                </p:cNvSpPr>
                <p:nvPr/>
              </p:nvSpPr>
              <p:spPr bwMode="auto">
                <a:xfrm>
                  <a:off x="4332" y="2568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67" name="Rectangle 11"/>
                <p:cNvSpPr>
                  <a:spLocks noChangeArrowheads="1"/>
                </p:cNvSpPr>
                <p:nvPr/>
              </p:nvSpPr>
              <p:spPr bwMode="auto">
                <a:xfrm>
                  <a:off x="4332" y="2749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68" name="Rectangle 12"/>
                <p:cNvSpPr>
                  <a:spLocks noChangeArrowheads="1"/>
                </p:cNvSpPr>
                <p:nvPr/>
              </p:nvSpPr>
              <p:spPr bwMode="auto">
                <a:xfrm>
                  <a:off x="4332" y="2931"/>
                  <a:ext cx="816" cy="91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69" name="Rectangle 13"/>
                <p:cNvSpPr>
                  <a:spLocks noChangeArrowheads="1"/>
                </p:cNvSpPr>
                <p:nvPr/>
              </p:nvSpPr>
              <p:spPr bwMode="auto">
                <a:xfrm>
                  <a:off x="4423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70" name="Rectangle 14"/>
                <p:cNvSpPr>
                  <a:spLocks noChangeArrowheads="1"/>
                </p:cNvSpPr>
                <p:nvPr/>
              </p:nvSpPr>
              <p:spPr bwMode="auto">
                <a:xfrm>
                  <a:off x="4604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71" name="Rectangle 15"/>
                <p:cNvSpPr>
                  <a:spLocks noChangeArrowheads="1"/>
                </p:cNvSpPr>
                <p:nvPr/>
              </p:nvSpPr>
              <p:spPr bwMode="auto">
                <a:xfrm>
                  <a:off x="4785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72" name="Rectangle 16"/>
                <p:cNvSpPr>
                  <a:spLocks noChangeArrowheads="1"/>
                </p:cNvSpPr>
                <p:nvPr/>
              </p:nvSpPr>
              <p:spPr bwMode="auto">
                <a:xfrm>
                  <a:off x="4967" y="2114"/>
                  <a:ext cx="91" cy="999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4332" y="2115"/>
                  <a:ext cx="816" cy="998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01074" name="AutoShape 18"/>
          <p:cNvSpPr>
            <a:spLocks noChangeArrowheads="1"/>
          </p:cNvSpPr>
          <p:nvPr/>
        </p:nvSpPr>
        <p:spPr bwMode="auto">
          <a:xfrm>
            <a:off x="1500188" y="5275263"/>
            <a:ext cx="6138862" cy="763587"/>
          </a:xfrm>
          <a:prstGeom prst="rightArrow">
            <a:avLst>
              <a:gd name="adj1" fmla="val 62574"/>
              <a:gd name="adj2" fmla="val 52592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1075" name="AutoShape 19"/>
          <p:cNvSpPr>
            <a:spLocks noChangeArrowheads="1"/>
          </p:cNvSpPr>
          <p:nvPr/>
        </p:nvSpPr>
        <p:spPr bwMode="auto">
          <a:xfrm>
            <a:off x="1493838" y="5275263"/>
            <a:ext cx="3924300" cy="763587"/>
          </a:xfrm>
          <a:prstGeom prst="rightArrow">
            <a:avLst>
              <a:gd name="adj1" fmla="val 64241"/>
              <a:gd name="adj2" fmla="val 55176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1076" name="AutoShape 20"/>
          <p:cNvSpPr>
            <a:spLocks noChangeArrowheads="1"/>
          </p:cNvSpPr>
          <p:nvPr/>
        </p:nvSpPr>
        <p:spPr bwMode="auto">
          <a:xfrm>
            <a:off x="1498600" y="5270500"/>
            <a:ext cx="1971675" cy="763588"/>
          </a:xfrm>
          <a:prstGeom prst="rightArrow">
            <a:avLst>
              <a:gd name="adj1" fmla="val 64241"/>
              <a:gd name="adj2" fmla="val 50555"/>
            </a:avLst>
          </a:prstGeom>
          <a:solidFill>
            <a:srgbClr val="FF993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 flipH="1">
            <a:off x="615950" y="3257550"/>
            <a:ext cx="79613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01078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de-DE" dirty="0"/>
              <a:t>Fragment Operationen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646363" y="2741613"/>
            <a:ext cx="1730375" cy="1036637"/>
            <a:chOff x="1725" y="1237"/>
            <a:chExt cx="1090" cy="653"/>
          </a:xfrm>
        </p:grpSpPr>
        <p:sp>
          <p:nvSpPr>
            <p:cNvPr id="301080" name="Rectangle 24"/>
            <p:cNvSpPr>
              <a:spLocks noChangeArrowheads="1"/>
            </p:cNvSpPr>
            <p:nvPr/>
          </p:nvSpPr>
          <p:spPr bwMode="auto">
            <a:xfrm>
              <a:off x="1765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81" name="Rectangle 25"/>
            <p:cNvSpPr>
              <a:spLocks noChangeArrowheads="1"/>
            </p:cNvSpPr>
            <p:nvPr/>
          </p:nvSpPr>
          <p:spPr bwMode="auto">
            <a:xfrm>
              <a:off x="1726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470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82" name="Text Box 26"/>
            <p:cNvSpPr txBox="1">
              <a:spLocks noChangeArrowheads="1"/>
            </p:cNvSpPr>
            <p:nvPr/>
          </p:nvSpPr>
          <p:spPr bwMode="auto">
            <a:xfrm>
              <a:off x="172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Stencil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Test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346825" y="2741613"/>
            <a:ext cx="1728788" cy="1036637"/>
            <a:chOff x="3998" y="1237"/>
            <a:chExt cx="1089" cy="653"/>
          </a:xfrm>
        </p:grpSpPr>
        <p:sp>
          <p:nvSpPr>
            <p:cNvPr id="301084" name="Rectangle 28"/>
            <p:cNvSpPr>
              <a:spLocks noChangeArrowheads="1"/>
            </p:cNvSpPr>
            <p:nvPr/>
          </p:nvSpPr>
          <p:spPr bwMode="auto">
            <a:xfrm>
              <a:off x="4037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85" name="Rectangle 29"/>
            <p:cNvSpPr>
              <a:spLocks noChangeArrowheads="1"/>
            </p:cNvSpPr>
            <p:nvPr/>
          </p:nvSpPr>
          <p:spPr bwMode="auto">
            <a:xfrm>
              <a:off x="3998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70588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86" name="Text Box 30"/>
            <p:cNvSpPr txBox="1">
              <a:spLocks noChangeArrowheads="1"/>
            </p:cNvSpPr>
            <p:nvPr/>
          </p:nvSpPr>
          <p:spPr bwMode="auto">
            <a:xfrm>
              <a:off x="3998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Alpha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Blending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500563" y="2741613"/>
            <a:ext cx="1728787" cy="1036637"/>
            <a:chOff x="2882" y="1237"/>
            <a:chExt cx="1089" cy="653"/>
          </a:xfrm>
        </p:grpSpPr>
        <p:sp>
          <p:nvSpPr>
            <p:cNvPr id="301088" name="Rectangle 32"/>
            <p:cNvSpPr>
              <a:spLocks noChangeArrowheads="1"/>
            </p:cNvSpPr>
            <p:nvPr/>
          </p:nvSpPr>
          <p:spPr bwMode="auto">
            <a:xfrm>
              <a:off x="2921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89" name="Rectangle 33"/>
            <p:cNvSpPr>
              <a:spLocks noChangeArrowheads="1"/>
            </p:cNvSpPr>
            <p:nvPr/>
          </p:nvSpPr>
          <p:spPr bwMode="auto">
            <a:xfrm>
              <a:off x="2882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862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90" name="Text Box 34"/>
            <p:cNvSpPr txBox="1">
              <a:spLocks noChangeArrowheads="1"/>
            </p:cNvSpPr>
            <p:nvPr/>
          </p:nvSpPr>
          <p:spPr bwMode="auto">
            <a:xfrm>
              <a:off x="2882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Depth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Test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785813" y="2741613"/>
            <a:ext cx="1738312" cy="1036637"/>
            <a:chOff x="495" y="1237"/>
            <a:chExt cx="1095" cy="653"/>
          </a:xfrm>
        </p:grpSpPr>
        <p:sp>
          <p:nvSpPr>
            <p:cNvPr id="301092" name="Rectangle 36"/>
            <p:cNvSpPr>
              <a:spLocks noChangeArrowheads="1"/>
            </p:cNvSpPr>
            <p:nvPr/>
          </p:nvSpPr>
          <p:spPr bwMode="auto">
            <a:xfrm>
              <a:off x="540" y="1276"/>
              <a:ext cx="1050" cy="614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93" name="Rectangle 37"/>
            <p:cNvSpPr>
              <a:spLocks noChangeArrowheads="1"/>
            </p:cNvSpPr>
            <p:nvPr/>
          </p:nvSpPr>
          <p:spPr bwMode="auto">
            <a:xfrm>
              <a:off x="501" y="1237"/>
              <a:ext cx="1050" cy="614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1094" name="Text Box 38"/>
            <p:cNvSpPr txBox="1">
              <a:spLocks noChangeArrowheads="1"/>
            </p:cNvSpPr>
            <p:nvPr/>
          </p:nvSpPr>
          <p:spPr bwMode="auto">
            <a:xfrm>
              <a:off x="495" y="1237"/>
              <a:ext cx="1053" cy="63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Alpha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2000" b="1">
                  <a:solidFill>
                    <a:schemeClr val="bg1"/>
                  </a:solidFill>
                </a:rPr>
                <a:t>Test</a:t>
              </a:r>
              <a:endParaRPr lang="de-DE" sz="18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01095" name="Text Box 39"/>
          <p:cNvSpPr txBox="1">
            <a:spLocks noChangeArrowheads="1"/>
          </p:cNvSpPr>
          <p:nvPr/>
        </p:nvSpPr>
        <p:spPr bwMode="auto">
          <a:xfrm>
            <a:off x="846138" y="3922713"/>
            <a:ext cx="1627187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Verwerfe alle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Fragmente mit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bestimmten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Alpha-Werten</a:t>
            </a:r>
          </a:p>
        </p:txBody>
      </p:sp>
      <p:sp>
        <p:nvSpPr>
          <p:cNvPr id="301096" name="Text Box 40"/>
          <p:cNvSpPr txBox="1">
            <a:spLocks noChangeArrowheads="1"/>
          </p:cNvSpPr>
          <p:nvPr/>
        </p:nvSpPr>
        <p:spPr bwMode="auto">
          <a:xfrm>
            <a:off x="2711450" y="3895725"/>
            <a:ext cx="1627188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Verwerfe alle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Fragmente mit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gesetztem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Stencil-Buffer.</a:t>
            </a:r>
          </a:p>
        </p:txBody>
      </p:sp>
      <p:sp>
        <p:nvSpPr>
          <p:cNvPr id="301097" name="Text Box 41"/>
          <p:cNvSpPr txBox="1">
            <a:spLocks noChangeArrowheads="1"/>
          </p:cNvSpPr>
          <p:nvPr/>
        </p:nvSpPr>
        <p:spPr bwMode="auto">
          <a:xfrm>
            <a:off x="4560888" y="3895725"/>
            <a:ext cx="1627187" cy="9159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Verwerfe alle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Fragmente, die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verdeckt sind.</a:t>
            </a:r>
          </a:p>
        </p:txBody>
      </p:sp>
      <p:sp>
        <p:nvSpPr>
          <p:cNvPr id="301098" name="Text Box 42"/>
          <p:cNvSpPr txBox="1">
            <a:spLocks noChangeArrowheads="1"/>
          </p:cNvSpPr>
          <p:nvPr/>
        </p:nvSpPr>
        <p:spPr bwMode="auto">
          <a:xfrm>
            <a:off x="6116638" y="3895725"/>
            <a:ext cx="2309812" cy="1190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800" b="1">
                <a:solidFill>
                  <a:schemeClr val="tx1"/>
                </a:solidFill>
              </a:rPr>
              <a:t>Kombiniere die Farbe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des Fragments mit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der Farbe, die bereits </a:t>
            </a:r>
            <a:br>
              <a:rPr lang="de-DE" sz="1800" b="1">
                <a:solidFill>
                  <a:schemeClr val="tx1"/>
                </a:solidFill>
              </a:rPr>
            </a:br>
            <a:r>
              <a:rPr lang="de-DE" sz="1800" b="1">
                <a:solidFill>
                  <a:schemeClr val="tx1"/>
                </a:solidFill>
              </a:rPr>
              <a:t>im Color-Buffer steht.</a:t>
            </a:r>
          </a:p>
        </p:txBody>
      </p:sp>
      <p:sp>
        <p:nvSpPr>
          <p:cNvPr id="301099" name="Line 43"/>
          <p:cNvSpPr>
            <a:spLocks noChangeShapeType="1"/>
          </p:cNvSpPr>
          <p:nvPr/>
        </p:nvSpPr>
        <p:spPr bwMode="auto">
          <a:xfrm flipH="1">
            <a:off x="2457450" y="1825625"/>
            <a:ext cx="1835150" cy="879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1100" name="Line 44"/>
          <p:cNvSpPr>
            <a:spLocks noChangeShapeType="1"/>
          </p:cNvSpPr>
          <p:nvPr/>
        </p:nvSpPr>
        <p:spPr bwMode="auto">
          <a:xfrm flipH="1">
            <a:off x="4511675" y="1830388"/>
            <a:ext cx="52388" cy="9112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835525" y="1820863"/>
            <a:ext cx="1506538" cy="93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5106988" y="1816100"/>
            <a:ext cx="2903537" cy="931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1103" name="Line 47"/>
          <p:cNvSpPr>
            <a:spLocks noChangeShapeType="1"/>
          </p:cNvSpPr>
          <p:nvPr/>
        </p:nvSpPr>
        <p:spPr bwMode="auto">
          <a:xfrm flipH="1">
            <a:off x="2605088" y="1812925"/>
            <a:ext cx="1693862" cy="949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1104" name="Line 48"/>
          <p:cNvSpPr>
            <a:spLocks noChangeShapeType="1"/>
          </p:cNvSpPr>
          <p:nvPr/>
        </p:nvSpPr>
        <p:spPr bwMode="auto">
          <a:xfrm flipH="1">
            <a:off x="4319588" y="1830388"/>
            <a:ext cx="244475" cy="923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835525" y="1820863"/>
            <a:ext cx="1330325" cy="9302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582863" y="1203325"/>
            <a:ext cx="3995737" cy="674688"/>
            <a:chOff x="302" y="610"/>
            <a:chExt cx="2517" cy="425"/>
          </a:xfrm>
        </p:grpSpPr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425" y="610"/>
              <a:ext cx="709" cy="425"/>
              <a:chOff x="612" y="1615"/>
              <a:chExt cx="1270" cy="772"/>
            </a:xfrm>
          </p:grpSpPr>
          <p:sp>
            <p:nvSpPr>
              <p:cNvPr id="301108" name="Rectangle 52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09" name="Rectangle 53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0392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1110" name="Text Box 54"/>
            <p:cNvSpPr txBox="1">
              <a:spLocks noChangeArrowheads="1"/>
            </p:cNvSpPr>
            <p:nvPr/>
          </p:nvSpPr>
          <p:spPr bwMode="auto">
            <a:xfrm>
              <a:off x="425" y="648"/>
              <a:ext cx="685" cy="33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lIns="0" tIns="108000" rIns="0" bIns="108000" anchor="ctr">
              <a:spAutoFit/>
            </a:bodyPr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Geometrie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Verarbeitung</a:t>
              </a:r>
            </a:p>
          </p:txBody>
        </p:sp>
        <p:sp>
          <p:nvSpPr>
            <p:cNvPr id="301111" name="Line 55"/>
            <p:cNvSpPr>
              <a:spLocks noChangeShapeType="1"/>
            </p:cNvSpPr>
            <p:nvPr/>
          </p:nvSpPr>
          <p:spPr bwMode="auto">
            <a:xfrm flipH="1">
              <a:off x="302" y="818"/>
              <a:ext cx="11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1222" y="610"/>
              <a:ext cx="709" cy="425"/>
              <a:chOff x="612" y="1615"/>
              <a:chExt cx="1270" cy="772"/>
            </a:xfrm>
          </p:grpSpPr>
          <p:sp>
            <p:nvSpPr>
              <p:cNvPr id="301113" name="Rectangle 57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14" name="Rectangle 58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0392"/>
                      <a:invGamma/>
                    </a:schemeClr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1115" name="Text Box 59"/>
            <p:cNvSpPr txBox="1">
              <a:spLocks noChangeArrowheads="1"/>
            </p:cNvSpPr>
            <p:nvPr/>
          </p:nvSpPr>
          <p:spPr bwMode="auto">
            <a:xfrm>
              <a:off x="1221" y="610"/>
              <a:ext cx="686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50000"/>
                </a:spcBef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Rasterization</a:t>
              </a:r>
            </a:p>
          </p:txBody>
        </p:sp>
        <p:sp>
          <p:nvSpPr>
            <p:cNvPr id="301116" name="Line 60"/>
            <p:cNvSpPr>
              <a:spLocks noChangeShapeType="1"/>
            </p:cNvSpPr>
            <p:nvPr/>
          </p:nvSpPr>
          <p:spPr bwMode="auto">
            <a:xfrm>
              <a:off x="1115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2019" y="610"/>
              <a:ext cx="708" cy="425"/>
              <a:chOff x="612" y="1615"/>
              <a:chExt cx="1270" cy="772"/>
            </a:xfrm>
          </p:grpSpPr>
          <p:sp>
            <p:nvSpPr>
              <p:cNvPr id="301118" name="Rectangle 62"/>
              <p:cNvSpPr>
                <a:spLocks noChangeArrowheads="1"/>
              </p:cNvSpPr>
              <p:nvPr/>
            </p:nvSpPr>
            <p:spPr bwMode="auto">
              <a:xfrm>
                <a:off x="657" y="1661"/>
                <a:ext cx="1225" cy="726"/>
              </a:xfrm>
              <a:prstGeom prst="rect">
                <a:avLst/>
              </a:prstGeom>
              <a:solidFill>
                <a:srgbClr val="4D4D4D"/>
              </a:solidFill>
              <a:ln w="2857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19" name="Rectangle 63"/>
              <p:cNvSpPr>
                <a:spLocks noChangeArrowheads="1"/>
              </p:cNvSpPr>
              <p:nvPr/>
            </p:nvSpPr>
            <p:spPr bwMode="auto">
              <a:xfrm>
                <a:off x="612" y="1615"/>
                <a:ext cx="1225" cy="726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301120" name="Text Box 64"/>
            <p:cNvSpPr txBox="1">
              <a:spLocks noChangeArrowheads="1"/>
            </p:cNvSpPr>
            <p:nvPr/>
          </p:nvSpPr>
          <p:spPr bwMode="auto">
            <a:xfrm>
              <a:off x="2019" y="610"/>
              <a:ext cx="685" cy="413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Fragment</a:t>
              </a:r>
            </a:p>
            <a:p>
              <a:pPr marL="342900" indent="-342900" algn="ctr">
                <a:lnSpc>
                  <a:spcPct val="50000"/>
                </a:lnSpc>
                <a:spcBef>
                  <a:spcPct val="25000"/>
                </a:spcBef>
                <a:spcAft>
                  <a:spcPct val="25000"/>
                </a:spcAft>
                <a:buSzPct val="75000"/>
              </a:pPr>
              <a:r>
                <a:rPr lang="de-DE" sz="1400" b="1">
                  <a:solidFill>
                    <a:schemeClr val="tx1"/>
                  </a:solidFill>
                </a:rPr>
                <a:t>Operationen</a:t>
              </a:r>
            </a:p>
          </p:txBody>
        </p:sp>
        <p:sp>
          <p:nvSpPr>
            <p:cNvPr id="301121" name="Line 65"/>
            <p:cNvSpPr>
              <a:spLocks noChangeShapeType="1"/>
            </p:cNvSpPr>
            <p:nvPr/>
          </p:nvSpPr>
          <p:spPr bwMode="auto">
            <a:xfrm>
              <a:off x="1907" y="817"/>
              <a:ext cx="1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1122" name="Line 66"/>
            <p:cNvSpPr>
              <a:spLocks noChangeShapeType="1"/>
            </p:cNvSpPr>
            <p:nvPr/>
          </p:nvSpPr>
          <p:spPr bwMode="auto">
            <a:xfrm>
              <a:off x="2708" y="817"/>
              <a:ext cx="11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sm"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7712075" y="5238750"/>
            <a:ext cx="793750" cy="987425"/>
            <a:chOff x="3260" y="2116"/>
            <a:chExt cx="825" cy="1026"/>
          </a:xfrm>
        </p:grpSpPr>
        <p:sp>
          <p:nvSpPr>
            <p:cNvPr id="301124" name="Freeform 68"/>
            <p:cNvSpPr>
              <a:spLocks/>
            </p:cNvSpPr>
            <p:nvPr/>
          </p:nvSpPr>
          <p:spPr bwMode="auto">
            <a:xfrm>
              <a:off x="3312" y="2168"/>
              <a:ext cx="722" cy="512"/>
            </a:xfrm>
            <a:custGeom>
              <a:avLst/>
              <a:gdLst/>
              <a:ahLst/>
              <a:cxnLst>
                <a:cxn ang="0">
                  <a:pos x="272" y="453"/>
                </a:cxn>
                <a:cxn ang="0">
                  <a:pos x="181" y="453"/>
                </a:cxn>
                <a:cxn ang="0">
                  <a:pos x="181" y="363"/>
                </a:cxn>
                <a:cxn ang="0">
                  <a:pos x="90" y="363"/>
                </a:cxn>
                <a:cxn ang="0">
                  <a:pos x="90" y="181"/>
                </a:cxn>
                <a:cxn ang="0">
                  <a:pos x="0" y="181"/>
                </a:cxn>
                <a:cxn ang="0">
                  <a:pos x="0" y="0"/>
                </a:cxn>
                <a:cxn ang="0">
                  <a:pos x="181" y="0"/>
                </a:cxn>
                <a:cxn ang="0">
                  <a:pos x="181" y="90"/>
                </a:cxn>
                <a:cxn ang="0">
                  <a:pos x="635" y="90"/>
                </a:cxn>
                <a:cxn ang="0">
                  <a:pos x="635" y="181"/>
                </a:cxn>
                <a:cxn ang="0">
                  <a:pos x="544" y="181"/>
                </a:cxn>
                <a:cxn ang="0">
                  <a:pos x="544" y="272"/>
                </a:cxn>
                <a:cxn ang="0">
                  <a:pos x="362" y="272"/>
                </a:cxn>
                <a:cxn ang="0">
                  <a:pos x="362" y="363"/>
                </a:cxn>
                <a:cxn ang="0">
                  <a:pos x="272" y="363"/>
                </a:cxn>
                <a:cxn ang="0">
                  <a:pos x="272" y="453"/>
                </a:cxn>
              </a:cxnLst>
              <a:rect l="0" t="0" r="r" b="b"/>
              <a:pathLst>
                <a:path w="635" h="453">
                  <a:moveTo>
                    <a:pt x="272" y="453"/>
                  </a:moveTo>
                  <a:lnTo>
                    <a:pt x="181" y="453"/>
                  </a:lnTo>
                  <a:lnTo>
                    <a:pt x="181" y="363"/>
                  </a:lnTo>
                  <a:lnTo>
                    <a:pt x="90" y="363"/>
                  </a:lnTo>
                  <a:lnTo>
                    <a:pt x="90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181" y="0"/>
                  </a:lnTo>
                  <a:lnTo>
                    <a:pt x="181" y="90"/>
                  </a:lnTo>
                  <a:lnTo>
                    <a:pt x="635" y="90"/>
                  </a:lnTo>
                  <a:lnTo>
                    <a:pt x="635" y="181"/>
                  </a:lnTo>
                  <a:lnTo>
                    <a:pt x="544" y="181"/>
                  </a:lnTo>
                  <a:lnTo>
                    <a:pt x="544" y="272"/>
                  </a:lnTo>
                  <a:lnTo>
                    <a:pt x="362" y="272"/>
                  </a:lnTo>
                  <a:lnTo>
                    <a:pt x="362" y="363"/>
                  </a:lnTo>
                  <a:lnTo>
                    <a:pt x="272" y="363"/>
                  </a:lnTo>
                  <a:lnTo>
                    <a:pt x="272" y="453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1125" name="Freeform 69"/>
            <p:cNvSpPr>
              <a:spLocks/>
            </p:cNvSpPr>
            <p:nvPr/>
          </p:nvSpPr>
          <p:spPr bwMode="auto">
            <a:xfrm>
              <a:off x="3621" y="2373"/>
              <a:ext cx="413" cy="718"/>
            </a:xfrm>
            <a:custGeom>
              <a:avLst/>
              <a:gdLst/>
              <a:ahLst/>
              <a:cxnLst>
                <a:cxn ang="0">
                  <a:pos x="272" y="635"/>
                </a:cxn>
                <a:cxn ang="0">
                  <a:pos x="181" y="635"/>
                </a:cxn>
                <a:cxn ang="0">
                  <a:pos x="181" y="544"/>
                </a:cxn>
                <a:cxn ang="0">
                  <a:pos x="90" y="544"/>
                </a:cxn>
                <a:cxn ang="0">
                  <a:pos x="90" y="363"/>
                </a:cxn>
                <a:cxn ang="0">
                  <a:pos x="0" y="363"/>
                </a:cxn>
                <a:cxn ang="0">
                  <a:pos x="0" y="182"/>
                </a:cxn>
                <a:cxn ang="0">
                  <a:pos x="90" y="182"/>
                </a:cxn>
                <a:cxn ang="0">
                  <a:pos x="90" y="91"/>
                </a:cxn>
                <a:cxn ang="0">
                  <a:pos x="272" y="91"/>
                </a:cxn>
                <a:cxn ang="0">
                  <a:pos x="272" y="0"/>
                </a:cxn>
                <a:cxn ang="0">
                  <a:pos x="363" y="0"/>
                </a:cxn>
                <a:cxn ang="0">
                  <a:pos x="363" y="182"/>
                </a:cxn>
                <a:cxn ang="0">
                  <a:pos x="272" y="182"/>
                </a:cxn>
                <a:cxn ang="0">
                  <a:pos x="272" y="635"/>
                </a:cxn>
              </a:cxnLst>
              <a:rect l="0" t="0" r="r" b="b"/>
              <a:pathLst>
                <a:path w="363" h="635">
                  <a:moveTo>
                    <a:pt x="272" y="635"/>
                  </a:moveTo>
                  <a:lnTo>
                    <a:pt x="181" y="635"/>
                  </a:lnTo>
                  <a:lnTo>
                    <a:pt x="181" y="544"/>
                  </a:lnTo>
                  <a:lnTo>
                    <a:pt x="90" y="544"/>
                  </a:lnTo>
                  <a:lnTo>
                    <a:pt x="90" y="363"/>
                  </a:lnTo>
                  <a:lnTo>
                    <a:pt x="0" y="363"/>
                  </a:lnTo>
                  <a:lnTo>
                    <a:pt x="0" y="182"/>
                  </a:lnTo>
                  <a:lnTo>
                    <a:pt x="90" y="182"/>
                  </a:lnTo>
                  <a:lnTo>
                    <a:pt x="90" y="91"/>
                  </a:lnTo>
                  <a:lnTo>
                    <a:pt x="272" y="91"/>
                  </a:lnTo>
                  <a:lnTo>
                    <a:pt x="272" y="0"/>
                  </a:lnTo>
                  <a:lnTo>
                    <a:pt x="363" y="0"/>
                  </a:lnTo>
                  <a:lnTo>
                    <a:pt x="363" y="182"/>
                  </a:lnTo>
                  <a:lnTo>
                    <a:pt x="272" y="182"/>
                  </a:lnTo>
                  <a:lnTo>
                    <a:pt x="272" y="635"/>
                  </a:lnTo>
                  <a:close/>
                </a:path>
              </a:pathLst>
            </a:custGeom>
            <a:solidFill>
              <a:srgbClr val="0080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3260" y="2116"/>
              <a:ext cx="825" cy="1026"/>
              <a:chOff x="4876" y="2160"/>
              <a:chExt cx="726" cy="907"/>
            </a:xfrm>
          </p:grpSpPr>
          <p:sp>
            <p:nvSpPr>
              <p:cNvPr id="301127" name="Line 71"/>
              <p:cNvSpPr>
                <a:spLocks noChangeShapeType="1"/>
              </p:cNvSpPr>
              <p:nvPr/>
            </p:nvSpPr>
            <p:spPr bwMode="auto">
              <a:xfrm>
                <a:off x="4921" y="2160"/>
                <a:ext cx="0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28" name="Line 72"/>
              <p:cNvSpPr>
                <a:spLocks noChangeShapeType="1"/>
              </p:cNvSpPr>
              <p:nvPr/>
            </p:nvSpPr>
            <p:spPr bwMode="auto">
              <a:xfrm>
                <a:off x="5012" y="2160"/>
                <a:ext cx="0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29" name="Line 73"/>
              <p:cNvSpPr>
                <a:spLocks noChangeShapeType="1"/>
              </p:cNvSpPr>
              <p:nvPr/>
            </p:nvSpPr>
            <p:spPr bwMode="auto">
              <a:xfrm>
                <a:off x="5103" y="2160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0" name="Line 74"/>
              <p:cNvSpPr>
                <a:spLocks noChangeShapeType="1"/>
              </p:cNvSpPr>
              <p:nvPr/>
            </p:nvSpPr>
            <p:spPr bwMode="auto">
              <a:xfrm>
                <a:off x="5193" y="2251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1" name="Line 75"/>
              <p:cNvSpPr>
                <a:spLocks noChangeShapeType="1"/>
              </p:cNvSpPr>
              <p:nvPr/>
            </p:nvSpPr>
            <p:spPr bwMode="auto">
              <a:xfrm>
                <a:off x="5284" y="2251"/>
                <a:ext cx="0" cy="7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2" name="Line 76"/>
              <p:cNvSpPr>
                <a:spLocks noChangeShapeType="1"/>
              </p:cNvSpPr>
              <p:nvPr/>
            </p:nvSpPr>
            <p:spPr bwMode="auto">
              <a:xfrm>
                <a:off x="5375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3" name="Line 77"/>
              <p:cNvSpPr>
                <a:spLocks noChangeShapeType="1"/>
              </p:cNvSpPr>
              <p:nvPr/>
            </p:nvSpPr>
            <p:spPr bwMode="auto">
              <a:xfrm>
                <a:off x="5466" y="2251"/>
                <a:ext cx="0" cy="8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4" name="Line 78"/>
              <p:cNvSpPr>
                <a:spLocks noChangeShapeType="1"/>
              </p:cNvSpPr>
              <p:nvPr/>
            </p:nvSpPr>
            <p:spPr bwMode="auto">
              <a:xfrm>
                <a:off x="5556" y="2251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5" name="Line 79"/>
              <p:cNvSpPr>
                <a:spLocks noChangeShapeType="1"/>
              </p:cNvSpPr>
              <p:nvPr/>
            </p:nvSpPr>
            <p:spPr bwMode="auto">
              <a:xfrm flipH="1" flipV="1">
                <a:off x="4876" y="2296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6" name="Line 80"/>
              <p:cNvSpPr>
                <a:spLocks noChangeShapeType="1"/>
              </p:cNvSpPr>
              <p:nvPr/>
            </p:nvSpPr>
            <p:spPr bwMode="auto">
              <a:xfrm flipH="1" flipV="1">
                <a:off x="4876" y="2205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7" name="Line 81"/>
              <p:cNvSpPr>
                <a:spLocks noChangeShapeType="1"/>
              </p:cNvSpPr>
              <p:nvPr/>
            </p:nvSpPr>
            <p:spPr bwMode="auto">
              <a:xfrm flipH="1" flipV="1">
                <a:off x="4876" y="2387"/>
                <a:ext cx="7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8" name="Line 82"/>
              <p:cNvSpPr>
                <a:spLocks noChangeShapeType="1"/>
              </p:cNvSpPr>
              <p:nvPr/>
            </p:nvSpPr>
            <p:spPr bwMode="auto">
              <a:xfrm flipH="1" flipV="1">
                <a:off x="4967" y="2477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39" name="Line 83"/>
              <p:cNvSpPr>
                <a:spLocks noChangeShapeType="1"/>
              </p:cNvSpPr>
              <p:nvPr/>
            </p:nvSpPr>
            <p:spPr bwMode="auto">
              <a:xfrm flipH="1" flipV="1">
                <a:off x="4967" y="2568"/>
                <a:ext cx="63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40" name="Line 84"/>
              <p:cNvSpPr>
                <a:spLocks noChangeShapeType="1"/>
              </p:cNvSpPr>
              <p:nvPr/>
            </p:nvSpPr>
            <p:spPr bwMode="auto">
              <a:xfrm flipH="1" flipV="1">
                <a:off x="5058" y="2659"/>
                <a:ext cx="4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41" name="Line 85"/>
              <p:cNvSpPr>
                <a:spLocks noChangeShapeType="1"/>
              </p:cNvSpPr>
              <p:nvPr/>
            </p:nvSpPr>
            <p:spPr bwMode="auto">
              <a:xfrm flipH="1" flipV="1">
                <a:off x="5148" y="2750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42" name="Line 86"/>
              <p:cNvSpPr>
                <a:spLocks noChangeShapeType="1"/>
              </p:cNvSpPr>
              <p:nvPr/>
            </p:nvSpPr>
            <p:spPr bwMode="auto">
              <a:xfrm flipH="1" flipV="1">
                <a:off x="5239" y="2840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43" name="Line 87"/>
              <p:cNvSpPr>
                <a:spLocks noChangeShapeType="1"/>
              </p:cNvSpPr>
              <p:nvPr/>
            </p:nvSpPr>
            <p:spPr bwMode="auto">
              <a:xfrm flipH="1" flipV="1">
                <a:off x="5239" y="2931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44" name="Line 88"/>
              <p:cNvSpPr>
                <a:spLocks noChangeShapeType="1"/>
              </p:cNvSpPr>
              <p:nvPr/>
            </p:nvSpPr>
            <p:spPr bwMode="auto">
              <a:xfrm flipH="1" flipV="1">
                <a:off x="5330" y="3022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5" name="Group 89"/>
            <p:cNvGrpSpPr>
              <a:grpSpLocks/>
            </p:cNvGrpSpPr>
            <p:nvPr/>
          </p:nvGrpSpPr>
          <p:grpSpPr bwMode="auto">
            <a:xfrm>
              <a:off x="3348" y="2212"/>
              <a:ext cx="656" cy="836"/>
              <a:chOff x="3348" y="2212"/>
              <a:chExt cx="656" cy="836"/>
            </a:xfrm>
          </p:grpSpPr>
          <p:sp>
            <p:nvSpPr>
              <p:cNvPr id="301146" name="Freeform 90"/>
              <p:cNvSpPr>
                <a:spLocks/>
              </p:cNvSpPr>
              <p:nvPr/>
            </p:nvSpPr>
            <p:spPr bwMode="auto">
              <a:xfrm>
                <a:off x="3348" y="2212"/>
                <a:ext cx="656" cy="836"/>
              </a:xfrm>
              <a:custGeom>
                <a:avLst/>
                <a:gdLst/>
                <a:ahLst/>
                <a:cxnLst>
                  <a:cxn ang="0">
                    <a:pos x="228" y="440"/>
                  </a:cxn>
                  <a:cxn ang="0">
                    <a:pos x="528" y="836"/>
                  </a:cxn>
                  <a:cxn ang="0">
                    <a:pos x="656" y="132"/>
                  </a:cxn>
                  <a:cxn ang="0">
                    <a:pos x="0" y="0"/>
                  </a:cxn>
                  <a:cxn ang="0">
                    <a:pos x="228" y="440"/>
                  </a:cxn>
                </a:cxnLst>
                <a:rect l="0" t="0" r="r" b="b"/>
                <a:pathLst>
                  <a:path w="656" h="836">
                    <a:moveTo>
                      <a:pt x="228" y="440"/>
                    </a:moveTo>
                    <a:lnTo>
                      <a:pt x="528" y="836"/>
                    </a:lnTo>
                    <a:lnTo>
                      <a:pt x="656" y="132"/>
                    </a:lnTo>
                    <a:lnTo>
                      <a:pt x="0" y="0"/>
                    </a:lnTo>
                    <a:lnTo>
                      <a:pt x="228" y="44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47" name="Freeform 91"/>
              <p:cNvSpPr>
                <a:spLocks/>
              </p:cNvSpPr>
              <p:nvPr/>
            </p:nvSpPr>
            <p:spPr bwMode="auto">
              <a:xfrm>
                <a:off x="3576" y="2352"/>
                <a:ext cx="420" cy="3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420" y="0"/>
                  </a:cxn>
                </a:cxnLst>
                <a:rect l="0" t="0" r="r" b="b"/>
                <a:pathLst>
                  <a:path w="420" h="300">
                    <a:moveTo>
                      <a:pt x="0" y="300"/>
                    </a:moveTo>
                    <a:lnTo>
                      <a:pt x="42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16" name="Group 92"/>
            <p:cNvGrpSpPr>
              <a:grpSpLocks/>
            </p:cNvGrpSpPr>
            <p:nvPr/>
          </p:nvGrpSpPr>
          <p:grpSpPr bwMode="auto">
            <a:xfrm>
              <a:off x="3296" y="2159"/>
              <a:ext cx="761" cy="934"/>
              <a:chOff x="3296" y="2159"/>
              <a:chExt cx="761" cy="934"/>
            </a:xfrm>
          </p:grpSpPr>
          <p:sp>
            <p:nvSpPr>
              <p:cNvPr id="301149" name="Oval 93"/>
              <p:cNvSpPr>
                <a:spLocks noChangeArrowheads="1"/>
              </p:cNvSpPr>
              <p:nvPr/>
            </p:nvSpPr>
            <p:spPr bwMode="auto">
              <a:xfrm>
                <a:off x="3948" y="2288"/>
                <a:ext cx="109" cy="108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50" name="Oval 94"/>
              <p:cNvSpPr>
                <a:spLocks noChangeArrowheads="1"/>
              </p:cNvSpPr>
              <p:nvPr/>
            </p:nvSpPr>
            <p:spPr bwMode="auto">
              <a:xfrm>
                <a:off x="3529" y="2588"/>
                <a:ext cx="108" cy="107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51" name="Oval 95"/>
              <p:cNvSpPr>
                <a:spLocks noChangeArrowheads="1"/>
              </p:cNvSpPr>
              <p:nvPr/>
            </p:nvSpPr>
            <p:spPr bwMode="auto">
              <a:xfrm>
                <a:off x="3296" y="2159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52" name="Oval 96"/>
              <p:cNvSpPr>
                <a:spLocks noChangeArrowheads="1"/>
              </p:cNvSpPr>
              <p:nvPr/>
            </p:nvSpPr>
            <p:spPr bwMode="auto">
              <a:xfrm>
                <a:off x="3821" y="2984"/>
                <a:ext cx="107" cy="109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01153" name="Line 97"/>
          <p:cNvSpPr>
            <a:spLocks noChangeShapeType="1"/>
          </p:cNvSpPr>
          <p:nvPr/>
        </p:nvSpPr>
        <p:spPr bwMode="auto">
          <a:xfrm flipH="1">
            <a:off x="765175" y="1825625"/>
            <a:ext cx="3255963" cy="8969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1154" name="Text Box 98"/>
          <p:cNvSpPr txBox="1">
            <a:spLocks noChangeArrowheads="1"/>
          </p:cNvSpPr>
          <p:nvPr/>
        </p:nvSpPr>
        <p:spPr bwMode="auto">
          <a:xfrm>
            <a:off x="1506538" y="5408613"/>
            <a:ext cx="1855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Fragmente</a:t>
            </a:r>
          </a:p>
        </p:txBody>
      </p:sp>
      <p:sp>
        <p:nvSpPr>
          <p:cNvPr id="301155" name="Text Box 99"/>
          <p:cNvSpPr txBox="1">
            <a:spLocks noChangeArrowheads="1"/>
          </p:cNvSpPr>
          <p:nvPr/>
        </p:nvSpPr>
        <p:spPr bwMode="auto">
          <a:xfrm>
            <a:off x="2478088" y="5414963"/>
            <a:ext cx="1855787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50000"/>
              </a:spcBef>
              <a:buSzPct val="75000"/>
            </a:pPr>
            <a:r>
              <a:rPr lang="de-DE" sz="2400" b="1">
                <a:solidFill>
                  <a:schemeClr val="tx1"/>
                </a:solidFill>
                <a:latin typeface="Futura Md BT" pitchFamily="34" charset="0"/>
              </a:rPr>
              <a:t>Fragmente</a:t>
            </a: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700088" y="2741613"/>
            <a:ext cx="7358062" cy="3402012"/>
            <a:chOff x="441" y="1727"/>
            <a:chExt cx="4635" cy="2143"/>
          </a:xfrm>
        </p:grpSpPr>
        <p:sp>
          <p:nvSpPr>
            <p:cNvPr id="301157" name="AutoShape 101"/>
            <p:cNvSpPr>
              <a:spLocks noChangeArrowheads="1"/>
            </p:cNvSpPr>
            <p:nvPr/>
          </p:nvSpPr>
          <p:spPr bwMode="auto">
            <a:xfrm>
              <a:off x="944" y="3320"/>
              <a:ext cx="1242" cy="481"/>
            </a:xfrm>
            <a:prstGeom prst="rightArrow">
              <a:avLst>
                <a:gd name="adj1" fmla="val 64241"/>
                <a:gd name="adj2" fmla="val 50555"/>
              </a:avLst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2100" y="1727"/>
              <a:ext cx="1452" cy="653"/>
              <a:chOff x="1725" y="1237"/>
              <a:chExt cx="1090" cy="653"/>
            </a:xfrm>
          </p:grpSpPr>
          <p:sp>
            <p:nvSpPr>
              <p:cNvPr id="301159" name="Rectangle 103"/>
              <p:cNvSpPr>
                <a:spLocks noChangeArrowheads="1"/>
              </p:cNvSpPr>
              <p:nvPr/>
            </p:nvSpPr>
            <p:spPr bwMode="auto">
              <a:xfrm>
                <a:off x="1765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60" name="Rectangle 104"/>
              <p:cNvSpPr>
                <a:spLocks noChangeArrowheads="1"/>
              </p:cNvSpPr>
              <p:nvPr/>
            </p:nvSpPr>
            <p:spPr bwMode="auto">
              <a:xfrm>
                <a:off x="1726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4706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61" name="Text Box 105"/>
              <p:cNvSpPr txBox="1">
                <a:spLocks noChangeArrowheads="1"/>
              </p:cNvSpPr>
              <p:nvPr/>
            </p:nvSpPr>
            <p:spPr bwMode="auto">
              <a:xfrm>
                <a:off x="1725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Textur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50000"/>
                  </a:spcBef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Interpolation</a:t>
                </a:r>
              </a:p>
            </p:txBody>
          </p:sp>
        </p:grpSp>
        <p:grpSp>
          <p:nvGrpSpPr>
            <p:cNvPr id="19" name="Group 106"/>
            <p:cNvGrpSpPr>
              <a:grpSpLocks/>
            </p:cNvGrpSpPr>
            <p:nvPr/>
          </p:nvGrpSpPr>
          <p:grpSpPr bwMode="auto">
            <a:xfrm>
              <a:off x="3624" y="1727"/>
              <a:ext cx="1452" cy="653"/>
              <a:chOff x="2882" y="1237"/>
              <a:chExt cx="1089" cy="653"/>
            </a:xfrm>
          </p:grpSpPr>
          <p:sp>
            <p:nvSpPr>
              <p:cNvPr id="301163" name="Rectangle 107"/>
              <p:cNvSpPr>
                <a:spLocks noChangeArrowheads="1"/>
              </p:cNvSpPr>
              <p:nvPr/>
            </p:nvSpPr>
            <p:spPr bwMode="auto">
              <a:xfrm>
                <a:off x="2921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64" name="Rectangle 108"/>
              <p:cNvSpPr>
                <a:spLocks noChangeArrowheads="1"/>
              </p:cNvSpPr>
              <p:nvPr/>
            </p:nvSpPr>
            <p:spPr bwMode="auto">
              <a:xfrm>
                <a:off x="2882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862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65" name="Text Box 109"/>
              <p:cNvSpPr txBox="1">
                <a:spLocks noChangeArrowheads="1"/>
              </p:cNvSpPr>
              <p:nvPr/>
            </p:nvSpPr>
            <p:spPr bwMode="auto">
              <a:xfrm>
                <a:off x="2882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Textur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Anwendung</a:t>
                </a:r>
              </a:p>
            </p:txBody>
          </p:sp>
        </p:grpSp>
        <p:grpSp>
          <p:nvGrpSpPr>
            <p:cNvPr id="20" name="Group 110"/>
            <p:cNvGrpSpPr>
              <a:grpSpLocks/>
            </p:cNvGrpSpPr>
            <p:nvPr/>
          </p:nvGrpSpPr>
          <p:grpSpPr bwMode="auto">
            <a:xfrm>
              <a:off x="574" y="1727"/>
              <a:ext cx="1460" cy="653"/>
              <a:chOff x="495" y="1237"/>
              <a:chExt cx="1095" cy="653"/>
            </a:xfrm>
          </p:grpSpPr>
          <p:sp>
            <p:nvSpPr>
              <p:cNvPr id="301167" name="Rectangle 111"/>
              <p:cNvSpPr>
                <a:spLocks noChangeArrowheads="1"/>
              </p:cNvSpPr>
              <p:nvPr/>
            </p:nvSpPr>
            <p:spPr bwMode="auto">
              <a:xfrm>
                <a:off x="540" y="1276"/>
                <a:ext cx="1050" cy="614"/>
              </a:xfrm>
              <a:prstGeom prst="rect">
                <a:avLst/>
              </a:prstGeom>
              <a:solidFill>
                <a:schemeClr val="tx2"/>
              </a:solidFill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68" name="Rectangle 112"/>
              <p:cNvSpPr>
                <a:spLocks noChangeArrowheads="1"/>
              </p:cNvSpPr>
              <p:nvPr/>
            </p:nvSpPr>
            <p:spPr bwMode="auto">
              <a:xfrm>
                <a:off x="501" y="1237"/>
                <a:ext cx="1050" cy="614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6666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1169" name="Text Box 113"/>
              <p:cNvSpPr txBox="1">
                <a:spLocks noChangeArrowheads="1"/>
              </p:cNvSpPr>
              <p:nvPr/>
            </p:nvSpPr>
            <p:spPr bwMode="auto">
              <a:xfrm>
                <a:off x="495" y="1237"/>
                <a:ext cx="1053" cy="63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Rasterisierung </a:t>
                </a:r>
              </a:p>
              <a:p>
                <a:pPr marL="342900" indent="-342900" algn="ctr">
                  <a:lnSpc>
                    <a:spcPct val="50000"/>
                  </a:lnSpc>
                  <a:spcBef>
                    <a:spcPct val="25000"/>
                  </a:spcBef>
                  <a:spcAft>
                    <a:spcPct val="25000"/>
                  </a:spcAft>
                  <a:buSzPct val="75000"/>
                </a:pPr>
                <a:r>
                  <a:rPr lang="de-DE" sz="2000" b="1">
                    <a:solidFill>
                      <a:schemeClr val="bg1"/>
                    </a:solidFill>
                  </a:rPr>
                  <a:t>der Polygone</a:t>
                </a:r>
                <a:endParaRPr lang="de-DE" sz="18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301170" name="Text Box 114"/>
            <p:cNvSpPr txBox="1">
              <a:spLocks noChangeArrowheads="1"/>
            </p:cNvSpPr>
            <p:nvPr/>
          </p:nvSpPr>
          <p:spPr bwMode="auto">
            <a:xfrm>
              <a:off x="818" y="2471"/>
              <a:ext cx="1005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>
                  <a:solidFill>
                    <a:schemeClr val="tx1"/>
                  </a:solidFill>
                </a:rPr>
                <a:t>Zerlegung der 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Primitive in 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Fragmente </a:t>
              </a:r>
            </a:p>
          </p:txBody>
        </p:sp>
        <p:sp>
          <p:nvSpPr>
            <p:cNvPr id="301171" name="Text Box 115"/>
            <p:cNvSpPr txBox="1">
              <a:spLocks noChangeArrowheads="1"/>
            </p:cNvSpPr>
            <p:nvPr/>
          </p:nvSpPr>
          <p:spPr bwMode="auto">
            <a:xfrm>
              <a:off x="2245" y="2454"/>
              <a:ext cx="1190" cy="7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de-DE" sz="1800" b="1">
                  <a:solidFill>
                    <a:schemeClr val="tx1"/>
                  </a:solidFill>
                </a:rPr>
                <a:t>Interpolation von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Textur</a:t>
              </a:r>
              <a:r>
                <a:rPr lang="de-DE" sz="1800" b="1" i="1">
                  <a:solidFill>
                    <a:schemeClr val="tx1"/>
                  </a:solidFill>
                </a:rPr>
                <a:t>koordinaten</a:t>
              </a:r>
            </a:p>
            <a:p>
              <a:pPr algn="ctr"/>
              <a:r>
                <a:rPr lang="de-DE" sz="1800" b="1">
                  <a:solidFill>
                    <a:schemeClr val="tx1"/>
                  </a:solidFill>
                </a:rPr>
                <a:t>Interpolation von 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Textur-Farbwerten</a:t>
              </a:r>
            </a:p>
          </p:txBody>
        </p:sp>
        <p:sp>
          <p:nvSpPr>
            <p:cNvPr id="301172" name="Text Box 116"/>
            <p:cNvSpPr txBox="1">
              <a:spLocks noChangeArrowheads="1"/>
            </p:cNvSpPr>
            <p:nvPr/>
          </p:nvSpPr>
          <p:spPr bwMode="auto">
            <a:xfrm>
              <a:off x="3787" y="2454"/>
              <a:ext cx="1202" cy="57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b="1">
                  <a:solidFill>
                    <a:schemeClr val="tx1"/>
                  </a:solidFill>
                </a:rPr>
                <a:t>Kombination der  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Primärfarbe mit </a:t>
              </a:r>
              <a:br>
                <a:rPr lang="de-DE" sz="1800" b="1">
                  <a:solidFill>
                    <a:schemeClr val="tx1"/>
                  </a:solidFill>
                </a:rPr>
              </a:br>
              <a:r>
                <a:rPr lang="de-DE" sz="1800" b="1">
                  <a:solidFill>
                    <a:schemeClr val="tx1"/>
                  </a:solidFill>
                </a:rPr>
                <a:t>der Textur-Farbe</a:t>
              </a:r>
            </a:p>
          </p:txBody>
        </p:sp>
        <p:sp>
          <p:nvSpPr>
            <p:cNvPr id="301173" name="AutoShape 117"/>
            <p:cNvSpPr>
              <a:spLocks noChangeArrowheads="1"/>
            </p:cNvSpPr>
            <p:nvPr/>
          </p:nvSpPr>
          <p:spPr bwMode="auto">
            <a:xfrm>
              <a:off x="2213" y="3315"/>
              <a:ext cx="2683" cy="481"/>
            </a:xfrm>
            <a:prstGeom prst="rightArrow">
              <a:avLst>
                <a:gd name="adj1" fmla="val 59250"/>
                <a:gd name="adj2" fmla="val 47206"/>
              </a:avLst>
            </a:prstGeom>
            <a:solidFill>
              <a:srgbClr val="FF9933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01174" name="Text Box 118"/>
            <p:cNvSpPr txBox="1">
              <a:spLocks noChangeArrowheads="1"/>
            </p:cNvSpPr>
            <p:nvPr/>
          </p:nvSpPr>
          <p:spPr bwMode="auto">
            <a:xfrm>
              <a:off x="1015" y="3405"/>
              <a:ext cx="979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400" b="1">
                  <a:solidFill>
                    <a:schemeClr val="tx1"/>
                  </a:solidFill>
                  <a:latin typeface="Futura Md BT" pitchFamily="34" charset="0"/>
                </a:rPr>
                <a:t>Primitive</a:t>
              </a:r>
            </a:p>
          </p:txBody>
        </p:sp>
        <p:sp>
          <p:nvSpPr>
            <p:cNvPr id="301175" name="Text Box 119"/>
            <p:cNvSpPr txBox="1">
              <a:spLocks noChangeArrowheads="1"/>
            </p:cNvSpPr>
            <p:nvPr/>
          </p:nvSpPr>
          <p:spPr bwMode="auto">
            <a:xfrm>
              <a:off x="2242" y="3405"/>
              <a:ext cx="1169" cy="28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SzPct val="75000"/>
              </a:pPr>
              <a:r>
                <a:rPr lang="de-DE" sz="2400" b="1">
                  <a:solidFill>
                    <a:schemeClr val="tx1"/>
                  </a:solidFill>
                  <a:latin typeface="Futura Md BT" pitchFamily="34" charset="0"/>
                </a:rPr>
                <a:t>Fragmente</a:t>
              </a:r>
            </a:p>
          </p:txBody>
        </p:sp>
        <p:grpSp>
          <p:nvGrpSpPr>
            <p:cNvPr id="21" name="Group 120"/>
            <p:cNvGrpSpPr>
              <a:grpSpLocks/>
            </p:cNvGrpSpPr>
            <p:nvPr/>
          </p:nvGrpSpPr>
          <p:grpSpPr bwMode="auto">
            <a:xfrm>
              <a:off x="441" y="3331"/>
              <a:ext cx="439" cy="539"/>
              <a:chOff x="2087" y="2159"/>
              <a:chExt cx="761" cy="934"/>
            </a:xfrm>
          </p:grpSpPr>
          <p:grpSp>
            <p:nvGrpSpPr>
              <p:cNvPr id="22" name="Group 121"/>
              <p:cNvGrpSpPr>
                <a:grpSpLocks/>
              </p:cNvGrpSpPr>
              <p:nvPr/>
            </p:nvGrpSpPr>
            <p:grpSpPr bwMode="auto">
              <a:xfrm>
                <a:off x="2139" y="2212"/>
                <a:ext cx="656" cy="836"/>
                <a:chOff x="3348" y="2212"/>
                <a:chExt cx="656" cy="836"/>
              </a:xfrm>
            </p:grpSpPr>
            <p:sp>
              <p:nvSpPr>
                <p:cNvPr id="301178" name="Freeform 122"/>
                <p:cNvSpPr>
                  <a:spLocks/>
                </p:cNvSpPr>
                <p:nvPr/>
              </p:nvSpPr>
              <p:spPr bwMode="auto">
                <a:xfrm>
                  <a:off x="3348" y="2212"/>
                  <a:ext cx="656" cy="836"/>
                </a:xfrm>
                <a:custGeom>
                  <a:avLst/>
                  <a:gdLst/>
                  <a:ahLst/>
                  <a:cxnLst>
                    <a:cxn ang="0">
                      <a:pos x="228" y="440"/>
                    </a:cxn>
                    <a:cxn ang="0">
                      <a:pos x="528" y="836"/>
                    </a:cxn>
                    <a:cxn ang="0">
                      <a:pos x="656" y="132"/>
                    </a:cxn>
                    <a:cxn ang="0">
                      <a:pos x="0" y="0"/>
                    </a:cxn>
                    <a:cxn ang="0">
                      <a:pos x="228" y="440"/>
                    </a:cxn>
                  </a:cxnLst>
                  <a:rect l="0" t="0" r="r" b="b"/>
                  <a:pathLst>
                    <a:path w="656" h="836">
                      <a:moveTo>
                        <a:pt x="228" y="440"/>
                      </a:moveTo>
                      <a:lnTo>
                        <a:pt x="528" y="836"/>
                      </a:lnTo>
                      <a:lnTo>
                        <a:pt x="656" y="132"/>
                      </a:lnTo>
                      <a:lnTo>
                        <a:pt x="0" y="0"/>
                      </a:lnTo>
                      <a:lnTo>
                        <a:pt x="228" y="44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179" name="Freeform 123"/>
                <p:cNvSpPr>
                  <a:spLocks/>
                </p:cNvSpPr>
                <p:nvPr/>
              </p:nvSpPr>
              <p:spPr bwMode="auto">
                <a:xfrm>
                  <a:off x="3576" y="2352"/>
                  <a:ext cx="420" cy="300"/>
                </a:xfrm>
                <a:custGeom>
                  <a:avLst/>
                  <a:gdLst/>
                  <a:ahLst/>
                  <a:cxnLst>
                    <a:cxn ang="0">
                      <a:pos x="0" y="300"/>
                    </a:cxn>
                    <a:cxn ang="0">
                      <a:pos x="420" y="0"/>
                    </a:cxn>
                  </a:cxnLst>
                  <a:rect l="0" t="0" r="r" b="b"/>
                  <a:pathLst>
                    <a:path w="420" h="300">
                      <a:moveTo>
                        <a:pt x="0" y="300"/>
                      </a:moveTo>
                      <a:lnTo>
                        <a:pt x="42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3" name="Group 124"/>
              <p:cNvGrpSpPr>
                <a:grpSpLocks/>
              </p:cNvGrpSpPr>
              <p:nvPr/>
            </p:nvGrpSpPr>
            <p:grpSpPr bwMode="auto">
              <a:xfrm>
                <a:off x="2087" y="2159"/>
                <a:ext cx="761" cy="934"/>
                <a:chOff x="3296" y="2159"/>
                <a:chExt cx="761" cy="934"/>
              </a:xfrm>
            </p:grpSpPr>
            <p:sp>
              <p:nvSpPr>
                <p:cNvPr id="301181" name="Oval 125"/>
                <p:cNvSpPr>
                  <a:spLocks noChangeArrowheads="1"/>
                </p:cNvSpPr>
                <p:nvPr/>
              </p:nvSpPr>
              <p:spPr bwMode="auto">
                <a:xfrm>
                  <a:off x="3948" y="2288"/>
                  <a:ext cx="109" cy="108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182" name="Oval 126"/>
                <p:cNvSpPr>
                  <a:spLocks noChangeArrowheads="1"/>
                </p:cNvSpPr>
                <p:nvPr/>
              </p:nvSpPr>
              <p:spPr bwMode="auto">
                <a:xfrm>
                  <a:off x="3529" y="2588"/>
                  <a:ext cx="108" cy="107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183" name="Oval 127"/>
                <p:cNvSpPr>
                  <a:spLocks noChangeArrowheads="1"/>
                </p:cNvSpPr>
                <p:nvPr/>
              </p:nvSpPr>
              <p:spPr bwMode="auto">
                <a:xfrm>
                  <a:off x="3296" y="2159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01184" name="Oval 128"/>
                <p:cNvSpPr>
                  <a:spLocks noChangeArrowheads="1"/>
                </p:cNvSpPr>
                <p:nvPr/>
              </p:nvSpPr>
              <p:spPr bwMode="auto">
                <a:xfrm>
                  <a:off x="3821" y="2984"/>
                  <a:ext cx="107" cy="109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01185" name="Rectangle 129"/>
          <p:cNvSpPr>
            <a:spLocks noChangeArrowheads="1"/>
          </p:cNvSpPr>
          <p:nvPr/>
        </p:nvSpPr>
        <p:spPr bwMode="auto">
          <a:xfrm>
            <a:off x="-73025" y="1022350"/>
            <a:ext cx="538163" cy="5454650"/>
          </a:xfrm>
          <a:prstGeom prst="rect">
            <a:avLst/>
          </a:prstGeom>
          <a:solidFill>
            <a:schemeClr val="bg1"/>
          </a:solidFill>
          <a:ln w="31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31" name="Rectangle 36"/>
          <p:cNvSpPr txBox="1">
            <a:spLocks noChangeArrowheads="1"/>
          </p:cNvSpPr>
          <p:nvPr/>
        </p:nvSpPr>
        <p:spPr bwMode="auto">
          <a:xfrm>
            <a:off x="457200" y="274638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0" cap="none" spc="0" normalizeH="0" baseline="0" noProof="0" smtClean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Rasterisierung</a:t>
            </a:r>
            <a:endParaRPr kumimoji="0" lang="de-DE" sz="4400" b="1" i="0" u="none" strike="noStrike" kern="0" cap="none" spc="0" normalizeH="0" baseline="0" noProof="0" dirty="0">
              <a:ln w="12700">
                <a:solidFill>
                  <a:srgbClr val="FF99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90652E-6 L -0.77344 -1.90652E-6 " pathEditMode="relative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66667E-6 L -0.13906 -6.66667E-6 " pathEditMode="relative" ptsTypes="AA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25926E-6 L -0.87066 -9.25926E-6 " pathEditMode="relative" ptsTypes="AA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0625 0.0 " pathEditMode="relative" ptsTypes="AA">
                                      <p:cBhvr>
                                        <p:cTn id="70" dur="500" fill="hold"/>
                                        <p:tgtEl>
                                          <p:spTgt spid="301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0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4532 0.0 " pathEditMode="relative" ptsTypes="AA">
                                      <p:cBhvr>
                                        <p:cTn id="101" dur="500" fill="hold"/>
                                        <p:tgtEl>
                                          <p:spTgt spid="301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4" grpId="0" animBg="1"/>
      <p:bldP spid="301075" grpId="0" animBg="1"/>
      <p:bldP spid="301075" grpId="1" animBg="1"/>
      <p:bldP spid="301076" grpId="0" animBg="1"/>
      <p:bldP spid="301076" grpId="1" animBg="1"/>
      <p:bldP spid="301078" grpId="0"/>
      <p:bldP spid="301095" grpId="0"/>
      <p:bldP spid="301096" grpId="0"/>
      <p:bldP spid="301097" grpId="0"/>
      <p:bldP spid="301098" grpId="0"/>
      <p:bldP spid="301099" grpId="0" animBg="1"/>
      <p:bldP spid="301100" grpId="0" animBg="1"/>
      <p:bldP spid="301101" grpId="0" animBg="1"/>
      <p:bldP spid="301102" grpId="0" animBg="1"/>
      <p:bldP spid="301103" grpId="0" animBg="1"/>
      <p:bldP spid="301104" grpId="0" animBg="1"/>
      <p:bldP spid="301105" grpId="0" animBg="1"/>
      <p:bldP spid="301153" grpId="0" animBg="1"/>
      <p:bldP spid="301154" grpId="0" autoUpdateAnimBg="0"/>
      <p:bldP spid="301154" grpId="1"/>
      <p:bldP spid="301154" grpId="2"/>
      <p:bldP spid="301155" grpId="0" autoUpdateAnimBg="0"/>
      <p:bldP spid="301155" grpId="1"/>
      <p:bldP spid="1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Dem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3523" name="Picture 3" descr="Dem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3524" name="Picture 4" descr="Demo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3525" name="Picture 5" descr="Demo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3526" name="Picture 6" descr="Demo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02250" y="1268413"/>
            <a:ext cx="3206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Was kann die Hardware?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693738" y="1139825"/>
            <a:ext cx="4700587" cy="526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SzPct val="80000"/>
              <a:buFontTx/>
              <a:buBlip>
                <a:blip r:embed="rId8"/>
              </a:buBlip>
            </a:pPr>
            <a:r>
              <a:rPr lang="de-DE" sz="2800" b="1">
                <a:solidFill>
                  <a:schemeClr val="accent2"/>
                </a:solidFill>
              </a:rPr>
              <a:t>Rasterisierung</a:t>
            </a:r>
            <a:endParaRPr lang="de-DE" sz="2400" b="1">
              <a:solidFill>
                <a:schemeClr val="accent2"/>
              </a:solidFill>
            </a:endParaRPr>
          </a:p>
          <a:p>
            <a:pPr lvl="1">
              <a:buSzPct val="80000"/>
              <a:buFontTx/>
              <a:buBlip>
                <a:blip r:embed="rId8"/>
              </a:buBlip>
            </a:pPr>
            <a:r>
              <a:rPr lang="de-DE" sz="2400"/>
              <a:t> </a:t>
            </a:r>
            <a:r>
              <a:rPr lang="de-DE" sz="2400">
                <a:solidFill>
                  <a:schemeClr val="tx1"/>
                </a:solidFill>
              </a:rPr>
              <a:t>Zerlegung in Fragmente</a:t>
            </a:r>
          </a:p>
          <a:p>
            <a:pPr lvl="1">
              <a:buSzPct val="80000"/>
              <a:buFontTx/>
              <a:buBlip>
                <a:blip r:embed="rId8"/>
              </a:buBlip>
            </a:pPr>
            <a:r>
              <a:rPr lang="de-DE" sz="2400">
                <a:solidFill>
                  <a:schemeClr val="tx1"/>
                </a:solidFill>
              </a:rPr>
              <a:t> Interpolation der Farbe</a:t>
            </a:r>
          </a:p>
          <a:p>
            <a:pPr lvl="1">
              <a:buSzPct val="80000"/>
              <a:buFontTx/>
              <a:buBlip>
                <a:blip r:embed="rId8"/>
              </a:buBlip>
            </a:pPr>
            <a:r>
              <a:rPr lang="de-DE" sz="2400">
                <a:solidFill>
                  <a:schemeClr val="tx1"/>
                </a:solidFill>
              </a:rPr>
              <a:t> Texturierung</a:t>
            </a:r>
          </a:p>
          <a:p>
            <a:pPr lvl="2">
              <a:buSzPct val="80000"/>
              <a:buFontTx/>
              <a:buBlip>
                <a:blip r:embed="rId8"/>
              </a:buBlip>
            </a:pPr>
            <a:r>
              <a:rPr lang="de-DE" sz="2400">
                <a:solidFill>
                  <a:schemeClr val="tx1"/>
                </a:solidFill>
              </a:rPr>
              <a:t> Interpolation </a:t>
            </a:r>
            <a:br>
              <a:rPr lang="de-DE" sz="2400">
                <a:solidFill>
                  <a:schemeClr val="tx1"/>
                </a:solidFill>
              </a:rPr>
            </a:br>
            <a:r>
              <a:rPr lang="de-DE" sz="2400">
                <a:solidFill>
                  <a:schemeClr val="tx1"/>
                </a:solidFill>
              </a:rPr>
              <a:t>(Textur Interpolation)</a:t>
            </a:r>
          </a:p>
          <a:p>
            <a:pPr lvl="2">
              <a:buSzPct val="80000"/>
              <a:buFontTx/>
              <a:buBlip>
                <a:blip r:embed="rId8"/>
              </a:buBlip>
            </a:pPr>
            <a:r>
              <a:rPr lang="de-DE" sz="2400">
                <a:solidFill>
                  <a:schemeClr val="tx1"/>
                </a:solidFill>
              </a:rPr>
              <a:t> Kombination </a:t>
            </a:r>
            <a:br>
              <a:rPr lang="de-DE" sz="2400">
                <a:solidFill>
                  <a:schemeClr val="tx1"/>
                </a:solidFill>
              </a:rPr>
            </a:br>
            <a:r>
              <a:rPr lang="de-DE" sz="2400">
                <a:solidFill>
                  <a:schemeClr val="tx1"/>
                </a:solidFill>
              </a:rPr>
              <a:t>(Textur-Anwendung)</a:t>
            </a:r>
          </a:p>
          <a:p>
            <a:pPr marL="342900" indent="-342900">
              <a:buSzPct val="80000"/>
              <a:buFontTx/>
              <a:buBlip>
                <a:blip r:embed="rId8"/>
              </a:buBlip>
            </a:pPr>
            <a:r>
              <a:rPr lang="de-DE" sz="2800" b="1">
                <a:solidFill>
                  <a:schemeClr val="accent2"/>
                </a:solidFill>
              </a:rPr>
              <a:t>Fragment Operationen</a:t>
            </a:r>
          </a:p>
          <a:p>
            <a:pPr lvl="1">
              <a:buSzPct val="80000"/>
              <a:buFontTx/>
              <a:buBlip>
                <a:blip r:embed="rId8"/>
              </a:buBlip>
            </a:pPr>
            <a:r>
              <a:rPr lang="de-DE" sz="2400"/>
              <a:t> </a:t>
            </a:r>
            <a:r>
              <a:rPr lang="de-DE" sz="2400">
                <a:solidFill>
                  <a:schemeClr val="tx1"/>
                </a:solidFill>
              </a:rPr>
              <a:t>Tiefentest (Z-Test)</a:t>
            </a:r>
          </a:p>
          <a:p>
            <a:pPr lvl="1">
              <a:buSzPct val="80000"/>
              <a:buFontTx/>
              <a:buBlip>
                <a:blip r:embed="rId8"/>
              </a:buBlip>
            </a:pPr>
            <a:r>
              <a:rPr lang="de-DE" sz="2400">
                <a:solidFill>
                  <a:schemeClr val="tx1"/>
                </a:solidFill>
              </a:rPr>
              <a:t> Alpha Blending (Compositing)</a:t>
            </a:r>
          </a:p>
          <a:p>
            <a:pPr lvl="1">
              <a:buSzPct val="80000"/>
              <a:buFontTx/>
              <a:buBlip>
                <a:blip r:embed="rId8"/>
              </a:buBlip>
            </a:pPr>
            <a:endParaRPr lang="de-DE" sz="2400">
              <a:solidFill>
                <a:schemeClr val="tx1"/>
              </a:solidFill>
            </a:endParaRPr>
          </a:p>
        </p:txBody>
      </p:sp>
      <p:pic>
        <p:nvPicPr>
          <p:cNvPr id="363529" name="Picture 9" descr="Raster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4832350" y="1250950"/>
            <a:ext cx="1511300" cy="1079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DirectX</a:t>
            </a:r>
            <a:endParaRPr lang="de-DE" dirty="0"/>
          </a:p>
        </p:txBody>
      </p:sp>
      <p:sp>
        <p:nvSpPr>
          <p:cNvPr id="374786" name="AutoShape 2" descr="Direct3D graphics pipeline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4788" name="AutoShape 4" descr="Direct3D graphics pipeline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7479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70" t="22112" r="36283" b="16206"/>
          <a:stretch>
            <a:fillRect/>
          </a:stretch>
        </p:blipFill>
        <p:spPr bwMode="auto">
          <a:xfrm>
            <a:off x="2562725" y="1082843"/>
            <a:ext cx="3717758" cy="521595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2586" y="3189858"/>
            <a:ext cx="5832041" cy="633412"/>
          </a:xfrm>
        </p:spPr>
        <p:txBody>
          <a:bodyPr/>
          <a:lstStyle/>
          <a:p>
            <a:r>
              <a:rPr lang="de-DE" dirty="0" smtClean="0"/>
              <a:t>DirectX Basic Setup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Futura Md BT"/>
        <a:ea typeface=""/>
        <a:cs typeface=""/>
      </a:majorFont>
      <a:minorFont>
        <a:latin typeface="Futura Lt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000040"/>
            </a:solidFill>
            <a:effectLst/>
            <a:latin typeface="Futura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rgbClr val="000040"/>
            </a:solidFill>
            <a:effectLst/>
            <a:latin typeface="Futura Lt BT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710</Words>
  <Application>Microsoft Office PowerPoint</Application>
  <PresentationFormat>Bildschirmpräsentation (4:3)</PresentationFormat>
  <Paragraphs>358</Paragraphs>
  <Slides>43</Slides>
  <Notes>2</Notes>
  <HiddenSlides>3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Standarddesign</vt:lpstr>
      <vt:lpstr>Graphik-Hardware Direct3D</vt:lpstr>
      <vt:lpstr>Rendering Pipeline</vt:lpstr>
      <vt:lpstr>Fixed Function Pipeline</vt:lpstr>
      <vt:lpstr>Geometrieverarbeitung</vt:lpstr>
      <vt:lpstr>Rasterisierung</vt:lpstr>
      <vt:lpstr>Fragment Operationen</vt:lpstr>
      <vt:lpstr>Was kann die Hardware?</vt:lpstr>
      <vt:lpstr>DirectX</vt:lpstr>
      <vt:lpstr>DirectX Basic Setup</vt:lpstr>
      <vt:lpstr>Geometrieverarbeitung</vt:lpstr>
      <vt:lpstr>Affine Transformationen</vt:lpstr>
      <vt:lpstr>Affine Transformationen</vt:lpstr>
      <vt:lpstr>Affine Transformationen</vt:lpstr>
      <vt:lpstr>Affine Transformationen</vt:lpstr>
      <vt:lpstr>Wiederholung: Lineare Algebra</vt:lpstr>
      <vt:lpstr>Kartesische Koordinaten</vt:lpstr>
      <vt:lpstr>Kartesische Koordinaten</vt:lpstr>
      <vt:lpstr>Homogene Koordinaten</vt:lpstr>
      <vt:lpstr>Homogene Koordinaten</vt:lpstr>
      <vt:lpstr>Transformationen</vt:lpstr>
      <vt:lpstr>Anschaulich in 1D</vt:lpstr>
      <vt:lpstr>Translation</vt:lpstr>
      <vt:lpstr>Rotation</vt:lpstr>
      <vt:lpstr>Rotation</vt:lpstr>
      <vt:lpstr>Rotation</vt:lpstr>
      <vt:lpstr>Rotation und Translation</vt:lpstr>
      <vt:lpstr>Skalierung (Scaling)</vt:lpstr>
      <vt:lpstr>Projektion</vt:lpstr>
      <vt:lpstr>Projektion</vt:lpstr>
      <vt:lpstr>Projektion</vt:lpstr>
      <vt:lpstr>Homogene Koordinaten</vt:lpstr>
      <vt:lpstr>Normalenvektoren</vt:lpstr>
      <vt:lpstr>Normalenvektoren</vt:lpstr>
      <vt:lpstr>Normalenvektoren</vt:lpstr>
      <vt:lpstr>Transformation</vt:lpstr>
      <vt:lpstr>Geometrieverarbeitung</vt:lpstr>
      <vt:lpstr>Projektive Transformation</vt:lpstr>
      <vt:lpstr>Transformationen</vt:lpstr>
      <vt:lpstr>Rasterisierung</vt:lpstr>
      <vt:lpstr>Per-Vertex Beleuchtung</vt:lpstr>
      <vt:lpstr>Lighting</vt:lpstr>
      <vt:lpstr>Fragment Operationen</vt:lpstr>
      <vt:lpstr>Early Z-Test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Volumenvisualisierung auf universell einsetzbarer Grafik-Hardware</dc:title>
  <dc:creator>Christof Rezk-Salama</dc:creator>
  <cp:lastModifiedBy>Christof Rezk-Salama</cp:lastModifiedBy>
  <cp:revision>136</cp:revision>
  <dcterms:created xsi:type="dcterms:W3CDTF">2002-02-27T12:15:22Z</dcterms:created>
  <dcterms:modified xsi:type="dcterms:W3CDTF">2009-06-02T09:20:32Z</dcterms:modified>
</cp:coreProperties>
</file>