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83" r:id="rId2"/>
    <p:sldId id="284" r:id="rId3"/>
    <p:sldId id="285" r:id="rId4"/>
    <p:sldId id="345" r:id="rId5"/>
    <p:sldId id="286" r:id="rId6"/>
    <p:sldId id="297" r:id="rId7"/>
    <p:sldId id="346" r:id="rId8"/>
    <p:sldId id="301" r:id="rId9"/>
    <p:sldId id="302" r:id="rId10"/>
    <p:sldId id="308" r:id="rId11"/>
    <p:sldId id="309" r:id="rId12"/>
    <p:sldId id="305" r:id="rId13"/>
    <p:sldId id="318" r:id="rId14"/>
    <p:sldId id="310" r:id="rId15"/>
    <p:sldId id="306" r:id="rId16"/>
    <p:sldId id="319" r:id="rId17"/>
    <p:sldId id="307" r:id="rId18"/>
    <p:sldId id="321" r:id="rId19"/>
    <p:sldId id="311" r:id="rId20"/>
    <p:sldId id="304" r:id="rId21"/>
    <p:sldId id="316" r:id="rId22"/>
    <p:sldId id="317" r:id="rId23"/>
    <p:sldId id="314" r:id="rId24"/>
    <p:sldId id="315" r:id="rId25"/>
    <p:sldId id="322" r:id="rId26"/>
    <p:sldId id="325" r:id="rId27"/>
    <p:sldId id="326" r:id="rId28"/>
    <p:sldId id="327" r:id="rId29"/>
    <p:sldId id="348" r:id="rId30"/>
    <p:sldId id="323" r:id="rId31"/>
    <p:sldId id="349" r:id="rId32"/>
    <p:sldId id="287" r:id="rId33"/>
    <p:sldId id="350" r:id="rId34"/>
    <p:sldId id="289" r:id="rId35"/>
    <p:sldId id="290" r:id="rId36"/>
    <p:sldId id="291" r:id="rId37"/>
    <p:sldId id="292" r:id="rId38"/>
    <p:sldId id="293" r:id="rId39"/>
    <p:sldId id="351" r:id="rId40"/>
    <p:sldId id="356" r:id="rId41"/>
    <p:sldId id="355" r:id="rId42"/>
    <p:sldId id="288" r:id="rId43"/>
    <p:sldId id="295" r:id="rId44"/>
    <p:sldId id="296" r:id="rId45"/>
    <p:sldId id="347" r:id="rId46"/>
    <p:sldId id="358" r:id="rId47"/>
    <p:sldId id="357" r:id="rId48"/>
    <p:sldId id="359" r:id="rId49"/>
    <p:sldId id="298" r:id="rId50"/>
    <p:sldId id="360" r:id="rId51"/>
    <p:sldId id="361" r:id="rId52"/>
    <p:sldId id="362" r:id="rId53"/>
    <p:sldId id="363" r:id="rId54"/>
    <p:sldId id="364" r:id="rId55"/>
    <p:sldId id="339" r:id="rId56"/>
    <p:sldId id="340" r:id="rId57"/>
    <p:sldId id="341" r:id="rId58"/>
    <p:sldId id="342" r:id="rId59"/>
    <p:sldId id="343" r:id="rId60"/>
    <p:sldId id="299" r:id="rId61"/>
    <p:sldId id="344" r:id="rId62"/>
    <p:sldId id="328" r:id="rId63"/>
    <p:sldId id="329" r:id="rId64"/>
    <p:sldId id="330" r:id="rId65"/>
    <p:sldId id="331" r:id="rId66"/>
    <p:sldId id="332" r:id="rId67"/>
    <p:sldId id="333" r:id="rId68"/>
    <p:sldId id="334" r:id="rId69"/>
    <p:sldId id="335" r:id="rId70"/>
    <p:sldId id="336" r:id="rId71"/>
    <p:sldId id="337" r:id="rId72"/>
  </p:sldIdLst>
  <p:sldSz cx="9144000" cy="6858000" type="screen4x3"/>
  <p:notesSz cx="6858000" cy="9144000"/>
  <p:custDataLst>
    <p:tags r:id="rId74"/>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FFFF"/>
    <a:srgbClr val="4F81BD"/>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55" autoAdjust="0"/>
    <p:restoredTop sz="93500" autoAdjust="0"/>
  </p:normalViewPr>
  <p:slideViewPr>
    <p:cSldViewPr snapToGrid="0">
      <p:cViewPr varScale="1">
        <p:scale>
          <a:sx n="74" d="100"/>
          <a:sy n="74" d="100"/>
        </p:scale>
        <p:origin x="-48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FE0C76-8BC9-4724-BBD4-6AFDB2883C37}" type="datetimeFigureOut">
              <a:rPr lang="de-DE" smtClean="0"/>
              <a:pPr/>
              <a:t>10.05.2009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DA0856-2913-4BF5-A97A-D85993D804A4}"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5800" y="2130425"/>
            <a:ext cx="7772400" cy="1470025"/>
          </a:xfrm>
        </p:spPr>
        <p:txBody>
          <a:bodyPr/>
          <a:lstStyle>
            <a:lvl1pPr>
              <a:defRPr baseline="0"/>
            </a:lvl1pPr>
          </a:lstStyle>
          <a:p>
            <a:r>
              <a:rPr lang="de-DE" dirty="0" smtClean="0"/>
              <a:t>Format durch Klicken bearbeiten</a:t>
            </a:r>
            <a:endParaRPr lang="de-DE"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xfrm>
            <a:off x="457200" y="6356350"/>
            <a:ext cx="1400156" cy="365125"/>
          </a:xfrm>
        </p:spPr>
        <p:txBody>
          <a:bodyPr/>
          <a:lstStyle>
            <a:lvl1pPr>
              <a:defRPr/>
            </a:lvl1pPr>
          </a:lstStyle>
          <a:p>
            <a:r>
              <a:rPr lang="de-DE" dirty="0" smtClean="0"/>
              <a:t>Berlin, 11.03.2009</a:t>
            </a:r>
          </a:p>
        </p:txBody>
      </p:sp>
      <p:sp>
        <p:nvSpPr>
          <p:cNvPr id="5" name="Fußzeilenplatzhalter 4"/>
          <p:cNvSpPr>
            <a:spLocks noGrp="1"/>
          </p:cNvSpPr>
          <p:nvPr>
            <p:ph type="ftr" sz="quarter" idx="11"/>
          </p:nvPr>
        </p:nvSpPr>
        <p:spPr>
          <a:xfrm>
            <a:off x="2000232" y="6357958"/>
            <a:ext cx="5715040" cy="365125"/>
          </a:xfrm>
        </p:spPr>
        <p:txBody>
          <a:bodyPr/>
          <a:lstStyle/>
          <a:p>
            <a:r>
              <a:rPr lang="de-DE" smtClean="0"/>
              <a:t>christof rezk-salama, computergraphik und multimediasysteme, universität siegen</a:t>
            </a:r>
            <a:endParaRPr lang="de-DE"/>
          </a:p>
        </p:txBody>
      </p:sp>
      <p:sp>
        <p:nvSpPr>
          <p:cNvPr id="6" name="Foliennummernplatzhalter 5"/>
          <p:cNvSpPr>
            <a:spLocks noGrp="1"/>
          </p:cNvSpPr>
          <p:nvPr>
            <p:ph type="sldNum" sz="quarter" idx="12"/>
          </p:nvPr>
        </p:nvSpPr>
        <p:spPr/>
        <p:txBody>
          <a:bodyPr/>
          <a:lstStyle/>
          <a:p>
            <a:fld id="{9CD13A74-183B-4B14-A6BB-E522DAD85AAC}"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D8A034F-C44C-4196-8D5D-233C7C575BD0}"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
        <p:nvSpPr>
          <p:cNvPr id="6" name="Foliennummernplatzhalter 5"/>
          <p:cNvSpPr>
            <a:spLocks noGrp="1"/>
          </p:cNvSpPr>
          <p:nvPr>
            <p:ph type="sldNum" sz="quarter" idx="12"/>
          </p:nvPr>
        </p:nvSpPr>
        <p:spPr/>
        <p:txBody>
          <a:bodyPr/>
          <a:lstStyle/>
          <a:p>
            <a:fld id="{9CD13A74-183B-4B14-A6BB-E522DAD85AAC}"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017675D-35FB-4E5D-A97F-A46DD0A9EFCF}"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
        <p:nvSpPr>
          <p:cNvPr id="6" name="Foliennummernplatzhalter 5"/>
          <p:cNvSpPr>
            <a:spLocks noGrp="1"/>
          </p:cNvSpPr>
          <p:nvPr>
            <p:ph type="sldNum" sz="quarter" idx="12"/>
          </p:nvPr>
        </p:nvSpPr>
        <p:spPr/>
        <p:txBody>
          <a:bodyPr/>
          <a:lstStyle/>
          <a:p>
            <a:fld id="{9CD13A74-183B-4B14-A6BB-E522DAD85AAC}"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
        <p:nvSpPr>
          <p:cNvPr id="6" name="Foliennummernplatzhalter 5"/>
          <p:cNvSpPr>
            <a:spLocks noGrp="1"/>
          </p:cNvSpPr>
          <p:nvPr>
            <p:ph type="sldNum" sz="quarter" idx="12"/>
          </p:nvPr>
        </p:nvSpPr>
        <p:spPr/>
        <p:txBody>
          <a:bodyPr/>
          <a:lstStyle/>
          <a:p>
            <a:fld id="{9CD13A74-183B-4B14-A6BB-E522DAD85AAC}"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AFC0CC72-EFAB-4C14-95F9-48B1191C4058}"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
        <p:nvSpPr>
          <p:cNvPr id="6" name="Foliennummernplatzhalter 5"/>
          <p:cNvSpPr>
            <a:spLocks noGrp="1"/>
          </p:cNvSpPr>
          <p:nvPr>
            <p:ph type="sldNum" sz="quarter" idx="12"/>
          </p:nvPr>
        </p:nvSpPr>
        <p:spPr/>
        <p:txBody>
          <a:bodyPr/>
          <a:lstStyle/>
          <a:p>
            <a:fld id="{9CD13A74-183B-4B14-A6BB-E522DAD85AAC}"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2663D258-5C35-40CC-AFAA-678E94FED294}" type="datetime1">
              <a:rPr lang="de-DE" smtClean="0"/>
              <a:pPr/>
              <a:t>10.05.2009</a:t>
            </a:fld>
            <a:endParaRPr lang="de-DE"/>
          </a:p>
        </p:txBody>
      </p:sp>
      <p:sp>
        <p:nvSpPr>
          <p:cNvPr id="6" name="Fußzeilenplatzhalter 5"/>
          <p:cNvSpPr>
            <a:spLocks noGrp="1"/>
          </p:cNvSpPr>
          <p:nvPr>
            <p:ph type="ftr" sz="quarter" idx="11"/>
          </p:nvPr>
        </p:nvSpPr>
        <p:spPr/>
        <p:txBody>
          <a:bodyPr/>
          <a:lstStyle/>
          <a:p>
            <a:r>
              <a:rPr lang="de-DE" smtClean="0"/>
              <a:t>christof rezk-salama, computergraphik und multimediasysteme, universität siegen</a:t>
            </a:r>
            <a:endParaRPr lang="de-DE"/>
          </a:p>
        </p:txBody>
      </p:sp>
      <p:sp>
        <p:nvSpPr>
          <p:cNvPr id="7" name="Foliennummernplatzhalter 6"/>
          <p:cNvSpPr>
            <a:spLocks noGrp="1"/>
          </p:cNvSpPr>
          <p:nvPr>
            <p:ph type="sldNum" sz="quarter" idx="12"/>
          </p:nvPr>
        </p:nvSpPr>
        <p:spPr/>
        <p:txBody>
          <a:bodyPr/>
          <a:lstStyle/>
          <a:p>
            <a:fld id="{9CD13A74-183B-4B14-A6BB-E522DAD85AAC}"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61DCC279-3C74-4D59-B129-2D2B3E28135A}" type="datetime1">
              <a:rPr lang="de-DE" smtClean="0"/>
              <a:pPr/>
              <a:t>10.05.2009</a:t>
            </a:fld>
            <a:endParaRPr lang="de-DE"/>
          </a:p>
        </p:txBody>
      </p:sp>
      <p:sp>
        <p:nvSpPr>
          <p:cNvPr id="8" name="Fußzeilenplatzhalter 7"/>
          <p:cNvSpPr>
            <a:spLocks noGrp="1"/>
          </p:cNvSpPr>
          <p:nvPr>
            <p:ph type="ftr" sz="quarter" idx="11"/>
          </p:nvPr>
        </p:nvSpPr>
        <p:spPr/>
        <p:txBody>
          <a:bodyPr/>
          <a:lstStyle/>
          <a:p>
            <a:r>
              <a:rPr lang="de-DE" smtClean="0"/>
              <a:t>christof rezk-salama, computergraphik und multimediasysteme, universität siegen</a:t>
            </a:r>
            <a:endParaRPr lang="de-DE"/>
          </a:p>
        </p:txBody>
      </p:sp>
      <p:sp>
        <p:nvSpPr>
          <p:cNvPr id="9" name="Foliennummernplatzhalter 8"/>
          <p:cNvSpPr>
            <a:spLocks noGrp="1"/>
          </p:cNvSpPr>
          <p:nvPr>
            <p:ph type="sldNum" sz="quarter" idx="12"/>
          </p:nvPr>
        </p:nvSpPr>
        <p:spPr/>
        <p:txBody>
          <a:bodyPr/>
          <a:lstStyle/>
          <a:p>
            <a:fld id="{9CD13A74-183B-4B14-A6BB-E522DAD85AAC}"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D247FA3D-4C16-4B1E-82EA-3E0279DAED04}" type="datetime1">
              <a:rPr lang="de-DE" smtClean="0"/>
              <a:pPr/>
              <a:t>10.05.2009</a:t>
            </a:fld>
            <a:endParaRPr lang="de-DE"/>
          </a:p>
        </p:txBody>
      </p:sp>
      <p:sp>
        <p:nvSpPr>
          <p:cNvPr id="4" name="Fußzeilenplatzhalter 3"/>
          <p:cNvSpPr>
            <a:spLocks noGrp="1"/>
          </p:cNvSpPr>
          <p:nvPr>
            <p:ph type="ftr" sz="quarter" idx="11"/>
          </p:nvPr>
        </p:nvSpPr>
        <p:spPr/>
        <p:txBody>
          <a:bodyPr/>
          <a:lstStyle/>
          <a:p>
            <a:r>
              <a:rPr lang="de-DE" smtClean="0"/>
              <a:t>christof rezk-salama, computergraphik und multimediasysteme, universität siegen</a:t>
            </a:r>
            <a:endParaRPr lang="de-DE"/>
          </a:p>
        </p:txBody>
      </p:sp>
      <p:sp>
        <p:nvSpPr>
          <p:cNvPr id="5" name="Foliennummernplatzhalter 4"/>
          <p:cNvSpPr>
            <a:spLocks noGrp="1"/>
          </p:cNvSpPr>
          <p:nvPr>
            <p:ph type="sldNum" sz="quarter" idx="12"/>
          </p:nvPr>
        </p:nvSpPr>
        <p:spPr/>
        <p:txBody>
          <a:bodyPr/>
          <a:lstStyle/>
          <a:p>
            <a:fld id="{9CD13A74-183B-4B14-A6BB-E522DAD85AAC}"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23A3D9E-80FF-47BF-BBA6-1B619420547C}" type="datetime1">
              <a:rPr lang="de-DE" smtClean="0"/>
              <a:pPr/>
              <a:t>10.05.2009</a:t>
            </a:fld>
            <a:endParaRPr lang="de-DE"/>
          </a:p>
        </p:txBody>
      </p:sp>
      <p:sp>
        <p:nvSpPr>
          <p:cNvPr id="3" name="Fußzeilenplatzhalter 2"/>
          <p:cNvSpPr>
            <a:spLocks noGrp="1"/>
          </p:cNvSpPr>
          <p:nvPr>
            <p:ph type="ftr" sz="quarter" idx="11"/>
          </p:nvPr>
        </p:nvSpPr>
        <p:spPr/>
        <p:txBody>
          <a:bodyPr/>
          <a:lstStyle/>
          <a:p>
            <a:r>
              <a:rPr lang="de-DE" smtClean="0"/>
              <a:t>christof rezk-salama, computergraphik und multimediasysteme, universität siegen</a:t>
            </a:r>
            <a:endParaRPr lang="de-DE"/>
          </a:p>
        </p:txBody>
      </p:sp>
      <p:sp>
        <p:nvSpPr>
          <p:cNvPr id="4" name="Foliennummernplatzhalter 3"/>
          <p:cNvSpPr>
            <a:spLocks noGrp="1"/>
          </p:cNvSpPr>
          <p:nvPr>
            <p:ph type="sldNum" sz="quarter" idx="12"/>
          </p:nvPr>
        </p:nvSpPr>
        <p:spPr/>
        <p:txBody>
          <a:bodyPr/>
          <a:lstStyle/>
          <a:p>
            <a:fld id="{9CD13A74-183B-4B14-A6BB-E522DAD85AAC}"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A7FD238E-2F6F-4176-B67C-4C49E6BDE2E0}" type="datetime1">
              <a:rPr lang="de-DE" smtClean="0"/>
              <a:pPr/>
              <a:t>10.05.2009</a:t>
            </a:fld>
            <a:endParaRPr lang="de-DE"/>
          </a:p>
        </p:txBody>
      </p:sp>
      <p:sp>
        <p:nvSpPr>
          <p:cNvPr id="6" name="Fußzeilenplatzhalter 5"/>
          <p:cNvSpPr>
            <a:spLocks noGrp="1"/>
          </p:cNvSpPr>
          <p:nvPr>
            <p:ph type="ftr" sz="quarter" idx="11"/>
          </p:nvPr>
        </p:nvSpPr>
        <p:spPr/>
        <p:txBody>
          <a:bodyPr/>
          <a:lstStyle/>
          <a:p>
            <a:r>
              <a:rPr lang="de-DE" smtClean="0"/>
              <a:t>christof rezk-salama, computergraphik und multimediasysteme, universität siegen</a:t>
            </a:r>
            <a:endParaRPr lang="de-DE"/>
          </a:p>
        </p:txBody>
      </p:sp>
      <p:sp>
        <p:nvSpPr>
          <p:cNvPr id="7" name="Foliennummernplatzhalter 6"/>
          <p:cNvSpPr>
            <a:spLocks noGrp="1"/>
          </p:cNvSpPr>
          <p:nvPr>
            <p:ph type="sldNum" sz="quarter" idx="12"/>
          </p:nvPr>
        </p:nvSpPr>
        <p:spPr/>
        <p:txBody>
          <a:bodyPr/>
          <a:lstStyle/>
          <a:p>
            <a:fld id="{9CD13A74-183B-4B14-A6BB-E522DAD85AAC}"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1F981529-7099-4393-95B6-3AF4DE510E81}" type="datetime1">
              <a:rPr lang="de-DE" smtClean="0"/>
              <a:pPr/>
              <a:t>10.05.2009</a:t>
            </a:fld>
            <a:endParaRPr lang="de-DE"/>
          </a:p>
        </p:txBody>
      </p:sp>
      <p:sp>
        <p:nvSpPr>
          <p:cNvPr id="6" name="Fußzeilenplatzhalter 5"/>
          <p:cNvSpPr>
            <a:spLocks noGrp="1"/>
          </p:cNvSpPr>
          <p:nvPr>
            <p:ph type="ftr" sz="quarter" idx="11"/>
          </p:nvPr>
        </p:nvSpPr>
        <p:spPr/>
        <p:txBody>
          <a:bodyPr/>
          <a:lstStyle/>
          <a:p>
            <a:r>
              <a:rPr lang="de-DE" smtClean="0"/>
              <a:t>christof rezk-salama, computergraphik und multimediasysteme, universität siegen</a:t>
            </a:r>
            <a:endParaRPr lang="de-DE"/>
          </a:p>
        </p:txBody>
      </p:sp>
      <p:sp>
        <p:nvSpPr>
          <p:cNvPr id="7" name="Foliennummernplatzhalter 6"/>
          <p:cNvSpPr>
            <a:spLocks noGrp="1"/>
          </p:cNvSpPr>
          <p:nvPr>
            <p:ph type="sldNum" sz="quarter" idx="12"/>
          </p:nvPr>
        </p:nvSpPr>
        <p:spPr/>
        <p:txBody>
          <a:bodyPr/>
          <a:lstStyle/>
          <a:p>
            <a:fld id="{9CD13A74-183B-4B14-A6BB-E522DAD85AAC}"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175734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D8FA5E-5AC6-4E57-B8AE-755CDAFE076C}" type="datetime1">
              <a:rPr lang="de-DE" smtClean="0"/>
              <a:pPr/>
              <a:t>10.05.2009</a:t>
            </a:fld>
            <a:endParaRPr lang="de-DE" dirty="0"/>
          </a:p>
        </p:txBody>
      </p:sp>
      <p:sp>
        <p:nvSpPr>
          <p:cNvPr id="5" name="Fußzeilenplatzhalter 4"/>
          <p:cNvSpPr>
            <a:spLocks noGrp="1"/>
          </p:cNvSpPr>
          <p:nvPr>
            <p:ph type="ftr" sz="quarter" idx="3"/>
          </p:nvPr>
        </p:nvSpPr>
        <p:spPr>
          <a:xfrm>
            <a:off x="2285984" y="6356350"/>
            <a:ext cx="571504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christof rezk-salama, computergraphik und multimediasysteme, universität siegen</a:t>
            </a:r>
            <a:endParaRPr lang="de-DE" dirty="0"/>
          </a:p>
        </p:txBody>
      </p:sp>
      <p:sp>
        <p:nvSpPr>
          <p:cNvPr id="6" name="Foliennummernplatzhalter 5"/>
          <p:cNvSpPr>
            <a:spLocks noGrp="1"/>
          </p:cNvSpPr>
          <p:nvPr>
            <p:ph type="sldNum" sz="quarter" idx="4"/>
          </p:nvPr>
        </p:nvSpPr>
        <p:spPr>
          <a:xfrm>
            <a:off x="8072462" y="285728"/>
            <a:ext cx="63340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D13A74-183B-4B14-A6BB-E522DAD85AAC}" type="slidenum">
              <a:rPr lang="de-DE" smtClean="0"/>
              <a:pPr/>
              <a:t>‹Nr.›</a:t>
            </a:fld>
            <a:endParaRPr lang="de-DE"/>
          </a:p>
        </p:txBody>
      </p:sp>
      <p:pic>
        <p:nvPicPr>
          <p:cNvPr id="7" name="Grafik 6" descr="cg2.png"/>
          <p:cNvPicPr>
            <a:picLocks noChangeAspect="1"/>
          </p:cNvPicPr>
          <p:nvPr userDrawn="1"/>
        </p:nvPicPr>
        <p:blipFill>
          <a:blip r:embed="rId13" cstate="print"/>
          <a:stretch>
            <a:fillRect/>
          </a:stretch>
        </p:blipFill>
        <p:spPr>
          <a:xfrm>
            <a:off x="7858148" y="5929330"/>
            <a:ext cx="815116" cy="785794"/>
          </a:xfrm>
          <a:prstGeom prst="rect">
            <a:avLst/>
          </a:prstGeom>
          <a:effectLst>
            <a:outerShdw blurRad="50800" dist="38100" dir="2700000" algn="tl" rotWithShape="0">
              <a:prstClr val="black">
                <a:alpha val="40000"/>
              </a:prstClr>
            </a:outerShdw>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b="1" dirty="0" smtClean="0"/>
              <a:t>Objektorientierte Analyse mit UML</a:t>
            </a:r>
            <a:endParaRPr lang="de-DE" b="1" dirty="0"/>
          </a:p>
        </p:txBody>
      </p:sp>
      <p:sp>
        <p:nvSpPr>
          <p:cNvPr id="3" name="Untertitel 2"/>
          <p:cNvSpPr>
            <a:spLocks noGrp="1"/>
          </p:cNvSpPr>
          <p:nvPr>
            <p:ph type="subTitle" idx="1"/>
          </p:nvPr>
        </p:nvSpPr>
        <p:spPr/>
        <p:txBody>
          <a:bodyPr>
            <a:normAutofit/>
          </a:bodyPr>
          <a:lstStyle/>
          <a:p>
            <a:r>
              <a:rPr lang="de-DE" dirty="0" err="1" smtClean="0"/>
              <a:t>christof</a:t>
            </a:r>
            <a:r>
              <a:rPr lang="de-DE" dirty="0" smtClean="0"/>
              <a:t> </a:t>
            </a:r>
            <a:r>
              <a:rPr lang="de-DE" dirty="0" err="1" smtClean="0"/>
              <a:t>rezk</a:t>
            </a:r>
            <a:r>
              <a:rPr lang="de-DE" dirty="0" smtClean="0"/>
              <a:t> </a:t>
            </a:r>
            <a:r>
              <a:rPr lang="de-DE" dirty="0" err="1" smtClean="0"/>
              <a:t>salama</a:t>
            </a:r>
            <a:endParaRPr lang="de-DE" dirty="0" smtClean="0"/>
          </a:p>
          <a:p>
            <a:r>
              <a:rPr lang="de-DE" sz="2200" dirty="0" err="1"/>
              <a:t>c</a:t>
            </a:r>
            <a:r>
              <a:rPr lang="de-DE" sz="2200" dirty="0" err="1" smtClean="0"/>
              <a:t>omputergraphik</a:t>
            </a:r>
            <a:r>
              <a:rPr lang="de-DE" sz="2200" dirty="0" smtClean="0"/>
              <a:t> und </a:t>
            </a:r>
            <a:r>
              <a:rPr lang="de-DE" sz="2200" dirty="0" err="1" smtClean="0"/>
              <a:t>multimediasysteme</a:t>
            </a:r>
            <a:endParaRPr lang="de-DE" sz="2200" dirty="0" smtClean="0"/>
          </a:p>
          <a:p>
            <a:r>
              <a:rPr lang="de-DE" sz="2200" dirty="0" err="1"/>
              <a:t>u</a:t>
            </a:r>
            <a:r>
              <a:rPr lang="de-DE" sz="2200" dirty="0" err="1" smtClean="0"/>
              <a:t>niversität</a:t>
            </a:r>
            <a:r>
              <a:rPr lang="de-DE" sz="2200" dirty="0" smtClean="0"/>
              <a:t> siegen</a:t>
            </a:r>
            <a:endParaRPr lang="de-DE" sz="2200" dirty="0"/>
          </a:p>
        </p:txBody>
      </p:sp>
      <p:sp>
        <p:nvSpPr>
          <p:cNvPr id="4" name="Datumsplatzhalter 3"/>
          <p:cNvSpPr>
            <a:spLocks noGrp="1"/>
          </p:cNvSpPr>
          <p:nvPr>
            <p:ph type="dt" sz="half" idx="10"/>
          </p:nvPr>
        </p:nvSpPr>
        <p:spPr/>
        <p:txBody>
          <a:bodyPr/>
          <a:lstStyle/>
          <a:p>
            <a:endParaRPr lang="de-DE" dirty="0" smtClean="0"/>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Notationselement: </a:t>
            </a:r>
            <a:r>
              <a:rPr lang="de-DE" dirty="0" err="1" smtClean="0"/>
              <a:t>Use</a:t>
            </a:r>
            <a:r>
              <a:rPr lang="de-DE" dirty="0" smtClean="0"/>
              <a:t>-Case</a:t>
            </a:r>
            <a:endParaRPr lang="de-DE" dirty="0"/>
          </a:p>
        </p:txBody>
      </p:sp>
      <p:sp>
        <p:nvSpPr>
          <p:cNvPr id="3" name="Inhaltsplatzhalter 2"/>
          <p:cNvSpPr>
            <a:spLocks noGrp="1"/>
          </p:cNvSpPr>
          <p:nvPr>
            <p:ph idx="1"/>
          </p:nvPr>
        </p:nvSpPr>
        <p:spPr/>
        <p:txBody>
          <a:bodyPr/>
          <a:lstStyle/>
          <a:p>
            <a:r>
              <a:rPr lang="de-DE" dirty="0" smtClean="0"/>
              <a:t>Menge von Aktionen, die, schrittweise ausgeführt, ein spezielles Verhalten formen</a:t>
            </a:r>
          </a:p>
          <a:p>
            <a:r>
              <a:rPr lang="de-DE" dirty="0" smtClean="0"/>
              <a:t>Alternative Notationen</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grpSp>
        <p:nvGrpSpPr>
          <p:cNvPr id="6" name="Gruppieren 5"/>
          <p:cNvGrpSpPr/>
          <p:nvPr/>
        </p:nvGrpSpPr>
        <p:grpSpPr>
          <a:xfrm>
            <a:off x="528033" y="3850783"/>
            <a:ext cx="2009104" cy="1010102"/>
            <a:chOff x="2575775" y="1687132"/>
            <a:chExt cx="2009104" cy="1010102"/>
          </a:xfrm>
        </p:grpSpPr>
        <p:sp>
          <p:nvSpPr>
            <p:cNvPr id="7" name="Ellipse 6"/>
            <p:cNvSpPr/>
            <p:nvPr/>
          </p:nvSpPr>
          <p:spPr>
            <a:xfrm>
              <a:off x="2575775" y="1687132"/>
              <a:ext cx="2009104" cy="101010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63982" y="1869018"/>
              <a:ext cx="1677062" cy="369332"/>
            </a:xfrm>
            <a:prstGeom prst="rect">
              <a:avLst/>
            </a:prstGeom>
            <a:noFill/>
          </p:spPr>
          <p:txBody>
            <a:bodyPr wrap="none" rtlCol="0">
              <a:spAutoFit/>
            </a:bodyPr>
            <a:lstStyle/>
            <a:p>
              <a:pPr algn="ctr"/>
              <a:r>
                <a:rPr lang="de-DE" dirty="0" err="1" smtClean="0"/>
                <a:t>Use</a:t>
              </a:r>
              <a:r>
                <a:rPr lang="de-DE" dirty="0" smtClean="0"/>
                <a:t>-Case-Name</a:t>
              </a:r>
              <a:endParaRPr lang="de-DE" dirty="0"/>
            </a:p>
          </p:txBody>
        </p:sp>
      </p:grpSp>
      <p:grpSp>
        <p:nvGrpSpPr>
          <p:cNvPr id="9" name="Gruppieren 8"/>
          <p:cNvGrpSpPr/>
          <p:nvPr/>
        </p:nvGrpSpPr>
        <p:grpSpPr>
          <a:xfrm>
            <a:off x="3320602" y="3848636"/>
            <a:ext cx="2009104" cy="1362587"/>
            <a:chOff x="2575775" y="1687132"/>
            <a:chExt cx="2009104" cy="1362587"/>
          </a:xfrm>
        </p:grpSpPr>
        <p:sp>
          <p:nvSpPr>
            <p:cNvPr id="10" name="Ellipse 9"/>
            <p:cNvSpPr/>
            <p:nvPr/>
          </p:nvSpPr>
          <p:spPr>
            <a:xfrm>
              <a:off x="2575775" y="1687132"/>
              <a:ext cx="2009104" cy="101010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p:cNvSpPr txBox="1"/>
            <p:nvPr/>
          </p:nvSpPr>
          <p:spPr>
            <a:xfrm>
              <a:off x="2776860" y="2680387"/>
              <a:ext cx="1677062" cy="369332"/>
            </a:xfrm>
            <a:prstGeom prst="rect">
              <a:avLst/>
            </a:prstGeom>
            <a:noFill/>
          </p:spPr>
          <p:txBody>
            <a:bodyPr wrap="none" rtlCol="0">
              <a:spAutoFit/>
            </a:bodyPr>
            <a:lstStyle/>
            <a:p>
              <a:pPr algn="ctr"/>
              <a:r>
                <a:rPr lang="de-DE" dirty="0" err="1" smtClean="0"/>
                <a:t>Use</a:t>
              </a:r>
              <a:r>
                <a:rPr lang="de-DE" dirty="0" smtClean="0"/>
                <a:t>-Case-Name</a:t>
              </a:r>
              <a:endParaRPr lang="de-DE" dirty="0"/>
            </a:p>
          </p:txBody>
        </p:sp>
      </p:grpSp>
      <p:grpSp>
        <p:nvGrpSpPr>
          <p:cNvPr id="16" name="Gruppieren 15"/>
          <p:cNvGrpSpPr/>
          <p:nvPr/>
        </p:nvGrpSpPr>
        <p:grpSpPr>
          <a:xfrm>
            <a:off x="6117465" y="3734873"/>
            <a:ext cx="2472744" cy="1262130"/>
            <a:chOff x="5859887" y="3103808"/>
            <a:chExt cx="2472744" cy="1262130"/>
          </a:xfrm>
        </p:grpSpPr>
        <p:sp>
          <p:nvSpPr>
            <p:cNvPr id="12" name="Rechteck 11"/>
            <p:cNvSpPr/>
            <p:nvPr/>
          </p:nvSpPr>
          <p:spPr>
            <a:xfrm>
              <a:off x="5859887" y="3103808"/>
              <a:ext cx="2472744" cy="12621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3" name="Gruppieren 12"/>
            <p:cNvGrpSpPr/>
            <p:nvPr/>
          </p:nvGrpSpPr>
          <p:grpSpPr>
            <a:xfrm>
              <a:off x="6277766" y="3230450"/>
              <a:ext cx="1938532" cy="680007"/>
              <a:chOff x="2905649" y="1674253"/>
              <a:chExt cx="1938532" cy="680007"/>
            </a:xfrm>
          </p:grpSpPr>
          <p:sp>
            <p:nvSpPr>
              <p:cNvPr id="14" name="Ellipse 13"/>
              <p:cNvSpPr/>
              <p:nvPr/>
            </p:nvSpPr>
            <p:spPr>
              <a:xfrm>
                <a:off x="4378818" y="1674253"/>
                <a:ext cx="465363" cy="2339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p:cNvSpPr txBox="1"/>
              <p:nvPr/>
            </p:nvSpPr>
            <p:spPr>
              <a:xfrm>
                <a:off x="2905649" y="1984928"/>
                <a:ext cx="1677062" cy="369332"/>
              </a:xfrm>
              <a:prstGeom prst="rect">
                <a:avLst/>
              </a:prstGeom>
              <a:noFill/>
            </p:spPr>
            <p:txBody>
              <a:bodyPr wrap="none" rtlCol="0">
                <a:spAutoFit/>
              </a:bodyPr>
              <a:lstStyle/>
              <a:p>
                <a:pPr algn="ctr"/>
                <a:r>
                  <a:rPr lang="de-DE" dirty="0" err="1" smtClean="0"/>
                  <a:t>Use</a:t>
                </a:r>
                <a:r>
                  <a:rPr lang="de-DE" dirty="0" smtClean="0"/>
                  <a:t>-Case-Name</a:t>
                </a:r>
                <a:endParaRPr lang="de-DE" dirty="0"/>
              </a:p>
            </p:txBody>
          </p:sp>
        </p:grpSp>
      </p:grpSp>
      <p:sp>
        <p:nvSpPr>
          <p:cNvPr id="17" name="Gleich 16"/>
          <p:cNvSpPr/>
          <p:nvPr/>
        </p:nvSpPr>
        <p:spPr>
          <a:xfrm>
            <a:off x="2653049" y="4172754"/>
            <a:ext cx="540913" cy="32197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8" name="Gleich 17"/>
          <p:cNvSpPr/>
          <p:nvPr/>
        </p:nvSpPr>
        <p:spPr>
          <a:xfrm>
            <a:off x="5447765" y="4172754"/>
            <a:ext cx="540913" cy="32197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Notationselement: </a:t>
            </a:r>
            <a:r>
              <a:rPr lang="de-DE" dirty="0" err="1" smtClean="0"/>
              <a:t>Use</a:t>
            </a:r>
            <a:r>
              <a:rPr lang="de-DE" dirty="0" smtClean="0"/>
              <a:t>-Case</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grpSp>
        <p:nvGrpSpPr>
          <p:cNvPr id="17" name="Gruppieren 16"/>
          <p:cNvGrpSpPr/>
          <p:nvPr/>
        </p:nvGrpSpPr>
        <p:grpSpPr>
          <a:xfrm>
            <a:off x="553788" y="2575772"/>
            <a:ext cx="3979573" cy="2272231"/>
            <a:chOff x="553788" y="1957589"/>
            <a:chExt cx="3979573" cy="2272231"/>
          </a:xfrm>
        </p:grpSpPr>
        <p:grpSp>
          <p:nvGrpSpPr>
            <p:cNvPr id="6" name="Gruppieren 5"/>
            <p:cNvGrpSpPr/>
            <p:nvPr/>
          </p:nvGrpSpPr>
          <p:grpSpPr>
            <a:xfrm>
              <a:off x="553788" y="1957589"/>
              <a:ext cx="3979573" cy="2272231"/>
              <a:chOff x="2575774" y="425003"/>
              <a:chExt cx="3979573" cy="2272231"/>
            </a:xfrm>
          </p:grpSpPr>
          <p:sp>
            <p:nvSpPr>
              <p:cNvPr id="7" name="Ellipse 6"/>
              <p:cNvSpPr/>
              <p:nvPr/>
            </p:nvSpPr>
            <p:spPr>
              <a:xfrm>
                <a:off x="2575774" y="425003"/>
                <a:ext cx="3979573" cy="227223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3266258" y="697040"/>
                <a:ext cx="2634824" cy="369332"/>
              </a:xfrm>
              <a:prstGeom prst="rect">
                <a:avLst/>
              </a:prstGeom>
              <a:noFill/>
            </p:spPr>
            <p:txBody>
              <a:bodyPr wrap="none" rtlCol="0">
                <a:spAutoFit/>
              </a:bodyPr>
              <a:lstStyle/>
              <a:p>
                <a:pPr algn="ctr"/>
                <a:r>
                  <a:rPr lang="de-DE" dirty="0" smtClean="0"/>
                  <a:t>Benutzerauthentifizierung</a:t>
                </a:r>
              </a:p>
            </p:txBody>
          </p:sp>
        </p:grpSp>
        <p:sp>
          <p:nvSpPr>
            <p:cNvPr id="9" name="Textfeld 8"/>
            <p:cNvSpPr txBox="1"/>
            <p:nvPr/>
          </p:nvSpPr>
          <p:spPr>
            <a:xfrm>
              <a:off x="1712889" y="2524260"/>
              <a:ext cx="1983813" cy="1569660"/>
            </a:xfrm>
            <a:prstGeom prst="rect">
              <a:avLst/>
            </a:prstGeom>
            <a:noFill/>
          </p:spPr>
          <p:txBody>
            <a:bodyPr wrap="square" rtlCol="0">
              <a:spAutoFit/>
            </a:bodyPr>
            <a:lstStyle/>
            <a:p>
              <a:pPr lvl="0"/>
              <a:r>
                <a:rPr lang="de-DE" sz="1600" dirty="0" smtClean="0">
                  <a:solidFill>
                    <a:prstClr val="black"/>
                  </a:solidFill>
                </a:rPr>
                <a:t>-Name</a:t>
              </a:r>
            </a:p>
            <a:p>
              <a:pPr lvl="0"/>
              <a:r>
                <a:rPr lang="de-DE" sz="1600" dirty="0" smtClean="0">
                  <a:solidFill>
                    <a:prstClr val="black"/>
                  </a:solidFill>
                </a:rPr>
                <a:t>-Passwort</a:t>
              </a:r>
            </a:p>
            <a:p>
              <a:pPr lvl="0"/>
              <a:r>
                <a:rPr lang="de-DE" sz="1600" dirty="0" smtClean="0">
                  <a:solidFill>
                    <a:prstClr val="black"/>
                  </a:solidFill>
                </a:rPr>
                <a:t>+ </a:t>
              </a:r>
              <a:r>
                <a:rPr lang="de-DE" sz="1600" dirty="0" err="1" smtClean="0">
                  <a:solidFill>
                    <a:prstClr val="black"/>
                  </a:solidFill>
                </a:rPr>
                <a:t>Auth</a:t>
              </a:r>
              <a:r>
                <a:rPr lang="de-DE" sz="1600" dirty="0" smtClean="0">
                  <a:solidFill>
                    <a:prstClr val="black"/>
                  </a:solidFill>
                </a:rPr>
                <a:t>. Starten()</a:t>
              </a:r>
            </a:p>
            <a:p>
              <a:pPr lvl="0"/>
              <a:r>
                <a:rPr lang="de-DE" sz="1600" dirty="0" smtClean="0">
                  <a:solidFill>
                    <a:prstClr val="black"/>
                  </a:solidFill>
                </a:rPr>
                <a:t>+ Name eingeben()</a:t>
              </a:r>
            </a:p>
            <a:p>
              <a:pPr lvl="0"/>
              <a:r>
                <a:rPr lang="de-DE" sz="1600" dirty="0" smtClean="0">
                  <a:solidFill>
                    <a:prstClr val="black"/>
                  </a:solidFill>
                </a:rPr>
                <a:t>+Passwort eingeben()</a:t>
              </a:r>
            </a:p>
            <a:p>
              <a:pPr lvl="0"/>
              <a:r>
                <a:rPr lang="de-DE" sz="1600" dirty="0" smtClean="0">
                  <a:solidFill>
                    <a:prstClr val="black"/>
                  </a:solidFill>
                </a:rPr>
                <a:t>+Eingabe bestätigen()</a:t>
              </a:r>
              <a:endParaRPr lang="de-DE" sz="1600" dirty="0"/>
            </a:p>
          </p:txBody>
        </p:sp>
      </p:grpSp>
      <p:grpSp>
        <p:nvGrpSpPr>
          <p:cNvPr id="15" name="Gruppieren 14"/>
          <p:cNvGrpSpPr/>
          <p:nvPr/>
        </p:nvGrpSpPr>
        <p:grpSpPr>
          <a:xfrm>
            <a:off x="5316828" y="2573626"/>
            <a:ext cx="3363533" cy="2308324"/>
            <a:chOff x="5239554" y="1955443"/>
            <a:chExt cx="3363533" cy="2308324"/>
          </a:xfrm>
        </p:grpSpPr>
        <p:sp>
          <p:nvSpPr>
            <p:cNvPr id="10" name="Textfeld 9"/>
            <p:cNvSpPr txBox="1"/>
            <p:nvPr/>
          </p:nvSpPr>
          <p:spPr>
            <a:xfrm>
              <a:off x="5239554" y="1955443"/>
              <a:ext cx="3363533" cy="2308324"/>
            </a:xfrm>
            <a:prstGeom prst="rect">
              <a:avLst/>
            </a:prstGeom>
            <a:noFill/>
            <a:ln w="28575">
              <a:solidFill>
                <a:schemeClr val="tx1"/>
              </a:solidFill>
            </a:ln>
          </p:spPr>
          <p:txBody>
            <a:bodyPr wrap="square" rtlCol="0">
              <a:spAutoFit/>
            </a:bodyPr>
            <a:lstStyle/>
            <a:p>
              <a:pPr lvl="0"/>
              <a:r>
                <a:rPr lang="de-DE" sz="1600" dirty="0" smtClean="0">
                  <a:solidFill>
                    <a:prstClr val="black"/>
                  </a:solidFill>
                </a:rPr>
                <a:t>Benutzerauthentifizierung</a:t>
              </a:r>
            </a:p>
            <a:p>
              <a:pPr lvl="0"/>
              <a:endParaRPr lang="de-DE" sz="1600" dirty="0" smtClean="0">
                <a:solidFill>
                  <a:prstClr val="black"/>
                </a:solidFill>
              </a:endParaRPr>
            </a:p>
            <a:p>
              <a:pPr lvl="0"/>
              <a:r>
                <a:rPr lang="de-DE" sz="1600" dirty="0" smtClean="0">
                  <a:solidFill>
                    <a:prstClr val="black"/>
                  </a:solidFill>
                </a:rPr>
                <a:t>-Name</a:t>
              </a:r>
            </a:p>
            <a:p>
              <a:pPr lvl="0"/>
              <a:r>
                <a:rPr lang="de-DE" sz="1600" dirty="0" smtClean="0">
                  <a:solidFill>
                    <a:prstClr val="black"/>
                  </a:solidFill>
                </a:rPr>
                <a:t>-Passwort</a:t>
              </a:r>
            </a:p>
            <a:p>
              <a:pPr lvl="0"/>
              <a:endParaRPr lang="de-DE" sz="1600" dirty="0" smtClean="0">
                <a:solidFill>
                  <a:prstClr val="black"/>
                </a:solidFill>
              </a:endParaRPr>
            </a:p>
            <a:p>
              <a:pPr lvl="0"/>
              <a:r>
                <a:rPr lang="de-DE" sz="1600" dirty="0" smtClean="0">
                  <a:solidFill>
                    <a:prstClr val="black"/>
                  </a:solidFill>
                </a:rPr>
                <a:t>+ </a:t>
              </a:r>
              <a:r>
                <a:rPr lang="de-DE" sz="1600" dirty="0" err="1" smtClean="0">
                  <a:solidFill>
                    <a:prstClr val="black"/>
                  </a:solidFill>
                </a:rPr>
                <a:t>Auth</a:t>
              </a:r>
              <a:r>
                <a:rPr lang="de-DE" sz="1600" dirty="0" smtClean="0">
                  <a:solidFill>
                    <a:prstClr val="black"/>
                  </a:solidFill>
                </a:rPr>
                <a:t>. Starten()</a:t>
              </a:r>
            </a:p>
            <a:p>
              <a:pPr lvl="0"/>
              <a:r>
                <a:rPr lang="de-DE" sz="1600" dirty="0" smtClean="0">
                  <a:solidFill>
                    <a:prstClr val="black"/>
                  </a:solidFill>
                </a:rPr>
                <a:t>+ Name eingeben()</a:t>
              </a:r>
            </a:p>
            <a:p>
              <a:pPr lvl="0"/>
              <a:r>
                <a:rPr lang="de-DE" sz="1600" dirty="0" smtClean="0">
                  <a:solidFill>
                    <a:prstClr val="black"/>
                  </a:solidFill>
                </a:rPr>
                <a:t>+Passwort eingeben()</a:t>
              </a:r>
            </a:p>
            <a:p>
              <a:pPr lvl="0"/>
              <a:r>
                <a:rPr lang="de-DE" sz="1600" dirty="0" smtClean="0">
                  <a:solidFill>
                    <a:prstClr val="black"/>
                  </a:solidFill>
                </a:rPr>
                <a:t>+Eingabe bestätigen()</a:t>
              </a:r>
              <a:endParaRPr lang="de-DE" sz="1600" dirty="0"/>
            </a:p>
          </p:txBody>
        </p:sp>
        <p:sp>
          <p:nvSpPr>
            <p:cNvPr id="11" name="Ellipse 10"/>
            <p:cNvSpPr/>
            <p:nvPr/>
          </p:nvSpPr>
          <p:spPr>
            <a:xfrm>
              <a:off x="7969876" y="2071351"/>
              <a:ext cx="465363" cy="2339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2"/>
            <p:cNvCxnSpPr/>
            <p:nvPr/>
          </p:nvCxnSpPr>
          <p:spPr>
            <a:xfrm>
              <a:off x="5241701" y="3116687"/>
              <a:ext cx="3361386"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a:off x="5241701" y="2395470"/>
              <a:ext cx="3361386"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6" name="Gleich 15"/>
          <p:cNvSpPr/>
          <p:nvPr/>
        </p:nvSpPr>
        <p:spPr>
          <a:xfrm>
            <a:off x="4713670" y="3580323"/>
            <a:ext cx="540913" cy="32197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8" name="Inhaltsplatzhalter 2"/>
          <p:cNvSpPr>
            <a:spLocks noGrp="1"/>
          </p:cNvSpPr>
          <p:nvPr>
            <p:ph idx="1"/>
          </p:nvPr>
        </p:nvSpPr>
        <p:spPr>
          <a:xfrm>
            <a:off x="457200" y="1600200"/>
            <a:ext cx="8229600" cy="4525963"/>
          </a:xfrm>
        </p:spPr>
        <p:txBody>
          <a:bodyPr>
            <a:normAutofit fontScale="92500" lnSpcReduction="10000"/>
          </a:bodyPr>
          <a:lstStyle/>
          <a:p>
            <a:r>
              <a:rPr lang="de-DE" dirty="0" smtClean="0"/>
              <a:t>Alternative Notationen</a:t>
            </a:r>
          </a:p>
          <a:p>
            <a:endParaRPr lang="de-DE" dirty="0" smtClean="0"/>
          </a:p>
          <a:p>
            <a:endParaRPr lang="de-DE" dirty="0" smtClean="0"/>
          </a:p>
          <a:p>
            <a:endParaRPr lang="de-DE" dirty="0" smtClean="0"/>
          </a:p>
          <a:p>
            <a:endParaRPr lang="de-DE" dirty="0" smtClean="0"/>
          </a:p>
          <a:p>
            <a:endParaRPr lang="de-DE" dirty="0" smtClean="0"/>
          </a:p>
          <a:p>
            <a:endParaRPr lang="de-DE" dirty="0" smtClean="0"/>
          </a:p>
          <a:p>
            <a:r>
              <a:rPr lang="de-DE" dirty="0" smtClean="0"/>
              <a:t>Für </a:t>
            </a:r>
            <a:r>
              <a:rPr lang="de-DE" dirty="0" err="1" smtClean="0"/>
              <a:t>Use</a:t>
            </a:r>
            <a:r>
              <a:rPr lang="de-DE" dirty="0" smtClean="0"/>
              <a:t>-Case Diagramm aber im allgemeinen schon zu detailliert</a:t>
            </a:r>
            <a:endParaRPr lang="de-D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Notationselement: Akteur</a:t>
            </a:r>
            <a:endParaRPr lang="de-DE" dirty="0"/>
          </a:p>
        </p:txBody>
      </p:sp>
      <p:sp>
        <p:nvSpPr>
          <p:cNvPr id="3" name="Inhaltsplatzhalter 2"/>
          <p:cNvSpPr>
            <a:spLocks noGrp="1"/>
          </p:cNvSpPr>
          <p:nvPr>
            <p:ph idx="1"/>
          </p:nvPr>
        </p:nvSpPr>
        <p:spPr/>
        <p:txBody>
          <a:bodyPr>
            <a:normAutofit/>
          </a:bodyPr>
          <a:lstStyle/>
          <a:p>
            <a:r>
              <a:rPr lang="de-DE" sz="2800" b="1" i="1" dirty="0" smtClean="0"/>
              <a:t>Akteur</a:t>
            </a:r>
            <a:r>
              <a:rPr lang="de-DE" sz="2800" dirty="0" smtClean="0"/>
              <a:t> interagiert mit dem System, steht aber immer außerhalb</a:t>
            </a:r>
          </a:p>
          <a:p>
            <a:r>
              <a:rPr lang="de-DE" sz="2800" dirty="0" err="1" smtClean="0"/>
              <a:t>muß</a:t>
            </a:r>
            <a:r>
              <a:rPr lang="de-DE" sz="2800" dirty="0" smtClean="0"/>
              <a:t> keine natürliche Person sein</a:t>
            </a:r>
            <a:br>
              <a:rPr lang="de-DE" sz="2800" dirty="0" smtClean="0"/>
            </a:br>
            <a:r>
              <a:rPr lang="de-DE" sz="2800" dirty="0" smtClean="0"/>
              <a:t>(auch Sensor, Zeitgeber, Betriebssystem)</a:t>
            </a:r>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dirty="0" err="1" smtClean="0"/>
              <a:t>christof</a:t>
            </a:r>
            <a:r>
              <a:rPr lang="de-DE" dirty="0" smtClean="0"/>
              <a:t> </a:t>
            </a:r>
            <a:r>
              <a:rPr lang="de-DE" dirty="0" err="1" smtClean="0"/>
              <a:t>rezk-salama</a:t>
            </a:r>
            <a:r>
              <a:rPr lang="de-DE" dirty="0" smtClean="0"/>
              <a:t>, </a:t>
            </a:r>
            <a:r>
              <a:rPr lang="de-DE" dirty="0" err="1" smtClean="0"/>
              <a:t>computergraphik</a:t>
            </a:r>
            <a:r>
              <a:rPr lang="de-DE" dirty="0" smtClean="0"/>
              <a:t> und </a:t>
            </a:r>
            <a:r>
              <a:rPr lang="de-DE" dirty="0" err="1" smtClean="0"/>
              <a:t>multimediasysteme</a:t>
            </a:r>
            <a:r>
              <a:rPr lang="de-DE" dirty="0" smtClean="0"/>
              <a:t>, </a:t>
            </a:r>
            <a:r>
              <a:rPr lang="de-DE" dirty="0" err="1" smtClean="0"/>
              <a:t>universität</a:t>
            </a:r>
            <a:r>
              <a:rPr lang="de-DE" dirty="0" smtClean="0"/>
              <a:t> siegen</a:t>
            </a:r>
            <a:endParaRPr lang="de-DE" dirty="0"/>
          </a:p>
        </p:txBody>
      </p:sp>
      <p:grpSp>
        <p:nvGrpSpPr>
          <p:cNvPr id="13" name="Gruppieren 12"/>
          <p:cNvGrpSpPr/>
          <p:nvPr/>
        </p:nvGrpSpPr>
        <p:grpSpPr>
          <a:xfrm>
            <a:off x="2331075" y="3940935"/>
            <a:ext cx="727790" cy="1901919"/>
            <a:chOff x="7289441" y="2653047"/>
            <a:chExt cx="727790" cy="1901919"/>
          </a:xfrm>
        </p:grpSpPr>
        <p:grpSp>
          <p:nvGrpSpPr>
            <p:cNvPr id="6" name="Gruppieren 5"/>
            <p:cNvGrpSpPr/>
            <p:nvPr/>
          </p:nvGrpSpPr>
          <p:grpSpPr>
            <a:xfrm>
              <a:off x="7302321" y="2653047"/>
              <a:ext cx="714910" cy="1390919"/>
              <a:chOff x="2897747" y="2691684"/>
              <a:chExt cx="1002406" cy="1950268"/>
            </a:xfrm>
          </p:grpSpPr>
          <p:sp>
            <p:nvSpPr>
              <p:cNvPr id="7" name="Flussdiagramm: Verbindungsstelle 6"/>
              <p:cNvSpPr/>
              <p:nvPr/>
            </p:nvSpPr>
            <p:spPr>
              <a:xfrm>
                <a:off x="3070539" y="2691684"/>
                <a:ext cx="656823" cy="65682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 name="Gerade Verbindung 7"/>
              <p:cNvCxnSpPr>
                <a:stCxn id="7" idx="4"/>
              </p:cNvCxnSpPr>
              <p:nvPr/>
            </p:nvCxnSpPr>
            <p:spPr>
              <a:xfrm rot="16200000" flipH="1">
                <a:off x="2993802" y="3753656"/>
                <a:ext cx="824248" cy="1395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flipV="1">
                <a:off x="2897747" y="3629697"/>
                <a:ext cx="1002406" cy="2147"/>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rot="16200000" flipH="1">
                <a:off x="3371226" y="4206387"/>
                <a:ext cx="476517" cy="386367"/>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rot="5400000">
                <a:off x="2982711" y="4210509"/>
                <a:ext cx="478666" cy="38422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2" name="Textfeld 11"/>
            <p:cNvSpPr txBox="1"/>
            <p:nvPr/>
          </p:nvSpPr>
          <p:spPr>
            <a:xfrm>
              <a:off x="7289441" y="4185634"/>
              <a:ext cx="720454" cy="369332"/>
            </a:xfrm>
            <a:prstGeom prst="rect">
              <a:avLst/>
            </a:prstGeom>
            <a:noFill/>
          </p:spPr>
          <p:txBody>
            <a:bodyPr wrap="none" rtlCol="0">
              <a:spAutoFit/>
            </a:bodyPr>
            <a:lstStyle/>
            <a:p>
              <a:r>
                <a:rPr lang="de-DE" dirty="0" smtClean="0"/>
                <a:t>Notar</a:t>
              </a:r>
              <a:endParaRPr lang="de-DE" dirty="0"/>
            </a:p>
          </p:txBody>
        </p:sp>
      </p:grpSp>
      <p:grpSp>
        <p:nvGrpSpPr>
          <p:cNvPr id="14" name="Gruppieren 13"/>
          <p:cNvGrpSpPr/>
          <p:nvPr/>
        </p:nvGrpSpPr>
        <p:grpSpPr>
          <a:xfrm>
            <a:off x="6424410" y="4492576"/>
            <a:ext cx="1037463" cy="1901922"/>
            <a:chOff x="7289441" y="2653044"/>
            <a:chExt cx="1037463" cy="1901922"/>
          </a:xfrm>
        </p:grpSpPr>
        <p:grpSp>
          <p:nvGrpSpPr>
            <p:cNvPr id="15" name="Gruppieren 5"/>
            <p:cNvGrpSpPr/>
            <p:nvPr/>
          </p:nvGrpSpPr>
          <p:grpSpPr>
            <a:xfrm>
              <a:off x="7302321" y="2653044"/>
              <a:ext cx="714910" cy="1390918"/>
              <a:chOff x="2897747" y="2691684"/>
              <a:chExt cx="1002406" cy="1950268"/>
            </a:xfrm>
          </p:grpSpPr>
          <p:sp>
            <p:nvSpPr>
              <p:cNvPr id="17" name="Flussdiagramm: Verbindungsstelle 16"/>
              <p:cNvSpPr/>
              <p:nvPr/>
            </p:nvSpPr>
            <p:spPr>
              <a:xfrm>
                <a:off x="3070539" y="2691684"/>
                <a:ext cx="656823" cy="65682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8" name="Gerade Verbindung 17"/>
              <p:cNvCxnSpPr>
                <a:stCxn id="17" idx="4"/>
              </p:cNvCxnSpPr>
              <p:nvPr/>
            </p:nvCxnSpPr>
            <p:spPr>
              <a:xfrm rot="16200000" flipH="1">
                <a:off x="2993802" y="3753656"/>
                <a:ext cx="824248" cy="1395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a:xfrm flipV="1">
                <a:off x="2897747" y="3629697"/>
                <a:ext cx="1002406" cy="2147"/>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rot="16200000" flipH="1">
                <a:off x="3371226" y="4206387"/>
                <a:ext cx="476517" cy="386367"/>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a:xfrm rot="5400000">
                <a:off x="2982711" y="4210509"/>
                <a:ext cx="478666" cy="38422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6" name="Textfeld 15"/>
            <p:cNvSpPr txBox="1"/>
            <p:nvPr/>
          </p:nvSpPr>
          <p:spPr>
            <a:xfrm>
              <a:off x="7289441" y="4185634"/>
              <a:ext cx="1037463" cy="369332"/>
            </a:xfrm>
            <a:prstGeom prst="rect">
              <a:avLst/>
            </a:prstGeom>
            <a:noFill/>
          </p:spPr>
          <p:txBody>
            <a:bodyPr wrap="none" rtlCol="0">
              <a:spAutoFit/>
            </a:bodyPr>
            <a:lstStyle/>
            <a:p>
              <a:r>
                <a:rPr lang="de-DE" dirty="0" smtClean="0"/>
                <a:t>Erblasser</a:t>
              </a:r>
              <a:endParaRPr lang="de-DE" dirty="0"/>
            </a:p>
          </p:txBody>
        </p:sp>
      </p:grpSp>
      <p:grpSp>
        <p:nvGrpSpPr>
          <p:cNvPr id="22" name="Gruppieren 21"/>
          <p:cNvGrpSpPr/>
          <p:nvPr/>
        </p:nvGrpSpPr>
        <p:grpSpPr>
          <a:xfrm>
            <a:off x="7441841" y="2805444"/>
            <a:ext cx="873444" cy="1901922"/>
            <a:chOff x="7289441" y="2653044"/>
            <a:chExt cx="873444" cy="1901922"/>
          </a:xfrm>
        </p:grpSpPr>
        <p:grpSp>
          <p:nvGrpSpPr>
            <p:cNvPr id="23" name="Gruppieren 5"/>
            <p:cNvGrpSpPr/>
            <p:nvPr/>
          </p:nvGrpSpPr>
          <p:grpSpPr>
            <a:xfrm>
              <a:off x="7302321" y="2653044"/>
              <a:ext cx="714910" cy="1390918"/>
              <a:chOff x="2897747" y="2691684"/>
              <a:chExt cx="1002406" cy="1950268"/>
            </a:xfrm>
          </p:grpSpPr>
          <p:sp>
            <p:nvSpPr>
              <p:cNvPr id="25" name="Flussdiagramm: Verbindungsstelle 24"/>
              <p:cNvSpPr/>
              <p:nvPr/>
            </p:nvSpPr>
            <p:spPr>
              <a:xfrm>
                <a:off x="3070539" y="2691684"/>
                <a:ext cx="656823" cy="65682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6" name="Gerade Verbindung 25"/>
              <p:cNvCxnSpPr>
                <a:stCxn id="25" idx="4"/>
              </p:cNvCxnSpPr>
              <p:nvPr/>
            </p:nvCxnSpPr>
            <p:spPr>
              <a:xfrm rot="16200000" flipH="1">
                <a:off x="2993802" y="3753656"/>
                <a:ext cx="824248" cy="1395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flipV="1">
                <a:off x="2897747" y="3629697"/>
                <a:ext cx="1002406" cy="2147"/>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p:nvCxnSpPr>
            <p:spPr>
              <a:xfrm rot="16200000" flipH="1">
                <a:off x="3371226" y="4206387"/>
                <a:ext cx="476517" cy="386367"/>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p:nvCxnSpPr>
            <p:spPr>
              <a:xfrm rot="5400000">
                <a:off x="2982711" y="4210509"/>
                <a:ext cx="478666" cy="38422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24" name="Textfeld 23"/>
            <p:cNvSpPr txBox="1"/>
            <p:nvPr/>
          </p:nvSpPr>
          <p:spPr>
            <a:xfrm>
              <a:off x="7289441" y="4185634"/>
              <a:ext cx="873444" cy="369332"/>
            </a:xfrm>
            <a:prstGeom prst="rect">
              <a:avLst/>
            </a:prstGeom>
            <a:noFill/>
          </p:spPr>
          <p:txBody>
            <a:bodyPr wrap="none" rtlCol="0">
              <a:spAutoFit/>
            </a:bodyPr>
            <a:lstStyle/>
            <a:p>
              <a:r>
                <a:rPr lang="de-DE" dirty="0" smtClean="0"/>
                <a:t>Gericht</a:t>
              </a:r>
              <a:endParaRPr lang="de-DE" dirty="0"/>
            </a:p>
          </p:txBody>
        </p:sp>
      </p:grpSp>
      <p:cxnSp>
        <p:nvCxnSpPr>
          <p:cNvPr id="34" name="Gerade Verbindung 33"/>
          <p:cNvCxnSpPr>
            <a:endCxn id="31" idx="2"/>
          </p:cNvCxnSpPr>
          <p:nvPr/>
        </p:nvCxnSpPr>
        <p:spPr>
          <a:xfrm>
            <a:off x="3103808" y="4610637"/>
            <a:ext cx="682580" cy="5429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p:nvCxnSpPr>
        <p:spPr>
          <a:xfrm flipV="1">
            <a:off x="5615188" y="3567448"/>
            <a:ext cx="1700012" cy="837127"/>
          </a:xfrm>
          <a:prstGeom prst="line">
            <a:avLst/>
          </a:prstGeom>
          <a:ln w="254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p:nvCxnSpPr>
        <p:spPr>
          <a:xfrm>
            <a:off x="5679583" y="4919730"/>
            <a:ext cx="721217" cy="296214"/>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53" name="Gruppieren 52"/>
          <p:cNvGrpSpPr/>
          <p:nvPr/>
        </p:nvGrpSpPr>
        <p:grpSpPr>
          <a:xfrm>
            <a:off x="643942" y="3528811"/>
            <a:ext cx="5453536" cy="2785540"/>
            <a:chOff x="643942" y="3528811"/>
            <a:chExt cx="5453536" cy="2785540"/>
          </a:xfrm>
        </p:grpSpPr>
        <p:sp>
          <p:nvSpPr>
            <p:cNvPr id="39" name="Textfeld 38"/>
            <p:cNvSpPr txBox="1"/>
            <p:nvPr/>
          </p:nvSpPr>
          <p:spPr>
            <a:xfrm>
              <a:off x="3361385" y="5705341"/>
              <a:ext cx="1125821" cy="584775"/>
            </a:xfrm>
            <a:prstGeom prst="rect">
              <a:avLst/>
            </a:prstGeom>
            <a:noFill/>
          </p:spPr>
          <p:txBody>
            <a:bodyPr wrap="none" rtlCol="0">
              <a:spAutoFit/>
            </a:bodyPr>
            <a:lstStyle/>
            <a:p>
              <a:pPr algn="ctr"/>
              <a:r>
                <a:rPr lang="de-DE" sz="1600" dirty="0" smtClean="0">
                  <a:solidFill>
                    <a:schemeClr val="tx2">
                      <a:lumMod val="60000"/>
                      <a:lumOff val="40000"/>
                    </a:schemeClr>
                  </a:solidFill>
                </a:rPr>
                <a:t>(binäre)</a:t>
              </a:r>
              <a:br>
                <a:rPr lang="de-DE" sz="1600" dirty="0" smtClean="0">
                  <a:solidFill>
                    <a:schemeClr val="tx2">
                      <a:lumMod val="60000"/>
                      <a:lumOff val="40000"/>
                    </a:schemeClr>
                  </a:solidFill>
                </a:rPr>
              </a:br>
              <a:r>
                <a:rPr lang="de-DE" sz="1600" dirty="0" smtClean="0">
                  <a:solidFill>
                    <a:schemeClr val="tx2">
                      <a:lumMod val="60000"/>
                      <a:lumOff val="40000"/>
                    </a:schemeClr>
                  </a:solidFill>
                </a:rPr>
                <a:t>Assoziation</a:t>
              </a:r>
              <a:endParaRPr lang="de-DE" sz="1600" dirty="0">
                <a:solidFill>
                  <a:schemeClr val="tx2">
                    <a:lumMod val="60000"/>
                    <a:lumOff val="40000"/>
                  </a:schemeClr>
                </a:solidFill>
              </a:endParaRPr>
            </a:p>
          </p:txBody>
        </p:sp>
        <p:sp>
          <p:nvSpPr>
            <p:cNvPr id="40" name="Textfeld 39"/>
            <p:cNvSpPr txBox="1"/>
            <p:nvPr/>
          </p:nvSpPr>
          <p:spPr>
            <a:xfrm>
              <a:off x="4829576" y="5512158"/>
              <a:ext cx="950901" cy="338554"/>
            </a:xfrm>
            <a:prstGeom prst="rect">
              <a:avLst/>
            </a:prstGeom>
            <a:noFill/>
          </p:spPr>
          <p:txBody>
            <a:bodyPr wrap="none" rtlCol="0">
              <a:spAutoFit/>
            </a:bodyPr>
            <a:lstStyle/>
            <a:p>
              <a:pPr algn="ctr"/>
              <a:r>
                <a:rPr lang="de-DE" sz="1600" dirty="0" err="1" smtClean="0">
                  <a:solidFill>
                    <a:schemeClr val="tx2">
                      <a:lumMod val="60000"/>
                      <a:lumOff val="40000"/>
                    </a:schemeClr>
                  </a:solidFill>
                </a:rPr>
                <a:t>Use</a:t>
              </a:r>
              <a:r>
                <a:rPr lang="de-DE" sz="1600" dirty="0" smtClean="0">
                  <a:solidFill>
                    <a:schemeClr val="tx2">
                      <a:lumMod val="60000"/>
                      <a:lumOff val="40000"/>
                    </a:schemeClr>
                  </a:solidFill>
                </a:rPr>
                <a:t>-Case</a:t>
              </a:r>
              <a:endParaRPr lang="de-DE" sz="1600" dirty="0">
                <a:solidFill>
                  <a:schemeClr val="tx2">
                    <a:lumMod val="60000"/>
                    <a:lumOff val="40000"/>
                  </a:schemeClr>
                </a:solidFill>
              </a:endParaRPr>
            </a:p>
          </p:txBody>
        </p:sp>
        <p:sp>
          <p:nvSpPr>
            <p:cNvPr id="41" name="Textfeld 40"/>
            <p:cNvSpPr txBox="1"/>
            <p:nvPr/>
          </p:nvSpPr>
          <p:spPr>
            <a:xfrm>
              <a:off x="3953813" y="3528811"/>
              <a:ext cx="2143665" cy="338554"/>
            </a:xfrm>
            <a:prstGeom prst="rect">
              <a:avLst/>
            </a:prstGeom>
            <a:noFill/>
          </p:spPr>
          <p:txBody>
            <a:bodyPr wrap="none" rtlCol="0">
              <a:spAutoFit/>
            </a:bodyPr>
            <a:lstStyle/>
            <a:p>
              <a:pPr algn="ctr"/>
              <a:r>
                <a:rPr lang="de-DE" sz="1600" dirty="0" smtClean="0">
                  <a:solidFill>
                    <a:schemeClr val="tx2">
                      <a:lumMod val="60000"/>
                      <a:lumOff val="40000"/>
                    </a:schemeClr>
                  </a:solidFill>
                </a:rPr>
                <a:t>(gerichtete) Assoziation</a:t>
              </a:r>
              <a:endParaRPr lang="de-DE" sz="1600" dirty="0">
                <a:solidFill>
                  <a:schemeClr val="tx2">
                    <a:lumMod val="60000"/>
                    <a:lumOff val="40000"/>
                  </a:schemeClr>
                </a:solidFill>
              </a:endParaRPr>
            </a:p>
          </p:txBody>
        </p:sp>
        <p:sp>
          <p:nvSpPr>
            <p:cNvPr id="42" name="Textfeld 41"/>
            <p:cNvSpPr txBox="1"/>
            <p:nvPr/>
          </p:nvSpPr>
          <p:spPr>
            <a:xfrm>
              <a:off x="643942" y="5975797"/>
              <a:ext cx="1700787" cy="338554"/>
            </a:xfrm>
            <a:prstGeom prst="rect">
              <a:avLst/>
            </a:prstGeom>
            <a:noFill/>
          </p:spPr>
          <p:txBody>
            <a:bodyPr wrap="none" rtlCol="0">
              <a:spAutoFit/>
            </a:bodyPr>
            <a:lstStyle/>
            <a:p>
              <a:pPr algn="ctr"/>
              <a:r>
                <a:rPr lang="de-DE" sz="1600" dirty="0" smtClean="0">
                  <a:solidFill>
                    <a:schemeClr val="tx2">
                      <a:lumMod val="60000"/>
                      <a:lumOff val="40000"/>
                    </a:schemeClr>
                  </a:solidFill>
                </a:rPr>
                <a:t>Name des Akteurs</a:t>
              </a:r>
              <a:endParaRPr lang="de-DE" sz="1600" dirty="0">
                <a:solidFill>
                  <a:schemeClr val="tx2">
                    <a:lumMod val="60000"/>
                    <a:lumOff val="40000"/>
                  </a:schemeClr>
                </a:solidFill>
              </a:endParaRPr>
            </a:p>
          </p:txBody>
        </p:sp>
        <p:cxnSp>
          <p:nvCxnSpPr>
            <p:cNvPr id="44" name="Gerade Verbindung 43"/>
            <p:cNvCxnSpPr/>
            <p:nvPr/>
          </p:nvCxnSpPr>
          <p:spPr>
            <a:xfrm flipV="1">
              <a:off x="1918952" y="5795493"/>
              <a:ext cx="437882" cy="244699"/>
            </a:xfrm>
            <a:prstGeom prst="line">
              <a:avLst/>
            </a:prstGeom>
            <a:ln w="2540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p:nvCxnSpPr>
          <p:spPr>
            <a:xfrm rot="16200000" flipV="1">
              <a:off x="3090930" y="5074277"/>
              <a:ext cx="953037" cy="283334"/>
            </a:xfrm>
            <a:prstGeom prst="line">
              <a:avLst/>
            </a:prstGeom>
            <a:ln w="2540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p:nvCxnSpPr>
          <p:spPr>
            <a:xfrm rot="16200000" flipV="1">
              <a:off x="5029201" y="5312535"/>
              <a:ext cx="358463" cy="139523"/>
            </a:xfrm>
            <a:prstGeom prst="line">
              <a:avLst/>
            </a:prstGeom>
            <a:ln w="2540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p:nvCxnSpPr>
          <p:spPr>
            <a:xfrm rot="16200000" flipV="1">
              <a:off x="5619483" y="3919470"/>
              <a:ext cx="358463" cy="139523"/>
            </a:xfrm>
            <a:prstGeom prst="line">
              <a:avLst/>
            </a:prstGeom>
            <a:ln w="25400">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30" name="Gruppieren 29"/>
          <p:cNvGrpSpPr/>
          <p:nvPr/>
        </p:nvGrpSpPr>
        <p:grpSpPr>
          <a:xfrm>
            <a:off x="3786388" y="4159876"/>
            <a:ext cx="2009104" cy="1010102"/>
            <a:chOff x="2575775" y="1687132"/>
            <a:chExt cx="2009104" cy="1010102"/>
          </a:xfrm>
        </p:grpSpPr>
        <p:sp>
          <p:nvSpPr>
            <p:cNvPr id="31" name="Ellipse 30"/>
            <p:cNvSpPr/>
            <p:nvPr/>
          </p:nvSpPr>
          <p:spPr>
            <a:xfrm>
              <a:off x="2575775" y="1687132"/>
              <a:ext cx="2009104" cy="101010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Textfeld 31"/>
            <p:cNvSpPr txBox="1"/>
            <p:nvPr/>
          </p:nvSpPr>
          <p:spPr>
            <a:xfrm>
              <a:off x="2982923" y="1869018"/>
              <a:ext cx="1160125" cy="646331"/>
            </a:xfrm>
            <a:prstGeom prst="rect">
              <a:avLst/>
            </a:prstGeom>
            <a:noFill/>
          </p:spPr>
          <p:txBody>
            <a:bodyPr wrap="none" rtlCol="0">
              <a:spAutoFit/>
            </a:bodyPr>
            <a:lstStyle/>
            <a:p>
              <a:pPr algn="ctr"/>
              <a:r>
                <a:rPr lang="de-DE" dirty="0" smtClean="0"/>
                <a:t>Testament</a:t>
              </a:r>
            </a:p>
            <a:p>
              <a:pPr algn="ctr"/>
              <a:r>
                <a:rPr lang="de-DE" dirty="0" smtClean="0"/>
                <a:t>erstellen</a:t>
              </a:r>
              <a:endParaRPr lang="de-DE"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Notationselement: Akteur</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Alternative Notation (spezialisierte Klasse)</a:t>
            </a:r>
          </a:p>
          <a:p>
            <a:endParaRPr lang="de-DE" dirty="0" smtClean="0"/>
          </a:p>
          <a:p>
            <a:endParaRPr lang="de-DE" dirty="0" smtClean="0"/>
          </a:p>
          <a:p>
            <a:endParaRPr lang="de-DE" dirty="0" smtClean="0"/>
          </a:p>
          <a:p>
            <a:endParaRPr lang="de-DE" dirty="0" smtClean="0"/>
          </a:p>
          <a:p>
            <a:endParaRPr lang="de-DE" dirty="0" smtClean="0"/>
          </a:p>
          <a:p>
            <a:endParaRPr lang="de-DE" dirty="0" smtClean="0"/>
          </a:p>
          <a:p>
            <a:r>
              <a:rPr lang="de-DE" dirty="0" smtClean="0"/>
              <a:t>Für </a:t>
            </a:r>
            <a:r>
              <a:rPr lang="de-DE" dirty="0" err="1" smtClean="0"/>
              <a:t>Use</a:t>
            </a:r>
            <a:r>
              <a:rPr lang="de-DE" dirty="0" smtClean="0"/>
              <a:t>-Case Diagramm aber im allgemeinen schon zu detailliert</a:t>
            </a:r>
          </a:p>
          <a:p>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grpSp>
        <p:nvGrpSpPr>
          <p:cNvPr id="6" name="Gruppieren 5"/>
          <p:cNvGrpSpPr/>
          <p:nvPr/>
        </p:nvGrpSpPr>
        <p:grpSpPr>
          <a:xfrm>
            <a:off x="1674252" y="2678801"/>
            <a:ext cx="782202" cy="1901922"/>
            <a:chOff x="7289441" y="2653044"/>
            <a:chExt cx="782202" cy="1901922"/>
          </a:xfrm>
        </p:grpSpPr>
        <p:grpSp>
          <p:nvGrpSpPr>
            <p:cNvPr id="7" name="Gruppieren 5"/>
            <p:cNvGrpSpPr/>
            <p:nvPr/>
          </p:nvGrpSpPr>
          <p:grpSpPr>
            <a:xfrm>
              <a:off x="7302321" y="2653044"/>
              <a:ext cx="714910" cy="1390918"/>
              <a:chOff x="2897747" y="2691684"/>
              <a:chExt cx="1002406" cy="1950268"/>
            </a:xfrm>
          </p:grpSpPr>
          <p:sp>
            <p:nvSpPr>
              <p:cNvPr id="9" name="Flussdiagramm: Verbindungsstelle 8"/>
              <p:cNvSpPr/>
              <p:nvPr/>
            </p:nvSpPr>
            <p:spPr>
              <a:xfrm>
                <a:off x="3070539" y="2691684"/>
                <a:ext cx="656823" cy="65682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 Verbindung 9"/>
              <p:cNvCxnSpPr>
                <a:stCxn id="9" idx="4"/>
              </p:cNvCxnSpPr>
              <p:nvPr/>
            </p:nvCxnSpPr>
            <p:spPr>
              <a:xfrm rot="16200000" flipH="1">
                <a:off x="2993802" y="3753656"/>
                <a:ext cx="824248" cy="1395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flipV="1">
                <a:off x="2897747" y="3629697"/>
                <a:ext cx="1002406" cy="2147"/>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rot="16200000" flipH="1">
                <a:off x="3371226" y="4206387"/>
                <a:ext cx="476517" cy="386367"/>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rot="5400000">
                <a:off x="2982711" y="4210509"/>
                <a:ext cx="478666" cy="38422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8" name="Textfeld 7"/>
            <p:cNvSpPr txBox="1"/>
            <p:nvPr/>
          </p:nvSpPr>
          <p:spPr>
            <a:xfrm>
              <a:off x="7289441" y="4185634"/>
              <a:ext cx="782202" cy="369332"/>
            </a:xfrm>
            <a:prstGeom prst="rect">
              <a:avLst/>
            </a:prstGeom>
            <a:noFill/>
          </p:spPr>
          <p:txBody>
            <a:bodyPr wrap="none" rtlCol="0">
              <a:spAutoFit/>
            </a:bodyPr>
            <a:lstStyle/>
            <a:p>
              <a:r>
                <a:rPr lang="de-DE" dirty="0" smtClean="0"/>
                <a:t>Kunde</a:t>
              </a:r>
              <a:endParaRPr lang="de-DE" dirty="0"/>
            </a:p>
          </p:txBody>
        </p:sp>
      </p:grpSp>
      <p:grpSp>
        <p:nvGrpSpPr>
          <p:cNvPr id="27" name="Gruppieren 26"/>
          <p:cNvGrpSpPr/>
          <p:nvPr/>
        </p:nvGrpSpPr>
        <p:grpSpPr>
          <a:xfrm>
            <a:off x="4569853" y="2419077"/>
            <a:ext cx="3363533" cy="2308324"/>
            <a:chOff x="5316828" y="2573626"/>
            <a:chExt cx="3363533" cy="2308324"/>
          </a:xfrm>
        </p:grpSpPr>
        <p:grpSp>
          <p:nvGrpSpPr>
            <p:cNvPr id="14" name="Gruppieren 13"/>
            <p:cNvGrpSpPr/>
            <p:nvPr/>
          </p:nvGrpSpPr>
          <p:grpSpPr>
            <a:xfrm>
              <a:off x="5316828" y="2573626"/>
              <a:ext cx="3363533" cy="2308324"/>
              <a:chOff x="5239554" y="1955443"/>
              <a:chExt cx="3363533" cy="2308324"/>
            </a:xfrm>
          </p:grpSpPr>
          <p:sp>
            <p:nvSpPr>
              <p:cNvPr id="15" name="Textfeld 14"/>
              <p:cNvSpPr txBox="1"/>
              <p:nvPr/>
            </p:nvSpPr>
            <p:spPr>
              <a:xfrm>
                <a:off x="5239554" y="1955443"/>
                <a:ext cx="3363533" cy="2308324"/>
              </a:xfrm>
              <a:prstGeom prst="rect">
                <a:avLst/>
              </a:prstGeom>
              <a:noFill/>
              <a:ln w="28575">
                <a:solidFill>
                  <a:schemeClr val="tx1"/>
                </a:solidFill>
              </a:ln>
            </p:spPr>
            <p:txBody>
              <a:bodyPr wrap="square" rtlCol="0">
                <a:spAutoFit/>
              </a:bodyPr>
              <a:lstStyle/>
              <a:p>
                <a:pPr lvl="0"/>
                <a:r>
                  <a:rPr lang="de-DE" sz="1600" dirty="0" smtClean="0">
                    <a:solidFill>
                      <a:prstClr val="black"/>
                    </a:solidFill>
                  </a:rPr>
                  <a:t>&lt;&lt;</a:t>
                </a:r>
                <a:r>
                  <a:rPr lang="de-DE" sz="1600" dirty="0" err="1" smtClean="0">
                    <a:solidFill>
                      <a:prstClr val="black"/>
                    </a:solidFill>
                  </a:rPr>
                  <a:t>actor</a:t>
                </a:r>
                <a:r>
                  <a:rPr lang="de-DE" sz="1600" dirty="0" smtClean="0">
                    <a:solidFill>
                      <a:prstClr val="black"/>
                    </a:solidFill>
                  </a:rPr>
                  <a:t>&gt;&gt; Kunde</a:t>
                </a:r>
              </a:p>
              <a:p>
                <a:pPr lvl="0"/>
                <a:endParaRPr lang="de-DE" sz="1600" dirty="0" smtClean="0">
                  <a:solidFill>
                    <a:prstClr val="black"/>
                  </a:solidFill>
                </a:endParaRPr>
              </a:p>
              <a:p>
                <a:pPr lvl="0"/>
                <a:r>
                  <a:rPr lang="de-DE" sz="1600" dirty="0" smtClean="0">
                    <a:solidFill>
                      <a:prstClr val="black"/>
                    </a:solidFill>
                  </a:rPr>
                  <a:t>-name</a:t>
                </a:r>
              </a:p>
              <a:p>
                <a:pPr lvl="0"/>
                <a:r>
                  <a:rPr lang="de-DE" sz="1600" dirty="0" smtClean="0">
                    <a:solidFill>
                      <a:prstClr val="black"/>
                    </a:solidFill>
                  </a:rPr>
                  <a:t>-alter</a:t>
                </a:r>
              </a:p>
              <a:p>
                <a:pPr lvl="0"/>
                <a:r>
                  <a:rPr lang="de-DE" sz="1600" dirty="0" smtClean="0">
                    <a:solidFill>
                      <a:prstClr val="black"/>
                    </a:solidFill>
                  </a:rPr>
                  <a:t>-</a:t>
                </a:r>
                <a:r>
                  <a:rPr lang="de-DE" sz="1600" dirty="0" err="1" smtClean="0">
                    <a:solidFill>
                      <a:prstClr val="black"/>
                    </a:solidFill>
                  </a:rPr>
                  <a:t>kundenNr</a:t>
                </a:r>
                <a:r>
                  <a:rPr lang="de-DE" sz="1600" dirty="0" smtClean="0">
                    <a:solidFill>
                      <a:prstClr val="black"/>
                    </a:solidFill>
                  </a:rPr>
                  <a:t>.</a:t>
                </a:r>
              </a:p>
              <a:p>
                <a:pPr lvl="0"/>
                <a:endParaRPr lang="de-DE" sz="1600" dirty="0" smtClean="0">
                  <a:solidFill>
                    <a:prstClr val="black"/>
                  </a:solidFill>
                </a:endParaRPr>
              </a:p>
              <a:p>
                <a:pPr lvl="0"/>
                <a:r>
                  <a:rPr lang="de-DE" sz="1600" dirty="0" smtClean="0">
                    <a:solidFill>
                      <a:prstClr val="black"/>
                    </a:solidFill>
                  </a:rPr>
                  <a:t>+ bestellen()</a:t>
                </a:r>
              </a:p>
              <a:p>
                <a:pPr lvl="0"/>
                <a:r>
                  <a:rPr lang="de-DE" sz="1600" dirty="0" smtClean="0">
                    <a:solidFill>
                      <a:prstClr val="black"/>
                    </a:solidFill>
                  </a:rPr>
                  <a:t>+ bezahlen()</a:t>
                </a:r>
              </a:p>
              <a:p>
                <a:pPr lvl="0"/>
                <a:r>
                  <a:rPr lang="de-DE" sz="1600" dirty="0" smtClean="0">
                    <a:solidFill>
                      <a:prstClr val="black"/>
                    </a:solidFill>
                  </a:rPr>
                  <a:t>+ stornieren()</a:t>
                </a:r>
                <a:endParaRPr lang="de-DE" sz="1600" dirty="0"/>
              </a:p>
            </p:txBody>
          </p:sp>
          <p:cxnSp>
            <p:nvCxnSpPr>
              <p:cNvPr id="17" name="Gerade Verbindung 16"/>
              <p:cNvCxnSpPr/>
              <p:nvPr/>
            </p:nvCxnSpPr>
            <p:spPr>
              <a:xfrm>
                <a:off x="5241701" y="3361388"/>
                <a:ext cx="3361386"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a:off x="5241701" y="2459865"/>
                <a:ext cx="3361386"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20" name="Gruppieren 5"/>
            <p:cNvGrpSpPr/>
            <p:nvPr/>
          </p:nvGrpSpPr>
          <p:grpSpPr>
            <a:xfrm>
              <a:off x="8317605" y="2663775"/>
              <a:ext cx="179833" cy="349881"/>
              <a:chOff x="2897747" y="2691684"/>
              <a:chExt cx="1002406" cy="1950268"/>
            </a:xfrm>
          </p:grpSpPr>
          <p:sp>
            <p:nvSpPr>
              <p:cNvPr id="22" name="Flussdiagramm: Verbindungsstelle 21"/>
              <p:cNvSpPr/>
              <p:nvPr/>
            </p:nvSpPr>
            <p:spPr>
              <a:xfrm>
                <a:off x="3070539" y="2691684"/>
                <a:ext cx="656823" cy="65682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3" name="Gerade Verbindung 22"/>
              <p:cNvCxnSpPr>
                <a:stCxn id="22" idx="4"/>
              </p:cNvCxnSpPr>
              <p:nvPr/>
            </p:nvCxnSpPr>
            <p:spPr>
              <a:xfrm rot="16200000" flipH="1">
                <a:off x="2993802" y="3753656"/>
                <a:ext cx="824248" cy="1395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p:nvCxnSpPr>
            <p:spPr>
              <a:xfrm flipV="1">
                <a:off x="2897747" y="3629697"/>
                <a:ext cx="1002406" cy="2147"/>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rot="16200000" flipH="1">
                <a:off x="3371226" y="4206387"/>
                <a:ext cx="476517" cy="386367"/>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rot="5400000">
                <a:off x="2982711" y="4210509"/>
                <a:ext cx="478666" cy="38422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sp>
        <p:nvSpPr>
          <p:cNvPr id="28" name="Gleich 27"/>
          <p:cNvSpPr/>
          <p:nvPr/>
        </p:nvSpPr>
        <p:spPr>
          <a:xfrm>
            <a:off x="3219719" y="3322746"/>
            <a:ext cx="540913" cy="32197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Use</a:t>
            </a:r>
            <a:r>
              <a:rPr lang="de-DE" dirty="0" smtClean="0"/>
              <a:t>-Case Diagramm</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grpSp>
        <p:nvGrpSpPr>
          <p:cNvPr id="6" name="Gruppieren 5"/>
          <p:cNvGrpSpPr/>
          <p:nvPr/>
        </p:nvGrpSpPr>
        <p:grpSpPr>
          <a:xfrm>
            <a:off x="734096" y="1648495"/>
            <a:ext cx="714910" cy="1390919"/>
            <a:chOff x="2897747" y="2691684"/>
            <a:chExt cx="1002406" cy="1950268"/>
          </a:xfrm>
        </p:grpSpPr>
        <p:sp>
          <p:nvSpPr>
            <p:cNvPr id="7" name="Flussdiagramm: Verbindungsstelle 6"/>
            <p:cNvSpPr/>
            <p:nvPr/>
          </p:nvSpPr>
          <p:spPr>
            <a:xfrm>
              <a:off x="3070539" y="2691684"/>
              <a:ext cx="656823" cy="65682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 name="Gerade Verbindung 7"/>
            <p:cNvCxnSpPr>
              <a:stCxn id="7" idx="4"/>
            </p:cNvCxnSpPr>
            <p:nvPr/>
          </p:nvCxnSpPr>
          <p:spPr>
            <a:xfrm rot="16200000" flipH="1">
              <a:off x="2993802" y="3753656"/>
              <a:ext cx="824248" cy="1395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flipV="1">
              <a:off x="2897747" y="3629697"/>
              <a:ext cx="1002406" cy="2147"/>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rot="16200000" flipH="1">
              <a:off x="3371226" y="4206387"/>
              <a:ext cx="476517" cy="386367"/>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rot="5400000">
              <a:off x="2982711" y="4210509"/>
              <a:ext cx="478666" cy="38422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12" name="Gruppieren 11"/>
          <p:cNvGrpSpPr/>
          <p:nvPr/>
        </p:nvGrpSpPr>
        <p:grpSpPr>
          <a:xfrm>
            <a:off x="3773511" y="1725769"/>
            <a:ext cx="2009104" cy="1010102"/>
            <a:chOff x="2575775" y="1687132"/>
            <a:chExt cx="2009104" cy="1010102"/>
          </a:xfrm>
        </p:grpSpPr>
        <p:sp>
          <p:nvSpPr>
            <p:cNvPr id="13" name="Ellipse 12"/>
            <p:cNvSpPr/>
            <p:nvPr/>
          </p:nvSpPr>
          <p:spPr>
            <a:xfrm>
              <a:off x="2575775" y="1687132"/>
              <a:ext cx="2009104" cy="101010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2699588" y="1830381"/>
              <a:ext cx="1796775" cy="646331"/>
            </a:xfrm>
            <a:prstGeom prst="rect">
              <a:avLst/>
            </a:prstGeom>
            <a:noFill/>
          </p:spPr>
          <p:txBody>
            <a:bodyPr wrap="none" rtlCol="0">
              <a:spAutoFit/>
            </a:bodyPr>
            <a:lstStyle/>
            <a:p>
              <a:pPr algn="ctr"/>
              <a:r>
                <a:rPr lang="de-DE" dirty="0" smtClean="0"/>
                <a:t>Standard-</a:t>
              </a:r>
              <a:br>
                <a:rPr lang="de-DE" dirty="0" smtClean="0"/>
              </a:br>
              <a:r>
                <a:rPr lang="de-DE" dirty="0" err="1" smtClean="0"/>
                <a:t>authentifizierung</a:t>
              </a:r>
              <a:endParaRPr lang="de-DE" dirty="0"/>
            </a:p>
          </p:txBody>
        </p:sp>
      </p:grpSp>
      <p:grpSp>
        <p:nvGrpSpPr>
          <p:cNvPr id="15" name="Gruppieren 14"/>
          <p:cNvGrpSpPr/>
          <p:nvPr/>
        </p:nvGrpSpPr>
        <p:grpSpPr>
          <a:xfrm>
            <a:off x="2086378" y="3264794"/>
            <a:ext cx="2009104" cy="1010102"/>
            <a:chOff x="6233375" y="1687132"/>
            <a:chExt cx="2009104" cy="1010102"/>
          </a:xfrm>
        </p:grpSpPr>
        <p:sp>
          <p:nvSpPr>
            <p:cNvPr id="16" name="Ellipse 15"/>
            <p:cNvSpPr/>
            <p:nvPr/>
          </p:nvSpPr>
          <p:spPr>
            <a:xfrm>
              <a:off x="6233375" y="1687132"/>
              <a:ext cx="2009104" cy="101010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Textfeld 16"/>
            <p:cNvSpPr txBox="1"/>
            <p:nvPr/>
          </p:nvSpPr>
          <p:spPr>
            <a:xfrm>
              <a:off x="6311284" y="1830382"/>
              <a:ext cx="1796774" cy="646331"/>
            </a:xfrm>
            <a:prstGeom prst="rect">
              <a:avLst/>
            </a:prstGeom>
            <a:noFill/>
          </p:spPr>
          <p:txBody>
            <a:bodyPr wrap="none" rtlCol="0">
              <a:spAutoFit/>
            </a:bodyPr>
            <a:lstStyle/>
            <a:p>
              <a:pPr algn="ctr"/>
              <a:r>
                <a:rPr lang="de-DE" dirty="0" smtClean="0"/>
                <a:t>Chipkarten-</a:t>
              </a:r>
              <a:br>
                <a:rPr lang="de-DE" dirty="0" smtClean="0"/>
              </a:br>
              <a:r>
                <a:rPr lang="de-DE" dirty="0" err="1" smtClean="0"/>
                <a:t>authentifizierung</a:t>
              </a:r>
              <a:endParaRPr lang="de-DE" dirty="0"/>
            </a:p>
          </p:txBody>
        </p:sp>
      </p:grpSp>
      <p:grpSp>
        <p:nvGrpSpPr>
          <p:cNvPr id="18" name="Gruppieren 17"/>
          <p:cNvGrpSpPr/>
          <p:nvPr/>
        </p:nvGrpSpPr>
        <p:grpSpPr>
          <a:xfrm>
            <a:off x="5460644" y="3264794"/>
            <a:ext cx="2009104" cy="1010102"/>
            <a:chOff x="4198513" y="3116686"/>
            <a:chExt cx="2009104" cy="1010102"/>
          </a:xfrm>
        </p:grpSpPr>
        <p:sp>
          <p:nvSpPr>
            <p:cNvPr id="19" name="Ellipse 18"/>
            <p:cNvSpPr/>
            <p:nvPr/>
          </p:nvSpPr>
          <p:spPr>
            <a:xfrm>
              <a:off x="4198513" y="3116686"/>
              <a:ext cx="2009104" cy="101010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p:cNvSpPr txBox="1"/>
            <p:nvPr/>
          </p:nvSpPr>
          <p:spPr>
            <a:xfrm>
              <a:off x="4260407" y="3285693"/>
              <a:ext cx="1872116" cy="646331"/>
            </a:xfrm>
            <a:prstGeom prst="rect">
              <a:avLst/>
            </a:prstGeom>
            <a:noFill/>
          </p:spPr>
          <p:txBody>
            <a:bodyPr wrap="none" rtlCol="0">
              <a:spAutoFit/>
            </a:bodyPr>
            <a:lstStyle/>
            <a:p>
              <a:pPr algn="ctr"/>
              <a:r>
                <a:rPr lang="de-DE" dirty="0" smtClean="0"/>
                <a:t>Fingerabdruck-</a:t>
              </a:r>
              <a:br>
                <a:rPr lang="de-DE" dirty="0" smtClean="0"/>
              </a:br>
              <a:r>
                <a:rPr lang="de-DE" dirty="0" smtClean="0"/>
                <a:t>Authentifizierung</a:t>
              </a:r>
              <a:endParaRPr lang="de-DE" dirty="0"/>
            </a:p>
          </p:txBody>
        </p:sp>
      </p:grpSp>
      <p:grpSp>
        <p:nvGrpSpPr>
          <p:cNvPr id="24" name="Gruppieren 23"/>
          <p:cNvGrpSpPr/>
          <p:nvPr/>
        </p:nvGrpSpPr>
        <p:grpSpPr>
          <a:xfrm>
            <a:off x="6355121" y="1672107"/>
            <a:ext cx="2537138" cy="1123816"/>
            <a:chOff x="1061903" y="4235003"/>
            <a:chExt cx="2537138" cy="1123816"/>
          </a:xfrm>
        </p:grpSpPr>
        <p:sp>
          <p:nvSpPr>
            <p:cNvPr id="21" name="Eine Ecke des Rechtecks schneiden 20"/>
            <p:cNvSpPr/>
            <p:nvPr/>
          </p:nvSpPr>
          <p:spPr>
            <a:xfrm>
              <a:off x="1061903" y="4238357"/>
              <a:ext cx="2537138" cy="1120462"/>
            </a:xfrm>
            <a:prstGeom prst="snip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de-DE" sz="1400" dirty="0" smtClean="0">
                  <a:solidFill>
                    <a:schemeClr val="tx1"/>
                  </a:solidFill>
                </a:rPr>
                <a:t>1. </a:t>
              </a:r>
              <a:r>
                <a:rPr lang="de-DE" sz="1400" dirty="0" err="1" smtClean="0">
                  <a:solidFill>
                    <a:schemeClr val="tx1"/>
                  </a:solidFill>
                </a:rPr>
                <a:t>Athentifizierung</a:t>
              </a:r>
              <a:r>
                <a:rPr lang="de-DE" sz="1400" dirty="0" smtClean="0">
                  <a:solidFill>
                    <a:schemeClr val="tx1"/>
                  </a:solidFill>
                </a:rPr>
                <a:t> starten</a:t>
              </a:r>
            </a:p>
            <a:p>
              <a:pPr marL="342900" indent="-342900"/>
              <a:r>
                <a:rPr lang="de-DE" sz="1400" dirty="0" smtClean="0">
                  <a:solidFill>
                    <a:schemeClr val="tx1"/>
                  </a:solidFill>
                </a:rPr>
                <a:t>2. Benutzername eingeben</a:t>
              </a:r>
            </a:p>
            <a:p>
              <a:pPr marL="342900" indent="-342900"/>
              <a:r>
                <a:rPr lang="de-DE" sz="1400" dirty="0" smtClean="0">
                  <a:solidFill>
                    <a:schemeClr val="tx1"/>
                  </a:solidFill>
                </a:rPr>
                <a:t>3. Identifizierung starten</a:t>
              </a:r>
            </a:p>
            <a:p>
              <a:pPr marL="342900" indent="-342900"/>
              <a:r>
                <a:rPr lang="de-DE" sz="1400" dirty="0" smtClean="0">
                  <a:solidFill>
                    <a:schemeClr val="tx1"/>
                  </a:solidFill>
                </a:rPr>
                <a:t>4. Identifizierung bestätigen</a:t>
              </a:r>
              <a:endParaRPr lang="de-DE" sz="1400" dirty="0">
                <a:solidFill>
                  <a:schemeClr val="tx1"/>
                </a:solidFill>
              </a:endParaRPr>
            </a:p>
          </p:txBody>
        </p:sp>
        <p:sp>
          <p:nvSpPr>
            <p:cNvPr id="23" name="Freihandform 22"/>
            <p:cNvSpPr/>
            <p:nvPr/>
          </p:nvSpPr>
          <p:spPr>
            <a:xfrm>
              <a:off x="3413002" y="4235003"/>
              <a:ext cx="180304" cy="196503"/>
            </a:xfrm>
            <a:custGeom>
              <a:avLst/>
              <a:gdLst>
                <a:gd name="connsiteX0" fmla="*/ 0 w 489397"/>
                <a:gd name="connsiteY0" fmla="*/ 0 h 489397"/>
                <a:gd name="connsiteX1" fmla="*/ 0 w 489397"/>
                <a:gd name="connsiteY1" fmla="*/ 218941 h 489397"/>
                <a:gd name="connsiteX2" fmla="*/ 180304 w 489397"/>
                <a:gd name="connsiteY2" fmla="*/ 206062 h 489397"/>
                <a:gd name="connsiteX3" fmla="*/ 489397 w 489397"/>
                <a:gd name="connsiteY3" fmla="*/ 489397 h 489397"/>
                <a:gd name="connsiteX0" fmla="*/ 0 w 180304"/>
                <a:gd name="connsiteY0" fmla="*/ 0 h 218941"/>
                <a:gd name="connsiteX1" fmla="*/ 0 w 180304"/>
                <a:gd name="connsiteY1" fmla="*/ 218941 h 218941"/>
                <a:gd name="connsiteX2" fmla="*/ 180304 w 180304"/>
                <a:gd name="connsiteY2" fmla="*/ 206062 h 218941"/>
                <a:gd name="connsiteX0" fmla="*/ 0 w 180304"/>
                <a:gd name="connsiteY0" fmla="*/ 0 h 218941"/>
                <a:gd name="connsiteX1" fmla="*/ 0 w 180304"/>
                <a:gd name="connsiteY1" fmla="*/ 218941 h 218941"/>
                <a:gd name="connsiteX2" fmla="*/ 180304 w 180304"/>
                <a:gd name="connsiteY2" fmla="*/ 206062 h 218941"/>
                <a:gd name="connsiteX0" fmla="*/ 0 w 180304"/>
                <a:gd name="connsiteY0" fmla="*/ 0 h 218941"/>
                <a:gd name="connsiteX1" fmla="*/ 0 w 180304"/>
                <a:gd name="connsiteY1" fmla="*/ 218941 h 218941"/>
                <a:gd name="connsiteX2" fmla="*/ 154110 w 180304"/>
                <a:gd name="connsiteY2" fmla="*/ 208410 h 218941"/>
                <a:gd name="connsiteX3" fmla="*/ 180304 w 180304"/>
                <a:gd name="connsiteY3" fmla="*/ 206062 h 218941"/>
                <a:gd name="connsiteX0" fmla="*/ 0 w 180304"/>
                <a:gd name="connsiteY0" fmla="*/ 0 h 218941"/>
                <a:gd name="connsiteX1" fmla="*/ 0 w 180304"/>
                <a:gd name="connsiteY1" fmla="*/ 218941 h 218941"/>
                <a:gd name="connsiteX2" fmla="*/ 154110 w 180304"/>
                <a:gd name="connsiteY2" fmla="*/ 208410 h 218941"/>
                <a:gd name="connsiteX3" fmla="*/ 180304 w 180304"/>
                <a:gd name="connsiteY3" fmla="*/ 206062 h 218941"/>
                <a:gd name="connsiteX0" fmla="*/ 0 w 350167"/>
                <a:gd name="connsiteY0" fmla="*/ 0 h 552126"/>
                <a:gd name="connsiteX1" fmla="*/ 0 w 350167"/>
                <a:gd name="connsiteY1" fmla="*/ 218941 h 552126"/>
                <a:gd name="connsiteX2" fmla="*/ 154110 w 350167"/>
                <a:gd name="connsiteY2" fmla="*/ 208410 h 552126"/>
                <a:gd name="connsiteX3" fmla="*/ 180304 w 350167"/>
                <a:gd name="connsiteY3" fmla="*/ 206062 h 552126"/>
                <a:gd name="connsiteX0" fmla="*/ 0 w 350167"/>
                <a:gd name="connsiteY0" fmla="*/ 0 h 552126"/>
                <a:gd name="connsiteX1" fmla="*/ 0 w 350167"/>
                <a:gd name="connsiteY1" fmla="*/ 218941 h 552126"/>
                <a:gd name="connsiteX2" fmla="*/ 154110 w 350167"/>
                <a:gd name="connsiteY2" fmla="*/ 317947 h 552126"/>
                <a:gd name="connsiteX3" fmla="*/ 180304 w 350167"/>
                <a:gd name="connsiteY3" fmla="*/ 206062 h 552126"/>
                <a:gd name="connsiteX0" fmla="*/ 0 w 180304"/>
                <a:gd name="connsiteY0" fmla="*/ 0 h 218941"/>
                <a:gd name="connsiteX1" fmla="*/ 0 w 180304"/>
                <a:gd name="connsiteY1" fmla="*/ 218941 h 218941"/>
                <a:gd name="connsiteX2" fmla="*/ 180304 w 180304"/>
                <a:gd name="connsiteY2" fmla="*/ 206062 h 218941"/>
                <a:gd name="connsiteX0" fmla="*/ 0 w 180304"/>
                <a:gd name="connsiteY0" fmla="*/ 0 h 398943"/>
                <a:gd name="connsiteX1" fmla="*/ 0 w 180304"/>
                <a:gd name="connsiteY1" fmla="*/ 218941 h 398943"/>
                <a:gd name="connsiteX2" fmla="*/ 180304 w 180304"/>
                <a:gd name="connsiteY2" fmla="*/ 398943 h 398943"/>
                <a:gd name="connsiteX0" fmla="*/ 0 w 180304"/>
                <a:gd name="connsiteY0" fmla="*/ 0 h 218941"/>
                <a:gd name="connsiteX1" fmla="*/ 0 w 180304"/>
                <a:gd name="connsiteY1" fmla="*/ 218941 h 218941"/>
                <a:gd name="connsiteX2" fmla="*/ 180304 w 180304"/>
                <a:gd name="connsiteY2" fmla="*/ 217968 h 218941"/>
              </a:gdLst>
              <a:ahLst/>
              <a:cxnLst>
                <a:cxn ang="0">
                  <a:pos x="connsiteX0" y="connsiteY0"/>
                </a:cxn>
                <a:cxn ang="0">
                  <a:pos x="connsiteX1" y="connsiteY1"/>
                </a:cxn>
                <a:cxn ang="0">
                  <a:pos x="connsiteX2" y="connsiteY2"/>
                </a:cxn>
              </a:cxnLst>
              <a:rect l="l" t="t" r="r" b="b"/>
              <a:pathLst>
                <a:path w="180304" h="218941">
                  <a:moveTo>
                    <a:pt x="0" y="0"/>
                  </a:moveTo>
                  <a:lnTo>
                    <a:pt x="0" y="218941"/>
                  </a:lnTo>
                  <a:lnTo>
                    <a:pt x="180304" y="217968"/>
                  </a:lnTo>
                </a:path>
              </a:pathLst>
            </a:cu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25" name="Gruppieren 24"/>
          <p:cNvGrpSpPr/>
          <p:nvPr/>
        </p:nvGrpSpPr>
        <p:grpSpPr>
          <a:xfrm>
            <a:off x="6252089" y="4698643"/>
            <a:ext cx="2537138" cy="1123816"/>
            <a:chOff x="1061903" y="4235003"/>
            <a:chExt cx="2537138" cy="1123816"/>
          </a:xfrm>
        </p:grpSpPr>
        <p:sp>
          <p:nvSpPr>
            <p:cNvPr id="26" name="Eine Ecke des Rechtecks schneiden 25"/>
            <p:cNvSpPr/>
            <p:nvPr/>
          </p:nvSpPr>
          <p:spPr>
            <a:xfrm>
              <a:off x="1061903" y="4238357"/>
              <a:ext cx="2537138" cy="1120462"/>
            </a:xfrm>
            <a:prstGeom prst="snip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de-DE" sz="1400" dirty="0" smtClean="0">
                  <a:solidFill>
                    <a:schemeClr val="tx1"/>
                  </a:solidFill>
                </a:rPr>
                <a:t>1. </a:t>
              </a:r>
              <a:r>
                <a:rPr lang="de-DE" sz="1400" dirty="0" err="1" smtClean="0">
                  <a:solidFill>
                    <a:schemeClr val="tx1"/>
                  </a:solidFill>
                </a:rPr>
                <a:t>Athentifizierung</a:t>
              </a:r>
              <a:r>
                <a:rPr lang="de-DE" sz="1400" dirty="0" smtClean="0">
                  <a:solidFill>
                    <a:schemeClr val="tx1"/>
                  </a:solidFill>
                </a:rPr>
                <a:t> starten</a:t>
              </a:r>
            </a:p>
            <a:p>
              <a:pPr marL="342900" indent="-342900"/>
              <a:r>
                <a:rPr lang="de-DE" sz="1400" dirty="0" smtClean="0">
                  <a:solidFill>
                    <a:schemeClr val="tx1"/>
                  </a:solidFill>
                </a:rPr>
                <a:t>2. Benutzername eingeben</a:t>
              </a:r>
            </a:p>
            <a:p>
              <a:pPr marL="342900" indent="-342900"/>
              <a:r>
                <a:rPr lang="de-DE" sz="1400" dirty="0" smtClean="0">
                  <a:solidFill>
                    <a:schemeClr val="tx1"/>
                  </a:solidFill>
                </a:rPr>
                <a:t>3. </a:t>
              </a:r>
              <a:r>
                <a:rPr lang="de-DE" sz="1400" dirty="0" err="1" smtClean="0">
                  <a:solidFill>
                    <a:schemeClr val="tx1"/>
                  </a:solidFill>
                </a:rPr>
                <a:t>Fingerabruck</a:t>
              </a:r>
              <a:r>
                <a:rPr lang="de-DE" sz="1400" dirty="0" smtClean="0">
                  <a:solidFill>
                    <a:schemeClr val="tx1"/>
                  </a:solidFill>
                </a:rPr>
                <a:t> scannen</a:t>
              </a:r>
            </a:p>
            <a:p>
              <a:pPr marL="342900" indent="-342900"/>
              <a:r>
                <a:rPr lang="de-DE" sz="1400" dirty="0" smtClean="0">
                  <a:solidFill>
                    <a:schemeClr val="tx1"/>
                  </a:solidFill>
                </a:rPr>
                <a:t>4. ---</a:t>
              </a:r>
              <a:endParaRPr lang="de-DE" sz="1400" dirty="0">
                <a:solidFill>
                  <a:schemeClr val="tx1"/>
                </a:solidFill>
              </a:endParaRPr>
            </a:p>
          </p:txBody>
        </p:sp>
        <p:sp>
          <p:nvSpPr>
            <p:cNvPr id="27" name="Freihandform 26"/>
            <p:cNvSpPr/>
            <p:nvPr/>
          </p:nvSpPr>
          <p:spPr>
            <a:xfrm>
              <a:off x="3413002" y="4235003"/>
              <a:ext cx="180304" cy="196503"/>
            </a:xfrm>
            <a:custGeom>
              <a:avLst/>
              <a:gdLst>
                <a:gd name="connsiteX0" fmla="*/ 0 w 489397"/>
                <a:gd name="connsiteY0" fmla="*/ 0 h 489397"/>
                <a:gd name="connsiteX1" fmla="*/ 0 w 489397"/>
                <a:gd name="connsiteY1" fmla="*/ 218941 h 489397"/>
                <a:gd name="connsiteX2" fmla="*/ 180304 w 489397"/>
                <a:gd name="connsiteY2" fmla="*/ 206062 h 489397"/>
                <a:gd name="connsiteX3" fmla="*/ 489397 w 489397"/>
                <a:gd name="connsiteY3" fmla="*/ 489397 h 489397"/>
                <a:gd name="connsiteX0" fmla="*/ 0 w 180304"/>
                <a:gd name="connsiteY0" fmla="*/ 0 h 218941"/>
                <a:gd name="connsiteX1" fmla="*/ 0 w 180304"/>
                <a:gd name="connsiteY1" fmla="*/ 218941 h 218941"/>
                <a:gd name="connsiteX2" fmla="*/ 180304 w 180304"/>
                <a:gd name="connsiteY2" fmla="*/ 206062 h 218941"/>
                <a:gd name="connsiteX0" fmla="*/ 0 w 180304"/>
                <a:gd name="connsiteY0" fmla="*/ 0 h 218941"/>
                <a:gd name="connsiteX1" fmla="*/ 0 w 180304"/>
                <a:gd name="connsiteY1" fmla="*/ 218941 h 218941"/>
                <a:gd name="connsiteX2" fmla="*/ 180304 w 180304"/>
                <a:gd name="connsiteY2" fmla="*/ 206062 h 218941"/>
                <a:gd name="connsiteX0" fmla="*/ 0 w 180304"/>
                <a:gd name="connsiteY0" fmla="*/ 0 h 218941"/>
                <a:gd name="connsiteX1" fmla="*/ 0 w 180304"/>
                <a:gd name="connsiteY1" fmla="*/ 218941 h 218941"/>
                <a:gd name="connsiteX2" fmla="*/ 154110 w 180304"/>
                <a:gd name="connsiteY2" fmla="*/ 208410 h 218941"/>
                <a:gd name="connsiteX3" fmla="*/ 180304 w 180304"/>
                <a:gd name="connsiteY3" fmla="*/ 206062 h 218941"/>
                <a:gd name="connsiteX0" fmla="*/ 0 w 180304"/>
                <a:gd name="connsiteY0" fmla="*/ 0 h 218941"/>
                <a:gd name="connsiteX1" fmla="*/ 0 w 180304"/>
                <a:gd name="connsiteY1" fmla="*/ 218941 h 218941"/>
                <a:gd name="connsiteX2" fmla="*/ 154110 w 180304"/>
                <a:gd name="connsiteY2" fmla="*/ 208410 h 218941"/>
                <a:gd name="connsiteX3" fmla="*/ 180304 w 180304"/>
                <a:gd name="connsiteY3" fmla="*/ 206062 h 218941"/>
                <a:gd name="connsiteX0" fmla="*/ 0 w 350167"/>
                <a:gd name="connsiteY0" fmla="*/ 0 h 552126"/>
                <a:gd name="connsiteX1" fmla="*/ 0 w 350167"/>
                <a:gd name="connsiteY1" fmla="*/ 218941 h 552126"/>
                <a:gd name="connsiteX2" fmla="*/ 154110 w 350167"/>
                <a:gd name="connsiteY2" fmla="*/ 208410 h 552126"/>
                <a:gd name="connsiteX3" fmla="*/ 180304 w 350167"/>
                <a:gd name="connsiteY3" fmla="*/ 206062 h 552126"/>
                <a:gd name="connsiteX0" fmla="*/ 0 w 350167"/>
                <a:gd name="connsiteY0" fmla="*/ 0 h 552126"/>
                <a:gd name="connsiteX1" fmla="*/ 0 w 350167"/>
                <a:gd name="connsiteY1" fmla="*/ 218941 h 552126"/>
                <a:gd name="connsiteX2" fmla="*/ 154110 w 350167"/>
                <a:gd name="connsiteY2" fmla="*/ 317947 h 552126"/>
                <a:gd name="connsiteX3" fmla="*/ 180304 w 350167"/>
                <a:gd name="connsiteY3" fmla="*/ 206062 h 552126"/>
                <a:gd name="connsiteX0" fmla="*/ 0 w 180304"/>
                <a:gd name="connsiteY0" fmla="*/ 0 h 218941"/>
                <a:gd name="connsiteX1" fmla="*/ 0 w 180304"/>
                <a:gd name="connsiteY1" fmla="*/ 218941 h 218941"/>
                <a:gd name="connsiteX2" fmla="*/ 180304 w 180304"/>
                <a:gd name="connsiteY2" fmla="*/ 206062 h 218941"/>
                <a:gd name="connsiteX0" fmla="*/ 0 w 180304"/>
                <a:gd name="connsiteY0" fmla="*/ 0 h 398943"/>
                <a:gd name="connsiteX1" fmla="*/ 0 w 180304"/>
                <a:gd name="connsiteY1" fmla="*/ 218941 h 398943"/>
                <a:gd name="connsiteX2" fmla="*/ 180304 w 180304"/>
                <a:gd name="connsiteY2" fmla="*/ 398943 h 398943"/>
                <a:gd name="connsiteX0" fmla="*/ 0 w 180304"/>
                <a:gd name="connsiteY0" fmla="*/ 0 h 218941"/>
                <a:gd name="connsiteX1" fmla="*/ 0 w 180304"/>
                <a:gd name="connsiteY1" fmla="*/ 218941 h 218941"/>
                <a:gd name="connsiteX2" fmla="*/ 180304 w 180304"/>
                <a:gd name="connsiteY2" fmla="*/ 217968 h 218941"/>
              </a:gdLst>
              <a:ahLst/>
              <a:cxnLst>
                <a:cxn ang="0">
                  <a:pos x="connsiteX0" y="connsiteY0"/>
                </a:cxn>
                <a:cxn ang="0">
                  <a:pos x="connsiteX1" y="connsiteY1"/>
                </a:cxn>
                <a:cxn ang="0">
                  <a:pos x="connsiteX2" y="connsiteY2"/>
                </a:cxn>
              </a:cxnLst>
              <a:rect l="l" t="t" r="r" b="b"/>
              <a:pathLst>
                <a:path w="180304" h="218941">
                  <a:moveTo>
                    <a:pt x="0" y="0"/>
                  </a:moveTo>
                  <a:lnTo>
                    <a:pt x="0" y="218941"/>
                  </a:lnTo>
                  <a:lnTo>
                    <a:pt x="180304" y="217968"/>
                  </a:lnTo>
                </a:path>
              </a:pathLst>
            </a:cu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28" name="Gruppieren 27"/>
          <p:cNvGrpSpPr/>
          <p:nvPr/>
        </p:nvGrpSpPr>
        <p:grpSpPr>
          <a:xfrm>
            <a:off x="598263" y="4698643"/>
            <a:ext cx="2537138" cy="1123816"/>
            <a:chOff x="1061903" y="4235003"/>
            <a:chExt cx="2537138" cy="1123816"/>
          </a:xfrm>
        </p:grpSpPr>
        <p:sp>
          <p:nvSpPr>
            <p:cNvPr id="29" name="Eine Ecke des Rechtecks schneiden 28"/>
            <p:cNvSpPr/>
            <p:nvPr/>
          </p:nvSpPr>
          <p:spPr>
            <a:xfrm>
              <a:off x="1061903" y="4238357"/>
              <a:ext cx="2537138" cy="1120462"/>
            </a:xfrm>
            <a:prstGeom prst="snip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de-DE" sz="1400" dirty="0" smtClean="0">
                  <a:solidFill>
                    <a:schemeClr val="tx1"/>
                  </a:solidFill>
                </a:rPr>
                <a:t>1. </a:t>
              </a:r>
              <a:r>
                <a:rPr lang="de-DE" sz="1400" dirty="0" err="1" smtClean="0">
                  <a:solidFill>
                    <a:schemeClr val="tx1"/>
                  </a:solidFill>
                </a:rPr>
                <a:t>Athentifizierung</a:t>
              </a:r>
              <a:r>
                <a:rPr lang="de-DE" sz="1400" dirty="0" smtClean="0">
                  <a:solidFill>
                    <a:schemeClr val="tx1"/>
                  </a:solidFill>
                </a:rPr>
                <a:t> starten</a:t>
              </a:r>
            </a:p>
            <a:p>
              <a:pPr marL="342900" indent="-342900"/>
              <a:r>
                <a:rPr lang="de-DE" sz="1400" dirty="0" smtClean="0">
                  <a:solidFill>
                    <a:schemeClr val="tx1"/>
                  </a:solidFill>
                </a:rPr>
                <a:t>2. Chipkarte durchziehen</a:t>
              </a:r>
            </a:p>
            <a:p>
              <a:pPr marL="342900" indent="-342900"/>
              <a:r>
                <a:rPr lang="de-DE" sz="1400" dirty="0" smtClean="0">
                  <a:solidFill>
                    <a:schemeClr val="tx1"/>
                  </a:solidFill>
                </a:rPr>
                <a:t>3. Chip-ID verifizieren</a:t>
              </a:r>
            </a:p>
            <a:p>
              <a:pPr marL="342900" indent="-342900"/>
              <a:r>
                <a:rPr lang="de-DE" sz="1400" dirty="0" smtClean="0">
                  <a:solidFill>
                    <a:schemeClr val="tx1"/>
                  </a:solidFill>
                </a:rPr>
                <a:t>4. ---</a:t>
              </a:r>
              <a:endParaRPr lang="de-DE" sz="1400" dirty="0">
                <a:solidFill>
                  <a:schemeClr val="tx1"/>
                </a:solidFill>
              </a:endParaRPr>
            </a:p>
          </p:txBody>
        </p:sp>
        <p:sp>
          <p:nvSpPr>
            <p:cNvPr id="30" name="Freihandform 29"/>
            <p:cNvSpPr/>
            <p:nvPr/>
          </p:nvSpPr>
          <p:spPr>
            <a:xfrm>
              <a:off x="3413002" y="4235003"/>
              <a:ext cx="180304" cy="196503"/>
            </a:xfrm>
            <a:custGeom>
              <a:avLst/>
              <a:gdLst>
                <a:gd name="connsiteX0" fmla="*/ 0 w 489397"/>
                <a:gd name="connsiteY0" fmla="*/ 0 h 489397"/>
                <a:gd name="connsiteX1" fmla="*/ 0 w 489397"/>
                <a:gd name="connsiteY1" fmla="*/ 218941 h 489397"/>
                <a:gd name="connsiteX2" fmla="*/ 180304 w 489397"/>
                <a:gd name="connsiteY2" fmla="*/ 206062 h 489397"/>
                <a:gd name="connsiteX3" fmla="*/ 489397 w 489397"/>
                <a:gd name="connsiteY3" fmla="*/ 489397 h 489397"/>
                <a:gd name="connsiteX0" fmla="*/ 0 w 180304"/>
                <a:gd name="connsiteY0" fmla="*/ 0 h 218941"/>
                <a:gd name="connsiteX1" fmla="*/ 0 w 180304"/>
                <a:gd name="connsiteY1" fmla="*/ 218941 h 218941"/>
                <a:gd name="connsiteX2" fmla="*/ 180304 w 180304"/>
                <a:gd name="connsiteY2" fmla="*/ 206062 h 218941"/>
                <a:gd name="connsiteX0" fmla="*/ 0 w 180304"/>
                <a:gd name="connsiteY0" fmla="*/ 0 h 218941"/>
                <a:gd name="connsiteX1" fmla="*/ 0 w 180304"/>
                <a:gd name="connsiteY1" fmla="*/ 218941 h 218941"/>
                <a:gd name="connsiteX2" fmla="*/ 180304 w 180304"/>
                <a:gd name="connsiteY2" fmla="*/ 206062 h 218941"/>
                <a:gd name="connsiteX0" fmla="*/ 0 w 180304"/>
                <a:gd name="connsiteY0" fmla="*/ 0 h 218941"/>
                <a:gd name="connsiteX1" fmla="*/ 0 w 180304"/>
                <a:gd name="connsiteY1" fmla="*/ 218941 h 218941"/>
                <a:gd name="connsiteX2" fmla="*/ 154110 w 180304"/>
                <a:gd name="connsiteY2" fmla="*/ 208410 h 218941"/>
                <a:gd name="connsiteX3" fmla="*/ 180304 w 180304"/>
                <a:gd name="connsiteY3" fmla="*/ 206062 h 218941"/>
                <a:gd name="connsiteX0" fmla="*/ 0 w 180304"/>
                <a:gd name="connsiteY0" fmla="*/ 0 h 218941"/>
                <a:gd name="connsiteX1" fmla="*/ 0 w 180304"/>
                <a:gd name="connsiteY1" fmla="*/ 218941 h 218941"/>
                <a:gd name="connsiteX2" fmla="*/ 154110 w 180304"/>
                <a:gd name="connsiteY2" fmla="*/ 208410 h 218941"/>
                <a:gd name="connsiteX3" fmla="*/ 180304 w 180304"/>
                <a:gd name="connsiteY3" fmla="*/ 206062 h 218941"/>
                <a:gd name="connsiteX0" fmla="*/ 0 w 350167"/>
                <a:gd name="connsiteY0" fmla="*/ 0 h 552126"/>
                <a:gd name="connsiteX1" fmla="*/ 0 w 350167"/>
                <a:gd name="connsiteY1" fmla="*/ 218941 h 552126"/>
                <a:gd name="connsiteX2" fmla="*/ 154110 w 350167"/>
                <a:gd name="connsiteY2" fmla="*/ 208410 h 552126"/>
                <a:gd name="connsiteX3" fmla="*/ 180304 w 350167"/>
                <a:gd name="connsiteY3" fmla="*/ 206062 h 552126"/>
                <a:gd name="connsiteX0" fmla="*/ 0 w 350167"/>
                <a:gd name="connsiteY0" fmla="*/ 0 h 552126"/>
                <a:gd name="connsiteX1" fmla="*/ 0 w 350167"/>
                <a:gd name="connsiteY1" fmla="*/ 218941 h 552126"/>
                <a:gd name="connsiteX2" fmla="*/ 154110 w 350167"/>
                <a:gd name="connsiteY2" fmla="*/ 317947 h 552126"/>
                <a:gd name="connsiteX3" fmla="*/ 180304 w 350167"/>
                <a:gd name="connsiteY3" fmla="*/ 206062 h 552126"/>
                <a:gd name="connsiteX0" fmla="*/ 0 w 180304"/>
                <a:gd name="connsiteY0" fmla="*/ 0 h 218941"/>
                <a:gd name="connsiteX1" fmla="*/ 0 w 180304"/>
                <a:gd name="connsiteY1" fmla="*/ 218941 h 218941"/>
                <a:gd name="connsiteX2" fmla="*/ 180304 w 180304"/>
                <a:gd name="connsiteY2" fmla="*/ 206062 h 218941"/>
                <a:gd name="connsiteX0" fmla="*/ 0 w 180304"/>
                <a:gd name="connsiteY0" fmla="*/ 0 h 398943"/>
                <a:gd name="connsiteX1" fmla="*/ 0 w 180304"/>
                <a:gd name="connsiteY1" fmla="*/ 218941 h 398943"/>
                <a:gd name="connsiteX2" fmla="*/ 180304 w 180304"/>
                <a:gd name="connsiteY2" fmla="*/ 398943 h 398943"/>
                <a:gd name="connsiteX0" fmla="*/ 0 w 180304"/>
                <a:gd name="connsiteY0" fmla="*/ 0 h 218941"/>
                <a:gd name="connsiteX1" fmla="*/ 0 w 180304"/>
                <a:gd name="connsiteY1" fmla="*/ 218941 h 218941"/>
                <a:gd name="connsiteX2" fmla="*/ 180304 w 180304"/>
                <a:gd name="connsiteY2" fmla="*/ 217968 h 218941"/>
              </a:gdLst>
              <a:ahLst/>
              <a:cxnLst>
                <a:cxn ang="0">
                  <a:pos x="connsiteX0" y="connsiteY0"/>
                </a:cxn>
                <a:cxn ang="0">
                  <a:pos x="connsiteX1" y="connsiteY1"/>
                </a:cxn>
                <a:cxn ang="0">
                  <a:pos x="connsiteX2" y="connsiteY2"/>
                </a:cxn>
              </a:cxnLst>
              <a:rect l="l" t="t" r="r" b="b"/>
              <a:pathLst>
                <a:path w="180304" h="218941">
                  <a:moveTo>
                    <a:pt x="0" y="0"/>
                  </a:moveTo>
                  <a:lnTo>
                    <a:pt x="0" y="218941"/>
                  </a:lnTo>
                  <a:lnTo>
                    <a:pt x="180304" y="217968"/>
                  </a:lnTo>
                </a:path>
              </a:pathLst>
            </a:cu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34" name="Gruppieren 33"/>
          <p:cNvGrpSpPr/>
          <p:nvPr/>
        </p:nvGrpSpPr>
        <p:grpSpPr>
          <a:xfrm rot="3368893">
            <a:off x="3785345" y="2462139"/>
            <a:ext cx="193184" cy="1043195"/>
            <a:chOff x="4675030" y="4173549"/>
            <a:chExt cx="257577" cy="1390918"/>
          </a:xfrm>
        </p:grpSpPr>
        <p:cxnSp>
          <p:nvCxnSpPr>
            <p:cNvPr id="32" name="Gerade Verbindung 31"/>
            <p:cNvCxnSpPr/>
            <p:nvPr/>
          </p:nvCxnSpPr>
          <p:spPr>
            <a:xfrm rot="5400000" flipH="1" flipV="1">
              <a:off x="4108359" y="4868214"/>
              <a:ext cx="1390918"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3" name="Gleichschenkliges Dreieck 32"/>
            <p:cNvSpPr/>
            <p:nvPr/>
          </p:nvSpPr>
          <p:spPr>
            <a:xfrm>
              <a:off x="4675030" y="4173549"/>
              <a:ext cx="257577" cy="283335"/>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5" name="Gruppieren 34"/>
          <p:cNvGrpSpPr/>
          <p:nvPr/>
        </p:nvGrpSpPr>
        <p:grpSpPr>
          <a:xfrm rot="18190185">
            <a:off x="5546532" y="2476583"/>
            <a:ext cx="193184" cy="1043195"/>
            <a:chOff x="4675030" y="4173549"/>
            <a:chExt cx="257577" cy="1390918"/>
          </a:xfrm>
        </p:grpSpPr>
        <p:cxnSp>
          <p:nvCxnSpPr>
            <p:cNvPr id="36" name="Gerade Verbindung 35"/>
            <p:cNvCxnSpPr/>
            <p:nvPr/>
          </p:nvCxnSpPr>
          <p:spPr>
            <a:xfrm rot="5400000" flipH="1" flipV="1">
              <a:off x="4108359" y="4868214"/>
              <a:ext cx="1390918"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7" name="Gleichschenkliges Dreieck 36"/>
            <p:cNvSpPr/>
            <p:nvPr/>
          </p:nvSpPr>
          <p:spPr>
            <a:xfrm>
              <a:off x="4675030" y="4173549"/>
              <a:ext cx="257577" cy="283335"/>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39" name="Gerade Verbindung 38"/>
          <p:cNvCxnSpPr>
            <a:endCxn id="13" idx="2"/>
          </p:cNvCxnSpPr>
          <p:nvPr/>
        </p:nvCxnSpPr>
        <p:spPr>
          <a:xfrm flipV="1">
            <a:off x="1545465" y="2230820"/>
            <a:ext cx="2228046" cy="7449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1" name="Gerade Verbindung 40"/>
          <p:cNvCxnSpPr>
            <a:stCxn id="29" idx="3"/>
            <a:endCxn id="16" idx="3"/>
          </p:cNvCxnSpPr>
          <p:nvPr/>
        </p:nvCxnSpPr>
        <p:spPr>
          <a:xfrm rot="5400000" flipH="1" flipV="1">
            <a:off x="1836205" y="4157598"/>
            <a:ext cx="575027" cy="513773"/>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3" name="Gerade Verbindung 42"/>
          <p:cNvCxnSpPr>
            <a:stCxn id="26" idx="3"/>
          </p:cNvCxnSpPr>
          <p:nvPr/>
        </p:nvCxnSpPr>
        <p:spPr>
          <a:xfrm rot="16200000" flipV="1">
            <a:off x="7056716" y="4238055"/>
            <a:ext cx="580758" cy="347126"/>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5" name="Gerade Verbindung 44"/>
          <p:cNvCxnSpPr>
            <a:stCxn id="21" idx="2"/>
            <a:endCxn id="13" idx="6"/>
          </p:cNvCxnSpPr>
          <p:nvPr/>
        </p:nvCxnSpPr>
        <p:spPr>
          <a:xfrm rot="10800000">
            <a:off x="5782615" y="2230820"/>
            <a:ext cx="572506" cy="4872"/>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6" name="Textfeld 45"/>
          <p:cNvSpPr txBox="1"/>
          <p:nvPr/>
        </p:nvSpPr>
        <p:spPr>
          <a:xfrm>
            <a:off x="7482626" y="2807594"/>
            <a:ext cx="1291251" cy="369332"/>
          </a:xfrm>
          <a:prstGeom prst="rect">
            <a:avLst/>
          </a:prstGeom>
          <a:noFill/>
        </p:spPr>
        <p:txBody>
          <a:bodyPr wrap="none" rtlCol="0">
            <a:spAutoFit/>
          </a:bodyPr>
          <a:lstStyle/>
          <a:p>
            <a:r>
              <a:rPr lang="de-DE" dirty="0" smtClean="0">
                <a:solidFill>
                  <a:schemeClr val="bg2">
                    <a:lumMod val="75000"/>
                  </a:schemeClr>
                </a:solidFill>
              </a:rPr>
              <a:t>Kommentar</a:t>
            </a:r>
            <a:endParaRPr lang="de-DE" dirty="0">
              <a:solidFill>
                <a:schemeClr val="bg2">
                  <a:lumMod val="75000"/>
                </a:schemeClr>
              </a:solidFill>
            </a:endParaRPr>
          </a:p>
        </p:txBody>
      </p:sp>
      <p:sp>
        <p:nvSpPr>
          <p:cNvPr id="47" name="Textfeld 46"/>
          <p:cNvSpPr txBox="1"/>
          <p:nvPr/>
        </p:nvSpPr>
        <p:spPr>
          <a:xfrm>
            <a:off x="1481071" y="1596980"/>
            <a:ext cx="812595" cy="369332"/>
          </a:xfrm>
          <a:prstGeom prst="rect">
            <a:avLst/>
          </a:prstGeom>
          <a:noFill/>
        </p:spPr>
        <p:txBody>
          <a:bodyPr wrap="none" rtlCol="0">
            <a:spAutoFit/>
          </a:bodyPr>
          <a:lstStyle/>
          <a:p>
            <a:r>
              <a:rPr lang="de-DE" dirty="0" smtClean="0">
                <a:solidFill>
                  <a:schemeClr val="bg2">
                    <a:lumMod val="75000"/>
                  </a:schemeClr>
                </a:solidFill>
              </a:rPr>
              <a:t>Akteur</a:t>
            </a:r>
            <a:endParaRPr lang="de-DE" dirty="0">
              <a:solidFill>
                <a:schemeClr val="bg2">
                  <a:lumMod val="75000"/>
                </a:schemeClr>
              </a:solidFill>
            </a:endParaRPr>
          </a:p>
        </p:txBody>
      </p:sp>
      <p:sp>
        <p:nvSpPr>
          <p:cNvPr id="48" name="Textfeld 47"/>
          <p:cNvSpPr txBox="1"/>
          <p:nvPr/>
        </p:nvSpPr>
        <p:spPr>
          <a:xfrm>
            <a:off x="3168203" y="1493949"/>
            <a:ext cx="1047082" cy="369332"/>
          </a:xfrm>
          <a:prstGeom prst="rect">
            <a:avLst/>
          </a:prstGeom>
          <a:noFill/>
        </p:spPr>
        <p:txBody>
          <a:bodyPr wrap="none" rtlCol="0">
            <a:spAutoFit/>
          </a:bodyPr>
          <a:lstStyle/>
          <a:p>
            <a:r>
              <a:rPr lang="de-DE" dirty="0" err="1" smtClean="0">
                <a:solidFill>
                  <a:schemeClr val="bg2">
                    <a:lumMod val="75000"/>
                  </a:schemeClr>
                </a:solidFill>
              </a:rPr>
              <a:t>Use</a:t>
            </a:r>
            <a:r>
              <a:rPr lang="de-DE" dirty="0" smtClean="0">
                <a:solidFill>
                  <a:schemeClr val="bg2">
                    <a:lumMod val="75000"/>
                  </a:schemeClr>
                </a:solidFill>
              </a:rPr>
              <a:t>-Case</a:t>
            </a:r>
            <a:endParaRPr lang="de-DE" dirty="0">
              <a:solidFill>
                <a:schemeClr val="bg2">
                  <a:lumMod val="75000"/>
                </a:schemeClr>
              </a:solidFill>
            </a:endParaRPr>
          </a:p>
        </p:txBody>
      </p:sp>
      <p:sp>
        <p:nvSpPr>
          <p:cNvPr id="49" name="Textfeld 48"/>
          <p:cNvSpPr txBox="1"/>
          <p:nvPr/>
        </p:nvSpPr>
        <p:spPr>
          <a:xfrm>
            <a:off x="2318197" y="2575775"/>
            <a:ext cx="1665905" cy="646331"/>
          </a:xfrm>
          <a:prstGeom prst="rect">
            <a:avLst/>
          </a:prstGeom>
          <a:noFill/>
        </p:spPr>
        <p:txBody>
          <a:bodyPr wrap="none" rtlCol="0">
            <a:spAutoFit/>
          </a:bodyPr>
          <a:lstStyle/>
          <a:p>
            <a:r>
              <a:rPr lang="de-DE" dirty="0" smtClean="0">
                <a:solidFill>
                  <a:schemeClr val="bg2">
                    <a:lumMod val="75000"/>
                  </a:schemeClr>
                </a:solidFill>
              </a:rPr>
              <a:t>Generalisierung</a:t>
            </a:r>
            <a:br>
              <a:rPr lang="de-DE" dirty="0" smtClean="0">
                <a:solidFill>
                  <a:schemeClr val="bg2">
                    <a:lumMod val="75000"/>
                  </a:schemeClr>
                </a:solidFill>
              </a:rPr>
            </a:br>
            <a:r>
              <a:rPr lang="de-DE" dirty="0" smtClean="0">
                <a:solidFill>
                  <a:schemeClr val="bg2">
                    <a:lumMod val="75000"/>
                  </a:schemeClr>
                </a:solidFill>
              </a:rPr>
              <a:t>(Vererbung)</a:t>
            </a:r>
            <a:endParaRPr lang="de-DE" dirty="0">
              <a:solidFill>
                <a:schemeClr val="bg2">
                  <a:lumMod val="75000"/>
                </a:schemeClr>
              </a:solidFill>
            </a:endParaRPr>
          </a:p>
        </p:txBody>
      </p:sp>
      <p:sp>
        <p:nvSpPr>
          <p:cNvPr id="50" name="Textfeld 49"/>
          <p:cNvSpPr txBox="1"/>
          <p:nvPr/>
        </p:nvSpPr>
        <p:spPr>
          <a:xfrm>
            <a:off x="3168203" y="4211391"/>
            <a:ext cx="1047082" cy="369332"/>
          </a:xfrm>
          <a:prstGeom prst="rect">
            <a:avLst/>
          </a:prstGeom>
          <a:noFill/>
        </p:spPr>
        <p:txBody>
          <a:bodyPr wrap="none" rtlCol="0">
            <a:spAutoFit/>
          </a:bodyPr>
          <a:lstStyle/>
          <a:p>
            <a:r>
              <a:rPr lang="de-DE" dirty="0" err="1" smtClean="0">
                <a:solidFill>
                  <a:schemeClr val="bg2">
                    <a:lumMod val="75000"/>
                  </a:schemeClr>
                </a:solidFill>
              </a:rPr>
              <a:t>Use</a:t>
            </a:r>
            <a:r>
              <a:rPr lang="de-DE" dirty="0" smtClean="0">
                <a:solidFill>
                  <a:schemeClr val="bg2">
                    <a:lumMod val="75000"/>
                  </a:schemeClr>
                </a:solidFill>
              </a:rPr>
              <a:t>-Case</a:t>
            </a:r>
            <a:endParaRPr lang="de-DE" dirty="0">
              <a:solidFill>
                <a:schemeClr val="bg2">
                  <a:lumMod val="75000"/>
                </a:schemeClr>
              </a:solidFill>
            </a:endParaRPr>
          </a:p>
        </p:txBody>
      </p:sp>
      <p:sp>
        <p:nvSpPr>
          <p:cNvPr id="51" name="Textfeld 50"/>
          <p:cNvSpPr txBox="1"/>
          <p:nvPr/>
        </p:nvSpPr>
        <p:spPr>
          <a:xfrm>
            <a:off x="6117465" y="4211391"/>
            <a:ext cx="1047082" cy="369332"/>
          </a:xfrm>
          <a:prstGeom prst="rect">
            <a:avLst/>
          </a:prstGeom>
          <a:noFill/>
        </p:spPr>
        <p:txBody>
          <a:bodyPr wrap="none" rtlCol="0">
            <a:spAutoFit/>
          </a:bodyPr>
          <a:lstStyle/>
          <a:p>
            <a:r>
              <a:rPr lang="de-DE" dirty="0" err="1" smtClean="0">
                <a:solidFill>
                  <a:schemeClr val="bg2">
                    <a:lumMod val="75000"/>
                  </a:schemeClr>
                </a:solidFill>
              </a:rPr>
              <a:t>Use</a:t>
            </a:r>
            <a:r>
              <a:rPr lang="de-DE" dirty="0" smtClean="0">
                <a:solidFill>
                  <a:schemeClr val="bg2">
                    <a:lumMod val="75000"/>
                  </a:schemeClr>
                </a:solidFill>
              </a:rPr>
              <a:t>-Case</a:t>
            </a:r>
            <a:endParaRPr lang="de-DE" dirty="0">
              <a:solidFill>
                <a:schemeClr val="bg2">
                  <a:lumMod val="75000"/>
                </a:schemeClr>
              </a:solidFill>
            </a:endParaRPr>
          </a:p>
        </p:txBody>
      </p:sp>
      <p:sp>
        <p:nvSpPr>
          <p:cNvPr id="52" name="Textfeld 51"/>
          <p:cNvSpPr txBox="1"/>
          <p:nvPr/>
        </p:nvSpPr>
        <p:spPr>
          <a:xfrm>
            <a:off x="6246254" y="5859887"/>
            <a:ext cx="1291251" cy="369332"/>
          </a:xfrm>
          <a:prstGeom prst="rect">
            <a:avLst/>
          </a:prstGeom>
          <a:noFill/>
        </p:spPr>
        <p:txBody>
          <a:bodyPr wrap="none" rtlCol="0">
            <a:spAutoFit/>
          </a:bodyPr>
          <a:lstStyle/>
          <a:p>
            <a:r>
              <a:rPr lang="de-DE" dirty="0" smtClean="0">
                <a:solidFill>
                  <a:schemeClr val="bg2">
                    <a:lumMod val="75000"/>
                  </a:schemeClr>
                </a:solidFill>
              </a:rPr>
              <a:t>Kommentar</a:t>
            </a:r>
            <a:endParaRPr lang="de-DE" dirty="0">
              <a:solidFill>
                <a:schemeClr val="bg2">
                  <a:lumMod val="75000"/>
                </a:schemeClr>
              </a:solidFill>
            </a:endParaRPr>
          </a:p>
        </p:txBody>
      </p:sp>
      <p:sp>
        <p:nvSpPr>
          <p:cNvPr id="53" name="Textfeld 52"/>
          <p:cNvSpPr txBox="1"/>
          <p:nvPr/>
        </p:nvSpPr>
        <p:spPr>
          <a:xfrm>
            <a:off x="592429" y="5834129"/>
            <a:ext cx="1291251" cy="369332"/>
          </a:xfrm>
          <a:prstGeom prst="rect">
            <a:avLst/>
          </a:prstGeom>
          <a:noFill/>
        </p:spPr>
        <p:txBody>
          <a:bodyPr wrap="none" rtlCol="0">
            <a:spAutoFit/>
          </a:bodyPr>
          <a:lstStyle/>
          <a:p>
            <a:r>
              <a:rPr lang="de-DE" dirty="0" smtClean="0">
                <a:solidFill>
                  <a:schemeClr val="bg2">
                    <a:lumMod val="75000"/>
                  </a:schemeClr>
                </a:solidFill>
              </a:rPr>
              <a:t>Kommentar</a:t>
            </a:r>
            <a:endParaRPr lang="de-DE" dirty="0">
              <a:solidFill>
                <a:schemeClr val="bg2">
                  <a:lumMod val="7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nhaltsplatzhalter 2"/>
          <p:cNvSpPr>
            <a:spLocks noGrp="1"/>
          </p:cNvSpPr>
          <p:nvPr>
            <p:ph idx="1"/>
          </p:nvPr>
        </p:nvSpPr>
        <p:spPr>
          <a:xfrm>
            <a:off x="457200" y="1600200"/>
            <a:ext cx="8229600" cy="4525963"/>
          </a:xfrm>
        </p:spPr>
        <p:txBody>
          <a:bodyPr/>
          <a:lstStyle/>
          <a:p>
            <a:r>
              <a:rPr lang="de-DE" dirty="0" smtClean="0"/>
              <a:t>Ein </a:t>
            </a:r>
            <a:r>
              <a:rPr lang="de-DE" dirty="0" err="1" smtClean="0"/>
              <a:t>Use</a:t>
            </a:r>
            <a:r>
              <a:rPr lang="de-DE" dirty="0" smtClean="0"/>
              <a:t>-Case kann das Verhalten eines anderen </a:t>
            </a:r>
            <a:r>
              <a:rPr lang="de-DE" dirty="0" err="1" smtClean="0"/>
              <a:t>Use-Cases</a:t>
            </a:r>
            <a:r>
              <a:rPr lang="de-DE" dirty="0" smtClean="0"/>
              <a:t> benötigen</a:t>
            </a:r>
            <a:endParaRPr lang="de-DE" dirty="0"/>
          </a:p>
        </p:txBody>
      </p:sp>
      <p:sp>
        <p:nvSpPr>
          <p:cNvPr id="2" name="Titel 1"/>
          <p:cNvSpPr>
            <a:spLocks noGrp="1"/>
          </p:cNvSpPr>
          <p:nvPr>
            <p:ph type="title"/>
          </p:nvPr>
        </p:nvSpPr>
        <p:spPr/>
        <p:txBody>
          <a:bodyPr/>
          <a:lstStyle/>
          <a:p>
            <a:r>
              <a:rPr lang="de-DE" dirty="0" smtClean="0"/>
              <a:t>&lt;&lt;</a:t>
            </a:r>
            <a:r>
              <a:rPr lang="de-DE" dirty="0" err="1" smtClean="0"/>
              <a:t>include</a:t>
            </a:r>
            <a:r>
              <a:rPr lang="de-DE" dirty="0" smtClean="0"/>
              <a:t>&gt;&gt;-Beziehung</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grpSp>
        <p:nvGrpSpPr>
          <p:cNvPr id="6" name="Gruppieren 5"/>
          <p:cNvGrpSpPr/>
          <p:nvPr/>
        </p:nvGrpSpPr>
        <p:grpSpPr>
          <a:xfrm>
            <a:off x="1584101" y="3090935"/>
            <a:ext cx="2009104" cy="1010102"/>
            <a:chOff x="2575775" y="1687132"/>
            <a:chExt cx="2009104" cy="1010102"/>
          </a:xfrm>
        </p:grpSpPr>
        <p:sp>
          <p:nvSpPr>
            <p:cNvPr id="7" name="Ellipse 6"/>
            <p:cNvSpPr/>
            <p:nvPr/>
          </p:nvSpPr>
          <p:spPr>
            <a:xfrm>
              <a:off x="2575775" y="1687132"/>
              <a:ext cx="2009104" cy="101010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89740" y="1869018"/>
              <a:ext cx="1498936" cy="646331"/>
            </a:xfrm>
            <a:prstGeom prst="rect">
              <a:avLst/>
            </a:prstGeom>
            <a:noFill/>
          </p:spPr>
          <p:txBody>
            <a:bodyPr wrap="none" rtlCol="0">
              <a:spAutoFit/>
            </a:bodyPr>
            <a:lstStyle/>
            <a:p>
              <a:pPr algn="ctr"/>
              <a:r>
                <a:rPr lang="de-DE" dirty="0" smtClean="0"/>
                <a:t>Kundendaten </a:t>
              </a:r>
            </a:p>
            <a:p>
              <a:pPr algn="ctr"/>
              <a:r>
                <a:rPr lang="de-DE" dirty="0" smtClean="0"/>
                <a:t>ändern</a:t>
              </a:r>
              <a:endParaRPr lang="de-DE" dirty="0"/>
            </a:p>
          </p:txBody>
        </p:sp>
      </p:grpSp>
      <p:grpSp>
        <p:nvGrpSpPr>
          <p:cNvPr id="9" name="Gruppieren 8"/>
          <p:cNvGrpSpPr/>
          <p:nvPr/>
        </p:nvGrpSpPr>
        <p:grpSpPr>
          <a:xfrm>
            <a:off x="1584101" y="4629960"/>
            <a:ext cx="2009104" cy="1010102"/>
            <a:chOff x="6233375" y="1687132"/>
            <a:chExt cx="2009104" cy="1010102"/>
          </a:xfrm>
        </p:grpSpPr>
        <p:sp>
          <p:nvSpPr>
            <p:cNvPr id="10" name="Ellipse 9"/>
            <p:cNvSpPr/>
            <p:nvPr/>
          </p:nvSpPr>
          <p:spPr>
            <a:xfrm>
              <a:off x="6233375" y="1687132"/>
              <a:ext cx="2009104" cy="101010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feld 10"/>
            <p:cNvSpPr txBox="1"/>
            <p:nvPr/>
          </p:nvSpPr>
          <p:spPr>
            <a:xfrm>
              <a:off x="6478709" y="1856140"/>
              <a:ext cx="1446037" cy="646331"/>
            </a:xfrm>
            <a:prstGeom prst="rect">
              <a:avLst/>
            </a:prstGeom>
            <a:noFill/>
          </p:spPr>
          <p:txBody>
            <a:bodyPr wrap="none" rtlCol="0">
              <a:spAutoFit/>
            </a:bodyPr>
            <a:lstStyle/>
            <a:p>
              <a:pPr algn="ctr"/>
              <a:r>
                <a:rPr lang="de-DE" dirty="0" smtClean="0"/>
                <a:t>Kundendaten</a:t>
              </a:r>
            </a:p>
            <a:p>
              <a:pPr algn="ctr"/>
              <a:r>
                <a:rPr lang="de-DE" dirty="0" smtClean="0"/>
                <a:t>einsehen</a:t>
              </a:r>
              <a:endParaRPr lang="de-DE" dirty="0"/>
            </a:p>
          </p:txBody>
        </p:sp>
      </p:grpSp>
      <p:grpSp>
        <p:nvGrpSpPr>
          <p:cNvPr id="12" name="Gruppieren 11"/>
          <p:cNvGrpSpPr/>
          <p:nvPr/>
        </p:nvGrpSpPr>
        <p:grpSpPr>
          <a:xfrm>
            <a:off x="5731099" y="3860448"/>
            <a:ext cx="2009104" cy="1010102"/>
            <a:chOff x="4198513" y="3116686"/>
            <a:chExt cx="2009104" cy="1010102"/>
          </a:xfrm>
        </p:grpSpPr>
        <p:sp>
          <p:nvSpPr>
            <p:cNvPr id="13" name="Ellipse 12"/>
            <p:cNvSpPr/>
            <p:nvPr/>
          </p:nvSpPr>
          <p:spPr>
            <a:xfrm>
              <a:off x="4198513" y="3116686"/>
              <a:ext cx="2009104" cy="101010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4427832" y="3311451"/>
              <a:ext cx="1426673" cy="646331"/>
            </a:xfrm>
            <a:prstGeom prst="rect">
              <a:avLst/>
            </a:prstGeom>
            <a:noFill/>
          </p:spPr>
          <p:txBody>
            <a:bodyPr wrap="none" rtlCol="0">
              <a:spAutoFit/>
            </a:bodyPr>
            <a:lstStyle/>
            <a:p>
              <a:pPr algn="ctr"/>
              <a:r>
                <a:rPr lang="de-DE" dirty="0" smtClean="0"/>
                <a:t>Berechtigung</a:t>
              </a:r>
            </a:p>
            <a:p>
              <a:pPr algn="ctr"/>
              <a:r>
                <a:rPr lang="de-DE" dirty="0" smtClean="0"/>
                <a:t>prüfen</a:t>
              </a:r>
              <a:endParaRPr lang="de-DE" dirty="0"/>
            </a:p>
          </p:txBody>
        </p:sp>
      </p:grpSp>
      <p:cxnSp>
        <p:nvCxnSpPr>
          <p:cNvPr id="18" name="Gerade Verbindung mit Pfeil 17"/>
          <p:cNvCxnSpPr>
            <a:stCxn id="7" idx="6"/>
          </p:cNvCxnSpPr>
          <p:nvPr/>
        </p:nvCxnSpPr>
        <p:spPr>
          <a:xfrm>
            <a:off x="3593205" y="3595986"/>
            <a:ext cx="2202288" cy="576769"/>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a:stCxn id="10" idx="6"/>
          </p:cNvCxnSpPr>
          <p:nvPr/>
        </p:nvCxnSpPr>
        <p:spPr>
          <a:xfrm flipV="1">
            <a:off x="3593205" y="4559121"/>
            <a:ext cx="2189409" cy="575890"/>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1" name="Textfeld 20"/>
          <p:cNvSpPr txBox="1"/>
          <p:nvPr/>
        </p:nvSpPr>
        <p:spPr>
          <a:xfrm>
            <a:off x="4056846" y="3425780"/>
            <a:ext cx="1330814" cy="369332"/>
          </a:xfrm>
          <a:prstGeom prst="rect">
            <a:avLst/>
          </a:prstGeom>
          <a:noFill/>
        </p:spPr>
        <p:txBody>
          <a:bodyPr wrap="none" rtlCol="0">
            <a:spAutoFit/>
          </a:bodyPr>
          <a:lstStyle/>
          <a:p>
            <a:r>
              <a:rPr lang="de-DE" dirty="0" smtClean="0"/>
              <a:t>&lt;&lt;</a:t>
            </a:r>
            <a:r>
              <a:rPr lang="de-DE" dirty="0" err="1" smtClean="0"/>
              <a:t>include</a:t>
            </a:r>
            <a:r>
              <a:rPr lang="de-DE" dirty="0" smtClean="0"/>
              <a:t>&gt;&gt;</a:t>
            </a:r>
            <a:endParaRPr lang="de-DE" dirty="0"/>
          </a:p>
        </p:txBody>
      </p:sp>
      <p:sp>
        <p:nvSpPr>
          <p:cNvPr id="22" name="Textfeld 21"/>
          <p:cNvSpPr txBox="1"/>
          <p:nvPr/>
        </p:nvSpPr>
        <p:spPr>
          <a:xfrm>
            <a:off x="4159876" y="4906852"/>
            <a:ext cx="1330814" cy="369332"/>
          </a:xfrm>
          <a:prstGeom prst="rect">
            <a:avLst/>
          </a:prstGeom>
          <a:noFill/>
        </p:spPr>
        <p:txBody>
          <a:bodyPr wrap="none" rtlCol="0">
            <a:spAutoFit/>
          </a:bodyPr>
          <a:lstStyle/>
          <a:p>
            <a:r>
              <a:rPr lang="de-DE" dirty="0" smtClean="0"/>
              <a:t>&lt;&lt;</a:t>
            </a:r>
            <a:r>
              <a:rPr lang="de-DE" dirty="0" err="1" smtClean="0"/>
              <a:t>include</a:t>
            </a:r>
            <a:r>
              <a:rPr lang="de-DE" dirty="0" smtClean="0"/>
              <a:t>&gt;&gt;</a:t>
            </a:r>
            <a:endParaRPr lang="de-DE" dirty="0"/>
          </a:p>
        </p:txBody>
      </p:sp>
      <p:sp>
        <p:nvSpPr>
          <p:cNvPr id="23" name="Textfeld 22"/>
          <p:cNvSpPr txBox="1"/>
          <p:nvPr/>
        </p:nvSpPr>
        <p:spPr>
          <a:xfrm>
            <a:off x="7057623" y="2897747"/>
            <a:ext cx="1544012" cy="923330"/>
          </a:xfrm>
          <a:prstGeom prst="rect">
            <a:avLst/>
          </a:prstGeom>
          <a:noFill/>
        </p:spPr>
        <p:txBody>
          <a:bodyPr wrap="none" rtlCol="0">
            <a:spAutoFit/>
          </a:bodyPr>
          <a:lstStyle/>
          <a:p>
            <a:r>
              <a:rPr lang="de-DE" b="1" i="1" dirty="0" smtClean="0">
                <a:solidFill>
                  <a:schemeClr val="tx2">
                    <a:lumMod val="60000"/>
                    <a:lumOff val="40000"/>
                  </a:schemeClr>
                </a:solidFill>
              </a:rPr>
              <a:t>zentral</a:t>
            </a:r>
          </a:p>
          <a:p>
            <a:r>
              <a:rPr lang="de-DE" b="1" i="1" dirty="0" smtClean="0">
                <a:solidFill>
                  <a:schemeClr val="tx2">
                    <a:lumMod val="60000"/>
                    <a:lumOff val="40000"/>
                  </a:schemeClr>
                </a:solidFill>
              </a:rPr>
              <a:t>beschriebenes</a:t>
            </a:r>
          </a:p>
          <a:p>
            <a:r>
              <a:rPr lang="de-DE" b="1" i="1" dirty="0" smtClean="0">
                <a:solidFill>
                  <a:schemeClr val="tx2">
                    <a:lumMod val="60000"/>
                    <a:lumOff val="40000"/>
                  </a:schemeClr>
                </a:solidFill>
              </a:rPr>
              <a:t>Verhalten</a:t>
            </a:r>
            <a:endParaRPr lang="de-DE" b="1" i="1"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nhaltsplatzhalter 2"/>
          <p:cNvSpPr>
            <a:spLocks noGrp="1"/>
          </p:cNvSpPr>
          <p:nvPr>
            <p:ph idx="1"/>
          </p:nvPr>
        </p:nvSpPr>
        <p:spPr>
          <a:xfrm>
            <a:off x="457200" y="1600200"/>
            <a:ext cx="8229600" cy="4525963"/>
          </a:xfrm>
        </p:spPr>
        <p:txBody>
          <a:bodyPr>
            <a:normAutofit fontScale="62500" lnSpcReduction="20000"/>
          </a:bodyPr>
          <a:lstStyle/>
          <a:p>
            <a:r>
              <a:rPr lang="de-DE" sz="4600" dirty="0" smtClean="0"/>
              <a:t>Ablauf einer &lt;&lt;</a:t>
            </a:r>
            <a:r>
              <a:rPr lang="de-DE" sz="4600" dirty="0" err="1" smtClean="0"/>
              <a:t>include</a:t>
            </a:r>
            <a:r>
              <a:rPr lang="de-DE" sz="4600" dirty="0" smtClean="0"/>
              <a:t>&gt;&gt;-Beziehung</a:t>
            </a:r>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pPr>
              <a:buNone/>
            </a:pPr>
            <a:r>
              <a:rPr lang="de-DE" dirty="0" smtClean="0"/>
              <a:t> </a:t>
            </a:r>
          </a:p>
          <a:p>
            <a:endParaRPr lang="de-DE" dirty="0" smtClean="0"/>
          </a:p>
          <a:p>
            <a:r>
              <a:rPr lang="de-DE" sz="4000" b="1" i="1" dirty="0" smtClean="0"/>
              <a:t>Wichtig: Zyklische </a:t>
            </a:r>
            <a:r>
              <a:rPr lang="de-DE" sz="4000" b="1" i="1" dirty="0" err="1" smtClean="0"/>
              <a:t>Includes</a:t>
            </a:r>
            <a:r>
              <a:rPr lang="de-DE" sz="4000" b="1" i="1" dirty="0" smtClean="0"/>
              <a:t> sind verboten!!!</a:t>
            </a:r>
            <a:endParaRPr lang="de-DE" sz="4000" b="1" i="1" dirty="0"/>
          </a:p>
        </p:txBody>
      </p:sp>
      <p:sp>
        <p:nvSpPr>
          <p:cNvPr id="2" name="Titel 1"/>
          <p:cNvSpPr>
            <a:spLocks noGrp="1"/>
          </p:cNvSpPr>
          <p:nvPr>
            <p:ph type="title"/>
          </p:nvPr>
        </p:nvSpPr>
        <p:spPr/>
        <p:txBody>
          <a:bodyPr/>
          <a:lstStyle/>
          <a:p>
            <a:r>
              <a:rPr lang="de-DE" dirty="0" smtClean="0"/>
              <a:t>&lt;&lt;</a:t>
            </a:r>
            <a:r>
              <a:rPr lang="de-DE" dirty="0" err="1" smtClean="0"/>
              <a:t>include</a:t>
            </a:r>
            <a:r>
              <a:rPr lang="de-DE" dirty="0" smtClean="0"/>
              <a:t>&gt;&gt;-Beziehung</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grpSp>
        <p:nvGrpSpPr>
          <p:cNvPr id="40" name="Gruppieren 39"/>
          <p:cNvGrpSpPr/>
          <p:nvPr/>
        </p:nvGrpSpPr>
        <p:grpSpPr>
          <a:xfrm>
            <a:off x="1455312" y="2189412"/>
            <a:ext cx="6156102" cy="3126024"/>
            <a:chOff x="1455312" y="2189412"/>
            <a:chExt cx="6156102" cy="3126024"/>
          </a:xfrm>
        </p:grpSpPr>
        <p:grpSp>
          <p:nvGrpSpPr>
            <p:cNvPr id="22" name="Gruppieren 21"/>
            <p:cNvGrpSpPr/>
            <p:nvPr/>
          </p:nvGrpSpPr>
          <p:grpSpPr>
            <a:xfrm>
              <a:off x="1455312" y="2189412"/>
              <a:ext cx="6156102" cy="1010102"/>
              <a:chOff x="1442433" y="2601538"/>
              <a:chExt cx="6156102" cy="1010102"/>
            </a:xfrm>
          </p:grpSpPr>
          <p:grpSp>
            <p:nvGrpSpPr>
              <p:cNvPr id="3" name="Gruppieren 5"/>
              <p:cNvGrpSpPr/>
              <p:nvPr/>
            </p:nvGrpSpPr>
            <p:grpSpPr>
              <a:xfrm>
                <a:off x="1442433" y="2601538"/>
                <a:ext cx="2009104" cy="1010102"/>
                <a:chOff x="2575775" y="1687132"/>
                <a:chExt cx="2009104" cy="1010102"/>
              </a:xfrm>
            </p:grpSpPr>
            <p:sp>
              <p:nvSpPr>
                <p:cNvPr id="7" name="Ellipse 6"/>
                <p:cNvSpPr/>
                <p:nvPr/>
              </p:nvSpPr>
              <p:spPr>
                <a:xfrm>
                  <a:off x="2575775" y="1687132"/>
                  <a:ext cx="2009104" cy="101010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905650" y="2010685"/>
                  <a:ext cx="1215397" cy="369332"/>
                </a:xfrm>
                <a:prstGeom prst="rect">
                  <a:avLst/>
                </a:prstGeom>
                <a:noFill/>
              </p:spPr>
              <p:txBody>
                <a:bodyPr wrap="none" rtlCol="0">
                  <a:spAutoFit/>
                </a:bodyPr>
                <a:lstStyle/>
                <a:p>
                  <a:pPr algn="ctr"/>
                  <a:r>
                    <a:rPr lang="de-DE" dirty="0" err="1" smtClean="0"/>
                    <a:t>Use</a:t>
                  </a:r>
                  <a:r>
                    <a:rPr lang="de-DE" dirty="0" smtClean="0"/>
                    <a:t> Case A</a:t>
                  </a:r>
                  <a:endParaRPr lang="de-DE" dirty="0"/>
                </a:p>
              </p:txBody>
            </p:sp>
          </p:grpSp>
          <p:grpSp>
            <p:nvGrpSpPr>
              <p:cNvPr id="9" name="Gruppieren 11"/>
              <p:cNvGrpSpPr/>
              <p:nvPr/>
            </p:nvGrpSpPr>
            <p:grpSpPr>
              <a:xfrm>
                <a:off x="5589431" y="2601538"/>
                <a:ext cx="2009104" cy="1010102"/>
                <a:chOff x="4198513" y="3116686"/>
                <a:chExt cx="2009104" cy="1010102"/>
              </a:xfrm>
            </p:grpSpPr>
            <p:sp>
              <p:nvSpPr>
                <p:cNvPr id="13" name="Ellipse 12"/>
                <p:cNvSpPr/>
                <p:nvPr/>
              </p:nvSpPr>
              <p:spPr>
                <a:xfrm>
                  <a:off x="4198513" y="3116686"/>
                  <a:ext cx="2009104" cy="101010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4569500" y="3427361"/>
                  <a:ext cx="1207382" cy="369332"/>
                </a:xfrm>
                <a:prstGeom prst="rect">
                  <a:avLst/>
                </a:prstGeom>
                <a:noFill/>
              </p:spPr>
              <p:txBody>
                <a:bodyPr wrap="none" rtlCol="0">
                  <a:spAutoFit/>
                </a:bodyPr>
                <a:lstStyle/>
                <a:p>
                  <a:pPr algn="ctr"/>
                  <a:r>
                    <a:rPr lang="de-DE" dirty="0" err="1" smtClean="0"/>
                    <a:t>Use</a:t>
                  </a:r>
                  <a:r>
                    <a:rPr lang="de-DE" dirty="0" smtClean="0"/>
                    <a:t> Case B</a:t>
                  </a:r>
                  <a:endParaRPr lang="de-DE" dirty="0"/>
                </a:p>
              </p:txBody>
            </p:sp>
          </p:grpSp>
          <p:cxnSp>
            <p:nvCxnSpPr>
              <p:cNvPr id="18" name="Gerade Verbindung mit Pfeil 17"/>
              <p:cNvCxnSpPr/>
              <p:nvPr/>
            </p:nvCxnSpPr>
            <p:spPr>
              <a:xfrm>
                <a:off x="3451537" y="3106589"/>
                <a:ext cx="2137894" cy="1588"/>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1" name="Textfeld 20"/>
              <p:cNvSpPr txBox="1"/>
              <p:nvPr/>
            </p:nvSpPr>
            <p:spPr>
              <a:xfrm>
                <a:off x="3799268" y="2704563"/>
                <a:ext cx="1330814" cy="369332"/>
              </a:xfrm>
              <a:prstGeom prst="rect">
                <a:avLst/>
              </a:prstGeom>
              <a:noFill/>
            </p:spPr>
            <p:txBody>
              <a:bodyPr wrap="none" rtlCol="0">
                <a:spAutoFit/>
              </a:bodyPr>
              <a:lstStyle/>
              <a:p>
                <a:r>
                  <a:rPr lang="de-DE" dirty="0" smtClean="0"/>
                  <a:t>&lt;&lt;</a:t>
                </a:r>
                <a:r>
                  <a:rPr lang="de-DE" dirty="0" err="1" smtClean="0"/>
                  <a:t>include</a:t>
                </a:r>
                <a:r>
                  <a:rPr lang="de-DE" dirty="0" smtClean="0"/>
                  <a:t>&gt;&gt;</a:t>
                </a:r>
                <a:endParaRPr lang="de-DE" dirty="0"/>
              </a:p>
            </p:txBody>
          </p:sp>
        </p:grpSp>
        <p:sp>
          <p:nvSpPr>
            <p:cNvPr id="23" name="Textfeld 22"/>
            <p:cNvSpPr txBox="1"/>
            <p:nvPr/>
          </p:nvSpPr>
          <p:spPr>
            <a:xfrm>
              <a:off x="1468192" y="3284111"/>
              <a:ext cx="359394" cy="2031325"/>
            </a:xfrm>
            <a:prstGeom prst="rect">
              <a:avLst/>
            </a:prstGeom>
            <a:noFill/>
          </p:spPr>
          <p:txBody>
            <a:bodyPr wrap="none" rtlCol="0">
              <a:spAutoFit/>
            </a:bodyPr>
            <a:lstStyle/>
            <a:p>
              <a:r>
                <a:rPr lang="de-DE" dirty="0" smtClean="0"/>
                <a:t>1.</a:t>
              </a:r>
            </a:p>
            <a:p>
              <a:r>
                <a:rPr lang="de-DE" dirty="0" smtClean="0"/>
                <a:t>2.</a:t>
              </a:r>
            </a:p>
            <a:p>
              <a:endParaRPr lang="de-DE" dirty="0" smtClean="0"/>
            </a:p>
            <a:p>
              <a:endParaRPr lang="de-DE" dirty="0" smtClean="0"/>
            </a:p>
            <a:p>
              <a:endParaRPr lang="de-DE" dirty="0" smtClean="0"/>
            </a:p>
            <a:p>
              <a:r>
                <a:rPr lang="de-DE" dirty="0" smtClean="0"/>
                <a:t>6.</a:t>
              </a:r>
            </a:p>
            <a:p>
              <a:r>
                <a:rPr lang="de-DE" dirty="0" smtClean="0"/>
                <a:t>7.</a:t>
              </a:r>
              <a:endParaRPr lang="de-DE" dirty="0"/>
            </a:p>
          </p:txBody>
        </p:sp>
        <p:cxnSp>
          <p:nvCxnSpPr>
            <p:cNvPr id="25" name="Gerade Verbindung 24"/>
            <p:cNvCxnSpPr/>
            <p:nvPr/>
          </p:nvCxnSpPr>
          <p:spPr>
            <a:xfrm>
              <a:off x="1803042" y="3528810"/>
              <a:ext cx="1584102"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a:off x="1803042" y="5164427"/>
              <a:ext cx="1584102"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a:off x="1803042" y="4891825"/>
              <a:ext cx="1584102"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p:nvCxnSpPr>
          <p:spPr>
            <a:xfrm>
              <a:off x="5962918" y="4619222"/>
              <a:ext cx="1584102"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p:nvCxnSpPr>
          <p:spPr>
            <a:xfrm>
              <a:off x="5962918" y="4346619"/>
              <a:ext cx="1584102"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p:nvCxnSpPr>
          <p:spPr>
            <a:xfrm>
              <a:off x="5962918" y="4074016"/>
              <a:ext cx="1584102"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a:xfrm>
              <a:off x="1803042" y="3801413"/>
              <a:ext cx="1584102"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2" name="Textfeld 31"/>
            <p:cNvSpPr txBox="1"/>
            <p:nvPr/>
          </p:nvSpPr>
          <p:spPr>
            <a:xfrm>
              <a:off x="5563673" y="3284111"/>
              <a:ext cx="359394" cy="2031325"/>
            </a:xfrm>
            <a:prstGeom prst="rect">
              <a:avLst/>
            </a:prstGeom>
            <a:noFill/>
          </p:spPr>
          <p:txBody>
            <a:bodyPr wrap="none" rtlCol="0">
              <a:spAutoFit/>
            </a:bodyPr>
            <a:lstStyle/>
            <a:p>
              <a:endParaRPr lang="de-DE" dirty="0" smtClean="0"/>
            </a:p>
            <a:p>
              <a:endParaRPr lang="de-DE" dirty="0" smtClean="0"/>
            </a:p>
            <a:p>
              <a:r>
                <a:rPr lang="de-DE" dirty="0" smtClean="0"/>
                <a:t>3.</a:t>
              </a:r>
            </a:p>
            <a:p>
              <a:r>
                <a:rPr lang="de-DE" dirty="0" smtClean="0"/>
                <a:t>4.</a:t>
              </a:r>
            </a:p>
            <a:p>
              <a:r>
                <a:rPr lang="de-DE" dirty="0" smtClean="0"/>
                <a:t>5.</a:t>
              </a:r>
            </a:p>
            <a:p>
              <a:endParaRPr lang="de-DE" dirty="0" smtClean="0"/>
            </a:p>
            <a:p>
              <a:endParaRPr lang="de-DE" dirty="0"/>
            </a:p>
          </p:txBody>
        </p:sp>
        <p:cxnSp>
          <p:nvCxnSpPr>
            <p:cNvPr id="34" name="Gekrümmte Verbindung 33"/>
            <p:cNvCxnSpPr/>
            <p:nvPr/>
          </p:nvCxnSpPr>
          <p:spPr>
            <a:xfrm rot="16200000" flipH="1">
              <a:off x="4514048" y="3561009"/>
              <a:ext cx="553792" cy="515155"/>
            </a:xfrm>
            <a:prstGeom prst="curvedConnector3">
              <a:avLst>
                <a:gd name="adj1" fmla="val 50000"/>
              </a:avLst>
            </a:prstGeom>
            <a:ln w="254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Gekrümmte Verbindung 37"/>
            <p:cNvCxnSpPr/>
            <p:nvPr/>
          </p:nvCxnSpPr>
          <p:spPr>
            <a:xfrm rot="5400000" flipH="1" flipV="1">
              <a:off x="4501168" y="4539804"/>
              <a:ext cx="658971" cy="487249"/>
            </a:xfrm>
            <a:prstGeom prst="curvedConnector3">
              <a:avLst>
                <a:gd name="adj1" fmla="val 50000"/>
              </a:avLst>
            </a:prstGeom>
            <a:ln w="254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&lt;&lt;</a:t>
            </a:r>
            <a:r>
              <a:rPr lang="de-DE" dirty="0" err="1" smtClean="0"/>
              <a:t>extend</a:t>
            </a:r>
            <a:r>
              <a:rPr lang="de-DE" dirty="0" smtClean="0"/>
              <a:t>&gt;&gt;-Beziehung</a:t>
            </a:r>
            <a:endParaRPr lang="de-DE" dirty="0"/>
          </a:p>
        </p:txBody>
      </p:sp>
      <p:sp>
        <p:nvSpPr>
          <p:cNvPr id="3" name="Inhaltsplatzhalter 2"/>
          <p:cNvSpPr>
            <a:spLocks noGrp="1"/>
          </p:cNvSpPr>
          <p:nvPr>
            <p:ph idx="1"/>
          </p:nvPr>
        </p:nvSpPr>
        <p:spPr/>
        <p:txBody>
          <a:bodyPr>
            <a:normAutofit/>
          </a:bodyPr>
          <a:lstStyle/>
          <a:p>
            <a:r>
              <a:rPr lang="de-DE" sz="2800" dirty="0" err="1" smtClean="0"/>
              <a:t>Use</a:t>
            </a:r>
            <a:r>
              <a:rPr lang="de-DE" sz="2800" dirty="0" smtClean="0"/>
              <a:t> Case A kann durch </a:t>
            </a:r>
            <a:r>
              <a:rPr lang="de-DE" sz="2800" dirty="0" err="1" smtClean="0"/>
              <a:t>Use</a:t>
            </a:r>
            <a:r>
              <a:rPr lang="de-DE" sz="2800" dirty="0" smtClean="0"/>
              <a:t> Case B erweitert werden, </a:t>
            </a:r>
            <a:r>
              <a:rPr lang="de-DE" sz="2800" dirty="0" err="1" smtClean="0"/>
              <a:t>muß</a:t>
            </a:r>
            <a:r>
              <a:rPr lang="de-DE" sz="2800" dirty="0" smtClean="0"/>
              <a:t> aber nicht.</a:t>
            </a:r>
          </a:p>
          <a:p>
            <a:endParaRPr lang="de-DE" sz="2800" dirty="0" smtClean="0"/>
          </a:p>
          <a:p>
            <a:endParaRPr lang="de-DE" sz="2800" dirty="0" smtClean="0"/>
          </a:p>
          <a:p>
            <a:endParaRPr lang="de-DE" sz="2800" dirty="0" smtClean="0"/>
          </a:p>
          <a:p>
            <a:endParaRPr lang="de-DE" sz="2800" dirty="0" smtClean="0"/>
          </a:p>
          <a:p>
            <a:r>
              <a:rPr lang="de-DE" sz="2800" dirty="0" smtClean="0"/>
              <a:t>Erweiterungspunkte (Extension Points) beschreiben Sonderfälle.</a:t>
            </a:r>
            <a:endParaRPr lang="de-DE" sz="2800"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grpSp>
        <p:nvGrpSpPr>
          <p:cNvPr id="18" name="Gruppieren 17"/>
          <p:cNvGrpSpPr/>
          <p:nvPr/>
        </p:nvGrpSpPr>
        <p:grpSpPr>
          <a:xfrm>
            <a:off x="1506828" y="3061957"/>
            <a:ext cx="6168981" cy="1020465"/>
            <a:chOff x="1584101" y="3087715"/>
            <a:chExt cx="6168981" cy="1020465"/>
          </a:xfrm>
        </p:grpSpPr>
        <p:grpSp>
          <p:nvGrpSpPr>
            <p:cNvPr id="6" name="Gruppieren 5"/>
            <p:cNvGrpSpPr/>
            <p:nvPr/>
          </p:nvGrpSpPr>
          <p:grpSpPr>
            <a:xfrm>
              <a:off x="1584101" y="3090935"/>
              <a:ext cx="2009104" cy="1017245"/>
              <a:chOff x="2575775" y="1687132"/>
              <a:chExt cx="2009104" cy="1017245"/>
            </a:xfrm>
          </p:grpSpPr>
          <p:sp>
            <p:nvSpPr>
              <p:cNvPr id="7" name="Ellipse 6"/>
              <p:cNvSpPr/>
              <p:nvPr/>
            </p:nvSpPr>
            <p:spPr>
              <a:xfrm>
                <a:off x="2575775" y="1687132"/>
                <a:ext cx="2009104" cy="101010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854135" y="1688714"/>
                <a:ext cx="1415516" cy="1015663"/>
              </a:xfrm>
              <a:prstGeom prst="rect">
                <a:avLst/>
              </a:prstGeom>
              <a:noFill/>
            </p:spPr>
            <p:txBody>
              <a:bodyPr wrap="none" rtlCol="0">
                <a:spAutoFit/>
              </a:bodyPr>
              <a:lstStyle/>
              <a:p>
                <a:pPr algn="ctr"/>
                <a:r>
                  <a:rPr lang="de-DE" dirty="0" smtClean="0"/>
                  <a:t>A</a:t>
                </a:r>
              </a:p>
              <a:p>
                <a:pPr algn="ctr"/>
                <a:endParaRPr lang="de-DE" sz="1400" b="1" dirty="0" smtClean="0"/>
              </a:p>
              <a:p>
                <a:pPr algn="ctr"/>
                <a:r>
                  <a:rPr lang="de-DE" sz="1400" b="1" dirty="0" err="1" smtClean="0"/>
                  <a:t>extension</a:t>
                </a:r>
                <a:r>
                  <a:rPr lang="de-DE" sz="1400" b="1" dirty="0" smtClean="0"/>
                  <a:t> </a:t>
                </a:r>
                <a:r>
                  <a:rPr lang="de-DE" sz="1400" b="1" dirty="0" err="1" smtClean="0"/>
                  <a:t>points</a:t>
                </a:r>
                <a:endParaRPr lang="de-DE" sz="1400" b="1" dirty="0" smtClean="0"/>
              </a:p>
              <a:p>
                <a:pPr algn="ctr"/>
                <a:r>
                  <a:rPr lang="de-DE" sz="1400" dirty="0" smtClean="0"/>
                  <a:t>Sonderfall</a:t>
                </a:r>
                <a:endParaRPr lang="de-DE" sz="1400" dirty="0"/>
              </a:p>
            </p:txBody>
          </p:sp>
        </p:grpSp>
        <p:grpSp>
          <p:nvGrpSpPr>
            <p:cNvPr id="9" name="Gruppieren 8"/>
            <p:cNvGrpSpPr/>
            <p:nvPr/>
          </p:nvGrpSpPr>
          <p:grpSpPr>
            <a:xfrm>
              <a:off x="5743978" y="3087715"/>
              <a:ext cx="2009104" cy="1010102"/>
              <a:chOff x="4198513" y="3116686"/>
              <a:chExt cx="2009104" cy="1010102"/>
            </a:xfrm>
          </p:grpSpPr>
          <p:sp>
            <p:nvSpPr>
              <p:cNvPr id="10" name="Ellipse 9"/>
              <p:cNvSpPr/>
              <p:nvPr/>
            </p:nvSpPr>
            <p:spPr>
              <a:xfrm>
                <a:off x="4198513" y="3116686"/>
                <a:ext cx="2009104" cy="101010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p:cNvSpPr txBox="1"/>
              <p:nvPr/>
            </p:nvSpPr>
            <p:spPr>
              <a:xfrm>
                <a:off x="5071775" y="3427361"/>
                <a:ext cx="309700" cy="369332"/>
              </a:xfrm>
              <a:prstGeom prst="rect">
                <a:avLst/>
              </a:prstGeom>
              <a:noFill/>
            </p:spPr>
            <p:txBody>
              <a:bodyPr wrap="none" rtlCol="0">
                <a:spAutoFit/>
              </a:bodyPr>
              <a:lstStyle/>
              <a:p>
                <a:pPr algn="ctr"/>
                <a:r>
                  <a:rPr lang="de-DE" dirty="0" smtClean="0"/>
                  <a:t>B</a:t>
                </a:r>
                <a:endParaRPr lang="de-DE" dirty="0"/>
              </a:p>
            </p:txBody>
          </p:sp>
        </p:grpSp>
        <p:cxnSp>
          <p:nvCxnSpPr>
            <p:cNvPr id="12" name="Gerade Verbindung mit Pfeil 11"/>
            <p:cNvCxnSpPr>
              <a:stCxn id="7" idx="6"/>
              <a:endCxn id="10" idx="2"/>
            </p:cNvCxnSpPr>
            <p:nvPr/>
          </p:nvCxnSpPr>
          <p:spPr>
            <a:xfrm flipV="1">
              <a:off x="3593205" y="3592766"/>
              <a:ext cx="2150773" cy="3220"/>
            </a:xfrm>
            <a:prstGeom prst="straightConnector1">
              <a:avLst/>
            </a:prstGeom>
            <a:ln w="25400">
              <a:solidFill>
                <a:schemeClr val="tx1"/>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4108361" y="3129566"/>
              <a:ext cx="1291892" cy="369332"/>
            </a:xfrm>
            <a:prstGeom prst="rect">
              <a:avLst/>
            </a:prstGeom>
            <a:noFill/>
          </p:spPr>
          <p:txBody>
            <a:bodyPr wrap="none" rtlCol="0">
              <a:spAutoFit/>
            </a:bodyPr>
            <a:lstStyle/>
            <a:p>
              <a:r>
                <a:rPr lang="de-DE" dirty="0" smtClean="0"/>
                <a:t>&lt;&lt;</a:t>
              </a:r>
              <a:r>
                <a:rPr lang="de-DE" dirty="0" err="1" smtClean="0"/>
                <a:t>extend</a:t>
              </a:r>
              <a:r>
                <a:rPr lang="de-DE" dirty="0" smtClean="0"/>
                <a:t>&gt;&gt;</a:t>
              </a:r>
              <a:endParaRPr lang="de-DE" dirty="0"/>
            </a:p>
          </p:txBody>
        </p:sp>
        <p:cxnSp>
          <p:nvCxnSpPr>
            <p:cNvPr id="16" name="Gerade Verbindung 15"/>
            <p:cNvCxnSpPr/>
            <p:nvPr/>
          </p:nvCxnSpPr>
          <p:spPr>
            <a:xfrm>
              <a:off x="1609859" y="3477296"/>
              <a:ext cx="1944710"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&lt;&lt;</a:t>
            </a:r>
            <a:r>
              <a:rPr lang="de-DE" dirty="0" err="1" smtClean="0"/>
              <a:t>extend</a:t>
            </a:r>
            <a:r>
              <a:rPr lang="de-DE" dirty="0" smtClean="0"/>
              <a:t>&gt;&gt;-Beziehung</a:t>
            </a:r>
            <a:endParaRPr lang="de-DE" dirty="0"/>
          </a:p>
        </p:txBody>
      </p:sp>
      <p:sp>
        <p:nvSpPr>
          <p:cNvPr id="3" name="Inhaltsplatzhalter 2"/>
          <p:cNvSpPr>
            <a:spLocks noGrp="1"/>
          </p:cNvSpPr>
          <p:nvPr>
            <p:ph idx="1"/>
          </p:nvPr>
        </p:nvSpPr>
        <p:spPr/>
        <p:txBody>
          <a:bodyPr>
            <a:normAutofit/>
          </a:bodyPr>
          <a:lstStyle/>
          <a:p>
            <a:r>
              <a:rPr lang="de-DE" sz="2800" dirty="0" smtClean="0"/>
              <a:t>Beispiel: Während einer Grenzkontrolle kann ein Passagier festgenommen werden </a:t>
            </a:r>
          </a:p>
          <a:p>
            <a:endParaRPr lang="de-DE" sz="2800" dirty="0" smtClean="0"/>
          </a:p>
          <a:p>
            <a:endParaRPr lang="de-DE" sz="2800" dirty="0" smtClean="0"/>
          </a:p>
          <a:p>
            <a:endParaRPr lang="de-DE" sz="2800" dirty="0" smtClean="0"/>
          </a:p>
          <a:p>
            <a:endParaRPr lang="de-DE" sz="2800" dirty="0" smtClean="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grpSp>
        <p:nvGrpSpPr>
          <p:cNvPr id="14" name="Gruppieren 8"/>
          <p:cNvGrpSpPr/>
          <p:nvPr/>
        </p:nvGrpSpPr>
        <p:grpSpPr>
          <a:xfrm>
            <a:off x="5177307" y="4710462"/>
            <a:ext cx="2009104" cy="1010102"/>
            <a:chOff x="4198513" y="3116686"/>
            <a:chExt cx="2009104" cy="1010102"/>
          </a:xfrm>
        </p:grpSpPr>
        <p:sp>
          <p:nvSpPr>
            <p:cNvPr id="10" name="Ellipse 9"/>
            <p:cNvSpPr/>
            <p:nvPr/>
          </p:nvSpPr>
          <p:spPr>
            <a:xfrm>
              <a:off x="4198513" y="3116686"/>
              <a:ext cx="2009104" cy="101010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p:cNvSpPr txBox="1"/>
            <p:nvPr/>
          </p:nvSpPr>
          <p:spPr>
            <a:xfrm>
              <a:off x="4543742" y="3272814"/>
              <a:ext cx="1309654" cy="646331"/>
            </a:xfrm>
            <a:prstGeom prst="rect">
              <a:avLst/>
            </a:prstGeom>
            <a:noFill/>
          </p:spPr>
          <p:txBody>
            <a:bodyPr wrap="none" rtlCol="0">
              <a:spAutoFit/>
            </a:bodyPr>
            <a:lstStyle/>
            <a:p>
              <a:pPr algn="ctr"/>
              <a:r>
                <a:rPr lang="de-DE" dirty="0" smtClean="0"/>
                <a:t>Person</a:t>
              </a:r>
            </a:p>
            <a:p>
              <a:pPr algn="ctr"/>
              <a:r>
                <a:rPr lang="de-DE" dirty="0" smtClean="0"/>
                <a:t>festnehmen</a:t>
              </a:r>
              <a:endParaRPr lang="de-DE" dirty="0"/>
            </a:p>
          </p:txBody>
        </p:sp>
      </p:grpSp>
      <p:cxnSp>
        <p:nvCxnSpPr>
          <p:cNvPr id="12" name="Gerade Verbindung mit Pfeil 11"/>
          <p:cNvCxnSpPr>
            <a:endCxn id="10" idx="1"/>
          </p:cNvCxnSpPr>
          <p:nvPr/>
        </p:nvCxnSpPr>
        <p:spPr>
          <a:xfrm>
            <a:off x="4056844" y="3943724"/>
            <a:ext cx="1414690" cy="914664"/>
          </a:xfrm>
          <a:prstGeom prst="straightConnector1">
            <a:avLst/>
          </a:prstGeom>
          <a:ln w="25400">
            <a:solidFill>
              <a:schemeClr val="tx1"/>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4340181" y="3825033"/>
            <a:ext cx="1291892" cy="369332"/>
          </a:xfrm>
          <a:prstGeom prst="rect">
            <a:avLst/>
          </a:prstGeom>
          <a:noFill/>
        </p:spPr>
        <p:txBody>
          <a:bodyPr wrap="none" rtlCol="0">
            <a:spAutoFit/>
          </a:bodyPr>
          <a:lstStyle/>
          <a:p>
            <a:r>
              <a:rPr lang="de-DE" dirty="0" smtClean="0"/>
              <a:t>&lt;&lt;</a:t>
            </a:r>
            <a:r>
              <a:rPr lang="de-DE" dirty="0" err="1" smtClean="0"/>
              <a:t>extend</a:t>
            </a:r>
            <a:r>
              <a:rPr lang="de-DE" dirty="0" smtClean="0"/>
              <a:t>&gt;&gt;</a:t>
            </a:r>
            <a:endParaRPr lang="de-DE" dirty="0"/>
          </a:p>
        </p:txBody>
      </p:sp>
      <p:grpSp>
        <p:nvGrpSpPr>
          <p:cNvPr id="18" name="Gruppieren 17"/>
          <p:cNvGrpSpPr/>
          <p:nvPr/>
        </p:nvGrpSpPr>
        <p:grpSpPr>
          <a:xfrm>
            <a:off x="2047740" y="3438673"/>
            <a:ext cx="2009104" cy="1010102"/>
            <a:chOff x="1506828" y="3065177"/>
            <a:chExt cx="2009104" cy="1010102"/>
          </a:xfrm>
        </p:grpSpPr>
        <p:grpSp>
          <p:nvGrpSpPr>
            <p:cNvPr id="9" name="Gruppieren 5"/>
            <p:cNvGrpSpPr/>
            <p:nvPr/>
          </p:nvGrpSpPr>
          <p:grpSpPr>
            <a:xfrm>
              <a:off x="1506828" y="3065177"/>
              <a:ext cx="2009104" cy="1010102"/>
              <a:chOff x="2575775" y="1687132"/>
              <a:chExt cx="2009104" cy="1010102"/>
            </a:xfrm>
          </p:grpSpPr>
          <p:sp>
            <p:nvSpPr>
              <p:cNvPr id="7" name="Ellipse 6"/>
              <p:cNvSpPr/>
              <p:nvPr/>
            </p:nvSpPr>
            <p:spPr>
              <a:xfrm>
                <a:off x="2575775" y="1687132"/>
                <a:ext cx="2009104" cy="101010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854135" y="1740230"/>
                <a:ext cx="1415516" cy="800219"/>
              </a:xfrm>
              <a:prstGeom prst="rect">
                <a:avLst/>
              </a:prstGeom>
              <a:noFill/>
            </p:spPr>
            <p:txBody>
              <a:bodyPr wrap="none" rtlCol="0">
                <a:spAutoFit/>
              </a:bodyPr>
              <a:lstStyle/>
              <a:p>
                <a:pPr algn="ctr"/>
                <a:r>
                  <a:rPr lang="de-DE" dirty="0" smtClean="0"/>
                  <a:t>Kontrolle</a:t>
                </a:r>
                <a:endParaRPr lang="de-DE" sz="1400" b="1" dirty="0" smtClean="0"/>
              </a:p>
              <a:p>
                <a:pPr algn="ctr"/>
                <a:r>
                  <a:rPr lang="de-DE" sz="1400" b="1" dirty="0" err="1" smtClean="0"/>
                  <a:t>extension</a:t>
                </a:r>
                <a:r>
                  <a:rPr lang="de-DE" sz="1400" b="1" dirty="0" smtClean="0"/>
                  <a:t> </a:t>
                </a:r>
                <a:r>
                  <a:rPr lang="de-DE" sz="1400" b="1" dirty="0" err="1" smtClean="0"/>
                  <a:t>points</a:t>
                </a:r>
                <a:endParaRPr lang="de-DE" sz="1400" b="1" dirty="0" smtClean="0"/>
              </a:p>
              <a:p>
                <a:pPr algn="ctr"/>
                <a:r>
                  <a:rPr lang="de-DE" sz="1400" dirty="0" smtClean="0"/>
                  <a:t>Gepäckprüfung</a:t>
                </a:r>
                <a:endParaRPr lang="de-DE" sz="1400" dirty="0"/>
              </a:p>
            </p:txBody>
          </p:sp>
        </p:grpSp>
        <p:cxnSp>
          <p:nvCxnSpPr>
            <p:cNvPr id="16" name="Gerade Verbindung 15"/>
            <p:cNvCxnSpPr/>
            <p:nvPr/>
          </p:nvCxnSpPr>
          <p:spPr>
            <a:xfrm>
              <a:off x="1532586" y="3451538"/>
              <a:ext cx="1944710"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20" name="Gruppieren 19"/>
          <p:cNvGrpSpPr/>
          <p:nvPr/>
        </p:nvGrpSpPr>
        <p:grpSpPr>
          <a:xfrm>
            <a:off x="7287295" y="3913033"/>
            <a:ext cx="1394164" cy="1901924"/>
            <a:chOff x="7109137" y="2653042"/>
            <a:chExt cx="1394164" cy="1901924"/>
          </a:xfrm>
        </p:grpSpPr>
        <p:grpSp>
          <p:nvGrpSpPr>
            <p:cNvPr id="21" name="Gruppieren 5"/>
            <p:cNvGrpSpPr/>
            <p:nvPr/>
          </p:nvGrpSpPr>
          <p:grpSpPr>
            <a:xfrm>
              <a:off x="7302321" y="2653042"/>
              <a:ext cx="714910" cy="1390918"/>
              <a:chOff x="2897747" y="2691684"/>
              <a:chExt cx="1002406" cy="1950268"/>
            </a:xfrm>
          </p:grpSpPr>
          <p:sp>
            <p:nvSpPr>
              <p:cNvPr id="23" name="Flussdiagramm: Verbindungsstelle 22"/>
              <p:cNvSpPr/>
              <p:nvPr/>
            </p:nvSpPr>
            <p:spPr>
              <a:xfrm>
                <a:off x="3070539" y="2691684"/>
                <a:ext cx="656823" cy="65682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4" name="Gerade Verbindung 23"/>
              <p:cNvCxnSpPr>
                <a:stCxn id="23" idx="4"/>
              </p:cNvCxnSpPr>
              <p:nvPr/>
            </p:nvCxnSpPr>
            <p:spPr>
              <a:xfrm rot="16200000" flipH="1">
                <a:off x="2993802" y="3753656"/>
                <a:ext cx="824248" cy="1395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flipV="1">
                <a:off x="2897747" y="3629697"/>
                <a:ext cx="1002406" cy="2147"/>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rot="16200000" flipH="1">
                <a:off x="3371226" y="4206387"/>
                <a:ext cx="476517" cy="386367"/>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rot="5400000">
                <a:off x="2982711" y="4210509"/>
                <a:ext cx="478666" cy="38422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22" name="Textfeld 21"/>
            <p:cNvSpPr txBox="1"/>
            <p:nvPr/>
          </p:nvSpPr>
          <p:spPr>
            <a:xfrm>
              <a:off x="7109137" y="4185634"/>
              <a:ext cx="1394164" cy="369332"/>
            </a:xfrm>
            <a:prstGeom prst="rect">
              <a:avLst/>
            </a:prstGeom>
            <a:noFill/>
          </p:spPr>
          <p:txBody>
            <a:bodyPr wrap="none" rtlCol="0">
              <a:spAutoFit/>
            </a:bodyPr>
            <a:lstStyle/>
            <a:p>
              <a:r>
                <a:rPr lang="de-DE" dirty="0" smtClean="0"/>
                <a:t>Grenzpolizist</a:t>
              </a:r>
              <a:endParaRPr lang="de-DE" dirty="0"/>
            </a:p>
          </p:txBody>
        </p:sp>
      </p:grpSp>
      <p:grpSp>
        <p:nvGrpSpPr>
          <p:cNvPr id="28" name="Gruppieren 27"/>
          <p:cNvGrpSpPr/>
          <p:nvPr/>
        </p:nvGrpSpPr>
        <p:grpSpPr>
          <a:xfrm>
            <a:off x="667554" y="3925911"/>
            <a:ext cx="1056571" cy="1901925"/>
            <a:chOff x="7289441" y="2653041"/>
            <a:chExt cx="1056571" cy="1901925"/>
          </a:xfrm>
        </p:grpSpPr>
        <p:grpSp>
          <p:nvGrpSpPr>
            <p:cNvPr id="29" name="Gruppieren 5"/>
            <p:cNvGrpSpPr/>
            <p:nvPr/>
          </p:nvGrpSpPr>
          <p:grpSpPr>
            <a:xfrm>
              <a:off x="7302321" y="2653041"/>
              <a:ext cx="714910" cy="1390918"/>
              <a:chOff x="2897747" y="2691684"/>
              <a:chExt cx="1002406" cy="1950268"/>
            </a:xfrm>
          </p:grpSpPr>
          <p:sp>
            <p:nvSpPr>
              <p:cNvPr id="31" name="Flussdiagramm: Verbindungsstelle 30"/>
              <p:cNvSpPr/>
              <p:nvPr/>
            </p:nvSpPr>
            <p:spPr>
              <a:xfrm>
                <a:off x="3070539" y="2691684"/>
                <a:ext cx="656823" cy="65682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2" name="Gerade Verbindung 31"/>
              <p:cNvCxnSpPr>
                <a:stCxn id="31" idx="4"/>
              </p:cNvCxnSpPr>
              <p:nvPr/>
            </p:nvCxnSpPr>
            <p:spPr>
              <a:xfrm rot="16200000" flipH="1">
                <a:off x="2993802" y="3753656"/>
                <a:ext cx="824248" cy="1395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p:nvCxnSpPr>
            <p:spPr>
              <a:xfrm flipV="1">
                <a:off x="2897747" y="3629697"/>
                <a:ext cx="1002406" cy="2147"/>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p:nvCxnSpPr>
            <p:spPr>
              <a:xfrm rot="16200000" flipH="1">
                <a:off x="3371226" y="4206387"/>
                <a:ext cx="476517" cy="386367"/>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p:nvCxnSpPr>
            <p:spPr>
              <a:xfrm rot="5400000">
                <a:off x="2982711" y="4210509"/>
                <a:ext cx="478666" cy="38422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30" name="Textfeld 29"/>
            <p:cNvSpPr txBox="1"/>
            <p:nvPr/>
          </p:nvSpPr>
          <p:spPr>
            <a:xfrm>
              <a:off x="7289441" y="4185634"/>
              <a:ext cx="1056571" cy="369332"/>
            </a:xfrm>
            <a:prstGeom prst="rect">
              <a:avLst/>
            </a:prstGeom>
            <a:noFill/>
          </p:spPr>
          <p:txBody>
            <a:bodyPr wrap="none" rtlCol="0">
              <a:spAutoFit/>
            </a:bodyPr>
            <a:lstStyle/>
            <a:p>
              <a:r>
                <a:rPr lang="de-DE" dirty="0" smtClean="0"/>
                <a:t>Passagier</a:t>
              </a:r>
              <a:endParaRPr lang="de-DE" dirty="0"/>
            </a:p>
          </p:txBody>
        </p:sp>
      </p:grpSp>
      <p:cxnSp>
        <p:nvCxnSpPr>
          <p:cNvPr id="37" name="Gerade Verbindung 36"/>
          <p:cNvCxnSpPr/>
          <p:nvPr/>
        </p:nvCxnSpPr>
        <p:spPr>
          <a:xfrm rot="5400000" flipH="1" flipV="1">
            <a:off x="1463142" y="3961652"/>
            <a:ext cx="602526" cy="56667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0" name="Gerade Verbindung 39"/>
          <p:cNvCxnSpPr>
            <a:endCxn id="10" idx="2"/>
          </p:cNvCxnSpPr>
          <p:nvPr/>
        </p:nvCxnSpPr>
        <p:spPr>
          <a:xfrm>
            <a:off x="1468192" y="4584887"/>
            <a:ext cx="3709115" cy="630626"/>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p:nvCxnSpPr>
        <p:spPr>
          <a:xfrm rot="10800000" flipV="1">
            <a:off x="6969458" y="4726554"/>
            <a:ext cx="410137" cy="131833"/>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52" name="Gruppieren 51"/>
          <p:cNvGrpSpPr/>
          <p:nvPr/>
        </p:nvGrpSpPr>
        <p:grpSpPr>
          <a:xfrm>
            <a:off x="5228822" y="2419089"/>
            <a:ext cx="3277071" cy="2371859"/>
            <a:chOff x="5112912" y="1388772"/>
            <a:chExt cx="3277071" cy="2371859"/>
          </a:xfrm>
        </p:grpSpPr>
        <p:grpSp>
          <p:nvGrpSpPr>
            <p:cNvPr id="46" name="Gruppieren 45"/>
            <p:cNvGrpSpPr/>
            <p:nvPr/>
          </p:nvGrpSpPr>
          <p:grpSpPr>
            <a:xfrm>
              <a:off x="5852845" y="1388772"/>
              <a:ext cx="2537138" cy="1123816"/>
              <a:chOff x="1061903" y="4235003"/>
              <a:chExt cx="2537138" cy="1123816"/>
            </a:xfrm>
          </p:grpSpPr>
          <p:sp>
            <p:nvSpPr>
              <p:cNvPr id="47" name="Eine Ecke des Rechtecks schneiden 46"/>
              <p:cNvSpPr/>
              <p:nvPr/>
            </p:nvSpPr>
            <p:spPr>
              <a:xfrm>
                <a:off x="1061903" y="4238357"/>
                <a:ext cx="2537138" cy="1120462"/>
              </a:xfrm>
              <a:prstGeom prst="snip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de-DE" sz="1400" dirty="0" err="1" smtClean="0">
                    <a:solidFill>
                      <a:schemeClr val="tx1"/>
                    </a:solidFill>
                  </a:rPr>
                  <a:t>Condition</a:t>
                </a:r>
                <a:r>
                  <a:rPr lang="de-DE" sz="1400" dirty="0" smtClean="0">
                    <a:solidFill>
                      <a:schemeClr val="tx1"/>
                    </a:solidFill>
                  </a:rPr>
                  <a:t>:</a:t>
                </a:r>
              </a:p>
              <a:p>
                <a:pPr marL="342900" indent="-342900"/>
                <a:r>
                  <a:rPr lang="de-DE" sz="1400" dirty="0" smtClean="0">
                    <a:solidFill>
                      <a:schemeClr val="tx1"/>
                    </a:solidFill>
                  </a:rPr>
                  <a:t>Gepäck enthält Sprengstoff</a:t>
                </a:r>
              </a:p>
              <a:p>
                <a:pPr marL="342900" indent="-342900"/>
                <a:r>
                  <a:rPr lang="de-DE" sz="1400" dirty="0" smtClean="0">
                    <a:solidFill>
                      <a:schemeClr val="tx1"/>
                    </a:solidFill>
                  </a:rPr>
                  <a:t>Extension Point:</a:t>
                </a:r>
              </a:p>
              <a:p>
                <a:pPr marL="342900" indent="-342900"/>
                <a:r>
                  <a:rPr lang="de-DE" sz="1400" dirty="0" smtClean="0">
                    <a:solidFill>
                      <a:schemeClr val="tx1"/>
                    </a:solidFill>
                  </a:rPr>
                  <a:t>Gepäckprüfung</a:t>
                </a:r>
                <a:endParaRPr lang="de-DE" sz="1400" dirty="0">
                  <a:solidFill>
                    <a:schemeClr val="tx1"/>
                  </a:solidFill>
                </a:endParaRPr>
              </a:p>
            </p:txBody>
          </p:sp>
          <p:sp>
            <p:nvSpPr>
              <p:cNvPr id="48" name="Freihandform 47"/>
              <p:cNvSpPr/>
              <p:nvPr/>
            </p:nvSpPr>
            <p:spPr>
              <a:xfrm>
                <a:off x="3413002" y="4235003"/>
                <a:ext cx="180304" cy="196503"/>
              </a:xfrm>
              <a:custGeom>
                <a:avLst/>
                <a:gdLst>
                  <a:gd name="connsiteX0" fmla="*/ 0 w 489397"/>
                  <a:gd name="connsiteY0" fmla="*/ 0 h 489397"/>
                  <a:gd name="connsiteX1" fmla="*/ 0 w 489397"/>
                  <a:gd name="connsiteY1" fmla="*/ 218941 h 489397"/>
                  <a:gd name="connsiteX2" fmla="*/ 180304 w 489397"/>
                  <a:gd name="connsiteY2" fmla="*/ 206062 h 489397"/>
                  <a:gd name="connsiteX3" fmla="*/ 489397 w 489397"/>
                  <a:gd name="connsiteY3" fmla="*/ 489397 h 489397"/>
                  <a:gd name="connsiteX0" fmla="*/ 0 w 180304"/>
                  <a:gd name="connsiteY0" fmla="*/ 0 h 218941"/>
                  <a:gd name="connsiteX1" fmla="*/ 0 w 180304"/>
                  <a:gd name="connsiteY1" fmla="*/ 218941 h 218941"/>
                  <a:gd name="connsiteX2" fmla="*/ 180304 w 180304"/>
                  <a:gd name="connsiteY2" fmla="*/ 206062 h 218941"/>
                  <a:gd name="connsiteX0" fmla="*/ 0 w 180304"/>
                  <a:gd name="connsiteY0" fmla="*/ 0 h 218941"/>
                  <a:gd name="connsiteX1" fmla="*/ 0 w 180304"/>
                  <a:gd name="connsiteY1" fmla="*/ 218941 h 218941"/>
                  <a:gd name="connsiteX2" fmla="*/ 180304 w 180304"/>
                  <a:gd name="connsiteY2" fmla="*/ 206062 h 218941"/>
                  <a:gd name="connsiteX0" fmla="*/ 0 w 180304"/>
                  <a:gd name="connsiteY0" fmla="*/ 0 h 218941"/>
                  <a:gd name="connsiteX1" fmla="*/ 0 w 180304"/>
                  <a:gd name="connsiteY1" fmla="*/ 218941 h 218941"/>
                  <a:gd name="connsiteX2" fmla="*/ 154110 w 180304"/>
                  <a:gd name="connsiteY2" fmla="*/ 208410 h 218941"/>
                  <a:gd name="connsiteX3" fmla="*/ 180304 w 180304"/>
                  <a:gd name="connsiteY3" fmla="*/ 206062 h 218941"/>
                  <a:gd name="connsiteX0" fmla="*/ 0 w 180304"/>
                  <a:gd name="connsiteY0" fmla="*/ 0 h 218941"/>
                  <a:gd name="connsiteX1" fmla="*/ 0 w 180304"/>
                  <a:gd name="connsiteY1" fmla="*/ 218941 h 218941"/>
                  <a:gd name="connsiteX2" fmla="*/ 154110 w 180304"/>
                  <a:gd name="connsiteY2" fmla="*/ 208410 h 218941"/>
                  <a:gd name="connsiteX3" fmla="*/ 180304 w 180304"/>
                  <a:gd name="connsiteY3" fmla="*/ 206062 h 218941"/>
                  <a:gd name="connsiteX0" fmla="*/ 0 w 350167"/>
                  <a:gd name="connsiteY0" fmla="*/ 0 h 552126"/>
                  <a:gd name="connsiteX1" fmla="*/ 0 w 350167"/>
                  <a:gd name="connsiteY1" fmla="*/ 218941 h 552126"/>
                  <a:gd name="connsiteX2" fmla="*/ 154110 w 350167"/>
                  <a:gd name="connsiteY2" fmla="*/ 208410 h 552126"/>
                  <a:gd name="connsiteX3" fmla="*/ 180304 w 350167"/>
                  <a:gd name="connsiteY3" fmla="*/ 206062 h 552126"/>
                  <a:gd name="connsiteX0" fmla="*/ 0 w 350167"/>
                  <a:gd name="connsiteY0" fmla="*/ 0 h 552126"/>
                  <a:gd name="connsiteX1" fmla="*/ 0 w 350167"/>
                  <a:gd name="connsiteY1" fmla="*/ 218941 h 552126"/>
                  <a:gd name="connsiteX2" fmla="*/ 154110 w 350167"/>
                  <a:gd name="connsiteY2" fmla="*/ 317947 h 552126"/>
                  <a:gd name="connsiteX3" fmla="*/ 180304 w 350167"/>
                  <a:gd name="connsiteY3" fmla="*/ 206062 h 552126"/>
                  <a:gd name="connsiteX0" fmla="*/ 0 w 180304"/>
                  <a:gd name="connsiteY0" fmla="*/ 0 h 218941"/>
                  <a:gd name="connsiteX1" fmla="*/ 0 w 180304"/>
                  <a:gd name="connsiteY1" fmla="*/ 218941 h 218941"/>
                  <a:gd name="connsiteX2" fmla="*/ 180304 w 180304"/>
                  <a:gd name="connsiteY2" fmla="*/ 206062 h 218941"/>
                  <a:gd name="connsiteX0" fmla="*/ 0 w 180304"/>
                  <a:gd name="connsiteY0" fmla="*/ 0 h 398943"/>
                  <a:gd name="connsiteX1" fmla="*/ 0 w 180304"/>
                  <a:gd name="connsiteY1" fmla="*/ 218941 h 398943"/>
                  <a:gd name="connsiteX2" fmla="*/ 180304 w 180304"/>
                  <a:gd name="connsiteY2" fmla="*/ 398943 h 398943"/>
                  <a:gd name="connsiteX0" fmla="*/ 0 w 180304"/>
                  <a:gd name="connsiteY0" fmla="*/ 0 h 218941"/>
                  <a:gd name="connsiteX1" fmla="*/ 0 w 180304"/>
                  <a:gd name="connsiteY1" fmla="*/ 218941 h 218941"/>
                  <a:gd name="connsiteX2" fmla="*/ 180304 w 180304"/>
                  <a:gd name="connsiteY2" fmla="*/ 217968 h 218941"/>
                </a:gdLst>
                <a:ahLst/>
                <a:cxnLst>
                  <a:cxn ang="0">
                    <a:pos x="connsiteX0" y="connsiteY0"/>
                  </a:cxn>
                  <a:cxn ang="0">
                    <a:pos x="connsiteX1" y="connsiteY1"/>
                  </a:cxn>
                  <a:cxn ang="0">
                    <a:pos x="connsiteX2" y="connsiteY2"/>
                  </a:cxn>
                </a:cxnLst>
                <a:rect l="l" t="t" r="r" b="b"/>
                <a:pathLst>
                  <a:path w="180304" h="218941">
                    <a:moveTo>
                      <a:pt x="0" y="0"/>
                    </a:moveTo>
                    <a:lnTo>
                      <a:pt x="0" y="218941"/>
                    </a:lnTo>
                    <a:lnTo>
                      <a:pt x="180304" y="217968"/>
                    </a:lnTo>
                  </a:path>
                </a:pathLst>
              </a:cu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cxnSp>
          <p:nvCxnSpPr>
            <p:cNvPr id="50" name="Gerade Verbindung 49"/>
            <p:cNvCxnSpPr/>
            <p:nvPr/>
          </p:nvCxnSpPr>
          <p:spPr>
            <a:xfrm rot="10800000" flipV="1">
              <a:off x="5241702" y="2511380"/>
              <a:ext cx="1481071" cy="112046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1" name="Flussdiagramm: Verbindungsstelle 50"/>
            <p:cNvSpPr/>
            <p:nvPr/>
          </p:nvSpPr>
          <p:spPr>
            <a:xfrm>
              <a:off x="5112912" y="3618963"/>
              <a:ext cx="141668" cy="141668"/>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Use</a:t>
            </a:r>
            <a:r>
              <a:rPr lang="de-DE" dirty="0" smtClean="0"/>
              <a:t>-Case mit Verhaltensdiagramm</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grpSp>
        <p:nvGrpSpPr>
          <p:cNvPr id="25" name="Gruppieren 24"/>
          <p:cNvGrpSpPr/>
          <p:nvPr/>
        </p:nvGrpSpPr>
        <p:grpSpPr>
          <a:xfrm>
            <a:off x="3388659" y="2380129"/>
            <a:ext cx="5271247" cy="3065929"/>
            <a:chOff x="3402106" y="2743200"/>
            <a:chExt cx="5271247" cy="3065929"/>
          </a:xfrm>
        </p:grpSpPr>
        <p:sp>
          <p:nvSpPr>
            <p:cNvPr id="11" name="Textfeld 10"/>
            <p:cNvSpPr txBox="1"/>
            <p:nvPr/>
          </p:nvSpPr>
          <p:spPr>
            <a:xfrm>
              <a:off x="3454122" y="2751848"/>
              <a:ext cx="3403877" cy="338554"/>
            </a:xfrm>
            <a:prstGeom prst="rect">
              <a:avLst/>
            </a:prstGeom>
            <a:noFill/>
            <a:ln w="28575">
              <a:noFill/>
            </a:ln>
          </p:spPr>
          <p:txBody>
            <a:bodyPr wrap="square" rtlCol="0">
              <a:spAutoFit/>
            </a:bodyPr>
            <a:lstStyle/>
            <a:p>
              <a:pPr lvl="0"/>
              <a:r>
                <a:rPr lang="de-DE" sz="1600" dirty="0" err="1" smtClean="0">
                  <a:solidFill>
                    <a:prstClr val="black"/>
                  </a:solidFill>
                </a:rPr>
                <a:t>usecase</a:t>
              </a:r>
              <a:r>
                <a:rPr lang="de-DE" sz="1600" dirty="0" smtClean="0">
                  <a:solidFill>
                    <a:prstClr val="black"/>
                  </a:solidFill>
                </a:rPr>
                <a:t> Benutzerauthentifizierung</a:t>
              </a:r>
            </a:p>
          </p:txBody>
        </p:sp>
        <p:sp>
          <p:nvSpPr>
            <p:cNvPr id="19" name="Rechteck 18"/>
            <p:cNvSpPr/>
            <p:nvPr/>
          </p:nvSpPr>
          <p:spPr>
            <a:xfrm>
              <a:off x="3415553" y="2743200"/>
              <a:ext cx="5257800" cy="30659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Freihandform 20"/>
            <p:cNvSpPr/>
            <p:nvPr/>
          </p:nvSpPr>
          <p:spPr>
            <a:xfrm>
              <a:off x="3402106" y="2743200"/>
              <a:ext cx="3348318" cy="376518"/>
            </a:xfrm>
            <a:custGeom>
              <a:avLst/>
              <a:gdLst>
                <a:gd name="connsiteX0" fmla="*/ 0 w 3348318"/>
                <a:gd name="connsiteY0" fmla="*/ 376518 h 376518"/>
                <a:gd name="connsiteX1" fmla="*/ 3160059 w 3348318"/>
                <a:gd name="connsiteY1" fmla="*/ 376518 h 376518"/>
                <a:gd name="connsiteX2" fmla="*/ 3348318 w 3348318"/>
                <a:gd name="connsiteY2" fmla="*/ 228600 h 376518"/>
                <a:gd name="connsiteX3" fmla="*/ 3348318 w 3348318"/>
                <a:gd name="connsiteY3" fmla="*/ 0 h 376518"/>
              </a:gdLst>
              <a:ahLst/>
              <a:cxnLst>
                <a:cxn ang="0">
                  <a:pos x="connsiteX0" y="connsiteY0"/>
                </a:cxn>
                <a:cxn ang="0">
                  <a:pos x="connsiteX1" y="connsiteY1"/>
                </a:cxn>
                <a:cxn ang="0">
                  <a:pos x="connsiteX2" y="connsiteY2"/>
                </a:cxn>
                <a:cxn ang="0">
                  <a:pos x="connsiteX3" y="connsiteY3"/>
                </a:cxn>
              </a:cxnLst>
              <a:rect l="l" t="t" r="r" b="b"/>
              <a:pathLst>
                <a:path w="3348318" h="376518">
                  <a:moveTo>
                    <a:pt x="0" y="376518"/>
                  </a:moveTo>
                  <a:lnTo>
                    <a:pt x="3160059" y="376518"/>
                  </a:lnTo>
                  <a:lnTo>
                    <a:pt x="3348318" y="228600"/>
                  </a:lnTo>
                  <a:lnTo>
                    <a:pt x="3348318" y="0"/>
                  </a:lnTo>
                </a:path>
              </a:pathLst>
            </a:cu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24" name="Gruppieren 23"/>
          <p:cNvGrpSpPr/>
          <p:nvPr/>
        </p:nvGrpSpPr>
        <p:grpSpPr>
          <a:xfrm>
            <a:off x="3711388" y="3146611"/>
            <a:ext cx="4464424" cy="2134516"/>
            <a:chOff x="3724835" y="3509682"/>
            <a:chExt cx="4464424" cy="2134516"/>
          </a:xfrm>
        </p:grpSpPr>
        <p:sp>
          <p:nvSpPr>
            <p:cNvPr id="20" name="Rechteck 19"/>
            <p:cNvSpPr/>
            <p:nvPr/>
          </p:nvSpPr>
          <p:spPr>
            <a:xfrm>
              <a:off x="3729318" y="3509682"/>
              <a:ext cx="4459941" cy="21345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Freihandform 21"/>
            <p:cNvSpPr/>
            <p:nvPr/>
          </p:nvSpPr>
          <p:spPr>
            <a:xfrm>
              <a:off x="3724835" y="3514165"/>
              <a:ext cx="2693895" cy="376518"/>
            </a:xfrm>
            <a:custGeom>
              <a:avLst/>
              <a:gdLst>
                <a:gd name="connsiteX0" fmla="*/ 0 w 3348318"/>
                <a:gd name="connsiteY0" fmla="*/ 376518 h 376518"/>
                <a:gd name="connsiteX1" fmla="*/ 3160059 w 3348318"/>
                <a:gd name="connsiteY1" fmla="*/ 376518 h 376518"/>
                <a:gd name="connsiteX2" fmla="*/ 3348318 w 3348318"/>
                <a:gd name="connsiteY2" fmla="*/ 228600 h 376518"/>
                <a:gd name="connsiteX3" fmla="*/ 3348318 w 3348318"/>
                <a:gd name="connsiteY3" fmla="*/ 0 h 376518"/>
                <a:gd name="connsiteX0" fmla="*/ 0 w 3348318"/>
                <a:gd name="connsiteY0" fmla="*/ 376518 h 376518"/>
                <a:gd name="connsiteX1" fmla="*/ 654423 w 3348318"/>
                <a:gd name="connsiteY1" fmla="*/ 372035 h 376518"/>
                <a:gd name="connsiteX2" fmla="*/ 3160059 w 3348318"/>
                <a:gd name="connsiteY2" fmla="*/ 376518 h 376518"/>
                <a:gd name="connsiteX3" fmla="*/ 3348318 w 3348318"/>
                <a:gd name="connsiteY3" fmla="*/ 228600 h 376518"/>
                <a:gd name="connsiteX4" fmla="*/ 3348318 w 3348318"/>
                <a:gd name="connsiteY4" fmla="*/ 0 h 376518"/>
                <a:gd name="connsiteX0" fmla="*/ 0 w 2693895"/>
                <a:gd name="connsiteY0" fmla="*/ 372035 h 376518"/>
                <a:gd name="connsiteX1" fmla="*/ 2505636 w 2693895"/>
                <a:gd name="connsiteY1" fmla="*/ 376518 h 376518"/>
                <a:gd name="connsiteX2" fmla="*/ 2693895 w 2693895"/>
                <a:gd name="connsiteY2" fmla="*/ 228600 h 376518"/>
                <a:gd name="connsiteX3" fmla="*/ 2693895 w 2693895"/>
                <a:gd name="connsiteY3" fmla="*/ 0 h 376518"/>
              </a:gdLst>
              <a:ahLst/>
              <a:cxnLst>
                <a:cxn ang="0">
                  <a:pos x="connsiteX0" y="connsiteY0"/>
                </a:cxn>
                <a:cxn ang="0">
                  <a:pos x="connsiteX1" y="connsiteY1"/>
                </a:cxn>
                <a:cxn ang="0">
                  <a:pos x="connsiteX2" y="connsiteY2"/>
                </a:cxn>
                <a:cxn ang="0">
                  <a:pos x="connsiteX3" y="connsiteY3"/>
                </a:cxn>
              </a:cxnLst>
              <a:rect l="l" t="t" r="r" b="b"/>
              <a:pathLst>
                <a:path w="2693895" h="376518">
                  <a:moveTo>
                    <a:pt x="0" y="372035"/>
                  </a:moveTo>
                  <a:lnTo>
                    <a:pt x="2505636" y="376518"/>
                  </a:lnTo>
                  <a:lnTo>
                    <a:pt x="2693895" y="228600"/>
                  </a:lnTo>
                  <a:lnTo>
                    <a:pt x="2693895" y="0"/>
                  </a:lnTo>
                </a:path>
              </a:pathLst>
            </a:cu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3" name="Textfeld 22"/>
            <p:cNvSpPr txBox="1"/>
            <p:nvPr/>
          </p:nvSpPr>
          <p:spPr>
            <a:xfrm>
              <a:off x="3749958" y="3518331"/>
              <a:ext cx="3403877" cy="338554"/>
            </a:xfrm>
            <a:prstGeom prst="rect">
              <a:avLst/>
            </a:prstGeom>
            <a:noFill/>
            <a:ln w="28575">
              <a:noFill/>
            </a:ln>
          </p:spPr>
          <p:txBody>
            <a:bodyPr wrap="square" rtlCol="0">
              <a:spAutoFit/>
            </a:bodyPr>
            <a:lstStyle/>
            <a:p>
              <a:pPr lvl="0"/>
              <a:r>
                <a:rPr lang="de-DE" sz="1600" dirty="0" err="1" smtClean="0">
                  <a:solidFill>
                    <a:prstClr val="black"/>
                  </a:solidFill>
                </a:rPr>
                <a:t>activity</a:t>
              </a:r>
              <a:r>
                <a:rPr lang="de-DE" sz="1600" dirty="0" smtClean="0">
                  <a:solidFill>
                    <a:prstClr val="black"/>
                  </a:solidFill>
                </a:rPr>
                <a:t> authentifizieren</a:t>
              </a:r>
            </a:p>
          </p:txBody>
        </p:sp>
      </p:grpSp>
      <p:sp>
        <p:nvSpPr>
          <p:cNvPr id="26" name="Abgerundetes Rechteck 25"/>
          <p:cNvSpPr/>
          <p:nvPr/>
        </p:nvSpPr>
        <p:spPr>
          <a:xfrm>
            <a:off x="4477871" y="3832411"/>
            <a:ext cx="1519517" cy="37651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Authentifizierung </a:t>
            </a:r>
            <a:r>
              <a:rPr lang="de-DE" sz="1200" dirty="0" smtClean="0">
                <a:solidFill>
                  <a:schemeClr val="tx1"/>
                </a:solidFill>
              </a:rPr>
              <a:t>starten</a:t>
            </a:r>
            <a:endParaRPr lang="de-DE" sz="1200" dirty="0">
              <a:solidFill>
                <a:schemeClr val="tx1"/>
              </a:solidFill>
            </a:endParaRPr>
          </a:p>
        </p:txBody>
      </p:sp>
      <p:sp>
        <p:nvSpPr>
          <p:cNvPr id="27" name="Abgerundetes Rechteck 26"/>
          <p:cNvSpPr/>
          <p:nvPr/>
        </p:nvSpPr>
        <p:spPr>
          <a:xfrm>
            <a:off x="6441142" y="3832411"/>
            <a:ext cx="1519517" cy="37651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Benutzername eingeben</a:t>
            </a:r>
            <a:endParaRPr lang="de-DE" sz="1200" dirty="0">
              <a:solidFill>
                <a:schemeClr val="tx1"/>
              </a:solidFill>
            </a:endParaRPr>
          </a:p>
        </p:txBody>
      </p:sp>
      <p:sp>
        <p:nvSpPr>
          <p:cNvPr id="28" name="Abgerundetes Rechteck 27"/>
          <p:cNvSpPr/>
          <p:nvPr/>
        </p:nvSpPr>
        <p:spPr>
          <a:xfrm>
            <a:off x="4477871" y="4679575"/>
            <a:ext cx="1519517" cy="37651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Eingabe bestätigen</a:t>
            </a:r>
            <a:endParaRPr lang="de-DE" sz="1200" dirty="0">
              <a:solidFill>
                <a:schemeClr val="tx1"/>
              </a:solidFill>
            </a:endParaRPr>
          </a:p>
        </p:txBody>
      </p:sp>
      <p:sp>
        <p:nvSpPr>
          <p:cNvPr id="29" name="Abgerundetes Rechteck 28"/>
          <p:cNvSpPr/>
          <p:nvPr/>
        </p:nvSpPr>
        <p:spPr>
          <a:xfrm>
            <a:off x="6441142" y="4679575"/>
            <a:ext cx="1519517" cy="37651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Passwort eingeben</a:t>
            </a:r>
            <a:endParaRPr lang="de-DE" sz="1200" dirty="0">
              <a:solidFill>
                <a:schemeClr val="tx1"/>
              </a:solidFill>
            </a:endParaRPr>
          </a:p>
        </p:txBody>
      </p:sp>
      <p:grpSp>
        <p:nvGrpSpPr>
          <p:cNvPr id="34" name="Gruppieren 33"/>
          <p:cNvGrpSpPr/>
          <p:nvPr/>
        </p:nvGrpSpPr>
        <p:grpSpPr>
          <a:xfrm>
            <a:off x="3872753" y="3926541"/>
            <a:ext cx="605118" cy="188258"/>
            <a:chOff x="5593976" y="1748118"/>
            <a:chExt cx="605118" cy="188258"/>
          </a:xfrm>
        </p:grpSpPr>
        <p:sp>
          <p:nvSpPr>
            <p:cNvPr id="35" name="Flussdiagramm: Verbindungsstelle 34"/>
            <p:cNvSpPr/>
            <p:nvPr/>
          </p:nvSpPr>
          <p:spPr>
            <a:xfrm>
              <a:off x="5593976" y="1748118"/>
              <a:ext cx="188258" cy="18825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 Verbindung mit Pfeil 35"/>
            <p:cNvCxnSpPr>
              <a:stCxn id="35" idx="6"/>
            </p:cNvCxnSpPr>
            <p:nvPr/>
          </p:nvCxnSpPr>
          <p:spPr>
            <a:xfrm>
              <a:off x="5782234" y="1842247"/>
              <a:ext cx="41686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7" name="Gruppieren 36"/>
          <p:cNvGrpSpPr/>
          <p:nvPr/>
        </p:nvGrpSpPr>
        <p:grpSpPr>
          <a:xfrm>
            <a:off x="3872753" y="4800600"/>
            <a:ext cx="605118" cy="188258"/>
            <a:chOff x="5593976" y="1748118"/>
            <a:chExt cx="605118" cy="188258"/>
          </a:xfrm>
        </p:grpSpPr>
        <p:sp>
          <p:nvSpPr>
            <p:cNvPr id="38" name="Flussdiagramm: Verbindungsstelle 37"/>
            <p:cNvSpPr/>
            <p:nvPr/>
          </p:nvSpPr>
          <p:spPr>
            <a:xfrm>
              <a:off x="5593976" y="1748118"/>
              <a:ext cx="188258" cy="188258"/>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9" name="Gerade Verbindung mit Pfeil 38"/>
            <p:cNvCxnSpPr>
              <a:stCxn id="38" idx="6"/>
            </p:cNvCxnSpPr>
            <p:nvPr/>
          </p:nvCxnSpPr>
          <p:spPr>
            <a:xfrm>
              <a:off x="5782234" y="1842247"/>
              <a:ext cx="416860" cy="1588"/>
            </a:xfrm>
            <a:prstGeom prst="straightConnector1">
              <a:avLst/>
            </a:prstGeom>
            <a:ln w="254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41" name="Gerade Verbindung mit Pfeil 40"/>
          <p:cNvCxnSpPr>
            <a:stCxn id="26" idx="3"/>
            <a:endCxn id="27" idx="1"/>
          </p:cNvCxnSpPr>
          <p:nvPr/>
        </p:nvCxnSpPr>
        <p:spPr>
          <a:xfrm>
            <a:off x="5997388" y="4020670"/>
            <a:ext cx="443754"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Gerade Verbindung mit Pfeil 42"/>
          <p:cNvCxnSpPr>
            <a:stCxn id="29" idx="1"/>
            <a:endCxn id="28" idx="3"/>
          </p:cNvCxnSpPr>
          <p:nvPr/>
        </p:nvCxnSpPr>
        <p:spPr>
          <a:xfrm rot="10800000">
            <a:off x="5997388" y="4867834"/>
            <a:ext cx="443754"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p:nvPr/>
        </p:nvCxnSpPr>
        <p:spPr>
          <a:xfrm rot="5400000">
            <a:off x="7530353" y="4450976"/>
            <a:ext cx="484094"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p:nvCxnSpPr>
        <p:spPr>
          <a:xfrm rot="10800000" flipV="1">
            <a:off x="1317813" y="2366681"/>
            <a:ext cx="2070847" cy="1129553"/>
          </a:xfrm>
          <a:prstGeom prst="line">
            <a:avLst/>
          </a:prstGeom>
          <a:ln w="25400">
            <a:solidFill>
              <a:schemeClr val="bg2">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p:nvCxnSpPr>
        <p:spPr>
          <a:xfrm rot="10800000">
            <a:off x="1290918" y="4477871"/>
            <a:ext cx="2111188" cy="954743"/>
          </a:xfrm>
          <a:prstGeom prst="line">
            <a:avLst/>
          </a:prstGeom>
          <a:ln w="25400">
            <a:solidFill>
              <a:schemeClr val="bg2">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grpSp>
        <p:nvGrpSpPr>
          <p:cNvPr id="16" name="Gruppieren 15"/>
          <p:cNvGrpSpPr/>
          <p:nvPr/>
        </p:nvGrpSpPr>
        <p:grpSpPr>
          <a:xfrm>
            <a:off x="514586" y="3487712"/>
            <a:ext cx="2009104" cy="1010102"/>
            <a:chOff x="2575775" y="1687132"/>
            <a:chExt cx="2009104" cy="1010102"/>
          </a:xfrm>
        </p:grpSpPr>
        <p:sp>
          <p:nvSpPr>
            <p:cNvPr id="17" name="Ellipse 16"/>
            <p:cNvSpPr/>
            <p:nvPr/>
          </p:nvSpPr>
          <p:spPr>
            <a:xfrm>
              <a:off x="2575775" y="1687132"/>
              <a:ext cx="2009104" cy="101010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p:cNvSpPr txBox="1"/>
            <p:nvPr/>
          </p:nvSpPr>
          <p:spPr>
            <a:xfrm>
              <a:off x="2660951" y="1830382"/>
              <a:ext cx="1819217" cy="646331"/>
            </a:xfrm>
            <a:prstGeom prst="rect">
              <a:avLst/>
            </a:prstGeom>
            <a:noFill/>
          </p:spPr>
          <p:txBody>
            <a:bodyPr wrap="none" rtlCol="0">
              <a:spAutoFit/>
            </a:bodyPr>
            <a:lstStyle/>
            <a:p>
              <a:pPr algn="ctr"/>
              <a:r>
                <a:rPr lang="de-DE" dirty="0" smtClean="0"/>
                <a:t>Benutzer-</a:t>
              </a:r>
            </a:p>
            <a:p>
              <a:pPr algn="ctr"/>
              <a:r>
                <a:rPr lang="de-DE" dirty="0" err="1" smtClean="0"/>
                <a:t>Authentifiziernug</a:t>
              </a:r>
              <a:endParaRPr lang="de-DE" dirty="0"/>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Objektorientierte Analyse</a:t>
            </a:r>
            <a:endParaRPr lang="de-DE" dirty="0"/>
          </a:p>
        </p:txBody>
      </p:sp>
      <p:sp>
        <p:nvSpPr>
          <p:cNvPr id="3" name="Inhaltsplatzhalter 2"/>
          <p:cNvSpPr>
            <a:spLocks noGrp="1"/>
          </p:cNvSpPr>
          <p:nvPr>
            <p:ph idx="1"/>
          </p:nvPr>
        </p:nvSpPr>
        <p:spPr/>
        <p:txBody>
          <a:bodyPr/>
          <a:lstStyle/>
          <a:p>
            <a:r>
              <a:rPr lang="de-DE" dirty="0" smtClean="0"/>
              <a:t>Lernziele</a:t>
            </a:r>
          </a:p>
          <a:p>
            <a:pPr lvl="1"/>
            <a:r>
              <a:rPr lang="de-DE" dirty="0" smtClean="0"/>
              <a:t>Vertieftes Verständnis objektorientierter Modellierung</a:t>
            </a:r>
          </a:p>
          <a:p>
            <a:pPr lvl="1"/>
            <a:r>
              <a:rPr lang="de-DE" dirty="0" smtClean="0"/>
              <a:t>Verständnis der Nutzung und des Aufbaus der UML Diagramme zur Analyse</a:t>
            </a:r>
          </a:p>
          <a:p>
            <a:pPr lvl="1"/>
            <a:r>
              <a:rPr lang="de-DE" dirty="0" smtClean="0"/>
              <a:t>Grundkenntnisse über die weiteren Möglichkeiten der UML</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Sinn der </a:t>
            </a:r>
            <a:r>
              <a:rPr lang="de-DE" dirty="0" err="1" smtClean="0"/>
              <a:t>Use-Cases</a:t>
            </a:r>
            <a:endParaRPr lang="de-DE" dirty="0"/>
          </a:p>
        </p:txBody>
      </p:sp>
      <p:sp>
        <p:nvSpPr>
          <p:cNvPr id="3" name="Inhaltsplatzhalter 2"/>
          <p:cNvSpPr>
            <a:spLocks noGrp="1"/>
          </p:cNvSpPr>
          <p:nvPr>
            <p:ph idx="1"/>
          </p:nvPr>
        </p:nvSpPr>
        <p:spPr/>
        <p:txBody>
          <a:bodyPr>
            <a:normAutofit lnSpcReduction="10000"/>
          </a:bodyPr>
          <a:lstStyle/>
          <a:p>
            <a:r>
              <a:rPr lang="de-DE" dirty="0" smtClean="0"/>
              <a:t>Funktionale Dienstleistung eines Systems „auf einen Blick“ zeigen</a:t>
            </a:r>
          </a:p>
          <a:p>
            <a:r>
              <a:rPr lang="de-DE" dirty="0" smtClean="0"/>
              <a:t>System aus der </a:t>
            </a:r>
            <a:r>
              <a:rPr lang="de-DE" b="1" i="1" dirty="0" smtClean="0"/>
              <a:t>Nutzersicht</a:t>
            </a:r>
            <a:r>
              <a:rPr lang="de-DE" dirty="0" smtClean="0"/>
              <a:t> in handhabbare, logische Komponenten zerlegen</a:t>
            </a:r>
          </a:p>
          <a:p>
            <a:r>
              <a:rPr lang="de-DE" b="1" i="1" dirty="0" smtClean="0"/>
              <a:t>Außenschnittstellen</a:t>
            </a:r>
            <a:r>
              <a:rPr lang="de-DE" dirty="0" smtClean="0"/>
              <a:t> und Kommunikationspartner modellieren</a:t>
            </a:r>
          </a:p>
          <a:p>
            <a:r>
              <a:rPr lang="de-DE" dirty="0" smtClean="0"/>
              <a:t>Komplexe Systeme verständlich (auf hohem Abstraktionsniveau) darstellen</a:t>
            </a:r>
          </a:p>
          <a:p>
            <a:r>
              <a:rPr lang="de-DE" dirty="0" smtClean="0"/>
              <a:t>Planbare Einheiten (Inkremente) finden</a:t>
            </a:r>
          </a:p>
          <a:p>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Objektorientierte Analyse</a:t>
            </a:r>
            <a:endParaRPr lang="de-DE" dirty="0"/>
          </a:p>
        </p:txBody>
      </p:sp>
      <p:sp>
        <p:nvSpPr>
          <p:cNvPr id="3" name="Inhaltsplatzhalter 2"/>
          <p:cNvSpPr>
            <a:spLocks noGrp="1"/>
          </p:cNvSpPr>
          <p:nvPr>
            <p:ph idx="1"/>
          </p:nvPr>
        </p:nvSpPr>
        <p:spPr/>
        <p:txBody>
          <a:bodyPr>
            <a:normAutofit lnSpcReduction="10000"/>
          </a:bodyPr>
          <a:lstStyle/>
          <a:p>
            <a:r>
              <a:rPr lang="de-DE" dirty="0" smtClean="0"/>
              <a:t>Objekt = Zustand + Verhalten</a:t>
            </a:r>
          </a:p>
          <a:p>
            <a:r>
              <a:rPr lang="de-DE" b="1" i="1" dirty="0" smtClean="0"/>
              <a:t>Zustand</a:t>
            </a:r>
            <a:r>
              <a:rPr lang="de-DE" dirty="0" smtClean="0"/>
              <a:t> umfasst:</a:t>
            </a:r>
          </a:p>
          <a:p>
            <a:pPr lvl="1"/>
            <a:r>
              <a:rPr lang="de-DE" dirty="0" smtClean="0"/>
              <a:t>Attribute, </a:t>
            </a:r>
            <a:r>
              <a:rPr lang="de-DE" dirty="0" err="1" smtClean="0"/>
              <a:t>bzw</a:t>
            </a:r>
            <a:r>
              <a:rPr lang="de-DE" dirty="0" smtClean="0"/>
              <a:t> die aktuellen Attributwerte</a:t>
            </a:r>
          </a:p>
          <a:p>
            <a:pPr lvl="1"/>
            <a:r>
              <a:rPr lang="de-DE" dirty="0" smtClean="0"/>
              <a:t>Aktuelle Beziehungen zu anderen Objekten</a:t>
            </a:r>
          </a:p>
          <a:p>
            <a:r>
              <a:rPr lang="de-DE" b="1" i="1" dirty="0" smtClean="0"/>
              <a:t>Verhalten</a:t>
            </a:r>
            <a:r>
              <a:rPr lang="de-DE" dirty="0" smtClean="0"/>
              <a:t> umfasst:</a:t>
            </a:r>
          </a:p>
          <a:p>
            <a:pPr lvl="1"/>
            <a:r>
              <a:rPr lang="de-DE" dirty="0" smtClean="0"/>
              <a:t>Änderung oder Abfrage des Zustands ist </a:t>
            </a:r>
            <a:r>
              <a:rPr lang="de-DE" b="1" i="1" dirty="0" smtClean="0"/>
              <a:t>nur durch </a:t>
            </a:r>
            <a:r>
              <a:rPr lang="de-DE" dirty="0" smtClean="0"/>
              <a:t>Operationen möglich</a:t>
            </a:r>
          </a:p>
          <a:p>
            <a:pPr lvl="1"/>
            <a:r>
              <a:rPr lang="de-DE" dirty="0" smtClean="0"/>
              <a:t>Eine Operation wird aktiviert, indem dem Objekt eine </a:t>
            </a:r>
            <a:r>
              <a:rPr lang="de-DE" b="1" i="1" dirty="0" smtClean="0"/>
              <a:t>Botschaft</a:t>
            </a:r>
            <a:r>
              <a:rPr lang="de-DE" dirty="0" smtClean="0"/>
              <a:t> gesendet wird! </a:t>
            </a:r>
            <a:r>
              <a:rPr lang="de-DE" i="1" dirty="0" smtClean="0"/>
              <a:t>(Geheimnisprinzip)</a:t>
            </a:r>
            <a:endParaRPr lang="de-DE" i="1"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Geheimnisprinzip</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grpSp>
        <p:nvGrpSpPr>
          <p:cNvPr id="3" name="Gruppieren 27"/>
          <p:cNvGrpSpPr/>
          <p:nvPr/>
        </p:nvGrpSpPr>
        <p:grpSpPr>
          <a:xfrm>
            <a:off x="2034862" y="1455313"/>
            <a:ext cx="4708216" cy="4662152"/>
            <a:chOff x="618187" y="1416676"/>
            <a:chExt cx="4708216" cy="4662152"/>
          </a:xfrm>
        </p:grpSpPr>
        <p:sp>
          <p:nvSpPr>
            <p:cNvPr id="9" name="Ellipse 8"/>
            <p:cNvSpPr/>
            <p:nvPr/>
          </p:nvSpPr>
          <p:spPr>
            <a:xfrm>
              <a:off x="618187" y="1416676"/>
              <a:ext cx="4662152" cy="466215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2"/>
            <p:cNvCxnSpPr>
              <a:stCxn id="9" idx="2"/>
            </p:cNvCxnSpPr>
            <p:nvPr/>
          </p:nvCxnSpPr>
          <p:spPr>
            <a:xfrm rot="10800000" flipH="1">
              <a:off x="618187" y="3734874"/>
              <a:ext cx="2318196" cy="12879"/>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 name="Gerade Verbindung 13"/>
            <p:cNvCxnSpPr>
              <a:stCxn id="9" idx="7"/>
            </p:cNvCxnSpPr>
            <p:nvPr/>
          </p:nvCxnSpPr>
          <p:spPr>
            <a:xfrm rot="16200000" flipH="1" flipV="1">
              <a:off x="2942823" y="2092992"/>
              <a:ext cx="1648320" cy="1661199"/>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rot="16200000" flipH="1">
              <a:off x="2466304" y="4192073"/>
              <a:ext cx="2060620" cy="1146219"/>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8" name="Ellipse 7"/>
            <p:cNvSpPr/>
            <p:nvPr/>
          </p:nvSpPr>
          <p:spPr>
            <a:xfrm>
              <a:off x="1545466" y="2343955"/>
              <a:ext cx="2807594" cy="2807594"/>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1957591" y="2807593"/>
              <a:ext cx="2954655" cy="1477328"/>
            </a:xfrm>
            <a:prstGeom prst="rect">
              <a:avLst/>
            </a:prstGeom>
            <a:noFill/>
          </p:spPr>
          <p:txBody>
            <a:bodyPr wrap="none" rtlCol="0">
              <a:spAutoFit/>
            </a:bodyPr>
            <a:lstStyle/>
            <a:p>
              <a:r>
                <a:rPr lang="de-DE" b="1" i="1" dirty="0" smtClean="0">
                  <a:solidFill>
                    <a:schemeClr val="accent1"/>
                  </a:solidFill>
                </a:rPr>
                <a:t>Attribute	     Werte</a:t>
              </a:r>
            </a:p>
            <a:p>
              <a:r>
                <a:rPr lang="de-DE" i="1" dirty="0" err="1" smtClean="0"/>
                <a:t>name</a:t>
              </a:r>
              <a:r>
                <a:rPr lang="de-DE" dirty="0" smtClean="0"/>
                <a:t>	      Meier</a:t>
              </a:r>
            </a:p>
            <a:p>
              <a:r>
                <a:rPr lang="de-DE" i="1" dirty="0" err="1" smtClean="0"/>
                <a:t>personalNr</a:t>
              </a:r>
              <a:r>
                <a:rPr lang="de-DE" i="1" dirty="0" smtClean="0"/>
                <a:t>.</a:t>
              </a:r>
              <a:r>
                <a:rPr lang="de-DE" dirty="0" smtClean="0"/>
                <a:t>   12345</a:t>
              </a:r>
            </a:p>
            <a:p>
              <a:r>
                <a:rPr lang="de-DE" i="1" dirty="0" err="1" smtClean="0"/>
                <a:t>abteilung</a:t>
              </a:r>
              <a:r>
                <a:rPr lang="de-DE" i="1" dirty="0" smtClean="0"/>
                <a:t>  </a:t>
              </a:r>
              <a:r>
                <a:rPr lang="de-DE" dirty="0" smtClean="0"/>
                <a:t>     13</a:t>
              </a:r>
            </a:p>
            <a:p>
              <a:r>
                <a:rPr lang="de-DE" i="1" dirty="0" err="1" smtClean="0"/>
                <a:t>gehalt</a:t>
              </a:r>
              <a:r>
                <a:rPr lang="de-DE" dirty="0" smtClean="0"/>
                <a:t>	      3347,11	</a:t>
              </a:r>
              <a:endParaRPr lang="de-DE" dirty="0"/>
            </a:p>
          </p:txBody>
        </p:sp>
        <p:sp>
          <p:nvSpPr>
            <p:cNvPr id="11" name="Textfeld 10"/>
            <p:cNvSpPr txBox="1"/>
            <p:nvPr/>
          </p:nvSpPr>
          <p:spPr>
            <a:xfrm>
              <a:off x="2356834" y="4443211"/>
              <a:ext cx="1079463" cy="523220"/>
            </a:xfrm>
            <a:prstGeom prst="rect">
              <a:avLst/>
            </a:prstGeom>
            <a:noFill/>
          </p:spPr>
          <p:txBody>
            <a:bodyPr wrap="none" rtlCol="0">
              <a:spAutoFit/>
            </a:bodyPr>
            <a:lstStyle/>
            <a:p>
              <a:r>
                <a:rPr lang="de-DE" sz="2800" b="1" i="1" dirty="0" smtClean="0">
                  <a:solidFill>
                    <a:schemeClr val="accent1"/>
                  </a:solidFill>
                </a:rPr>
                <a:t>Daten</a:t>
              </a:r>
              <a:endParaRPr lang="de-DE" sz="2800" b="1" i="1" dirty="0">
                <a:solidFill>
                  <a:schemeClr val="accent1"/>
                </a:solidFill>
              </a:endParaRPr>
            </a:p>
          </p:txBody>
        </p:sp>
        <p:sp>
          <p:nvSpPr>
            <p:cNvPr id="20" name="Textfeld 19"/>
            <p:cNvSpPr txBox="1"/>
            <p:nvPr/>
          </p:nvSpPr>
          <p:spPr>
            <a:xfrm>
              <a:off x="1249251" y="2137893"/>
              <a:ext cx="1119794" cy="369332"/>
            </a:xfrm>
            <a:prstGeom prst="rect">
              <a:avLst/>
            </a:prstGeom>
            <a:noFill/>
          </p:spPr>
          <p:txBody>
            <a:bodyPr wrap="none" rtlCol="0">
              <a:spAutoFit/>
            </a:bodyPr>
            <a:lstStyle/>
            <a:p>
              <a:r>
                <a:rPr lang="de-DE" dirty="0" smtClean="0"/>
                <a:t>versetze()</a:t>
              </a:r>
              <a:endParaRPr lang="de-DE" dirty="0"/>
            </a:p>
          </p:txBody>
        </p:sp>
        <p:sp>
          <p:nvSpPr>
            <p:cNvPr id="21" name="Textfeld 20"/>
            <p:cNvSpPr txBox="1"/>
            <p:nvPr/>
          </p:nvSpPr>
          <p:spPr>
            <a:xfrm>
              <a:off x="4353060" y="3541692"/>
              <a:ext cx="973343" cy="646331"/>
            </a:xfrm>
            <a:prstGeom prst="rect">
              <a:avLst/>
            </a:prstGeom>
            <a:noFill/>
          </p:spPr>
          <p:txBody>
            <a:bodyPr wrap="none" rtlCol="0">
              <a:spAutoFit/>
            </a:bodyPr>
            <a:lstStyle/>
            <a:p>
              <a:r>
                <a:rPr lang="de-DE" dirty="0" smtClean="0"/>
                <a:t>erhöhe</a:t>
              </a:r>
              <a:br>
                <a:rPr lang="de-DE" dirty="0" smtClean="0"/>
              </a:br>
              <a:r>
                <a:rPr lang="de-DE" dirty="0" smtClean="0"/>
                <a:t>Gehalt()</a:t>
              </a:r>
              <a:endParaRPr lang="de-DE" dirty="0"/>
            </a:p>
          </p:txBody>
        </p:sp>
        <p:sp>
          <p:nvSpPr>
            <p:cNvPr id="22" name="Textfeld 21"/>
            <p:cNvSpPr txBox="1"/>
            <p:nvPr/>
          </p:nvSpPr>
          <p:spPr>
            <a:xfrm>
              <a:off x="1558343" y="5048518"/>
              <a:ext cx="1090363" cy="646331"/>
            </a:xfrm>
            <a:prstGeom prst="rect">
              <a:avLst/>
            </a:prstGeom>
            <a:noFill/>
          </p:spPr>
          <p:txBody>
            <a:bodyPr wrap="none" rtlCol="0">
              <a:spAutoFit/>
            </a:bodyPr>
            <a:lstStyle/>
            <a:p>
              <a:r>
                <a:rPr lang="de-DE" dirty="0" smtClean="0"/>
                <a:t>drucke</a:t>
              </a:r>
              <a:br>
                <a:rPr lang="de-DE" dirty="0" smtClean="0"/>
              </a:br>
              <a:r>
                <a:rPr lang="de-DE" dirty="0" smtClean="0"/>
                <a:t>Ausweis()</a:t>
              </a:r>
              <a:endParaRPr lang="de-DE" dirty="0"/>
            </a:p>
          </p:txBody>
        </p:sp>
        <p:sp>
          <p:nvSpPr>
            <p:cNvPr id="23" name="Textfeld 22"/>
            <p:cNvSpPr txBox="1"/>
            <p:nvPr/>
          </p:nvSpPr>
          <p:spPr>
            <a:xfrm>
              <a:off x="2021983" y="1596980"/>
              <a:ext cx="1792478" cy="461665"/>
            </a:xfrm>
            <a:prstGeom prst="rect">
              <a:avLst/>
            </a:prstGeom>
            <a:noFill/>
          </p:spPr>
          <p:txBody>
            <a:bodyPr wrap="none" rtlCol="0">
              <a:spAutoFit/>
            </a:bodyPr>
            <a:lstStyle/>
            <a:p>
              <a:r>
                <a:rPr lang="de-DE" sz="2400" b="1" i="1" dirty="0" smtClean="0">
                  <a:solidFill>
                    <a:schemeClr val="tx2">
                      <a:lumMod val="20000"/>
                      <a:lumOff val="80000"/>
                    </a:schemeClr>
                  </a:solidFill>
                </a:rPr>
                <a:t>Operationen</a:t>
              </a:r>
              <a:endParaRPr lang="de-DE" sz="2400" b="1" i="1" dirty="0">
                <a:solidFill>
                  <a:schemeClr val="tx2">
                    <a:lumMod val="20000"/>
                    <a:lumOff val="80000"/>
                  </a:schemeClr>
                </a:solidFill>
              </a:endParaRPr>
            </a:p>
          </p:txBody>
        </p:sp>
      </p:grpSp>
      <p:grpSp>
        <p:nvGrpSpPr>
          <p:cNvPr id="6" name="Gruppieren 25"/>
          <p:cNvGrpSpPr/>
          <p:nvPr/>
        </p:nvGrpSpPr>
        <p:grpSpPr>
          <a:xfrm>
            <a:off x="6395617" y="1795146"/>
            <a:ext cx="2045224" cy="981710"/>
            <a:chOff x="6601680" y="1782266"/>
            <a:chExt cx="2045224" cy="981710"/>
          </a:xfrm>
        </p:grpSpPr>
        <p:sp>
          <p:nvSpPr>
            <p:cNvPr id="24" name="Pfeil nach unten 23"/>
            <p:cNvSpPr/>
            <p:nvPr/>
          </p:nvSpPr>
          <p:spPr>
            <a:xfrm rot="3295339">
              <a:off x="7133437" y="1250509"/>
              <a:ext cx="981710" cy="2045224"/>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rot="19473910">
              <a:off x="7060066" y="1924302"/>
              <a:ext cx="1404552" cy="461665"/>
            </a:xfrm>
            <a:prstGeom prst="rect">
              <a:avLst/>
            </a:prstGeom>
            <a:noFill/>
          </p:spPr>
          <p:txBody>
            <a:bodyPr wrap="none" rtlCol="0">
              <a:spAutoFit/>
            </a:bodyPr>
            <a:lstStyle/>
            <a:p>
              <a:r>
                <a:rPr lang="de-DE" sz="2400" b="1" i="1" dirty="0" smtClean="0">
                  <a:solidFill>
                    <a:schemeClr val="bg1"/>
                  </a:solidFill>
                </a:rPr>
                <a:t>Botschaft</a:t>
              </a:r>
              <a:endParaRPr lang="de-DE" sz="2400" b="1" i="1" dirty="0">
                <a:solidFill>
                  <a:schemeClr val="bg1"/>
                </a:solidFill>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Klassen in UML</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grpSp>
        <p:nvGrpSpPr>
          <p:cNvPr id="3" name="Gruppieren 12"/>
          <p:cNvGrpSpPr/>
          <p:nvPr/>
        </p:nvGrpSpPr>
        <p:grpSpPr>
          <a:xfrm>
            <a:off x="991674" y="1957587"/>
            <a:ext cx="2614411" cy="2253804"/>
            <a:chOff x="759854" y="1416675"/>
            <a:chExt cx="2614411" cy="2253804"/>
          </a:xfrm>
        </p:grpSpPr>
        <p:sp>
          <p:nvSpPr>
            <p:cNvPr id="7" name="Rechteck 6"/>
            <p:cNvSpPr/>
            <p:nvPr/>
          </p:nvSpPr>
          <p:spPr>
            <a:xfrm>
              <a:off x="759854" y="1416675"/>
              <a:ext cx="2614411" cy="22538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solidFill>
                    <a:schemeClr val="tx1"/>
                  </a:solidFill>
                </a:rPr>
                <a:t>&lt;Klassenname&gt;</a:t>
              </a:r>
            </a:p>
            <a:p>
              <a:pPr algn="ctr"/>
              <a:endParaRPr lang="de-DE" dirty="0" smtClean="0">
                <a:solidFill>
                  <a:schemeClr val="tx1"/>
                </a:solidFill>
              </a:endParaRPr>
            </a:p>
            <a:p>
              <a:r>
                <a:rPr lang="de-DE" dirty="0" smtClean="0">
                  <a:solidFill>
                    <a:schemeClr val="tx1"/>
                  </a:solidFill>
                </a:rPr>
                <a:t>&lt;</a:t>
              </a:r>
              <a:r>
                <a:rPr lang="de-DE" dirty="0" err="1" smtClean="0">
                  <a:solidFill>
                    <a:schemeClr val="tx1"/>
                  </a:solidFill>
                </a:rPr>
                <a:t>attributname</a:t>
              </a:r>
              <a:r>
                <a:rPr lang="de-DE" dirty="0" smtClean="0">
                  <a:solidFill>
                    <a:schemeClr val="tx1"/>
                  </a:solidFill>
                </a:rPr>
                <a:t> 1&gt;</a:t>
              </a:r>
            </a:p>
            <a:p>
              <a:r>
                <a:rPr lang="de-DE" dirty="0" smtClean="0">
                  <a:solidFill>
                    <a:schemeClr val="tx1"/>
                  </a:solidFill>
                </a:rPr>
                <a:t>&lt;</a:t>
              </a:r>
              <a:r>
                <a:rPr lang="de-DE" dirty="0" err="1" smtClean="0">
                  <a:solidFill>
                    <a:schemeClr val="tx1"/>
                  </a:solidFill>
                </a:rPr>
                <a:t>attributname</a:t>
              </a:r>
              <a:r>
                <a:rPr lang="de-DE" dirty="0" smtClean="0">
                  <a:solidFill>
                    <a:schemeClr val="tx1"/>
                  </a:solidFill>
                </a:rPr>
                <a:t> 2&gt;</a:t>
              </a:r>
            </a:p>
            <a:p>
              <a:endParaRPr lang="de-DE" dirty="0" smtClean="0">
                <a:solidFill>
                  <a:schemeClr val="tx1"/>
                </a:solidFill>
              </a:endParaRPr>
            </a:p>
            <a:p>
              <a:r>
                <a:rPr lang="de-DE" dirty="0" smtClean="0">
                  <a:solidFill>
                    <a:schemeClr val="tx1"/>
                  </a:solidFill>
                </a:rPr>
                <a:t>&lt;operation1()&gt;</a:t>
              </a:r>
            </a:p>
            <a:p>
              <a:r>
                <a:rPr lang="de-DE" dirty="0" smtClean="0">
                  <a:solidFill>
                    <a:schemeClr val="tx1"/>
                  </a:solidFill>
                </a:rPr>
                <a:t>&lt;</a:t>
              </a:r>
              <a:r>
                <a:rPr lang="de-DE" dirty="0" smtClean="0">
                  <a:solidFill>
                    <a:schemeClr val="tx1"/>
                  </a:solidFill>
                </a:rPr>
                <a:t>operation2()&gt;</a:t>
              </a:r>
              <a:endParaRPr lang="de-DE" dirty="0" smtClean="0">
                <a:solidFill>
                  <a:schemeClr val="tx1"/>
                </a:solidFill>
              </a:endParaRPr>
            </a:p>
          </p:txBody>
        </p:sp>
        <p:cxnSp>
          <p:nvCxnSpPr>
            <p:cNvPr id="9" name="Gerade Verbindung 8"/>
            <p:cNvCxnSpPr/>
            <p:nvPr/>
          </p:nvCxnSpPr>
          <p:spPr>
            <a:xfrm>
              <a:off x="759854" y="1996225"/>
              <a:ext cx="2614411" cy="238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759854" y="2844084"/>
              <a:ext cx="2614411" cy="238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6" name="Gruppieren 13"/>
          <p:cNvGrpSpPr/>
          <p:nvPr/>
        </p:nvGrpSpPr>
        <p:grpSpPr>
          <a:xfrm>
            <a:off x="5628068" y="1957587"/>
            <a:ext cx="2614411" cy="2253804"/>
            <a:chOff x="759854" y="1416675"/>
            <a:chExt cx="2614411" cy="2253804"/>
          </a:xfrm>
        </p:grpSpPr>
        <p:sp>
          <p:nvSpPr>
            <p:cNvPr id="15" name="Rechteck 14"/>
            <p:cNvSpPr/>
            <p:nvPr/>
          </p:nvSpPr>
          <p:spPr>
            <a:xfrm>
              <a:off x="759854" y="1416675"/>
              <a:ext cx="2614411" cy="22538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solidFill>
                    <a:schemeClr val="tx1"/>
                  </a:solidFill>
                </a:rPr>
                <a:t>Fußballspieler</a:t>
              </a:r>
            </a:p>
            <a:p>
              <a:pPr algn="ctr"/>
              <a:endParaRPr lang="de-DE" dirty="0" smtClean="0">
                <a:solidFill>
                  <a:schemeClr val="tx1"/>
                </a:solidFill>
              </a:endParaRPr>
            </a:p>
            <a:p>
              <a:r>
                <a:rPr lang="de-DE" dirty="0" err="1" smtClean="0">
                  <a:solidFill>
                    <a:schemeClr val="tx1"/>
                  </a:solidFill>
                </a:rPr>
                <a:t>name</a:t>
              </a:r>
              <a:endParaRPr lang="de-DE" dirty="0" smtClean="0">
                <a:solidFill>
                  <a:schemeClr val="tx1"/>
                </a:solidFill>
              </a:endParaRPr>
            </a:p>
            <a:p>
              <a:r>
                <a:rPr lang="de-DE" dirty="0" err="1" smtClean="0">
                  <a:solidFill>
                    <a:schemeClr val="tx1"/>
                  </a:solidFill>
                </a:rPr>
                <a:t>laufTempo</a:t>
              </a:r>
              <a:endParaRPr lang="de-DE" dirty="0" smtClean="0">
                <a:solidFill>
                  <a:schemeClr val="tx1"/>
                </a:solidFill>
              </a:endParaRPr>
            </a:p>
            <a:p>
              <a:endParaRPr lang="de-DE" dirty="0" smtClean="0">
                <a:solidFill>
                  <a:schemeClr val="tx1"/>
                </a:solidFill>
              </a:endParaRPr>
            </a:p>
            <a:p>
              <a:r>
                <a:rPr lang="de-DE" dirty="0" smtClean="0">
                  <a:solidFill>
                    <a:schemeClr val="tx1"/>
                  </a:solidFill>
                </a:rPr>
                <a:t>dribbeln()</a:t>
              </a:r>
            </a:p>
            <a:p>
              <a:r>
                <a:rPr lang="de-DE" dirty="0" smtClean="0">
                  <a:solidFill>
                    <a:schemeClr val="tx1"/>
                  </a:solidFill>
                </a:rPr>
                <a:t>schießen()</a:t>
              </a:r>
            </a:p>
          </p:txBody>
        </p:sp>
        <p:cxnSp>
          <p:nvCxnSpPr>
            <p:cNvPr id="16" name="Gerade Verbindung 15"/>
            <p:cNvCxnSpPr/>
            <p:nvPr/>
          </p:nvCxnSpPr>
          <p:spPr>
            <a:xfrm>
              <a:off x="759854" y="1996225"/>
              <a:ext cx="2614411" cy="238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a:off x="759854" y="2844084"/>
              <a:ext cx="2614411" cy="238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8" name="Textfeld 17"/>
          <p:cNvSpPr txBox="1"/>
          <p:nvPr/>
        </p:nvSpPr>
        <p:spPr>
          <a:xfrm>
            <a:off x="3657600" y="2034862"/>
            <a:ext cx="753732" cy="369332"/>
          </a:xfrm>
          <a:prstGeom prst="rect">
            <a:avLst/>
          </a:prstGeom>
          <a:noFill/>
        </p:spPr>
        <p:txBody>
          <a:bodyPr wrap="none" rtlCol="0">
            <a:spAutoFit/>
          </a:bodyPr>
          <a:lstStyle/>
          <a:p>
            <a:r>
              <a:rPr lang="de-DE" b="1" i="1" dirty="0" smtClean="0">
                <a:solidFill>
                  <a:schemeClr val="accent1">
                    <a:lumMod val="60000"/>
                    <a:lumOff val="40000"/>
                  </a:schemeClr>
                </a:solidFill>
              </a:rPr>
              <a:t>Name</a:t>
            </a:r>
            <a:endParaRPr lang="de-DE" b="1" i="1" dirty="0">
              <a:solidFill>
                <a:schemeClr val="accent1">
                  <a:lumMod val="60000"/>
                  <a:lumOff val="40000"/>
                </a:schemeClr>
              </a:solidFill>
            </a:endParaRPr>
          </a:p>
        </p:txBody>
      </p:sp>
      <p:sp>
        <p:nvSpPr>
          <p:cNvPr id="19" name="Textfeld 18"/>
          <p:cNvSpPr txBox="1"/>
          <p:nvPr/>
        </p:nvSpPr>
        <p:spPr>
          <a:xfrm>
            <a:off x="3657600" y="2601532"/>
            <a:ext cx="1049198" cy="369332"/>
          </a:xfrm>
          <a:prstGeom prst="rect">
            <a:avLst/>
          </a:prstGeom>
          <a:noFill/>
        </p:spPr>
        <p:txBody>
          <a:bodyPr wrap="none" rtlCol="0">
            <a:spAutoFit/>
          </a:bodyPr>
          <a:lstStyle/>
          <a:p>
            <a:r>
              <a:rPr lang="de-DE" b="1" i="1" dirty="0" smtClean="0">
                <a:solidFill>
                  <a:schemeClr val="accent1">
                    <a:lumMod val="60000"/>
                    <a:lumOff val="40000"/>
                  </a:schemeClr>
                </a:solidFill>
              </a:rPr>
              <a:t>Attribute</a:t>
            </a:r>
            <a:endParaRPr lang="de-DE" b="1" i="1" dirty="0">
              <a:solidFill>
                <a:schemeClr val="accent1">
                  <a:lumMod val="60000"/>
                  <a:lumOff val="40000"/>
                </a:schemeClr>
              </a:solidFill>
            </a:endParaRPr>
          </a:p>
        </p:txBody>
      </p:sp>
      <p:sp>
        <p:nvSpPr>
          <p:cNvPr id="20" name="Textfeld 19"/>
          <p:cNvSpPr txBox="1"/>
          <p:nvPr/>
        </p:nvSpPr>
        <p:spPr>
          <a:xfrm>
            <a:off x="3657600" y="3464417"/>
            <a:ext cx="1393330" cy="369332"/>
          </a:xfrm>
          <a:prstGeom prst="rect">
            <a:avLst/>
          </a:prstGeom>
          <a:noFill/>
        </p:spPr>
        <p:txBody>
          <a:bodyPr wrap="none" rtlCol="0">
            <a:spAutoFit/>
          </a:bodyPr>
          <a:lstStyle/>
          <a:p>
            <a:r>
              <a:rPr lang="de-DE" b="1" i="1" dirty="0" smtClean="0">
                <a:solidFill>
                  <a:schemeClr val="accent1">
                    <a:lumMod val="60000"/>
                    <a:lumOff val="40000"/>
                  </a:schemeClr>
                </a:solidFill>
              </a:rPr>
              <a:t>Operationen</a:t>
            </a:r>
            <a:endParaRPr lang="de-DE" b="1" i="1" dirty="0">
              <a:solidFill>
                <a:schemeClr val="accent1">
                  <a:lumMod val="60000"/>
                  <a:lumOff val="40000"/>
                </a:schemeClr>
              </a:solidFill>
            </a:endParaRPr>
          </a:p>
        </p:txBody>
      </p:sp>
      <p:sp>
        <p:nvSpPr>
          <p:cNvPr id="22" name="Inhaltsplatzhalter 2"/>
          <p:cNvSpPr>
            <a:spLocks noGrp="1"/>
          </p:cNvSpPr>
          <p:nvPr>
            <p:ph idx="1"/>
          </p:nvPr>
        </p:nvSpPr>
        <p:spPr>
          <a:xfrm>
            <a:off x="457200" y="4919730"/>
            <a:ext cx="8229600" cy="1206433"/>
          </a:xfrm>
        </p:spPr>
        <p:txBody>
          <a:bodyPr/>
          <a:lstStyle/>
          <a:p>
            <a:r>
              <a:rPr lang="de-DE" dirty="0" smtClean="0"/>
              <a:t>Klassendiagramme werden im statischen Modell verwendet</a:t>
            </a:r>
            <a:endParaRPr lang="de-DE"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Objekte in UML</a:t>
            </a:r>
            <a:endParaRPr lang="de-DE" dirty="0"/>
          </a:p>
        </p:txBody>
      </p:sp>
      <p:sp>
        <p:nvSpPr>
          <p:cNvPr id="3" name="Inhaltsplatzhalter 2"/>
          <p:cNvSpPr>
            <a:spLocks noGrp="1"/>
          </p:cNvSpPr>
          <p:nvPr>
            <p:ph idx="1"/>
          </p:nvPr>
        </p:nvSpPr>
        <p:spPr/>
        <p:txBody>
          <a:bodyPr>
            <a:normAutofit fontScale="85000" lnSpcReduction="20000"/>
          </a:bodyPr>
          <a:lstStyle/>
          <a:p>
            <a:r>
              <a:rPr lang="de-DE" sz="2400" b="1" i="1" dirty="0" smtClean="0"/>
              <a:t>Allgemeines</a:t>
            </a:r>
            <a:br>
              <a:rPr lang="de-DE" sz="2400" b="1" i="1" dirty="0" smtClean="0"/>
            </a:br>
            <a:r>
              <a:rPr lang="de-DE" sz="2400" b="1" i="1" dirty="0" smtClean="0"/>
              <a:t>Schema</a:t>
            </a:r>
          </a:p>
          <a:p>
            <a:endParaRPr lang="de-DE" sz="2400" dirty="0" smtClean="0"/>
          </a:p>
          <a:p>
            <a:endParaRPr lang="de-DE" sz="2400" dirty="0" smtClean="0"/>
          </a:p>
          <a:p>
            <a:endParaRPr lang="de-DE" sz="2400" dirty="0" smtClean="0"/>
          </a:p>
          <a:p>
            <a:endParaRPr lang="de-DE" sz="2400" dirty="0" smtClean="0"/>
          </a:p>
          <a:p>
            <a:endParaRPr lang="de-DE" sz="2400" dirty="0" smtClean="0"/>
          </a:p>
          <a:p>
            <a:r>
              <a:rPr lang="de-DE" sz="2400" b="1" i="1" dirty="0" smtClean="0"/>
              <a:t>Beispiel</a:t>
            </a:r>
          </a:p>
          <a:p>
            <a:endParaRPr lang="de-DE" sz="2400" dirty="0" smtClean="0"/>
          </a:p>
          <a:p>
            <a:endParaRPr lang="de-DE" sz="2400" dirty="0" smtClean="0"/>
          </a:p>
          <a:p>
            <a:endParaRPr lang="de-DE" sz="2400" dirty="0" smtClean="0"/>
          </a:p>
          <a:p>
            <a:endParaRPr lang="de-DE" sz="2400" dirty="0" smtClean="0"/>
          </a:p>
          <a:p>
            <a:endParaRPr lang="de-DE" sz="2400" dirty="0" smtClean="0"/>
          </a:p>
          <a:p>
            <a:r>
              <a:rPr lang="de-DE" sz="2400" b="1" i="1" dirty="0" smtClean="0"/>
              <a:t>Anmerkung:  </a:t>
            </a:r>
            <a:r>
              <a:rPr lang="de-DE" sz="2400" dirty="0" smtClean="0"/>
              <a:t>die Operationen werden hier nicht angegeben, da sie für alle Objekte einer Klasse identisch sind</a:t>
            </a:r>
            <a:endParaRPr lang="de-DE" sz="2400"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grpSp>
        <p:nvGrpSpPr>
          <p:cNvPr id="7" name="Gruppieren 8"/>
          <p:cNvGrpSpPr/>
          <p:nvPr/>
        </p:nvGrpSpPr>
        <p:grpSpPr>
          <a:xfrm>
            <a:off x="2498502" y="1403796"/>
            <a:ext cx="3992451" cy="1828800"/>
            <a:chOff x="3747752" y="1648496"/>
            <a:chExt cx="3992451" cy="1828800"/>
          </a:xfrm>
        </p:grpSpPr>
        <p:sp>
          <p:nvSpPr>
            <p:cNvPr id="6" name="Rechteck 5"/>
            <p:cNvSpPr/>
            <p:nvPr/>
          </p:nvSpPr>
          <p:spPr>
            <a:xfrm>
              <a:off x="3760631" y="1648496"/>
              <a:ext cx="3979572" cy="1828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u="sng" dirty="0" smtClean="0">
                  <a:solidFill>
                    <a:schemeClr val="tx1"/>
                  </a:solidFill>
                </a:rPr>
                <a:t>&lt;</a:t>
              </a:r>
              <a:r>
                <a:rPr lang="de-DE" u="sng" dirty="0" err="1" smtClean="0">
                  <a:solidFill>
                    <a:schemeClr val="tx1"/>
                  </a:solidFill>
                </a:rPr>
                <a:t>objektname</a:t>
              </a:r>
              <a:r>
                <a:rPr lang="de-DE" u="sng" dirty="0" smtClean="0">
                  <a:solidFill>
                    <a:schemeClr val="tx1"/>
                  </a:solidFill>
                </a:rPr>
                <a:t>&gt; : &lt;Klassenname&gt;</a:t>
              </a:r>
            </a:p>
            <a:p>
              <a:pPr algn="ctr"/>
              <a:endParaRPr lang="de-DE" dirty="0" smtClean="0">
                <a:solidFill>
                  <a:schemeClr val="tx1"/>
                </a:solidFill>
              </a:endParaRPr>
            </a:p>
            <a:p>
              <a:pPr algn="ctr"/>
              <a:r>
                <a:rPr lang="de-DE" dirty="0" smtClean="0">
                  <a:solidFill>
                    <a:schemeClr val="tx1"/>
                  </a:solidFill>
                </a:rPr>
                <a:t>&lt;</a:t>
              </a:r>
              <a:r>
                <a:rPr lang="de-DE" dirty="0" err="1" smtClean="0">
                  <a:solidFill>
                    <a:schemeClr val="tx1"/>
                  </a:solidFill>
                </a:rPr>
                <a:t>attributname</a:t>
              </a:r>
              <a:r>
                <a:rPr lang="de-DE" dirty="0" smtClean="0">
                  <a:solidFill>
                    <a:schemeClr val="tx1"/>
                  </a:solidFill>
                </a:rPr>
                <a:t> 1&gt; = &lt;Wert 1&gt;</a:t>
              </a:r>
            </a:p>
            <a:p>
              <a:pPr algn="ctr"/>
              <a:r>
                <a:rPr lang="de-DE" dirty="0" smtClean="0">
                  <a:solidFill>
                    <a:schemeClr val="tx1"/>
                  </a:solidFill>
                </a:rPr>
                <a:t>&lt;</a:t>
              </a:r>
              <a:r>
                <a:rPr lang="de-DE" dirty="0" err="1" smtClean="0">
                  <a:solidFill>
                    <a:schemeClr val="tx1"/>
                  </a:solidFill>
                </a:rPr>
                <a:t>attributname</a:t>
              </a:r>
              <a:r>
                <a:rPr lang="de-DE" dirty="0" smtClean="0">
                  <a:solidFill>
                    <a:schemeClr val="tx1"/>
                  </a:solidFill>
                </a:rPr>
                <a:t> 2&gt; = &lt;Wert 2&gt;</a:t>
              </a:r>
            </a:p>
            <a:p>
              <a:pPr algn="ctr"/>
              <a:endParaRPr lang="de-DE" dirty="0" smtClean="0">
                <a:solidFill>
                  <a:schemeClr val="tx1"/>
                </a:solidFill>
              </a:endParaRPr>
            </a:p>
            <a:p>
              <a:pPr algn="ctr"/>
              <a:r>
                <a:rPr lang="de-DE" dirty="0" smtClean="0">
                  <a:solidFill>
                    <a:schemeClr val="tx1"/>
                  </a:solidFill>
                </a:rPr>
                <a:t>&lt;</a:t>
              </a:r>
              <a:r>
                <a:rPr lang="de-DE" dirty="0" err="1" smtClean="0">
                  <a:solidFill>
                    <a:schemeClr val="tx1"/>
                  </a:solidFill>
                </a:rPr>
                <a:t>attributname</a:t>
              </a:r>
              <a:r>
                <a:rPr lang="de-DE" dirty="0" smtClean="0">
                  <a:solidFill>
                    <a:schemeClr val="tx1"/>
                  </a:solidFill>
                </a:rPr>
                <a:t> n&gt; = &lt;Wert n&gt;</a:t>
              </a:r>
            </a:p>
          </p:txBody>
        </p:sp>
        <p:cxnSp>
          <p:nvCxnSpPr>
            <p:cNvPr id="8" name="Gerade Verbindung 7"/>
            <p:cNvCxnSpPr/>
            <p:nvPr/>
          </p:nvCxnSpPr>
          <p:spPr>
            <a:xfrm>
              <a:off x="3747752" y="2176530"/>
              <a:ext cx="3979572"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9" name="Gruppieren 9"/>
          <p:cNvGrpSpPr/>
          <p:nvPr/>
        </p:nvGrpSpPr>
        <p:grpSpPr>
          <a:xfrm>
            <a:off x="2498502" y="3554569"/>
            <a:ext cx="3992451" cy="1828800"/>
            <a:chOff x="3747752" y="1648496"/>
            <a:chExt cx="3992451" cy="1828800"/>
          </a:xfrm>
        </p:grpSpPr>
        <p:sp>
          <p:nvSpPr>
            <p:cNvPr id="11" name="Rechteck 10"/>
            <p:cNvSpPr/>
            <p:nvPr/>
          </p:nvSpPr>
          <p:spPr>
            <a:xfrm>
              <a:off x="3760631" y="1648496"/>
              <a:ext cx="3979572" cy="1828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u="sng" dirty="0" err="1" smtClean="0">
                  <a:solidFill>
                    <a:schemeClr val="tx1"/>
                  </a:solidFill>
                </a:rPr>
                <a:t>meinLieblingsbuch</a:t>
              </a:r>
              <a:r>
                <a:rPr lang="de-DE" u="sng" dirty="0" smtClean="0">
                  <a:solidFill>
                    <a:schemeClr val="tx1"/>
                  </a:solidFill>
                </a:rPr>
                <a:t> : Buch</a:t>
              </a:r>
            </a:p>
            <a:p>
              <a:pPr algn="ctr"/>
              <a:endParaRPr lang="de-DE" dirty="0" smtClean="0">
                <a:solidFill>
                  <a:schemeClr val="tx1"/>
                </a:solidFill>
              </a:endParaRPr>
            </a:p>
            <a:p>
              <a:pPr algn="ctr"/>
              <a:r>
                <a:rPr lang="de-DE" dirty="0" err="1" smtClean="0">
                  <a:solidFill>
                    <a:schemeClr val="tx1"/>
                  </a:solidFill>
                </a:rPr>
                <a:t>author</a:t>
              </a:r>
              <a:r>
                <a:rPr lang="de-DE" dirty="0" smtClean="0">
                  <a:solidFill>
                    <a:schemeClr val="tx1"/>
                  </a:solidFill>
                </a:rPr>
                <a:t> = „J.R.R. Tolkien“</a:t>
              </a:r>
            </a:p>
            <a:p>
              <a:pPr algn="ctr"/>
              <a:r>
                <a:rPr lang="de-DE" dirty="0" smtClean="0">
                  <a:solidFill>
                    <a:schemeClr val="tx1"/>
                  </a:solidFill>
                </a:rPr>
                <a:t>titel = „The Lord </a:t>
              </a:r>
              <a:r>
                <a:rPr lang="de-DE" dirty="0" err="1" smtClean="0">
                  <a:solidFill>
                    <a:schemeClr val="tx1"/>
                  </a:solidFill>
                </a:rPr>
                <a:t>of</a:t>
              </a:r>
              <a:r>
                <a:rPr lang="de-DE" dirty="0" smtClean="0">
                  <a:solidFill>
                    <a:schemeClr val="tx1"/>
                  </a:solidFill>
                </a:rPr>
                <a:t> </a:t>
              </a:r>
              <a:r>
                <a:rPr lang="de-DE" dirty="0" err="1" smtClean="0">
                  <a:solidFill>
                    <a:schemeClr val="tx1"/>
                  </a:solidFill>
                </a:rPr>
                <a:t>the</a:t>
              </a:r>
              <a:r>
                <a:rPr lang="de-DE" dirty="0" smtClean="0">
                  <a:solidFill>
                    <a:schemeClr val="tx1"/>
                  </a:solidFill>
                </a:rPr>
                <a:t> Rings“</a:t>
              </a:r>
            </a:p>
            <a:p>
              <a:pPr algn="ctr"/>
              <a:r>
                <a:rPr lang="de-DE" dirty="0" err="1" smtClean="0">
                  <a:solidFill>
                    <a:schemeClr val="tx1"/>
                  </a:solidFill>
                </a:rPr>
                <a:t>isbn</a:t>
              </a:r>
              <a:r>
                <a:rPr lang="de-DE" dirty="0" smtClean="0">
                  <a:solidFill>
                    <a:schemeClr val="tx1"/>
                  </a:solidFill>
                </a:rPr>
                <a:t> = 0-261-10230-3</a:t>
              </a:r>
            </a:p>
            <a:p>
              <a:pPr algn="ctr"/>
              <a:r>
                <a:rPr lang="de-DE" dirty="0" smtClean="0">
                  <a:solidFill>
                    <a:schemeClr val="tx1"/>
                  </a:solidFill>
                </a:rPr>
                <a:t> </a:t>
              </a:r>
            </a:p>
          </p:txBody>
        </p:sp>
        <p:cxnSp>
          <p:nvCxnSpPr>
            <p:cNvPr id="12" name="Gerade Verbindung 11"/>
            <p:cNvCxnSpPr/>
            <p:nvPr/>
          </p:nvCxnSpPr>
          <p:spPr>
            <a:xfrm>
              <a:off x="3747752" y="2176530"/>
              <a:ext cx="3979572"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3" name="Textfeld 12"/>
          <p:cNvSpPr txBox="1"/>
          <p:nvPr/>
        </p:nvSpPr>
        <p:spPr>
          <a:xfrm>
            <a:off x="6722772" y="2524259"/>
            <a:ext cx="1842940" cy="2031325"/>
          </a:xfrm>
          <a:prstGeom prst="rect">
            <a:avLst/>
          </a:prstGeom>
          <a:noFill/>
        </p:spPr>
        <p:txBody>
          <a:bodyPr wrap="none" rtlCol="0">
            <a:spAutoFit/>
          </a:bodyPr>
          <a:lstStyle/>
          <a:p>
            <a:r>
              <a:rPr lang="de-DE" b="1" i="1" dirty="0" smtClean="0"/>
              <a:t>Konvention:</a:t>
            </a:r>
          </a:p>
          <a:p>
            <a:r>
              <a:rPr lang="de-DE" dirty="0" smtClean="0"/>
              <a:t>Objekt- und</a:t>
            </a:r>
            <a:br>
              <a:rPr lang="de-DE" dirty="0" smtClean="0"/>
            </a:br>
            <a:r>
              <a:rPr lang="de-DE" dirty="0" smtClean="0"/>
              <a:t>Attributnamen</a:t>
            </a:r>
            <a:br>
              <a:rPr lang="de-DE" dirty="0" smtClean="0"/>
            </a:br>
            <a:r>
              <a:rPr lang="de-DE" dirty="0" smtClean="0"/>
              <a:t>klein geschrieben</a:t>
            </a:r>
          </a:p>
          <a:p>
            <a:endParaRPr lang="de-DE" dirty="0" smtClean="0"/>
          </a:p>
          <a:p>
            <a:r>
              <a:rPr lang="de-DE" dirty="0" smtClean="0"/>
              <a:t>Klassennamen</a:t>
            </a:r>
          </a:p>
          <a:p>
            <a:r>
              <a:rPr lang="de-DE" dirty="0" smtClean="0"/>
              <a:t>Groß geschrieben</a:t>
            </a:r>
            <a:endParaRPr lang="de-DE"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2"/>
          <p:cNvSpPr>
            <a:spLocks noGrp="1"/>
          </p:cNvSpPr>
          <p:nvPr>
            <p:ph idx="1"/>
          </p:nvPr>
        </p:nvSpPr>
        <p:spPr>
          <a:xfrm>
            <a:off x="457199" y="1600200"/>
            <a:ext cx="8377707" cy="4525963"/>
          </a:xfrm>
        </p:spPr>
        <p:txBody>
          <a:bodyPr/>
          <a:lstStyle/>
          <a:p>
            <a:r>
              <a:rPr lang="de-DE" dirty="0" smtClean="0"/>
              <a:t>Notationsvarianten</a:t>
            </a:r>
          </a:p>
          <a:p>
            <a:endParaRPr lang="de-DE" dirty="0" smtClean="0"/>
          </a:p>
          <a:p>
            <a:r>
              <a:rPr lang="de-DE" dirty="0" smtClean="0"/>
              <a:t>Identität und Gleichheit</a:t>
            </a:r>
          </a:p>
          <a:p>
            <a:pPr lvl="1">
              <a:buNone/>
            </a:pPr>
            <a:r>
              <a:rPr lang="de-DE" sz="1800" dirty="0" smtClean="0"/>
              <a:t>Ein Objekt besitzt eine Identität, die es von allen anderen Objekten unterscheidet.</a:t>
            </a:r>
          </a:p>
          <a:p>
            <a:pPr lvl="1">
              <a:buNone/>
            </a:pPr>
            <a:r>
              <a:rPr lang="de-DE" sz="1800" dirty="0" smtClean="0"/>
              <a:t>Zwei Objekte sind gleich, wenn sie dieselben Attributwerte besitzen.</a:t>
            </a:r>
          </a:p>
          <a:p>
            <a:endParaRPr lang="de-DE" dirty="0"/>
          </a:p>
        </p:txBody>
      </p:sp>
      <p:sp>
        <p:nvSpPr>
          <p:cNvPr id="2" name="Titel 1"/>
          <p:cNvSpPr>
            <a:spLocks noGrp="1"/>
          </p:cNvSpPr>
          <p:nvPr>
            <p:ph type="title"/>
          </p:nvPr>
        </p:nvSpPr>
        <p:spPr/>
        <p:txBody>
          <a:bodyPr/>
          <a:lstStyle/>
          <a:p>
            <a:r>
              <a:rPr lang="de-DE" dirty="0" smtClean="0"/>
              <a:t>Notationselement: Objekt</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
        <p:nvSpPr>
          <p:cNvPr id="6" name="Textfeld 5"/>
          <p:cNvSpPr txBox="1"/>
          <p:nvPr/>
        </p:nvSpPr>
        <p:spPr>
          <a:xfrm>
            <a:off x="1184857" y="2292446"/>
            <a:ext cx="1674254" cy="369332"/>
          </a:xfrm>
          <a:prstGeom prst="rect">
            <a:avLst/>
          </a:prstGeom>
          <a:solidFill>
            <a:schemeClr val="bg1"/>
          </a:solidFill>
          <a:ln w="28575">
            <a:solidFill>
              <a:schemeClr val="tx1"/>
            </a:solidFill>
          </a:ln>
        </p:spPr>
        <p:txBody>
          <a:bodyPr wrap="square" rtlCol="0">
            <a:spAutoFit/>
          </a:bodyPr>
          <a:lstStyle/>
          <a:p>
            <a:pPr algn="ctr"/>
            <a:r>
              <a:rPr lang="de-DE" u="sng" dirty="0" err="1" smtClean="0"/>
              <a:t>objekt</a:t>
            </a:r>
            <a:r>
              <a:rPr lang="de-DE" u="sng" dirty="0" smtClean="0"/>
              <a:t>: Klasse</a:t>
            </a:r>
            <a:endParaRPr lang="de-DE" u="sng" dirty="0"/>
          </a:p>
        </p:txBody>
      </p:sp>
      <p:sp>
        <p:nvSpPr>
          <p:cNvPr id="7" name="Textfeld 6"/>
          <p:cNvSpPr txBox="1"/>
          <p:nvPr/>
        </p:nvSpPr>
        <p:spPr>
          <a:xfrm>
            <a:off x="4444777" y="2292446"/>
            <a:ext cx="1674254" cy="369332"/>
          </a:xfrm>
          <a:prstGeom prst="rect">
            <a:avLst/>
          </a:prstGeom>
          <a:solidFill>
            <a:schemeClr val="bg1"/>
          </a:solidFill>
          <a:ln w="28575">
            <a:solidFill>
              <a:schemeClr val="tx1"/>
            </a:solidFill>
          </a:ln>
        </p:spPr>
        <p:txBody>
          <a:bodyPr wrap="square" rtlCol="0">
            <a:spAutoFit/>
          </a:bodyPr>
          <a:lstStyle/>
          <a:p>
            <a:pPr algn="ctr"/>
            <a:r>
              <a:rPr lang="de-DE" u="sng" dirty="0" err="1" smtClean="0"/>
              <a:t>objekt</a:t>
            </a:r>
            <a:endParaRPr lang="de-DE" u="sng" dirty="0"/>
          </a:p>
        </p:txBody>
      </p:sp>
      <p:sp>
        <p:nvSpPr>
          <p:cNvPr id="8" name="Textfeld 7"/>
          <p:cNvSpPr txBox="1"/>
          <p:nvPr/>
        </p:nvSpPr>
        <p:spPr>
          <a:xfrm>
            <a:off x="6800089" y="2292446"/>
            <a:ext cx="1674254" cy="369332"/>
          </a:xfrm>
          <a:prstGeom prst="rect">
            <a:avLst/>
          </a:prstGeom>
          <a:solidFill>
            <a:schemeClr val="bg1"/>
          </a:solidFill>
          <a:ln w="28575">
            <a:solidFill>
              <a:schemeClr val="tx1"/>
            </a:solidFill>
          </a:ln>
        </p:spPr>
        <p:txBody>
          <a:bodyPr wrap="square" rtlCol="0">
            <a:spAutoFit/>
          </a:bodyPr>
          <a:lstStyle/>
          <a:p>
            <a:pPr algn="ctr"/>
            <a:r>
              <a:rPr lang="de-DE" u="sng" dirty="0" smtClean="0"/>
              <a:t>: Klasse</a:t>
            </a:r>
            <a:endParaRPr lang="de-DE" u="sng" dirty="0"/>
          </a:p>
        </p:txBody>
      </p:sp>
      <p:sp>
        <p:nvSpPr>
          <p:cNvPr id="9" name="Textfeld 8"/>
          <p:cNvSpPr txBox="1"/>
          <p:nvPr/>
        </p:nvSpPr>
        <p:spPr>
          <a:xfrm>
            <a:off x="4277238" y="1893201"/>
            <a:ext cx="2009333" cy="369332"/>
          </a:xfrm>
          <a:prstGeom prst="rect">
            <a:avLst/>
          </a:prstGeom>
          <a:noFill/>
        </p:spPr>
        <p:txBody>
          <a:bodyPr wrap="none" rtlCol="0">
            <a:spAutoFit/>
          </a:bodyPr>
          <a:lstStyle/>
          <a:p>
            <a:r>
              <a:rPr lang="de-DE" b="1" i="1" dirty="0" smtClean="0">
                <a:solidFill>
                  <a:schemeClr val="tx2">
                    <a:lumMod val="60000"/>
                    <a:lumOff val="40000"/>
                  </a:schemeClr>
                </a:solidFill>
              </a:rPr>
              <a:t>Objekt ohne Klasse</a:t>
            </a:r>
            <a:endParaRPr lang="de-DE" b="1" i="1" dirty="0">
              <a:solidFill>
                <a:schemeClr val="tx2">
                  <a:lumMod val="60000"/>
                  <a:lumOff val="40000"/>
                </a:schemeClr>
              </a:solidFill>
            </a:endParaRPr>
          </a:p>
        </p:txBody>
      </p:sp>
      <p:sp>
        <p:nvSpPr>
          <p:cNvPr id="10" name="Textfeld 9"/>
          <p:cNvSpPr txBox="1"/>
          <p:nvPr/>
        </p:nvSpPr>
        <p:spPr>
          <a:xfrm>
            <a:off x="6698465" y="1906080"/>
            <a:ext cx="1877502" cy="369332"/>
          </a:xfrm>
          <a:prstGeom prst="rect">
            <a:avLst/>
          </a:prstGeom>
          <a:noFill/>
        </p:spPr>
        <p:txBody>
          <a:bodyPr wrap="none" rtlCol="0">
            <a:spAutoFit/>
          </a:bodyPr>
          <a:lstStyle/>
          <a:p>
            <a:r>
              <a:rPr lang="de-DE" b="1" i="1" dirty="0" smtClean="0">
                <a:solidFill>
                  <a:schemeClr val="tx2">
                    <a:lumMod val="60000"/>
                    <a:lumOff val="40000"/>
                  </a:schemeClr>
                </a:solidFill>
              </a:rPr>
              <a:t>anonymes Objekt</a:t>
            </a:r>
            <a:endParaRPr lang="de-DE" b="1" i="1" dirty="0">
              <a:solidFill>
                <a:schemeClr val="tx2">
                  <a:lumMod val="60000"/>
                  <a:lumOff val="40000"/>
                </a:schemeClr>
              </a:solidFill>
            </a:endParaRPr>
          </a:p>
        </p:txBody>
      </p:sp>
      <p:grpSp>
        <p:nvGrpSpPr>
          <p:cNvPr id="51" name="Gruppieren 50"/>
          <p:cNvGrpSpPr/>
          <p:nvPr/>
        </p:nvGrpSpPr>
        <p:grpSpPr>
          <a:xfrm>
            <a:off x="682583" y="4237149"/>
            <a:ext cx="3644720" cy="1706450"/>
            <a:chOff x="682583" y="4237149"/>
            <a:chExt cx="3644720" cy="1706450"/>
          </a:xfrm>
        </p:grpSpPr>
        <p:grpSp>
          <p:nvGrpSpPr>
            <p:cNvPr id="22" name="Gruppieren 21"/>
            <p:cNvGrpSpPr/>
            <p:nvPr/>
          </p:nvGrpSpPr>
          <p:grpSpPr>
            <a:xfrm>
              <a:off x="682583" y="4237149"/>
              <a:ext cx="1957589" cy="637503"/>
              <a:chOff x="1609860" y="5422006"/>
              <a:chExt cx="1957589" cy="637503"/>
            </a:xfrm>
          </p:grpSpPr>
          <p:sp>
            <p:nvSpPr>
              <p:cNvPr id="23" name="Rechteck 22"/>
              <p:cNvSpPr/>
              <p:nvPr/>
            </p:nvSpPr>
            <p:spPr>
              <a:xfrm>
                <a:off x="1609861" y="5422006"/>
                <a:ext cx="1957588" cy="6375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u="sng" dirty="0" smtClean="0">
                    <a:solidFill>
                      <a:schemeClr val="tx1"/>
                    </a:solidFill>
                  </a:rPr>
                  <a:t>:Person</a:t>
                </a:r>
              </a:p>
              <a:p>
                <a:r>
                  <a:rPr lang="de-DE" dirty="0" err="1" smtClean="0">
                    <a:solidFill>
                      <a:schemeClr val="tx1"/>
                    </a:solidFill>
                  </a:rPr>
                  <a:t>name</a:t>
                </a:r>
                <a:r>
                  <a:rPr lang="de-DE" dirty="0" smtClean="0">
                    <a:solidFill>
                      <a:schemeClr val="tx1"/>
                    </a:solidFill>
                  </a:rPr>
                  <a:t> = „Michael“</a:t>
                </a:r>
              </a:p>
            </p:txBody>
          </p:sp>
          <p:cxnSp>
            <p:nvCxnSpPr>
              <p:cNvPr id="24" name="Gerade Verbindung 23"/>
              <p:cNvCxnSpPr/>
              <p:nvPr/>
            </p:nvCxnSpPr>
            <p:spPr>
              <a:xfrm>
                <a:off x="1609860" y="5745266"/>
                <a:ext cx="1957588" cy="905"/>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p:nvGrpSpPr>
          <p:grpSpPr>
            <a:xfrm>
              <a:off x="2794719" y="4237149"/>
              <a:ext cx="1532584" cy="637503"/>
              <a:chOff x="1609860" y="5422006"/>
              <a:chExt cx="1957589" cy="637503"/>
            </a:xfrm>
          </p:grpSpPr>
          <p:sp>
            <p:nvSpPr>
              <p:cNvPr id="26" name="Rechteck 25"/>
              <p:cNvSpPr/>
              <p:nvPr/>
            </p:nvSpPr>
            <p:spPr>
              <a:xfrm>
                <a:off x="1609861" y="5422006"/>
                <a:ext cx="1957588" cy="6375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u="sng" dirty="0" smtClean="0">
                    <a:solidFill>
                      <a:schemeClr val="tx1"/>
                    </a:solidFill>
                  </a:rPr>
                  <a:t>:Person</a:t>
                </a:r>
              </a:p>
              <a:p>
                <a:r>
                  <a:rPr lang="de-DE" dirty="0" err="1" smtClean="0">
                    <a:solidFill>
                      <a:schemeClr val="tx1"/>
                    </a:solidFill>
                  </a:rPr>
                  <a:t>name</a:t>
                </a:r>
                <a:r>
                  <a:rPr lang="de-DE" dirty="0" smtClean="0">
                    <a:solidFill>
                      <a:schemeClr val="tx1"/>
                    </a:solidFill>
                  </a:rPr>
                  <a:t> = „Susi“</a:t>
                </a:r>
              </a:p>
            </p:txBody>
          </p:sp>
          <p:cxnSp>
            <p:nvCxnSpPr>
              <p:cNvPr id="27" name="Gerade Verbindung 26"/>
              <p:cNvCxnSpPr/>
              <p:nvPr/>
            </p:nvCxnSpPr>
            <p:spPr>
              <a:xfrm>
                <a:off x="1609860" y="5745266"/>
                <a:ext cx="1957588" cy="905"/>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28" name="Gruppieren 27"/>
            <p:cNvGrpSpPr/>
            <p:nvPr/>
          </p:nvGrpSpPr>
          <p:grpSpPr>
            <a:xfrm>
              <a:off x="682584" y="5306096"/>
              <a:ext cx="1622736" cy="637503"/>
              <a:chOff x="1609860" y="5422006"/>
              <a:chExt cx="1957589" cy="637503"/>
            </a:xfrm>
          </p:grpSpPr>
          <p:sp>
            <p:nvSpPr>
              <p:cNvPr id="29" name="Rechteck 28"/>
              <p:cNvSpPr/>
              <p:nvPr/>
            </p:nvSpPr>
            <p:spPr>
              <a:xfrm>
                <a:off x="1609861" y="5422006"/>
                <a:ext cx="1957588" cy="6375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u="sng" dirty="0" smtClean="0">
                    <a:solidFill>
                      <a:schemeClr val="tx1"/>
                    </a:solidFill>
                  </a:rPr>
                  <a:t>:Person</a:t>
                </a:r>
              </a:p>
              <a:p>
                <a:r>
                  <a:rPr lang="de-DE" dirty="0" err="1" smtClean="0">
                    <a:solidFill>
                      <a:schemeClr val="tx1"/>
                    </a:solidFill>
                  </a:rPr>
                  <a:t>name</a:t>
                </a:r>
                <a:r>
                  <a:rPr lang="de-DE" dirty="0" smtClean="0">
                    <a:solidFill>
                      <a:schemeClr val="tx1"/>
                    </a:solidFill>
                  </a:rPr>
                  <a:t> = „Rolf“</a:t>
                </a:r>
              </a:p>
            </p:txBody>
          </p:sp>
          <p:cxnSp>
            <p:nvCxnSpPr>
              <p:cNvPr id="30" name="Gerade Verbindung 29"/>
              <p:cNvCxnSpPr/>
              <p:nvPr/>
            </p:nvCxnSpPr>
            <p:spPr>
              <a:xfrm>
                <a:off x="1609860" y="5745266"/>
                <a:ext cx="1957588" cy="905"/>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31" name="Gruppieren 30"/>
            <p:cNvGrpSpPr/>
            <p:nvPr/>
          </p:nvGrpSpPr>
          <p:grpSpPr>
            <a:xfrm>
              <a:off x="2691689" y="5306096"/>
              <a:ext cx="1622736" cy="637503"/>
              <a:chOff x="1609860" y="5422006"/>
              <a:chExt cx="1957589" cy="637503"/>
            </a:xfrm>
          </p:grpSpPr>
          <p:sp>
            <p:nvSpPr>
              <p:cNvPr id="32" name="Rechteck 31"/>
              <p:cNvSpPr/>
              <p:nvPr/>
            </p:nvSpPr>
            <p:spPr>
              <a:xfrm>
                <a:off x="1609861" y="5422006"/>
                <a:ext cx="1957588" cy="6375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u="sng" dirty="0" smtClean="0">
                    <a:solidFill>
                      <a:schemeClr val="tx1"/>
                    </a:solidFill>
                  </a:rPr>
                  <a:t>:Person</a:t>
                </a:r>
              </a:p>
              <a:p>
                <a:r>
                  <a:rPr lang="de-DE" dirty="0" err="1" smtClean="0">
                    <a:solidFill>
                      <a:schemeClr val="tx1"/>
                    </a:solidFill>
                  </a:rPr>
                  <a:t>name</a:t>
                </a:r>
                <a:r>
                  <a:rPr lang="de-DE" dirty="0" smtClean="0">
                    <a:solidFill>
                      <a:schemeClr val="tx1"/>
                    </a:solidFill>
                  </a:rPr>
                  <a:t> = „Rolf“</a:t>
                </a:r>
              </a:p>
            </p:txBody>
          </p:sp>
          <p:cxnSp>
            <p:nvCxnSpPr>
              <p:cNvPr id="33" name="Gerade Verbindung 32"/>
              <p:cNvCxnSpPr/>
              <p:nvPr/>
            </p:nvCxnSpPr>
            <p:spPr>
              <a:xfrm>
                <a:off x="1609860" y="5745266"/>
                <a:ext cx="1957588" cy="905"/>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42" name="Gerade Verbindung 41"/>
            <p:cNvCxnSpPr/>
            <p:nvPr/>
          </p:nvCxnSpPr>
          <p:spPr>
            <a:xfrm rot="16200000" flipV="1">
              <a:off x="1275011" y="5087153"/>
              <a:ext cx="437882" cy="3"/>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p:nvCxnSpPr>
          <p:spPr>
            <a:xfrm rot="16200000" flipV="1">
              <a:off x="3284115" y="5087154"/>
              <a:ext cx="437882" cy="3"/>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8" name="Textfeld 47"/>
            <p:cNvSpPr txBox="1"/>
            <p:nvPr/>
          </p:nvSpPr>
          <p:spPr>
            <a:xfrm>
              <a:off x="2049193" y="4893979"/>
              <a:ext cx="1146468" cy="369332"/>
            </a:xfrm>
            <a:prstGeom prst="rect">
              <a:avLst/>
            </a:prstGeom>
            <a:noFill/>
          </p:spPr>
          <p:txBody>
            <a:bodyPr wrap="none" rtlCol="0">
              <a:spAutoFit/>
            </a:bodyPr>
            <a:lstStyle/>
            <a:p>
              <a:r>
                <a:rPr lang="de-DE" b="1" i="1" dirty="0" smtClean="0">
                  <a:solidFill>
                    <a:schemeClr val="tx2">
                      <a:lumMod val="60000"/>
                      <a:lumOff val="40000"/>
                    </a:schemeClr>
                  </a:solidFill>
                </a:rPr>
                <a:t>Gleichheit</a:t>
              </a:r>
              <a:endParaRPr lang="de-DE" b="1" i="1" dirty="0">
                <a:solidFill>
                  <a:schemeClr val="tx2">
                    <a:lumMod val="60000"/>
                    <a:lumOff val="40000"/>
                  </a:schemeClr>
                </a:solidFill>
              </a:endParaRPr>
            </a:p>
          </p:txBody>
        </p:sp>
      </p:grpSp>
      <p:grpSp>
        <p:nvGrpSpPr>
          <p:cNvPr id="50" name="Gruppieren 49"/>
          <p:cNvGrpSpPr/>
          <p:nvPr/>
        </p:nvGrpSpPr>
        <p:grpSpPr>
          <a:xfrm>
            <a:off x="4997005" y="4237149"/>
            <a:ext cx="3644720" cy="1706450"/>
            <a:chOff x="4997005" y="4237149"/>
            <a:chExt cx="3644720" cy="1706450"/>
          </a:xfrm>
        </p:grpSpPr>
        <p:grpSp>
          <p:nvGrpSpPr>
            <p:cNvPr id="17" name="Gruppieren 16"/>
            <p:cNvGrpSpPr/>
            <p:nvPr/>
          </p:nvGrpSpPr>
          <p:grpSpPr>
            <a:xfrm>
              <a:off x="4997005" y="4237149"/>
              <a:ext cx="1957589" cy="637503"/>
              <a:chOff x="1609860" y="5422006"/>
              <a:chExt cx="1957589" cy="637503"/>
            </a:xfrm>
          </p:grpSpPr>
          <p:sp>
            <p:nvSpPr>
              <p:cNvPr id="13" name="Rechteck 12"/>
              <p:cNvSpPr/>
              <p:nvPr/>
            </p:nvSpPr>
            <p:spPr>
              <a:xfrm>
                <a:off x="1609861" y="5422006"/>
                <a:ext cx="1957588" cy="6375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u="sng" dirty="0" smtClean="0">
                    <a:solidFill>
                      <a:schemeClr val="tx1"/>
                    </a:solidFill>
                  </a:rPr>
                  <a:t>:Person</a:t>
                </a:r>
              </a:p>
              <a:p>
                <a:r>
                  <a:rPr lang="de-DE" dirty="0" err="1" smtClean="0">
                    <a:solidFill>
                      <a:schemeClr val="tx1"/>
                    </a:solidFill>
                  </a:rPr>
                  <a:t>name</a:t>
                </a:r>
                <a:r>
                  <a:rPr lang="de-DE" dirty="0" smtClean="0">
                    <a:solidFill>
                      <a:schemeClr val="tx1"/>
                    </a:solidFill>
                  </a:rPr>
                  <a:t> = „Michael“</a:t>
                </a:r>
              </a:p>
            </p:txBody>
          </p:sp>
          <p:cxnSp>
            <p:nvCxnSpPr>
              <p:cNvPr id="16" name="Gerade Verbindung 15"/>
              <p:cNvCxnSpPr/>
              <p:nvPr/>
            </p:nvCxnSpPr>
            <p:spPr>
              <a:xfrm>
                <a:off x="1609860" y="5745266"/>
                <a:ext cx="1957588" cy="905"/>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18" name="Gruppieren 17"/>
            <p:cNvGrpSpPr/>
            <p:nvPr/>
          </p:nvGrpSpPr>
          <p:grpSpPr>
            <a:xfrm>
              <a:off x="7109141" y="4237149"/>
              <a:ext cx="1532584" cy="637503"/>
              <a:chOff x="1609860" y="5422006"/>
              <a:chExt cx="1957589" cy="637503"/>
            </a:xfrm>
          </p:grpSpPr>
          <p:sp>
            <p:nvSpPr>
              <p:cNvPr id="19" name="Rechteck 18"/>
              <p:cNvSpPr/>
              <p:nvPr/>
            </p:nvSpPr>
            <p:spPr>
              <a:xfrm>
                <a:off x="1609861" y="5422006"/>
                <a:ext cx="1957588" cy="6375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u="sng" dirty="0" smtClean="0">
                    <a:solidFill>
                      <a:schemeClr val="tx1"/>
                    </a:solidFill>
                  </a:rPr>
                  <a:t>:Person</a:t>
                </a:r>
              </a:p>
              <a:p>
                <a:r>
                  <a:rPr lang="de-DE" dirty="0" err="1" smtClean="0">
                    <a:solidFill>
                      <a:schemeClr val="tx1"/>
                    </a:solidFill>
                  </a:rPr>
                  <a:t>name</a:t>
                </a:r>
                <a:r>
                  <a:rPr lang="de-DE" dirty="0" smtClean="0">
                    <a:solidFill>
                      <a:schemeClr val="tx1"/>
                    </a:solidFill>
                  </a:rPr>
                  <a:t> = „Susi“</a:t>
                </a:r>
              </a:p>
            </p:txBody>
          </p:sp>
          <p:cxnSp>
            <p:nvCxnSpPr>
              <p:cNvPr id="20" name="Gerade Verbindung 19"/>
              <p:cNvCxnSpPr/>
              <p:nvPr/>
            </p:nvCxnSpPr>
            <p:spPr>
              <a:xfrm>
                <a:off x="1609860" y="5745266"/>
                <a:ext cx="1957588" cy="905"/>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37" name="Gruppieren 36"/>
            <p:cNvGrpSpPr/>
            <p:nvPr/>
          </p:nvGrpSpPr>
          <p:grpSpPr>
            <a:xfrm>
              <a:off x="6091712" y="5306096"/>
              <a:ext cx="1622736" cy="637503"/>
              <a:chOff x="1609860" y="5422006"/>
              <a:chExt cx="1957589" cy="637503"/>
            </a:xfrm>
          </p:grpSpPr>
          <p:sp>
            <p:nvSpPr>
              <p:cNvPr id="38" name="Rechteck 37"/>
              <p:cNvSpPr/>
              <p:nvPr/>
            </p:nvSpPr>
            <p:spPr>
              <a:xfrm>
                <a:off x="1609861" y="5422006"/>
                <a:ext cx="1957588" cy="6375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u="sng" dirty="0" smtClean="0">
                    <a:solidFill>
                      <a:schemeClr val="tx1"/>
                    </a:solidFill>
                  </a:rPr>
                  <a:t>:Person</a:t>
                </a:r>
              </a:p>
              <a:p>
                <a:r>
                  <a:rPr lang="de-DE" dirty="0" err="1" smtClean="0">
                    <a:solidFill>
                      <a:schemeClr val="tx1"/>
                    </a:solidFill>
                  </a:rPr>
                  <a:t>name</a:t>
                </a:r>
                <a:r>
                  <a:rPr lang="de-DE" dirty="0" smtClean="0">
                    <a:solidFill>
                      <a:schemeClr val="tx1"/>
                    </a:solidFill>
                  </a:rPr>
                  <a:t> = „Rolf“</a:t>
                </a:r>
              </a:p>
            </p:txBody>
          </p:sp>
          <p:cxnSp>
            <p:nvCxnSpPr>
              <p:cNvPr id="39" name="Gerade Verbindung 38"/>
              <p:cNvCxnSpPr/>
              <p:nvPr/>
            </p:nvCxnSpPr>
            <p:spPr>
              <a:xfrm>
                <a:off x="1609860" y="5745266"/>
                <a:ext cx="1957588" cy="905"/>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44" name="Gerade Verbindung 43"/>
            <p:cNvCxnSpPr/>
            <p:nvPr/>
          </p:nvCxnSpPr>
          <p:spPr>
            <a:xfrm flipV="1">
              <a:off x="6851567" y="4868214"/>
              <a:ext cx="682574" cy="43788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p:nvCxnSpPr>
          <p:spPr>
            <a:xfrm rot="10800000">
              <a:off x="6194739" y="4868214"/>
              <a:ext cx="656827" cy="43788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9" name="Textfeld 48"/>
            <p:cNvSpPr txBox="1"/>
            <p:nvPr/>
          </p:nvSpPr>
          <p:spPr>
            <a:xfrm>
              <a:off x="5062850" y="4893979"/>
              <a:ext cx="1016625" cy="369332"/>
            </a:xfrm>
            <a:prstGeom prst="rect">
              <a:avLst/>
            </a:prstGeom>
            <a:noFill/>
          </p:spPr>
          <p:txBody>
            <a:bodyPr wrap="none" rtlCol="0">
              <a:spAutoFit/>
            </a:bodyPr>
            <a:lstStyle/>
            <a:p>
              <a:r>
                <a:rPr lang="de-DE" b="1" i="1" dirty="0" smtClean="0">
                  <a:solidFill>
                    <a:schemeClr val="tx2">
                      <a:lumMod val="60000"/>
                      <a:lumOff val="40000"/>
                    </a:schemeClr>
                  </a:solidFill>
                </a:rPr>
                <a:t>Identität</a:t>
              </a:r>
              <a:endParaRPr lang="de-DE" b="1" i="1" dirty="0">
                <a:solidFill>
                  <a:schemeClr val="tx2">
                    <a:lumMod val="60000"/>
                    <a:lumOff val="40000"/>
                  </a:schemeClr>
                </a:solidFill>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Attribut</a:t>
            </a:r>
            <a:endParaRPr lang="de-DE" dirty="0"/>
          </a:p>
        </p:txBody>
      </p:sp>
      <p:sp>
        <p:nvSpPr>
          <p:cNvPr id="3" name="Inhaltsplatzhalter 2"/>
          <p:cNvSpPr>
            <a:spLocks noGrp="1"/>
          </p:cNvSpPr>
          <p:nvPr>
            <p:ph idx="1"/>
          </p:nvPr>
        </p:nvSpPr>
        <p:spPr>
          <a:xfrm>
            <a:off x="457200" y="1432775"/>
            <a:ext cx="8229600" cy="4525963"/>
          </a:xfrm>
        </p:spPr>
        <p:txBody>
          <a:bodyPr>
            <a:normAutofit/>
          </a:bodyPr>
          <a:lstStyle/>
          <a:p>
            <a:r>
              <a:rPr lang="de-DE" sz="2800" dirty="0" smtClean="0"/>
              <a:t>Datenelement, das in jedem Objekt der Klasse enthalten ist</a:t>
            </a:r>
          </a:p>
          <a:p>
            <a:r>
              <a:rPr lang="de-DE" sz="2800" b="1" i="1" dirty="0" smtClean="0"/>
              <a:t>Optional: Datentyp</a:t>
            </a:r>
          </a:p>
          <a:p>
            <a:pPr lvl="1"/>
            <a:r>
              <a:rPr lang="de-DE" sz="2400" dirty="0" smtClean="0"/>
              <a:t>z.B. Integer, String</a:t>
            </a:r>
          </a:p>
          <a:p>
            <a:pPr lvl="1"/>
            <a:r>
              <a:rPr lang="de-DE" sz="2400" dirty="0" smtClean="0"/>
              <a:t>Bei OOA nicht angegeben</a:t>
            </a:r>
          </a:p>
          <a:p>
            <a:r>
              <a:rPr lang="de-DE" sz="2400" b="1" i="1" dirty="0" smtClean="0"/>
              <a:t>Anfangswert: </a:t>
            </a:r>
            <a:r>
              <a:rPr lang="de-DE" sz="2400" dirty="0" smtClean="0"/>
              <a:t/>
            </a:r>
            <a:br>
              <a:rPr lang="de-DE" sz="2400" dirty="0" smtClean="0"/>
            </a:br>
            <a:r>
              <a:rPr lang="de-DE" sz="2400" dirty="0" err="1" smtClean="0"/>
              <a:t>Defaultwert</a:t>
            </a:r>
            <a:r>
              <a:rPr lang="de-DE" sz="2400" dirty="0" smtClean="0"/>
              <a:t> bei Erstellen eines neuen Objekts</a:t>
            </a:r>
            <a:endParaRPr lang="de-DE" sz="2400"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grpSp>
        <p:nvGrpSpPr>
          <p:cNvPr id="6" name="Gruppieren 8"/>
          <p:cNvGrpSpPr/>
          <p:nvPr/>
        </p:nvGrpSpPr>
        <p:grpSpPr>
          <a:xfrm>
            <a:off x="4855337" y="2356833"/>
            <a:ext cx="2975018" cy="1635618"/>
            <a:chOff x="3747752" y="1648497"/>
            <a:chExt cx="3992451" cy="1635618"/>
          </a:xfrm>
        </p:grpSpPr>
        <p:sp>
          <p:nvSpPr>
            <p:cNvPr id="7" name="Rechteck 6"/>
            <p:cNvSpPr/>
            <p:nvPr/>
          </p:nvSpPr>
          <p:spPr>
            <a:xfrm>
              <a:off x="3760631" y="1648497"/>
              <a:ext cx="3979572" cy="16356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Klasse</a:t>
              </a:r>
            </a:p>
            <a:p>
              <a:pPr algn="ctr"/>
              <a:endParaRPr lang="de-DE" dirty="0" smtClean="0">
                <a:solidFill>
                  <a:schemeClr val="tx1"/>
                </a:solidFill>
              </a:endParaRPr>
            </a:p>
            <a:p>
              <a:r>
                <a:rPr lang="de-DE" dirty="0" smtClean="0">
                  <a:solidFill>
                    <a:schemeClr val="tx1"/>
                  </a:solidFill>
                </a:rPr>
                <a:t>attribut1</a:t>
              </a:r>
            </a:p>
            <a:p>
              <a:r>
                <a:rPr lang="de-DE" dirty="0" smtClean="0">
                  <a:solidFill>
                    <a:schemeClr val="tx1"/>
                  </a:solidFill>
                </a:rPr>
                <a:t>attribut2 </a:t>
              </a:r>
              <a:r>
                <a:rPr lang="de-DE" b="1" dirty="0" smtClean="0">
                  <a:solidFill>
                    <a:srgbClr val="FF0000"/>
                  </a:solidFill>
                </a:rPr>
                <a:t>: Typ</a:t>
              </a:r>
              <a:endParaRPr lang="de-DE" dirty="0" smtClean="0">
                <a:solidFill>
                  <a:schemeClr val="tx1"/>
                </a:solidFill>
              </a:endParaRPr>
            </a:p>
            <a:p>
              <a:r>
                <a:rPr lang="de-DE" dirty="0" smtClean="0">
                  <a:solidFill>
                    <a:schemeClr val="tx1"/>
                  </a:solidFill>
                </a:rPr>
                <a:t>attribut3 </a:t>
              </a:r>
              <a:r>
                <a:rPr lang="de-DE" b="1" dirty="0" smtClean="0">
                  <a:solidFill>
                    <a:srgbClr val="FF0000"/>
                  </a:solidFill>
                </a:rPr>
                <a:t>= „Anfangswert“</a:t>
              </a:r>
            </a:p>
          </p:txBody>
        </p:sp>
        <p:cxnSp>
          <p:nvCxnSpPr>
            <p:cNvPr id="8" name="Gerade Verbindung 7"/>
            <p:cNvCxnSpPr/>
            <p:nvPr/>
          </p:nvCxnSpPr>
          <p:spPr>
            <a:xfrm>
              <a:off x="3747752" y="2176530"/>
              <a:ext cx="3979572"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9" name="Gruppieren 8"/>
          <p:cNvGrpSpPr/>
          <p:nvPr/>
        </p:nvGrpSpPr>
        <p:grpSpPr>
          <a:xfrm>
            <a:off x="859606" y="4584879"/>
            <a:ext cx="2591932" cy="1764406"/>
            <a:chOff x="3743349" y="1442436"/>
            <a:chExt cx="3983975" cy="1764406"/>
          </a:xfrm>
        </p:grpSpPr>
        <p:sp>
          <p:nvSpPr>
            <p:cNvPr id="10" name="Rechteck 9"/>
            <p:cNvSpPr/>
            <p:nvPr/>
          </p:nvSpPr>
          <p:spPr>
            <a:xfrm>
              <a:off x="3743349" y="1442436"/>
              <a:ext cx="3979572" cy="17644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Klasse</a:t>
              </a:r>
            </a:p>
            <a:p>
              <a:r>
                <a:rPr lang="de-DE" dirty="0" smtClean="0">
                  <a:solidFill>
                    <a:schemeClr val="tx1"/>
                  </a:solidFill>
                </a:rPr>
                <a:t>attribut1[1]</a:t>
              </a:r>
            </a:p>
            <a:p>
              <a:r>
                <a:rPr lang="de-DE" dirty="0" err="1" smtClean="0">
                  <a:solidFill>
                    <a:schemeClr val="tx1"/>
                  </a:solidFill>
                </a:rPr>
                <a:t>optAttr</a:t>
              </a:r>
              <a:r>
                <a:rPr lang="de-DE" dirty="0" smtClean="0">
                  <a:solidFill>
                    <a:schemeClr val="tx1"/>
                  </a:solidFill>
                </a:rPr>
                <a:t>: Typ[0..1] </a:t>
              </a:r>
            </a:p>
            <a:p>
              <a:r>
                <a:rPr lang="de-DE" dirty="0" err="1" smtClean="0">
                  <a:solidFill>
                    <a:schemeClr val="tx1"/>
                  </a:solidFill>
                </a:rPr>
                <a:t>name</a:t>
              </a:r>
              <a:r>
                <a:rPr lang="de-DE" dirty="0" smtClean="0">
                  <a:solidFill>
                    <a:schemeClr val="tx1"/>
                  </a:solidFill>
                </a:rPr>
                <a:t>: String[2] </a:t>
              </a:r>
            </a:p>
            <a:p>
              <a:r>
                <a:rPr lang="de-DE" dirty="0" smtClean="0">
                  <a:solidFill>
                    <a:schemeClr val="tx1"/>
                  </a:solidFill>
                </a:rPr>
                <a:t>Attribut2[1..5]</a:t>
              </a:r>
            </a:p>
            <a:p>
              <a:r>
                <a:rPr lang="de-DE" dirty="0" smtClean="0">
                  <a:solidFill>
                    <a:schemeClr val="tx1"/>
                  </a:solidFill>
                </a:rPr>
                <a:t>Attribut3: Typ[0..*]</a:t>
              </a:r>
            </a:p>
          </p:txBody>
        </p:sp>
        <p:cxnSp>
          <p:nvCxnSpPr>
            <p:cNvPr id="11" name="Gerade Verbindung 10"/>
            <p:cNvCxnSpPr/>
            <p:nvPr/>
          </p:nvCxnSpPr>
          <p:spPr>
            <a:xfrm>
              <a:off x="3747752" y="1790163"/>
              <a:ext cx="3979572"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2" name="Textfeld 11"/>
          <p:cNvSpPr txBox="1"/>
          <p:nvPr/>
        </p:nvSpPr>
        <p:spPr>
          <a:xfrm>
            <a:off x="4430332" y="4559121"/>
            <a:ext cx="3981346" cy="1754326"/>
          </a:xfrm>
          <a:prstGeom prst="rect">
            <a:avLst/>
          </a:prstGeom>
          <a:noFill/>
        </p:spPr>
        <p:txBody>
          <a:bodyPr wrap="square" rtlCol="0">
            <a:spAutoFit/>
          </a:bodyPr>
          <a:lstStyle/>
          <a:p>
            <a:r>
              <a:rPr lang="de-DE" dirty="0" smtClean="0">
                <a:solidFill>
                  <a:schemeClr val="tx2">
                    <a:lumMod val="60000"/>
                    <a:lumOff val="40000"/>
                  </a:schemeClr>
                </a:solidFill>
              </a:rPr>
              <a:t>Voreinstellung: genau ein Attributwert</a:t>
            </a:r>
          </a:p>
          <a:p>
            <a:r>
              <a:rPr lang="de-DE" dirty="0" smtClean="0">
                <a:solidFill>
                  <a:schemeClr val="tx2">
                    <a:lumMod val="60000"/>
                    <a:lumOff val="40000"/>
                  </a:schemeClr>
                </a:solidFill>
              </a:rPr>
              <a:t>Optionales Attribut (hier mit Typangabe)</a:t>
            </a:r>
          </a:p>
          <a:p>
            <a:r>
              <a:rPr lang="de-DE" dirty="0" smtClean="0">
                <a:solidFill>
                  <a:schemeClr val="tx2">
                    <a:lumMod val="60000"/>
                    <a:lumOff val="40000"/>
                  </a:schemeClr>
                </a:solidFill>
              </a:rPr>
              <a:t>Attribut mit genau 2 String-Werten</a:t>
            </a:r>
          </a:p>
          <a:p>
            <a:r>
              <a:rPr lang="de-DE" dirty="0" smtClean="0">
                <a:solidFill>
                  <a:schemeClr val="tx2">
                    <a:lumMod val="60000"/>
                    <a:lumOff val="40000"/>
                  </a:schemeClr>
                </a:solidFill>
              </a:rPr>
              <a:t>	z.B. „Hans“, „Meier“</a:t>
            </a:r>
          </a:p>
          <a:p>
            <a:r>
              <a:rPr lang="de-DE" dirty="0" smtClean="0">
                <a:solidFill>
                  <a:schemeClr val="tx2">
                    <a:lumMod val="60000"/>
                    <a:lumOff val="40000"/>
                  </a:schemeClr>
                </a:solidFill>
              </a:rPr>
              <a:t>Attribut mit 1 bis 5 Werten</a:t>
            </a:r>
          </a:p>
          <a:p>
            <a:r>
              <a:rPr lang="de-DE" dirty="0" smtClean="0">
                <a:solidFill>
                  <a:schemeClr val="tx2">
                    <a:lumMod val="60000"/>
                    <a:lumOff val="40000"/>
                  </a:schemeClr>
                </a:solidFill>
              </a:rPr>
              <a:t>Attribut mit beliebig vielen Werten</a:t>
            </a:r>
            <a:endParaRPr lang="de-DE" dirty="0">
              <a:solidFill>
                <a:schemeClr val="tx2">
                  <a:lumMod val="60000"/>
                  <a:lumOff val="40000"/>
                </a:schemeClr>
              </a:solidFill>
            </a:endParaRPr>
          </a:p>
        </p:txBody>
      </p:sp>
      <p:cxnSp>
        <p:nvCxnSpPr>
          <p:cNvPr id="14" name="Gerade Verbindung mit Pfeil 13"/>
          <p:cNvCxnSpPr/>
          <p:nvPr/>
        </p:nvCxnSpPr>
        <p:spPr>
          <a:xfrm rot="10800000" flipV="1">
            <a:off x="2163652" y="4752303"/>
            <a:ext cx="2292439" cy="309093"/>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rot="10800000" flipV="1">
            <a:off x="2665928" y="5048517"/>
            <a:ext cx="1790165" cy="270458"/>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rot="10800000" flipV="1">
            <a:off x="2511380" y="5331851"/>
            <a:ext cx="1944712" cy="283337"/>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rot="10800000" flipV="1">
            <a:off x="2446986" y="5885644"/>
            <a:ext cx="2009106" cy="12880"/>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rot="10800000" flipV="1">
            <a:off x="2820474" y="6156099"/>
            <a:ext cx="1635619" cy="25759"/>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Klassenattribute</a:t>
            </a:r>
            <a:endParaRPr lang="de-DE" dirty="0"/>
          </a:p>
        </p:txBody>
      </p:sp>
      <p:sp>
        <p:nvSpPr>
          <p:cNvPr id="3" name="Inhaltsplatzhalter 2"/>
          <p:cNvSpPr>
            <a:spLocks noGrp="1"/>
          </p:cNvSpPr>
          <p:nvPr>
            <p:ph idx="1"/>
          </p:nvPr>
        </p:nvSpPr>
        <p:spPr/>
        <p:txBody>
          <a:bodyPr>
            <a:normAutofit/>
          </a:bodyPr>
          <a:lstStyle/>
          <a:p>
            <a:r>
              <a:rPr lang="de-DE" sz="2800" dirty="0" smtClean="0"/>
              <a:t>Klassenattribute sind Attribute für die nur ein einziger Attributwert für alle Objekte der Klasse existiert </a:t>
            </a:r>
            <a:r>
              <a:rPr lang="de-DE" sz="2800" i="1" dirty="0" smtClean="0"/>
              <a:t>(</a:t>
            </a:r>
            <a:r>
              <a:rPr lang="de-DE" sz="2800" i="1" dirty="0" err="1" smtClean="0"/>
              <a:t>Static</a:t>
            </a:r>
            <a:r>
              <a:rPr lang="de-DE" sz="2800" i="1" dirty="0" smtClean="0"/>
              <a:t> Members in C++)</a:t>
            </a:r>
          </a:p>
          <a:p>
            <a:r>
              <a:rPr lang="de-DE" sz="2800" dirty="0" smtClean="0"/>
              <a:t>Klassenattribute existieren bereits, wenn es (noch) kein Objekt der Klasse gibt</a:t>
            </a:r>
          </a:p>
          <a:p>
            <a:r>
              <a:rPr lang="de-DE" sz="2800" dirty="0" smtClean="0"/>
              <a:t>Oft Eigenschaften der Klasse selbst</a:t>
            </a:r>
            <a:endParaRPr lang="de-DE" sz="2800"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grpSp>
        <p:nvGrpSpPr>
          <p:cNvPr id="6" name="Gruppieren 8"/>
          <p:cNvGrpSpPr/>
          <p:nvPr/>
        </p:nvGrpSpPr>
        <p:grpSpPr>
          <a:xfrm>
            <a:off x="2021985" y="4649272"/>
            <a:ext cx="2975018" cy="1287888"/>
            <a:chOff x="3747752" y="1648497"/>
            <a:chExt cx="3992451" cy="1287888"/>
          </a:xfrm>
        </p:grpSpPr>
        <p:sp>
          <p:nvSpPr>
            <p:cNvPr id="7" name="Rechteck 6"/>
            <p:cNvSpPr/>
            <p:nvPr/>
          </p:nvSpPr>
          <p:spPr>
            <a:xfrm>
              <a:off x="3760631" y="1648497"/>
              <a:ext cx="3979572" cy="12878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Klasse</a:t>
              </a:r>
            </a:p>
            <a:p>
              <a:pPr algn="ctr"/>
              <a:endParaRPr lang="de-DE" dirty="0" smtClean="0">
                <a:solidFill>
                  <a:schemeClr val="tx1"/>
                </a:solidFill>
              </a:endParaRPr>
            </a:p>
            <a:p>
              <a:r>
                <a:rPr lang="de-DE" dirty="0" err="1" smtClean="0">
                  <a:solidFill>
                    <a:schemeClr val="tx1"/>
                  </a:solidFill>
                </a:rPr>
                <a:t>attribut</a:t>
              </a:r>
              <a:endParaRPr lang="de-DE" dirty="0" smtClean="0">
                <a:solidFill>
                  <a:schemeClr val="tx1"/>
                </a:solidFill>
              </a:endParaRPr>
            </a:p>
            <a:p>
              <a:r>
                <a:rPr lang="de-DE" u="sng" dirty="0" err="1" smtClean="0">
                  <a:solidFill>
                    <a:schemeClr val="tx1"/>
                  </a:solidFill>
                </a:rPr>
                <a:t>klassenattribut</a:t>
              </a:r>
              <a:endParaRPr lang="de-DE" b="1" u="sng" dirty="0" smtClean="0">
                <a:solidFill>
                  <a:srgbClr val="FF0000"/>
                </a:solidFill>
              </a:endParaRPr>
            </a:p>
          </p:txBody>
        </p:sp>
        <p:cxnSp>
          <p:nvCxnSpPr>
            <p:cNvPr id="8" name="Gerade Verbindung 7"/>
            <p:cNvCxnSpPr/>
            <p:nvPr/>
          </p:nvCxnSpPr>
          <p:spPr>
            <a:xfrm>
              <a:off x="3747752" y="2176530"/>
              <a:ext cx="3979572"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9" name="Textfeld 8"/>
          <p:cNvSpPr txBox="1"/>
          <p:nvPr/>
        </p:nvSpPr>
        <p:spPr>
          <a:xfrm>
            <a:off x="5138670" y="4906850"/>
            <a:ext cx="3129567" cy="646331"/>
          </a:xfrm>
          <a:prstGeom prst="rect">
            <a:avLst/>
          </a:prstGeom>
          <a:noFill/>
        </p:spPr>
        <p:txBody>
          <a:bodyPr wrap="square" rtlCol="0">
            <a:spAutoFit/>
          </a:bodyPr>
          <a:lstStyle/>
          <a:p>
            <a:r>
              <a:rPr lang="de-DE" dirty="0" smtClean="0">
                <a:solidFill>
                  <a:schemeClr val="tx2">
                    <a:lumMod val="60000"/>
                    <a:lumOff val="40000"/>
                  </a:schemeClr>
                </a:solidFill>
              </a:rPr>
              <a:t>Klassenattribute werden durch</a:t>
            </a:r>
          </a:p>
          <a:p>
            <a:r>
              <a:rPr lang="de-DE" dirty="0" smtClean="0">
                <a:solidFill>
                  <a:schemeClr val="tx2">
                    <a:lumMod val="60000"/>
                    <a:lumOff val="40000"/>
                  </a:schemeClr>
                </a:solidFill>
              </a:rPr>
              <a:t>Unterstrich gekennzeichnet</a:t>
            </a:r>
            <a:endParaRPr lang="de-DE"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Operationen</a:t>
            </a:r>
            <a:endParaRPr lang="de-DE" dirty="0"/>
          </a:p>
        </p:txBody>
      </p:sp>
      <p:sp>
        <p:nvSpPr>
          <p:cNvPr id="3" name="Inhaltsplatzhalter 2"/>
          <p:cNvSpPr>
            <a:spLocks noGrp="1"/>
          </p:cNvSpPr>
          <p:nvPr>
            <p:ph idx="1"/>
          </p:nvPr>
        </p:nvSpPr>
        <p:spPr/>
        <p:txBody>
          <a:bodyPr>
            <a:normAutofit/>
          </a:bodyPr>
          <a:lstStyle/>
          <a:p>
            <a:r>
              <a:rPr lang="de-DE" dirty="0" smtClean="0"/>
              <a:t>Ausführbare Aktion</a:t>
            </a:r>
          </a:p>
          <a:p>
            <a:pPr lvl="1"/>
            <a:r>
              <a:rPr lang="de-DE" sz="2400" dirty="0" smtClean="0"/>
              <a:t>Anforderung über </a:t>
            </a:r>
            <a:r>
              <a:rPr lang="de-DE" sz="2400" b="1" i="1" dirty="0" smtClean="0"/>
              <a:t>Botschaften</a:t>
            </a:r>
          </a:p>
          <a:p>
            <a:pPr lvl="1"/>
            <a:r>
              <a:rPr lang="de-DE" sz="2400" dirty="0" smtClean="0"/>
              <a:t>Alle Objekte einer Klasse haben dieselben Operationen</a:t>
            </a:r>
          </a:p>
          <a:p>
            <a:pPr lvl="1"/>
            <a:r>
              <a:rPr lang="de-DE" sz="2400" dirty="0" smtClean="0"/>
              <a:t>Operationen können direkt auf Objekt-Attribute zugreifen</a:t>
            </a:r>
          </a:p>
          <a:p>
            <a:r>
              <a:rPr lang="de-DE" dirty="0" smtClean="0"/>
              <a:t>Drei Arten von Operationen</a:t>
            </a:r>
          </a:p>
          <a:p>
            <a:pPr lvl="1"/>
            <a:r>
              <a:rPr lang="de-DE" sz="2400" dirty="0" smtClean="0"/>
              <a:t>(Objekt-)Operationen: werden auf einzelnes Objekt angewandt</a:t>
            </a:r>
          </a:p>
          <a:p>
            <a:pPr lvl="1"/>
            <a:r>
              <a:rPr lang="de-DE" sz="2400" dirty="0" err="1" smtClean="0"/>
              <a:t>Konstruktor</a:t>
            </a:r>
            <a:r>
              <a:rPr lang="de-DE" sz="2400" dirty="0" smtClean="0"/>
              <a:t>-Operationen: erzeugen neues Objekt</a:t>
            </a:r>
          </a:p>
          <a:p>
            <a:pPr lvl="1"/>
            <a:r>
              <a:rPr lang="de-DE" sz="2400" dirty="0" smtClean="0"/>
              <a:t>Klassenoperationen (statische Methoden)</a:t>
            </a:r>
            <a:endParaRPr lang="de-DE" sz="2400"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Klassenoperationen</a:t>
            </a:r>
            <a:endParaRPr lang="de-DE" dirty="0"/>
          </a:p>
        </p:txBody>
      </p:sp>
      <p:sp>
        <p:nvSpPr>
          <p:cNvPr id="3" name="Inhaltsplatzhalter 2"/>
          <p:cNvSpPr>
            <a:spLocks noGrp="1"/>
          </p:cNvSpPr>
          <p:nvPr>
            <p:ph idx="1"/>
          </p:nvPr>
        </p:nvSpPr>
        <p:spPr/>
        <p:txBody>
          <a:bodyPr>
            <a:normAutofit/>
          </a:bodyPr>
          <a:lstStyle/>
          <a:p>
            <a:r>
              <a:rPr lang="de-DE" sz="2800" dirty="0" smtClean="0"/>
              <a:t>Klassenoperationen sind der Klasse zugeordnet und werden nicht </a:t>
            </a:r>
            <a:r>
              <a:rPr lang="de-DE" sz="2800" dirty="0" smtClean="0"/>
              <a:t>auf ein einzelnes Objekt (Instanz) angewendet </a:t>
            </a:r>
            <a:r>
              <a:rPr lang="de-DE" sz="2800" dirty="0" smtClean="0"/>
              <a:t> </a:t>
            </a:r>
            <a:r>
              <a:rPr lang="de-DE" sz="2800" i="1" dirty="0" smtClean="0"/>
              <a:t>(</a:t>
            </a:r>
            <a:r>
              <a:rPr lang="de-DE" sz="2800" i="1" dirty="0" err="1" smtClean="0"/>
              <a:t>Static</a:t>
            </a:r>
            <a:r>
              <a:rPr lang="de-DE" sz="2800" i="1" dirty="0" smtClean="0"/>
              <a:t> </a:t>
            </a:r>
            <a:r>
              <a:rPr lang="de-DE" sz="2800" i="1" dirty="0" err="1" smtClean="0"/>
              <a:t>Operations</a:t>
            </a:r>
            <a:r>
              <a:rPr lang="de-DE" sz="2800" i="1" dirty="0" smtClean="0"/>
              <a:t> in </a:t>
            </a:r>
            <a:r>
              <a:rPr lang="de-DE" sz="2800" i="1" dirty="0" smtClean="0"/>
              <a:t>C++)</a:t>
            </a:r>
          </a:p>
          <a:p>
            <a:r>
              <a:rPr lang="de-DE" sz="2800" dirty="0" smtClean="0"/>
              <a:t>In der OOA werden Klassenoperationen in zwei Fällen benutzt:</a:t>
            </a:r>
          </a:p>
          <a:p>
            <a:pPr lvl="1"/>
            <a:r>
              <a:rPr lang="de-DE" sz="2400" dirty="0" err="1" smtClean="0"/>
              <a:t>Manipilation</a:t>
            </a:r>
            <a:r>
              <a:rPr lang="de-DE" sz="2400" dirty="0" smtClean="0"/>
              <a:t> von Klassenattributen (ohne Beteiligung eines Objekts)</a:t>
            </a:r>
          </a:p>
          <a:p>
            <a:pPr lvl="1"/>
            <a:r>
              <a:rPr lang="de-DE" sz="2400" dirty="0" smtClean="0"/>
              <a:t>Operationen bezieht sich auf</a:t>
            </a:r>
            <a:br>
              <a:rPr lang="de-DE" sz="2400" dirty="0" smtClean="0"/>
            </a:br>
            <a:r>
              <a:rPr lang="de-DE" sz="2400" dirty="0" smtClean="0"/>
              <a:t>alle Objekte</a:t>
            </a:r>
          </a:p>
          <a:p>
            <a:pPr lvl="2"/>
            <a:r>
              <a:rPr lang="de-DE" sz="2000" dirty="0" smtClean="0"/>
              <a:t>z</a:t>
            </a:r>
            <a:r>
              <a:rPr lang="de-DE" sz="2000" dirty="0" smtClean="0"/>
              <a:t>.B. </a:t>
            </a:r>
            <a:r>
              <a:rPr lang="de-DE" sz="2000" dirty="0" err="1" smtClean="0"/>
              <a:t>O</a:t>
            </a:r>
            <a:r>
              <a:rPr lang="de-DE" sz="2000" dirty="0" err="1" smtClean="0"/>
              <a:t>bjektverwalgung</a:t>
            </a:r>
            <a:endParaRPr lang="de-DE" sz="2000"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grpSp>
        <p:nvGrpSpPr>
          <p:cNvPr id="6" name="Gruppieren 8"/>
          <p:cNvGrpSpPr/>
          <p:nvPr/>
        </p:nvGrpSpPr>
        <p:grpSpPr>
          <a:xfrm>
            <a:off x="5637666" y="4559120"/>
            <a:ext cx="2981581" cy="1287888"/>
            <a:chOff x="3570514" y="1622740"/>
            <a:chExt cx="4001259" cy="1287888"/>
          </a:xfrm>
        </p:grpSpPr>
        <p:sp>
          <p:nvSpPr>
            <p:cNvPr id="7" name="Rechteck 6"/>
            <p:cNvSpPr/>
            <p:nvPr/>
          </p:nvSpPr>
          <p:spPr>
            <a:xfrm>
              <a:off x="3570514" y="1622740"/>
              <a:ext cx="3979572" cy="12878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Aushilfe</a:t>
              </a:r>
              <a:endParaRPr lang="de-DE" dirty="0" smtClean="0">
                <a:solidFill>
                  <a:schemeClr val="tx1"/>
                </a:solidFill>
              </a:endParaRPr>
            </a:p>
            <a:p>
              <a:pPr algn="ctr"/>
              <a:endParaRPr lang="de-DE" dirty="0" smtClean="0">
                <a:solidFill>
                  <a:schemeClr val="tx1"/>
                </a:solidFill>
              </a:endParaRPr>
            </a:p>
            <a:p>
              <a:r>
                <a:rPr lang="de-DE" u="sng" dirty="0" err="1" smtClean="0">
                  <a:solidFill>
                    <a:schemeClr val="tx1"/>
                  </a:solidFill>
                </a:rPr>
                <a:t>erhöheStundenlohn</a:t>
              </a:r>
              <a:r>
                <a:rPr lang="de-DE" u="sng" dirty="0" smtClean="0">
                  <a:solidFill>
                    <a:schemeClr val="tx1"/>
                  </a:solidFill>
                </a:rPr>
                <a:t>()</a:t>
              </a:r>
              <a:endParaRPr lang="de-DE" u="sng" dirty="0" smtClean="0">
                <a:solidFill>
                  <a:schemeClr val="tx1"/>
                </a:solidFill>
              </a:endParaRPr>
            </a:p>
            <a:p>
              <a:r>
                <a:rPr lang="de-DE" u="sng" dirty="0" err="1" smtClean="0">
                  <a:solidFill>
                    <a:schemeClr val="tx1"/>
                  </a:solidFill>
                </a:rPr>
                <a:t>druckeListe</a:t>
              </a:r>
              <a:r>
                <a:rPr lang="de-DE" u="sng" dirty="0" smtClean="0">
                  <a:solidFill>
                    <a:schemeClr val="tx1"/>
                  </a:solidFill>
                </a:rPr>
                <a:t>()</a:t>
              </a:r>
              <a:endParaRPr lang="de-DE" b="1" u="sng" dirty="0" smtClean="0">
                <a:solidFill>
                  <a:srgbClr val="FF0000"/>
                </a:solidFill>
              </a:endParaRPr>
            </a:p>
          </p:txBody>
        </p:sp>
        <p:cxnSp>
          <p:nvCxnSpPr>
            <p:cNvPr id="8" name="Gerade Verbindung 7"/>
            <p:cNvCxnSpPr/>
            <p:nvPr/>
          </p:nvCxnSpPr>
          <p:spPr>
            <a:xfrm>
              <a:off x="3592201" y="2137893"/>
              <a:ext cx="3979572"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Einführung</a:t>
            </a:r>
            <a:endParaRPr lang="de-DE" dirty="0"/>
          </a:p>
        </p:txBody>
      </p:sp>
      <p:sp>
        <p:nvSpPr>
          <p:cNvPr id="3" name="Inhaltsplatzhalter 2"/>
          <p:cNvSpPr>
            <a:spLocks noGrp="1"/>
          </p:cNvSpPr>
          <p:nvPr>
            <p:ph idx="1"/>
          </p:nvPr>
        </p:nvSpPr>
        <p:spPr/>
        <p:txBody>
          <a:bodyPr/>
          <a:lstStyle/>
          <a:p>
            <a:r>
              <a:rPr lang="de-DE" dirty="0" smtClean="0"/>
              <a:t>UML = Unified </a:t>
            </a:r>
            <a:r>
              <a:rPr lang="de-DE" dirty="0" err="1" smtClean="0"/>
              <a:t>Modelling</a:t>
            </a:r>
            <a:r>
              <a:rPr lang="de-DE" dirty="0" smtClean="0"/>
              <a:t> Language</a:t>
            </a:r>
          </a:p>
          <a:p>
            <a:pPr lvl="1"/>
            <a:r>
              <a:rPr lang="de-DE" sz="2400" dirty="0" smtClean="0"/>
              <a:t>Standardisierte (graphische) Sprache zur objektorientierten Modellierung von (Software-)Systemen</a:t>
            </a:r>
          </a:p>
          <a:p>
            <a:pPr lvl="1"/>
            <a:r>
              <a:rPr lang="de-DE" sz="2400" dirty="0" smtClean="0"/>
              <a:t>Entwicklung seit 1994, aktuelle Version 2.0</a:t>
            </a:r>
          </a:p>
          <a:p>
            <a:r>
              <a:rPr lang="de-DE" dirty="0" smtClean="0"/>
              <a:t>verschiedene </a:t>
            </a:r>
            <a:r>
              <a:rPr lang="de-DE" b="1" i="1" dirty="0" smtClean="0"/>
              <a:t>Diagrammtypen</a:t>
            </a:r>
          </a:p>
          <a:p>
            <a:pPr lvl="1"/>
            <a:r>
              <a:rPr lang="de-DE" dirty="0" smtClean="0"/>
              <a:t>Unterschiedliche Sichtweisen auf das System</a:t>
            </a:r>
          </a:p>
          <a:p>
            <a:pPr lvl="2"/>
            <a:r>
              <a:rPr lang="de-DE" b="1" i="1" dirty="0" smtClean="0"/>
              <a:t>Statische </a:t>
            </a:r>
            <a:r>
              <a:rPr lang="de-DE" b="1" i="1" dirty="0" err="1" smtClean="0"/>
              <a:t>vs</a:t>
            </a:r>
            <a:r>
              <a:rPr lang="de-DE" b="1" i="1" dirty="0" smtClean="0"/>
              <a:t> dynamische </a:t>
            </a:r>
            <a:r>
              <a:rPr lang="de-DE" dirty="0" smtClean="0"/>
              <a:t>Aspekte</a:t>
            </a:r>
          </a:p>
          <a:p>
            <a:pPr lvl="2"/>
            <a:r>
              <a:rPr lang="de-DE" dirty="0" smtClean="0"/>
              <a:t>Unterschiedlicher </a:t>
            </a:r>
            <a:r>
              <a:rPr lang="de-DE" b="1" i="1" dirty="0" smtClean="0"/>
              <a:t>Abstraktionsgrad</a:t>
            </a:r>
            <a:endParaRPr lang="de-DE" dirty="0" smtClean="0"/>
          </a:p>
          <a:p>
            <a:r>
              <a:rPr lang="de-DE" dirty="0" smtClean="0"/>
              <a:t>UML unterstützt sowohl OOA als auch OOD</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Assoziationen</a:t>
            </a:r>
            <a:endParaRPr lang="de-DE" dirty="0"/>
          </a:p>
        </p:txBody>
      </p:sp>
      <p:sp>
        <p:nvSpPr>
          <p:cNvPr id="3" name="Inhaltsplatzhalter 2"/>
          <p:cNvSpPr>
            <a:spLocks noGrp="1"/>
          </p:cNvSpPr>
          <p:nvPr>
            <p:ph idx="1"/>
          </p:nvPr>
        </p:nvSpPr>
        <p:spPr/>
        <p:txBody>
          <a:bodyPr/>
          <a:lstStyle/>
          <a:p>
            <a:r>
              <a:rPr lang="de-DE" dirty="0" smtClean="0"/>
              <a:t>Beziehungen zwischen Objekten</a:t>
            </a:r>
          </a:p>
          <a:p>
            <a:r>
              <a:rPr lang="de-DE" dirty="0" smtClean="0"/>
              <a:t>Assoziationen beschreiben gleichartige Objektbeziehungen zwischen Klassen</a:t>
            </a:r>
          </a:p>
          <a:p>
            <a:pPr lvl="1"/>
            <a:r>
              <a:rPr lang="de-DE" dirty="0" smtClean="0"/>
              <a:t>Objektbeziehung ist Instanz einer Assoziation</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grpSp>
        <p:nvGrpSpPr>
          <p:cNvPr id="6" name="Gruppieren 5"/>
          <p:cNvGrpSpPr/>
          <p:nvPr/>
        </p:nvGrpSpPr>
        <p:grpSpPr>
          <a:xfrm>
            <a:off x="1280423" y="4689957"/>
            <a:ext cx="6094751" cy="872197"/>
            <a:chOff x="1396333" y="1599028"/>
            <a:chExt cx="6094751" cy="872197"/>
          </a:xfrm>
        </p:grpSpPr>
        <p:grpSp>
          <p:nvGrpSpPr>
            <p:cNvPr id="7" name="Gruppieren 5"/>
            <p:cNvGrpSpPr/>
            <p:nvPr/>
          </p:nvGrpSpPr>
          <p:grpSpPr>
            <a:xfrm>
              <a:off x="1396333" y="1599028"/>
              <a:ext cx="1603718" cy="872197"/>
              <a:chOff x="604910" y="1617785"/>
              <a:chExt cx="1603718" cy="872197"/>
            </a:xfrm>
          </p:grpSpPr>
          <p:sp>
            <p:nvSpPr>
              <p:cNvPr id="16" name="Rechteck 15"/>
              <p:cNvSpPr/>
              <p:nvPr/>
            </p:nvSpPr>
            <p:spPr>
              <a:xfrm>
                <a:off x="604911" y="1617785"/>
                <a:ext cx="1603717" cy="8721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p:cNvSpPr txBox="1"/>
              <p:nvPr/>
            </p:nvSpPr>
            <p:spPr>
              <a:xfrm>
                <a:off x="604911" y="1617785"/>
                <a:ext cx="1561514" cy="400110"/>
              </a:xfrm>
              <a:prstGeom prst="rect">
                <a:avLst/>
              </a:prstGeom>
              <a:noFill/>
            </p:spPr>
            <p:txBody>
              <a:bodyPr wrap="square" rtlCol="0">
                <a:spAutoFit/>
              </a:bodyPr>
              <a:lstStyle/>
              <a:p>
                <a:pPr algn="ctr"/>
                <a:r>
                  <a:rPr lang="de-DE" sz="2000" b="1" dirty="0" smtClean="0"/>
                  <a:t>Spieler</a:t>
                </a:r>
                <a:endParaRPr lang="de-DE" sz="2000" b="1" dirty="0"/>
              </a:p>
            </p:txBody>
          </p:sp>
          <p:cxnSp>
            <p:nvCxnSpPr>
              <p:cNvPr id="18" name="Gerade Verbindung 17"/>
              <p:cNvCxnSpPr>
                <a:stCxn id="16" idx="1"/>
                <a:endCxn id="16" idx="3"/>
              </p:cNvCxnSpPr>
              <p:nvPr/>
            </p:nvCxnSpPr>
            <p:spPr>
              <a:xfrm rot="10800000" flipH="1">
                <a:off x="604910" y="2053884"/>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8" name="Gruppieren 15"/>
            <p:cNvGrpSpPr/>
            <p:nvPr/>
          </p:nvGrpSpPr>
          <p:grpSpPr>
            <a:xfrm>
              <a:off x="5887366" y="1599028"/>
              <a:ext cx="1603718" cy="872197"/>
              <a:chOff x="6691531" y="1599028"/>
              <a:chExt cx="1603718" cy="872197"/>
            </a:xfrm>
          </p:grpSpPr>
          <p:sp>
            <p:nvSpPr>
              <p:cNvPr id="13" name="Rechteck 12"/>
              <p:cNvSpPr/>
              <p:nvPr/>
            </p:nvSpPr>
            <p:spPr>
              <a:xfrm>
                <a:off x="6691532" y="1599028"/>
                <a:ext cx="1603717" cy="8721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6691532" y="1599028"/>
                <a:ext cx="1561514" cy="400110"/>
              </a:xfrm>
              <a:prstGeom prst="rect">
                <a:avLst/>
              </a:prstGeom>
              <a:noFill/>
            </p:spPr>
            <p:txBody>
              <a:bodyPr wrap="square" rtlCol="0">
                <a:spAutoFit/>
              </a:bodyPr>
              <a:lstStyle/>
              <a:p>
                <a:pPr algn="ctr"/>
                <a:r>
                  <a:rPr lang="de-DE" sz="2000" b="1" dirty="0" smtClean="0"/>
                  <a:t>Mannschaft</a:t>
                </a:r>
                <a:endParaRPr lang="de-DE" sz="2000" b="1" dirty="0"/>
              </a:p>
            </p:txBody>
          </p:sp>
          <p:cxnSp>
            <p:nvCxnSpPr>
              <p:cNvPr id="15" name="Gerade Verbindung 14"/>
              <p:cNvCxnSpPr>
                <a:stCxn id="13" idx="1"/>
                <a:endCxn id="13" idx="3"/>
              </p:cNvCxnSpPr>
              <p:nvPr/>
            </p:nvCxnSpPr>
            <p:spPr>
              <a:xfrm rot="10800000" flipH="1">
                <a:off x="6691531" y="2035127"/>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9" name="Gruppieren 28"/>
            <p:cNvGrpSpPr/>
            <p:nvPr/>
          </p:nvGrpSpPr>
          <p:grpSpPr>
            <a:xfrm>
              <a:off x="3832742" y="1611511"/>
              <a:ext cx="1021512" cy="369332"/>
              <a:chOff x="3665316" y="1495601"/>
              <a:chExt cx="1021512" cy="369332"/>
            </a:xfrm>
          </p:grpSpPr>
          <p:sp>
            <p:nvSpPr>
              <p:cNvPr id="11" name="Textfeld 10"/>
              <p:cNvSpPr txBox="1"/>
              <p:nvPr/>
            </p:nvSpPr>
            <p:spPr>
              <a:xfrm>
                <a:off x="3665316" y="1495601"/>
                <a:ext cx="922047" cy="369332"/>
              </a:xfrm>
              <a:prstGeom prst="rect">
                <a:avLst/>
              </a:prstGeom>
              <a:noFill/>
            </p:spPr>
            <p:txBody>
              <a:bodyPr wrap="none" rtlCol="0">
                <a:spAutoFit/>
              </a:bodyPr>
              <a:lstStyle/>
              <a:p>
                <a:pPr algn="r"/>
                <a:r>
                  <a:rPr lang="de-DE" dirty="0" smtClean="0">
                    <a:solidFill>
                      <a:srgbClr val="FF0000"/>
                    </a:solidFill>
                  </a:rPr>
                  <a:t>spielt in</a:t>
                </a:r>
                <a:endParaRPr lang="de-DE" dirty="0">
                  <a:solidFill>
                    <a:srgbClr val="FF0000"/>
                  </a:solidFill>
                </a:endParaRPr>
              </a:p>
            </p:txBody>
          </p:sp>
          <p:sp>
            <p:nvSpPr>
              <p:cNvPr id="12" name="Gleichschenkliges Dreieck 11"/>
              <p:cNvSpPr/>
              <p:nvPr/>
            </p:nvSpPr>
            <p:spPr>
              <a:xfrm rot="5400000">
                <a:off x="4546986" y="1651643"/>
                <a:ext cx="193790" cy="8589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10" name="Gerade Verbindung 9"/>
            <p:cNvCxnSpPr/>
            <p:nvPr/>
          </p:nvCxnSpPr>
          <p:spPr>
            <a:xfrm rot="10800000">
              <a:off x="2998863" y="1965913"/>
              <a:ext cx="2903761" cy="1588"/>
            </a:xfrm>
            <a:prstGeom prst="lin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cxnSp>
      </p:grpSp>
      <p:grpSp>
        <p:nvGrpSpPr>
          <p:cNvPr id="30" name="Gruppieren 29"/>
          <p:cNvGrpSpPr/>
          <p:nvPr/>
        </p:nvGrpSpPr>
        <p:grpSpPr>
          <a:xfrm>
            <a:off x="1906074" y="3837904"/>
            <a:ext cx="4494726" cy="2404194"/>
            <a:chOff x="1906074" y="3837904"/>
            <a:chExt cx="4494726" cy="2404194"/>
          </a:xfrm>
        </p:grpSpPr>
        <p:sp>
          <p:nvSpPr>
            <p:cNvPr id="19" name="Textfeld 18"/>
            <p:cNvSpPr txBox="1"/>
            <p:nvPr/>
          </p:nvSpPr>
          <p:spPr>
            <a:xfrm>
              <a:off x="3400022" y="5872766"/>
              <a:ext cx="1262130" cy="369332"/>
            </a:xfrm>
            <a:prstGeom prst="rect">
              <a:avLst/>
            </a:prstGeom>
            <a:noFill/>
          </p:spPr>
          <p:txBody>
            <a:bodyPr wrap="square" rtlCol="0">
              <a:spAutoFit/>
            </a:bodyPr>
            <a:lstStyle/>
            <a:p>
              <a:r>
                <a:rPr lang="de-DE" dirty="0" smtClean="0">
                  <a:solidFill>
                    <a:schemeClr val="tx2">
                      <a:lumMod val="60000"/>
                      <a:lumOff val="40000"/>
                    </a:schemeClr>
                  </a:solidFill>
                </a:rPr>
                <a:t>Assoziation</a:t>
              </a:r>
              <a:endParaRPr lang="de-DE" dirty="0">
                <a:solidFill>
                  <a:schemeClr val="tx2">
                    <a:lumMod val="60000"/>
                    <a:lumOff val="40000"/>
                  </a:schemeClr>
                </a:solidFill>
              </a:endParaRPr>
            </a:p>
          </p:txBody>
        </p:sp>
        <p:cxnSp>
          <p:nvCxnSpPr>
            <p:cNvPr id="20" name="Gerade Verbindung mit Pfeil 19"/>
            <p:cNvCxnSpPr/>
            <p:nvPr/>
          </p:nvCxnSpPr>
          <p:spPr>
            <a:xfrm rot="16200000" flipV="1">
              <a:off x="3071611" y="5389808"/>
              <a:ext cx="721218" cy="270456"/>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1906074" y="3837904"/>
              <a:ext cx="1867436" cy="646331"/>
            </a:xfrm>
            <a:prstGeom prst="rect">
              <a:avLst/>
            </a:prstGeom>
            <a:noFill/>
          </p:spPr>
          <p:txBody>
            <a:bodyPr wrap="square" rtlCol="0">
              <a:spAutoFit/>
            </a:bodyPr>
            <a:lstStyle/>
            <a:p>
              <a:pPr algn="r"/>
              <a:r>
                <a:rPr lang="de-DE" dirty="0" smtClean="0">
                  <a:solidFill>
                    <a:schemeClr val="tx2">
                      <a:lumMod val="60000"/>
                      <a:lumOff val="40000"/>
                    </a:schemeClr>
                  </a:solidFill>
                </a:rPr>
                <a:t>Assoziationsname (optional)</a:t>
              </a:r>
              <a:endParaRPr lang="de-DE" dirty="0">
                <a:solidFill>
                  <a:schemeClr val="tx2">
                    <a:lumMod val="60000"/>
                    <a:lumOff val="40000"/>
                  </a:schemeClr>
                </a:solidFill>
              </a:endParaRPr>
            </a:p>
          </p:txBody>
        </p:sp>
        <p:sp>
          <p:nvSpPr>
            <p:cNvPr id="24" name="Textfeld 23"/>
            <p:cNvSpPr txBox="1"/>
            <p:nvPr/>
          </p:nvSpPr>
          <p:spPr>
            <a:xfrm>
              <a:off x="4662152" y="3850783"/>
              <a:ext cx="1738648" cy="646331"/>
            </a:xfrm>
            <a:prstGeom prst="rect">
              <a:avLst/>
            </a:prstGeom>
            <a:noFill/>
          </p:spPr>
          <p:txBody>
            <a:bodyPr wrap="square" rtlCol="0">
              <a:spAutoFit/>
            </a:bodyPr>
            <a:lstStyle/>
            <a:p>
              <a:r>
                <a:rPr lang="de-DE" dirty="0" smtClean="0">
                  <a:solidFill>
                    <a:schemeClr val="tx2">
                      <a:lumMod val="60000"/>
                      <a:lumOff val="40000"/>
                    </a:schemeClr>
                  </a:solidFill>
                </a:rPr>
                <a:t>Leserichtung (optional)</a:t>
              </a:r>
              <a:endParaRPr lang="de-DE" dirty="0">
                <a:solidFill>
                  <a:schemeClr val="tx2">
                    <a:lumMod val="60000"/>
                    <a:lumOff val="40000"/>
                  </a:schemeClr>
                </a:solidFill>
              </a:endParaRPr>
            </a:p>
          </p:txBody>
        </p:sp>
        <p:cxnSp>
          <p:nvCxnSpPr>
            <p:cNvPr id="25" name="Gerade Verbindung mit Pfeil 24"/>
            <p:cNvCxnSpPr/>
            <p:nvPr/>
          </p:nvCxnSpPr>
          <p:spPr>
            <a:xfrm>
              <a:off x="3451539" y="4456089"/>
              <a:ext cx="386365" cy="347734"/>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rot="5400000">
              <a:off x="4732985" y="4537658"/>
              <a:ext cx="294071" cy="233967"/>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Assoziationen</a:t>
            </a:r>
            <a:endParaRPr lang="de-DE" dirty="0"/>
          </a:p>
        </p:txBody>
      </p:sp>
      <p:sp>
        <p:nvSpPr>
          <p:cNvPr id="3" name="Inhaltsplatzhalter 2"/>
          <p:cNvSpPr>
            <a:spLocks noGrp="1"/>
          </p:cNvSpPr>
          <p:nvPr>
            <p:ph idx="1"/>
          </p:nvPr>
        </p:nvSpPr>
        <p:spPr/>
        <p:txBody>
          <a:bodyPr/>
          <a:lstStyle/>
          <a:p>
            <a:pPr>
              <a:buNone/>
            </a:pPr>
            <a:r>
              <a:rPr lang="de-DE" dirty="0" smtClean="0"/>
              <a:t>Objektdiagramm                         Klassendiagramm </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grpSp>
        <p:nvGrpSpPr>
          <p:cNvPr id="12" name="Gruppieren 11"/>
          <p:cNvGrpSpPr/>
          <p:nvPr/>
        </p:nvGrpSpPr>
        <p:grpSpPr>
          <a:xfrm>
            <a:off x="541569" y="4389832"/>
            <a:ext cx="2201631" cy="1302630"/>
            <a:chOff x="953693" y="2470880"/>
            <a:chExt cx="2201631" cy="1302630"/>
          </a:xfrm>
        </p:grpSpPr>
        <p:grpSp>
          <p:nvGrpSpPr>
            <p:cNvPr id="6" name="Gruppieren 5"/>
            <p:cNvGrpSpPr/>
            <p:nvPr/>
          </p:nvGrpSpPr>
          <p:grpSpPr>
            <a:xfrm>
              <a:off x="953693" y="2470880"/>
              <a:ext cx="2098600" cy="1302630"/>
              <a:chOff x="3709772" y="3114823"/>
              <a:chExt cx="1617783" cy="2028857"/>
            </a:xfrm>
          </p:grpSpPr>
          <p:grpSp>
            <p:nvGrpSpPr>
              <p:cNvPr id="7" name="Gruppieren 19"/>
              <p:cNvGrpSpPr/>
              <p:nvPr/>
            </p:nvGrpSpPr>
            <p:grpSpPr>
              <a:xfrm>
                <a:off x="3709772" y="3114823"/>
                <a:ext cx="1617783" cy="2028857"/>
                <a:chOff x="616634" y="2712720"/>
                <a:chExt cx="1617783" cy="2028857"/>
              </a:xfrm>
            </p:grpSpPr>
            <p:sp>
              <p:nvSpPr>
                <p:cNvPr id="9" name="Rechteck 8"/>
                <p:cNvSpPr/>
                <p:nvPr/>
              </p:nvSpPr>
              <p:spPr>
                <a:xfrm>
                  <a:off x="616634" y="2712720"/>
                  <a:ext cx="1603717" cy="202885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 Verbindung 9"/>
                <p:cNvCxnSpPr/>
                <p:nvPr/>
              </p:nvCxnSpPr>
              <p:spPr>
                <a:xfrm rot="10800000" flipH="1">
                  <a:off x="630700" y="3349411"/>
                  <a:ext cx="1603717" cy="1589"/>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8" name="Textfeld 7"/>
              <p:cNvSpPr txBox="1"/>
              <p:nvPr/>
            </p:nvSpPr>
            <p:spPr>
              <a:xfrm>
                <a:off x="3726185" y="3131234"/>
                <a:ext cx="1561514" cy="623174"/>
              </a:xfrm>
              <a:prstGeom prst="rect">
                <a:avLst/>
              </a:prstGeom>
              <a:noFill/>
            </p:spPr>
            <p:txBody>
              <a:bodyPr wrap="square" rtlCol="0">
                <a:spAutoFit/>
              </a:bodyPr>
              <a:lstStyle/>
              <a:p>
                <a:pPr algn="ctr"/>
                <a:r>
                  <a:rPr lang="de-DE" sz="2000" b="1" u="sng" dirty="0" smtClean="0"/>
                  <a:t>: Konto</a:t>
                </a:r>
                <a:endParaRPr lang="de-DE" sz="2000" b="1" u="sng" dirty="0"/>
              </a:p>
            </p:txBody>
          </p:sp>
        </p:grpSp>
        <p:sp>
          <p:nvSpPr>
            <p:cNvPr id="11" name="Textfeld 10"/>
            <p:cNvSpPr txBox="1"/>
            <p:nvPr/>
          </p:nvSpPr>
          <p:spPr>
            <a:xfrm>
              <a:off x="991672" y="2936382"/>
              <a:ext cx="2163652" cy="738664"/>
            </a:xfrm>
            <a:prstGeom prst="rect">
              <a:avLst/>
            </a:prstGeom>
            <a:noFill/>
          </p:spPr>
          <p:txBody>
            <a:bodyPr wrap="square" rtlCol="0">
              <a:spAutoFit/>
            </a:bodyPr>
            <a:lstStyle/>
            <a:p>
              <a:r>
                <a:rPr lang="de-DE" sz="1400" dirty="0" err="1" smtClean="0"/>
                <a:t>kontonr</a:t>
              </a:r>
              <a:r>
                <a:rPr lang="de-DE" sz="1400" dirty="0" smtClean="0"/>
                <a:t> = 3637885</a:t>
              </a:r>
            </a:p>
            <a:p>
              <a:r>
                <a:rPr lang="de-DE" sz="1400" dirty="0" err="1" smtClean="0"/>
                <a:t>a</a:t>
              </a:r>
              <a:r>
                <a:rPr lang="de-DE" sz="1400" dirty="0" err="1" smtClean="0"/>
                <a:t>rt</a:t>
              </a:r>
              <a:r>
                <a:rPr lang="de-DE" sz="1400" dirty="0" smtClean="0"/>
                <a:t> = Geschäftskonto</a:t>
              </a:r>
            </a:p>
            <a:p>
              <a:r>
                <a:rPr lang="de-DE" sz="1400" dirty="0" err="1" smtClean="0"/>
                <a:t>kontostand</a:t>
              </a:r>
              <a:r>
                <a:rPr lang="de-DE" sz="1400" dirty="0" smtClean="0"/>
                <a:t> = 324,03</a:t>
              </a:r>
              <a:endParaRPr lang="de-DE" sz="1400" dirty="0"/>
            </a:p>
          </p:txBody>
        </p:sp>
      </p:grpSp>
      <p:grpSp>
        <p:nvGrpSpPr>
          <p:cNvPr id="13" name="Gruppieren 12"/>
          <p:cNvGrpSpPr/>
          <p:nvPr/>
        </p:nvGrpSpPr>
        <p:grpSpPr>
          <a:xfrm>
            <a:off x="1597637" y="2483759"/>
            <a:ext cx="2201631" cy="877627"/>
            <a:chOff x="953693" y="2470880"/>
            <a:chExt cx="2201631" cy="877627"/>
          </a:xfrm>
        </p:grpSpPr>
        <p:grpSp>
          <p:nvGrpSpPr>
            <p:cNvPr id="14" name="Gruppieren 5"/>
            <p:cNvGrpSpPr/>
            <p:nvPr/>
          </p:nvGrpSpPr>
          <p:grpSpPr>
            <a:xfrm>
              <a:off x="953693" y="2470880"/>
              <a:ext cx="2098600" cy="877627"/>
              <a:chOff x="3709772" y="3114823"/>
              <a:chExt cx="1617783" cy="1366911"/>
            </a:xfrm>
          </p:grpSpPr>
          <p:grpSp>
            <p:nvGrpSpPr>
              <p:cNvPr id="16" name="Gruppieren 19"/>
              <p:cNvGrpSpPr/>
              <p:nvPr/>
            </p:nvGrpSpPr>
            <p:grpSpPr>
              <a:xfrm>
                <a:off x="3709772" y="3114823"/>
                <a:ext cx="1617783" cy="1366911"/>
                <a:chOff x="616634" y="2712720"/>
                <a:chExt cx="1617783" cy="1366911"/>
              </a:xfrm>
            </p:grpSpPr>
            <p:sp>
              <p:nvSpPr>
                <p:cNvPr id="18" name="Rechteck 17"/>
                <p:cNvSpPr/>
                <p:nvPr/>
              </p:nvSpPr>
              <p:spPr>
                <a:xfrm>
                  <a:off x="616634" y="2712720"/>
                  <a:ext cx="1603717" cy="136691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9" name="Gerade Verbindung 18"/>
                <p:cNvCxnSpPr/>
                <p:nvPr/>
              </p:nvCxnSpPr>
              <p:spPr>
                <a:xfrm rot="10800000" flipH="1">
                  <a:off x="630700" y="3349411"/>
                  <a:ext cx="1603717" cy="1589"/>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7" name="Textfeld 16"/>
              <p:cNvSpPr txBox="1"/>
              <p:nvPr/>
            </p:nvSpPr>
            <p:spPr>
              <a:xfrm>
                <a:off x="3726185" y="3131234"/>
                <a:ext cx="1561514" cy="623174"/>
              </a:xfrm>
              <a:prstGeom prst="rect">
                <a:avLst/>
              </a:prstGeom>
              <a:noFill/>
            </p:spPr>
            <p:txBody>
              <a:bodyPr wrap="square" rtlCol="0">
                <a:spAutoFit/>
              </a:bodyPr>
              <a:lstStyle/>
              <a:p>
                <a:pPr algn="ctr"/>
                <a:r>
                  <a:rPr lang="de-DE" sz="2000" b="1" u="sng" dirty="0" smtClean="0"/>
                  <a:t>: Kunde</a:t>
                </a:r>
                <a:endParaRPr lang="de-DE" sz="2000" b="1" u="sng" dirty="0"/>
              </a:p>
            </p:txBody>
          </p:sp>
        </p:grpSp>
        <p:sp>
          <p:nvSpPr>
            <p:cNvPr id="15" name="Textfeld 14"/>
            <p:cNvSpPr txBox="1"/>
            <p:nvPr/>
          </p:nvSpPr>
          <p:spPr>
            <a:xfrm>
              <a:off x="991672" y="2936382"/>
              <a:ext cx="2163652" cy="307777"/>
            </a:xfrm>
            <a:prstGeom prst="rect">
              <a:avLst/>
            </a:prstGeom>
            <a:noFill/>
          </p:spPr>
          <p:txBody>
            <a:bodyPr wrap="square" rtlCol="0">
              <a:spAutoFit/>
            </a:bodyPr>
            <a:lstStyle/>
            <a:p>
              <a:r>
                <a:rPr lang="de-DE" sz="1400" dirty="0" err="1" smtClean="0"/>
                <a:t>name</a:t>
              </a:r>
              <a:r>
                <a:rPr lang="de-DE" sz="1400" dirty="0" smtClean="0"/>
                <a:t> = („Hans“, „Meier“)</a:t>
              </a:r>
              <a:endParaRPr lang="de-DE" sz="1400" dirty="0"/>
            </a:p>
          </p:txBody>
        </p:sp>
      </p:grpSp>
      <p:grpSp>
        <p:nvGrpSpPr>
          <p:cNvPr id="27" name="Gruppieren 26"/>
          <p:cNvGrpSpPr/>
          <p:nvPr/>
        </p:nvGrpSpPr>
        <p:grpSpPr>
          <a:xfrm>
            <a:off x="2898403" y="4389832"/>
            <a:ext cx="2201631" cy="1302630"/>
            <a:chOff x="953693" y="2470880"/>
            <a:chExt cx="2201631" cy="1302630"/>
          </a:xfrm>
        </p:grpSpPr>
        <p:grpSp>
          <p:nvGrpSpPr>
            <p:cNvPr id="28" name="Gruppieren 27"/>
            <p:cNvGrpSpPr/>
            <p:nvPr/>
          </p:nvGrpSpPr>
          <p:grpSpPr>
            <a:xfrm>
              <a:off x="953693" y="2470880"/>
              <a:ext cx="2098600" cy="1302630"/>
              <a:chOff x="3709772" y="3114823"/>
              <a:chExt cx="1617783" cy="2028857"/>
            </a:xfrm>
          </p:grpSpPr>
          <p:grpSp>
            <p:nvGrpSpPr>
              <p:cNvPr id="30" name="Gruppieren 19"/>
              <p:cNvGrpSpPr/>
              <p:nvPr/>
            </p:nvGrpSpPr>
            <p:grpSpPr>
              <a:xfrm>
                <a:off x="3709772" y="3114823"/>
                <a:ext cx="1617783" cy="2028857"/>
                <a:chOff x="616634" y="2712720"/>
                <a:chExt cx="1617783" cy="2028857"/>
              </a:xfrm>
            </p:grpSpPr>
            <p:sp>
              <p:nvSpPr>
                <p:cNvPr id="32" name="Rechteck 31"/>
                <p:cNvSpPr/>
                <p:nvPr/>
              </p:nvSpPr>
              <p:spPr>
                <a:xfrm>
                  <a:off x="616634" y="2712720"/>
                  <a:ext cx="1603717" cy="202885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3" name="Gerade Verbindung 32"/>
                <p:cNvCxnSpPr/>
                <p:nvPr/>
              </p:nvCxnSpPr>
              <p:spPr>
                <a:xfrm rot="10800000" flipH="1">
                  <a:off x="630700" y="3349411"/>
                  <a:ext cx="1603717" cy="1589"/>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31" name="Textfeld 30"/>
              <p:cNvSpPr txBox="1"/>
              <p:nvPr/>
            </p:nvSpPr>
            <p:spPr>
              <a:xfrm>
                <a:off x="3726185" y="3131234"/>
                <a:ext cx="1561514" cy="623174"/>
              </a:xfrm>
              <a:prstGeom prst="rect">
                <a:avLst/>
              </a:prstGeom>
              <a:noFill/>
            </p:spPr>
            <p:txBody>
              <a:bodyPr wrap="square" rtlCol="0">
                <a:spAutoFit/>
              </a:bodyPr>
              <a:lstStyle/>
              <a:p>
                <a:pPr algn="ctr"/>
                <a:r>
                  <a:rPr lang="de-DE" sz="2000" b="1" u="sng" dirty="0" smtClean="0"/>
                  <a:t>: Konto</a:t>
                </a:r>
                <a:endParaRPr lang="de-DE" sz="2000" b="1" u="sng" dirty="0"/>
              </a:p>
            </p:txBody>
          </p:sp>
        </p:grpSp>
        <p:sp>
          <p:nvSpPr>
            <p:cNvPr id="29" name="Textfeld 28"/>
            <p:cNvSpPr txBox="1"/>
            <p:nvPr/>
          </p:nvSpPr>
          <p:spPr>
            <a:xfrm>
              <a:off x="991672" y="2936382"/>
              <a:ext cx="2163652" cy="738664"/>
            </a:xfrm>
            <a:prstGeom prst="rect">
              <a:avLst/>
            </a:prstGeom>
            <a:noFill/>
          </p:spPr>
          <p:txBody>
            <a:bodyPr wrap="square" rtlCol="0">
              <a:spAutoFit/>
            </a:bodyPr>
            <a:lstStyle/>
            <a:p>
              <a:r>
                <a:rPr lang="de-DE" sz="1400" dirty="0" err="1" smtClean="0"/>
                <a:t>kontonr</a:t>
              </a:r>
              <a:r>
                <a:rPr lang="de-DE" sz="1400" dirty="0" smtClean="0"/>
                <a:t> = 4637853</a:t>
              </a:r>
            </a:p>
            <a:p>
              <a:r>
                <a:rPr lang="de-DE" sz="1400" dirty="0" err="1" smtClean="0"/>
                <a:t>a</a:t>
              </a:r>
              <a:r>
                <a:rPr lang="de-DE" sz="1400" dirty="0" err="1" smtClean="0"/>
                <a:t>rt</a:t>
              </a:r>
              <a:r>
                <a:rPr lang="de-DE" sz="1400" dirty="0" smtClean="0"/>
                <a:t> = Privatkonto</a:t>
              </a:r>
            </a:p>
            <a:p>
              <a:r>
                <a:rPr lang="de-DE" sz="1400" dirty="0" err="1" smtClean="0"/>
                <a:t>kontostand</a:t>
              </a:r>
              <a:r>
                <a:rPr lang="de-DE" sz="1400" dirty="0" smtClean="0"/>
                <a:t> = -125,70</a:t>
              </a:r>
              <a:endParaRPr lang="de-DE" sz="1400" dirty="0"/>
            </a:p>
          </p:txBody>
        </p:sp>
      </p:grpSp>
      <p:grpSp>
        <p:nvGrpSpPr>
          <p:cNvPr id="34" name="Gruppieren 33"/>
          <p:cNvGrpSpPr/>
          <p:nvPr/>
        </p:nvGrpSpPr>
        <p:grpSpPr>
          <a:xfrm>
            <a:off x="6259789" y="2483759"/>
            <a:ext cx="2201631" cy="877627"/>
            <a:chOff x="953693" y="2470880"/>
            <a:chExt cx="2201631" cy="877627"/>
          </a:xfrm>
        </p:grpSpPr>
        <p:grpSp>
          <p:nvGrpSpPr>
            <p:cNvPr id="35" name="Gruppieren 5"/>
            <p:cNvGrpSpPr/>
            <p:nvPr/>
          </p:nvGrpSpPr>
          <p:grpSpPr>
            <a:xfrm>
              <a:off x="953693" y="2470880"/>
              <a:ext cx="2098600" cy="877627"/>
              <a:chOff x="3709772" y="3114823"/>
              <a:chExt cx="1617783" cy="1366911"/>
            </a:xfrm>
          </p:grpSpPr>
          <p:grpSp>
            <p:nvGrpSpPr>
              <p:cNvPr id="37" name="Gruppieren 19"/>
              <p:cNvGrpSpPr/>
              <p:nvPr/>
            </p:nvGrpSpPr>
            <p:grpSpPr>
              <a:xfrm>
                <a:off x="3709772" y="3114823"/>
                <a:ext cx="1617783" cy="1366911"/>
                <a:chOff x="616634" y="2712720"/>
                <a:chExt cx="1617783" cy="1366911"/>
              </a:xfrm>
            </p:grpSpPr>
            <p:sp>
              <p:nvSpPr>
                <p:cNvPr id="39" name="Rechteck 38"/>
                <p:cNvSpPr/>
                <p:nvPr/>
              </p:nvSpPr>
              <p:spPr>
                <a:xfrm>
                  <a:off x="616634" y="2712720"/>
                  <a:ext cx="1603717" cy="136691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0" name="Gerade Verbindung 39"/>
                <p:cNvCxnSpPr/>
                <p:nvPr/>
              </p:nvCxnSpPr>
              <p:spPr>
                <a:xfrm rot="10800000" flipH="1">
                  <a:off x="630700" y="3349411"/>
                  <a:ext cx="1603717" cy="1589"/>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38" name="Textfeld 37"/>
              <p:cNvSpPr txBox="1"/>
              <p:nvPr/>
            </p:nvSpPr>
            <p:spPr>
              <a:xfrm>
                <a:off x="3726185" y="3131234"/>
                <a:ext cx="1561514" cy="623174"/>
              </a:xfrm>
              <a:prstGeom prst="rect">
                <a:avLst/>
              </a:prstGeom>
              <a:noFill/>
            </p:spPr>
            <p:txBody>
              <a:bodyPr wrap="square" rtlCol="0">
                <a:spAutoFit/>
              </a:bodyPr>
              <a:lstStyle/>
              <a:p>
                <a:pPr algn="ctr"/>
                <a:r>
                  <a:rPr lang="de-DE" sz="2000" b="1" dirty="0" smtClean="0"/>
                  <a:t> Kunde</a:t>
                </a:r>
                <a:endParaRPr lang="de-DE" sz="2000" b="1" dirty="0"/>
              </a:p>
            </p:txBody>
          </p:sp>
        </p:grpSp>
        <p:sp>
          <p:nvSpPr>
            <p:cNvPr id="36" name="Textfeld 35"/>
            <p:cNvSpPr txBox="1"/>
            <p:nvPr/>
          </p:nvSpPr>
          <p:spPr>
            <a:xfrm>
              <a:off x="991672" y="2936382"/>
              <a:ext cx="2163652" cy="307777"/>
            </a:xfrm>
            <a:prstGeom prst="rect">
              <a:avLst/>
            </a:prstGeom>
            <a:noFill/>
          </p:spPr>
          <p:txBody>
            <a:bodyPr wrap="square" rtlCol="0">
              <a:spAutoFit/>
            </a:bodyPr>
            <a:lstStyle/>
            <a:p>
              <a:r>
                <a:rPr lang="de-DE" sz="1400" dirty="0" err="1" smtClean="0"/>
                <a:t>name</a:t>
              </a:r>
              <a:r>
                <a:rPr lang="de-DE" sz="1400" dirty="0" smtClean="0"/>
                <a:t>[2]</a:t>
              </a:r>
              <a:endParaRPr lang="de-DE" sz="1400" dirty="0"/>
            </a:p>
          </p:txBody>
        </p:sp>
      </p:grpSp>
      <p:grpSp>
        <p:nvGrpSpPr>
          <p:cNvPr id="41" name="Gruppieren 40"/>
          <p:cNvGrpSpPr/>
          <p:nvPr/>
        </p:nvGrpSpPr>
        <p:grpSpPr>
          <a:xfrm>
            <a:off x="6259789" y="4389832"/>
            <a:ext cx="2201631" cy="1302630"/>
            <a:chOff x="953693" y="2470880"/>
            <a:chExt cx="2201631" cy="1302630"/>
          </a:xfrm>
        </p:grpSpPr>
        <p:grpSp>
          <p:nvGrpSpPr>
            <p:cNvPr id="42" name="Gruppieren 41"/>
            <p:cNvGrpSpPr/>
            <p:nvPr/>
          </p:nvGrpSpPr>
          <p:grpSpPr>
            <a:xfrm>
              <a:off x="953693" y="2470880"/>
              <a:ext cx="2098600" cy="1302630"/>
              <a:chOff x="3709772" y="3114823"/>
              <a:chExt cx="1617783" cy="2028857"/>
            </a:xfrm>
          </p:grpSpPr>
          <p:grpSp>
            <p:nvGrpSpPr>
              <p:cNvPr id="44" name="Gruppieren 19"/>
              <p:cNvGrpSpPr/>
              <p:nvPr/>
            </p:nvGrpSpPr>
            <p:grpSpPr>
              <a:xfrm>
                <a:off x="3709772" y="3114823"/>
                <a:ext cx="1617783" cy="2028857"/>
                <a:chOff x="616634" y="2712720"/>
                <a:chExt cx="1617783" cy="2028857"/>
              </a:xfrm>
            </p:grpSpPr>
            <p:sp>
              <p:nvSpPr>
                <p:cNvPr id="46" name="Rechteck 45"/>
                <p:cNvSpPr/>
                <p:nvPr/>
              </p:nvSpPr>
              <p:spPr>
                <a:xfrm>
                  <a:off x="616634" y="2712720"/>
                  <a:ext cx="1603717" cy="202885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7" name="Gerade Verbindung 46"/>
                <p:cNvCxnSpPr/>
                <p:nvPr/>
              </p:nvCxnSpPr>
              <p:spPr>
                <a:xfrm rot="10800000" flipH="1">
                  <a:off x="630700" y="3349411"/>
                  <a:ext cx="1603717" cy="1589"/>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45" name="Textfeld 44"/>
              <p:cNvSpPr txBox="1"/>
              <p:nvPr/>
            </p:nvSpPr>
            <p:spPr>
              <a:xfrm>
                <a:off x="3726185" y="3131234"/>
                <a:ext cx="1561514" cy="623174"/>
              </a:xfrm>
              <a:prstGeom prst="rect">
                <a:avLst/>
              </a:prstGeom>
              <a:noFill/>
            </p:spPr>
            <p:txBody>
              <a:bodyPr wrap="square" rtlCol="0">
                <a:spAutoFit/>
              </a:bodyPr>
              <a:lstStyle/>
              <a:p>
                <a:pPr algn="ctr"/>
                <a:r>
                  <a:rPr lang="de-DE" sz="2000" b="1" dirty="0" smtClean="0"/>
                  <a:t>Konto</a:t>
                </a:r>
                <a:endParaRPr lang="de-DE" sz="2000" b="1" dirty="0"/>
              </a:p>
            </p:txBody>
          </p:sp>
        </p:grpSp>
        <p:sp>
          <p:nvSpPr>
            <p:cNvPr id="43" name="Textfeld 42"/>
            <p:cNvSpPr txBox="1"/>
            <p:nvPr/>
          </p:nvSpPr>
          <p:spPr>
            <a:xfrm>
              <a:off x="991672" y="2936382"/>
              <a:ext cx="2163652" cy="738664"/>
            </a:xfrm>
            <a:prstGeom prst="rect">
              <a:avLst/>
            </a:prstGeom>
            <a:noFill/>
          </p:spPr>
          <p:txBody>
            <a:bodyPr wrap="square" rtlCol="0">
              <a:spAutoFit/>
            </a:bodyPr>
            <a:lstStyle/>
            <a:p>
              <a:r>
                <a:rPr lang="de-DE" sz="1400" dirty="0" err="1" smtClean="0"/>
                <a:t>kontonr</a:t>
              </a:r>
              <a:endParaRPr lang="de-DE" sz="1400" dirty="0" smtClean="0"/>
            </a:p>
            <a:p>
              <a:r>
                <a:rPr lang="de-DE" sz="1400" dirty="0" err="1" smtClean="0"/>
                <a:t>art</a:t>
              </a:r>
              <a:endParaRPr lang="de-DE" sz="1400" dirty="0" smtClean="0"/>
            </a:p>
            <a:p>
              <a:r>
                <a:rPr lang="de-DE" sz="1400" dirty="0" err="1" smtClean="0"/>
                <a:t>kontostand</a:t>
              </a:r>
              <a:endParaRPr lang="de-DE" sz="1400" dirty="0"/>
            </a:p>
          </p:txBody>
        </p:sp>
      </p:grpSp>
      <p:cxnSp>
        <p:nvCxnSpPr>
          <p:cNvPr id="49" name="Gerade Verbindung 48"/>
          <p:cNvCxnSpPr>
            <a:stCxn id="8" idx="0"/>
          </p:cNvCxnSpPr>
          <p:nvPr/>
        </p:nvCxnSpPr>
        <p:spPr>
          <a:xfrm rot="5400000" flipH="1" flipV="1">
            <a:off x="1337287" y="3599764"/>
            <a:ext cx="1038983" cy="562229"/>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1" name="Gerade Verbindung 50"/>
          <p:cNvCxnSpPr>
            <a:stCxn id="31" idx="0"/>
          </p:cNvCxnSpPr>
          <p:nvPr/>
        </p:nvCxnSpPr>
        <p:spPr>
          <a:xfrm rot="16200000" flipV="1">
            <a:off x="3056617" y="3524488"/>
            <a:ext cx="1038983" cy="71278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3" name="Gerade Verbindung 52"/>
          <p:cNvCxnSpPr>
            <a:stCxn id="45" idx="0"/>
            <a:endCxn id="39" idx="2"/>
          </p:cNvCxnSpPr>
          <p:nvPr/>
        </p:nvCxnSpPr>
        <p:spPr>
          <a:xfrm rot="5400000" flipH="1" flipV="1">
            <a:off x="6777434" y="3877837"/>
            <a:ext cx="1038983" cy="608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56" name="Gruppieren 99"/>
          <p:cNvGrpSpPr/>
          <p:nvPr/>
        </p:nvGrpSpPr>
        <p:grpSpPr>
          <a:xfrm>
            <a:off x="7340892" y="3669047"/>
            <a:ext cx="809837" cy="408066"/>
            <a:chOff x="1378635" y="2774804"/>
            <a:chExt cx="809837" cy="408066"/>
          </a:xfrm>
        </p:grpSpPr>
        <p:sp>
          <p:nvSpPr>
            <p:cNvPr id="57" name="Textfeld 56"/>
            <p:cNvSpPr txBox="1"/>
            <p:nvPr/>
          </p:nvSpPr>
          <p:spPr>
            <a:xfrm>
              <a:off x="1378635" y="2813538"/>
              <a:ext cx="809837" cy="369332"/>
            </a:xfrm>
            <a:prstGeom prst="rect">
              <a:avLst/>
            </a:prstGeom>
            <a:noFill/>
          </p:spPr>
          <p:txBody>
            <a:bodyPr wrap="none" rtlCol="0">
              <a:spAutoFit/>
            </a:bodyPr>
            <a:lstStyle/>
            <a:p>
              <a:r>
                <a:rPr lang="de-DE" dirty="0" smtClean="0"/>
                <a:t>besitzt</a:t>
              </a:r>
              <a:endParaRPr lang="de-DE" dirty="0"/>
            </a:p>
          </p:txBody>
        </p:sp>
        <p:sp>
          <p:nvSpPr>
            <p:cNvPr id="58" name="Gleichschenkliges Dreieck 57"/>
            <p:cNvSpPr/>
            <p:nvPr/>
          </p:nvSpPr>
          <p:spPr>
            <a:xfrm rot="10800000">
              <a:off x="1459286" y="2774804"/>
              <a:ext cx="193790" cy="858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Klassendiagramm</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dirty="0" err="1" smtClean="0"/>
              <a:t>christof</a:t>
            </a:r>
            <a:r>
              <a:rPr lang="de-DE" dirty="0" smtClean="0"/>
              <a:t> </a:t>
            </a:r>
            <a:r>
              <a:rPr lang="de-DE" dirty="0" err="1" smtClean="0"/>
              <a:t>rezk-salama</a:t>
            </a:r>
            <a:r>
              <a:rPr lang="de-DE" dirty="0" smtClean="0"/>
              <a:t>, </a:t>
            </a:r>
            <a:r>
              <a:rPr lang="de-DE" dirty="0" err="1" smtClean="0"/>
              <a:t>computergraphik</a:t>
            </a:r>
            <a:r>
              <a:rPr lang="de-DE" dirty="0" smtClean="0"/>
              <a:t> und </a:t>
            </a:r>
            <a:r>
              <a:rPr lang="de-DE" dirty="0" err="1" smtClean="0"/>
              <a:t>multimediasysteme</a:t>
            </a:r>
            <a:r>
              <a:rPr lang="de-DE" dirty="0" smtClean="0"/>
              <a:t>, </a:t>
            </a:r>
            <a:r>
              <a:rPr lang="de-DE" dirty="0" err="1" smtClean="0"/>
              <a:t>universität</a:t>
            </a:r>
            <a:r>
              <a:rPr lang="de-DE" dirty="0" smtClean="0"/>
              <a:t> siegen</a:t>
            </a:r>
            <a:endParaRPr lang="de-DE" dirty="0"/>
          </a:p>
        </p:txBody>
      </p:sp>
      <p:grpSp>
        <p:nvGrpSpPr>
          <p:cNvPr id="62" name="Gruppieren 61"/>
          <p:cNvGrpSpPr/>
          <p:nvPr/>
        </p:nvGrpSpPr>
        <p:grpSpPr>
          <a:xfrm>
            <a:off x="572085" y="1599028"/>
            <a:ext cx="1603718" cy="872197"/>
            <a:chOff x="604910" y="1617785"/>
            <a:chExt cx="1603718" cy="872197"/>
          </a:xfrm>
        </p:grpSpPr>
        <p:sp>
          <p:nvSpPr>
            <p:cNvPr id="6" name="Rechteck 5"/>
            <p:cNvSpPr/>
            <p:nvPr/>
          </p:nvSpPr>
          <p:spPr>
            <a:xfrm>
              <a:off x="604911" y="1617785"/>
              <a:ext cx="1603717" cy="8721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604911" y="1617785"/>
              <a:ext cx="1561514" cy="400110"/>
            </a:xfrm>
            <a:prstGeom prst="rect">
              <a:avLst/>
            </a:prstGeom>
            <a:noFill/>
          </p:spPr>
          <p:txBody>
            <a:bodyPr wrap="square" rtlCol="0">
              <a:spAutoFit/>
            </a:bodyPr>
            <a:lstStyle/>
            <a:p>
              <a:pPr algn="ctr"/>
              <a:r>
                <a:rPr lang="de-DE" sz="2000" b="1" dirty="0" smtClean="0"/>
                <a:t>Stadt</a:t>
              </a:r>
              <a:endParaRPr lang="de-DE" sz="2000" b="1" dirty="0"/>
            </a:p>
          </p:txBody>
        </p:sp>
        <p:cxnSp>
          <p:nvCxnSpPr>
            <p:cNvPr id="16" name="Gerade Verbindung 15"/>
            <p:cNvCxnSpPr>
              <a:stCxn id="6" idx="1"/>
              <a:endCxn id="6" idx="3"/>
            </p:cNvCxnSpPr>
            <p:nvPr/>
          </p:nvCxnSpPr>
          <p:spPr>
            <a:xfrm rot="10800000" flipH="1">
              <a:off x="604910" y="2053884"/>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2" name="Textfeld 21"/>
            <p:cNvSpPr txBox="1"/>
            <p:nvPr/>
          </p:nvSpPr>
          <p:spPr>
            <a:xfrm>
              <a:off x="633046" y="2067951"/>
              <a:ext cx="1561514" cy="400110"/>
            </a:xfrm>
            <a:prstGeom prst="rect">
              <a:avLst/>
            </a:prstGeom>
            <a:noFill/>
          </p:spPr>
          <p:txBody>
            <a:bodyPr wrap="square" rtlCol="0">
              <a:spAutoFit/>
            </a:bodyPr>
            <a:lstStyle/>
            <a:p>
              <a:r>
                <a:rPr lang="de-DE" sz="2000" dirty="0" err="1" smtClean="0"/>
                <a:t>name</a:t>
              </a:r>
              <a:endParaRPr lang="de-DE" sz="2000" dirty="0"/>
            </a:p>
          </p:txBody>
        </p:sp>
      </p:grpSp>
      <p:grpSp>
        <p:nvGrpSpPr>
          <p:cNvPr id="31" name="Gruppieren 30"/>
          <p:cNvGrpSpPr/>
          <p:nvPr/>
        </p:nvGrpSpPr>
        <p:grpSpPr>
          <a:xfrm>
            <a:off x="3716804" y="1599028"/>
            <a:ext cx="1603718" cy="872197"/>
            <a:chOff x="3584916" y="1615440"/>
            <a:chExt cx="1603718" cy="872197"/>
          </a:xfrm>
        </p:grpSpPr>
        <p:sp>
          <p:nvSpPr>
            <p:cNvPr id="23" name="Rechteck 22"/>
            <p:cNvSpPr/>
            <p:nvPr/>
          </p:nvSpPr>
          <p:spPr>
            <a:xfrm>
              <a:off x="3584917" y="1615440"/>
              <a:ext cx="1603717" cy="8721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p:cNvSpPr txBox="1"/>
            <p:nvPr/>
          </p:nvSpPr>
          <p:spPr>
            <a:xfrm>
              <a:off x="3584917" y="1615440"/>
              <a:ext cx="1561514" cy="400110"/>
            </a:xfrm>
            <a:prstGeom prst="rect">
              <a:avLst/>
            </a:prstGeom>
            <a:noFill/>
          </p:spPr>
          <p:txBody>
            <a:bodyPr wrap="square" rtlCol="0">
              <a:spAutoFit/>
            </a:bodyPr>
            <a:lstStyle/>
            <a:p>
              <a:pPr algn="ctr"/>
              <a:r>
                <a:rPr lang="de-DE" sz="2000" b="1" dirty="0" smtClean="0"/>
                <a:t>Fluglinie</a:t>
              </a:r>
              <a:endParaRPr lang="de-DE" sz="2000" b="1" dirty="0"/>
            </a:p>
          </p:txBody>
        </p:sp>
        <p:cxnSp>
          <p:nvCxnSpPr>
            <p:cNvPr id="25" name="Gerade Verbindung 24"/>
            <p:cNvCxnSpPr>
              <a:stCxn id="23" idx="1"/>
              <a:endCxn id="23" idx="3"/>
            </p:cNvCxnSpPr>
            <p:nvPr/>
          </p:nvCxnSpPr>
          <p:spPr>
            <a:xfrm rot="10800000" flipH="1">
              <a:off x="3584916" y="2051539"/>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6" name="Textfeld 25"/>
            <p:cNvSpPr txBox="1"/>
            <p:nvPr/>
          </p:nvSpPr>
          <p:spPr>
            <a:xfrm>
              <a:off x="3613052" y="2065606"/>
              <a:ext cx="1561514" cy="400110"/>
            </a:xfrm>
            <a:prstGeom prst="rect">
              <a:avLst/>
            </a:prstGeom>
            <a:noFill/>
          </p:spPr>
          <p:txBody>
            <a:bodyPr wrap="square" rtlCol="0">
              <a:spAutoFit/>
            </a:bodyPr>
            <a:lstStyle/>
            <a:p>
              <a:r>
                <a:rPr lang="de-DE" sz="2000" dirty="0" err="1" smtClean="0"/>
                <a:t>name</a:t>
              </a:r>
              <a:endParaRPr lang="de-DE" sz="2000" dirty="0"/>
            </a:p>
          </p:txBody>
        </p:sp>
      </p:grpSp>
      <p:grpSp>
        <p:nvGrpSpPr>
          <p:cNvPr id="61" name="Gruppieren 60"/>
          <p:cNvGrpSpPr/>
          <p:nvPr/>
        </p:nvGrpSpPr>
        <p:grpSpPr>
          <a:xfrm>
            <a:off x="6827524" y="1599028"/>
            <a:ext cx="1603718" cy="872197"/>
            <a:chOff x="6691531" y="1599028"/>
            <a:chExt cx="1603718" cy="872197"/>
          </a:xfrm>
        </p:grpSpPr>
        <p:sp>
          <p:nvSpPr>
            <p:cNvPr id="27" name="Rechteck 26"/>
            <p:cNvSpPr/>
            <p:nvPr/>
          </p:nvSpPr>
          <p:spPr>
            <a:xfrm>
              <a:off x="6691532" y="1599028"/>
              <a:ext cx="1603717" cy="8721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p:cNvSpPr txBox="1"/>
            <p:nvPr/>
          </p:nvSpPr>
          <p:spPr>
            <a:xfrm>
              <a:off x="6691532" y="1599028"/>
              <a:ext cx="1561514" cy="400110"/>
            </a:xfrm>
            <a:prstGeom prst="rect">
              <a:avLst/>
            </a:prstGeom>
            <a:noFill/>
          </p:spPr>
          <p:txBody>
            <a:bodyPr wrap="square" rtlCol="0">
              <a:spAutoFit/>
            </a:bodyPr>
            <a:lstStyle/>
            <a:p>
              <a:pPr algn="ctr"/>
              <a:r>
                <a:rPr lang="de-DE" sz="2000" b="1" dirty="0" smtClean="0"/>
                <a:t>Pilot</a:t>
              </a:r>
              <a:endParaRPr lang="de-DE" sz="2000" b="1" dirty="0"/>
            </a:p>
          </p:txBody>
        </p:sp>
        <p:cxnSp>
          <p:nvCxnSpPr>
            <p:cNvPr id="29" name="Gerade Verbindung 28"/>
            <p:cNvCxnSpPr>
              <a:stCxn id="27" idx="1"/>
              <a:endCxn id="27" idx="3"/>
            </p:cNvCxnSpPr>
            <p:nvPr/>
          </p:nvCxnSpPr>
          <p:spPr>
            <a:xfrm rot="10800000" flipH="1">
              <a:off x="6691531" y="2035127"/>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0" name="Textfeld 29"/>
            <p:cNvSpPr txBox="1"/>
            <p:nvPr/>
          </p:nvSpPr>
          <p:spPr>
            <a:xfrm>
              <a:off x="6719667" y="2049194"/>
              <a:ext cx="1561514" cy="400110"/>
            </a:xfrm>
            <a:prstGeom prst="rect">
              <a:avLst/>
            </a:prstGeom>
            <a:noFill/>
          </p:spPr>
          <p:txBody>
            <a:bodyPr wrap="square" rtlCol="0">
              <a:spAutoFit/>
            </a:bodyPr>
            <a:lstStyle/>
            <a:p>
              <a:r>
                <a:rPr lang="de-DE" sz="2000" dirty="0" err="1" smtClean="0"/>
                <a:t>name</a:t>
              </a:r>
              <a:endParaRPr lang="de-DE" sz="2000" dirty="0"/>
            </a:p>
          </p:txBody>
        </p:sp>
      </p:grpSp>
      <p:grpSp>
        <p:nvGrpSpPr>
          <p:cNvPr id="32" name="Gruppieren 31"/>
          <p:cNvGrpSpPr/>
          <p:nvPr/>
        </p:nvGrpSpPr>
        <p:grpSpPr>
          <a:xfrm>
            <a:off x="572085" y="3362180"/>
            <a:ext cx="1603718" cy="872197"/>
            <a:chOff x="3584916" y="1615440"/>
            <a:chExt cx="1603718" cy="872197"/>
          </a:xfrm>
        </p:grpSpPr>
        <p:sp>
          <p:nvSpPr>
            <p:cNvPr id="33" name="Rechteck 32"/>
            <p:cNvSpPr/>
            <p:nvPr/>
          </p:nvSpPr>
          <p:spPr>
            <a:xfrm>
              <a:off x="3584917" y="1615440"/>
              <a:ext cx="1603717" cy="8721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p:cNvSpPr txBox="1"/>
            <p:nvPr/>
          </p:nvSpPr>
          <p:spPr>
            <a:xfrm>
              <a:off x="3584917" y="1615440"/>
              <a:ext cx="1561514" cy="400110"/>
            </a:xfrm>
            <a:prstGeom prst="rect">
              <a:avLst/>
            </a:prstGeom>
            <a:noFill/>
          </p:spPr>
          <p:txBody>
            <a:bodyPr wrap="square" rtlCol="0">
              <a:spAutoFit/>
            </a:bodyPr>
            <a:lstStyle/>
            <a:p>
              <a:pPr algn="ctr"/>
              <a:r>
                <a:rPr lang="de-DE" sz="2000" b="1" dirty="0" smtClean="0"/>
                <a:t>Flughafen</a:t>
              </a:r>
              <a:endParaRPr lang="de-DE" sz="2000" b="1" dirty="0"/>
            </a:p>
          </p:txBody>
        </p:sp>
        <p:cxnSp>
          <p:nvCxnSpPr>
            <p:cNvPr id="35" name="Gerade Verbindung 34"/>
            <p:cNvCxnSpPr>
              <a:stCxn id="33" idx="1"/>
              <a:endCxn id="33" idx="3"/>
            </p:cNvCxnSpPr>
            <p:nvPr/>
          </p:nvCxnSpPr>
          <p:spPr>
            <a:xfrm rot="10800000" flipH="1">
              <a:off x="3584916" y="2051539"/>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6" name="Textfeld 35"/>
            <p:cNvSpPr txBox="1"/>
            <p:nvPr/>
          </p:nvSpPr>
          <p:spPr>
            <a:xfrm>
              <a:off x="3613052" y="2065606"/>
              <a:ext cx="1561514" cy="400110"/>
            </a:xfrm>
            <a:prstGeom prst="rect">
              <a:avLst/>
            </a:prstGeom>
            <a:noFill/>
          </p:spPr>
          <p:txBody>
            <a:bodyPr wrap="square" rtlCol="0">
              <a:spAutoFit/>
            </a:bodyPr>
            <a:lstStyle/>
            <a:p>
              <a:r>
                <a:rPr lang="de-DE" sz="2000" dirty="0" err="1" smtClean="0"/>
                <a:t>name</a:t>
              </a:r>
              <a:endParaRPr lang="de-DE" sz="2000" dirty="0"/>
            </a:p>
          </p:txBody>
        </p:sp>
      </p:grpSp>
      <p:grpSp>
        <p:nvGrpSpPr>
          <p:cNvPr id="37" name="Gruppieren 36"/>
          <p:cNvGrpSpPr/>
          <p:nvPr/>
        </p:nvGrpSpPr>
        <p:grpSpPr>
          <a:xfrm>
            <a:off x="572085" y="5125332"/>
            <a:ext cx="1603718" cy="872197"/>
            <a:chOff x="3584916" y="1615440"/>
            <a:chExt cx="1603718" cy="872197"/>
          </a:xfrm>
        </p:grpSpPr>
        <p:sp>
          <p:nvSpPr>
            <p:cNvPr id="38" name="Rechteck 37"/>
            <p:cNvSpPr/>
            <p:nvPr/>
          </p:nvSpPr>
          <p:spPr>
            <a:xfrm>
              <a:off x="3584917" y="1615440"/>
              <a:ext cx="1603717" cy="8721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Textfeld 38"/>
            <p:cNvSpPr txBox="1"/>
            <p:nvPr/>
          </p:nvSpPr>
          <p:spPr>
            <a:xfrm>
              <a:off x="3584917" y="1615440"/>
              <a:ext cx="1561514" cy="400110"/>
            </a:xfrm>
            <a:prstGeom prst="rect">
              <a:avLst/>
            </a:prstGeom>
            <a:noFill/>
          </p:spPr>
          <p:txBody>
            <a:bodyPr wrap="square" rtlCol="0">
              <a:spAutoFit/>
            </a:bodyPr>
            <a:lstStyle/>
            <a:p>
              <a:pPr algn="ctr"/>
              <a:r>
                <a:rPr lang="de-DE" sz="2000" b="1" dirty="0" smtClean="0"/>
                <a:t>Passagier</a:t>
              </a:r>
              <a:endParaRPr lang="de-DE" sz="2000" b="1" dirty="0"/>
            </a:p>
          </p:txBody>
        </p:sp>
        <p:cxnSp>
          <p:nvCxnSpPr>
            <p:cNvPr id="40" name="Gerade Verbindung 39"/>
            <p:cNvCxnSpPr>
              <a:stCxn id="38" idx="1"/>
              <a:endCxn id="38" idx="3"/>
            </p:cNvCxnSpPr>
            <p:nvPr/>
          </p:nvCxnSpPr>
          <p:spPr>
            <a:xfrm rot="10800000" flipH="1">
              <a:off x="3584916" y="2051539"/>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1" name="Textfeld 40"/>
            <p:cNvSpPr txBox="1"/>
            <p:nvPr/>
          </p:nvSpPr>
          <p:spPr>
            <a:xfrm>
              <a:off x="3613052" y="2065606"/>
              <a:ext cx="1561514" cy="400110"/>
            </a:xfrm>
            <a:prstGeom prst="rect">
              <a:avLst/>
            </a:prstGeom>
            <a:noFill/>
          </p:spPr>
          <p:txBody>
            <a:bodyPr wrap="square" rtlCol="0">
              <a:spAutoFit/>
            </a:bodyPr>
            <a:lstStyle/>
            <a:p>
              <a:r>
                <a:rPr lang="de-DE" sz="2000" dirty="0" err="1" smtClean="0"/>
                <a:t>name</a:t>
              </a:r>
              <a:endParaRPr lang="de-DE" sz="2000" dirty="0"/>
            </a:p>
          </p:txBody>
        </p:sp>
      </p:grpSp>
      <p:grpSp>
        <p:nvGrpSpPr>
          <p:cNvPr id="42" name="Gruppieren 41"/>
          <p:cNvGrpSpPr/>
          <p:nvPr/>
        </p:nvGrpSpPr>
        <p:grpSpPr>
          <a:xfrm>
            <a:off x="3716804" y="5125332"/>
            <a:ext cx="1603718" cy="872197"/>
            <a:chOff x="3584916" y="1615440"/>
            <a:chExt cx="1603718" cy="872197"/>
          </a:xfrm>
        </p:grpSpPr>
        <p:sp>
          <p:nvSpPr>
            <p:cNvPr id="43" name="Rechteck 42"/>
            <p:cNvSpPr/>
            <p:nvPr/>
          </p:nvSpPr>
          <p:spPr>
            <a:xfrm>
              <a:off x="3584917" y="1615440"/>
              <a:ext cx="1603717" cy="8721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Textfeld 43"/>
            <p:cNvSpPr txBox="1"/>
            <p:nvPr/>
          </p:nvSpPr>
          <p:spPr>
            <a:xfrm>
              <a:off x="3584917" y="1615440"/>
              <a:ext cx="1561514" cy="384721"/>
            </a:xfrm>
            <a:prstGeom prst="rect">
              <a:avLst/>
            </a:prstGeom>
            <a:noFill/>
          </p:spPr>
          <p:txBody>
            <a:bodyPr wrap="square" rtlCol="0">
              <a:spAutoFit/>
            </a:bodyPr>
            <a:lstStyle/>
            <a:p>
              <a:pPr algn="ctr"/>
              <a:r>
                <a:rPr lang="de-DE" sz="1900" b="1" dirty="0" smtClean="0"/>
                <a:t>Reservierung</a:t>
              </a:r>
              <a:endParaRPr lang="de-DE" sz="1900" b="1" dirty="0"/>
            </a:p>
          </p:txBody>
        </p:sp>
        <p:cxnSp>
          <p:nvCxnSpPr>
            <p:cNvPr id="45" name="Gerade Verbindung 44"/>
            <p:cNvCxnSpPr>
              <a:stCxn id="43" idx="1"/>
              <a:endCxn id="43" idx="3"/>
            </p:cNvCxnSpPr>
            <p:nvPr/>
          </p:nvCxnSpPr>
          <p:spPr>
            <a:xfrm rot="10800000" flipH="1">
              <a:off x="3584916" y="2051539"/>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6" name="Textfeld 45"/>
            <p:cNvSpPr txBox="1"/>
            <p:nvPr/>
          </p:nvSpPr>
          <p:spPr>
            <a:xfrm>
              <a:off x="3613052" y="2065606"/>
              <a:ext cx="1561514" cy="400110"/>
            </a:xfrm>
            <a:prstGeom prst="rect">
              <a:avLst/>
            </a:prstGeom>
            <a:noFill/>
          </p:spPr>
          <p:txBody>
            <a:bodyPr wrap="square" rtlCol="0">
              <a:spAutoFit/>
            </a:bodyPr>
            <a:lstStyle/>
            <a:p>
              <a:r>
                <a:rPr lang="de-DE" sz="2000" dirty="0" err="1" smtClean="0"/>
                <a:t>resNum</a:t>
              </a:r>
              <a:endParaRPr lang="de-DE" sz="2000" dirty="0"/>
            </a:p>
          </p:txBody>
        </p:sp>
      </p:grpSp>
      <p:grpSp>
        <p:nvGrpSpPr>
          <p:cNvPr id="47" name="Gruppieren 46"/>
          <p:cNvGrpSpPr/>
          <p:nvPr/>
        </p:nvGrpSpPr>
        <p:grpSpPr>
          <a:xfrm>
            <a:off x="6827524" y="5125332"/>
            <a:ext cx="1603718" cy="872197"/>
            <a:chOff x="3584916" y="1615440"/>
            <a:chExt cx="1603718" cy="872197"/>
          </a:xfrm>
        </p:grpSpPr>
        <p:sp>
          <p:nvSpPr>
            <p:cNvPr id="48" name="Rechteck 47"/>
            <p:cNvSpPr/>
            <p:nvPr/>
          </p:nvSpPr>
          <p:spPr>
            <a:xfrm>
              <a:off x="3584917" y="1615440"/>
              <a:ext cx="1603717" cy="8721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Textfeld 48"/>
            <p:cNvSpPr txBox="1"/>
            <p:nvPr/>
          </p:nvSpPr>
          <p:spPr>
            <a:xfrm>
              <a:off x="3584917" y="1615440"/>
              <a:ext cx="1561514" cy="400110"/>
            </a:xfrm>
            <a:prstGeom prst="rect">
              <a:avLst/>
            </a:prstGeom>
            <a:noFill/>
          </p:spPr>
          <p:txBody>
            <a:bodyPr wrap="square" rtlCol="0">
              <a:spAutoFit/>
            </a:bodyPr>
            <a:lstStyle/>
            <a:p>
              <a:pPr algn="ctr"/>
              <a:r>
                <a:rPr lang="de-DE" sz="2000" b="1" dirty="0" smtClean="0"/>
                <a:t>Platz</a:t>
              </a:r>
              <a:endParaRPr lang="de-DE" sz="2000" b="1" dirty="0"/>
            </a:p>
          </p:txBody>
        </p:sp>
        <p:cxnSp>
          <p:nvCxnSpPr>
            <p:cNvPr id="50" name="Gerade Verbindung 49"/>
            <p:cNvCxnSpPr>
              <a:stCxn id="48" idx="1"/>
              <a:endCxn id="48" idx="3"/>
            </p:cNvCxnSpPr>
            <p:nvPr/>
          </p:nvCxnSpPr>
          <p:spPr>
            <a:xfrm rot="10800000" flipH="1">
              <a:off x="3584916" y="2051539"/>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1" name="Textfeld 50"/>
            <p:cNvSpPr txBox="1"/>
            <p:nvPr/>
          </p:nvSpPr>
          <p:spPr>
            <a:xfrm>
              <a:off x="3613052" y="2065606"/>
              <a:ext cx="1561514" cy="400110"/>
            </a:xfrm>
            <a:prstGeom prst="rect">
              <a:avLst/>
            </a:prstGeom>
            <a:noFill/>
          </p:spPr>
          <p:txBody>
            <a:bodyPr wrap="square" rtlCol="0">
              <a:spAutoFit/>
            </a:bodyPr>
            <a:lstStyle/>
            <a:p>
              <a:r>
                <a:rPr lang="de-DE" sz="2000" dirty="0" err="1" smtClean="0"/>
                <a:t>sitzNum</a:t>
              </a:r>
              <a:endParaRPr lang="de-DE" sz="2000" dirty="0"/>
            </a:p>
          </p:txBody>
        </p:sp>
      </p:grpSp>
      <p:grpSp>
        <p:nvGrpSpPr>
          <p:cNvPr id="206" name="Gruppieren 205"/>
          <p:cNvGrpSpPr/>
          <p:nvPr/>
        </p:nvGrpSpPr>
        <p:grpSpPr>
          <a:xfrm>
            <a:off x="3709772" y="3114823"/>
            <a:ext cx="1617783" cy="1366911"/>
            <a:chOff x="3709772" y="3114823"/>
            <a:chExt cx="1617783" cy="1366911"/>
          </a:xfrm>
        </p:grpSpPr>
        <p:grpSp>
          <p:nvGrpSpPr>
            <p:cNvPr id="20" name="Gruppieren 19"/>
            <p:cNvGrpSpPr/>
            <p:nvPr/>
          </p:nvGrpSpPr>
          <p:grpSpPr>
            <a:xfrm>
              <a:off x="3709772" y="3114823"/>
              <a:ext cx="1617783" cy="1366911"/>
              <a:chOff x="616634" y="2712720"/>
              <a:chExt cx="1617783" cy="1366911"/>
            </a:xfrm>
          </p:grpSpPr>
          <p:sp>
            <p:nvSpPr>
              <p:cNvPr id="18" name="Rechteck 17"/>
              <p:cNvSpPr/>
              <p:nvPr/>
            </p:nvSpPr>
            <p:spPr>
              <a:xfrm>
                <a:off x="616634" y="2712720"/>
                <a:ext cx="1603717" cy="136691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9" name="Gerade Verbindung 18"/>
              <p:cNvCxnSpPr/>
              <p:nvPr/>
            </p:nvCxnSpPr>
            <p:spPr>
              <a:xfrm rot="10800000" flipH="1">
                <a:off x="630700" y="3148819"/>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21" name="Textfeld 20"/>
            <p:cNvSpPr txBox="1"/>
            <p:nvPr/>
          </p:nvSpPr>
          <p:spPr>
            <a:xfrm>
              <a:off x="3726185" y="3131235"/>
              <a:ext cx="1561514" cy="400110"/>
            </a:xfrm>
            <a:prstGeom prst="rect">
              <a:avLst/>
            </a:prstGeom>
            <a:noFill/>
          </p:spPr>
          <p:txBody>
            <a:bodyPr wrap="square" rtlCol="0">
              <a:spAutoFit/>
            </a:bodyPr>
            <a:lstStyle/>
            <a:p>
              <a:pPr algn="ctr"/>
              <a:r>
                <a:rPr lang="de-DE" sz="2000" b="1" dirty="0" smtClean="0"/>
                <a:t>Flug</a:t>
              </a:r>
              <a:endParaRPr lang="de-DE" sz="2000" b="1" dirty="0"/>
            </a:p>
          </p:txBody>
        </p:sp>
      </p:grpSp>
      <p:sp>
        <p:nvSpPr>
          <p:cNvPr id="52" name="Textfeld 51"/>
          <p:cNvSpPr txBox="1"/>
          <p:nvPr/>
        </p:nvSpPr>
        <p:spPr>
          <a:xfrm>
            <a:off x="3712116" y="3595469"/>
            <a:ext cx="1561514" cy="707886"/>
          </a:xfrm>
          <a:prstGeom prst="rect">
            <a:avLst/>
          </a:prstGeom>
          <a:noFill/>
        </p:spPr>
        <p:txBody>
          <a:bodyPr wrap="square" rtlCol="0">
            <a:spAutoFit/>
          </a:bodyPr>
          <a:lstStyle/>
          <a:p>
            <a:r>
              <a:rPr lang="de-DE" sz="2000" dirty="0" err="1" smtClean="0"/>
              <a:t>datum</a:t>
            </a:r>
            <a:endParaRPr lang="de-DE" sz="2000" dirty="0" smtClean="0"/>
          </a:p>
          <a:p>
            <a:r>
              <a:rPr lang="de-DE" sz="2000" dirty="0" err="1" smtClean="0"/>
              <a:t>flugNum</a:t>
            </a:r>
            <a:endParaRPr lang="de-DE" sz="2000" dirty="0"/>
          </a:p>
        </p:txBody>
      </p:sp>
      <p:grpSp>
        <p:nvGrpSpPr>
          <p:cNvPr id="55" name="Gruppieren 54"/>
          <p:cNvGrpSpPr/>
          <p:nvPr/>
        </p:nvGrpSpPr>
        <p:grpSpPr>
          <a:xfrm>
            <a:off x="6813459" y="3114823"/>
            <a:ext cx="1617783" cy="1366911"/>
            <a:chOff x="3739662" y="2923736"/>
            <a:chExt cx="1617783" cy="1366911"/>
          </a:xfrm>
        </p:grpSpPr>
        <p:grpSp>
          <p:nvGrpSpPr>
            <p:cNvPr id="56" name="Gruppieren 19"/>
            <p:cNvGrpSpPr/>
            <p:nvPr/>
          </p:nvGrpSpPr>
          <p:grpSpPr>
            <a:xfrm>
              <a:off x="3739662" y="2923736"/>
              <a:ext cx="1617783" cy="1366911"/>
              <a:chOff x="616634" y="2712720"/>
              <a:chExt cx="1617783" cy="1366911"/>
            </a:xfrm>
          </p:grpSpPr>
          <p:sp>
            <p:nvSpPr>
              <p:cNvPr id="59" name="Rechteck 58"/>
              <p:cNvSpPr/>
              <p:nvPr/>
            </p:nvSpPr>
            <p:spPr>
              <a:xfrm>
                <a:off x="616634" y="2712720"/>
                <a:ext cx="1603717" cy="136691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0" name="Gerade Verbindung 59"/>
              <p:cNvCxnSpPr/>
              <p:nvPr/>
            </p:nvCxnSpPr>
            <p:spPr>
              <a:xfrm rot="10800000" flipH="1">
                <a:off x="630700" y="3148819"/>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57" name="Textfeld 56"/>
            <p:cNvSpPr txBox="1"/>
            <p:nvPr/>
          </p:nvSpPr>
          <p:spPr>
            <a:xfrm>
              <a:off x="3756075" y="2940148"/>
              <a:ext cx="1561514" cy="400110"/>
            </a:xfrm>
            <a:prstGeom prst="rect">
              <a:avLst/>
            </a:prstGeom>
            <a:noFill/>
          </p:spPr>
          <p:txBody>
            <a:bodyPr wrap="square" rtlCol="0">
              <a:spAutoFit/>
            </a:bodyPr>
            <a:lstStyle/>
            <a:p>
              <a:pPr algn="ctr"/>
              <a:r>
                <a:rPr lang="de-DE" sz="2000" b="1" dirty="0" smtClean="0"/>
                <a:t>Flugzeug</a:t>
              </a:r>
              <a:endParaRPr lang="de-DE" sz="2000" b="1" dirty="0"/>
            </a:p>
          </p:txBody>
        </p:sp>
        <p:sp>
          <p:nvSpPr>
            <p:cNvPr id="58" name="Textfeld 57"/>
            <p:cNvSpPr txBox="1"/>
            <p:nvPr/>
          </p:nvSpPr>
          <p:spPr>
            <a:xfrm>
              <a:off x="3742006" y="3404382"/>
              <a:ext cx="1561514" cy="707886"/>
            </a:xfrm>
            <a:prstGeom prst="rect">
              <a:avLst/>
            </a:prstGeom>
            <a:noFill/>
          </p:spPr>
          <p:txBody>
            <a:bodyPr wrap="square" rtlCol="0">
              <a:spAutoFit/>
            </a:bodyPr>
            <a:lstStyle/>
            <a:p>
              <a:r>
                <a:rPr lang="de-DE" sz="2000" dirty="0" err="1" smtClean="0"/>
                <a:t>modell</a:t>
              </a:r>
              <a:endParaRPr lang="de-DE" sz="2000" dirty="0" smtClean="0"/>
            </a:p>
            <a:p>
              <a:r>
                <a:rPr lang="de-DE" sz="2000" dirty="0" err="1" smtClean="0"/>
                <a:t>flugStunden</a:t>
              </a:r>
              <a:endParaRPr lang="de-DE" sz="2000" dirty="0"/>
            </a:p>
          </p:txBody>
        </p:sp>
      </p:grpSp>
      <p:grpSp>
        <p:nvGrpSpPr>
          <p:cNvPr id="190" name="Gruppieren 189"/>
          <p:cNvGrpSpPr/>
          <p:nvPr/>
        </p:nvGrpSpPr>
        <p:grpSpPr>
          <a:xfrm>
            <a:off x="1335639" y="2477896"/>
            <a:ext cx="1040385" cy="886265"/>
            <a:chOff x="1335639" y="2490775"/>
            <a:chExt cx="1040385" cy="886265"/>
          </a:xfrm>
        </p:grpSpPr>
        <p:cxnSp>
          <p:nvCxnSpPr>
            <p:cNvPr id="95" name="Gerade Verbindung 94"/>
            <p:cNvCxnSpPr/>
            <p:nvPr/>
          </p:nvCxnSpPr>
          <p:spPr>
            <a:xfrm rot="5400000" flipH="1" flipV="1">
              <a:off x="893300" y="2933114"/>
              <a:ext cx="886265"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00" name="Gruppieren 99"/>
            <p:cNvGrpSpPr/>
            <p:nvPr/>
          </p:nvGrpSpPr>
          <p:grpSpPr>
            <a:xfrm>
              <a:off x="1378635" y="2759146"/>
              <a:ext cx="997389" cy="423724"/>
              <a:chOff x="1378635" y="2759146"/>
              <a:chExt cx="997389" cy="423724"/>
            </a:xfrm>
          </p:grpSpPr>
          <p:sp>
            <p:nvSpPr>
              <p:cNvPr id="96" name="Textfeld 95"/>
              <p:cNvSpPr txBox="1"/>
              <p:nvPr/>
            </p:nvSpPr>
            <p:spPr>
              <a:xfrm>
                <a:off x="1378635" y="2813538"/>
                <a:ext cx="997389" cy="369332"/>
              </a:xfrm>
              <a:prstGeom prst="rect">
                <a:avLst/>
              </a:prstGeom>
              <a:noFill/>
            </p:spPr>
            <p:txBody>
              <a:bodyPr wrap="none" rtlCol="0">
                <a:spAutoFit/>
              </a:bodyPr>
              <a:lstStyle/>
              <a:p>
                <a:r>
                  <a:rPr lang="de-DE" dirty="0" smtClean="0"/>
                  <a:t>nahe bei</a:t>
                </a:r>
                <a:endParaRPr lang="de-DE" dirty="0"/>
              </a:p>
            </p:txBody>
          </p:sp>
          <p:sp>
            <p:nvSpPr>
              <p:cNvPr id="99" name="Gleichschenkliges Dreieck 98"/>
              <p:cNvSpPr/>
              <p:nvPr/>
            </p:nvSpPr>
            <p:spPr>
              <a:xfrm>
                <a:off x="1427971" y="2759146"/>
                <a:ext cx="193790" cy="858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194" name="Gruppieren 193"/>
          <p:cNvGrpSpPr/>
          <p:nvPr/>
        </p:nvGrpSpPr>
        <p:grpSpPr>
          <a:xfrm>
            <a:off x="5331254" y="1469843"/>
            <a:ext cx="1507003" cy="394795"/>
            <a:chOff x="5331254" y="1469843"/>
            <a:chExt cx="1507003" cy="394795"/>
          </a:xfrm>
        </p:grpSpPr>
        <p:cxnSp>
          <p:nvCxnSpPr>
            <p:cNvPr id="115" name="Gerade Verbindung 114"/>
            <p:cNvCxnSpPr/>
            <p:nvPr/>
          </p:nvCxnSpPr>
          <p:spPr>
            <a:xfrm>
              <a:off x="5331254" y="1863050"/>
              <a:ext cx="1507003"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3" name="Textfeld 132"/>
            <p:cNvSpPr txBox="1"/>
            <p:nvPr/>
          </p:nvSpPr>
          <p:spPr>
            <a:xfrm>
              <a:off x="5646212" y="1469843"/>
              <a:ext cx="1027524" cy="369332"/>
            </a:xfrm>
            <a:prstGeom prst="rect">
              <a:avLst/>
            </a:prstGeom>
            <a:noFill/>
          </p:spPr>
          <p:txBody>
            <a:bodyPr wrap="none" rtlCol="0">
              <a:spAutoFit/>
            </a:bodyPr>
            <a:lstStyle/>
            <a:p>
              <a:pPr algn="r"/>
              <a:r>
                <a:rPr lang="de-DE" dirty="0" err="1" smtClean="0"/>
                <a:t>angesellt</a:t>
              </a:r>
              <a:endParaRPr lang="de-DE" dirty="0"/>
            </a:p>
          </p:txBody>
        </p:sp>
        <p:sp>
          <p:nvSpPr>
            <p:cNvPr id="134" name="Gleichschenkliges Dreieck 133"/>
            <p:cNvSpPr/>
            <p:nvPr/>
          </p:nvSpPr>
          <p:spPr>
            <a:xfrm rot="16200000">
              <a:off x="5512902" y="1651643"/>
              <a:ext cx="193790" cy="858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00" name="Gruppieren 199"/>
          <p:cNvGrpSpPr/>
          <p:nvPr/>
        </p:nvGrpSpPr>
        <p:grpSpPr>
          <a:xfrm>
            <a:off x="2186535" y="3221370"/>
            <a:ext cx="1541002" cy="369332"/>
            <a:chOff x="2186535" y="3221370"/>
            <a:chExt cx="1541002" cy="369332"/>
          </a:xfrm>
        </p:grpSpPr>
        <p:cxnSp>
          <p:nvCxnSpPr>
            <p:cNvPr id="114" name="Gerade Verbindung 113"/>
            <p:cNvCxnSpPr/>
            <p:nvPr/>
          </p:nvCxnSpPr>
          <p:spPr>
            <a:xfrm>
              <a:off x="2186535" y="3575941"/>
              <a:ext cx="1541002"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26" name="Gruppieren 125"/>
            <p:cNvGrpSpPr/>
            <p:nvPr/>
          </p:nvGrpSpPr>
          <p:grpSpPr>
            <a:xfrm>
              <a:off x="2501678" y="3221370"/>
              <a:ext cx="926577" cy="369332"/>
              <a:chOff x="2836528" y="4457742"/>
              <a:chExt cx="926577" cy="369332"/>
            </a:xfrm>
          </p:grpSpPr>
          <p:sp>
            <p:nvSpPr>
              <p:cNvPr id="127" name="Textfeld 126"/>
              <p:cNvSpPr txBox="1"/>
              <p:nvPr/>
            </p:nvSpPr>
            <p:spPr>
              <a:xfrm>
                <a:off x="2960769" y="4457742"/>
                <a:ext cx="802336" cy="369332"/>
              </a:xfrm>
              <a:prstGeom prst="rect">
                <a:avLst/>
              </a:prstGeom>
              <a:noFill/>
            </p:spPr>
            <p:txBody>
              <a:bodyPr wrap="none" rtlCol="0">
                <a:spAutoFit/>
              </a:bodyPr>
              <a:lstStyle/>
              <a:p>
                <a:pPr algn="r"/>
                <a:r>
                  <a:rPr lang="de-DE" dirty="0" smtClean="0"/>
                  <a:t>startet</a:t>
                </a:r>
                <a:endParaRPr lang="de-DE" dirty="0"/>
              </a:p>
            </p:txBody>
          </p:sp>
          <p:sp>
            <p:nvSpPr>
              <p:cNvPr id="128" name="Gleichschenkliges Dreieck 127"/>
              <p:cNvSpPr/>
              <p:nvPr/>
            </p:nvSpPr>
            <p:spPr>
              <a:xfrm rot="16200000">
                <a:off x="2782580" y="4600906"/>
                <a:ext cx="193790" cy="858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199" name="Gruppieren 198"/>
          <p:cNvGrpSpPr/>
          <p:nvPr/>
        </p:nvGrpSpPr>
        <p:grpSpPr>
          <a:xfrm>
            <a:off x="2186535" y="3981223"/>
            <a:ext cx="1541002" cy="369332"/>
            <a:chOff x="2186535" y="3981223"/>
            <a:chExt cx="1541002" cy="369332"/>
          </a:xfrm>
        </p:grpSpPr>
        <p:cxnSp>
          <p:nvCxnSpPr>
            <p:cNvPr id="112" name="Gerade Verbindung 111"/>
            <p:cNvCxnSpPr/>
            <p:nvPr/>
          </p:nvCxnSpPr>
          <p:spPr>
            <a:xfrm>
              <a:off x="2186535" y="4013822"/>
              <a:ext cx="1541002"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25" name="Gruppieren 124"/>
            <p:cNvGrpSpPr/>
            <p:nvPr/>
          </p:nvGrpSpPr>
          <p:grpSpPr>
            <a:xfrm>
              <a:off x="2501678" y="3981223"/>
              <a:ext cx="849302" cy="369332"/>
              <a:chOff x="2836528" y="4457742"/>
              <a:chExt cx="849302" cy="369332"/>
            </a:xfrm>
          </p:grpSpPr>
          <p:sp>
            <p:nvSpPr>
              <p:cNvPr id="120" name="Textfeld 119"/>
              <p:cNvSpPr txBox="1"/>
              <p:nvPr/>
            </p:nvSpPr>
            <p:spPr>
              <a:xfrm>
                <a:off x="2902860" y="4457742"/>
                <a:ext cx="782970" cy="369332"/>
              </a:xfrm>
              <a:prstGeom prst="rect">
                <a:avLst/>
              </a:prstGeom>
              <a:noFill/>
            </p:spPr>
            <p:txBody>
              <a:bodyPr wrap="none" rtlCol="0">
                <a:spAutoFit/>
              </a:bodyPr>
              <a:lstStyle/>
              <a:p>
                <a:pPr algn="r"/>
                <a:r>
                  <a:rPr lang="de-DE" dirty="0" smtClean="0"/>
                  <a:t>landet</a:t>
                </a:r>
                <a:endParaRPr lang="de-DE" dirty="0"/>
              </a:p>
            </p:txBody>
          </p:sp>
          <p:sp>
            <p:nvSpPr>
              <p:cNvPr id="121" name="Gleichschenkliges Dreieck 120"/>
              <p:cNvSpPr/>
              <p:nvPr/>
            </p:nvSpPr>
            <p:spPr>
              <a:xfrm rot="16200000">
                <a:off x="2782580" y="4600906"/>
                <a:ext cx="193790" cy="858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205" name="Gruppieren 204"/>
          <p:cNvGrpSpPr/>
          <p:nvPr/>
        </p:nvGrpSpPr>
        <p:grpSpPr>
          <a:xfrm>
            <a:off x="2175803" y="5410781"/>
            <a:ext cx="1541002" cy="369332"/>
            <a:chOff x="2175803" y="5410781"/>
            <a:chExt cx="1541002" cy="369332"/>
          </a:xfrm>
        </p:grpSpPr>
        <p:cxnSp>
          <p:nvCxnSpPr>
            <p:cNvPr id="110" name="Gerade Verbindung 109"/>
            <p:cNvCxnSpPr/>
            <p:nvPr/>
          </p:nvCxnSpPr>
          <p:spPr>
            <a:xfrm>
              <a:off x="2175803" y="5741737"/>
              <a:ext cx="1541002"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50" name="Gruppieren 149"/>
            <p:cNvGrpSpPr/>
            <p:nvPr/>
          </p:nvGrpSpPr>
          <p:grpSpPr>
            <a:xfrm>
              <a:off x="2562897" y="5410781"/>
              <a:ext cx="620659" cy="369332"/>
              <a:chOff x="2807595" y="4457742"/>
              <a:chExt cx="620659" cy="369332"/>
            </a:xfrm>
          </p:grpSpPr>
          <p:sp>
            <p:nvSpPr>
              <p:cNvPr id="151" name="Textfeld 150"/>
              <p:cNvSpPr txBox="1"/>
              <p:nvPr/>
            </p:nvSpPr>
            <p:spPr>
              <a:xfrm>
                <a:off x="2807595" y="4457742"/>
                <a:ext cx="620659" cy="369332"/>
              </a:xfrm>
              <a:prstGeom prst="rect">
                <a:avLst/>
              </a:prstGeom>
              <a:noFill/>
            </p:spPr>
            <p:txBody>
              <a:bodyPr wrap="square" rtlCol="0">
                <a:spAutoFit/>
              </a:bodyPr>
              <a:lstStyle/>
              <a:p>
                <a:pPr algn="r"/>
                <a:r>
                  <a:rPr lang="de-DE" dirty="0" smtClean="0"/>
                  <a:t>für </a:t>
                </a:r>
                <a:endParaRPr lang="de-DE" dirty="0"/>
              </a:p>
            </p:txBody>
          </p:sp>
          <p:sp>
            <p:nvSpPr>
              <p:cNvPr id="152" name="Gleichschenkliges Dreieck 151"/>
              <p:cNvSpPr/>
              <p:nvPr/>
            </p:nvSpPr>
            <p:spPr>
              <a:xfrm rot="16200000">
                <a:off x="2782580" y="4600906"/>
                <a:ext cx="193790" cy="858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202" name="Gruppieren 201"/>
          <p:cNvGrpSpPr/>
          <p:nvPr/>
        </p:nvGrpSpPr>
        <p:grpSpPr>
          <a:xfrm>
            <a:off x="5320522" y="5382874"/>
            <a:ext cx="1507003" cy="369332"/>
            <a:chOff x="5320522" y="5382874"/>
            <a:chExt cx="1507003" cy="369332"/>
          </a:xfrm>
        </p:grpSpPr>
        <p:cxnSp>
          <p:nvCxnSpPr>
            <p:cNvPr id="111" name="Gerade Verbindung 110"/>
            <p:cNvCxnSpPr/>
            <p:nvPr/>
          </p:nvCxnSpPr>
          <p:spPr>
            <a:xfrm>
              <a:off x="5320522" y="5741737"/>
              <a:ext cx="1507003"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29" name="Gruppieren 128"/>
            <p:cNvGrpSpPr/>
            <p:nvPr/>
          </p:nvGrpSpPr>
          <p:grpSpPr>
            <a:xfrm>
              <a:off x="5793462" y="5382874"/>
              <a:ext cx="593894" cy="369332"/>
              <a:chOff x="3307839" y="4610142"/>
              <a:chExt cx="593894" cy="369332"/>
            </a:xfrm>
          </p:grpSpPr>
          <p:sp>
            <p:nvSpPr>
              <p:cNvPr id="130" name="Textfeld 129"/>
              <p:cNvSpPr txBox="1"/>
              <p:nvPr/>
            </p:nvSpPr>
            <p:spPr>
              <a:xfrm>
                <a:off x="3307839" y="4610142"/>
                <a:ext cx="530402" cy="369332"/>
              </a:xfrm>
              <a:prstGeom prst="rect">
                <a:avLst/>
              </a:prstGeom>
              <a:noFill/>
            </p:spPr>
            <p:txBody>
              <a:bodyPr wrap="none" rtlCol="0">
                <a:spAutoFit/>
              </a:bodyPr>
              <a:lstStyle/>
              <a:p>
                <a:pPr algn="r"/>
                <a:r>
                  <a:rPr lang="de-DE" dirty="0" smtClean="0"/>
                  <a:t>von</a:t>
                </a:r>
                <a:endParaRPr lang="de-DE" dirty="0"/>
              </a:p>
            </p:txBody>
          </p:sp>
          <p:sp>
            <p:nvSpPr>
              <p:cNvPr id="131" name="Gleichschenkliges Dreieck 130"/>
              <p:cNvSpPr/>
              <p:nvPr/>
            </p:nvSpPr>
            <p:spPr>
              <a:xfrm rot="5400000">
                <a:off x="3761891" y="4767417"/>
                <a:ext cx="193790" cy="858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195" name="Gruppieren 194"/>
          <p:cNvGrpSpPr/>
          <p:nvPr/>
        </p:nvGrpSpPr>
        <p:grpSpPr>
          <a:xfrm>
            <a:off x="5331254" y="3399528"/>
            <a:ext cx="1507003" cy="409820"/>
            <a:chOff x="5331254" y="3399528"/>
            <a:chExt cx="1507003" cy="409820"/>
          </a:xfrm>
        </p:grpSpPr>
        <p:cxnSp>
          <p:nvCxnSpPr>
            <p:cNvPr id="113" name="Gerade Verbindung 112"/>
            <p:cNvCxnSpPr/>
            <p:nvPr/>
          </p:nvCxnSpPr>
          <p:spPr>
            <a:xfrm>
              <a:off x="5331254" y="3807760"/>
              <a:ext cx="1507003"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24" name="Gruppieren 123"/>
            <p:cNvGrpSpPr/>
            <p:nvPr/>
          </p:nvGrpSpPr>
          <p:grpSpPr>
            <a:xfrm>
              <a:off x="5863643" y="3399528"/>
              <a:ext cx="562349" cy="369332"/>
              <a:chOff x="3339384" y="4610142"/>
              <a:chExt cx="562349" cy="369332"/>
            </a:xfrm>
          </p:grpSpPr>
          <p:sp>
            <p:nvSpPr>
              <p:cNvPr id="122" name="Textfeld 121"/>
              <p:cNvSpPr txBox="1"/>
              <p:nvPr/>
            </p:nvSpPr>
            <p:spPr>
              <a:xfrm>
                <a:off x="3339384" y="4610142"/>
                <a:ext cx="498855" cy="369332"/>
              </a:xfrm>
              <a:prstGeom prst="rect">
                <a:avLst/>
              </a:prstGeom>
              <a:noFill/>
            </p:spPr>
            <p:txBody>
              <a:bodyPr wrap="none" rtlCol="0">
                <a:spAutoFit/>
              </a:bodyPr>
              <a:lstStyle/>
              <a:p>
                <a:pPr algn="r"/>
                <a:r>
                  <a:rPr lang="de-DE" dirty="0" smtClean="0"/>
                  <a:t>mit</a:t>
                </a:r>
                <a:endParaRPr lang="de-DE" dirty="0"/>
              </a:p>
            </p:txBody>
          </p:sp>
          <p:sp>
            <p:nvSpPr>
              <p:cNvPr id="123" name="Gleichschenkliges Dreieck 122"/>
              <p:cNvSpPr/>
              <p:nvPr/>
            </p:nvSpPr>
            <p:spPr>
              <a:xfrm rot="5400000">
                <a:off x="3761891" y="4767417"/>
                <a:ext cx="193790" cy="858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201" name="Gruppieren 200"/>
          <p:cNvGrpSpPr/>
          <p:nvPr/>
        </p:nvGrpSpPr>
        <p:grpSpPr>
          <a:xfrm>
            <a:off x="4511631" y="2460297"/>
            <a:ext cx="3097444" cy="654526"/>
            <a:chOff x="4511631" y="2460297"/>
            <a:chExt cx="3097444" cy="654526"/>
          </a:xfrm>
        </p:grpSpPr>
        <p:cxnSp>
          <p:nvCxnSpPr>
            <p:cNvPr id="88" name="Gerade Verbindung 87"/>
            <p:cNvCxnSpPr>
              <a:stCxn id="18" idx="0"/>
            </p:cNvCxnSpPr>
            <p:nvPr/>
          </p:nvCxnSpPr>
          <p:spPr>
            <a:xfrm rot="5400000" flipH="1" flipV="1">
              <a:off x="5733090" y="1238838"/>
              <a:ext cx="654526" cy="3097444"/>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35" name="Gruppieren 134"/>
            <p:cNvGrpSpPr/>
            <p:nvPr/>
          </p:nvGrpSpPr>
          <p:grpSpPr>
            <a:xfrm rot="20884875">
              <a:off x="5134308" y="2482981"/>
              <a:ext cx="1495601" cy="369332"/>
              <a:chOff x="2406132" y="4610142"/>
              <a:chExt cx="1495601" cy="369332"/>
            </a:xfrm>
          </p:grpSpPr>
          <p:sp>
            <p:nvSpPr>
              <p:cNvPr id="136" name="Textfeld 135"/>
              <p:cNvSpPr txBox="1"/>
              <p:nvPr/>
            </p:nvSpPr>
            <p:spPr>
              <a:xfrm>
                <a:off x="2406132" y="4610142"/>
                <a:ext cx="1432123" cy="369332"/>
              </a:xfrm>
              <a:prstGeom prst="rect">
                <a:avLst/>
              </a:prstGeom>
              <a:noFill/>
            </p:spPr>
            <p:txBody>
              <a:bodyPr wrap="none" rtlCol="0">
                <a:spAutoFit/>
              </a:bodyPr>
              <a:lstStyle/>
              <a:p>
                <a:pPr algn="r"/>
                <a:r>
                  <a:rPr lang="de-DE" dirty="0" smtClean="0"/>
                  <a:t>geflogen von</a:t>
                </a:r>
                <a:endParaRPr lang="de-DE" dirty="0"/>
              </a:p>
            </p:txBody>
          </p:sp>
          <p:sp>
            <p:nvSpPr>
              <p:cNvPr id="137" name="Gleichschenkliges Dreieck 136"/>
              <p:cNvSpPr/>
              <p:nvPr/>
            </p:nvSpPr>
            <p:spPr>
              <a:xfrm rot="5400000">
                <a:off x="3761891" y="4767417"/>
                <a:ext cx="193790" cy="858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191" name="Gruppieren 190"/>
          <p:cNvGrpSpPr/>
          <p:nvPr/>
        </p:nvGrpSpPr>
        <p:grpSpPr>
          <a:xfrm>
            <a:off x="2522708" y="2502499"/>
            <a:ext cx="1641333" cy="620529"/>
            <a:chOff x="2522708" y="2502499"/>
            <a:chExt cx="1641333" cy="620529"/>
          </a:xfrm>
        </p:grpSpPr>
        <p:cxnSp>
          <p:nvCxnSpPr>
            <p:cNvPr id="86" name="Gerade Verbindung 85"/>
            <p:cNvCxnSpPr/>
            <p:nvPr/>
          </p:nvCxnSpPr>
          <p:spPr>
            <a:xfrm rot="16200000" flipV="1">
              <a:off x="3853002" y="2811989"/>
              <a:ext cx="620529" cy="1549"/>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16" name="Gruppieren 115"/>
            <p:cNvGrpSpPr/>
            <p:nvPr/>
          </p:nvGrpSpPr>
          <p:grpSpPr>
            <a:xfrm>
              <a:off x="2522708" y="2589575"/>
              <a:ext cx="1616020" cy="423724"/>
              <a:chOff x="1455908" y="2759146"/>
              <a:chExt cx="1616020" cy="423724"/>
            </a:xfrm>
          </p:grpSpPr>
          <p:sp>
            <p:nvSpPr>
              <p:cNvPr id="117" name="Textfeld 116"/>
              <p:cNvSpPr txBox="1"/>
              <p:nvPr/>
            </p:nvSpPr>
            <p:spPr>
              <a:xfrm>
                <a:off x="1455908" y="2813538"/>
                <a:ext cx="1616020" cy="369332"/>
              </a:xfrm>
              <a:prstGeom prst="rect">
                <a:avLst/>
              </a:prstGeom>
              <a:noFill/>
            </p:spPr>
            <p:txBody>
              <a:bodyPr wrap="none" rtlCol="0">
                <a:spAutoFit/>
              </a:bodyPr>
              <a:lstStyle/>
              <a:p>
                <a:pPr algn="r"/>
                <a:r>
                  <a:rPr lang="de-DE" dirty="0" smtClean="0"/>
                  <a:t>angeboten von</a:t>
                </a:r>
                <a:endParaRPr lang="de-DE" dirty="0"/>
              </a:p>
            </p:txBody>
          </p:sp>
          <p:sp>
            <p:nvSpPr>
              <p:cNvPr id="118" name="Gleichschenkliges Dreieck 117"/>
              <p:cNvSpPr/>
              <p:nvPr/>
            </p:nvSpPr>
            <p:spPr>
              <a:xfrm>
                <a:off x="2800865" y="2759146"/>
                <a:ext cx="193790" cy="858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204" name="Gruppieren 203"/>
          <p:cNvGrpSpPr/>
          <p:nvPr/>
        </p:nvGrpSpPr>
        <p:grpSpPr>
          <a:xfrm>
            <a:off x="4497562" y="4481735"/>
            <a:ext cx="568446" cy="643598"/>
            <a:chOff x="4497562" y="4481735"/>
            <a:chExt cx="568446" cy="643598"/>
          </a:xfrm>
        </p:grpSpPr>
        <p:cxnSp>
          <p:nvCxnSpPr>
            <p:cNvPr id="103" name="Gerade Verbindung 102"/>
            <p:cNvCxnSpPr>
              <a:stCxn id="18" idx="2"/>
              <a:endCxn id="44" idx="0"/>
            </p:cNvCxnSpPr>
            <p:nvPr/>
          </p:nvCxnSpPr>
          <p:spPr>
            <a:xfrm rot="5400000">
              <a:off x="4182798" y="4796499"/>
              <a:ext cx="643598" cy="14069"/>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61" name="Gruppieren 160"/>
            <p:cNvGrpSpPr/>
            <p:nvPr/>
          </p:nvGrpSpPr>
          <p:grpSpPr>
            <a:xfrm>
              <a:off x="4535606" y="4650195"/>
              <a:ext cx="530402" cy="397966"/>
              <a:chOff x="2541527" y="2784904"/>
              <a:chExt cx="530402" cy="397966"/>
            </a:xfrm>
          </p:grpSpPr>
          <p:sp>
            <p:nvSpPr>
              <p:cNvPr id="162" name="Textfeld 161"/>
              <p:cNvSpPr txBox="1"/>
              <p:nvPr/>
            </p:nvSpPr>
            <p:spPr>
              <a:xfrm>
                <a:off x="2541527" y="2813538"/>
                <a:ext cx="530402" cy="369332"/>
              </a:xfrm>
              <a:prstGeom prst="rect">
                <a:avLst/>
              </a:prstGeom>
              <a:noFill/>
            </p:spPr>
            <p:txBody>
              <a:bodyPr wrap="none" rtlCol="0">
                <a:spAutoFit/>
              </a:bodyPr>
              <a:lstStyle/>
              <a:p>
                <a:pPr algn="r"/>
                <a:r>
                  <a:rPr lang="de-DE" dirty="0" smtClean="0"/>
                  <a:t>von</a:t>
                </a:r>
                <a:endParaRPr lang="de-DE" dirty="0"/>
              </a:p>
            </p:txBody>
          </p:sp>
          <p:sp>
            <p:nvSpPr>
              <p:cNvPr id="163" name="Gleichschenkliges Dreieck 162"/>
              <p:cNvSpPr/>
              <p:nvPr/>
            </p:nvSpPr>
            <p:spPr>
              <a:xfrm>
                <a:off x="2633440" y="2784904"/>
                <a:ext cx="193790" cy="858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207" name="Gruppieren 206"/>
          <p:cNvGrpSpPr/>
          <p:nvPr/>
        </p:nvGrpSpPr>
        <p:grpSpPr>
          <a:xfrm>
            <a:off x="7511218" y="4481735"/>
            <a:ext cx="568446" cy="643598"/>
            <a:chOff x="4497562" y="4481735"/>
            <a:chExt cx="568446" cy="643598"/>
          </a:xfrm>
        </p:grpSpPr>
        <p:cxnSp>
          <p:nvCxnSpPr>
            <p:cNvPr id="208" name="Gerade Verbindung 207"/>
            <p:cNvCxnSpPr/>
            <p:nvPr/>
          </p:nvCxnSpPr>
          <p:spPr>
            <a:xfrm rot="5400000">
              <a:off x="4182798" y="4796499"/>
              <a:ext cx="643598" cy="14069"/>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10" name="Textfeld 209"/>
            <p:cNvSpPr txBox="1"/>
            <p:nvPr/>
          </p:nvSpPr>
          <p:spPr>
            <a:xfrm>
              <a:off x="4535606" y="4678829"/>
              <a:ext cx="530402" cy="369332"/>
            </a:xfrm>
            <a:prstGeom prst="rect">
              <a:avLst/>
            </a:prstGeom>
            <a:noFill/>
          </p:spPr>
          <p:txBody>
            <a:bodyPr wrap="none" rtlCol="0">
              <a:spAutoFit/>
            </a:bodyPr>
            <a:lstStyle/>
            <a:p>
              <a:pPr algn="r"/>
              <a:r>
                <a:rPr lang="de-DE" dirty="0" smtClean="0"/>
                <a:t>von</a:t>
              </a:r>
              <a:endParaRPr lang="de-DE" dirty="0"/>
            </a:p>
          </p:txBody>
        </p:sp>
      </p:grpSp>
      <p:sp>
        <p:nvSpPr>
          <p:cNvPr id="212" name="Ellipse 211"/>
          <p:cNvSpPr/>
          <p:nvPr/>
        </p:nvSpPr>
        <p:spPr>
          <a:xfrm>
            <a:off x="1867437" y="3026535"/>
            <a:ext cx="2240924" cy="142955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3" name="Raute 212"/>
          <p:cNvSpPr/>
          <p:nvPr/>
        </p:nvSpPr>
        <p:spPr>
          <a:xfrm>
            <a:off x="7461365" y="4493154"/>
            <a:ext cx="118131" cy="181135"/>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fade">
                                      <p:cBhvr>
                                        <p:cTn id="7" dur="500"/>
                                        <p:tgtEl>
                                          <p:spTgt spid="2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00"/>
                                        </p:tgtEl>
                                        <p:attrNameLst>
                                          <p:attrName>style.visibility</p:attrName>
                                        </p:attrNameLst>
                                      </p:cBhvr>
                                      <p:to>
                                        <p:strVal val="visible"/>
                                      </p:to>
                                    </p:set>
                                    <p:animEffect transition="in" filter="wipe(right)">
                                      <p:cBhvr>
                                        <p:cTn id="22" dur="500"/>
                                        <p:tgtEl>
                                          <p:spTgt spid="20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99"/>
                                        </p:tgtEl>
                                        <p:attrNameLst>
                                          <p:attrName>style.visibility</p:attrName>
                                        </p:attrNameLst>
                                      </p:cBhvr>
                                      <p:to>
                                        <p:strVal val="visible"/>
                                      </p:to>
                                    </p:set>
                                    <p:animEffect transition="in" filter="wipe(right)">
                                      <p:cBhvr>
                                        <p:cTn id="27" dur="500"/>
                                        <p:tgtEl>
                                          <p:spTgt spid="19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2"/>
                                        </p:tgtEl>
                                        <p:attrNameLst>
                                          <p:attrName>style.visibility</p:attrName>
                                        </p:attrNameLst>
                                      </p:cBhvr>
                                      <p:to>
                                        <p:strVal val="visible"/>
                                      </p:to>
                                    </p:set>
                                    <p:animEffect transition="in" filter="fade">
                                      <p:cBhvr>
                                        <p:cTn id="32" dur="2000"/>
                                        <p:tgtEl>
                                          <p:spTgt spid="2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212"/>
                                        </p:tgtEl>
                                      </p:cBhvr>
                                    </p:animEffect>
                                    <p:set>
                                      <p:cBhvr>
                                        <p:cTn id="37" dur="1" fill="hold">
                                          <p:stCondLst>
                                            <p:cond delay="499"/>
                                          </p:stCondLst>
                                        </p:cTn>
                                        <p:tgtEl>
                                          <p:spTgt spid="212"/>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fade">
                                      <p:cBhvr>
                                        <p:cTn id="41" dur="500"/>
                                        <p:tgtEl>
                                          <p:spTgt spid="62"/>
                                        </p:tgtEl>
                                      </p:cBhvr>
                                    </p:animEffect>
                                  </p:childTnLst>
                                </p:cTn>
                              </p:par>
                            </p:childTnLst>
                          </p:cTn>
                        </p:par>
                        <p:par>
                          <p:cTn id="42" fill="hold">
                            <p:stCondLst>
                              <p:cond delay="1000"/>
                            </p:stCondLst>
                            <p:childTnLst>
                              <p:par>
                                <p:cTn id="43" presetID="22" presetClass="entr" presetSubtype="4" fill="hold" nodeType="afterEffect">
                                  <p:stCondLst>
                                    <p:cond delay="0"/>
                                  </p:stCondLst>
                                  <p:childTnLst>
                                    <p:set>
                                      <p:cBhvr>
                                        <p:cTn id="44" dur="1" fill="hold">
                                          <p:stCondLst>
                                            <p:cond delay="0"/>
                                          </p:stCondLst>
                                        </p:cTn>
                                        <p:tgtEl>
                                          <p:spTgt spid="190"/>
                                        </p:tgtEl>
                                        <p:attrNameLst>
                                          <p:attrName>style.visibility</p:attrName>
                                        </p:attrNameLst>
                                      </p:cBhvr>
                                      <p:to>
                                        <p:strVal val="visible"/>
                                      </p:to>
                                    </p:set>
                                    <p:animEffect transition="in" filter="wipe(down)">
                                      <p:cBhvr>
                                        <p:cTn id="45" dur="500"/>
                                        <p:tgtEl>
                                          <p:spTgt spid="19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childTnLst>
                                </p:cTn>
                              </p:par>
                            </p:childTnLst>
                          </p:cTn>
                        </p:par>
                        <p:par>
                          <p:cTn id="51" fill="hold">
                            <p:stCondLst>
                              <p:cond delay="500"/>
                            </p:stCondLst>
                            <p:childTnLst>
                              <p:par>
                                <p:cTn id="52" presetID="22" presetClass="entr" presetSubtype="4" fill="hold" nodeType="afterEffect">
                                  <p:stCondLst>
                                    <p:cond delay="0"/>
                                  </p:stCondLst>
                                  <p:childTnLst>
                                    <p:set>
                                      <p:cBhvr>
                                        <p:cTn id="53" dur="1" fill="hold">
                                          <p:stCondLst>
                                            <p:cond delay="0"/>
                                          </p:stCondLst>
                                        </p:cTn>
                                        <p:tgtEl>
                                          <p:spTgt spid="191"/>
                                        </p:tgtEl>
                                        <p:attrNameLst>
                                          <p:attrName>style.visibility</p:attrName>
                                        </p:attrNameLst>
                                      </p:cBhvr>
                                      <p:to>
                                        <p:strVal val="visible"/>
                                      </p:to>
                                    </p:set>
                                    <p:animEffect transition="in" filter="wipe(down)">
                                      <p:cBhvr>
                                        <p:cTn id="54" dur="500"/>
                                        <p:tgtEl>
                                          <p:spTgt spid="19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fade">
                                      <p:cBhvr>
                                        <p:cTn id="59" dur="500"/>
                                        <p:tgtEl>
                                          <p:spTgt spid="61"/>
                                        </p:tgtEl>
                                      </p:cBhvr>
                                    </p:animEffect>
                                  </p:childTnLst>
                                </p:cTn>
                              </p:par>
                            </p:childTnLst>
                          </p:cTn>
                        </p:par>
                        <p:par>
                          <p:cTn id="60" fill="hold">
                            <p:stCondLst>
                              <p:cond delay="500"/>
                            </p:stCondLst>
                            <p:childTnLst>
                              <p:par>
                                <p:cTn id="61" presetID="22" presetClass="entr" presetSubtype="2" fill="hold" nodeType="afterEffect">
                                  <p:stCondLst>
                                    <p:cond delay="0"/>
                                  </p:stCondLst>
                                  <p:childTnLst>
                                    <p:set>
                                      <p:cBhvr>
                                        <p:cTn id="62" dur="1" fill="hold">
                                          <p:stCondLst>
                                            <p:cond delay="0"/>
                                          </p:stCondLst>
                                        </p:cTn>
                                        <p:tgtEl>
                                          <p:spTgt spid="194"/>
                                        </p:tgtEl>
                                        <p:attrNameLst>
                                          <p:attrName>style.visibility</p:attrName>
                                        </p:attrNameLst>
                                      </p:cBhvr>
                                      <p:to>
                                        <p:strVal val="visible"/>
                                      </p:to>
                                    </p:set>
                                    <p:animEffect transition="in" filter="wipe(right)">
                                      <p:cBhvr>
                                        <p:cTn id="63" dur="500"/>
                                        <p:tgtEl>
                                          <p:spTgt spid="19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201"/>
                                        </p:tgtEl>
                                        <p:attrNameLst>
                                          <p:attrName>style.visibility</p:attrName>
                                        </p:attrNameLst>
                                      </p:cBhvr>
                                      <p:to>
                                        <p:strVal val="visible"/>
                                      </p:to>
                                    </p:set>
                                    <p:animEffect transition="in" filter="wipe(left)">
                                      <p:cBhvr>
                                        <p:cTn id="68" dur="500"/>
                                        <p:tgtEl>
                                          <p:spTgt spid="20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500"/>
                                        <p:tgtEl>
                                          <p:spTgt spid="55"/>
                                        </p:tgtEl>
                                      </p:cBhvr>
                                    </p:animEffect>
                                  </p:childTnLst>
                                </p:cTn>
                              </p:par>
                            </p:childTnLst>
                          </p:cTn>
                        </p:par>
                        <p:par>
                          <p:cTn id="74" fill="hold">
                            <p:stCondLst>
                              <p:cond delay="500"/>
                            </p:stCondLst>
                            <p:childTnLst>
                              <p:par>
                                <p:cTn id="75" presetID="10" presetClass="entr" presetSubtype="0" fill="hold" nodeType="afterEffect">
                                  <p:stCondLst>
                                    <p:cond delay="0"/>
                                  </p:stCondLst>
                                  <p:childTnLst>
                                    <p:set>
                                      <p:cBhvr>
                                        <p:cTn id="76" dur="1" fill="hold">
                                          <p:stCondLst>
                                            <p:cond delay="0"/>
                                          </p:stCondLst>
                                        </p:cTn>
                                        <p:tgtEl>
                                          <p:spTgt spid="195"/>
                                        </p:tgtEl>
                                        <p:attrNameLst>
                                          <p:attrName>style.visibility</p:attrName>
                                        </p:attrNameLst>
                                      </p:cBhvr>
                                      <p:to>
                                        <p:strVal val="visible"/>
                                      </p:to>
                                    </p:set>
                                    <p:animEffect transition="in" filter="fade">
                                      <p:cBhvr>
                                        <p:cTn id="77" dur="500"/>
                                        <p:tgtEl>
                                          <p:spTgt spid="19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fade">
                                      <p:cBhvr>
                                        <p:cTn id="82" dur="500"/>
                                        <p:tgtEl>
                                          <p:spTgt spid="3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fade">
                                      <p:cBhvr>
                                        <p:cTn id="87" dur="500"/>
                                        <p:tgtEl>
                                          <p:spTgt spid="42"/>
                                        </p:tgtEl>
                                      </p:cBhvr>
                                    </p:animEffect>
                                  </p:childTnLst>
                                </p:cTn>
                              </p:par>
                            </p:childTnLst>
                          </p:cTn>
                        </p:par>
                        <p:par>
                          <p:cTn id="88" fill="hold">
                            <p:stCondLst>
                              <p:cond delay="500"/>
                            </p:stCondLst>
                            <p:childTnLst>
                              <p:par>
                                <p:cTn id="89" presetID="22" presetClass="entr" presetSubtype="4" fill="hold" nodeType="afterEffect">
                                  <p:stCondLst>
                                    <p:cond delay="0"/>
                                  </p:stCondLst>
                                  <p:childTnLst>
                                    <p:set>
                                      <p:cBhvr>
                                        <p:cTn id="90" dur="1" fill="hold">
                                          <p:stCondLst>
                                            <p:cond delay="0"/>
                                          </p:stCondLst>
                                        </p:cTn>
                                        <p:tgtEl>
                                          <p:spTgt spid="204"/>
                                        </p:tgtEl>
                                        <p:attrNameLst>
                                          <p:attrName>style.visibility</p:attrName>
                                        </p:attrNameLst>
                                      </p:cBhvr>
                                      <p:to>
                                        <p:strVal val="visible"/>
                                      </p:to>
                                    </p:set>
                                    <p:animEffect transition="in" filter="wipe(down)">
                                      <p:cBhvr>
                                        <p:cTn id="91" dur="500"/>
                                        <p:tgtEl>
                                          <p:spTgt spid="204"/>
                                        </p:tgtEl>
                                      </p:cBhvr>
                                    </p:animEffect>
                                  </p:childTnLst>
                                </p:cTn>
                              </p:par>
                            </p:childTnLst>
                          </p:cTn>
                        </p:par>
                        <p:par>
                          <p:cTn id="92" fill="hold">
                            <p:stCondLst>
                              <p:cond delay="1000"/>
                            </p:stCondLst>
                            <p:childTnLst>
                              <p:par>
                                <p:cTn id="93" presetID="22" presetClass="entr" presetSubtype="2" fill="hold" nodeType="afterEffect">
                                  <p:stCondLst>
                                    <p:cond delay="0"/>
                                  </p:stCondLst>
                                  <p:childTnLst>
                                    <p:set>
                                      <p:cBhvr>
                                        <p:cTn id="94" dur="1" fill="hold">
                                          <p:stCondLst>
                                            <p:cond delay="0"/>
                                          </p:stCondLst>
                                        </p:cTn>
                                        <p:tgtEl>
                                          <p:spTgt spid="205"/>
                                        </p:tgtEl>
                                        <p:attrNameLst>
                                          <p:attrName>style.visibility</p:attrName>
                                        </p:attrNameLst>
                                      </p:cBhvr>
                                      <p:to>
                                        <p:strVal val="visible"/>
                                      </p:to>
                                    </p:set>
                                    <p:animEffect transition="in" filter="wipe(right)">
                                      <p:cBhvr>
                                        <p:cTn id="95" dur="500"/>
                                        <p:tgtEl>
                                          <p:spTgt spid="205"/>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47"/>
                                        </p:tgtEl>
                                        <p:attrNameLst>
                                          <p:attrName>style.visibility</p:attrName>
                                        </p:attrNameLst>
                                      </p:cBhvr>
                                      <p:to>
                                        <p:strVal val="visible"/>
                                      </p:to>
                                    </p:set>
                                    <p:animEffect transition="in" filter="fade">
                                      <p:cBhvr>
                                        <p:cTn id="100" dur="500"/>
                                        <p:tgtEl>
                                          <p:spTgt spid="47"/>
                                        </p:tgtEl>
                                      </p:cBhvr>
                                    </p:animEffect>
                                  </p:childTnLst>
                                </p:cTn>
                              </p:par>
                            </p:childTnLst>
                          </p:cTn>
                        </p:par>
                        <p:par>
                          <p:cTn id="101" fill="hold">
                            <p:stCondLst>
                              <p:cond delay="500"/>
                            </p:stCondLst>
                            <p:childTnLst>
                              <p:par>
                                <p:cTn id="102" presetID="22" presetClass="entr" presetSubtype="8" fill="hold" nodeType="afterEffect">
                                  <p:stCondLst>
                                    <p:cond delay="0"/>
                                  </p:stCondLst>
                                  <p:childTnLst>
                                    <p:set>
                                      <p:cBhvr>
                                        <p:cTn id="103" dur="1" fill="hold">
                                          <p:stCondLst>
                                            <p:cond delay="0"/>
                                          </p:stCondLst>
                                        </p:cTn>
                                        <p:tgtEl>
                                          <p:spTgt spid="202"/>
                                        </p:tgtEl>
                                        <p:attrNameLst>
                                          <p:attrName>style.visibility</p:attrName>
                                        </p:attrNameLst>
                                      </p:cBhvr>
                                      <p:to>
                                        <p:strVal val="visible"/>
                                      </p:to>
                                    </p:set>
                                    <p:animEffect transition="in" filter="wipe(left)">
                                      <p:cBhvr>
                                        <p:cTn id="104" dur="500"/>
                                        <p:tgtEl>
                                          <p:spTgt spid="202"/>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13"/>
                                        </p:tgtEl>
                                        <p:attrNameLst>
                                          <p:attrName>style.visibility</p:attrName>
                                        </p:attrNameLst>
                                      </p:cBhvr>
                                      <p:to>
                                        <p:strVal val="visible"/>
                                      </p:to>
                                    </p:set>
                                    <p:animEffect transition="in" filter="fade">
                                      <p:cBhvr>
                                        <p:cTn id="107" dur="500"/>
                                        <p:tgtEl>
                                          <p:spTgt spid="213"/>
                                        </p:tgtEl>
                                      </p:cBhvr>
                                    </p:animEffect>
                                  </p:childTnLst>
                                </p:cTn>
                              </p:par>
                            </p:childTnLst>
                          </p:cTn>
                        </p:par>
                        <p:par>
                          <p:cTn id="108" fill="hold">
                            <p:stCondLst>
                              <p:cond delay="1000"/>
                            </p:stCondLst>
                            <p:childTnLst>
                              <p:par>
                                <p:cTn id="109" presetID="22" presetClass="entr" presetSubtype="4" fill="hold" nodeType="afterEffect">
                                  <p:stCondLst>
                                    <p:cond delay="0"/>
                                  </p:stCondLst>
                                  <p:childTnLst>
                                    <p:set>
                                      <p:cBhvr>
                                        <p:cTn id="110" dur="1" fill="hold">
                                          <p:stCondLst>
                                            <p:cond delay="0"/>
                                          </p:stCondLst>
                                        </p:cTn>
                                        <p:tgtEl>
                                          <p:spTgt spid="207"/>
                                        </p:tgtEl>
                                        <p:attrNameLst>
                                          <p:attrName>style.visibility</p:attrName>
                                        </p:attrNameLst>
                                      </p:cBhvr>
                                      <p:to>
                                        <p:strVal val="visible"/>
                                      </p:to>
                                    </p:set>
                                    <p:animEffect transition="in" filter="wipe(down)">
                                      <p:cBhvr>
                                        <p:cTn id="111"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212" grpId="0" animBg="1"/>
      <p:bldP spid="212" grpId="1" animBg="1"/>
      <p:bldP spid="2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Reflexive Assoziation</a:t>
            </a:r>
            <a:endParaRPr lang="de-DE" dirty="0"/>
          </a:p>
        </p:txBody>
      </p:sp>
      <p:sp>
        <p:nvSpPr>
          <p:cNvPr id="3" name="Inhaltsplatzhalter 2"/>
          <p:cNvSpPr>
            <a:spLocks noGrp="1"/>
          </p:cNvSpPr>
          <p:nvPr>
            <p:ph idx="1"/>
          </p:nvPr>
        </p:nvSpPr>
        <p:spPr/>
        <p:txBody>
          <a:bodyPr>
            <a:normAutofit/>
          </a:bodyPr>
          <a:lstStyle/>
          <a:p>
            <a:r>
              <a:rPr lang="de-DE" sz="2400" dirty="0" smtClean="0"/>
              <a:t>An einer Objektbeziehung können auch zwei Objekte derselben Klasse beteiligt sein</a:t>
            </a:r>
          </a:p>
          <a:p>
            <a:pPr lvl="1"/>
            <a:r>
              <a:rPr lang="de-DE" sz="2000" dirty="0" smtClean="0"/>
              <a:t>f</a:t>
            </a:r>
            <a:r>
              <a:rPr lang="de-DE" sz="2000" dirty="0" smtClean="0"/>
              <a:t>ührt zu reflexiver Assoziation</a:t>
            </a:r>
          </a:p>
          <a:p>
            <a:r>
              <a:rPr lang="de-DE" sz="2400" dirty="0" smtClean="0"/>
              <a:t>Neben Assoziationsnamen sollten dann auch Rollennamen angegeben werden</a:t>
            </a:r>
          </a:p>
          <a:p>
            <a:pPr lvl="1"/>
            <a:r>
              <a:rPr lang="de-DE" sz="2000" dirty="0" smtClean="0"/>
              <a:t>Assoziationsname: Bedeutung der Assoziation</a:t>
            </a:r>
          </a:p>
          <a:p>
            <a:pPr lvl="1"/>
            <a:r>
              <a:rPr lang="de-DE" sz="2000" dirty="0" smtClean="0"/>
              <a:t>Rollenname: Bedeutung einer Klasse in dieser Assoziation</a:t>
            </a:r>
          </a:p>
          <a:p>
            <a:endParaRPr lang="de-DE" sz="2400"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grpSp>
        <p:nvGrpSpPr>
          <p:cNvPr id="6" name="Gruppieren 5"/>
          <p:cNvGrpSpPr/>
          <p:nvPr/>
        </p:nvGrpSpPr>
        <p:grpSpPr>
          <a:xfrm>
            <a:off x="2357491" y="4479985"/>
            <a:ext cx="2201631" cy="1302630"/>
            <a:chOff x="953693" y="2470880"/>
            <a:chExt cx="2201631" cy="1302630"/>
          </a:xfrm>
        </p:grpSpPr>
        <p:grpSp>
          <p:nvGrpSpPr>
            <p:cNvPr id="7" name="Gruppieren 5"/>
            <p:cNvGrpSpPr/>
            <p:nvPr/>
          </p:nvGrpSpPr>
          <p:grpSpPr>
            <a:xfrm>
              <a:off x="953693" y="2470880"/>
              <a:ext cx="2098600" cy="1302630"/>
              <a:chOff x="3709772" y="3114823"/>
              <a:chExt cx="1617783" cy="2028857"/>
            </a:xfrm>
          </p:grpSpPr>
          <p:grpSp>
            <p:nvGrpSpPr>
              <p:cNvPr id="9" name="Gruppieren 19"/>
              <p:cNvGrpSpPr/>
              <p:nvPr/>
            </p:nvGrpSpPr>
            <p:grpSpPr>
              <a:xfrm>
                <a:off x="3709772" y="3114823"/>
                <a:ext cx="1617783" cy="2028857"/>
                <a:chOff x="616634" y="2712720"/>
                <a:chExt cx="1617783" cy="2028857"/>
              </a:xfrm>
            </p:grpSpPr>
            <p:sp>
              <p:nvSpPr>
                <p:cNvPr id="11" name="Rechteck 10"/>
                <p:cNvSpPr/>
                <p:nvPr/>
              </p:nvSpPr>
              <p:spPr>
                <a:xfrm>
                  <a:off x="616634" y="2712720"/>
                  <a:ext cx="1603717" cy="202885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 Verbindung 11"/>
                <p:cNvCxnSpPr/>
                <p:nvPr/>
              </p:nvCxnSpPr>
              <p:spPr>
                <a:xfrm rot="10800000" flipH="1">
                  <a:off x="630700" y="3349411"/>
                  <a:ext cx="1603717" cy="1589"/>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0" name="Textfeld 9"/>
              <p:cNvSpPr txBox="1"/>
              <p:nvPr/>
            </p:nvSpPr>
            <p:spPr>
              <a:xfrm>
                <a:off x="3726185" y="3131234"/>
                <a:ext cx="1561514" cy="623174"/>
              </a:xfrm>
              <a:prstGeom prst="rect">
                <a:avLst/>
              </a:prstGeom>
              <a:noFill/>
            </p:spPr>
            <p:txBody>
              <a:bodyPr wrap="square" rtlCol="0">
                <a:spAutoFit/>
              </a:bodyPr>
              <a:lstStyle/>
              <a:p>
                <a:pPr algn="ctr"/>
                <a:r>
                  <a:rPr lang="de-DE" sz="2000" b="1" dirty="0" smtClean="0"/>
                  <a:t>Angestellter</a:t>
                </a:r>
                <a:endParaRPr lang="de-DE" sz="2000" b="1" dirty="0"/>
              </a:p>
            </p:txBody>
          </p:sp>
        </p:grpSp>
        <p:sp>
          <p:nvSpPr>
            <p:cNvPr id="8" name="Textfeld 7"/>
            <p:cNvSpPr txBox="1"/>
            <p:nvPr/>
          </p:nvSpPr>
          <p:spPr>
            <a:xfrm>
              <a:off x="991672" y="2936382"/>
              <a:ext cx="2163652" cy="738664"/>
            </a:xfrm>
            <a:prstGeom prst="rect">
              <a:avLst/>
            </a:prstGeom>
            <a:noFill/>
          </p:spPr>
          <p:txBody>
            <a:bodyPr wrap="square" rtlCol="0">
              <a:spAutoFit/>
            </a:bodyPr>
            <a:lstStyle/>
            <a:p>
              <a:r>
                <a:rPr lang="de-DE" sz="1400" dirty="0" err="1" smtClean="0"/>
                <a:t>name</a:t>
              </a:r>
              <a:endParaRPr lang="de-DE" sz="1400" dirty="0" smtClean="0"/>
            </a:p>
            <a:p>
              <a:r>
                <a:rPr lang="de-DE" sz="1400" dirty="0" err="1" smtClean="0"/>
                <a:t>gehalt</a:t>
              </a:r>
              <a:endParaRPr lang="de-DE" sz="1400" dirty="0" smtClean="0"/>
            </a:p>
            <a:p>
              <a:r>
                <a:rPr lang="de-DE" sz="1400" dirty="0" err="1" smtClean="0"/>
                <a:t>position</a:t>
              </a:r>
              <a:endParaRPr lang="de-DE" sz="1400" dirty="0"/>
            </a:p>
          </p:txBody>
        </p:sp>
      </p:grpSp>
      <p:sp>
        <p:nvSpPr>
          <p:cNvPr id="13" name="Freihandform 12"/>
          <p:cNvSpPr/>
          <p:nvPr/>
        </p:nvSpPr>
        <p:spPr>
          <a:xfrm>
            <a:off x="3850783" y="5112913"/>
            <a:ext cx="1906073" cy="1004552"/>
          </a:xfrm>
          <a:custGeom>
            <a:avLst/>
            <a:gdLst>
              <a:gd name="connsiteX0" fmla="*/ 0 w 1906073"/>
              <a:gd name="connsiteY0" fmla="*/ 656822 h 1004552"/>
              <a:gd name="connsiteX1" fmla="*/ 0 w 1906073"/>
              <a:gd name="connsiteY1" fmla="*/ 1004552 h 1004552"/>
              <a:gd name="connsiteX2" fmla="*/ 1906073 w 1906073"/>
              <a:gd name="connsiteY2" fmla="*/ 1004552 h 1004552"/>
              <a:gd name="connsiteX3" fmla="*/ 1906073 w 1906073"/>
              <a:gd name="connsiteY3" fmla="*/ 0 h 1004552"/>
              <a:gd name="connsiteX4" fmla="*/ 592428 w 1906073"/>
              <a:gd name="connsiteY4" fmla="*/ 0 h 1004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073" h="1004552">
                <a:moveTo>
                  <a:pt x="0" y="656822"/>
                </a:moveTo>
                <a:lnTo>
                  <a:pt x="0" y="1004552"/>
                </a:lnTo>
                <a:lnTo>
                  <a:pt x="1906073" y="1004552"/>
                </a:lnTo>
                <a:lnTo>
                  <a:pt x="1906073" y="0"/>
                </a:lnTo>
                <a:lnTo>
                  <a:pt x="592428" y="0"/>
                </a:lnTo>
              </a:path>
            </a:pathLst>
          </a:cu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14" name="Gruppieren 99"/>
          <p:cNvGrpSpPr/>
          <p:nvPr/>
        </p:nvGrpSpPr>
        <p:grpSpPr>
          <a:xfrm>
            <a:off x="5821185" y="5317543"/>
            <a:ext cx="2096343" cy="408066"/>
            <a:chOff x="1378635" y="2774804"/>
            <a:chExt cx="2096343" cy="408066"/>
          </a:xfrm>
        </p:grpSpPr>
        <p:sp>
          <p:nvSpPr>
            <p:cNvPr id="15" name="Textfeld 14"/>
            <p:cNvSpPr txBox="1"/>
            <p:nvPr/>
          </p:nvSpPr>
          <p:spPr>
            <a:xfrm>
              <a:off x="1378635" y="2813538"/>
              <a:ext cx="2096343" cy="369332"/>
            </a:xfrm>
            <a:prstGeom prst="rect">
              <a:avLst/>
            </a:prstGeom>
            <a:noFill/>
          </p:spPr>
          <p:txBody>
            <a:bodyPr wrap="none" rtlCol="0">
              <a:spAutoFit/>
            </a:bodyPr>
            <a:lstStyle/>
            <a:p>
              <a:r>
                <a:rPr lang="de-DE" dirty="0" smtClean="0"/>
                <a:t>ist Vorgesetzter von</a:t>
              </a:r>
              <a:endParaRPr lang="de-DE" dirty="0"/>
            </a:p>
          </p:txBody>
        </p:sp>
        <p:sp>
          <p:nvSpPr>
            <p:cNvPr id="16" name="Gleichschenkliges Dreieck 15"/>
            <p:cNvSpPr/>
            <p:nvPr/>
          </p:nvSpPr>
          <p:spPr>
            <a:xfrm rot="10800000">
              <a:off x="1459286" y="2774804"/>
              <a:ext cx="193790" cy="858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7" name="Textfeld 16"/>
          <p:cNvSpPr txBox="1"/>
          <p:nvPr/>
        </p:nvSpPr>
        <p:spPr>
          <a:xfrm>
            <a:off x="4479637" y="4723066"/>
            <a:ext cx="588174" cy="369332"/>
          </a:xfrm>
          <a:prstGeom prst="rect">
            <a:avLst/>
          </a:prstGeom>
          <a:noFill/>
        </p:spPr>
        <p:txBody>
          <a:bodyPr wrap="none" rtlCol="0">
            <a:spAutoFit/>
          </a:bodyPr>
          <a:lstStyle/>
          <a:p>
            <a:r>
              <a:rPr lang="de-DE" dirty="0" err="1" smtClean="0"/>
              <a:t>chef</a:t>
            </a:r>
            <a:endParaRPr lang="de-DE" dirty="0"/>
          </a:p>
        </p:txBody>
      </p:sp>
      <p:sp>
        <p:nvSpPr>
          <p:cNvPr id="18" name="Textfeld 17"/>
          <p:cNvSpPr txBox="1"/>
          <p:nvPr/>
        </p:nvSpPr>
        <p:spPr>
          <a:xfrm>
            <a:off x="2509169" y="5817770"/>
            <a:ext cx="1246944" cy="369332"/>
          </a:xfrm>
          <a:prstGeom prst="rect">
            <a:avLst/>
          </a:prstGeom>
          <a:noFill/>
        </p:spPr>
        <p:txBody>
          <a:bodyPr wrap="none" rtlCol="0">
            <a:spAutoFit/>
          </a:bodyPr>
          <a:lstStyle/>
          <a:p>
            <a:r>
              <a:rPr lang="de-DE" dirty="0" err="1" smtClean="0"/>
              <a:t>mitarbeiter</a:t>
            </a:r>
            <a:endParaRPr lang="de-DE" dirty="0"/>
          </a:p>
        </p:txBody>
      </p:sp>
      <p:sp>
        <p:nvSpPr>
          <p:cNvPr id="19" name="Textfeld 18"/>
          <p:cNvSpPr txBox="1"/>
          <p:nvPr/>
        </p:nvSpPr>
        <p:spPr>
          <a:xfrm>
            <a:off x="4518273" y="5070795"/>
            <a:ext cx="301686" cy="369332"/>
          </a:xfrm>
          <a:prstGeom prst="rect">
            <a:avLst/>
          </a:prstGeom>
          <a:noFill/>
        </p:spPr>
        <p:txBody>
          <a:bodyPr wrap="none" rtlCol="0">
            <a:spAutoFit/>
          </a:bodyPr>
          <a:lstStyle/>
          <a:p>
            <a:r>
              <a:rPr lang="de-DE" dirty="0" smtClean="0"/>
              <a:t>1</a:t>
            </a:r>
            <a:endParaRPr lang="de-DE" dirty="0"/>
          </a:p>
        </p:txBody>
      </p:sp>
      <p:sp>
        <p:nvSpPr>
          <p:cNvPr id="20" name="Textfeld 19"/>
          <p:cNvSpPr txBox="1"/>
          <p:nvPr/>
        </p:nvSpPr>
        <p:spPr>
          <a:xfrm>
            <a:off x="3809936" y="5766254"/>
            <a:ext cx="301686" cy="369332"/>
          </a:xfrm>
          <a:prstGeom prst="rect">
            <a:avLst/>
          </a:prstGeom>
          <a:noFill/>
        </p:spPr>
        <p:txBody>
          <a:bodyPr wrap="none" rtlCol="0">
            <a:spAutoFit/>
          </a:bodyPr>
          <a:lstStyle/>
          <a:p>
            <a:r>
              <a:rPr lang="de-DE" dirty="0" smtClean="0"/>
              <a:t>*</a:t>
            </a:r>
            <a:endParaRPr lang="de-DE"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Assoziationen</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grpSp>
        <p:nvGrpSpPr>
          <p:cNvPr id="81" name="Gruppieren 80"/>
          <p:cNvGrpSpPr/>
          <p:nvPr/>
        </p:nvGrpSpPr>
        <p:grpSpPr>
          <a:xfrm>
            <a:off x="1396333" y="1599028"/>
            <a:ext cx="6094751" cy="872197"/>
            <a:chOff x="1396333" y="1599028"/>
            <a:chExt cx="6094751" cy="872197"/>
          </a:xfrm>
        </p:grpSpPr>
        <p:grpSp>
          <p:nvGrpSpPr>
            <p:cNvPr id="6" name="Gruppieren 5"/>
            <p:cNvGrpSpPr/>
            <p:nvPr/>
          </p:nvGrpSpPr>
          <p:grpSpPr>
            <a:xfrm>
              <a:off x="1396333" y="1599028"/>
              <a:ext cx="1603718" cy="872197"/>
              <a:chOff x="604910" y="1617785"/>
              <a:chExt cx="1603718" cy="872197"/>
            </a:xfrm>
          </p:grpSpPr>
          <p:sp>
            <p:nvSpPr>
              <p:cNvPr id="7" name="Rechteck 6"/>
              <p:cNvSpPr/>
              <p:nvPr/>
            </p:nvSpPr>
            <p:spPr>
              <a:xfrm>
                <a:off x="604911" y="1617785"/>
                <a:ext cx="1603717" cy="8721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604911" y="1617785"/>
                <a:ext cx="1561514" cy="400110"/>
              </a:xfrm>
              <a:prstGeom prst="rect">
                <a:avLst/>
              </a:prstGeom>
              <a:noFill/>
            </p:spPr>
            <p:txBody>
              <a:bodyPr wrap="square" rtlCol="0">
                <a:spAutoFit/>
              </a:bodyPr>
              <a:lstStyle/>
              <a:p>
                <a:pPr algn="ctr"/>
                <a:r>
                  <a:rPr lang="de-DE" sz="2000" b="1" dirty="0" smtClean="0"/>
                  <a:t>Spieler</a:t>
                </a:r>
                <a:endParaRPr lang="de-DE" sz="2000" b="1" dirty="0"/>
              </a:p>
            </p:txBody>
          </p:sp>
          <p:cxnSp>
            <p:nvCxnSpPr>
              <p:cNvPr id="9" name="Gerade Verbindung 8"/>
              <p:cNvCxnSpPr>
                <a:stCxn id="7" idx="1"/>
                <a:endCxn id="7" idx="3"/>
              </p:cNvCxnSpPr>
              <p:nvPr/>
            </p:nvCxnSpPr>
            <p:spPr>
              <a:xfrm rot="10800000" flipH="1">
                <a:off x="604910" y="2053884"/>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16" name="Gruppieren 15"/>
            <p:cNvGrpSpPr/>
            <p:nvPr/>
          </p:nvGrpSpPr>
          <p:grpSpPr>
            <a:xfrm>
              <a:off x="5887366" y="1599028"/>
              <a:ext cx="1603718" cy="872197"/>
              <a:chOff x="6691531" y="1599028"/>
              <a:chExt cx="1603718" cy="872197"/>
            </a:xfrm>
          </p:grpSpPr>
          <p:sp>
            <p:nvSpPr>
              <p:cNvPr id="17" name="Rechteck 16"/>
              <p:cNvSpPr/>
              <p:nvPr/>
            </p:nvSpPr>
            <p:spPr>
              <a:xfrm>
                <a:off x="6691532" y="1599028"/>
                <a:ext cx="1603717" cy="8721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p:cNvSpPr txBox="1"/>
              <p:nvPr/>
            </p:nvSpPr>
            <p:spPr>
              <a:xfrm>
                <a:off x="6691532" y="1599028"/>
                <a:ext cx="1561514" cy="400110"/>
              </a:xfrm>
              <a:prstGeom prst="rect">
                <a:avLst/>
              </a:prstGeom>
              <a:noFill/>
            </p:spPr>
            <p:txBody>
              <a:bodyPr wrap="square" rtlCol="0">
                <a:spAutoFit/>
              </a:bodyPr>
              <a:lstStyle/>
              <a:p>
                <a:pPr algn="ctr"/>
                <a:r>
                  <a:rPr lang="de-DE" sz="2000" b="1" dirty="0" smtClean="0"/>
                  <a:t>Mannschaft</a:t>
                </a:r>
                <a:endParaRPr lang="de-DE" sz="2000" b="1" dirty="0"/>
              </a:p>
            </p:txBody>
          </p:sp>
          <p:cxnSp>
            <p:nvCxnSpPr>
              <p:cNvPr id="19" name="Gerade Verbindung 18"/>
              <p:cNvCxnSpPr>
                <a:stCxn id="17" idx="1"/>
                <a:endCxn id="17" idx="3"/>
              </p:cNvCxnSpPr>
              <p:nvPr/>
            </p:nvCxnSpPr>
            <p:spPr>
              <a:xfrm rot="10800000" flipH="1">
                <a:off x="6691531" y="2035127"/>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29" name="Gruppieren 28"/>
            <p:cNvGrpSpPr/>
            <p:nvPr/>
          </p:nvGrpSpPr>
          <p:grpSpPr>
            <a:xfrm>
              <a:off x="3832742" y="1611511"/>
              <a:ext cx="1021512" cy="369332"/>
              <a:chOff x="3665316" y="1495601"/>
              <a:chExt cx="1021512" cy="369332"/>
            </a:xfrm>
          </p:grpSpPr>
          <p:sp>
            <p:nvSpPr>
              <p:cNvPr id="23" name="Textfeld 22"/>
              <p:cNvSpPr txBox="1"/>
              <p:nvPr/>
            </p:nvSpPr>
            <p:spPr>
              <a:xfrm>
                <a:off x="3665316" y="1495601"/>
                <a:ext cx="922047" cy="369332"/>
              </a:xfrm>
              <a:prstGeom prst="rect">
                <a:avLst/>
              </a:prstGeom>
              <a:noFill/>
            </p:spPr>
            <p:txBody>
              <a:bodyPr wrap="none" rtlCol="0">
                <a:spAutoFit/>
              </a:bodyPr>
              <a:lstStyle/>
              <a:p>
                <a:pPr algn="r"/>
                <a:r>
                  <a:rPr lang="de-DE" dirty="0" smtClean="0"/>
                  <a:t>spielt in</a:t>
                </a:r>
                <a:endParaRPr lang="de-DE" dirty="0"/>
              </a:p>
            </p:txBody>
          </p:sp>
          <p:sp>
            <p:nvSpPr>
              <p:cNvPr id="24" name="Gleichschenkliges Dreieck 23"/>
              <p:cNvSpPr/>
              <p:nvPr/>
            </p:nvSpPr>
            <p:spPr>
              <a:xfrm rot="5400000">
                <a:off x="4546986" y="1651643"/>
                <a:ext cx="193790" cy="858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27" name="Gerade Verbindung 26"/>
            <p:cNvCxnSpPr/>
            <p:nvPr/>
          </p:nvCxnSpPr>
          <p:spPr>
            <a:xfrm rot="10800000">
              <a:off x="2998863" y="1965913"/>
              <a:ext cx="2903761"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80" name="Gruppieren 79"/>
          <p:cNvGrpSpPr/>
          <p:nvPr/>
        </p:nvGrpSpPr>
        <p:grpSpPr>
          <a:xfrm>
            <a:off x="1396333" y="3189370"/>
            <a:ext cx="6094751" cy="872197"/>
            <a:chOff x="1396333" y="2912673"/>
            <a:chExt cx="6094751" cy="872197"/>
          </a:xfrm>
        </p:grpSpPr>
        <p:grpSp>
          <p:nvGrpSpPr>
            <p:cNvPr id="54" name="Gruppieren 53"/>
            <p:cNvGrpSpPr/>
            <p:nvPr/>
          </p:nvGrpSpPr>
          <p:grpSpPr>
            <a:xfrm>
              <a:off x="1396333" y="2912673"/>
              <a:ext cx="1603718" cy="872197"/>
              <a:chOff x="604910" y="1617785"/>
              <a:chExt cx="1603718" cy="872197"/>
            </a:xfrm>
          </p:grpSpPr>
          <p:sp>
            <p:nvSpPr>
              <p:cNvPr id="55" name="Rechteck 54"/>
              <p:cNvSpPr/>
              <p:nvPr/>
            </p:nvSpPr>
            <p:spPr>
              <a:xfrm>
                <a:off x="604911" y="1617785"/>
                <a:ext cx="1603717" cy="8721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Textfeld 55"/>
              <p:cNvSpPr txBox="1"/>
              <p:nvPr/>
            </p:nvSpPr>
            <p:spPr>
              <a:xfrm>
                <a:off x="604911" y="1617785"/>
                <a:ext cx="1561514" cy="400110"/>
              </a:xfrm>
              <a:prstGeom prst="rect">
                <a:avLst/>
              </a:prstGeom>
              <a:noFill/>
            </p:spPr>
            <p:txBody>
              <a:bodyPr wrap="square" rtlCol="0">
                <a:spAutoFit/>
              </a:bodyPr>
              <a:lstStyle/>
              <a:p>
                <a:pPr algn="ctr"/>
                <a:r>
                  <a:rPr lang="de-DE" sz="2000" b="1" dirty="0" smtClean="0"/>
                  <a:t>Spieler</a:t>
                </a:r>
                <a:endParaRPr lang="de-DE" sz="2000" b="1" dirty="0"/>
              </a:p>
            </p:txBody>
          </p:sp>
          <p:cxnSp>
            <p:nvCxnSpPr>
              <p:cNvPr id="57" name="Gerade Verbindung 56"/>
              <p:cNvCxnSpPr>
                <a:stCxn id="55" idx="1"/>
                <a:endCxn id="55" idx="3"/>
              </p:cNvCxnSpPr>
              <p:nvPr/>
            </p:nvCxnSpPr>
            <p:spPr>
              <a:xfrm rot="10800000" flipH="1">
                <a:off x="604910" y="2053884"/>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58" name="Gruppieren 57"/>
            <p:cNvGrpSpPr/>
            <p:nvPr/>
          </p:nvGrpSpPr>
          <p:grpSpPr>
            <a:xfrm>
              <a:off x="5887366" y="2912673"/>
              <a:ext cx="1603718" cy="872197"/>
              <a:chOff x="6691531" y="1599028"/>
              <a:chExt cx="1603718" cy="872197"/>
            </a:xfrm>
          </p:grpSpPr>
          <p:sp>
            <p:nvSpPr>
              <p:cNvPr id="59" name="Rechteck 58"/>
              <p:cNvSpPr/>
              <p:nvPr/>
            </p:nvSpPr>
            <p:spPr>
              <a:xfrm>
                <a:off x="6691532" y="1599028"/>
                <a:ext cx="1603717" cy="8721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Textfeld 59"/>
              <p:cNvSpPr txBox="1"/>
              <p:nvPr/>
            </p:nvSpPr>
            <p:spPr>
              <a:xfrm>
                <a:off x="6691532" y="1599028"/>
                <a:ext cx="1561514" cy="400110"/>
              </a:xfrm>
              <a:prstGeom prst="rect">
                <a:avLst/>
              </a:prstGeom>
              <a:noFill/>
            </p:spPr>
            <p:txBody>
              <a:bodyPr wrap="square" rtlCol="0">
                <a:spAutoFit/>
              </a:bodyPr>
              <a:lstStyle/>
              <a:p>
                <a:pPr algn="ctr"/>
                <a:r>
                  <a:rPr lang="de-DE" sz="2000" b="1" dirty="0" smtClean="0"/>
                  <a:t>Mannschaft</a:t>
                </a:r>
                <a:endParaRPr lang="de-DE" sz="2000" b="1" dirty="0"/>
              </a:p>
            </p:txBody>
          </p:sp>
          <p:cxnSp>
            <p:nvCxnSpPr>
              <p:cNvPr id="61" name="Gerade Verbindung 60"/>
              <p:cNvCxnSpPr>
                <a:stCxn id="59" idx="1"/>
                <a:endCxn id="59" idx="3"/>
              </p:cNvCxnSpPr>
              <p:nvPr/>
            </p:nvCxnSpPr>
            <p:spPr>
              <a:xfrm rot="10800000" flipH="1">
                <a:off x="6691531" y="2035127"/>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62" name="Gruppieren 61"/>
            <p:cNvGrpSpPr/>
            <p:nvPr/>
          </p:nvGrpSpPr>
          <p:grpSpPr>
            <a:xfrm>
              <a:off x="3832742" y="2925156"/>
              <a:ext cx="1021512" cy="369332"/>
              <a:chOff x="3665316" y="1495601"/>
              <a:chExt cx="1021512" cy="369332"/>
            </a:xfrm>
          </p:grpSpPr>
          <p:sp>
            <p:nvSpPr>
              <p:cNvPr id="63" name="Textfeld 62"/>
              <p:cNvSpPr txBox="1"/>
              <p:nvPr/>
            </p:nvSpPr>
            <p:spPr>
              <a:xfrm>
                <a:off x="3665316" y="1495601"/>
                <a:ext cx="922047" cy="369332"/>
              </a:xfrm>
              <a:prstGeom prst="rect">
                <a:avLst/>
              </a:prstGeom>
              <a:noFill/>
            </p:spPr>
            <p:txBody>
              <a:bodyPr wrap="none" rtlCol="0">
                <a:spAutoFit/>
              </a:bodyPr>
              <a:lstStyle/>
              <a:p>
                <a:pPr algn="r"/>
                <a:r>
                  <a:rPr lang="de-DE" dirty="0" smtClean="0"/>
                  <a:t>spielt in</a:t>
                </a:r>
                <a:endParaRPr lang="de-DE" dirty="0"/>
              </a:p>
            </p:txBody>
          </p:sp>
          <p:sp>
            <p:nvSpPr>
              <p:cNvPr id="64" name="Gleichschenkliges Dreieck 63"/>
              <p:cNvSpPr/>
              <p:nvPr/>
            </p:nvSpPr>
            <p:spPr>
              <a:xfrm rot="5400000">
                <a:off x="4546986" y="1651643"/>
                <a:ext cx="193790" cy="858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65" name="Gerade Verbindung 64"/>
            <p:cNvCxnSpPr/>
            <p:nvPr/>
          </p:nvCxnSpPr>
          <p:spPr>
            <a:xfrm rot="10800000">
              <a:off x="2998863" y="3279558"/>
              <a:ext cx="2903761"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6" name="Textfeld 65"/>
            <p:cNvSpPr txBox="1"/>
            <p:nvPr/>
          </p:nvSpPr>
          <p:spPr>
            <a:xfrm>
              <a:off x="4853319" y="3283617"/>
              <a:ext cx="1058430" cy="307777"/>
            </a:xfrm>
            <a:prstGeom prst="rect">
              <a:avLst/>
            </a:prstGeom>
            <a:noFill/>
          </p:spPr>
          <p:txBody>
            <a:bodyPr wrap="none" rtlCol="0">
              <a:spAutoFit/>
            </a:bodyPr>
            <a:lstStyle/>
            <a:p>
              <a:pPr algn="r"/>
              <a:r>
                <a:rPr lang="de-DE" sz="1400" dirty="0" smtClean="0"/>
                <a:t>Arbeitgeber</a:t>
              </a:r>
              <a:endParaRPr lang="de-DE" sz="1400" dirty="0"/>
            </a:p>
          </p:txBody>
        </p:sp>
        <p:sp>
          <p:nvSpPr>
            <p:cNvPr id="67" name="Textfeld 66"/>
            <p:cNvSpPr txBox="1"/>
            <p:nvPr/>
          </p:nvSpPr>
          <p:spPr>
            <a:xfrm>
              <a:off x="3025310" y="3296496"/>
              <a:ext cx="1212190" cy="307777"/>
            </a:xfrm>
            <a:prstGeom prst="rect">
              <a:avLst/>
            </a:prstGeom>
            <a:noFill/>
          </p:spPr>
          <p:txBody>
            <a:bodyPr wrap="none" rtlCol="0">
              <a:spAutoFit/>
            </a:bodyPr>
            <a:lstStyle/>
            <a:p>
              <a:pPr algn="r"/>
              <a:r>
                <a:rPr lang="de-DE" sz="1400" dirty="0" smtClean="0"/>
                <a:t>Arbeitnehmer</a:t>
              </a:r>
              <a:endParaRPr lang="de-DE" sz="1400" dirty="0"/>
            </a:p>
          </p:txBody>
        </p:sp>
      </p:grpSp>
      <p:grpSp>
        <p:nvGrpSpPr>
          <p:cNvPr id="86" name="Gruppieren 85"/>
          <p:cNvGrpSpPr/>
          <p:nvPr/>
        </p:nvGrpSpPr>
        <p:grpSpPr>
          <a:xfrm>
            <a:off x="1396333" y="4779712"/>
            <a:ext cx="6094751" cy="1064792"/>
            <a:chOff x="1396333" y="4097132"/>
            <a:chExt cx="6094751" cy="1064792"/>
          </a:xfrm>
        </p:grpSpPr>
        <p:grpSp>
          <p:nvGrpSpPr>
            <p:cNvPr id="68" name="Gruppieren 67"/>
            <p:cNvGrpSpPr/>
            <p:nvPr/>
          </p:nvGrpSpPr>
          <p:grpSpPr>
            <a:xfrm>
              <a:off x="1396333" y="4187681"/>
              <a:ext cx="1603718" cy="872197"/>
              <a:chOff x="604910" y="1617785"/>
              <a:chExt cx="1603718" cy="872197"/>
            </a:xfrm>
          </p:grpSpPr>
          <p:sp>
            <p:nvSpPr>
              <p:cNvPr id="69" name="Rechteck 68"/>
              <p:cNvSpPr/>
              <p:nvPr/>
            </p:nvSpPr>
            <p:spPr>
              <a:xfrm>
                <a:off x="604911" y="1617785"/>
                <a:ext cx="1603717" cy="8721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Textfeld 69"/>
              <p:cNvSpPr txBox="1"/>
              <p:nvPr/>
            </p:nvSpPr>
            <p:spPr>
              <a:xfrm>
                <a:off x="604911" y="1617785"/>
                <a:ext cx="1561514" cy="400110"/>
              </a:xfrm>
              <a:prstGeom prst="rect">
                <a:avLst/>
              </a:prstGeom>
              <a:noFill/>
            </p:spPr>
            <p:txBody>
              <a:bodyPr wrap="square" rtlCol="0">
                <a:spAutoFit/>
              </a:bodyPr>
              <a:lstStyle/>
              <a:p>
                <a:pPr algn="ctr"/>
                <a:r>
                  <a:rPr lang="de-DE" sz="2000" b="1" dirty="0" smtClean="0"/>
                  <a:t>Spieler</a:t>
                </a:r>
                <a:endParaRPr lang="de-DE" sz="2000" b="1" dirty="0"/>
              </a:p>
            </p:txBody>
          </p:sp>
          <p:cxnSp>
            <p:nvCxnSpPr>
              <p:cNvPr id="71" name="Gerade Verbindung 70"/>
              <p:cNvCxnSpPr>
                <a:stCxn id="69" idx="1"/>
                <a:endCxn id="69" idx="3"/>
              </p:cNvCxnSpPr>
              <p:nvPr/>
            </p:nvCxnSpPr>
            <p:spPr>
              <a:xfrm rot="10800000" flipH="1">
                <a:off x="604910" y="2053884"/>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72" name="Gruppieren 71"/>
            <p:cNvGrpSpPr/>
            <p:nvPr/>
          </p:nvGrpSpPr>
          <p:grpSpPr>
            <a:xfrm>
              <a:off x="5887366" y="4187681"/>
              <a:ext cx="1603718" cy="872197"/>
              <a:chOff x="6691531" y="1599028"/>
              <a:chExt cx="1603718" cy="872197"/>
            </a:xfrm>
          </p:grpSpPr>
          <p:sp>
            <p:nvSpPr>
              <p:cNvPr id="73" name="Rechteck 72"/>
              <p:cNvSpPr/>
              <p:nvPr/>
            </p:nvSpPr>
            <p:spPr>
              <a:xfrm>
                <a:off x="6691532" y="1599028"/>
                <a:ext cx="1603717" cy="8721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Textfeld 73"/>
              <p:cNvSpPr txBox="1"/>
              <p:nvPr/>
            </p:nvSpPr>
            <p:spPr>
              <a:xfrm>
                <a:off x="6691532" y="1599028"/>
                <a:ext cx="1561514" cy="400110"/>
              </a:xfrm>
              <a:prstGeom prst="rect">
                <a:avLst/>
              </a:prstGeom>
              <a:noFill/>
            </p:spPr>
            <p:txBody>
              <a:bodyPr wrap="square" rtlCol="0">
                <a:spAutoFit/>
              </a:bodyPr>
              <a:lstStyle/>
              <a:p>
                <a:pPr algn="ctr"/>
                <a:r>
                  <a:rPr lang="de-DE" sz="2000" b="1" dirty="0" smtClean="0"/>
                  <a:t>Mannschaft</a:t>
                </a:r>
                <a:endParaRPr lang="de-DE" sz="2000" b="1" dirty="0"/>
              </a:p>
            </p:txBody>
          </p:sp>
          <p:cxnSp>
            <p:nvCxnSpPr>
              <p:cNvPr id="75" name="Gerade Verbindung 74"/>
              <p:cNvCxnSpPr>
                <a:stCxn id="73" idx="1"/>
                <a:endCxn id="73" idx="3"/>
              </p:cNvCxnSpPr>
              <p:nvPr/>
            </p:nvCxnSpPr>
            <p:spPr>
              <a:xfrm rot="10800000" flipH="1">
                <a:off x="6691531" y="2035127"/>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76" name="Gruppieren 75"/>
            <p:cNvGrpSpPr/>
            <p:nvPr/>
          </p:nvGrpSpPr>
          <p:grpSpPr>
            <a:xfrm>
              <a:off x="3832742" y="4097132"/>
              <a:ext cx="1021512" cy="369332"/>
              <a:chOff x="3665316" y="1495601"/>
              <a:chExt cx="1021512" cy="369332"/>
            </a:xfrm>
          </p:grpSpPr>
          <p:sp>
            <p:nvSpPr>
              <p:cNvPr id="77" name="Textfeld 76"/>
              <p:cNvSpPr txBox="1"/>
              <p:nvPr/>
            </p:nvSpPr>
            <p:spPr>
              <a:xfrm>
                <a:off x="3665316" y="1495601"/>
                <a:ext cx="922047" cy="369332"/>
              </a:xfrm>
              <a:prstGeom prst="rect">
                <a:avLst/>
              </a:prstGeom>
              <a:noFill/>
            </p:spPr>
            <p:txBody>
              <a:bodyPr wrap="none" rtlCol="0">
                <a:spAutoFit/>
              </a:bodyPr>
              <a:lstStyle/>
              <a:p>
                <a:pPr algn="r"/>
                <a:r>
                  <a:rPr lang="de-DE" dirty="0" smtClean="0"/>
                  <a:t>spielt in</a:t>
                </a:r>
                <a:endParaRPr lang="de-DE" dirty="0"/>
              </a:p>
            </p:txBody>
          </p:sp>
          <p:sp>
            <p:nvSpPr>
              <p:cNvPr id="78" name="Gleichschenkliges Dreieck 77"/>
              <p:cNvSpPr/>
              <p:nvPr/>
            </p:nvSpPr>
            <p:spPr>
              <a:xfrm rot="5400000">
                <a:off x="4546986" y="1651643"/>
                <a:ext cx="193790" cy="858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79" name="Gerade Verbindung 78"/>
            <p:cNvCxnSpPr/>
            <p:nvPr/>
          </p:nvCxnSpPr>
          <p:spPr>
            <a:xfrm rot="10800000">
              <a:off x="2998863" y="4451534"/>
              <a:ext cx="2903761"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82" name="Gruppieren 81"/>
            <p:cNvGrpSpPr/>
            <p:nvPr/>
          </p:nvGrpSpPr>
          <p:grpSpPr>
            <a:xfrm>
              <a:off x="3789522" y="4792592"/>
              <a:ext cx="1041987" cy="369332"/>
              <a:chOff x="3622096" y="1495601"/>
              <a:chExt cx="1041987" cy="369332"/>
            </a:xfrm>
          </p:grpSpPr>
          <p:sp>
            <p:nvSpPr>
              <p:cNvPr id="83" name="Textfeld 82"/>
              <p:cNvSpPr txBox="1"/>
              <p:nvPr/>
            </p:nvSpPr>
            <p:spPr>
              <a:xfrm>
                <a:off x="3676569" y="1495601"/>
                <a:ext cx="987514" cy="369332"/>
              </a:xfrm>
              <a:prstGeom prst="rect">
                <a:avLst/>
              </a:prstGeom>
              <a:noFill/>
            </p:spPr>
            <p:txBody>
              <a:bodyPr wrap="none" rtlCol="0">
                <a:spAutoFit/>
              </a:bodyPr>
              <a:lstStyle/>
              <a:p>
                <a:pPr algn="r"/>
                <a:r>
                  <a:rPr lang="de-DE" dirty="0" smtClean="0"/>
                  <a:t>stellt ein</a:t>
                </a:r>
                <a:endParaRPr lang="de-DE" dirty="0"/>
              </a:p>
            </p:txBody>
          </p:sp>
          <p:sp>
            <p:nvSpPr>
              <p:cNvPr id="84" name="Gleichschenkliges Dreieck 83"/>
              <p:cNvSpPr/>
              <p:nvPr/>
            </p:nvSpPr>
            <p:spPr>
              <a:xfrm rot="16200000">
                <a:off x="3568148" y="1651643"/>
                <a:ext cx="193790" cy="858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85" name="Gerade Verbindung 84"/>
            <p:cNvCxnSpPr/>
            <p:nvPr/>
          </p:nvCxnSpPr>
          <p:spPr>
            <a:xfrm rot="10800000">
              <a:off x="2998863" y="4812143"/>
              <a:ext cx="2903761"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Assoziationen</a:t>
            </a:r>
            <a:endParaRPr lang="de-DE" dirty="0"/>
          </a:p>
        </p:txBody>
      </p:sp>
      <p:sp>
        <p:nvSpPr>
          <p:cNvPr id="3" name="Inhaltsplatzhalter 2"/>
          <p:cNvSpPr>
            <a:spLocks noGrp="1"/>
          </p:cNvSpPr>
          <p:nvPr>
            <p:ph idx="1"/>
          </p:nvPr>
        </p:nvSpPr>
        <p:spPr/>
        <p:txBody>
          <a:bodyPr/>
          <a:lstStyle/>
          <a:p>
            <a:r>
              <a:rPr lang="de-DE" dirty="0" smtClean="0"/>
              <a:t>Einschränkungen</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grpSp>
        <p:nvGrpSpPr>
          <p:cNvPr id="7" name="Gruppieren 5"/>
          <p:cNvGrpSpPr/>
          <p:nvPr/>
        </p:nvGrpSpPr>
        <p:grpSpPr>
          <a:xfrm>
            <a:off x="1396333" y="2397519"/>
            <a:ext cx="1603718" cy="872197"/>
            <a:chOff x="604910" y="1617785"/>
            <a:chExt cx="1603718" cy="872197"/>
          </a:xfrm>
        </p:grpSpPr>
        <p:sp>
          <p:nvSpPr>
            <p:cNvPr id="16" name="Rechteck 15"/>
            <p:cNvSpPr/>
            <p:nvPr/>
          </p:nvSpPr>
          <p:spPr>
            <a:xfrm>
              <a:off x="604911" y="1617785"/>
              <a:ext cx="1603717" cy="8721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p:cNvSpPr txBox="1"/>
            <p:nvPr/>
          </p:nvSpPr>
          <p:spPr>
            <a:xfrm>
              <a:off x="604911" y="1617785"/>
              <a:ext cx="1561514" cy="400110"/>
            </a:xfrm>
            <a:prstGeom prst="rect">
              <a:avLst/>
            </a:prstGeom>
            <a:noFill/>
          </p:spPr>
          <p:txBody>
            <a:bodyPr wrap="square" rtlCol="0">
              <a:spAutoFit/>
            </a:bodyPr>
            <a:lstStyle/>
            <a:p>
              <a:pPr algn="ctr"/>
              <a:r>
                <a:rPr lang="de-DE" sz="2000" b="1" dirty="0" smtClean="0"/>
                <a:t>Kassierer</a:t>
              </a:r>
              <a:endParaRPr lang="de-DE" sz="2000" b="1" dirty="0"/>
            </a:p>
          </p:txBody>
        </p:sp>
        <p:cxnSp>
          <p:nvCxnSpPr>
            <p:cNvPr id="18" name="Gerade Verbindung 17"/>
            <p:cNvCxnSpPr>
              <a:stCxn id="16" idx="1"/>
              <a:endCxn id="16" idx="3"/>
            </p:cNvCxnSpPr>
            <p:nvPr/>
          </p:nvCxnSpPr>
          <p:spPr>
            <a:xfrm rot="10800000" flipH="1">
              <a:off x="604910" y="2053884"/>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8" name="Gruppieren 15"/>
          <p:cNvGrpSpPr/>
          <p:nvPr/>
        </p:nvGrpSpPr>
        <p:grpSpPr>
          <a:xfrm>
            <a:off x="5887366" y="2397519"/>
            <a:ext cx="1603718" cy="872197"/>
            <a:chOff x="6691531" y="1599028"/>
            <a:chExt cx="1603718" cy="872197"/>
          </a:xfrm>
        </p:grpSpPr>
        <p:sp>
          <p:nvSpPr>
            <p:cNvPr id="13" name="Rechteck 12"/>
            <p:cNvSpPr/>
            <p:nvPr/>
          </p:nvSpPr>
          <p:spPr>
            <a:xfrm>
              <a:off x="6691532" y="1599028"/>
              <a:ext cx="1603717" cy="8721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6691532" y="1599028"/>
              <a:ext cx="1561514" cy="400110"/>
            </a:xfrm>
            <a:prstGeom prst="rect">
              <a:avLst/>
            </a:prstGeom>
            <a:noFill/>
          </p:spPr>
          <p:txBody>
            <a:bodyPr wrap="square" rtlCol="0">
              <a:spAutoFit/>
            </a:bodyPr>
            <a:lstStyle/>
            <a:p>
              <a:pPr algn="ctr"/>
              <a:r>
                <a:rPr lang="de-DE" sz="2000" b="1" dirty="0" smtClean="0"/>
                <a:t>Kunde</a:t>
              </a:r>
              <a:endParaRPr lang="de-DE" sz="2000" b="1" dirty="0"/>
            </a:p>
          </p:txBody>
        </p:sp>
        <p:cxnSp>
          <p:nvCxnSpPr>
            <p:cNvPr id="15" name="Gerade Verbindung 14"/>
            <p:cNvCxnSpPr>
              <a:stCxn id="13" idx="1"/>
              <a:endCxn id="13" idx="3"/>
            </p:cNvCxnSpPr>
            <p:nvPr/>
          </p:nvCxnSpPr>
          <p:spPr>
            <a:xfrm rot="10800000" flipH="1">
              <a:off x="6691531" y="2035127"/>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9" name="Gruppieren 28"/>
          <p:cNvGrpSpPr/>
          <p:nvPr/>
        </p:nvGrpSpPr>
        <p:grpSpPr>
          <a:xfrm>
            <a:off x="3846081" y="2796368"/>
            <a:ext cx="1008173" cy="369332"/>
            <a:chOff x="3678655" y="1495601"/>
            <a:chExt cx="1008173" cy="369332"/>
          </a:xfrm>
        </p:grpSpPr>
        <p:sp>
          <p:nvSpPr>
            <p:cNvPr id="11" name="Textfeld 10"/>
            <p:cNvSpPr txBox="1"/>
            <p:nvPr/>
          </p:nvSpPr>
          <p:spPr>
            <a:xfrm>
              <a:off x="3678655" y="1495601"/>
              <a:ext cx="908710" cy="369332"/>
            </a:xfrm>
            <a:prstGeom prst="rect">
              <a:avLst/>
            </a:prstGeom>
            <a:noFill/>
          </p:spPr>
          <p:txBody>
            <a:bodyPr wrap="none" rtlCol="0">
              <a:spAutoFit/>
            </a:bodyPr>
            <a:lstStyle/>
            <a:p>
              <a:pPr algn="r"/>
              <a:r>
                <a:rPr lang="de-DE" dirty="0" smtClean="0"/>
                <a:t>bedient</a:t>
              </a:r>
              <a:endParaRPr lang="de-DE" dirty="0"/>
            </a:p>
          </p:txBody>
        </p:sp>
        <p:sp>
          <p:nvSpPr>
            <p:cNvPr id="12" name="Gleichschenkliges Dreieck 11"/>
            <p:cNvSpPr/>
            <p:nvPr/>
          </p:nvSpPr>
          <p:spPr>
            <a:xfrm rot="5400000">
              <a:off x="4546986" y="1651643"/>
              <a:ext cx="193790" cy="858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10" name="Gerade Verbindung 9"/>
          <p:cNvCxnSpPr/>
          <p:nvPr/>
        </p:nvCxnSpPr>
        <p:spPr>
          <a:xfrm rot="10800000">
            <a:off x="2998863" y="2764404"/>
            <a:ext cx="2903761"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1396334" y="3756041"/>
            <a:ext cx="1603717" cy="182051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Textfeld 31"/>
          <p:cNvSpPr txBox="1"/>
          <p:nvPr/>
        </p:nvSpPr>
        <p:spPr>
          <a:xfrm>
            <a:off x="1396334" y="3756041"/>
            <a:ext cx="1561514" cy="400110"/>
          </a:xfrm>
          <a:prstGeom prst="rect">
            <a:avLst/>
          </a:prstGeom>
          <a:noFill/>
        </p:spPr>
        <p:txBody>
          <a:bodyPr wrap="square" rtlCol="0">
            <a:spAutoFit/>
          </a:bodyPr>
          <a:lstStyle/>
          <a:p>
            <a:pPr algn="ctr"/>
            <a:r>
              <a:rPr lang="de-DE" sz="2000" b="1" dirty="0" smtClean="0"/>
              <a:t>Reisender</a:t>
            </a:r>
            <a:endParaRPr lang="de-DE" sz="2000" b="1" dirty="0"/>
          </a:p>
        </p:txBody>
      </p:sp>
      <p:grpSp>
        <p:nvGrpSpPr>
          <p:cNvPr id="21" name="Gruppieren 57"/>
          <p:cNvGrpSpPr/>
          <p:nvPr/>
        </p:nvGrpSpPr>
        <p:grpSpPr>
          <a:xfrm>
            <a:off x="5887366" y="3756041"/>
            <a:ext cx="1603718" cy="872197"/>
            <a:chOff x="6691531" y="1599028"/>
            <a:chExt cx="1603718" cy="872197"/>
          </a:xfrm>
        </p:grpSpPr>
        <p:sp>
          <p:nvSpPr>
            <p:cNvPr id="28" name="Rechteck 27"/>
            <p:cNvSpPr/>
            <p:nvPr/>
          </p:nvSpPr>
          <p:spPr>
            <a:xfrm>
              <a:off x="6691532" y="1599028"/>
              <a:ext cx="1603717" cy="8721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Textfeld 28"/>
            <p:cNvSpPr txBox="1"/>
            <p:nvPr/>
          </p:nvSpPr>
          <p:spPr>
            <a:xfrm>
              <a:off x="6691532" y="1599028"/>
              <a:ext cx="1561514" cy="400110"/>
            </a:xfrm>
            <a:prstGeom prst="rect">
              <a:avLst/>
            </a:prstGeom>
            <a:noFill/>
          </p:spPr>
          <p:txBody>
            <a:bodyPr wrap="square" rtlCol="0">
              <a:spAutoFit/>
            </a:bodyPr>
            <a:lstStyle/>
            <a:p>
              <a:pPr algn="ctr"/>
              <a:r>
                <a:rPr lang="de-DE" sz="2000" b="1" dirty="0" smtClean="0"/>
                <a:t>Bahn</a:t>
              </a:r>
              <a:endParaRPr lang="de-DE" sz="2000" b="1" dirty="0"/>
            </a:p>
          </p:txBody>
        </p:sp>
        <p:cxnSp>
          <p:nvCxnSpPr>
            <p:cNvPr id="30" name="Gerade Verbindung 29"/>
            <p:cNvCxnSpPr>
              <a:stCxn id="28" idx="1"/>
              <a:endCxn id="28" idx="3"/>
            </p:cNvCxnSpPr>
            <p:nvPr/>
          </p:nvCxnSpPr>
          <p:spPr>
            <a:xfrm rot="10800000" flipH="1">
              <a:off x="6691531" y="2035127"/>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22" name="Gruppieren 61"/>
          <p:cNvGrpSpPr/>
          <p:nvPr/>
        </p:nvGrpSpPr>
        <p:grpSpPr>
          <a:xfrm>
            <a:off x="4045304" y="3768524"/>
            <a:ext cx="808950" cy="369332"/>
            <a:chOff x="3877878" y="1495601"/>
            <a:chExt cx="808950" cy="369332"/>
          </a:xfrm>
        </p:grpSpPr>
        <p:sp>
          <p:nvSpPr>
            <p:cNvPr id="26" name="Textfeld 25"/>
            <p:cNvSpPr txBox="1"/>
            <p:nvPr/>
          </p:nvSpPr>
          <p:spPr>
            <a:xfrm>
              <a:off x="3877878" y="1495601"/>
              <a:ext cx="709489" cy="369332"/>
            </a:xfrm>
            <a:prstGeom prst="rect">
              <a:avLst/>
            </a:prstGeom>
            <a:noFill/>
          </p:spPr>
          <p:txBody>
            <a:bodyPr wrap="none" rtlCol="0">
              <a:spAutoFit/>
            </a:bodyPr>
            <a:lstStyle/>
            <a:p>
              <a:pPr algn="r"/>
              <a:r>
                <a:rPr lang="de-DE" dirty="0" smtClean="0"/>
                <a:t>wählt</a:t>
              </a:r>
              <a:endParaRPr lang="de-DE" dirty="0"/>
            </a:p>
          </p:txBody>
        </p:sp>
        <p:sp>
          <p:nvSpPr>
            <p:cNvPr id="27" name="Gleichschenkliges Dreieck 26"/>
            <p:cNvSpPr/>
            <p:nvPr/>
          </p:nvSpPr>
          <p:spPr>
            <a:xfrm rot="5400000">
              <a:off x="4546986" y="1651643"/>
              <a:ext cx="193790" cy="858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23" name="Gerade Verbindung 22"/>
          <p:cNvCxnSpPr/>
          <p:nvPr/>
        </p:nvCxnSpPr>
        <p:spPr>
          <a:xfrm rot="10800000">
            <a:off x="2998863" y="4122926"/>
            <a:ext cx="2903761"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36" name="Gruppieren 71"/>
          <p:cNvGrpSpPr/>
          <p:nvPr/>
        </p:nvGrpSpPr>
        <p:grpSpPr>
          <a:xfrm>
            <a:off x="5887366" y="4870261"/>
            <a:ext cx="1603718" cy="872197"/>
            <a:chOff x="6691531" y="1599028"/>
            <a:chExt cx="1603718" cy="872197"/>
          </a:xfrm>
        </p:grpSpPr>
        <p:sp>
          <p:nvSpPr>
            <p:cNvPr id="45" name="Rechteck 44"/>
            <p:cNvSpPr/>
            <p:nvPr/>
          </p:nvSpPr>
          <p:spPr>
            <a:xfrm>
              <a:off x="6691532" y="1599028"/>
              <a:ext cx="1603717" cy="8721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Textfeld 45"/>
            <p:cNvSpPr txBox="1"/>
            <p:nvPr/>
          </p:nvSpPr>
          <p:spPr>
            <a:xfrm>
              <a:off x="6691532" y="1599028"/>
              <a:ext cx="1561514" cy="400110"/>
            </a:xfrm>
            <a:prstGeom prst="rect">
              <a:avLst/>
            </a:prstGeom>
            <a:noFill/>
          </p:spPr>
          <p:txBody>
            <a:bodyPr wrap="square" rtlCol="0">
              <a:spAutoFit/>
            </a:bodyPr>
            <a:lstStyle/>
            <a:p>
              <a:pPr algn="ctr"/>
              <a:r>
                <a:rPr lang="de-DE" sz="2000" b="1" dirty="0" smtClean="0"/>
                <a:t>Flugzeug</a:t>
              </a:r>
              <a:endParaRPr lang="de-DE" sz="2000" b="1" dirty="0"/>
            </a:p>
          </p:txBody>
        </p:sp>
        <p:cxnSp>
          <p:nvCxnSpPr>
            <p:cNvPr id="47" name="Gerade Verbindung 46"/>
            <p:cNvCxnSpPr>
              <a:stCxn id="45" idx="1"/>
              <a:endCxn id="45" idx="3"/>
            </p:cNvCxnSpPr>
            <p:nvPr/>
          </p:nvCxnSpPr>
          <p:spPr>
            <a:xfrm rot="10800000" flipH="1">
              <a:off x="6691531" y="2035127"/>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37" name="Gruppieren 75"/>
          <p:cNvGrpSpPr/>
          <p:nvPr/>
        </p:nvGrpSpPr>
        <p:grpSpPr>
          <a:xfrm>
            <a:off x="4045304" y="4779712"/>
            <a:ext cx="808950" cy="369332"/>
            <a:chOff x="3877878" y="1495601"/>
            <a:chExt cx="808950" cy="369332"/>
          </a:xfrm>
        </p:grpSpPr>
        <p:sp>
          <p:nvSpPr>
            <p:cNvPr id="43" name="Textfeld 42"/>
            <p:cNvSpPr txBox="1"/>
            <p:nvPr/>
          </p:nvSpPr>
          <p:spPr>
            <a:xfrm>
              <a:off x="3877878" y="1495601"/>
              <a:ext cx="709489" cy="369332"/>
            </a:xfrm>
            <a:prstGeom prst="rect">
              <a:avLst/>
            </a:prstGeom>
            <a:noFill/>
          </p:spPr>
          <p:txBody>
            <a:bodyPr wrap="none" rtlCol="0">
              <a:spAutoFit/>
            </a:bodyPr>
            <a:lstStyle/>
            <a:p>
              <a:pPr algn="r"/>
              <a:r>
                <a:rPr lang="de-DE" dirty="0" smtClean="0"/>
                <a:t>wählt</a:t>
              </a:r>
              <a:endParaRPr lang="de-DE" dirty="0"/>
            </a:p>
          </p:txBody>
        </p:sp>
        <p:sp>
          <p:nvSpPr>
            <p:cNvPr id="44" name="Gleichschenkliges Dreieck 43"/>
            <p:cNvSpPr/>
            <p:nvPr/>
          </p:nvSpPr>
          <p:spPr>
            <a:xfrm rot="5400000">
              <a:off x="4546986" y="1651643"/>
              <a:ext cx="193790" cy="858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38" name="Gerade Verbindung 37"/>
          <p:cNvCxnSpPr/>
          <p:nvPr/>
        </p:nvCxnSpPr>
        <p:spPr>
          <a:xfrm rot="10800000">
            <a:off x="2998863" y="5134114"/>
            <a:ext cx="2903761"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1" name="Textfeld 50"/>
          <p:cNvSpPr txBox="1"/>
          <p:nvPr/>
        </p:nvSpPr>
        <p:spPr>
          <a:xfrm>
            <a:off x="4265036" y="2304824"/>
            <a:ext cx="1620957" cy="369332"/>
          </a:xfrm>
          <a:prstGeom prst="rect">
            <a:avLst/>
          </a:prstGeom>
          <a:noFill/>
        </p:spPr>
        <p:txBody>
          <a:bodyPr wrap="none" rtlCol="0">
            <a:spAutoFit/>
          </a:bodyPr>
          <a:lstStyle/>
          <a:p>
            <a:pPr algn="r"/>
            <a:r>
              <a:rPr lang="de-DE" dirty="0" smtClean="0"/>
              <a:t>{nacheinander}</a:t>
            </a:r>
            <a:endParaRPr lang="de-DE" dirty="0"/>
          </a:p>
        </p:txBody>
      </p:sp>
      <p:cxnSp>
        <p:nvCxnSpPr>
          <p:cNvPr id="52" name="Gerade Verbindung 51"/>
          <p:cNvCxnSpPr/>
          <p:nvPr/>
        </p:nvCxnSpPr>
        <p:spPr>
          <a:xfrm rot="10800000" flipH="1">
            <a:off x="1396333" y="4192140"/>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p:nvCxnSpPr>
        <p:spPr>
          <a:xfrm rot="5400000">
            <a:off x="2975021" y="4623515"/>
            <a:ext cx="1030309" cy="1588"/>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5" name="Textfeld 54"/>
          <p:cNvSpPr txBox="1"/>
          <p:nvPr/>
        </p:nvSpPr>
        <p:spPr>
          <a:xfrm>
            <a:off x="3132342" y="4440570"/>
            <a:ext cx="768159" cy="369332"/>
          </a:xfrm>
          <a:prstGeom prst="rect">
            <a:avLst/>
          </a:prstGeom>
          <a:solidFill>
            <a:schemeClr val="bg1"/>
          </a:solidFill>
        </p:spPr>
        <p:txBody>
          <a:bodyPr wrap="none" rtlCol="0">
            <a:spAutoFit/>
          </a:bodyPr>
          <a:lstStyle/>
          <a:p>
            <a:pPr algn="r"/>
            <a:r>
              <a:rPr lang="de-DE" dirty="0" smtClean="0"/>
              <a:t>{oder}</a:t>
            </a:r>
            <a:endParaRPr lang="de-DE"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Assoziationen</a:t>
            </a:r>
            <a:endParaRPr lang="de-DE" dirty="0"/>
          </a:p>
        </p:txBody>
      </p:sp>
      <p:sp>
        <p:nvSpPr>
          <p:cNvPr id="3" name="Inhaltsplatzhalter 2"/>
          <p:cNvSpPr>
            <a:spLocks noGrp="1"/>
          </p:cNvSpPr>
          <p:nvPr>
            <p:ph idx="1"/>
          </p:nvPr>
        </p:nvSpPr>
        <p:spPr/>
        <p:txBody>
          <a:bodyPr/>
          <a:lstStyle/>
          <a:p>
            <a:r>
              <a:rPr lang="de-DE" dirty="0" err="1" smtClean="0"/>
              <a:t>Assozationsklassen</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grpSp>
        <p:nvGrpSpPr>
          <p:cNvPr id="6" name="Gruppieren 5"/>
          <p:cNvGrpSpPr/>
          <p:nvPr/>
        </p:nvGrpSpPr>
        <p:grpSpPr>
          <a:xfrm>
            <a:off x="1396333" y="2397519"/>
            <a:ext cx="1603718" cy="872197"/>
            <a:chOff x="604910" y="1617785"/>
            <a:chExt cx="1603718" cy="872197"/>
          </a:xfrm>
        </p:grpSpPr>
        <p:sp>
          <p:nvSpPr>
            <p:cNvPr id="16" name="Rechteck 15"/>
            <p:cNvSpPr/>
            <p:nvPr/>
          </p:nvSpPr>
          <p:spPr>
            <a:xfrm>
              <a:off x="604911" y="1617785"/>
              <a:ext cx="1603717" cy="8721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p:cNvSpPr txBox="1"/>
            <p:nvPr/>
          </p:nvSpPr>
          <p:spPr>
            <a:xfrm>
              <a:off x="604911" y="1617785"/>
              <a:ext cx="1561514" cy="400110"/>
            </a:xfrm>
            <a:prstGeom prst="rect">
              <a:avLst/>
            </a:prstGeom>
            <a:noFill/>
          </p:spPr>
          <p:txBody>
            <a:bodyPr wrap="square" rtlCol="0">
              <a:spAutoFit/>
            </a:bodyPr>
            <a:lstStyle/>
            <a:p>
              <a:pPr algn="ctr"/>
              <a:r>
                <a:rPr lang="de-DE" sz="2000" b="1" dirty="0" smtClean="0"/>
                <a:t>Spieler</a:t>
              </a:r>
              <a:endParaRPr lang="de-DE" sz="2000" b="1" dirty="0"/>
            </a:p>
          </p:txBody>
        </p:sp>
        <p:cxnSp>
          <p:nvCxnSpPr>
            <p:cNvPr id="18" name="Gerade Verbindung 17"/>
            <p:cNvCxnSpPr>
              <a:stCxn id="16" idx="1"/>
              <a:endCxn id="16" idx="3"/>
            </p:cNvCxnSpPr>
            <p:nvPr/>
          </p:nvCxnSpPr>
          <p:spPr>
            <a:xfrm rot="10800000" flipH="1">
              <a:off x="604910" y="2053884"/>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7" name="Gruppieren 15"/>
          <p:cNvGrpSpPr/>
          <p:nvPr/>
        </p:nvGrpSpPr>
        <p:grpSpPr>
          <a:xfrm>
            <a:off x="4741146" y="2397519"/>
            <a:ext cx="1603718" cy="872197"/>
            <a:chOff x="6691531" y="1599028"/>
            <a:chExt cx="1603718" cy="872197"/>
          </a:xfrm>
        </p:grpSpPr>
        <p:sp>
          <p:nvSpPr>
            <p:cNvPr id="13" name="Rechteck 12"/>
            <p:cNvSpPr/>
            <p:nvPr/>
          </p:nvSpPr>
          <p:spPr>
            <a:xfrm>
              <a:off x="6691532" y="1599028"/>
              <a:ext cx="1603717" cy="8721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6691532" y="1599028"/>
              <a:ext cx="1561514" cy="400110"/>
            </a:xfrm>
            <a:prstGeom prst="rect">
              <a:avLst/>
            </a:prstGeom>
            <a:noFill/>
          </p:spPr>
          <p:txBody>
            <a:bodyPr wrap="square" rtlCol="0">
              <a:spAutoFit/>
            </a:bodyPr>
            <a:lstStyle/>
            <a:p>
              <a:pPr algn="ctr"/>
              <a:r>
                <a:rPr lang="de-DE" sz="2000" b="1" dirty="0" smtClean="0"/>
                <a:t>Mannschaft</a:t>
              </a:r>
              <a:endParaRPr lang="de-DE" sz="2000" b="1" dirty="0"/>
            </a:p>
          </p:txBody>
        </p:sp>
        <p:cxnSp>
          <p:nvCxnSpPr>
            <p:cNvPr id="15" name="Gerade Verbindung 14"/>
            <p:cNvCxnSpPr>
              <a:stCxn id="13" idx="1"/>
              <a:endCxn id="13" idx="3"/>
            </p:cNvCxnSpPr>
            <p:nvPr/>
          </p:nvCxnSpPr>
          <p:spPr>
            <a:xfrm rot="10800000" flipH="1">
              <a:off x="6691531" y="2035127"/>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8" name="Gruppieren 28"/>
          <p:cNvGrpSpPr/>
          <p:nvPr/>
        </p:nvGrpSpPr>
        <p:grpSpPr>
          <a:xfrm>
            <a:off x="3369108" y="2371366"/>
            <a:ext cx="1021506" cy="369332"/>
            <a:chOff x="3665322" y="1495601"/>
            <a:chExt cx="1021506" cy="369332"/>
          </a:xfrm>
        </p:grpSpPr>
        <p:sp>
          <p:nvSpPr>
            <p:cNvPr id="11" name="Textfeld 10"/>
            <p:cNvSpPr txBox="1"/>
            <p:nvPr/>
          </p:nvSpPr>
          <p:spPr>
            <a:xfrm>
              <a:off x="3665322" y="1495601"/>
              <a:ext cx="922047" cy="369332"/>
            </a:xfrm>
            <a:prstGeom prst="rect">
              <a:avLst/>
            </a:prstGeom>
            <a:noFill/>
          </p:spPr>
          <p:txBody>
            <a:bodyPr wrap="none" rtlCol="0">
              <a:spAutoFit/>
            </a:bodyPr>
            <a:lstStyle/>
            <a:p>
              <a:pPr algn="r"/>
              <a:r>
                <a:rPr lang="de-DE" dirty="0" smtClean="0"/>
                <a:t>spielt in</a:t>
              </a:r>
              <a:endParaRPr lang="de-DE" dirty="0"/>
            </a:p>
          </p:txBody>
        </p:sp>
        <p:sp>
          <p:nvSpPr>
            <p:cNvPr id="12" name="Gleichschenkliges Dreieck 11"/>
            <p:cNvSpPr/>
            <p:nvPr/>
          </p:nvSpPr>
          <p:spPr>
            <a:xfrm rot="5400000">
              <a:off x="4546986" y="1651643"/>
              <a:ext cx="193790" cy="858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9" name="Gruppieren 57"/>
          <p:cNvGrpSpPr/>
          <p:nvPr/>
        </p:nvGrpSpPr>
        <p:grpSpPr>
          <a:xfrm>
            <a:off x="6557068" y="4258317"/>
            <a:ext cx="1603718" cy="872197"/>
            <a:chOff x="6691531" y="1599028"/>
            <a:chExt cx="1603718" cy="872197"/>
          </a:xfrm>
        </p:grpSpPr>
        <p:sp>
          <p:nvSpPr>
            <p:cNvPr id="28" name="Rechteck 27"/>
            <p:cNvSpPr/>
            <p:nvPr/>
          </p:nvSpPr>
          <p:spPr>
            <a:xfrm>
              <a:off x="6691532" y="1599028"/>
              <a:ext cx="1603717" cy="8721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Textfeld 28"/>
            <p:cNvSpPr txBox="1"/>
            <p:nvPr/>
          </p:nvSpPr>
          <p:spPr>
            <a:xfrm>
              <a:off x="6691532" y="1599028"/>
              <a:ext cx="1561514" cy="400110"/>
            </a:xfrm>
            <a:prstGeom prst="rect">
              <a:avLst/>
            </a:prstGeom>
            <a:noFill/>
          </p:spPr>
          <p:txBody>
            <a:bodyPr wrap="square" rtlCol="0">
              <a:spAutoFit/>
            </a:bodyPr>
            <a:lstStyle/>
            <a:p>
              <a:pPr algn="ctr"/>
              <a:r>
                <a:rPr lang="de-DE" sz="2000" b="1" dirty="0" smtClean="0"/>
                <a:t>Manager</a:t>
              </a:r>
              <a:endParaRPr lang="de-DE" sz="2000" b="1" dirty="0"/>
            </a:p>
          </p:txBody>
        </p:sp>
        <p:cxnSp>
          <p:nvCxnSpPr>
            <p:cNvPr id="30" name="Gerade Verbindung 29"/>
            <p:cNvCxnSpPr>
              <a:stCxn id="28" idx="1"/>
              <a:endCxn id="28" idx="3"/>
            </p:cNvCxnSpPr>
            <p:nvPr/>
          </p:nvCxnSpPr>
          <p:spPr>
            <a:xfrm rot="10800000" flipH="1">
              <a:off x="6691531" y="2035127"/>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19" name="Gruppieren 61"/>
          <p:cNvGrpSpPr/>
          <p:nvPr/>
        </p:nvGrpSpPr>
        <p:grpSpPr>
          <a:xfrm>
            <a:off x="4541074" y="4463982"/>
            <a:ext cx="1948798" cy="369332"/>
            <a:chOff x="2738030" y="1495601"/>
            <a:chExt cx="1948798" cy="369332"/>
          </a:xfrm>
        </p:grpSpPr>
        <p:sp>
          <p:nvSpPr>
            <p:cNvPr id="26" name="Textfeld 25"/>
            <p:cNvSpPr txBox="1"/>
            <p:nvPr/>
          </p:nvSpPr>
          <p:spPr>
            <a:xfrm>
              <a:off x="2738030" y="1495601"/>
              <a:ext cx="1849352" cy="369332"/>
            </a:xfrm>
            <a:prstGeom prst="rect">
              <a:avLst/>
            </a:prstGeom>
            <a:noFill/>
          </p:spPr>
          <p:txBody>
            <a:bodyPr wrap="none" rtlCol="0">
              <a:spAutoFit/>
            </a:bodyPr>
            <a:lstStyle/>
            <a:p>
              <a:pPr algn="r"/>
              <a:r>
                <a:rPr lang="de-DE" dirty="0" smtClean="0"/>
                <a:t>ausgehandelt von</a:t>
              </a:r>
              <a:endParaRPr lang="de-DE" dirty="0"/>
            </a:p>
          </p:txBody>
        </p:sp>
        <p:sp>
          <p:nvSpPr>
            <p:cNvPr id="27" name="Gleichschenkliges Dreieck 26"/>
            <p:cNvSpPr/>
            <p:nvPr/>
          </p:nvSpPr>
          <p:spPr>
            <a:xfrm rot="5400000">
              <a:off x="4546986" y="1651643"/>
              <a:ext cx="193790" cy="858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54" name="Gerade Verbindung 53"/>
          <p:cNvCxnSpPr/>
          <p:nvPr/>
        </p:nvCxnSpPr>
        <p:spPr>
          <a:xfrm rot="5400000">
            <a:off x="3052294" y="3245478"/>
            <a:ext cx="1030309" cy="1588"/>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p:nvCxnSpPr>
        <p:spPr>
          <a:xfrm>
            <a:off x="3000777" y="2730322"/>
            <a:ext cx="1725769"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p:nvCxnSpPr>
        <p:spPr>
          <a:xfrm>
            <a:off x="4028936" y="4466824"/>
            <a:ext cx="2526406" cy="2145"/>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48" name="Gruppieren 47"/>
          <p:cNvGrpSpPr/>
          <p:nvPr/>
        </p:nvGrpSpPr>
        <p:grpSpPr>
          <a:xfrm>
            <a:off x="2877404" y="3756041"/>
            <a:ext cx="1603718" cy="1086415"/>
            <a:chOff x="1396333" y="3756041"/>
            <a:chExt cx="1603718" cy="1086415"/>
          </a:xfrm>
        </p:grpSpPr>
        <p:sp>
          <p:nvSpPr>
            <p:cNvPr id="31" name="Rechteck 30"/>
            <p:cNvSpPr/>
            <p:nvPr/>
          </p:nvSpPr>
          <p:spPr>
            <a:xfrm>
              <a:off x="1396334" y="3756041"/>
              <a:ext cx="1603717" cy="108641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Textfeld 31"/>
            <p:cNvSpPr txBox="1"/>
            <p:nvPr/>
          </p:nvSpPr>
          <p:spPr>
            <a:xfrm>
              <a:off x="1396334" y="3756041"/>
              <a:ext cx="1561514" cy="400110"/>
            </a:xfrm>
            <a:prstGeom prst="rect">
              <a:avLst/>
            </a:prstGeom>
            <a:noFill/>
          </p:spPr>
          <p:txBody>
            <a:bodyPr wrap="square" rtlCol="0">
              <a:spAutoFit/>
            </a:bodyPr>
            <a:lstStyle/>
            <a:p>
              <a:pPr algn="ctr"/>
              <a:r>
                <a:rPr lang="de-DE" sz="2000" b="1" dirty="0" smtClean="0"/>
                <a:t>Vertrag</a:t>
              </a:r>
              <a:endParaRPr lang="de-DE" sz="2000" b="1" dirty="0"/>
            </a:p>
          </p:txBody>
        </p:sp>
        <p:cxnSp>
          <p:nvCxnSpPr>
            <p:cNvPr id="52" name="Gerade Verbindung 51"/>
            <p:cNvCxnSpPr/>
            <p:nvPr/>
          </p:nvCxnSpPr>
          <p:spPr>
            <a:xfrm rot="10800000" flipH="1">
              <a:off x="1396333" y="4192140"/>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Multiplizität</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grpSp>
        <p:nvGrpSpPr>
          <p:cNvPr id="7" name="Gruppieren 5"/>
          <p:cNvGrpSpPr/>
          <p:nvPr/>
        </p:nvGrpSpPr>
        <p:grpSpPr>
          <a:xfrm>
            <a:off x="1396333" y="1599028"/>
            <a:ext cx="1603718" cy="872197"/>
            <a:chOff x="604910" y="1617785"/>
            <a:chExt cx="1603718" cy="872197"/>
          </a:xfrm>
        </p:grpSpPr>
        <p:sp>
          <p:nvSpPr>
            <p:cNvPr id="16" name="Rechteck 15"/>
            <p:cNvSpPr/>
            <p:nvPr/>
          </p:nvSpPr>
          <p:spPr>
            <a:xfrm>
              <a:off x="604911" y="1617785"/>
              <a:ext cx="1603717" cy="8721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p:cNvSpPr txBox="1"/>
            <p:nvPr/>
          </p:nvSpPr>
          <p:spPr>
            <a:xfrm>
              <a:off x="604911" y="1617785"/>
              <a:ext cx="1561514" cy="400110"/>
            </a:xfrm>
            <a:prstGeom prst="rect">
              <a:avLst/>
            </a:prstGeom>
            <a:noFill/>
          </p:spPr>
          <p:txBody>
            <a:bodyPr wrap="square" rtlCol="0">
              <a:spAutoFit/>
            </a:bodyPr>
            <a:lstStyle/>
            <a:p>
              <a:pPr algn="ctr"/>
              <a:r>
                <a:rPr lang="de-DE" sz="2000" b="1" dirty="0" smtClean="0"/>
                <a:t>Ehemann</a:t>
              </a:r>
              <a:endParaRPr lang="de-DE" sz="2000" b="1" dirty="0"/>
            </a:p>
          </p:txBody>
        </p:sp>
        <p:cxnSp>
          <p:nvCxnSpPr>
            <p:cNvPr id="18" name="Gerade Verbindung 17"/>
            <p:cNvCxnSpPr>
              <a:stCxn id="16" idx="1"/>
              <a:endCxn id="16" idx="3"/>
            </p:cNvCxnSpPr>
            <p:nvPr/>
          </p:nvCxnSpPr>
          <p:spPr>
            <a:xfrm rot="10800000" flipH="1">
              <a:off x="604910" y="2053884"/>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8" name="Gruppieren 15"/>
          <p:cNvGrpSpPr/>
          <p:nvPr/>
        </p:nvGrpSpPr>
        <p:grpSpPr>
          <a:xfrm>
            <a:off x="5887366" y="1599028"/>
            <a:ext cx="1603718" cy="872197"/>
            <a:chOff x="6691531" y="1599028"/>
            <a:chExt cx="1603718" cy="872197"/>
          </a:xfrm>
        </p:grpSpPr>
        <p:sp>
          <p:nvSpPr>
            <p:cNvPr id="13" name="Rechteck 12"/>
            <p:cNvSpPr/>
            <p:nvPr/>
          </p:nvSpPr>
          <p:spPr>
            <a:xfrm>
              <a:off x="6691532" y="1599028"/>
              <a:ext cx="1603717" cy="8721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6691532" y="1599028"/>
              <a:ext cx="1561514" cy="400110"/>
            </a:xfrm>
            <a:prstGeom prst="rect">
              <a:avLst/>
            </a:prstGeom>
            <a:noFill/>
          </p:spPr>
          <p:txBody>
            <a:bodyPr wrap="square" rtlCol="0">
              <a:spAutoFit/>
            </a:bodyPr>
            <a:lstStyle/>
            <a:p>
              <a:pPr algn="ctr"/>
              <a:r>
                <a:rPr lang="de-DE" sz="2000" b="1" dirty="0" smtClean="0"/>
                <a:t>Ehefrau</a:t>
              </a:r>
              <a:endParaRPr lang="de-DE" sz="2000" b="1" dirty="0"/>
            </a:p>
          </p:txBody>
        </p:sp>
        <p:cxnSp>
          <p:nvCxnSpPr>
            <p:cNvPr id="15" name="Gerade Verbindung 14"/>
            <p:cNvCxnSpPr>
              <a:stCxn id="13" idx="1"/>
              <a:endCxn id="13" idx="3"/>
            </p:cNvCxnSpPr>
            <p:nvPr/>
          </p:nvCxnSpPr>
          <p:spPr>
            <a:xfrm rot="10800000" flipH="1">
              <a:off x="6691531" y="2035127"/>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9" name="Gruppieren 28"/>
          <p:cNvGrpSpPr/>
          <p:nvPr/>
        </p:nvGrpSpPr>
        <p:grpSpPr>
          <a:xfrm>
            <a:off x="3539388" y="1611511"/>
            <a:ext cx="1688353" cy="369332"/>
            <a:chOff x="2998475" y="1495601"/>
            <a:chExt cx="1688353" cy="369332"/>
          </a:xfrm>
        </p:grpSpPr>
        <p:sp>
          <p:nvSpPr>
            <p:cNvPr id="11" name="Textfeld 10"/>
            <p:cNvSpPr txBox="1"/>
            <p:nvPr/>
          </p:nvSpPr>
          <p:spPr>
            <a:xfrm>
              <a:off x="2998475" y="1495601"/>
              <a:ext cx="1588897" cy="369332"/>
            </a:xfrm>
            <a:prstGeom prst="rect">
              <a:avLst/>
            </a:prstGeom>
            <a:noFill/>
          </p:spPr>
          <p:txBody>
            <a:bodyPr wrap="none" rtlCol="0">
              <a:spAutoFit/>
            </a:bodyPr>
            <a:lstStyle/>
            <a:p>
              <a:pPr algn="r"/>
              <a:r>
                <a:rPr lang="de-DE" dirty="0" smtClean="0"/>
                <a:t>verheiratet mit</a:t>
              </a:r>
              <a:endParaRPr lang="de-DE" dirty="0"/>
            </a:p>
          </p:txBody>
        </p:sp>
        <p:sp>
          <p:nvSpPr>
            <p:cNvPr id="12" name="Gleichschenkliges Dreieck 11"/>
            <p:cNvSpPr/>
            <p:nvPr/>
          </p:nvSpPr>
          <p:spPr>
            <a:xfrm rot="5400000">
              <a:off x="4546986" y="1651643"/>
              <a:ext cx="193790" cy="858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10" name="Gerade Verbindung 9"/>
          <p:cNvCxnSpPr/>
          <p:nvPr/>
        </p:nvCxnSpPr>
        <p:spPr>
          <a:xfrm rot="10800000">
            <a:off x="2998863" y="1965913"/>
            <a:ext cx="2903761"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2" name="Textfeld 21"/>
          <p:cNvSpPr txBox="1"/>
          <p:nvPr/>
        </p:nvSpPr>
        <p:spPr>
          <a:xfrm>
            <a:off x="3033935" y="1581195"/>
            <a:ext cx="301686" cy="369332"/>
          </a:xfrm>
          <a:prstGeom prst="rect">
            <a:avLst/>
          </a:prstGeom>
          <a:noFill/>
        </p:spPr>
        <p:txBody>
          <a:bodyPr wrap="none" rtlCol="0">
            <a:spAutoFit/>
          </a:bodyPr>
          <a:lstStyle/>
          <a:p>
            <a:r>
              <a:rPr lang="de-DE" dirty="0" smtClean="0"/>
              <a:t>1</a:t>
            </a:r>
            <a:endParaRPr lang="de-DE" dirty="0"/>
          </a:p>
        </p:txBody>
      </p:sp>
      <p:sp>
        <p:nvSpPr>
          <p:cNvPr id="23" name="Textfeld 22"/>
          <p:cNvSpPr txBox="1"/>
          <p:nvPr/>
        </p:nvSpPr>
        <p:spPr>
          <a:xfrm>
            <a:off x="5571073" y="1581195"/>
            <a:ext cx="301686" cy="369332"/>
          </a:xfrm>
          <a:prstGeom prst="rect">
            <a:avLst/>
          </a:prstGeom>
          <a:noFill/>
        </p:spPr>
        <p:txBody>
          <a:bodyPr wrap="none" rtlCol="0">
            <a:spAutoFit/>
          </a:bodyPr>
          <a:lstStyle/>
          <a:p>
            <a:r>
              <a:rPr lang="de-DE" dirty="0" smtClean="0"/>
              <a:t>1</a:t>
            </a:r>
            <a:endParaRPr lang="de-DE" dirty="0"/>
          </a:p>
        </p:txBody>
      </p:sp>
      <p:grpSp>
        <p:nvGrpSpPr>
          <p:cNvPr id="52" name="Gruppieren 51"/>
          <p:cNvGrpSpPr/>
          <p:nvPr/>
        </p:nvGrpSpPr>
        <p:grpSpPr>
          <a:xfrm>
            <a:off x="1396333" y="3152416"/>
            <a:ext cx="6094751" cy="890030"/>
            <a:chOff x="1396333" y="2804688"/>
            <a:chExt cx="6094751" cy="890030"/>
          </a:xfrm>
        </p:grpSpPr>
        <p:grpSp>
          <p:nvGrpSpPr>
            <p:cNvPr id="24" name="Gruppieren 5"/>
            <p:cNvGrpSpPr/>
            <p:nvPr/>
          </p:nvGrpSpPr>
          <p:grpSpPr>
            <a:xfrm>
              <a:off x="1396333" y="2822521"/>
              <a:ext cx="1603718" cy="872197"/>
              <a:chOff x="604910" y="1617785"/>
              <a:chExt cx="1603718" cy="872197"/>
            </a:xfrm>
          </p:grpSpPr>
          <p:sp>
            <p:nvSpPr>
              <p:cNvPr id="25" name="Rechteck 24"/>
              <p:cNvSpPr/>
              <p:nvPr/>
            </p:nvSpPr>
            <p:spPr>
              <a:xfrm>
                <a:off x="604911" y="1617785"/>
                <a:ext cx="1603717" cy="8721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p:cNvSpPr txBox="1"/>
              <p:nvPr/>
            </p:nvSpPr>
            <p:spPr>
              <a:xfrm>
                <a:off x="604911" y="1617785"/>
                <a:ext cx="1561514" cy="400110"/>
              </a:xfrm>
              <a:prstGeom prst="rect">
                <a:avLst/>
              </a:prstGeom>
              <a:noFill/>
            </p:spPr>
            <p:txBody>
              <a:bodyPr wrap="square" rtlCol="0">
                <a:spAutoFit/>
              </a:bodyPr>
              <a:lstStyle/>
              <a:p>
                <a:pPr algn="ctr"/>
                <a:r>
                  <a:rPr lang="de-DE" sz="2000" b="1" dirty="0" smtClean="0"/>
                  <a:t>Lehrer</a:t>
                </a:r>
                <a:endParaRPr lang="de-DE" sz="2000" b="1" dirty="0"/>
              </a:p>
            </p:txBody>
          </p:sp>
          <p:cxnSp>
            <p:nvCxnSpPr>
              <p:cNvPr id="27" name="Gerade Verbindung 26"/>
              <p:cNvCxnSpPr>
                <a:stCxn id="25" idx="1"/>
                <a:endCxn id="25" idx="3"/>
              </p:cNvCxnSpPr>
              <p:nvPr/>
            </p:nvCxnSpPr>
            <p:spPr>
              <a:xfrm rot="10800000" flipH="1">
                <a:off x="604910" y="2053884"/>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28" name="Gruppieren 15"/>
            <p:cNvGrpSpPr/>
            <p:nvPr/>
          </p:nvGrpSpPr>
          <p:grpSpPr>
            <a:xfrm>
              <a:off x="5887366" y="2822521"/>
              <a:ext cx="1603718" cy="872197"/>
              <a:chOff x="6691531" y="1599028"/>
              <a:chExt cx="1603718" cy="872197"/>
            </a:xfrm>
          </p:grpSpPr>
          <p:sp>
            <p:nvSpPr>
              <p:cNvPr id="29" name="Rechteck 28"/>
              <p:cNvSpPr/>
              <p:nvPr/>
            </p:nvSpPr>
            <p:spPr>
              <a:xfrm>
                <a:off x="6691532" y="1599028"/>
                <a:ext cx="1603717" cy="8721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p:cNvSpPr txBox="1"/>
              <p:nvPr/>
            </p:nvSpPr>
            <p:spPr>
              <a:xfrm>
                <a:off x="6691532" y="1599028"/>
                <a:ext cx="1561514" cy="400110"/>
              </a:xfrm>
              <a:prstGeom prst="rect">
                <a:avLst/>
              </a:prstGeom>
              <a:noFill/>
            </p:spPr>
            <p:txBody>
              <a:bodyPr wrap="square" rtlCol="0">
                <a:spAutoFit/>
              </a:bodyPr>
              <a:lstStyle/>
              <a:p>
                <a:pPr algn="ctr"/>
                <a:r>
                  <a:rPr lang="de-DE" sz="2000" b="1" dirty="0" smtClean="0"/>
                  <a:t>Schüler</a:t>
                </a:r>
                <a:endParaRPr lang="de-DE" sz="2000" b="1" dirty="0"/>
              </a:p>
            </p:txBody>
          </p:sp>
          <p:cxnSp>
            <p:nvCxnSpPr>
              <p:cNvPr id="31" name="Gerade Verbindung 30"/>
              <p:cNvCxnSpPr>
                <a:stCxn id="29" idx="1"/>
                <a:endCxn id="29" idx="3"/>
              </p:cNvCxnSpPr>
              <p:nvPr/>
            </p:nvCxnSpPr>
            <p:spPr>
              <a:xfrm rot="10800000" flipH="1">
                <a:off x="6691531" y="2035127"/>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32" name="Gruppieren 28"/>
            <p:cNvGrpSpPr/>
            <p:nvPr/>
          </p:nvGrpSpPr>
          <p:grpSpPr>
            <a:xfrm>
              <a:off x="3815949" y="2835004"/>
              <a:ext cx="1411792" cy="369332"/>
              <a:chOff x="3275036" y="1495601"/>
              <a:chExt cx="1411792" cy="369332"/>
            </a:xfrm>
          </p:grpSpPr>
          <p:sp>
            <p:nvSpPr>
              <p:cNvPr id="33" name="Textfeld 32"/>
              <p:cNvSpPr txBox="1"/>
              <p:nvPr/>
            </p:nvSpPr>
            <p:spPr>
              <a:xfrm>
                <a:off x="3275036" y="1495601"/>
                <a:ext cx="1312346" cy="369332"/>
              </a:xfrm>
              <a:prstGeom prst="rect">
                <a:avLst/>
              </a:prstGeom>
              <a:noFill/>
            </p:spPr>
            <p:txBody>
              <a:bodyPr wrap="none" rtlCol="0">
                <a:spAutoFit/>
              </a:bodyPr>
              <a:lstStyle/>
              <a:p>
                <a:pPr algn="r"/>
                <a:r>
                  <a:rPr lang="de-DE" dirty="0" smtClean="0"/>
                  <a:t>unterrichtet</a:t>
                </a:r>
                <a:endParaRPr lang="de-DE" dirty="0"/>
              </a:p>
            </p:txBody>
          </p:sp>
          <p:sp>
            <p:nvSpPr>
              <p:cNvPr id="34" name="Gleichschenkliges Dreieck 33"/>
              <p:cNvSpPr/>
              <p:nvPr/>
            </p:nvSpPr>
            <p:spPr>
              <a:xfrm rot="5400000">
                <a:off x="4546986" y="1651643"/>
                <a:ext cx="193790" cy="858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35" name="Gerade Verbindung 34"/>
            <p:cNvCxnSpPr/>
            <p:nvPr/>
          </p:nvCxnSpPr>
          <p:spPr>
            <a:xfrm rot="10800000">
              <a:off x="2998863" y="3189406"/>
              <a:ext cx="2903761"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6" name="Textfeld 35"/>
            <p:cNvSpPr txBox="1"/>
            <p:nvPr/>
          </p:nvSpPr>
          <p:spPr>
            <a:xfrm>
              <a:off x="3033935" y="2804688"/>
              <a:ext cx="301686" cy="369332"/>
            </a:xfrm>
            <a:prstGeom prst="rect">
              <a:avLst/>
            </a:prstGeom>
            <a:noFill/>
          </p:spPr>
          <p:txBody>
            <a:bodyPr wrap="none" rtlCol="0">
              <a:spAutoFit/>
            </a:bodyPr>
            <a:lstStyle/>
            <a:p>
              <a:r>
                <a:rPr lang="de-DE" dirty="0" smtClean="0"/>
                <a:t>1</a:t>
              </a:r>
              <a:endParaRPr lang="de-DE" dirty="0"/>
            </a:p>
          </p:txBody>
        </p:sp>
        <p:sp>
          <p:nvSpPr>
            <p:cNvPr id="37" name="Textfeld 36"/>
            <p:cNvSpPr txBox="1"/>
            <p:nvPr/>
          </p:nvSpPr>
          <p:spPr>
            <a:xfrm>
              <a:off x="5571073" y="2804688"/>
              <a:ext cx="300082" cy="369332"/>
            </a:xfrm>
            <a:prstGeom prst="rect">
              <a:avLst/>
            </a:prstGeom>
            <a:noFill/>
          </p:spPr>
          <p:txBody>
            <a:bodyPr wrap="none" rtlCol="0">
              <a:spAutoFit/>
            </a:bodyPr>
            <a:lstStyle/>
            <a:p>
              <a:r>
                <a:rPr lang="de-DE" dirty="0" smtClean="0"/>
                <a:t>*</a:t>
              </a:r>
              <a:endParaRPr lang="de-DE" dirty="0"/>
            </a:p>
          </p:txBody>
        </p:sp>
      </p:grpSp>
      <p:grpSp>
        <p:nvGrpSpPr>
          <p:cNvPr id="69" name="Gruppieren 68"/>
          <p:cNvGrpSpPr/>
          <p:nvPr/>
        </p:nvGrpSpPr>
        <p:grpSpPr>
          <a:xfrm>
            <a:off x="1396333" y="4723636"/>
            <a:ext cx="6094751" cy="890030"/>
            <a:chOff x="1396333" y="4092575"/>
            <a:chExt cx="6094751" cy="890030"/>
          </a:xfrm>
        </p:grpSpPr>
        <p:grpSp>
          <p:nvGrpSpPr>
            <p:cNvPr id="70" name="Gruppieren 5"/>
            <p:cNvGrpSpPr/>
            <p:nvPr/>
          </p:nvGrpSpPr>
          <p:grpSpPr>
            <a:xfrm>
              <a:off x="1396333" y="4110408"/>
              <a:ext cx="1603718" cy="872197"/>
              <a:chOff x="604910" y="1617785"/>
              <a:chExt cx="1603718" cy="872197"/>
            </a:xfrm>
          </p:grpSpPr>
          <p:sp>
            <p:nvSpPr>
              <p:cNvPr id="81" name="Rechteck 80"/>
              <p:cNvSpPr/>
              <p:nvPr/>
            </p:nvSpPr>
            <p:spPr>
              <a:xfrm>
                <a:off x="604911" y="1617785"/>
                <a:ext cx="1603717" cy="8721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Textfeld 81"/>
              <p:cNvSpPr txBox="1"/>
              <p:nvPr/>
            </p:nvSpPr>
            <p:spPr>
              <a:xfrm>
                <a:off x="604911" y="1617785"/>
                <a:ext cx="1561514" cy="400110"/>
              </a:xfrm>
              <a:prstGeom prst="rect">
                <a:avLst/>
              </a:prstGeom>
              <a:noFill/>
            </p:spPr>
            <p:txBody>
              <a:bodyPr wrap="square" rtlCol="0">
                <a:spAutoFit/>
              </a:bodyPr>
              <a:lstStyle/>
              <a:p>
                <a:pPr algn="ctr"/>
                <a:r>
                  <a:rPr lang="de-DE" sz="2000" b="1" dirty="0" smtClean="0"/>
                  <a:t>Lehrer</a:t>
                </a:r>
                <a:endParaRPr lang="de-DE" sz="2000" b="1" dirty="0"/>
              </a:p>
            </p:txBody>
          </p:sp>
          <p:cxnSp>
            <p:nvCxnSpPr>
              <p:cNvPr id="83" name="Gerade Verbindung 82"/>
              <p:cNvCxnSpPr>
                <a:stCxn id="81" idx="1"/>
                <a:endCxn id="81" idx="3"/>
              </p:cNvCxnSpPr>
              <p:nvPr/>
            </p:nvCxnSpPr>
            <p:spPr>
              <a:xfrm rot="10800000" flipH="1">
                <a:off x="604910" y="2053884"/>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71" name="Gruppieren 15"/>
            <p:cNvGrpSpPr/>
            <p:nvPr/>
          </p:nvGrpSpPr>
          <p:grpSpPr>
            <a:xfrm>
              <a:off x="5887366" y="4110408"/>
              <a:ext cx="1603718" cy="872197"/>
              <a:chOff x="6691531" y="1599028"/>
              <a:chExt cx="1603718" cy="872197"/>
            </a:xfrm>
          </p:grpSpPr>
          <p:sp>
            <p:nvSpPr>
              <p:cNvPr id="78" name="Rechteck 77"/>
              <p:cNvSpPr/>
              <p:nvPr/>
            </p:nvSpPr>
            <p:spPr>
              <a:xfrm>
                <a:off x="6691532" y="1599028"/>
                <a:ext cx="1603717" cy="8721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Textfeld 78"/>
              <p:cNvSpPr txBox="1"/>
              <p:nvPr/>
            </p:nvSpPr>
            <p:spPr>
              <a:xfrm>
                <a:off x="6691532" y="1599028"/>
                <a:ext cx="1561514" cy="400110"/>
              </a:xfrm>
              <a:prstGeom prst="rect">
                <a:avLst/>
              </a:prstGeom>
              <a:noFill/>
            </p:spPr>
            <p:txBody>
              <a:bodyPr wrap="square" rtlCol="0">
                <a:spAutoFit/>
              </a:bodyPr>
              <a:lstStyle/>
              <a:p>
                <a:pPr algn="ctr"/>
                <a:r>
                  <a:rPr lang="de-DE" sz="2000" b="1" dirty="0" smtClean="0"/>
                  <a:t>Schüler</a:t>
                </a:r>
                <a:endParaRPr lang="de-DE" sz="2000" b="1" dirty="0"/>
              </a:p>
            </p:txBody>
          </p:sp>
          <p:cxnSp>
            <p:nvCxnSpPr>
              <p:cNvPr id="80" name="Gerade Verbindung 79"/>
              <p:cNvCxnSpPr>
                <a:stCxn id="78" idx="1"/>
                <a:endCxn id="78" idx="3"/>
              </p:cNvCxnSpPr>
              <p:nvPr/>
            </p:nvCxnSpPr>
            <p:spPr>
              <a:xfrm rot="10800000" flipH="1">
                <a:off x="6691531" y="2035127"/>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72" name="Gruppieren 28"/>
            <p:cNvGrpSpPr/>
            <p:nvPr/>
          </p:nvGrpSpPr>
          <p:grpSpPr>
            <a:xfrm>
              <a:off x="3815949" y="4122891"/>
              <a:ext cx="1411792" cy="369332"/>
              <a:chOff x="3275036" y="1495601"/>
              <a:chExt cx="1411792" cy="369332"/>
            </a:xfrm>
          </p:grpSpPr>
          <p:sp>
            <p:nvSpPr>
              <p:cNvPr id="76" name="Textfeld 75"/>
              <p:cNvSpPr txBox="1"/>
              <p:nvPr/>
            </p:nvSpPr>
            <p:spPr>
              <a:xfrm>
                <a:off x="3275036" y="1495601"/>
                <a:ext cx="1312346" cy="369332"/>
              </a:xfrm>
              <a:prstGeom prst="rect">
                <a:avLst/>
              </a:prstGeom>
              <a:noFill/>
            </p:spPr>
            <p:txBody>
              <a:bodyPr wrap="none" rtlCol="0">
                <a:spAutoFit/>
              </a:bodyPr>
              <a:lstStyle/>
              <a:p>
                <a:pPr algn="r"/>
                <a:r>
                  <a:rPr lang="de-DE" dirty="0" smtClean="0"/>
                  <a:t>unterrichtet</a:t>
                </a:r>
                <a:endParaRPr lang="de-DE" dirty="0"/>
              </a:p>
            </p:txBody>
          </p:sp>
          <p:sp>
            <p:nvSpPr>
              <p:cNvPr id="77" name="Gleichschenkliges Dreieck 76"/>
              <p:cNvSpPr/>
              <p:nvPr/>
            </p:nvSpPr>
            <p:spPr>
              <a:xfrm rot="5400000">
                <a:off x="4546986" y="1651643"/>
                <a:ext cx="193790" cy="858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73" name="Gerade Verbindung 72"/>
            <p:cNvCxnSpPr/>
            <p:nvPr/>
          </p:nvCxnSpPr>
          <p:spPr>
            <a:xfrm rot="10800000">
              <a:off x="2998863" y="4477293"/>
              <a:ext cx="2903761"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4" name="Textfeld 73"/>
            <p:cNvSpPr txBox="1"/>
            <p:nvPr/>
          </p:nvSpPr>
          <p:spPr>
            <a:xfrm>
              <a:off x="3033935" y="4092575"/>
              <a:ext cx="301686" cy="369332"/>
            </a:xfrm>
            <a:prstGeom prst="rect">
              <a:avLst/>
            </a:prstGeom>
            <a:noFill/>
          </p:spPr>
          <p:txBody>
            <a:bodyPr wrap="none" rtlCol="0">
              <a:spAutoFit/>
            </a:bodyPr>
            <a:lstStyle/>
            <a:p>
              <a:r>
                <a:rPr lang="de-DE" dirty="0" smtClean="0"/>
                <a:t>1</a:t>
              </a:r>
              <a:endParaRPr lang="de-DE" dirty="0"/>
            </a:p>
          </p:txBody>
        </p:sp>
        <p:sp>
          <p:nvSpPr>
            <p:cNvPr id="75" name="Textfeld 74"/>
            <p:cNvSpPr txBox="1"/>
            <p:nvPr/>
          </p:nvSpPr>
          <p:spPr>
            <a:xfrm>
              <a:off x="5338641" y="4092575"/>
              <a:ext cx="532518" cy="369332"/>
            </a:xfrm>
            <a:prstGeom prst="rect">
              <a:avLst/>
            </a:prstGeom>
            <a:noFill/>
          </p:spPr>
          <p:txBody>
            <a:bodyPr wrap="none" rtlCol="0">
              <a:spAutoFit/>
            </a:bodyPr>
            <a:lstStyle/>
            <a:p>
              <a:pPr algn="r"/>
              <a:r>
                <a:rPr lang="de-DE" dirty="0" smtClean="0"/>
                <a:t>1..*</a:t>
              </a:r>
              <a:endParaRPr lang="de-DE" dirty="0"/>
            </a:p>
          </p:txBody>
        </p:sp>
      </p:grpSp>
      <p:sp>
        <p:nvSpPr>
          <p:cNvPr id="84" name="Textfeld 83"/>
          <p:cNvSpPr txBox="1"/>
          <p:nvPr/>
        </p:nvSpPr>
        <p:spPr>
          <a:xfrm>
            <a:off x="7535593" y="1584102"/>
            <a:ext cx="1301895" cy="369332"/>
          </a:xfrm>
          <a:prstGeom prst="rect">
            <a:avLst/>
          </a:prstGeom>
          <a:noFill/>
        </p:spPr>
        <p:txBody>
          <a:bodyPr wrap="none" rtlCol="0">
            <a:spAutoFit/>
          </a:bodyPr>
          <a:lstStyle/>
          <a:p>
            <a:r>
              <a:rPr lang="de-DE" b="1" i="1" dirty="0" smtClean="0">
                <a:solidFill>
                  <a:schemeClr val="tx2">
                    <a:lumMod val="60000"/>
                    <a:lumOff val="40000"/>
                  </a:schemeClr>
                </a:solidFill>
              </a:rPr>
              <a:t>Eins-zu-eins</a:t>
            </a:r>
            <a:endParaRPr lang="de-DE" b="1" i="1" dirty="0">
              <a:solidFill>
                <a:schemeClr val="tx2">
                  <a:lumMod val="60000"/>
                  <a:lumOff val="40000"/>
                </a:schemeClr>
              </a:solidFill>
            </a:endParaRPr>
          </a:p>
        </p:txBody>
      </p:sp>
      <p:sp>
        <p:nvSpPr>
          <p:cNvPr id="85" name="Textfeld 84"/>
          <p:cNvSpPr txBox="1"/>
          <p:nvPr/>
        </p:nvSpPr>
        <p:spPr>
          <a:xfrm>
            <a:off x="7535593" y="3155325"/>
            <a:ext cx="1119217" cy="646331"/>
          </a:xfrm>
          <a:prstGeom prst="rect">
            <a:avLst/>
          </a:prstGeom>
          <a:noFill/>
        </p:spPr>
        <p:txBody>
          <a:bodyPr wrap="none" rtlCol="0">
            <a:spAutoFit/>
          </a:bodyPr>
          <a:lstStyle/>
          <a:p>
            <a:r>
              <a:rPr lang="de-DE" b="1" i="1" dirty="0" smtClean="0">
                <a:solidFill>
                  <a:schemeClr val="tx2">
                    <a:lumMod val="60000"/>
                    <a:lumOff val="40000"/>
                  </a:schemeClr>
                </a:solidFill>
              </a:rPr>
              <a:t>eins-zu-</a:t>
            </a:r>
            <a:br>
              <a:rPr lang="de-DE" b="1" i="1" dirty="0" smtClean="0">
                <a:solidFill>
                  <a:schemeClr val="tx2">
                    <a:lumMod val="60000"/>
                    <a:lumOff val="40000"/>
                  </a:schemeClr>
                </a:solidFill>
              </a:rPr>
            </a:br>
            <a:r>
              <a:rPr lang="de-DE" b="1" i="1" dirty="0" smtClean="0">
                <a:solidFill>
                  <a:schemeClr val="tx2">
                    <a:lumMod val="60000"/>
                    <a:lumOff val="40000"/>
                  </a:schemeClr>
                </a:solidFill>
              </a:rPr>
              <a:t>mehreren</a:t>
            </a:r>
            <a:endParaRPr lang="de-DE" b="1" i="1" dirty="0">
              <a:solidFill>
                <a:schemeClr val="tx2">
                  <a:lumMod val="60000"/>
                  <a:lumOff val="40000"/>
                </a:schemeClr>
              </a:solidFill>
            </a:endParaRPr>
          </a:p>
        </p:txBody>
      </p:sp>
      <p:sp>
        <p:nvSpPr>
          <p:cNvPr id="86" name="Textfeld 85"/>
          <p:cNvSpPr txBox="1"/>
          <p:nvPr/>
        </p:nvSpPr>
        <p:spPr>
          <a:xfrm>
            <a:off x="7535593" y="4726547"/>
            <a:ext cx="953018" cy="646331"/>
          </a:xfrm>
          <a:prstGeom prst="rect">
            <a:avLst/>
          </a:prstGeom>
          <a:noFill/>
        </p:spPr>
        <p:txBody>
          <a:bodyPr wrap="none" rtlCol="0">
            <a:spAutoFit/>
          </a:bodyPr>
          <a:lstStyle/>
          <a:p>
            <a:r>
              <a:rPr lang="de-DE" b="1" i="1" dirty="0" smtClean="0">
                <a:solidFill>
                  <a:schemeClr val="tx2">
                    <a:lumMod val="60000"/>
                    <a:lumOff val="40000"/>
                  </a:schemeClr>
                </a:solidFill>
              </a:rPr>
              <a:t>eins-zu-</a:t>
            </a:r>
            <a:br>
              <a:rPr lang="de-DE" b="1" i="1" dirty="0" smtClean="0">
                <a:solidFill>
                  <a:schemeClr val="tx2">
                    <a:lumMod val="60000"/>
                    <a:lumOff val="40000"/>
                  </a:schemeClr>
                </a:solidFill>
              </a:rPr>
            </a:br>
            <a:r>
              <a:rPr lang="de-DE" b="1" i="1" dirty="0" smtClean="0">
                <a:solidFill>
                  <a:schemeClr val="tx2">
                    <a:lumMod val="60000"/>
                    <a:lumOff val="40000"/>
                  </a:schemeClr>
                </a:solidFill>
              </a:rPr>
              <a:t>mind. 1</a:t>
            </a:r>
            <a:endParaRPr lang="de-DE" b="1" i="1"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Multiplizität</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grpSp>
        <p:nvGrpSpPr>
          <p:cNvPr id="8" name="Gruppieren 51"/>
          <p:cNvGrpSpPr/>
          <p:nvPr/>
        </p:nvGrpSpPr>
        <p:grpSpPr>
          <a:xfrm>
            <a:off x="1396333" y="4723636"/>
            <a:ext cx="6094751" cy="890030"/>
            <a:chOff x="1396333" y="2804688"/>
            <a:chExt cx="6094751" cy="890030"/>
          </a:xfrm>
        </p:grpSpPr>
        <p:grpSp>
          <p:nvGrpSpPr>
            <p:cNvPr id="9" name="Gruppieren 5"/>
            <p:cNvGrpSpPr/>
            <p:nvPr/>
          </p:nvGrpSpPr>
          <p:grpSpPr>
            <a:xfrm>
              <a:off x="1396333" y="2822521"/>
              <a:ext cx="1603718" cy="872197"/>
              <a:chOff x="604910" y="1617785"/>
              <a:chExt cx="1603718" cy="872197"/>
            </a:xfrm>
          </p:grpSpPr>
          <p:sp>
            <p:nvSpPr>
              <p:cNvPr id="25" name="Rechteck 24"/>
              <p:cNvSpPr/>
              <p:nvPr/>
            </p:nvSpPr>
            <p:spPr>
              <a:xfrm>
                <a:off x="604911" y="1617785"/>
                <a:ext cx="1603717" cy="8721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p:cNvSpPr txBox="1"/>
              <p:nvPr/>
            </p:nvSpPr>
            <p:spPr>
              <a:xfrm>
                <a:off x="604911" y="1617785"/>
                <a:ext cx="1561514" cy="400110"/>
              </a:xfrm>
              <a:prstGeom prst="rect">
                <a:avLst/>
              </a:prstGeom>
              <a:noFill/>
            </p:spPr>
            <p:txBody>
              <a:bodyPr wrap="square" rtlCol="0">
                <a:spAutoFit/>
              </a:bodyPr>
              <a:lstStyle/>
              <a:p>
                <a:pPr algn="ctr"/>
                <a:r>
                  <a:rPr lang="de-DE" sz="2000" b="1" dirty="0" smtClean="0"/>
                  <a:t>Eierkarton</a:t>
                </a:r>
                <a:endParaRPr lang="de-DE" sz="2000" b="1" dirty="0"/>
              </a:p>
            </p:txBody>
          </p:sp>
          <p:cxnSp>
            <p:nvCxnSpPr>
              <p:cNvPr id="27" name="Gerade Verbindung 26"/>
              <p:cNvCxnSpPr>
                <a:stCxn id="25" idx="1"/>
                <a:endCxn id="25" idx="3"/>
              </p:cNvCxnSpPr>
              <p:nvPr/>
            </p:nvCxnSpPr>
            <p:spPr>
              <a:xfrm rot="10800000" flipH="1">
                <a:off x="604910" y="2053884"/>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19" name="Gruppieren 15"/>
            <p:cNvGrpSpPr/>
            <p:nvPr/>
          </p:nvGrpSpPr>
          <p:grpSpPr>
            <a:xfrm>
              <a:off x="5887366" y="2822521"/>
              <a:ext cx="1603718" cy="872197"/>
              <a:chOff x="6691531" y="1599028"/>
              <a:chExt cx="1603718" cy="872197"/>
            </a:xfrm>
          </p:grpSpPr>
          <p:sp>
            <p:nvSpPr>
              <p:cNvPr id="29" name="Rechteck 28"/>
              <p:cNvSpPr/>
              <p:nvPr/>
            </p:nvSpPr>
            <p:spPr>
              <a:xfrm>
                <a:off x="6691532" y="1599028"/>
                <a:ext cx="1603717" cy="8721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p:cNvSpPr txBox="1"/>
              <p:nvPr/>
            </p:nvSpPr>
            <p:spPr>
              <a:xfrm>
                <a:off x="6691532" y="1599028"/>
                <a:ext cx="1561514" cy="400110"/>
              </a:xfrm>
              <a:prstGeom prst="rect">
                <a:avLst/>
              </a:prstGeom>
              <a:noFill/>
            </p:spPr>
            <p:txBody>
              <a:bodyPr wrap="square" rtlCol="0">
                <a:spAutoFit/>
              </a:bodyPr>
              <a:lstStyle/>
              <a:p>
                <a:pPr algn="ctr"/>
                <a:r>
                  <a:rPr lang="de-DE" sz="2000" b="1" dirty="0" smtClean="0"/>
                  <a:t>Ei</a:t>
                </a:r>
                <a:endParaRPr lang="de-DE" sz="2000" b="1" dirty="0"/>
              </a:p>
            </p:txBody>
          </p:sp>
          <p:cxnSp>
            <p:nvCxnSpPr>
              <p:cNvPr id="31" name="Gerade Verbindung 30"/>
              <p:cNvCxnSpPr>
                <a:stCxn id="29" idx="1"/>
                <a:endCxn id="29" idx="3"/>
              </p:cNvCxnSpPr>
              <p:nvPr/>
            </p:nvCxnSpPr>
            <p:spPr>
              <a:xfrm rot="10800000" flipH="1">
                <a:off x="6691531" y="2035127"/>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20" name="Gruppieren 28"/>
            <p:cNvGrpSpPr/>
            <p:nvPr/>
          </p:nvGrpSpPr>
          <p:grpSpPr>
            <a:xfrm>
              <a:off x="3985945" y="2835004"/>
              <a:ext cx="958461" cy="369332"/>
              <a:chOff x="3445032" y="1495601"/>
              <a:chExt cx="958461" cy="369332"/>
            </a:xfrm>
          </p:grpSpPr>
          <p:sp>
            <p:nvSpPr>
              <p:cNvPr id="33" name="Textfeld 32"/>
              <p:cNvSpPr txBox="1"/>
              <p:nvPr/>
            </p:nvSpPr>
            <p:spPr>
              <a:xfrm>
                <a:off x="3445032" y="1495601"/>
                <a:ext cx="859018" cy="369332"/>
              </a:xfrm>
              <a:prstGeom prst="rect">
                <a:avLst/>
              </a:prstGeom>
              <a:noFill/>
            </p:spPr>
            <p:txBody>
              <a:bodyPr wrap="none" rtlCol="0">
                <a:spAutoFit/>
              </a:bodyPr>
              <a:lstStyle/>
              <a:p>
                <a:pPr algn="r"/>
                <a:r>
                  <a:rPr lang="de-DE" dirty="0" smtClean="0"/>
                  <a:t>enthält</a:t>
                </a:r>
                <a:endParaRPr lang="de-DE" dirty="0"/>
              </a:p>
            </p:txBody>
          </p:sp>
          <p:sp>
            <p:nvSpPr>
              <p:cNvPr id="34" name="Gleichschenkliges Dreieck 33"/>
              <p:cNvSpPr/>
              <p:nvPr/>
            </p:nvSpPr>
            <p:spPr>
              <a:xfrm rot="5400000">
                <a:off x="4263651" y="1651643"/>
                <a:ext cx="193790" cy="858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35" name="Gerade Verbindung 34"/>
            <p:cNvCxnSpPr/>
            <p:nvPr/>
          </p:nvCxnSpPr>
          <p:spPr>
            <a:xfrm rot="10800000">
              <a:off x="2998863" y="3189406"/>
              <a:ext cx="2903761"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6" name="Textfeld 35"/>
            <p:cNvSpPr txBox="1"/>
            <p:nvPr/>
          </p:nvSpPr>
          <p:spPr>
            <a:xfrm>
              <a:off x="3033935" y="2804688"/>
              <a:ext cx="301686" cy="369332"/>
            </a:xfrm>
            <a:prstGeom prst="rect">
              <a:avLst/>
            </a:prstGeom>
            <a:noFill/>
          </p:spPr>
          <p:txBody>
            <a:bodyPr wrap="none" rtlCol="0">
              <a:spAutoFit/>
            </a:bodyPr>
            <a:lstStyle/>
            <a:p>
              <a:r>
                <a:rPr lang="de-DE" dirty="0" smtClean="0"/>
                <a:t>1</a:t>
              </a:r>
              <a:endParaRPr lang="de-DE" dirty="0"/>
            </a:p>
          </p:txBody>
        </p:sp>
        <p:sp>
          <p:nvSpPr>
            <p:cNvPr id="37" name="Textfeld 36"/>
            <p:cNvSpPr txBox="1"/>
            <p:nvPr/>
          </p:nvSpPr>
          <p:spPr>
            <a:xfrm>
              <a:off x="5277726" y="2804688"/>
              <a:ext cx="593432" cy="369332"/>
            </a:xfrm>
            <a:prstGeom prst="rect">
              <a:avLst/>
            </a:prstGeom>
            <a:noFill/>
          </p:spPr>
          <p:txBody>
            <a:bodyPr wrap="none" rtlCol="0">
              <a:spAutoFit/>
            </a:bodyPr>
            <a:lstStyle/>
            <a:p>
              <a:pPr algn="r"/>
              <a:r>
                <a:rPr lang="de-DE" dirty="0" smtClean="0"/>
                <a:t>6,12</a:t>
              </a:r>
              <a:endParaRPr lang="de-DE" dirty="0"/>
            </a:p>
          </p:txBody>
        </p:sp>
      </p:grpSp>
      <p:grpSp>
        <p:nvGrpSpPr>
          <p:cNvPr id="21" name="Gruppieren 52"/>
          <p:cNvGrpSpPr/>
          <p:nvPr/>
        </p:nvGrpSpPr>
        <p:grpSpPr>
          <a:xfrm>
            <a:off x="1396333" y="1684224"/>
            <a:ext cx="6094751" cy="890030"/>
            <a:chOff x="1396333" y="4092575"/>
            <a:chExt cx="6094751" cy="890030"/>
          </a:xfrm>
        </p:grpSpPr>
        <p:grpSp>
          <p:nvGrpSpPr>
            <p:cNvPr id="24" name="Gruppieren 5"/>
            <p:cNvGrpSpPr/>
            <p:nvPr/>
          </p:nvGrpSpPr>
          <p:grpSpPr>
            <a:xfrm>
              <a:off x="1396333" y="4110408"/>
              <a:ext cx="1603718" cy="872197"/>
              <a:chOff x="604910" y="1617785"/>
              <a:chExt cx="1603718" cy="872197"/>
            </a:xfrm>
          </p:grpSpPr>
          <p:sp>
            <p:nvSpPr>
              <p:cNvPr id="39" name="Rechteck 38"/>
              <p:cNvSpPr/>
              <p:nvPr/>
            </p:nvSpPr>
            <p:spPr>
              <a:xfrm>
                <a:off x="604911" y="1617785"/>
                <a:ext cx="1603717" cy="8721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Textfeld 39"/>
              <p:cNvSpPr txBox="1"/>
              <p:nvPr/>
            </p:nvSpPr>
            <p:spPr>
              <a:xfrm>
                <a:off x="604911" y="1617785"/>
                <a:ext cx="1561514" cy="400110"/>
              </a:xfrm>
              <a:prstGeom prst="rect">
                <a:avLst/>
              </a:prstGeom>
              <a:noFill/>
            </p:spPr>
            <p:txBody>
              <a:bodyPr wrap="square" rtlCol="0">
                <a:spAutoFit/>
              </a:bodyPr>
              <a:lstStyle/>
              <a:p>
                <a:pPr algn="ctr"/>
                <a:r>
                  <a:rPr lang="de-DE" sz="2000" b="1" dirty="0" smtClean="0"/>
                  <a:t>Lehrer</a:t>
                </a:r>
                <a:endParaRPr lang="de-DE" sz="2000" b="1" dirty="0"/>
              </a:p>
            </p:txBody>
          </p:sp>
          <p:cxnSp>
            <p:nvCxnSpPr>
              <p:cNvPr id="41" name="Gerade Verbindung 40"/>
              <p:cNvCxnSpPr>
                <a:stCxn id="39" idx="1"/>
                <a:endCxn id="39" idx="3"/>
              </p:cNvCxnSpPr>
              <p:nvPr/>
            </p:nvCxnSpPr>
            <p:spPr>
              <a:xfrm rot="10800000" flipH="1">
                <a:off x="604910" y="2053884"/>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28" name="Gruppieren 15"/>
            <p:cNvGrpSpPr/>
            <p:nvPr/>
          </p:nvGrpSpPr>
          <p:grpSpPr>
            <a:xfrm>
              <a:off x="5887366" y="4110408"/>
              <a:ext cx="1603718" cy="872197"/>
              <a:chOff x="6691531" y="1599028"/>
              <a:chExt cx="1603718" cy="872197"/>
            </a:xfrm>
          </p:grpSpPr>
          <p:sp>
            <p:nvSpPr>
              <p:cNvPr id="43" name="Rechteck 42"/>
              <p:cNvSpPr/>
              <p:nvPr/>
            </p:nvSpPr>
            <p:spPr>
              <a:xfrm>
                <a:off x="6691532" y="1599028"/>
                <a:ext cx="1603717" cy="8721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Textfeld 43"/>
              <p:cNvSpPr txBox="1"/>
              <p:nvPr/>
            </p:nvSpPr>
            <p:spPr>
              <a:xfrm>
                <a:off x="6691532" y="1599028"/>
                <a:ext cx="1561514" cy="400110"/>
              </a:xfrm>
              <a:prstGeom prst="rect">
                <a:avLst/>
              </a:prstGeom>
              <a:noFill/>
            </p:spPr>
            <p:txBody>
              <a:bodyPr wrap="square" rtlCol="0">
                <a:spAutoFit/>
              </a:bodyPr>
              <a:lstStyle/>
              <a:p>
                <a:pPr algn="ctr"/>
                <a:r>
                  <a:rPr lang="de-DE" sz="2000" b="1" dirty="0" smtClean="0"/>
                  <a:t>Schüler</a:t>
                </a:r>
                <a:endParaRPr lang="de-DE" sz="2000" b="1" dirty="0"/>
              </a:p>
            </p:txBody>
          </p:sp>
          <p:cxnSp>
            <p:nvCxnSpPr>
              <p:cNvPr id="45" name="Gerade Verbindung 44"/>
              <p:cNvCxnSpPr>
                <a:stCxn id="43" idx="1"/>
                <a:endCxn id="43" idx="3"/>
              </p:cNvCxnSpPr>
              <p:nvPr/>
            </p:nvCxnSpPr>
            <p:spPr>
              <a:xfrm rot="10800000" flipH="1">
                <a:off x="6691531" y="2035127"/>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32" name="Gruppieren 28"/>
            <p:cNvGrpSpPr/>
            <p:nvPr/>
          </p:nvGrpSpPr>
          <p:grpSpPr>
            <a:xfrm>
              <a:off x="3815949" y="4122891"/>
              <a:ext cx="1411792" cy="369332"/>
              <a:chOff x="3275036" y="1495601"/>
              <a:chExt cx="1411792" cy="369332"/>
            </a:xfrm>
          </p:grpSpPr>
          <p:sp>
            <p:nvSpPr>
              <p:cNvPr id="47" name="Textfeld 46"/>
              <p:cNvSpPr txBox="1"/>
              <p:nvPr/>
            </p:nvSpPr>
            <p:spPr>
              <a:xfrm>
                <a:off x="3275036" y="1495601"/>
                <a:ext cx="1312346" cy="369332"/>
              </a:xfrm>
              <a:prstGeom prst="rect">
                <a:avLst/>
              </a:prstGeom>
              <a:noFill/>
            </p:spPr>
            <p:txBody>
              <a:bodyPr wrap="none" rtlCol="0">
                <a:spAutoFit/>
              </a:bodyPr>
              <a:lstStyle/>
              <a:p>
                <a:pPr algn="r"/>
                <a:r>
                  <a:rPr lang="de-DE" dirty="0" smtClean="0"/>
                  <a:t>unterrichtet</a:t>
                </a:r>
                <a:endParaRPr lang="de-DE" dirty="0"/>
              </a:p>
            </p:txBody>
          </p:sp>
          <p:sp>
            <p:nvSpPr>
              <p:cNvPr id="48" name="Gleichschenkliges Dreieck 47"/>
              <p:cNvSpPr/>
              <p:nvPr/>
            </p:nvSpPr>
            <p:spPr>
              <a:xfrm rot="5400000">
                <a:off x="4546986" y="1651643"/>
                <a:ext cx="193790" cy="858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49" name="Gerade Verbindung 48"/>
            <p:cNvCxnSpPr/>
            <p:nvPr/>
          </p:nvCxnSpPr>
          <p:spPr>
            <a:xfrm rot="10800000">
              <a:off x="2998863" y="4477293"/>
              <a:ext cx="2903761"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0" name="Textfeld 49"/>
            <p:cNvSpPr txBox="1"/>
            <p:nvPr/>
          </p:nvSpPr>
          <p:spPr>
            <a:xfrm>
              <a:off x="3033935" y="4092575"/>
              <a:ext cx="301686" cy="369332"/>
            </a:xfrm>
            <a:prstGeom prst="rect">
              <a:avLst/>
            </a:prstGeom>
            <a:noFill/>
          </p:spPr>
          <p:txBody>
            <a:bodyPr wrap="none" rtlCol="0">
              <a:spAutoFit/>
            </a:bodyPr>
            <a:lstStyle/>
            <a:p>
              <a:r>
                <a:rPr lang="de-DE" dirty="0" smtClean="0"/>
                <a:t>1</a:t>
              </a:r>
              <a:endParaRPr lang="de-DE" dirty="0"/>
            </a:p>
          </p:txBody>
        </p:sp>
        <p:sp>
          <p:nvSpPr>
            <p:cNvPr id="51" name="Textfeld 50"/>
            <p:cNvSpPr txBox="1"/>
            <p:nvPr/>
          </p:nvSpPr>
          <p:spPr>
            <a:xfrm>
              <a:off x="5338641" y="4092575"/>
              <a:ext cx="532518" cy="369332"/>
            </a:xfrm>
            <a:prstGeom prst="rect">
              <a:avLst/>
            </a:prstGeom>
            <a:noFill/>
          </p:spPr>
          <p:txBody>
            <a:bodyPr wrap="none" rtlCol="0">
              <a:spAutoFit/>
            </a:bodyPr>
            <a:lstStyle/>
            <a:p>
              <a:pPr algn="r"/>
              <a:r>
                <a:rPr lang="de-DE" dirty="0" smtClean="0"/>
                <a:t>1..*</a:t>
              </a:r>
              <a:endParaRPr lang="de-DE" dirty="0"/>
            </a:p>
          </p:txBody>
        </p:sp>
      </p:grpSp>
      <p:grpSp>
        <p:nvGrpSpPr>
          <p:cNvPr id="52" name="Gruppieren 52"/>
          <p:cNvGrpSpPr/>
          <p:nvPr/>
        </p:nvGrpSpPr>
        <p:grpSpPr>
          <a:xfrm>
            <a:off x="1396333" y="3203930"/>
            <a:ext cx="6094751" cy="890030"/>
            <a:chOff x="1396333" y="4092575"/>
            <a:chExt cx="6094751" cy="890030"/>
          </a:xfrm>
        </p:grpSpPr>
        <p:grpSp>
          <p:nvGrpSpPr>
            <p:cNvPr id="53" name="Gruppieren 5"/>
            <p:cNvGrpSpPr/>
            <p:nvPr/>
          </p:nvGrpSpPr>
          <p:grpSpPr>
            <a:xfrm>
              <a:off x="1396333" y="4110408"/>
              <a:ext cx="1603718" cy="872197"/>
              <a:chOff x="604910" y="1617785"/>
              <a:chExt cx="1603718" cy="872197"/>
            </a:xfrm>
          </p:grpSpPr>
          <p:sp>
            <p:nvSpPr>
              <p:cNvPr id="64" name="Rechteck 63"/>
              <p:cNvSpPr/>
              <p:nvPr/>
            </p:nvSpPr>
            <p:spPr>
              <a:xfrm>
                <a:off x="604911" y="1617785"/>
                <a:ext cx="1603717" cy="8721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Textfeld 64"/>
              <p:cNvSpPr txBox="1"/>
              <p:nvPr/>
            </p:nvSpPr>
            <p:spPr>
              <a:xfrm>
                <a:off x="604911" y="1617785"/>
                <a:ext cx="1561514" cy="400110"/>
              </a:xfrm>
              <a:prstGeom prst="rect">
                <a:avLst/>
              </a:prstGeom>
              <a:noFill/>
            </p:spPr>
            <p:txBody>
              <a:bodyPr wrap="square" rtlCol="0">
                <a:spAutoFit/>
              </a:bodyPr>
              <a:lstStyle/>
              <a:p>
                <a:pPr algn="ctr"/>
                <a:r>
                  <a:rPr lang="de-DE" sz="2000" b="1" dirty="0" smtClean="0"/>
                  <a:t>Lehrer</a:t>
                </a:r>
                <a:endParaRPr lang="de-DE" sz="2000" b="1" dirty="0"/>
              </a:p>
            </p:txBody>
          </p:sp>
          <p:cxnSp>
            <p:nvCxnSpPr>
              <p:cNvPr id="66" name="Gerade Verbindung 65"/>
              <p:cNvCxnSpPr>
                <a:stCxn id="64" idx="1"/>
                <a:endCxn id="64" idx="3"/>
              </p:cNvCxnSpPr>
              <p:nvPr/>
            </p:nvCxnSpPr>
            <p:spPr>
              <a:xfrm rot="10800000" flipH="1">
                <a:off x="604910" y="2053884"/>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54" name="Gruppieren 15"/>
            <p:cNvGrpSpPr/>
            <p:nvPr/>
          </p:nvGrpSpPr>
          <p:grpSpPr>
            <a:xfrm>
              <a:off x="5887366" y="4110408"/>
              <a:ext cx="1603718" cy="872197"/>
              <a:chOff x="6691531" y="1599028"/>
              <a:chExt cx="1603718" cy="872197"/>
            </a:xfrm>
          </p:grpSpPr>
          <p:sp>
            <p:nvSpPr>
              <p:cNvPr id="61" name="Rechteck 60"/>
              <p:cNvSpPr/>
              <p:nvPr/>
            </p:nvSpPr>
            <p:spPr>
              <a:xfrm>
                <a:off x="6691532" y="1599028"/>
                <a:ext cx="1603717" cy="8721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Textfeld 61"/>
              <p:cNvSpPr txBox="1"/>
              <p:nvPr/>
            </p:nvSpPr>
            <p:spPr>
              <a:xfrm>
                <a:off x="6691532" y="1599028"/>
                <a:ext cx="1561514" cy="400110"/>
              </a:xfrm>
              <a:prstGeom prst="rect">
                <a:avLst/>
              </a:prstGeom>
              <a:noFill/>
            </p:spPr>
            <p:txBody>
              <a:bodyPr wrap="square" rtlCol="0">
                <a:spAutoFit/>
              </a:bodyPr>
              <a:lstStyle/>
              <a:p>
                <a:pPr algn="ctr"/>
                <a:r>
                  <a:rPr lang="de-DE" sz="2000" b="1" dirty="0" smtClean="0"/>
                  <a:t>Schüler</a:t>
                </a:r>
                <a:endParaRPr lang="de-DE" sz="2000" b="1" dirty="0"/>
              </a:p>
            </p:txBody>
          </p:sp>
          <p:cxnSp>
            <p:nvCxnSpPr>
              <p:cNvPr id="63" name="Gerade Verbindung 62"/>
              <p:cNvCxnSpPr>
                <a:stCxn id="61" idx="1"/>
                <a:endCxn id="61" idx="3"/>
              </p:cNvCxnSpPr>
              <p:nvPr/>
            </p:nvCxnSpPr>
            <p:spPr>
              <a:xfrm rot="10800000" flipH="1">
                <a:off x="6691531" y="2035127"/>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55" name="Gruppieren 28"/>
            <p:cNvGrpSpPr/>
            <p:nvPr/>
          </p:nvGrpSpPr>
          <p:grpSpPr>
            <a:xfrm>
              <a:off x="3815949" y="4122891"/>
              <a:ext cx="1411792" cy="369332"/>
              <a:chOff x="3275036" y="1495601"/>
              <a:chExt cx="1411792" cy="369332"/>
            </a:xfrm>
          </p:grpSpPr>
          <p:sp>
            <p:nvSpPr>
              <p:cNvPr id="59" name="Textfeld 58"/>
              <p:cNvSpPr txBox="1"/>
              <p:nvPr/>
            </p:nvSpPr>
            <p:spPr>
              <a:xfrm>
                <a:off x="3275036" y="1495601"/>
                <a:ext cx="1312346" cy="369332"/>
              </a:xfrm>
              <a:prstGeom prst="rect">
                <a:avLst/>
              </a:prstGeom>
              <a:noFill/>
            </p:spPr>
            <p:txBody>
              <a:bodyPr wrap="none" rtlCol="0">
                <a:spAutoFit/>
              </a:bodyPr>
              <a:lstStyle/>
              <a:p>
                <a:pPr algn="r"/>
                <a:r>
                  <a:rPr lang="de-DE" dirty="0" smtClean="0"/>
                  <a:t>unterrichtet</a:t>
                </a:r>
                <a:endParaRPr lang="de-DE" dirty="0"/>
              </a:p>
            </p:txBody>
          </p:sp>
          <p:sp>
            <p:nvSpPr>
              <p:cNvPr id="60" name="Gleichschenkliges Dreieck 59"/>
              <p:cNvSpPr/>
              <p:nvPr/>
            </p:nvSpPr>
            <p:spPr>
              <a:xfrm rot="5400000">
                <a:off x="4546986" y="1651643"/>
                <a:ext cx="193790" cy="858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56" name="Gerade Verbindung 55"/>
            <p:cNvCxnSpPr/>
            <p:nvPr/>
          </p:nvCxnSpPr>
          <p:spPr>
            <a:xfrm rot="10800000">
              <a:off x="2998863" y="4477293"/>
              <a:ext cx="2903761"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7" name="Textfeld 56"/>
            <p:cNvSpPr txBox="1"/>
            <p:nvPr/>
          </p:nvSpPr>
          <p:spPr>
            <a:xfrm>
              <a:off x="3033935" y="4092575"/>
              <a:ext cx="301686" cy="369332"/>
            </a:xfrm>
            <a:prstGeom prst="rect">
              <a:avLst/>
            </a:prstGeom>
            <a:noFill/>
          </p:spPr>
          <p:txBody>
            <a:bodyPr wrap="none" rtlCol="0">
              <a:spAutoFit/>
            </a:bodyPr>
            <a:lstStyle/>
            <a:p>
              <a:r>
                <a:rPr lang="de-DE" dirty="0" smtClean="0"/>
                <a:t>1</a:t>
              </a:r>
              <a:endParaRPr lang="de-DE" dirty="0"/>
            </a:p>
          </p:txBody>
        </p:sp>
        <p:sp>
          <p:nvSpPr>
            <p:cNvPr id="58" name="Textfeld 57"/>
            <p:cNvSpPr txBox="1"/>
            <p:nvPr/>
          </p:nvSpPr>
          <p:spPr>
            <a:xfrm>
              <a:off x="5220022" y="4092575"/>
              <a:ext cx="651139" cy="369332"/>
            </a:xfrm>
            <a:prstGeom prst="rect">
              <a:avLst/>
            </a:prstGeom>
            <a:noFill/>
          </p:spPr>
          <p:txBody>
            <a:bodyPr wrap="none" rtlCol="0">
              <a:spAutoFit/>
            </a:bodyPr>
            <a:lstStyle/>
            <a:p>
              <a:pPr algn="r"/>
              <a:r>
                <a:rPr lang="de-DE" dirty="0" smtClean="0"/>
                <a:t>1..12</a:t>
              </a:r>
              <a:endParaRPr lang="de-DE" dirty="0"/>
            </a:p>
          </p:txBody>
        </p:sp>
      </p:grpSp>
      <p:sp>
        <p:nvSpPr>
          <p:cNvPr id="82" name="Textfeld 81"/>
          <p:cNvSpPr txBox="1"/>
          <p:nvPr/>
        </p:nvSpPr>
        <p:spPr>
          <a:xfrm>
            <a:off x="7535593" y="1687133"/>
            <a:ext cx="953018" cy="646331"/>
          </a:xfrm>
          <a:prstGeom prst="rect">
            <a:avLst/>
          </a:prstGeom>
          <a:noFill/>
        </p:spPr>
        <p:txBody>
          <a:bodyPr wrap="none" rtlCol="0">
            <a:spAutoFit/>
          </a:bodyPr>
          <a:lstStyle/>
          <a:p>
            <a:r>
              <a:rPr lang="de-DE" b="1" i="1" dirty="0" smtClean="0">
                <a:solidFill>
                  <a:schemeClr val="tx2">
                    <a:lumMod val="60000"/>
                    <a:lumOff val="40000"/>
                  </a:schemeClr>
                </a:solidFill>
              </a:rPr>
              <a:t>eins-zu-</a:t>
            </a:r>
            <a:br>
              <a:rPr lang="de-DE" b="1" i="1" dirty="0" smtClean="0">
                <a:solidFill>
                  <a:schemeClr val="tx2">
                    <a:lumMod val="60000"/>
                    <a:lumOff val="40000"/>
                  </a:schemeClr>
                </a:solidFill>
              </a:rPr>
            </a:br>
            <a:r>
              <a:rPr lang="de-DE" b="1" i="1" dirty="0" smtClean="0">
                <a:solidFill>
                  <a:schemeClr val="tx2">
                    <a:lumMod val="60000"/>
                    <a:lumOff val="40000"/>
                  </a:schemeClr>
                </a:solidFill>
              </a:rPr>
              <a:t>mind. 1</a:t>
            </a:r>
            <a:endParaRPr lang="de-DE" b="1" i="1" dirty="0">
              <a:solidFill>
                <a:schemeClr val="tx2">
                  <a:lumMod val="60000"/>
                  <a:lumOff val="40000"/>
                </a:schemeClr>
              </a:solidFill>
            </a:endParaRPr>
          </a:p>
        </p:txBody>
      </p:sp>
      <p:sp>
        <p:nvSpPr>
          <p:cNvPr id="83" name="Textfeld 82"/>
          <p:cNvSpPr txBox="1"/>
          <p:nvPr/>
        </p:nvSpPr>
        <p:spPr>
          <a:xfrm>
            <a:off x="7535593" y="3219719"/>
            <a:ext cx="953018" cy="646331"/>
          </a:xfrm>
          <a:prstGeom prst="rect">
            <a:avLst/>
          </a:prstGeom>
          <a:noFill/>
        </p:spPr>
        <p:txBody>
          <a:bodyPr wrap="none" rtlCol="0">
            <a:spAutoFit/>
          </a:bodyPr>
          <a:lstStyle/>
          <a:p>
            <a:r>
              <a:rPr lang="de-DE" b="1" i="1" dirty="0" smtClean="0">
                <a:solidFill>
                  <a:schemeClr val="tx2">
                    <a:lumMod val="60000"/>
                    <a:lumOff val="40000"/>
                  </a:schemeClr>
                </a:solidFill>
              </a:rPr>
              <a:t>eins-zu-</a:t>
            </a:r>
            <a:br>
              <a:rPr lang="de-DE" b="1" i="1" dirty="0" smtClean="0">
                <a:solidFill>
                  <a:schemeClr val="tx2">
                    <a:lumMod val="60000"/>
                    <a:lumOff val="40000"/>
                  </a:schemeClr>
                </a:solidFill>
              </a:rPr>
            </a:br>
            <a:r>
              <a:rPr lang="de-DE" b="1" i="1" dirty="0" smtClean="0">
                <a:solidFill>
                  <a:schemeClr val="tx2">
                    <a:lumMod val="60000"/>
                    <a:lumOff val="40000"/>
                  </a:schemeClr>
                </a:solidFill>
              </a:rPr>
              <a:t>1 bis 12</a:t>
            </a:r>
            <a:endParaRPr lang="de-DE" b="1" i="1" dirty="0">
              <a:solidFill>
                <a:schemeClr val="tx2">
                  <a:lumMod val="60000"/>
                  <a:lumOff val="40000"/>
                </a:schemeClr>
              </a:solidFill>
            </a:endParaRPr>
          </a:p>
        </p:txBody>
      </p:sp>
      <p:sp>
        <p:nvSpPr>
          <p:cNvPr id="84" name="Textfeld 83"/>
          <p:cNvSpPr txBox="1"/>
          <p:nvPr/>
        </p:nvSpPr>
        <p:spPr>
          <a:xfrm>
            <a:off x="7535593" y="4726547"/>
            <a:ext cx="1080745" cy="646331"/>
          </a:xfrm>
          <a:prstGeom prst="rect">
            <a:avLst/>
          </a:prstGeom>
          <a:noFill/>
        </p:spPr>
        <p:txBody>
          <a:bodyPr wrap="none" rtlCol="0">
            <a:spAutoFit/>
          </a:bodyPr>
          <a:lstStyle/>
          <a:p>
            <a:r>
              <a:rPr lang="de-DE" b="1" i="1" dirty="0" smtClean="0">
                <a:solidFill>
                  <a:schemeClr val="tx2">
                    <a:lumMod val="60000"/>
                    <a:lumOff val="40000"/>
                  </a:schemeClr>
                </a:solidFill>
              </a:rPr>
              <a:t>eins-zu-</a:t>
            </a:r>
            <a:br>
              <a:rPr lang="de-DE" b="1" i="1" dirty="0" smtClean="0">
                <a:solidFill>
                  <a:schemeClr val="tx2">
                    <a:lumMod val="60000"/>
                    <a:lumOff val="40000"/>
                  </a:schemeClr>
                </a:solidFill>
              </a:rPr>
            </a:br>
            <a:r>
              <a:rPr lang="de-DE" b="1" i="1" dirty="0" smtClean="0">
                <a:solidFill>
                  <a:schemeClr val="tx2">
                    <a:lumMod val="60000"/>
                    <a:lumOff val="40000"/>
                  </a:schemeClr>
                </a:solidFill>
              </a:rPr>
              <a:t>6 oder 12</a:t>
            </a:r>
            <a:endParaRPr lang="de-DE" b="1" i="1"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 Punkte und Dreiecke</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pic>
        <p:nvPicPr>
          <p:cNvPr id="1026" name="Picture 2"/>
          <p:cNvPicPr>
            <a:picLocks noChangeAspect="1" noChangeArrowheads="1"/>
          </p:cNvPicPr>
          <p:nvPr/>
        </p:nvPicPr>
        <p:blipFill>
          <a:blip r:embed="rId2">
            <a:clrChange>
              <a:clrFrom>
                <a:srgbClr val="FFFFFF"/>
              </a:clrFrom>
              <a:clrTo>
                <a:srgbClr val="FFFFFF">
                  <a:alpha val="0"/>
                </a:srgbClr>
              </a:clrTo>
            </a:clrChange>
          </a:blip>
          <a:srcRect l="14265" t="30823" r="20294" b="7059"/>
          <a:stretch>
            <a:fillRect/>
          </a:stretch>
        </p:blipFill>
        <p:spPr bwMode="auto">
          <a:xfrm>
            <a:off x="627530" y="1524000"/>
            <a:ext cx="7978588" cy="4733365"/>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Wozu UML?</a:t>
            </a:r>
            <a:endParaRPr lang="de-DE" dirty="0"/>
          </a:p>
        </p:txBody>
      </p:sp>
      <p:sp>
        <p:nvSpPr>
          <p:cNvPr id="3" name="Inhaltsplatzhalter 2"/>
          <p:cNvSpPr>
            <a:spLocks noGrp="1"/>
          </p:cNvSpPr>
          <p:nvPr>
            <p:ph idx="1"/>
          </p:nvPr>
        </p:nvSpPr>
        <p:spPr/>
        <p:txBody>
          <a:bodyPr>
            <a:normAutofit lnSpcReduction="10000"/>
          </a:bodyPr>
          <a:lstStyle/>
          <a:p>
            <a:r>
              <a:rPr lang="de-DE" dirty="0" smtClean="0"/>
              <a:t>UML: Sprache zur Beschreibung komplexer Systeme</a:t>
            </a:r>
          </a:p>
          <a:p>
            <a:r>
              <a:rPr lang="de-DE" dirty="0" smtClean="0"/>
              <a:t>Missverständnisse vermeiden: Alle am Projekt beteiligten müssen die gleiche Sprache sprechen</a:t>
            </a:r>
          </a:p>
          <a:p>
            <a:pPr lvl="1"/>
            <a:r>
              <a:rPr lang="de-DE" dirty="0" smtClean="0"/>
              <a:t>Standardisierte Diagramme</a:t>
            </a:r>
          </a:p>
          <a:p>
            <a:r>
              <a:rPr lang="de-DE" dirty="0" smtClean="0"/>
              <a:t>Komplexe Systeme lassen sich nicht in ihrer Gesamtheit erfassen</a:t>
            </a:r>
          </a:p>
          <a:p>
            <a:pPr lvl="1"/>
            <a:r>
              <a:rPr lang="de-DE" dirty="0" err="1" smtClean="0"/>
              <a:t>Modularisierung</a:t>
            </a:r>
            <a:r>
              <a:rPr lang="de-DE" dirty="0" smtClean="0"/>
              <a:t> und Hierarchisierung</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nhaltsplatzhalter 2"/>
          <p:cNvSpPr>
            <a:spLocks noGrp="1"/>
          </p:cNvSpPr>
          <p:nvPr>
            <p:ph idx="1"/>
          </p:nvPr>
        </p:nvSpPr>
        <p:spPr>
          <a:xfrm>
            <a:off x="457200" y="1600200"/>
            <a:ext cx="8229600" cy="4525963"/>
          </a:xfrm>
        </p:spPr>
        <p:txBody>
          <a:bodyPr/>
          <a:lstStyle/>
          <a:p>
            <a:r>
              <a:rPr lang="de-DE" dirty="0" smtClean="0"/>
              <a:t>Klassendiagramm:</a:t>
            </a:r>
          </a:p>
          <a:p>
            <a:pPr lvl="1"/>
            <a:r>
              <a:rPr lang="de-DE" dirty="0" smtClean="0"/>
              <a:t>Jedes Dreieck hat genau 3 Eckpunkte</a:t>
            </a:r>
          </a:p>
          <a:p>
            <a:pPr lvl="1"/>
            <a:r>
              <a:rPr lang="de-DE" dirty="0" smtClean="0"/>
              <a:t>Jeder Punkt kann zu beliebig vielen Dreiecken gehören</a:t>
            </a:r>
            <a:endParaRPr lang="de-DE" dirty="0"/>
          </a:p>
        </p:txBody>
      </p:sp>
      <p:sp>
        <p:nvSpPr>
          <p:cNvPr id="2" name="Titel 1"/>
          <p:cNvSpPr>
            <a:spLocks noGrp="1"/>
          </p:cNvSpPr>
          <p:nvPr>
            <p:ph type="title"/>
          </p:nvPr>
        </p:nvSpPr>
        <p:spPr/>
        <p:txBody>
          <a:bodyPr/>
          <a:lstStyle/>
          <a:p>
            <a:r>
              <a:rPr lang="de-DE" dirty="0" smtClean="0"/>
              <a:t>Beispiel: Punkte und Dreiecke</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grpSp>
        <p:nvGrpSpPr>
          <p:cNvPr id="6" name="Gruppieren 31"/>
          <p:cNvGrpSpPr/>
          <p:nvPr/>
        </p:nvGrpSpPr>
        <p:grpSpPr>
          <a:xfrm>
            <a:off x="1362661" y="4153048"/>
            <a:ext cx="1613241" cy="1342877"/>
            <a:chOff x="3584917" y="1615440"/>
            <a:chExt cx="1613241" cy="872197"/>
          </a:xfrm>
        </p:grpSpPr>
        <p:sp>
          <p:nvSpPr>
            <p:cNvPr id="7" name="Rechteck 6"/>
            <p:cNvSpPr/>
            <p:nvPr/>
          </p:nvSpPr>
          <p:spPr>
            <a:xfrm>
              <a:off x="3584917" y="1615440"/>
              <a:ext cx="1603717" cy="8721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3584917" y="1615440"/>
              <a:ext cx="1561514" cy="400110"/>
            </a:xfrm>
            <a:prstGeom prst="rect">
              <a:avLst/>
            </a:prstGeom>
            <a:noFill/>
          </p:spPr>
          <p:txBody>
            <a:bodyPr wrap="square" rtlCol="0">
              <a:spAutoFit/>
            </a:bodyPr>
            <a:lstStyle/>
            <a:p>
              <a:pPr algn="ctr"/>
              <a:r>
                <a:rPr lang="de-DE" sz="2000" b="1" dirty="0" smtClean="0"/>
                <a:t>Dreieck</a:t>
              </a:r>
              <a:endParaRPr lang="de-DE" sz="2000" b="1" dirty="0"/>
            </a:p>
          </p:txBody>
        </p:sp>
        <p:cxnSp>
          <p:nvCxnSpPr>
            <p:cNvPr id="9" name="Gerade Verbindung 8"/>
            <p:cNvCxnSpPr/>
            <p:nvPr/>
          </p:nvCxnSpPr>
          <p:spPr>
            <a:xfrm rot="10800000" flipH="1">
              <a:off x="3594441" y="1896877"/>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26" name="Gruppieren 25"/>
          <p:cNvGrpSpPr/>
          <p:nvPr/>
        </p:nvGrpSpPr>
        <p:grpSpPr>
          <a:xfrm>
            <a:off x="5776697" y="4153048"/>
            <a:ext cx="1617783" cy="1366911"/>
            <a:chOff x="5776697" y="4153048"/>
            <a:chExt cx="1617783" cy="1366911"/>
          </a:xfrm>
        </p:grpSpPr>
        <p:grpSp>
          <p:nvGrpSpPr>
            <p:cNvPr id="12" name="Gruppieren 19"/>
            <p:cNvGrpSpPr/>
            <p:nvPr/>
          </p:nvGrpSpPr>
          <p:grpSpPr>
            <a:xfrm>
              <a:off x="5776697" y="4153048"/>
              <a:ext cx="1617783" cy="1366911"/>
              <a:chOff x="616634" y="2712720"/>
              <a:chExt cx="1617783" cy="1366911"/>
            </a:xfrm>
          </p:grpSpPr>
          <p:sp>
            <p:nvSpPr>
              <p:cNvPr id="15" name="Rechteck 14"/>
              <p:cNvSpPr/>
              <p:nvPr/>
            </p:nvSpPr>
            <p:spPr>
              <a:xfrm>
                <a:off x="616634" y="2712720"/>
                <a:ext cx="1603717" cy="136691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6" name="Gerade Verbindung 15"/>
              <p:cNvCxnSpPr/>
              <p:nvPr/>
            </p:nvCxnSpPr>
            <p:spPr>
              <a:xfrm rot="10800000" flipH="1">
                <a:off x="630700" y="3148819"/>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3" name="Textfeld 12"/>
            <p:cNvSpPr txBox="1"/>
            <p:nvPr/>
          </p:nvSpPr>
          <p:spPr>
            <a:xfrm>
              <a:off x="5793110" y="4169460"/>
              <a:ext cx="1561514" cy="400110"/>
            </a:xfrm>
            <a:prstGeom prst="rect">
              <a:avLst/>
            </a:prstGeom>
            <a:noFill/>
          </p:spPr>
          <p:txBody>
            <a:bodyPr wrap="square" rtlCol="0">
              <a:spAutoFit/>
            </a:bodyPr>
            <a:lstStyle/>
            <a:p>
              <a:pPr algn="ctr"/>
              <a:r>
                <a:rPr lang="de-DE" sz="2000" b="1" dirty="0" smtClean="0"/>
                <a:t>Punkt</a:t>
              </a:r>
              <a:endParaRPr lang="de-DE" sz="2000" b="1" dirty="0"/>
            </a:p>
          </p:txBody>
        </p:sp>
      </p:grpSp>
      <p:sp>
        <p:nvSpPr>
          <p:cNvPr id="14" name="Textfeld 13"/>
          <p:cNvSpPr txBox="1"/>
          <p:nvPr/>
        </p:nvSpPr>
        <p:spPr>
          <a:xfrm>
            <a:off x="5924549" y="4633694"/>
            <a:ext cx="1416005" cy="707886"/>
          </a:xfrm>
          <a:prstGeom prst="rect">
            <a:avLst/>
          </a:prstGeom>
          <a:noFill/>
        </p:spPr>
        <p:txBody>
          <a:bodyPr wrap="square" rtlCol="0">
            <a:spAutoFit/>
          </a:bodyPr>
          <a:lstStyle/>
          <a:p>
            <a:r>
              <a:rPr lang="de-DE" sz="2000" dirty="0" smtClean="0"/>
              <a:t>x</a:t>
            </a:r>
            <a:endParaRPr lang="de-DE" sz="2000" dirty="0" smtClean="0"/>
          </a:p>
          <a:p>
            <a:r>
              <a:rPr lang="de-DE" sz="2000" dirty="0" smtClean="0"/>
              <a:t>y</a:t>
            </a:r>
            <a:endParaRPr lang="de-DE" sz="2000" dirty="0"/>
          </a:p>
        </p:txBody>
      </p:sp>
      <p:grpSp>
        <p:nvGrpSpPr>
          <p:cNvPr id="18" name="Gruppieren 124"/>
          <p:cNvGrpSpPr/>
          <p:nvPr/>
        </p:nvGrpSpPr>
        <p:grpSpPr>
          <a:xfrm>
            <a:off x="3492278" y="4762273"/>
            <a:ext cx="1763714" cy="369332"/>
            <a:chOff x="3007978" y="4438692"/>
            <a:chExt cx="1763714" cy="369332"/>
          </a:xfrm>
        </p:grpSpPr>
        <p:sp>
          <p:nvSpPr>
            <p:cNvPr id="19" name="Textfeld 18"/>
            <p:cNvSpPr txBox="1"/>
            <p:nvPr/>
          </p:nvSpPr>
          <p:spPr>
            <a:xfrm>
              <a:off x="3057120" y="4438692"/>
              <a:ext cx="1714572" cy="369332"/>
            </a:xfrm>
            <a:prstGeom prst="rect">
              <a:avLst/>
            </a:prstGeom>
            <a:noFill/>
          </p:spPr>
          <p:txBody>
            <a:bodyPr wrap="none" rtlCol="0">
              <a:spAutoFit/>
            </a:bodyPr>
            <a:lstStyle/>
            <a:p>
              <a:pPr algn="r"/>
              <a:r>
                <a:rPr lang="de-DE" dirty="0" smtClean="0"/>
                <a:t>ist Eckpunkt von</a:t>
              </a:r>
              <a:endParaRPr lang="de-DE" dirty="0"/>
            </a:p>
          </p:txBody>
        </p:sp>
        <p:sp>
          <p:nvSpPr>
            <p:cNvPr id="20" name="Gleichschenkliges Dreieck 19"/>
            <p:cNvSpPr/>
            <p:nvPr/>
          </p:nvSpPr>
          <p:spPr>
            <a:xfrm rot="16200000">
              <a:off x="2954030" y="4581856"/>
              <a:ext cx="193790" cy="858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21" name="Gerade Verbindung 20"/>
          <p:cNvCxnSpPr/>
          <p:nvPr/>
        </p:nvCxnSpPr>
        <p:spPr>
          <a:xfrm flipV="1">
            <a:off x="2948535" y="4733925"/>
            <a:ext cx="2823615" cy="3797"/>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5434234" y="4427694"/>
            <a:ext cx="301686" cy="369332"/>
          </a:xfrm>
          <a:prstGeom prst="rect">
            <a:avLst/>
          </a:prstGeom>
          <a:noFill/>
        </p:spPr>
        <p:txBody>
          <a:bodyPr wrap="none" rtlCol="0">
            <a:spAutoFit/>
          </a:bodyPr>
          <a:lstStyle/>
          <a:p>
            <a:r>
              <a:rPr lang="de-DE" dirty="0" smtClean="0"/>
              <a:t>3</a:t>
            </a:r>
            <a:endParaRPr lang="de-DE" dirty="0"/>
          </a:p>
        </p:txBody>
      </p:sp>
      <p:sp>
        <p:nvSpPr>
          <p:cNvPr id="24" name="Textfeld 23"/>
          <p:cNvSpPr txBox="1"/>
          <p:nvPr/>
        </p:nvSpPr>
        <p:spPr>
          <a:xfrm>
            <a:off x="2956930" y="4437219"/>
            <a:ext cx="301686" cy="369332"/>
          </a:xfrm>
          <a:prstGeom prst="rect">
            <a:avLst/>
          </a:prstGeom>
          <a:noFill/>
        </p:spPr>
        <p:txBody>
          <a:bodyPr wrap="none" rtlCol="0">
            <a:spAutoFit/>
          </a:bodyPr>
          <a:lstStyle/>
          <a:p>
            <a:r>
              <a:rPr lang="de-DE" dirty="0" smtClean="0"/>
              <a:t>*</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500"/>
                                        <p:tgtEl>
                                          <p:spTgt spid="17">
                                            <p:txEl>
                                              <p:pRg st="1" end="1"/>
                                            </p:txEl>
                                          </p:spTgt>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7">
                                            <p:txEl>
                                              <p:pRg st="2" end="2"/>
                                            </p:txEl>
                                          </p:spTgt>
                                        </p:tgtEl>
                                        <p:attrNameLst>
                                          <p:attrName>style.visibility</p:attrName>
                                        </p:attrNameLst>
                                      </p:cBhvr>
                                      <p:to>
                                        <p:strVal val="visible"/>
                                      </p:to>
                                    </p:set>
                                    <p:animEffect transition="in" filter="fade">
                                      <p:cBhvr>
                                        <p:cTn id="41" dur="500"/>
                                        <p:tgtEl>
                                          <p:spTgt spid="17">
                                            <p:txEl>
                                              <p:pRg st="2" end="2"/>
                                            </p:txEl>
                                          </p:spTgt>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2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 Punkte und Dreiecke</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pic>
        <p:nvPicPr>
          <p:cNvPr id="2050" name="Picture 2"/>
          <p:cNvPicPr>
            <a:picLocks noChangeAspect="1" noChangeArrowheads="1"/>
          </p:cNvPicPr>
          <p:nvPr/>
        </p:nvPicPr>
        <p:blipFill>
          <a:blip r:embed="rId2">
            <a:clrChange>
              <a:clrFrom>
                <a:srgbClr val="FFFFFF"/>
              </a:clrFrom>
              <a:clrTo>
                <a:srgbClr val="FFFFFF">
                  <a:alpha val="0"/>
                </a:srgbClr>
              </a:clrTo>
            </a:clrChange>
          </a:blip>
          <a:srcRect l="15735" t="29882" r="13824" b="6824"/>
          <a:stretch>
            <a:fillRect/>
          </a:stretch>
        </p:blipFill>
        <p:spPr bwMode="auto">
          <a:xfrm>
            <a:off x="663389" y="1541929"/>
            <a:ext cx="7758102" cy="4356847"/>
          </a:xfrm>
          <a:prstGeom prst="rect">
            <a:avLst/>
          </a:prstGeom>
          <a:noFill/>
          <a:ln w="9525">
            <a:noFill/>
            <a:miter lim="800000"/>
            <a:headEnd/>
            <a:tailEnd/>
          </a:ln>
          <a:effectLst/>
        </p:spPr>
      </p:pic>
      <p:sp>
        <p:nvSpPr>
          <p:cNvPr id="6" name="Textfeld 5"/>
          <p:cNvSpPr txBox="1"/>
          <p:nvPr/>
        </p:nvSpPr>
        <p:spPr>
          <a:xfrm>
            <a:off x="591670" y="5665694"/>
            <a:ext cx="2627322" cy="523220"/>
          </a:xfrm>
          <a:prstGeom prst="rect">
            <a:avLst/>
          </a:prstGeom>
          <a:noFill/>
        </p:spPr>
        <p:txBody>
          <a:bodyPr wrap="none" rtlCol="0">
            <a:spAutoFit/>
          </a:bodyPr>
          <a:lstStyle/>
          <a:p>
            <a:r>
              <a:rPr lang="de-DE" sz="2800" dirty="0" smtClean="0"/>
              <a:t>Objektdiagramm</a:t>
            </a:r>
            <a:endParaRPr lang="de-DE" sz="2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uppieren 115"/>
          <p:cNvGrpSpPr/>
          <p:nvPr/>
        </p:nvGrpSpPr>
        <p:grpSpPr>
          <a:xfrm>
            <a:off x="2522708" y="2589575"/>
            <a:ext cx="1616020" cy="423724"/>
            <a:chOff x="1455908" y="2759146"/>
            <a:chExt cx="1616020" cy="423724"/>
          </a:xfrm>
        </p:grpSpPr>
        <p:sp>
          <p:nvSpPr>
            <p:cNvPr id="117" name="Textfeld 116"/>
            <p:cNvSpPr txBox="1"/>
            <p:nvPr/>
          </p:nvSpPr>
          <p:spPr>
            <a:xfrm>
              <a:off x="1455908" y="2813538"/>
              <a:ext cx="1616020" cy="369332"/>
            </a:xfrm>
            <a:prstGeom prst="rect">
              <a:avLst/>
            </a:prstGeom>
            <a:noFill/>
          </p:spPr>
          <p:txBody>
            <a:bodyPr wrap="none" rtlCol="0">
              <a:spAutoFit/>
            </a:bodyPr>
            <a:lstStyle/>
            <a:p>
              <a:pPr algn="r"/>
              <a:r>
                <a:rPr lang="de-DE" dirty="0" smtClean="0"/>
                <a:t>angeboten von</a:t>
              </a:r>
              <a:endParaRPr lang="de-DE" dirty="0"/>
            </a:p>
          </p:txBody>
        </p:sp>
        <p:sp>
          <p:nvSpPr>
            <p:cNvPr id="118" name="Gleichschenkliges Dreieck 117"/>
            <p:cNvSpPr/>
            <p:nvPr/>
          </p:nvSpPr>
          <p:spPr>
            <a:xfrm>
              <a:off x="2800865" y="2759146"/>
              <a:ext cx="193790" cy="858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29" name="Gruppieren 128"/>
          <p:cNvGrpSpPr/>
          <p:nvPr/>
        </p:nvGrpSpPr>
        <p:grpSpPr>
          <a:xfrm>
            <a:off x="4115760" y="2431201"/>
            <a:ext cx="327444" cy="807214"/>
            <a:chOff x="4115760" y="2431201"/>
            <a:chExt cx="327444" cy="807214"/>
          </a:xfrm>
        </p:grpSpPr>
        <p:sp>
          <p:nvSpPr>
            <p:cNvPr id="145" name="Textfeld 144"/>
            <p:cNvSpPr txBox="1"/>
            <p:nvPr/>
          </p:nvSpPr>
          <p:spPr>
            <a:xfrm>
              <a:off x="4115760" y="2869083"/>
              <a:ext cx="301686" cy="369332"/>
            </a:xfrm>
            <a:prstGeom prst="rect">
              <a:avLst/>
            </a:prstGeom>
            <a:noFill/>
          </p:spPr>
          <p:txBody>
            <a:bodyPr wrap="none" rtlCol="0">
              <a:spAutoFit/>
            </a:bodyPr>
            <a:lstStyle/>
            <a:p>
              <a:r>
                <a:rPr lang="de-DE" dirty="0" smtClean="0"/>
                <a:t>*</a:t>
              </a:r>
              <a:endParaRPr lang="de-DE" dirty="0"/>
            </a:p>
          </p:txBody>
        </p:sp>
        <p:sp>
          <p:nvSpPr>
            <p:cNvPr id="158" name="Textfeld 157"/>
            <p:cNvSpPr txBox="1"/>
            <p:nvPr/>
          </p:nvSpPr>
          <p:spPr>
            <a:xfrm>
              <a:off x="4141518" y="2431201"/>
              <a:ext cx="301686" cy="369332"/>
            </a:xfrm>
            <a:prstGeom prst="rect">
              <a:avLst/>
            </a:prstGeom>
            <a:noFill/>
          </p:spPr>
          <p:txBody>
            <a:bodyPr wrap="none" rtlCol="0">
              <a:spAutoFit/>
            </a:bodyPr>
            <a:lstStyle/>
            <a:p>
              <a:r>
                <a:rPr lang="de-DE" dirty="0" smtClean="0"/>
                <a:t>1</a:t>
              </a:r>
              <a:endParaRPr lang="de-DE" dirty="0"/>
            </a:p>
          </p:txBody>
        </p:sp>
      </p:grpSp>
      <p:grpSp>
        <p:nvGrpSpPr>
          <p:cNvPr id="135" name="Gruppieren 134"/>
          <p:cNvGrpSpPr/>
          <p:nvPr/>
        </p:nvGrpSpPr>
        <p:grpSpPr>
          <a:xfrm>
            <a:off x="5313496" y="5406221"/>
            <a:ext cx="1525179" cy="420847"/>
            <a:chOff x="5313496" y="5406221"/>
            <a:chExt cx="1525179" cy="420847"/>
          </a:xfrm>
        </p:grpSpPr>
        <p:sp>
          <p:nvSpPr>
            <p:cNvPr id="148" name="Textfeld 147"/>
            <p:cNvSpPr txBox="1"/>
            <p:nvPr/>
          </p:nvSpPr>
          <p:spPr>
            <a:xfrm>
              <a:off x="5313496" y="5457736"/>
              <a:ext cx="301686" cy="369332"/>
            </a:xfrm>
            <a:prstGeom prst="rect">
              <a:avLst/>
            </a:prstGeom>
            <a:noFill/>
          </p:spPr>
          <p:txBody>
            <a:bodyPr wrap="none" rtlCol="0">
              <a:spAutoFit/>
            </a:bodyPr>
            <a:lstStyle/>
            <a:p>
              <a:r>
                <a:rPr lang="de-DE" dirty="0" smtClean="0"/>
                <a:t>*</a:t>
              </a:r>
              <a:endParaRPr lang="de-DE" dirty="0"/>
            </a:p>
          </p:txBody>
        </p:sp>
        <p:sp>
          <p:nvSpPr>
            <p:cNvPr id="154" name="Textfeld 153"/>
            <p:cNvSpPr txBox="1"/>
            <p:nvPr/>
          </p:nvSpPr>
          <p:spPr>
            <a:xfrm>
              <a:off x="6536989" y="5406221"/>
              <a:ext cx="301686" cy="369332"/>
            </a:xfrm>
            <a:prstGeom prst="rect">
              <a:avLst/>
            </a:prstGeom>
            <a:noFill/>
          </p:spPr>
          <p:txBody>
            <a:bodyPr wrap="none" rtlCol="0">
              <a:spAutoFit/>
            </a:bodyPr>
            <a:lstStyle/>
            <a:p>
              <a:r>
                <a:rPr lang="de-DE" dirty="0" smtClean="0"/>
                <a:t>1</a:t>
              </a:r>
              <a:endParaRPr lang="de-DE" dirty="0"/>
            </a:p>
          </p:txBody>
        </p:sp>
      </p:grpSp>
      <p:grpSp>
        <p:nvGrpSpPr>
          <p:cNvPr id="140" name="Gruppieren 139"/>
          <p:cNvGrpSpPr/>
          <p:nvPr/>
        </p:nvGrpSpPr>
        <p:grpSpPr>
          <a:xfrm>
            <a:off x="3986970" y="4440305"/>
            <a:ext cx="532518" cy="742820"/>
            <a:chOff x="3986970" y="4440305"/>
            <a:chExt cx="532518" cy="742820"/>
          </a:xfrm>
        </p:grpSpPr>
        <p:sp>
          <p:nvSpPr>
            <p:cNvPr id="159" name="Textfeld 158"/>
            <p:cNvSpPr txBox="1"/>
            <p:nvPr/>
          </p:nvSpPr>
          <p:spPr>
            <a:xfrm>
              <a:off x="3986970" y="4813793"/>
              <a:ext cx="532518" cy="369332"/>
            </a:xfrm>
            <a:prstGeom prst="rect">
              <a:avLst/>
            </a:prstGeom>
            <a:noFill/>
          </p:spPr>
          <p:txBody>
            <a:bodyPr wrap="none" rtlCol="0">
              <a:spAutoFit/>
            </a:bodyPr>
            <a:lstStyle/>
            <a:p>
              <a:r>
                <a:rPr lang="de-DE" dirty="0" smtClean="0"/>
                <a:t>1..*</a:t>
              </a:r>
              <a:endParaRPr lang="de-DE" dirty="0"/>
            </a:p>
          </p:txBody>
        </p:sp>
        <p:sp>
          <p:nvSpPr>
            <p:cNvPr id="160" name="Textfeld 159"/>
            <p:cNvSpPr txBox="1"/>
            <p:nvPr/>
          </p:nvSpPr>
          <p:spPr>
            <a:xfrm>
              <a:off x="4193033" y="4440305"/>
              <a:ext cx="301686" cy="369332"/>
            </a:xfrm>
            <a:prstGeom prst="rect">
              <a:avLst/>
            </a:prstGeom>
            <a:noFill/>
          </p:spPr>
          <p:txBody>
            <a:bodyPr wrap="none" rtlCol="0">
              <a:spAutoFit/>
            </a:bodyPr>
            <a:lstStyle/>
            <a:p>
              <a:r>
                <a:rPr lang="de-DE" dirty="0" smtClean="0"/>
                <a:t>1</a:t>
              </a:r>
              <a:endParaRPr lang="de-DE" dirty="0"/>
            </a:p>
          </p:txBody>
        </p:sp>
      </p:grpSp>
      <p:grpSp>
        <p:nvGrpSpPr>
          <p:cNvPr id="70" name="Gruppieren 160"/>
          <p:cNvGrpSpPr/>
          <p:nvPr/>
        </p:nvGrpSpPr>
        <p:grpSpPr>
          <a:xfrm>
            <a:off x="4535606" y="4650195"/>
            <a:ext cx="530402" cy="397966"/>
            <a:chOff x="2541527" y="2784904"/>
            <a:chExt cx="530402" cy="397966"/>
          </a:xfrm>
        </p:grpSpPr>
        <p:sp>
          <p:nvSpPr>
            <p:cNvPr id="162" name="Textfeld 161"/>
            <p:cNvSpPr txBox="1"/>
            <p:nvPr/>
          </p:nvSpPr>
          <p:spPr>
            <a:xfrm>
              <a:off x="2541527" y="2813538"/>
              <a:ext cx="530402" cy="369332"/>
            </a:xfrm>
            <a:prstGeom prst="rect">
              <a:avLst/>
            </a:prstGeom>
            <a:noFill/>
          </p:spPr>
          <p:txBody>
            <a:bodyPr wrap="none" rtlCol="0">
              <a:spAutoFit/>
            </a:bodyPr>
            <a:lstStyle/>
            <a:p>
              <a:pPr algn="r"/>
              <a:r>
                <a:rPr lang="de-DE" dirty="0" smtClean="0"/>
                <a:t>von</a:t>
              </a:r>
              <a:endParaRPr lang="de-DE" dirty="0"/>
            </a:p>
          </p:txBody>
        </p:sp>
        <p:sp>
          <p:nvSpPr>
            <p:cNvPr id="163" name="Gleichschenkliges Dreieck 162"/>
            <p:cNvSpPr/>
            <p:nvPr/>
          </p:nvSpPr>
          <p:spPr>
            <a:xfrm>
              <a:off x="2633440" y="2784904"/>
              <a:ext cx="193790" cy="858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33" name="Textfeld 132"/>
          <p:cNvSpPr txBox="1"/>
          <p:nvPr/>
        </p:nvSpPr>
        <p:spPr>
          <a:xfrm>
            <a:off x="5646212" y="1469843"/>
            <a:ext cx="1027524" cy="369332"/>
          </a:xfrm>
          <a:prstGeom prst="rect">
            <a:avLst/>
          </a:prstGeom>
          <a:noFill/>
        </p:spPr>
        <p:txBody>
          <a:bodyPr wrap="none" rtlCol="0">
            <a:spAutoFit/>
          </a:bodyPr>
          <a:lstStyle/>
          <a:p>
            <a:pPr algn="r"/>
            <a:r>
              <a:rPr lang="de-DE" dirty="0" err="1" smtClean="0"/>
              <a:t>angesellt</a:t>
            </a:r>
            <a:endParaRPr lang="de-DE" dirty="0"/>
          </a:p>
        </p:txBody>
      </p:sp>
      <p:sp>
        <p:nvSpPr>
          <p:cNvPr id="134" name="Gleichschenkliges Dreieck 133"/>
          <p:cNvSpPr/>
          <p:nvPr/>
        </p:nvSpPr>
        <p:spPr>
          <a:xfrm rot="16200000">
            <a:off x="5512902" y="1651643"/>
            <a:ext cx="193790" cy="858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1" name="Gruppieren 128"/>
          <p:cNvGrpSpPr/>
          <p:nvPr/>
        </p:nvGrpSpPr>
        <p:grpSpPr>
          <a:xfrm>
            <a:off x="5793462" y="5382874"/>
            <a:ext cx="593894" cy="369332"/>
            <a:chOff x="3307839" y="4610142"/>
            <a:chExt cx="593894" cy="369332"/>
          </a:xfrm>
        </p:grpSpPr>
        <p:sp>
          <p:nvSpPr>
            <p:cNvPr id="130" name="Textfeld 129"/>
            <p:cNvSpPr txBox="1"/>
            <p:nvPr/>
          </p:nvSpPr>
          <p:spPr>
            <a:xfrm>
              <a:off x="3307839" y="4610142"/>
              <a:ext cx="530402" cy="369332"/>
            </a:xfrm>
            <a:prstGeom prst="rect">
              <a:avLst/>
            </a:prstGeom>
            <a:noFill/>
          </p:spPr>
          <p:txBody>
            <a:bodyPr wrap="none" rtlCol="0">
              <a:spAutoFit/>
            </a:bodyPr>
            <a:lstStyle/>
            <a:p>
              <a:pPr algn="r"/>
              <a:r>
                <a:rPr lang="de-DE" dirty="0" smtClean="0"/>
                <a:t>von</a:t>
              </a:r>
              <a:endParaRPr lang="de-DE" dirty="0"/>
            </a:p>
          </p:txBody>
        </p:sp>
        <p:sp>
          <p:nvSpPr>
            <p:cNvPr id="131" name="Gleichschenkliges Dreieck 130"/>
            <p:cNvSpPr/>
            <p:nvPr/>
          </p:nvSpPr>
          <p:spPr>
            <a:xfrm rot="5400000">
              <a:off x="3761891" y="4767417"/>
              <a:ext cx="193790" cy="858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56" name="Gruppieren 149"/>
          <p:cNvGrpSpPr/>
          <p:nvPr/>
        </p:nvGrpSpPr>
        <p:grpSpPr>
          <a:xfrm>
            <a:off x="2562897" y="5410781"/>
            <a:ext cx="620659" cy="369332"/>
            <a:chOff x="2807595" y="4457742"/>
            <a:chExt cx="620659" cy="369332"/>
          </a:xfrm>
        </p:grpSpPr>
        <p:sp>
          <p:nvSpPr>
            <p:cNvPr id="151" name="Textfeld 150"/>
            <p:cNvSpPr txBox="1"/>
            <p:nvPr/>
          </p:nvSpPr>
          <p:spPr>
            <a:xfrm>
              <a:off x="2807595" y="4457742"/>
              <a:ext cx="620659" cy="369332"/>
            </a:xfrm>
            <a:prstGeom prst="rect">
              <a:avLst/>
            </a:prstGeom>
            <a:noFill/>
          </p:spPr>
          <p:txBody>
            <a:bodyPr wrap="square" rtlCol="0">
              <a:spAutoFit/>
            </a:bodyPr>
            <a:lstStyle/>
            <a:p>
              <a:pPr algn="r"/>
              <a:r>
                <a:rPr lang="de-DE" dirty="0" smtClean="0"/>
                <a:t>für </a:t>
              </a:r>
              <a:endParaRPr lang="de-DE" dirty="0"/>
            </a:p>
          </p:txBody>
        </p:sp>
        <p:sp>
          <p:nvSpPr>
            <p:cNvPr id="152" name="Gleichschenkliges Dreieck 151"/>
            <p:cNvSpPr/>
            <p:nvPr/>
          </p:nvSpPr>
          <p:spPr>
            <a:xfrm rot="16200000">
              <a:off x="2782580" y="4600906"/>
              <a:ext cx="193790" cy="858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54" name="Gruppieren 124"/>
          <p:cNvGrpSpPr/>
          <p:nvPr/>
        </p:nvGrpSpPr>
        <p:grpSpPr>
          <a:xfrm>
            <a:off x="2501678" y="3981223"/>
            <a:ext cx="849302" cy="369332"/>
            <a:chOff x="2836528" y="4457742"/>
            <a:chExt cx="849302" cy="369332"/>
          </a:xfrm>
        </p:grpSpPr>
        <p:sp>
          <p:nvSpPr>
            <p:cNvPr id="120" name="Textfeld 119"/>
            <p:cNvSpPr txBox="1"/>
            <p:nvPr/>
          </p:nvSpPr>
          <p:spPr>
            <a:xfrm>
              <a:off x="2902860" y="4457742"/>
              <a:ext cx="782970" cy="369332"/>
            </a:xfrm>
            <a:prstGeom prst="rect">
              <a:avLst/>
            </a:prstGeom>
            <a:noFill/>
          </p:spPr>
          <p:txBody>
            <a:bodyPr wrap="none" rtlCol="0">
              <a:spAutoFit/>
            </a:bodyPr>
            <a:lstStyle/>
            <a:p>
              <a:pPr algn="r"/>
              <a:r>
                <a:rPr lang="de-DE" dirty="0" smtClean="0"/>
                <a:t>landet</a:t>
              </a:r>
              <a:endParaRPr lang="de-DE" dirty="0"/>
            </a:p>
          </p:txBody>
        </p:sp>
        <p:sp>
          <p:nvSpPr>
            <p:cNvPr id="121" name="Gleichschenkliges Dreieck 120"/>
            <p:cNvSpPr/>
            <p:nvPr/>
          </p:nvSpPr>
          <p:spPr>
            <a:xfrm rot="16200000">
              <a:off x="2782580" y="4600906"/>
              <a:ext cx="193790" cy="858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7" name="Gruppieren 125"/>
          <p:cNvGrpSpPr/>
          <p:nvPr/>
        </p:nvGrpSpPr>
        <p:grpSpPr>
          <a:xfrm>
            <a:off x="2501678" y="3221370"/>
            <a:ext cx="926577" cy="369332"/>
            <a:chOff x="2836528" y="4457742"/>
            <a:chExt cx="926577" cy="369332"/>
          </a:xfrm>
        </p:grpSpPr>
        <p:sp>
          <p:nvSpPr>
            <p:cNvPr id="127" name="Textfeld 126"/>
            <p:cNvSpPr txBox="1"/>
            <p:nvPr/>
          </p:nvSpPr>
          <p:spPr>
            <a:xfrm>
              <a:off x="2960769" y="4457742"/>
              <a:ext cx="802336" cy="369332"/>
            </a:xfrm>
            <a:prstGeom prst="rect">
              <a:avLst/>
            </a:prstGeom>
            <a:noFill/>
          </p:spPr>
          <p:txBody>
            <a:bodyPr wrap="none" rtlCol="0">
              <a:spAutoFit/>
            </a:bodyPr>
            <a:lstStyle/>
            <a:p>
              <a:pPr algn="r"/>
              <a:r>
                <a:rPr lang="de-DE" dirty="0" smtClean="0"/>
                <a:t>startet</a:t>
              </a:r>
              <a:endParaRPr lang="de-DE" dirty="0"/>
            </a:p>
          </p:txBody>
        </p:sp>
        <p:sp>
          <p:nvSpPr>
            <p:cNvPr id="128" name="Gleichschenkliges Dreieck 127"/>
            <p:cNvSpPr/>
            <p:nvPr/>
          </p:nvSpPr>
          <p:spPr>
            <a:xfrm rot="16200000">
              <a:off x="2782580" y="4600906"/>
              <a:ext cx="193790" cy="858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 name="Titel 1"/>
          <p:cNvSpPr>
            <a:spLocks noGrp="1"/>
          </p:cNvSpPr>
          <p:nvPr>
            <p:ph type="title"/>
          </p:nvPr>
        </p:nvSpPr>
        <p:spPr/>
        <p:txBody>
          <a:bodyPr/>
          <a:lstStyle/>
          <a:p>
            <a:r>
              <a:rPr lang="de-DE" dirty="0" smtClean="0"/>
              <a:t>Klassendiagramm</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dirty="0" err="1" smtClean="0"/>
              <a:t>christof</a:t>
            </a:r>
            <a:r>
              <a:rPr lang="de-DE" dirty="0" smtClean="0"/>
              <a:t> </a:t>
            </a:r>
            <a:r>
              <a:rPr lang="de-DE" dirty="0" err="1" smtClean="0"/>
              <a:t>rezk-salama</a:t>
            </a:r>
            <a:r>
              <a:rPr lang="de-DE" dirty="0" smtClean="0"/>
              <a:t>, </a:t>
            </a:r>
            <a:r>
              <a:rPr lang="de-DE" dirty="0" err="1" smtClean="0"/>
              <a:t>computergraphik</a:t>
            </a:r>
            <a:r>
              <a:rPr lang="de-DE" dirty="0" smtClean="0"/>
              <a:t> und </a:t>
            </a:r>
            <a:r>
              <a:rPr lang="de-DE" dirty="0" err="1" smtClean="0"/>
              <a:t>multimediasysteme</a:t>
            </a:r>
            <a:r>
              <a:rPr lang="de-DE" dirty="0" smtClean="0"/>
              <a:t>, </a:t>
            </a:r>
            <a:r>
              <a:rPr lang="de-DE" dirty="0" err="1" smtClean="0"/>
              <a:t>universität</a:t>
            </a:r>
            <a:r>
              <a:rPr lang="de-DE" dirty="0" smtClean="0"/>
              <a:t> siegen</a:t>
            </a:r>
            <a:endParaRPr lang="de-DE" dirty="0"/>
          </a:p>
        </p:txBody>
      </p:sp>
      <p:grpSp>
        <p:nvGrpSpPr>
          <p:cNvPr id="3" name="Gruppieren 61"/>
          <p:cNvGrpSpPr/>
          <p:nvPr/>
        </p:nvGrpSpPr>
        <p:grpSpPr>
          <a:xfrm>
            <a:off x="572085" y="1599028"/>
            <a:ext cx="1603718" cy="872197"/>
            <a:chOff x="604910" y="1617785"/>
            <a:chExt cx="1603718" cy="872197"/>
          </a:xfrm>
        </p:grpSpPr>
        <p:sp>
          <p:nvSpPr>
            <p:cNvPr id="6" name="Rechteck 5"/>
            <p:cNvSpPr/>
            <p:nvPr/>
          </p:nvSpPr>
          <p:spPr>
            <a:xfrm>
              <a:off x="604911" y="1617785"/>
              <a:ext cx="1603717" cy="8721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604911" y="1617785"/>
              <a:ext cx="1561514" cy="400110"/>
            </a:xfrm>
            <a:prstGeom prst="rect">
              <a:avLst/>
            </a:prstGeom>
            <a:noFill/>
          </p:spPr>
          <p:txBody>
            <a:bodyPr wrap="square" rtlCol="0">
              <a:spAutoFit/>
            </a:bodyPr>
            <a:lstStyle/>
            <a:p>
              <a:pPr algn="ctr"/>
              <a:r>
                <a:rPr lang="de-DE" sz="2000" b="1" dirty="0" smtClean="0"/>
                <a:t>Stadt</a:t>
              </a:r>
              <a:endParaRPr lang="de-DE" sz="2000" b="1" dirty="0"/>
            </a:p>
          </p:txBody>
        </p:sp>
        <p:cxnSp>
          <p:nvCxnSpPr>
            <p:cNvPr id="16" name="Gerade Verbindung 15"/>
            <p:cNvCxnSpPr>
              <a:stCxn id="6" idx="1"/>
              <a:endCxn id="6" idx="3"/>
            </p:cNvCxnSpPr>
            <p:nvPr/>
          </p:nvCxnSpPr>
          <p:spPr>
            <a:xfrm rot="10800000" flipH="1">
              <a:off x="604910" y="2053884"/>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2" name="Textfeld 21"/>
            <p:cNvSpPr txBox="1"/>
            <p:nvPr/>
          </p:nvSpPr>
          <p:spPr>
            <a:xfrm>
              <a:off x="633046" y="2067951"/>
              <a:ext cx="1561514" cy="400110"/>
            </a:xfrm>
            <a:prstGeom prst="rect">
              <a:avLst/>
            </a:prstGeom>
            <a:noFill/>
          </p:spPr>
          <p:txBody>
            <a:bodyPr wrap="square" rtlCol="0">
              <a:spAutoFit/>
            </a:bodyPr>
            <a:lstStyle/>
            <a:p>
              <a:r>
                <a:rPr lang="de-DE" sz="2000" dirty="0" err="1" smtClean="0"/>
                <a:t>name</a:t>
              </a:r>
              <a:endParaRPr lang="de-DE" sz="2000" dirty="0"/>
            </a:p>
          </p:txBody>
        </p:sp>
      </p:grpSp>
      <p:grpSp>
        <p:nvGrpSpPr>
          <p:cNvPr id="7" name="Gruppieren 30"/>
          <p:cNvGrpSpPr/>
          <p:nvPr/>
        </p:nvGrpSpPr>
        <p:grpSpPr>
          <a:xfrm>
            <a:off x="3716804" y="1599028"/>
            <a:ext cx="1603718" cy="872197"/>
            <a:chOff x="3584916" y="1615440"/>
            <a:chExt cx="1603718" cy="872197"/>
          </a:xfrm>
        </p:grpSpPr>
        <p:sp>
          <p:nvSpPr>
            <p:cNvPr id="23" name="Rechteck 22"/>
            <p:cNvSpPr/>
            <p:nvPr/>
          </p:nvSpPr>
          <p:spPr>
            <a:xfrm>
              <a:off x="3584917" y="1615440"/>
              <a:ext cx="1603717" cy="8721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p:cNvSpPr txBox="1"/>
            <p:nvPr/>
          </p:nvSpPr>
          <p:spPr>
            <a:xfrm>
              <a:off x="3584917" y="1615440"/>
              <a:ext cx="1561514" cy="400110"/>
            </a:xfrm>
            <a:prstGeom prst="rect">
              <a:avLst/>
            </a:prstGeom>
            <a:noFill/>
          </p:spPr>
          <p:txBody>
            <a:bodyPr wrap="square" rtlCol="0">
              <a:spAutoFit/>
            </a:bodyPr>
            <a:lstStyle/>
            <a:p>
              <a:pPr algn="ctr"/>
              <a:r>
                <a:rPr lang="de-DE" sz="2000" b="1" dirty="0" smtClean="0"/>
                <a:t>Fluglinie</a:t>
              </a:r>
              <a:endParaRPr lang="de-DE" sz="2000" b="1" dirty="0"/>
            </a:p>
          </p:txBody>
        </p:sp>
        <p:cxnSp>
          <p:nvCxnSpPr>
            <p:cNvPr id="25" name="Gerade Verbindung 24"/>
            <p:cNvCxnSpPr>
              <a:stCxn id="23" idx="1"/>
              <a:endCxn id="23" idx="3"/>
            </p:cNvCxnSpPr>
            <p:nvPr/>
          </p:nvCxnSpPr>
          <p:spPr>
            <a:xfrm rot="10800000" flipH="1">
              <a:off x="3584916" y="2051539"/>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6" name="Textfeld 25"/>
            <p:cNvSpPr txBox="1"/>
            <p:nvPr/>
          </p:nvSpPr>
          <p:spPr>
            <a:xfrm>
              <a:off x="3613052" y="2065606"/>
              <a:ext cx="1561514" cy="400110"/>
            </a:xfrm>
            <a:prstGeom prst="rect">
              <a:avLst/>
            </a:prstGeom>
            <a:noFill/>
          </p:spPr>
          <p:txBody>
            <a:bodyPr wrap="square" rtlCol="0">
              <a:spAutoFit/>
            </a:bodyPr>
            <a:lstStyle/>
            <a:p>
              <a:r>
                <a:rPr lang="de-DE" sz="2000" dirty="0" err="1" smtClean="0"/>
                <a:t>name</a:t>
              </a:r>
              <a:endParaRPr lang="de-DE" sz="2000" dirty="0"/>
            </a:p>
          </p:txBody>
        </p:sp>
      </p:grpSp>
      <p:grpSp>
        <p:nvGrpSpPr>
          <p:cNvPr id="8" name="Gruppieren 60"/>
          <p:cNvGrpSpPr/>
          <p:nvPr/>
        </p:nvGrpSpPr>
        <p:grpSpPr>
          <a:xfrm>
            <a:off x="6827524" y="1599028"/>
            <a:ext cx="1603718" cy="872197"/>
            <a:chOff x="6691531" y="1599028"/>
            <a:chExt cx="1603718" cy="872197"/>
          </a:xfrm>
        </p:grpSpPr>
        <p:sp>
          <p:nvSpPr>
            <p:cNvPr id="27" name="Rechteck 26"/>
            <p:cNvSpPr/>
            <p:nvPr/>
          </p:nvSpPr>
          <p:spPr>
            <a:xfrm>
              <a:off x="6691532" y="1599028"/>
              <a:ext cx="1603717" cy="8721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p:cNvSpPr txBox="1"/>
            <p:nvPr/>
          </p:nvSpPr>
          <p:spPr>
            <a:xfrm>
              <a:off x="6691532" y="1599028"/>
              <a:ext cx="1561514" cy="400110"/>
            </a:xfrm>
            <a:prstGeom prst="rect">
              <a:avLst/>
            </a:prstGeom>
            <a:noFill/>
          </p:spPr>
          <p:txBody>
            <a:bodyPr wrap="square" rtlCol="0">
              <a:spAutoFit/>
            </a:bodyPr>
            <a:lstStyle/>
            <a:p>
              <a:pPr algn="ctr"/>
              <a:r>
                <a:rPr lang="de-DE" sz="2000" b="1" dirty="0" smtClean="0"/>
                <a:t>Pilot</a:t>
              </a:r>
              <a:endParaRPr lang="de-DE" sz="2000" b="1" dirty="0"/>
            </a:p>
          </p:txBody>
        </p:sp>
        <p:cxnSp>
          <p:nvCxnSpPr>
            <p:cNvPr id="29" name="Gerade Verbindung 28"/>
            <p:cNvCxnSpPr>
              <a:stCxn id="27" idx="1"/>
              <a:endCxn id="27" idx="3"/>
            </p:cNvCxnSpPr>
            <p:nvPr/>
          </p:nvCxnSpPr>
          <p:spPr>
            <a:xfrm rot="10800000" flipH="1">
              <a:off x="6691531" y="2035127"/>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0" name="Textfeld 29"/>
            <p:cNvSpPr txBox="1"/>
            <p:nvPr/>
          </p:nvSpPr>
          <p:spPr>
            <a:xfrm>
              <a:off x="6719667" y="2049194"/>
              <a:ext cx="1561514" cy="400110"/>
            </a:xfrm>
            <a:prstGeom prst="rect">
              <a:avLst/>
            </a:prstGeom>
            <a:noFill/>
          </p:spPr>
          <p:txBody>
            <a:bodyPr wrap="square" rtlCol="0">
              <a:spAutoFit/>
            </a:bodyPr>
            <a:lstStyle/>
            <a:p>
              <a:r>
                <a:rPr lang="de-DE" sz="2000" dirty="0" err="1" smtClean="0"/>
                <a:t>name</a:t>
              </a:r>
              <a:endParaRPr lang="de-DE" sz="2000" dirty="0"/>
            </a:p>
          </p:txBody>
        </p:sp>
      </p:grpSp>
      <p:grpSp>
        <p:nvGrpSpPr>
          <p:cNvPr id="9" name="Gruppieren 31"/>
          <p:cNvGrpSpPr/>
          <p:nvPr/>
        </p:nvGrpSpPr>
        <p:grpSpPr>
          <a:xfrm>
            <a:off x="572085" y="3362180"/>
            <a:ext cx="1603718" cy="872197"/>
            <a:chOff x="3584916" y="1615440"/>
            <a:chExt cx="1603718" cy="872197"/>
          </a:xfrm>
        </p:grpSpPr>
        <p:sp>
          <p:nvSpPr>
            <p:cNvPr id="33" name="Rechteck 32"/>
            <p:cNvSpPr/>
            <p:nvPr/>
          </p:nvSpPr>
          <p:spPr>
            <a:xfrm>
              <a:off x="3584917" y="1615440"/>
              <a:ext cx="1603717" cy="8721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p:cNvSpPr txBox="1"/>
            <p:nvPr/>
          </p:nvSpPr>
          <p:spPr>
            <a:xfrm>
              <a:off x="3584917" y="1615440"/>
              <a:ext cx="1561514" cy="400110"/>
            </a:xfrm>
            <a:prstGeom prst="rect">
              <a:avLst/>
            </a:prstGeom>
            <a:noFill/>
          </p:spPr>
          <p:txBody>
            <a:bodyPr wrap="square" rtlCol="0">
              <a:spAutoFit/>
            </a:bodyPr>
            <a:lstStyle/>
            <a:p>
              <a:pPr algn="ctr"/>
              <a:r>
                <a:rPr lang="de-DE" sz="2000" b="1" dirty="0" smtClean="0"/>
                <a:t>Flughafen</a:t>
              </a:r>
              <a:endParaRPr lang="de-DE" sz="2000" b="1" dirty="0"/>
            </a:p>
          </p:txBody>
        </p:sp>
        <p:cxnSp>
          <p:nvCxnSpPr>
            <p:cNvPr id="35" name="Gerade Verbindung 34"/>
            <p:cNvCxnSpPr>
              <a:stCxn id="33" idx="1"/>
              <a:endCxn id="33" idx="3"/>
            </p:cNvCxnSpPr>
            <p:nvPr/>
          </p:nvCxnSpPr>
          <p:spPr>
            <a:xfrm rot="10800000" flipH="1">
              <a:off x="3584916" y="2051539"/>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6" name="Textfeld 35"/>
            <p:cNvSpPr txBox="1"/>
            <p:nvPr/>
          </p:nvSpPr>
          <p:spPr>
            <a:xfrm>
              <a:off x="3613052" y="2065606"/>
              <a:ext cx="1561514" cy="400110"/>
            </a:xfrm>
            <a:prstGeom prst="rect">
              <a:avLst/>
            </a:prstGeom>
            <a:noFill/>
          </p:spPr>
          <p:txBody>
            <a:bodyPr wrap="square" rtlCol="0">
              <a:spAutoFit/>
            </a:bodyPr>
            <a:lstStyle/>
            <a:p>
              <a:r>
                <a:rPr lang="de-DE" sz="2000" dirty="0" err="1" smtClean="0"/>
                <a:t>name</a:t>
              </a:r>
              <a:endParaRPr lang="de-DE" sz="2000" dirty="0"/>
            </a:p>
          </p:txBody>
        </p:sp>
      </p:grpSp>
      <p:grpSp>
        <p:nvGrpSpPr>
          <p:cNvPr id="10" name="Gruppieren 36"/>
          <p:cNvGrpSpPr/>
          <p:nvPr/>
        </p:nvGrpSpPr>
        <p:grpSpPr>
          <a:xfrm>
            <a:off x="572085" y="5125332"/>
            <a:ext cx="1603718" cy="872197"/>
            <a:chOff x="3584916" y="1615440"/>
            <a:chExt cx="1603718" cy="872197"/>
          </a:xfrm>
        </p:grpSpPr>
        <p:sp>
          <p:nvSpPr>
            <p:cNvPr id="38" name="Rechteck 37"/>
            <p:cNvSpPr/>
            <p:nvPr/>
          </p:nvSpPr>
          <p:spPr>
            <a:xfrm>
              <a:off x="3584917" y="1615440"/>
              <a:ext cx="1603717" cy="8721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Textfeld 38"/>
            <p:cNvSpPr txBox="1"/>
            <p:nvPr/>
          </p:nvSpPr>
          <p:spPr>
            <a:xfrm>
              <a:off x="3584917" y="1615440"/>
              <a:ext cx="1561514" cy="400110"/>
            </a:xfrm>
            <a:prstGeom prst="rect">
              <a:avLst/>
            </a:prstGeom>
            <a:noFill/>
          </p:spPr>
          <p:txBody>
            <a:bodyPr wrap="square" rtlCol="0">
              <a:spAutoFit/>
            </a:bodyPr>
            <a:lstStyle/>
            <a:p>
              <a:pPr algn="ctr"/>
              <a:r>
                <a:rPr lang="de-DE" sz="2000" b="1" dirty="0" smtClean="0"/>
                <a:t>Passagier</a:t>
              </a:r>
              <a:endParaRPr lang="de-DE" sz="2000" b="1" dirty="0"/>
            </a:p>
          </p:txBody>
        </p:sp>
        <p:cxnSp>
          <p:nvCxnSpPr>
            <p:cNvPr id="40" name="Gerade Verbindung 39"/>
            <p:cNvCxnSpPr>
              <a:stCxn id="38" idx="1"/>
              <a:endCxn id="38" idx="3"/>
            </p:cNvCxnSpPr>
            <p:nvPr/>
          </p:nvCxnSpPr>
          <p:spPr>
            <a:xfrm rot="10800000" flipH="1">
              <a:off x="3584916" y="2051539"/>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1" name="Textfeld 40"/>
            <p:cNvSpPr txBox="1"/>
            <p:nvPr/>
          </p:nvSpPr>
          <p:spPr>
            <a:xfrm>
              <a:off x="3613052" y="2065606"/>
              <a:ext cx="1561514" cy="400110"/>
            </a:xfrm>
            <a:prstGeom prst="rect">
              <a:avLst/>
            </a:prstGeom>
            <a:noFill/>
          </p:spPr>
          <p:txBody>
            <a:bodyPr wrap="square" rtlCol="0">
              <a:spAutoFit/>
            </a:bodyPr>
            <a:lstStyle/>
            <a:p>
              <a:r>
                <a:rPr lang="de-DE" sz="2000" dirty="0" err="1" smtClean="0"/>
                <a:t>name</a:t>
              </a:r>
              <a:endParaRPr lang="de-DE" sz="2000" dirty="0"/>
            </a:p>
          </p:txBody>
        </p:sp>
      </p:grpSp>
      <p:grpSp>
        <p:nvGrpSpPr>
          <p:cNvPr id="11" name="Gruppieren 41"/>
          <p:cNvGrpSpPr/>
          <p:nvPr/>
        </p:nvGrpSpPr>
        <p:grpSpPr>
          <a:xfrm>
            <a:off x="3716804" y="5125332"/>
            <a:ext cx="1603718" cy="872197"/>
            <a:chOff x="3584916" y="1615440"/>
            <a:chExt cx="1603718" cy="872197"/>
          </a:xfrm>
        </p:grpSpPr>
        <p:sp>
          <p:nvSpPr>
            <p:cNvPr id="43" name="Rechteck 42"/>
            <p:cNvSpPr/>
            <p:nvPr/>
          </p:nvSpPr>
          <p:spPr>
            <a:xfrm>
              <a:off x="3584917" y="1615440"/>
              <a:ext cx="1603717" cy="8721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Textfeld 43"/>
            <p:cNvSpPr txBox="1"/>
            <p:nvPr/>
          </p:nvSpPr>
          <p:spPr>
            <a:xfrm>
              <a:off x="3584917" y="1615440"/>
              <a:ext cx="1561514" cy="384721"/>
            </a:xfrm>
            <a:prstGeom prst="rect">
              <a:avLst/>
            </a:prstGeom>
            <a:noFill/>
          </p:spPr>
          <p:txBody>
            <a:bodyPr wrap="square" rtlCol="0">
              <a:spAutoFit/>
            </a:bodyPr>
            <a:lstStyle/>
            <a:p>
              <a:pPr algn="ctr"/>
              <a:r>
                <a:rPr lang="de-DE" sz="1900" b="1" dirty="0" smtClean="0"/>
                <a:t>Reservierung</a:t>
              </a:r>
              <a:endParaRPr lang="de-DE" sz="1900" b="1" dirty="0"/>
            </a:p>
          </p:txBody>
        </p:sp>
        <p:cxnSp>
          <p:nvCxnSpPr>
            <p:cNvPr id="45" name="Gerade Verbindung 44"/>
            <p:cNvCxnSpPr>
              <a:stCxn id="43" idx="1"/>
              <a:endCxn id="43" idx="3"/>
            </p:cNvCxnSpPr>
            <p:nvPr/>
          </p:nvCxnSpPr>
          <p:spPr>
            <a:xfrm rot="10800000" flipH="1">
              <a:off x="3584916" y="2051539"/>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6" name="Textfeld 45"/>
            <p:cNvSpPr txBox="1"/>
            <p:nvPr/>
          </p:nvSpPr>
          <p:spPr>
            <a:xfrm>
              <a:off x="3613052" y="2065606"/>
              <a:ext cx="1561514" cy="400110"/>
            </a:xfrm>
            <a:prstGeom prst="rect">
              <a:avLst/>
            </a:prstGeom>
            <a:noFill/>
          </p:spPr>
          <p:txBody>
            <a:bodyPr wrap="square" rtlCol="0">
              <a:spAutoFit/>
            </a:bodyPr>
            <a:lstStyle/>
            <a:p>
              <a:r>
                <a:rPr lang="de-DE" sz="2000" dirty="0" err="1" smtClean="0"/>
                <a:t>resNum</a:t>
              </a:r>
              <a:endParaRPr lang="de-DE" sz="2000" dirty="0"/>
            </a:p>
          </p:txBody>
        </p:sp>
      </p:grpSp>
      <p:grpSp>
        <p:nvGrpSpPr>
          <p:cNvPr id="13" name="Gruppieren 46"/>
          <p:cNvGrpSpPr/>
          <p:nvPr/>
        </p:nvGrpSpPr>
        <p:grpSpPr>
          <a:xfrm>
            <a:off x="6827524" y="5125332"/>
            <a:ext cx="1603718" cy="872197"/>
            <a:chOff x="3584916" y="1615440"/>
            <a:chExt cx="1603718" cy="872197"/>
          </a:xfrm>
        </p:grpSpPr>
        <p:sp>
          <p:nvSpPr>
            <p:cNvPr id="48" name="Rechteck 47"/>
            <p:cNvSpPr/>
            <p:nvPr/>
          </p:nvSpPr>
          <p:spPr>
            <a:xfrm>
              <a:off x="3584917" y="1615440"/>
              <a:ext cx="1603717" cy="8721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Textfeld 48"/>
            <p:cNvSpPr txBox="1"/>
            <p:nvPr/>
          </p:nvSpPr>
          <p:spPr>
            <a:xfrm>
              <a:off x="3584917" y="1615440"/>
              <a:ext cx="1561514" cy="400110"/>
            </a:xfrm>
            <a:prstGeom prst="rect">
              <a:avLst/>
            </a:prstGeom>
            <a:noFill/>
          </p:spPr>
          <p:txBody>
            <a:bodyPr wrap="square" rtlCol="0">
              <a:spAutoFit/>
            </a:bodyPr>
            <a:lstStyle/>
            <a:p>
              <a:pPr algn="ctr"/>
              <a:r>
                <a:rPr lang="de-DE" sz="2000" b="1" dirty="0" smtClean="0"/>
                <a:t>Platz</a:t>
              </a:r>
              <a:endParaRPr lang="de-DE" sz="2000" b="1" dirty="0"/>
            </a:p>
          </p:txBody>
        </p:sp>
        <p:cxnSp>
          <p:nvCxnSpPr>
            <p:cNvPr id="50" name="Gerade Verbindung 49"/>
            <p:cNvCxnSpPr>
              <a:stCxn id="48" idx="1"/>
              <a:endCxn id="48" idx="3"/>
            </p:cNvCxnSpPr>
            <p:nvPr/>
          </p:nvCxnSpPr>
          <p:spPr>
            <a:xfrm rot="10800000" flipH="1">
              <a:off x="3584916" y="2051539"/>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1" name="Textfeld 50"/>
            <p:cNvSpPr txBox="1"/>
            <p:nvPr/>
          </p:nvSpPr>
          <p:spPr>
            <a:xfrm>
              <a:off x="3613052" y="2065606"/>
              <a:ext cx="1561514" cy="400110"/>
            </a:xfrm>
            <a:prstGeom prst="rect">
              <a:avLst/>
            </a:prstGeom>
            <a:noFill/>
          </p:spPr>
          <p:txBody>
            <a:bodyPr wrap="square" rtlCol="0">
              <a:spAutoFit/>
            </a:bodyPr>
            <a:lstStyle/>
            <a:p>
              <a:r>
                <a:rPr lang="de-DE" sz="2000" dirty="0" err="1" smtClean="0"/>
                <a:t>sitzNum</a:t>
              </a:r>
              <a:endParaRPr lang="de-DE" sz="2000" dirty="0"/>
            </a:p>
          </p:txBody>
        </p:sp>
      </p:grpSp>
      <p:grpSp>
        <p:nvGrpSpPr>
          <p:cNvPr id="14" name="Gruppieren 52"/>
          <p:cNvGrpSpPr/>
          <p:nvPr/>
        </p:nvGrpSpPr>
        <p:grpSpPr>
          <a:xfrm>
            <a:off x="3709772" y="3114823"/>
            <a:ext cx="1617783" cy="1366911"/>
            <a:chOff x="3739662" y="2923736"/>
            <a:chExt cx="1617783" cy="1366911"/>
          </a:xfrm>
        </p:grpSpPr>
        <p:grpSp>
          <p:nvGrpSpPr>
            <p:cNvPr id="15" name="Gruppieren 19"/>
            <p:cNvGrpSpPr/>
            <p:nvPr/>
          </p:nvGrpSpPr>
          <p:grpSpPr>
            <a:xfrm>
              <a:off x="3739662" y="2923736"/>
              <a:ext cx="1617783" cy="1366911"/>
              <a:chOff x="616634" y="2712720"/>
              <a:chExt cx="1617783" cy="1366911"/>
            </a:xfrm>
          </p:grpSpPr>
          <p:sp>
            <p:nvSpPr>
              <p:cNvPr id="18" name="Rechteck 17"/>
              <p:cNvSpPr/>
              <p:nvPr/>
            </p:nvSpPr>
            <p:spPr>
              <a:xfrm>
                <a:off x="616634" y="2712720"/>
                <a:ext cx="1603717" cy="136691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9" name="Gerade Verbindung 18"/>
              <p:cNvCxnSpPr/>
              <p:nvPr/>
            </p:nvCxnSpPr>
            <p:spPr>
              <a:xfrm rot="10800000" flipH="1">
                <a:off x="630700" y="3148819"/>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21" name="Textfeld 20"/>
            <p:cNvSpPr txBox="1"/>
            <p:nvPr/>
          </p:nvSpPr>
          <p:spPr>
            <a:xfrm>
              <a:off x="3756075" y="2940148"/>
              <a:ext cx="1561514" cy="400110"/>
            </a:xfrm>
            <a:prstGeom prst="rect">
              <a:avLst/>
            </a:prstGeom>
            <a:noFill/>
          </p:spPr>
          <p:txBody>
            <a:bodyPr wrap="square" rtlCol="0">
              <a:spAutoFit/>
            </a:bodyPr>
            <a:lstStyle/>
            <a:p>
              <a:pPr algn="ctr"/>
              <a:r>
                <a:rPr lang="de-DE" sz="2000" b="1" dirty="0" smtClean="0"/>
                <a:t>Flug</a:t>
              </a:r>
              <a:endParaRPr lang="de-DE" sz="2000" b="1" dirty="0"/>
            </a:p>
          </p:txBody>
        </p:sp>
        <p:sp>
          <p:nvSpPr>
            <p:cNvPr id="52" name="Textfeld 51"/>
            <p:cNvSpPr txBox="1"/>
            <p:nvPr/>
          </p:nvSpPr>
          <p:spPr>
            <a:xfrm>
              <a:off x="3742006" y="3404382"/>
              <a:ext cx="1561514" cy="707886"/>
            </a:xfrm>
            <a:prstGeom prst="rect">
              <a:avLst/>
            </a:prstGeom>
            <a:noFill/>
          </p:spPr>
          <p:txBody>
            <a:bodyPr wrap="square" rtlCol="0">
              <a:spAutoFit/>
            </a:bodyPr>
            <a:lstStyle/>
            <a:p>
              <a:r>
                <a:rPr lang="de-DE" sz="2000" dirty="0" err="1" smtClean="0"/>
                <a:t>datum</a:t>
              </a:r>
              <a:endParaRPr lang="de-DE" sz="2000" dirty="0" smtClean="0"/>
            </a:p>
            <a:p>
              <a:r>
                <a:rPr lang="de-DE" sz="2000" dirty="0" err="1" smtClean="0"/>
                <a:t>flugNum</a:t>
              </a:r>
              <a:endParaRPr lang="de-DE" sz="2000" dirty="0"/>
            </a:p>
          </p:txBody>
        </p:sp>
      </p:grpSp>
      <p:grpSp>
        <p:nvGrpSpPr>
          <p:cNvPr id="17" name="Gruppieren 54"/>
          <p:cNvGrpSpPr/>
          <p:nvPr/>
        </p:nvGrpSpPr>
        <p:grpSpPr>
          <a:xfrm>
            <a:off x="6813459" y="3114823"/>
            <a:ext cx="1617783" cy="1366911"/>
            <a:chOff x="3739662" y="2923736"/>
            <a:chExt cx="1617783" cy="1366911"/>
          </a:xfrm>
        </p:grpSpPr>
        <p:grpSp>
          <p:nvGrpSpPr>
            <p:cNvPr id="20" name="Gruppieren 19"/>
            <p:cNvGrpSpPr/>
            <p:nvPr/>
          </p:nvGrpSpPr>
          <p:grpSpPr>
            <a:xfrm>
              <a:off x="3739662" y="2923736"/>
              <a:ext cx="1617783" cy="1366911"/>
              <a:chOff x="616634" y="2712720"/>
              <a:chExt cx="1617783" cy="1366911"/>
            </a:xfrm>
          </p:grpSpPr>
          <p:sp>
            <p:nvSpPr>
              <p:cNvPr id="59" name="Rechteck 58"/>
              <p:cNvSpPr/>
              <p:nvPr/>
            </p:nvSpPr>
            <p:spPr>
              <a:xfrm>
                <a:off x="616634" y="2712720"/>
                <a:ext cx="1603717" cy="136691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0" name="Gerade Verbindung 59"/>
              <p:cNvCxnSpPr/>
              <p:nvPr/>
            </p:nvCxnSpPr>
            <p:spPr>
              <a:xfrm rot="10800000" flipH="1">
                <a:off x="630700" y="3148819"/>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57" name="Textfeld 56"/>
            <p:cNvSpPr txBox="1"/>
            <p:nvPr/>
          </p:nvSpPr>
          <p:spPr>
            <a:xfrm>
              <a:off x="3756075" y="2940148"/>
              <a:ext cx="1561514" cy="400110"/>
            </a:xfrm>
            <a:prstGeom prst="rect">
              <a:avLst/>
            </a:prstGeom>
            <a:noFill/>
          </p:spPr>
          <p:txBody>
            <a:bodyPr wrap="square" rtlCol="0">
              <a:spAutoFit/>
            </a:bodyPr>
            <a:lstStyle/>
            <a:p>
              <a:pPr algn="ctr"/>
              <a:r>
                <a:rPr lang="de-DE" sz="2000" b="1" dirty="0" smtClean="0"/>
                <a:t>Flugzeug</a:t>
              </a:r>
              <a:endParaRPr lang="de-DE" sz="2000" b="1" dirty="0"/>
            </a:p>
          </p:txBody>
        </p:sp>
        <p:sp>
          <p:nvSpPr>
            <p:cNvPr id="58" name="Textfeld 57"/>
            <p:cNvSpPr txBox="1"/>
            <p:nvPr/>
          </p:nvSpPr>
          <p:spPr>
            <a:xfrm>
              <a:off x="3742006" y="3404382"/>
              <a:ext cx="1561514" cy="707886"/>
            </a:xfrm>
            <a:prstGeom prst="rect">
              <a:avLst/>
            </a:prstGeom>
            <a:noFill/>
          </p:spPr>
          <p:txBody>
            <a:bodyPr wrap="square" rtlCol="0">
              <a:spAutoFit/>
            </a:bodyPr>
            <a:lstStyle/>
            <a:p>
              <a:r>
                <a:rPr lang="de-DE" sz="2000" dirty="0" err="1" smtClean="0"/>
                <a:t>modell</a:t>
              </a:r>
              <a:endParaRPr lang="de-DE" sz="2000" dirty="0" smtClean="0"/>
            </a:p>
            <a:p>
              <a:r>
                <a:rPr lang="de-DE" sz="2000" dirty="0" err="1" smtClean="0"/>
                <a:t>flugStunden</a:t>
              </a:r>
              <a:endParaRPr lang="de-DE" sz="2000" dirty="0"/>
            </a:p>
          </p:txBody>
        </p:sp>
      </p:grpSp>
      <p:grpSp>
        <p:nvGrpSpPr>
          <p:cNvPr id="31" name="Gruppieren 188"/>
          <p:cNvGrpSpPr/>
          <p:nvPr/>
        </p:nvGrpSpPr>
        <p:grpSpPr>
          <a:xfrm>
            <a:off x="1052734" y="2473569"/>
            <a:ext cx="300082" cy="960174"/>
            <a:chOff x="1052734" y="2473569"/>
            <a:chExt cx="300082" cy="960174"/>
          </a:xfrm>
        </p:grpSpPr>
        <p:sp>
          <p:nvSpPr>
            <p:cNvPr id="97" name="Textfeld 96"/>
            <p:cNvSpPr txBox="1"/>
            <p:nvPr/>
          </p:nvSpPr>
          <p:spPr>
            <a:xfrm>
              <a:off x="1052734" y="2473569"/>
              <a:ext cx="300082" cy="369332"/>
            </a:xfrm>
            <a:prstGeom prst="rect">
              <a:avLst/>
            </a:prstGeom>
            <a:noFill/>
          </p:spPr>
          <p:txBody>
            <a:bodyPr wrap="none" rtlCol="0">
              <a:spAutoFit/>
            </a:bodyPr>
            <a:lstStyle/>
            <a:p>
              <a:r>
                <a:rPr lang="de-DE" dirty="0" smtClean="0"/>
                <a:t>*</a:t>
              </a:r>
              <a:endParaRPr lang="de-DE" dirty="0"/>
            </a:p>
          </p:txBody>
        </p:sp>
        <p:sp>
          <p:nvSpPr>
            <p:cNvPr id="98" name="Textfeld 97"/>
            <p:cNvSpPr txBox="1"/>
            <p:nvPr/>
          </p:nvSpPr>
          <p:spPr>
            <a:xfrm>
              <a:off x="1052734" y="3064411"/>
              <a:ext cx="300082" cy="369332"/>
            </a:xfrm>
            <a:prstGeom prst="rect">
              <a:avLst/>
            </a:prstGeom>
            <a:noFill/>
          </p:spPr>
          <p:txBody>
            <a:bodyPr wrap="none" rtlCol="0">
              <a:spAutoFit/>
            </a:bodyPr>
            <a:lstStyle/>
            <a:p>
              <a:r>
                <a:rPr lang="de-DE" dirty="0" smtClean="0"/>
                <a:t>*</a:t>
              </a:r>
              <a:endParaRPr lang="de-DE" dirty="0"/>
            </a:p>
          </p:txBody>
        </p:sp>
      </p:grpSp>
      <p:cxnSp>
        <p:nvCxnSpPr>
          <p:cNvPr id="95" name="Gerade Verbindung 94"/>
          <p:cNvCxnSpPr/>
          <p:nvPr/>
        </p:nvCxnSpPr>
        <p:spPr>
          <a:xfrm rot="5400000" flipH="1" flipV="1">
            <a:off x="893300" y="2933114"/>
            <a:ext cx="886265"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37" name="Gruppieren 99"/>
          <p:cNvGrpSpPr/>
          <p:nvPr/>
        </p:nvGrpSpPr>
        <p:grpSpPr>
          <a:xfrm>
            <a:off x="1378635" y="2759146"/>
            <a:ext cx="997389" cy="423724"/>
            <a:chOff x="1378635" y="2759146"/>
            <a:chExt cx="997389" cy="423724"/>
          </a:xfrm>
        </p:grpSpPr>
        <p:sp>
          <p:nvSpPr>
            <p:cNvPr id="96" name="Textfeld 95"/>
            <p:cNvSpPr txBox="1"/>
            <p:nvPr/>
          </p:nvSpPr>
          <p:spPr>
            <a:xfrm>
              <a:off x="1378635" y="2813538"/>
              <a:ext cx="997389" cy="369332"/>
            </a:xfrm>
            <a:prstGeom prst="rect">
              <a:avLst/>
            </a:prstGeom>
            <a:noFill/>
          </p:spPr>
          <p:txBody>
            <a:bodyPr wrap="none" rtlCol="0">
              <a:spAutoFit/>
            </a:bodyPr>
            <a:lstStyle/>
            <a:p>
              <a:r>
                <a:rPr lang="de-DE" dirty="0" smtClean="0"/>
                <a:t>nahe bei</a:t>
              </a:r>
              <a:endParaRPr lang="de-DE" dirty="0"/>
            </a:p>
          </p:txBody>
        </p:sp>
        <p:sp>
          <p:nvSpPr>
            <p:cNvPr id="99" name="Gleichschenkliges Dreieck 98"/>
            <p:cNvSpPr/>
            <p:nvPr/>
          </p:nvSpPr>
          <p:spPr>
            <a:xfrm>
              <a:off x="1427971" y="2759146"/>
              <a:ext cx="193790" cy="858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115" name="Gerade Verbindung 114"/>
          <p:cNvCxnSpPr/>
          <p:nvPr/>
        </p:nvCxnSpPr>
        <p:spPr>
          <a:xfrm>
            <a:off x="5331254" y="1863050"/>
            <a:ext cx="1507003"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4" name="Gerade Verbindung 113"/>
          <p:cNvCxnSpPr/>
          <p:nvPr/>
        </p:nvCxnSpPr>
        <p:spPr>
          <a:xfrm>
            <a:off x="2186535" y="3575941"/>
            <a:ext cx="1541002"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53" name="Gruppieren 197"/>
          <p:cNvGrpSpPr/>
          <p:nvPr/>
        </p:nvGrpSpPr>
        <p:grpSpPr>
          <a:xfrm>
            <a:off x="2132413" y="3229690"/>
            <a:ext cx="1602453" cy="446606"/>
            <a:chOff x="2132413" y="3229690"/>
            <a:chExt cx="1602453" cy="446606"/>
          </a:xfrm>
        </p:grpSpPr>
        <p:sp>
          <p:nvSpPr>
            <p:cNvPr id="141" name="Textfeld 140"/>
            <p:cNvSpPr txBox="1"/>
            <p:nvPr/>
          </p:nvSpPr>
          <p:spPr>
            <a:xfrm>
              <a:off x="2132413" y="3229690"/>
              <a:ext cx="301686" cy="369332"/>
            </a:xfrm>
            <a:prstGeom prst="rect">
              <a:avLst/>
            </a:prstGeom>
            <a:noFill/>
          </p:spPr>
          <p:txBody>
            <a:bodyPr wrap="none" rtlCol="0">
              <a:spAutoFit/>
            </a:bodyPr>
            <a:lstStyle/>
            <a:p>
              <a:r>
                <a:rPr lang="de-DE" dirty="0" smtClean="0"/>
                <a:t>1</a:t>
              </a:r>
              <a:endParaRPr lang="de-DE" dirty="0"/>
            </a:p>
          </p:txBody>
        </p:sp>
        <p:sp>
          <p:nvSpPr>
            <p:cNvPr id="143" name="Textfeld 142"/>
            <p:cNvSpPr txBox="1"/>
            <p:nvPr/>
          </p:nvSpPr>
          <p:spPr>
            <a:xfrm>
              <a:off x="3433180" y="3306964"/>
              <a:ext cx="301686" cy="369332"/>
            </a:xfrm>
            <a:prstGeom prst="rect">
              <a:avLst/>
            </a:prstGeom>
            <a:noFill/>
          </p:spPr>
          <p:txBody>
            <a:bodyPr wrap="none" rtlCol="0">
              <a:spAutoFit/>
            </a:bodyPr>
            <a:lstStyle/>
            <a:p>
              <a:r>
                <a:rPr lang="de-DE" dirty="0" smtClean="0"/>
                <a:t>*</a:t>
              </a:r>
              <a:endParaRPr lang="de-DE" dirty="0"/>
            </a:p>
          </p:txBody>
        </p:sp>
      </p:grpSp>
      <p:cxnSp>
        <p:nvCxnSpPr>
          <p:cNvPr id="112" name="Gerade Verbindung 111"/>
          <p:cNvCxnSpPr/>
          <p:nvPr/>
        </p:nvCxnSpPr>
        <p:spPr>
          <a:xfrm>
            <a:off x="2186535" y="4013822"/>
            <a:ext cx="1541002"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55" name="Gruppieren 196"/>
          <p:cNvGrpSpPr/>
          <p:nvPr/>
        </p:nvGrpSpPr>
        <p:grpSpPr>
          <a:xfrm>
            <a:off x="2119534" y="3989544"/>
            <a:ext cx="1615332" cy="369332"/>
            <a:chOff x="2119534" y="3989544"/>
            <a:chExt cx="1615332" cy="369332"/>
          </a:xfrm>
        </p:grpSpPr>
        <p:sp>
          <p:nvSpPr>
            <p:cNvPr id="142" name="Textfeld 141"/>
            <p:cNvSpPr txBox="1"/>
            <p:nvPr/>
          </p:nvSpPr>
          <p:spPr>
            <a:xfrm>
              <a:off x="2119534" y="3989544"/>
              <a:ext cx="301686" cy="369332"/>
            </a:xfrm>
            <a:prstGeom prst="rect">
              <a:avLst/>
            </a:prstGeom>
            <a:noFill/>
          </p:spPr>
          <p:txBody>
            <a:bodyPr wrap="none" rtlCol="0">
              <a:spAutoFit/>
            </a:bodyPr>
            <a:lstStyle/>
            <a:p>
              <a:r>
                <a:rPr lang="de-DE" dirty="0" smtClean="0"/>
                <a:t>1</a:t>
              </a:r>
              <a:endParaRPr lang="de-DE" dirty="0"/>
            </a:p>
          </p:txBody>
        </p:sp>
        <p:sp>
          <p:nvSpPr>
            <p:cNvPr id="144" name="Textfeld 143"/>
            <p:cNvSpPr txBox="1"/>
            <p:nvPr/>
          </p:nvSpPr>
          <p:spPr>
            <a:xfrm>
              <a:off x="3433180" y="3989544"/>
              <a:ext cx="301686" cy="369332"/>
            </a:xfrm>
            <a:prstGeom prst="rect">
              <a:avLst/>
            </a:prstGeom>
            <a:noFill/>
          </p:spPr>
          <p:txBody>
            <a:bodyPr wrap="none" rtlCol="0">
              <a:spAutoFit/>
            </a:bodyPr>
            <a:lstStyle/>
            <a:p>
              <a:r>
                <a:rPr lang="de-DE" dirty="0" smtClean="0"/>
                <a:t>*</a:t>
              </a:r>
              <a:endParaRPr lang="de-DE" dirty="0"/>
            </a:p>
          </p:txBody>
        </p:sp>
      </p:grpSp>
      <p:cxnSp>
        <p:nvCxnSpPr>
          <p:cNvPr id="110" name="Gerade Verbindung 109"/>
          <p:cNvCxnSpPr/>
          <p:nvPr/>
        </p:nvCxnSpPr>
        <p:spPr>
          <a:xfrm>
            <a:off x="2175803" y="5741737"/>
            <a:ext cx="1541002"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32" name="Gruppieren 131"/>
          <p:cNvGrpSpPr/>
          <p:nvPr/>
        </p:nvGrpSpPr>
        <p:grpSpPr>
          <a:xfrm>
            <a:off x="2158172" y="5406221"/>
            <a:ext cx="1588586" cy="369332"/>
            <a:chOff x="2158172" y="5406221"/>
            <a:chExt cx="1588586" cy="369332"/>
          </a:xfrm>
        </p:grpSpPr>
        <p:sp>
          <p:nvSpPr>
            <p:cNvPr id="153" name="Textfeld 152"/>
            <p:cNvSpPr txBox="1"/>
            <p:nvPr/>
          </p:nvSpPr>
          <p:spPr>
            <a:xfrm>
              <a:off x="3214240" y="5406221"/>
              <a:ext cx="532518" cy="369332"/>
            </a:xfrm>
            <a:prstGeom prst="rect">
              <a:avLst/>
            </a:prstGeom>
            <a:noFill/>
          </p:spPr>
          <p:txBody>
            <a:bodyPr wrap="none" rtlCol="0">
              <a:spAutoFit/>
            </a:bodyPr>
            <a:lstStyle/>
            <a:p>
              <a:r>
                <a:rPr lang="de-DE" dirty="0" smtClean="0"/>
                <a:t>1..*</a:t>
              </a:r>
              <a:endParaRPr lang="de-DE" dirty="0"/>
            </a:p>
          </p:txBody>
        </p:sp>
        <p:sp>
          <p:nvSpPr>
            <p:cNvPr id="149" name="Textfeld 148"/>
            <p:cNvSpPr txBox="1"/>
            <p:nvPr/>
          </p:nvSpPr>
          <p:spPr>
            <a:xfrm>
              <a:off x="2158172" y="5406221"/>
              <a:ext cx="301686" cy="369332"/>
            </a:xfrm>
            <a:prstGeom prst="rect">
              <a:avLst/>
            </a:prstGeom>
            <a:noFill/>
          </p:spPr>
          <p:txBody>
            <a:bodyPr wrap="none" rtlCol="0">
              <a:spAutoFit/>
            </a:bodyPr>
            <a:lstStyle/>
            <a:p>
              <a:r>
                <a:rPr lang="de-DE" dirty="0" smtClean="0"/>
                <a:t>1</a:t>
              </a:r>
              <a:endParaRPr lang="de-DE" dirty="0"/>
            </a:p>
          </p:txBody>
        </p:sp>
      </p:grpSp>
      <p:cxnSp>
        <p:nvCxnSpPr>
          <p:cNvPr id="111" name="Gerade Verbindung 110"/>
          <p:cNvCxnSpPr/>
          <p:nvPr/>
        </p:nvCxnSpPr>
        <p:spPr>
          <a:xfrm>
            <a:off x="5320522" y="5741737"/>
            <a:ext cx="1507003"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3" name="Gerade Verbindung 112"/>
          <p:cNvCxnSpPr/>
          <p:nvPr/>
        </p:nvCxnSpPr>
        <p:spPr>
          <a:xfrm>
            <a:off x="5331254" y="3807760"/>
            <a:ext cx="1507003"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63" name="Gruppieren 123"/>
          <p:cNvGrpSpPr/>
          <p:nvPr/>
        </p:nvGrpSpPr>
        <p:grpSpPr>
          <a:xfrm>
            <a:off x="5863643" y="3399528"/>
            <a:ext cx="562349" cy="369332"/>
            <a:chOff x="3339384" y="4610142"/>
            <a:chExt cx="562349" cy="369332"/>
          </a:xfrm>
        </p:grpSpPr>
        <p:sp>
          <p:nvSpPr>
            <p:cNvPr id="122" name="Textfeld 121"/>
            <p:cNvSpPr txBox="1"/>
            <p:nvPr/>
          </p:nvSpPr>
          <p:spPr>
            <a:xfrm>
              <a:off x="3339384" y="4610142"/>
              <a:ext cx="498855" cy="369332"/>
            </a:xfrm>
            <a:prstGeom prst="rect">
              <a:avLst/>
            </a:prstGeom>
            <a:noFill/>
          </p:spPr>
          <p:txBody>
            <a:bodyPr wrap="none" rtlCol="0">
              <a:spAutoFit/>
            </a:bodyPr>
            <a:lstStyle/>
            <a:p>
              <a:pPr algn="r"/>
              <a:r>
                <a:rPr lang="de-DE" dirty="0" smtClean="0"/>
                <a:t>mit</a:t>
              </a:r>
              <a:endParaRPr lang="de-DE" dirty="0"/>
            </a:p>
          </p:txBody>
        </p:sp>
        <p:sp>
          <p:nvSpPr>
            <p:cNvPr id="123" name="Gleichschenkliges Dreieck 122"/>
            <p:cNvSpPr/>
            <p:nvPr/>
          </p:nvSpPr>
          <p:spPr>
            <a:xfrm rot="5400000">
              <a:off x="3761891" y="4767417"/>
              <a:ext cx="193790" cy="858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64" name="Gruppieren 195"/>
          <p:cNvGrpSpPr/>
          <p:nvPr/>
        </p:nvGrpSpPr>
        <p:grpSpPr>
          <a:xfrm>
            <a:off x="5300617" y="3770604"/>
            <a:ext cx="1538058" cy="369332"/>
            <a:chOff x="5300617" y="3770604"/>
            <a:chExt cx="1538058" cy="369332"/>
          </a:xfrm>
        </p:grpSpPr>
        <p:sp>
          <p:nvSpPr>
            <p:cNvPr id="155" name="Textfeld 154"/>
            <p:cNvSpPr txBox="1"/>
            <p:nvPr/>
          </p:nvSpPr>
          <p:spPr>
            <a:xfrm>
              <a:off x="6536989" y="3770604"/>
              <a:ext cx="301686" cy="369332"/>
            </a:xfrm>
            <a:prstGeom prst="rect">
              <a:avLst/>
            </a:prstGeom>
            <a:noFill/>
          </p:spPr>
          <p:txBody>
            <a:bodyPr wrap="none" rtlCol="0">
              <a:spAutoFit/>
            </a:bodyPr>
            <a:lstStyle/>
            <a:p>
              <a:r>
                <a:rPr lang="de-DE" dirty="0" smtClean="0"/>
                <a:t>1</a:t>
              </a:r>
              <a:endParaRPr lang="de-DE" dirty="0"/>
            </a:p>
          </p:txBody>
        </p:sp>
        <p:sp>
          <p:nvSpPr>
            <p:cNvPr id="156" name="Textfeld 155"/>
            <p:cNvSpPr txBox="1"/>
            <p:nvPr/>
          </p:nvSpPr>
          <p:spPr>
            <a:xfrm>
              <a:off x="5300617" y="3770604"/>
              <a:ext cx="301686" cy="369332"/>
            </a:xfrm>
            <a:prstGeom prst="rect">
              <a:avLst/>
            </a:prstGeom>
            <a:noFill/>
          </p:spPr>
          <p:txBody>
            <a:bodyPr wrap="none" rtlCol="0">
              <a:spAutoFit/>
            </a:bodyPr>
            <a:lstStyle/>
            <a:p>
              <a:r>
                <a:rPr lang="de-DE" dirty="0" smtClean="0"/>
                <a:t>1</a:t>
              </a:r>
              <a:endParaRPr lang="de-DE" dirty="0"/>
            </a:p>
          </p:txBody>
        </p:sp>
      </p:grpSp>
      <p:cxnSp>
        <p:nvCxnSpPr>
          <p:cNvPr id="88" name="Gerade Verbindung 87"/>
          <p:cNvCxnSpPr>
            <a:stCxn id="18" idx="0"/>
          </p:cNvCxnSpPr>
          <p:nvPr/>
        </p:nvCxnSpPr>
        <p:spPr>
          <a:xfrm rot="5400000" flipH="1" flipV="1">
            <a:off x="5733090" y="1238838"/>
            <a:ext cx="654526" cy="3097444"/>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66" name="Gruppieren 134"/>
          <p:cNvGrpSpPr/>
          <p:nvPr/>
        </p:nvGrpSpPr>
        <p:grpSpPr>
          <a:xfrm rot="20884875">
            <a:off x="5134308" y="2482981"/>
            <a:ext cx="1495601" cy="369332"/>
            <a:chOff x="2406132" y="4610142"/>
            <a:chExt cx="1495601" cy="369332"/>
          </a:xfrm>
        </p:grpSpPr>
        <p:sp>
          <p:nvSpPr>
            <p:cNvPr id="136" name="Textfeld 135"/>
            <p:cNvSpPr txBox="1"/>
            <p:nvPr/>
          </p:nvSpPr>
          <p:spPr>
            <a:xfrm>
              <a:off x="2406132" y="4610142"/>
              <a:ext cx="1432123" cy="369332"/>
            </a:xfrm>
            <a:prstGeom prst="rect">
              <a:avLst/>
            </a:prstGeom>
            <a:noFill/>
          </p:spPr>
          <p:txBody>
            <a:bodyPr wrap="none" rtlCol="0">
              <a:spAutoFit/>
            </a:bodyPr>
            <a:lstStyle/>
            <a:p>
              <a:pPr algn="r"/>
              <a:r>
                <a:rPr lang="de-DE" dirty="0" smtClean="0"/>
                <a:t>geflogen von</a:t>
              </a:r>
              <a:endParaRPr lang="de-DE" dirty="0"/>
            </a:p>
          </p:txBody>
        </p:sp>
        <p:sp>
          <p:nvSpPr>
            <p:cNvPr id="137" name="Gleichschenkliges Dreieck 136"/>
            <p:cNvSpPr/>
            <p:nvPr/>
          </p:nvSpPr>
          <p:spPr>
            <a:xfrm rot="5400000">
              <a:off x="3761891" y="4767417"/>
              <a:ext cx="193790" cy="858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39" name="Gruppieren 138"/>
          <p:cNvGrpSpPr/>
          <p:nvPr/>
        </p:nvGrpSpPr>
        <p:grpSpPr>
          <a:xfrm>
            <a:off x="4618036" y="2482717"/>
            <a:ext cx="3238685" cy="704182"/>
            <a:chOff x="4618036" y="2482717"/>
            <a:chExt cx="3238685" cy="704182"/>
          </a:xfrm>
        </p:grpSpPr>
        <p:sp>
          <p:nvSpPr>
            <p:cNvPr id="146" name="Textfeld 145"/>
            <p:cNvSpPr txBox="1"/>
            <p:nvPr/>
          </p:nvSpPr>
          <p:spPr>
            <a:xfrm>
              <a:off x="4618036" y="2817567"/>
              <a:ext cx="301686" cy="369332"/>
            </a:xfrm>
            <a:prstGeom prst="rect">
              <a:avLst/>
            </a:prstGeom>
            <a:noFill/>
          </p:spPr>
          <p:txBody>
            <a:bodyPr wrap="none" rtlCol="0">
              <a:spAutoFit/>
            </a:bodyPr>
            <a:lstStyle/>
            <a:p>
              <a:r>
                <a:rPr lang="de-DE" dirty="0" smtClean="0"/>
                <a:t>*</a:t>
              </a:r>
              <a:endParaRPr lang="de-DE" dirty="0"/>
            </a:p>
          </p:txBody>
        </p:sp>
        <p:sp>
          <p:nvSpPr>
            <p:cNvPr id="157" name="Textfeld 156"/>
            <p:cNvSpPr txBox="1"/>
            <p:nvPr/>
          </p:nvSpPr>
          <p:spPr>
            <a:xfrm>
              <a:off x="7322600" y="2482717"/>
              <a:ext cx="534121" cy="369332"/>
            </a:xfrm>
            <a:prstGeom prst="rect">
              <a:avLst/>
            </a:prstGeom>
            <a:noFill/>
          </p:spPr>
          <p:txBody>
            <a:bodyPr wrap="none" rtlCol="0">
              <a:spAutoFit/>
            </a:bodyPr>
            <a:lstStyle/>
            <a:p>
              <a:r>
                <a:rPr lang="de-DE" dirty="0" smtClean="0"/>
                <a:t>1..2</a:t>
              </a:r>
              <a:endParaRPr lang="de-DE" dirty="0"/>
            </a:p>
          </p:txBody>
        </p:sp>
      </p:grpSp>
      <p:cxnSp>
        <p:nvCxnSpPr>
          <p:cNvPr id="86" name="Gerade Verbindung 85"/>
          <p:cNvCxnSpPr/>
          <p:nvPr/>
        </p:nvCxnSpPr>
        <p:spPr>
          <a:xfrm rot="16200000" flipV="1">
            <a:off x="3853002" y="2811989"/>
            <a:ext cx="620529" cy="1549"/>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3" name="Gerade Verbindung 102"/>
          <p:cNvCxnSpPr>
            <a:stCxn id="18" idx="2"/>
            <a:endCxn id="44" idx="0"/>
          </p:cNvCxnSpPr>
          <p:nvPr/>
        </p:nvCxnSpPr>
        <p:spPr>
          <a:xfrm rot="5400000">
            <a:off x="4182798" y="4796499"/>
            <a:ext cx="643598" cy="14069"/>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38" name="Gruppieren 137"/>
          <p:cNvGrpSpPr/>
          <p:nvPr/>
        </p:nvGrpSpPr>
        <p:grpSpPr>
          <a:xfrm>
            <a:off x="7090778" y="4440305"/>
            <a:ext cx="532518" cy="742820"/>
            <a:chOff x="7090778" y="4440305"/>
            <a:chExt cx="532518" cy="742820"/>
          </a:xfrm>
        </p:grpSpPr>
        <p:sp>
          <p:nvSpPr>
            <p:cNvPr id="164" name="Textfeld 163"/>
            <p:cNvSpPr txBox="1"/>
            <p:nvPr/>
          </p:nvSpPr>
          <p:spPr>
            <a:xfrm>
              <a:off x="7090778" y="4813793"/>
              <a:ext cx="532518" cy="369332"/>
            </a:xfrm>
            <a:prstGeom prst="rect">
              <a:avLst/>
            </a:prstGeom>
            <a:noFill/>
          </p:spPr>
          <p:txBody>
            <a:bodyPr wrap="none" rtlCol="0">
              <a:spAutoFit/>
            </a:bodyPr>
            <a:lstStyle/>
            <a:p>
              <a:r>
                <a:rPr lang="de-DE" dirty="0" smtClean="0"/>
                <a:t>1..*</a:t>
              </a:r>
              <a:endParaRPr lang="de-DE" dirty="0"/>
            </a:p>
          </p:txBody>
        </p:sp>
        <p:sp>
          <p:nvSpPr>
            <p:cNvPr id="165" name="Textfeld 164"/>
            <p:cNvSpPr txBox="1"/>
            <p:nvPr/>
          </p:nvSpPr>
          <p:spPr>
            <a:xfrm>
              <a:off x="7296841" y="4440305"/>
              <a:ext cx="301686" cy="369332"/>
            </a:xfrm>
            <a:prstGeom prst="rect">
              <a:avLst/>
            </a:prstGeom>
            <a:noFill/>
          </p:spPr>
          <p:txBody>
            <a:bodyPr wrap="none" rtlCol="0">
              <a:spAutoFit/>
            </a:bodyPr>
            <a:lstStyle/>
            <a:p>
              <a:r>
                <a:rPr lang="de-DE" dirty="0" smtClean="0"/>
                <a:t>1</a:t>
              </a:r>
              <a:endParaRPr lang="de-DE" dirty="0"/>
            </a:p>
          </p:txBody>
        </p:sp>
      </p:grpSp>
      <p:sp>
        <p:nvSpPr>
          <p:cNvPr id="167" name="Textfeld 166"/>
          <p:cNvSpPr txBox="1"/>
          <p:nvPr/>
        </p:nvSpPr>
        <p:spPr>
          <a:xfrm>
            <a:off x="7637521" y="4641833"/>
            <a:ext cx="530402" cy="369332"/>
          </a:xfrm>
          <a:prstGeom prst="rect">
            <a:avLst/>
          </a:prstGeom>
          <a:noFill/>
        </p:spPr>
        <p:txBody>
          <a:bodyPr wrap="none" rtlCol="0">
            <a:spAutoFit/>
          </a:bodyPr>
          <a:lstStyle/>
          <a:p>
            <a:pPr algn="r"/>
            <a:r>
              <a:rPr lang="de-DE" dirty="0" smtClean="0"/>
              <a:t>von</a:t>
            </a:r>
            <a:endParaRPr lang="de-DE" dirty="0"/>
          </a:p>
        </p:txBody>
      </p:sp>
      <p:cxnSp>
        <p:nvCxnSpPr>
          <p:cNvPr id="170" name="Gerade Verbindung 169"/>
          <p:cNvCxnSpPr/>
          <p:nvPr/>
        </p:nvCxnSpPr>
        <p:spPr>
          <a:xfrm rot="5400000" flipH="1" flipV="1">
            <a:off x="7332839" y="4842113"/>
            <a:ext cx="587845" cy="1303"/>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3" name="Gruppieren 192"/>
          <p:cNvGrpSpPr/>
          <p:nvPr/>
        </p:nvGrpSpPr>
        <p:grpSpPr>
          <a:xfrm>
            <a:off x="5300617" y="1825894"/>
            <a:ext cx="1550936" cy="369332"/>
            <a:chOff x="5300617" y="1825894"/>
            <a:chExt cx="1550936" cy="369332"/>
          </a:xfrm>
        </p:grpSpPr>
        <p:sp>
          <p:nvSpPr>
            <p:cNvPr id="192" name="Textfeld 191"/>
            <p:cNvSpPr txBox="1"/>
            <p:nvPr/>
          </p:nvSpPr>
          <p:spPr>
            <a:xfrm>
              <a:off x="5300617" y="1825894"/>
              <a:ext cx="301686" cy="369332"/>
            </a:xfrm>
            <a:prstGeom prst="rect">
              <a:avLst/>
            </a:prstGeom>
            <a:noFill/>
          </p:spPr>
          <p:txBody>
            <a:bodyPr wrap="none" rtlCol="0">
              <a:spAutoFit/>
            </a:bodyPr>
            <a:lstStyle/>
            <a:p>
              <a:r>
                <a:rPr lang="de-DE" dirty="0" smtClean="0"/>
                <a:t>1</a:t>
              </a:r>
              <a:endParaRPr lang="de-DE" dirty="0"/>
            </a:p>
          </p:txBody>
        </p:sp>
        <p:sp>
          <p:nvSpPr>
            <p:cNvPr id="147" name="Textfeld 146"/>
            <p:cNvSpPr txBox="1"/>
            <p:nvPr/>
          </p:nvSpPr>
          <p:spPr>
            <a:xfrm>
              <a:off x="6549867" y="1825894"/>
              <a:ext cx="301686" cy="369332"/>
            </a:xfrm>
            <a:prstGeom prst="rect">
              <a:avLst/>
            </a:prstGeom>
            <a:noFill/>
          </p:spPr>
          <p:txBody>
            <a:bodyPr wrap="none" rtlCol="0">
              <a:spAutoFit/>
            </a:bodyPr>
            <a:lstStyle/>
            <a:p>
              <a:r>
                <a:rPr lang="de-DE" dirty="0" smtClean="0"/>
                <a:t>*</a:t>
              </a:r>
              <a:endParaRPr lang="de-DE" dirty="0"/>
            </a:p>
          </p:txBody>
        </p:sp>
      </p:grpSp>
      <p:sp>
        <p:nvSpPr>
          <p:cNvPr id="161" name="Raute 160"/>
          <p:cNvSpPr/>
          <p:nvPr/>
        </p:nvSpPr>
        <p:spPr>
          <a:xfrm>
            <a:off x="7564397" y="4493154"/>
            <a:ext cx="118131" cy="181135"/>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p:cBhvr>
                                        <p:cTn id="6" dur="500" fill="hold"/>
                                        <p:tgtEl>
                                          <p:spTgt spid="95"/>
                                        </p:tgtEl>
                                        <p:attrNameLst>
                                          <p:attrName>stroke.color</p:attrName>
                                        </p:attrNameLst>
                                      </p:cBhvr>
                                      <p:to>
                                        <a:srgbClr val="FF0F0F"/>
                                      </p:to>
                                    </p:animClr>
                                    <p:set>
                                      <p:cBhvr>
                                        <p:cTn id="7" dur="500" fill="hold"/>
                                        <p:tgtEl>
                                          <p:spTgt spid="95"/>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par>
                          <p:cTn id="13" fill="hold">
                            <p:stCondLst>
                              <p:cond delay="500"/>
                            </p:stCondLst>
                            <p:childTnLst>
                              <p:par>
                                <p:cTn id="14" presetID="7" presetClass="emph" presetSubtype="2" fill="hold" nodeType="afterEffect">
                                  <p:stCondLst>
                                    <p:cond delay="0"/>
                                  </p:stCondLst>
                                  <p:childTnLst>
                                    <p:animClr clrSpc="rgb">
                                      <p:cBhvr>
                                        <p:cTn id="15" dur="500" fill="hold"/>
                                        <p:tgtEl>
                                          <p:spTgt spid="95"/>
                                        </p:tgtEl>
                                        <p:attrNameLst>
                                          <p:attrName>stroke.color</p:attrName>
                                        </p:attrNameLst>
                                      </p:cBhvr>
                                      <p:to>
                                        <a:schemeClr val="tx1"/>
                                      </p:to>
                                    </p:animClr>
                                    <p:set>
                                      <p:cBhvr>
                                        <p:cTn id="16" dur="500" fill="hold"/>
                                        <p:tgtEl>
                                          <p:spTgt spid="95"/>
                                        </p:tgtEl>
                                        <p:attrNameLst>
                                          <p:attrName>stroke.on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7" presetClass="emph" presetSubtype="2" fill="hold" nodeType="clickEffect">
                                  <p:stCondLst>
                                    <p:cond delay="0"/>
                                  </p:stCondLst>
                                  <p:childTnLst>
                                    <p:animClr clrSpc="rgb">
                                      <p:cBhvr>
                                        <p:cTn id="20" dur="500" fill="hold"/>
                                        <p:tgtEl>
                                          <p:spTgt spid="114"/>
                                        </p:tgtEl>
                                        <p:attrNameLst>
                                          <p:attrName>stroke.color</p:attrName>
                                        </p:attrNameLst>
                                      </p:cBhvr>
                                      <p:to>
                                        <a:srgbClr val="FF0F0F"/>
                                      </p:to>
                                    </p:animClr>
                                    <p:set>
                                      <p:cBhvr>
                                        <p:cTn id="21" dur="500" fill="hold"/>
                                        <p:tgtEl>
                                          <p:spTgt spid="114"/>
                                        </p:tgtEl>
                                        <p:attrNameLst>
                                          <p:attrName>stroke.on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500"/>
                                        <p:tgtEl>
                                          <p:spTgt spid="53"/>
                                        </p:tgtEl>
                                      </p:cBhvr>
                                    </p:animEffect>
                                  </p:childTnLst>
                                </p:cTn>
                              </p:par>
                            </p:childTnLst>
                          </p:cTn>
                        </p:par>
                        <p:par>
                          <p:cTn id="27" fill="hold">
                            <p:stCondLst>
                              <p:cond delay="500"/>
                            </p:stCondLst>
                            <p:childTnLst>
                              <p:par>
                                <p:cTn id="28" presetID="7" presetClass="emph" presetSubtype="2" fill="hold" nodeType="afterEffect">
                                  <p:stCondLst>
                                    <p:cond delay="0"/>
                                  </p:stCondLst>
                                  <p:childTnLst>
                                    <p:animClr clrSpc="rgb">
                                      <p:cBhvr>
                                        <p:cTn id="29" dur="500" fill="hold"/>
                                        <p:tgtEl>
                                          <p:spTgt spid="114"/>
                                        </p:tgtEl>
                                        <p:attrNameLst>
                                          <p:attrName>stroke.color</p:attrName>
                                        </p:attrNameLst>
                                      </p:cBhvr>
                                      <p:to>
                                        <a:schemeClr val="tx1"/>
                                      </p:to>
                                    </p:animClr>
                                    <p:set>
                                      <p:cBhvr>
                                        <p:cTn id="30" dur="500" fill="hold"/>
                                        <p:tgtEl>
                                          <p:spTgt spid="114"/>
                                        </p:tgtEl>
                                        <p:attrNameLst>
                                          <p:attrName>stroke.on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7" presetClass="emph" presetSubtype="2" fill="hold" nodeType="clickEffect">
                                  <p:stCondLst>
                                    <p:cond delay="0"/>
                                  </p:stCondLst>
                                  <p:childTnLst>
                                    <p:animClr clrSpc="rgb">
                                      <p:cBhvr>
                                        <p:cTn id="34" dur="500" fill="hold"/>
                                        <p:tgtEl>
                                          <p:spTgt spid="112"/>
                                        </p:tgtEl>
                                        <p:attrNameLst>
                                          <p:attrName>stroke.color</p:attrName>
                                        </p:attrNameLst>
                                      </p:cBhvr>
                                      <p:to>
                                        <a:srgbClr val="FF0F0F"/>
                                      </p:to>
                                    </p:animClr>
                                    <p:set>
                                      <p:cBhvr>
                                        <p:cTn id="35" dur="500" fill="hold"/>
                                        <p:tgtEl>
                                          <p:spTgt spid="112"/>
                                        </p:tgtEl>
                                        <p:attrNameLst>
                                          <p:attrName>stroke.on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fade">
                                      <p:cBhvr>
                                        <p:cTn id="40" dur="500"/>
                                        <p:tgtEl>
                                          <p:spTgt spid="55"/>
                                        </p:tgtEl>
                                      </p:cBhvr>
                                    </p:animEffect>
                                  </p:childTnLst>
                                </p:cTn>
                              </p:par>
                            </p:childTnLst>
                          </p:cTn>
                        </p:par>
                        <p:par>
                          <p:cTn id="41" fill="hold">
                            <p:stCondLst>
                              <p:cond delay="500"/>
                            </p:stCondLst>
                            <p:childTnLst>
                              <p:par>
                                <p:cTn id="42" presetID="7" presetClass="emph" presetSubtype="2" fill="hold" nodeType="afterEffect">
                                  <p:stCondLst>
                                    <p:cond delay="0"/>
                                  </p:stCondLst>
                                  <p:childTnLst>
                                    <p:animClr clrSpc="rgb">
                                      <p:cBhvr>
                                        <p:cTn id="43" dur="500" fill="hold"/>
                                        <p:tgtEl>
                                          <p:spTgt spid="112"/>
                                        </p:tgtEl>
                                        <p:attrNameLst>
                                          <p:attrName>stroke.color</p:attrName>
                                        </p:attrNameLst>
                                      </p:cBhvr>
                                      <p:to>
                                        <a:schemeClr val="tx1"/>
                                      </p:to>
                                    </p:animClr>
                                    <p:set>
                                      <p:cBhvr>
                                        <p:cTn id="44" dur="500" fill="hold"/>
                                        <p:tgtEl>
                                          <p:spTgt spid="112"/>
                                        </p:tgtEl>
                                        <p:attrNameLst>
                                          <p:attrName>stroke.on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7" presetClass="emph" presetSubtype="2" fill="hold" nodeType="clickEffect">
                                  <p:stCondLst>
                                    <p:cond delay="0"/>
                                  </p:stCondLst>
                                  <p:childTnLst>
                                    <p:animClr clrSpc="rgb">
                                      <p:cBhvr>
                                        <p:cTn id="48" dur="500" fill="hold"/>
                                        <p:tgtEl>
                                          <p:spTgt spid="110"/>
                                        </p:tgtEl>
                                        <p:attrNameLst>
                                          <p:attrName>stroke.color</p:attrName>
                                        </p:attrNameLst>
                                      </p:cBhvr>
                                      <p:to>
                                        <a:srgbClr val="FF0F0F"/>
                                      </p:to>
                                    </p:animClr>
                                    <p:set>
                                      <p:cBhvr>
                                        <p:cTn id="49" dur="500" fill="hold"/>
                                        <p:tgtEl>
                                          <p:spTgt spid="110"/>
                                        </p:tgtEl>
                                        <p:attrNameLst>
                                          <p:attrName>stroke.on</p:attrName>
                                        </p:attrNameLst>
                                      </p:cBhvr>
                                      <p:to>
                                        <p:strVal val="true"/>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32"/>
                                        </p:tgtEl>
                                        <p:attrNameLst>
                                          <p:attrName>style.visibility</p:attrName>
                                        </p:attrNameLst>
                                      </p:cBhvr>
                                      <p:to>
                                        <p:strVal val="visible"/>
                                      </p:to>
                                    </p:set>
                                    <p:animEffect transition="in" filter="fade">
                                      <p:cBhvr>
                                        <p:cTn id="54" dur="500"/>
                                        <p:tgtEl>
                                          <p:spTgt spid="132"/>
                                        </p:tgtEl>
                                      </p:cBhvr>
                                    </p:animEffect>
                                  </p:childTnLst>
                                </p:cTn>
                              </p:par>
                            </p:childTnLst>
                          </p:cTn>
                        </p:par>
                        <p:par>
                          <p:cTn id="55" fill="hold">
                            <p:stCondLst>
                              <p:cond delay="500"/>
                            </p:stCondLst>
                            <p:childTnLst>
                              <p:par>
                                <p:cTn id="56" presetID="7" presetClass="emph" presetSubtype="2" fill="hold" nodeType="afterEffect">
                                  <p:stCondLst>
                                    <p:cond delay="0"/>
                                  </p:stCondLst>
                                  <p:childTnLst>
                                    <p:animClr clrSpc="rgb">
                                      <p:cBhvr>
                                        <p:cTn id="57" dur="500" fill="hold"/>
                                        <p:tgtEl>
                                          <p:spTgt spid="110"/>
                                        </p:tgtEl>
                                        <p:attrNameLst>
                                          <p:attrName>stroke.color</p:attrName>
                                        </p:attrNameLst>
                                      </p:cBhvr>
                                      <p:to>
                                        <a:schemeClr val="tx1"/>
                                      </p:to>
                                    </p:animClr>
                                    <p:set>
                                      <p:cBhvr>
                                        <p:cTn id="58" dur="500" fill="hold"/>
                                        <p:tgtEl>
                                          <p:spTgt spid="110"/>
                                        </p:tgtEl>
                                        <p:attrNameLst>
                                          <p:attrName>stroke.on</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7" presetClass="emph" presetSubtype="2" fill="hold" nodeType="clickEffect">
                                  <p:stCondLst>
                                    <p:cond delay="0"/>
                                  </p:stCondLst>
                                  <p:childTnLst>
                                    <p:animClr clrSpc="rgb">
                                      <p:cBhvr>
                                        <p:cTn id="62" dur="500" fill="hold"/>
                                        <p:tgtEl>
                                          <p:spTgt spid="111"/>
                                        </p:tgtEl>
                                        <p:attrNameLst>
                                          <p:attrName>stroke.color</p:attrName>
                                        </p:attrNameLst>
                                      </p:cBhvr>
                                      <p:to>
                                        <a:srgbClr val="FF0F0F"/>
                                      </p:to>
                                    </p:animClr>
                                    <p:set>
                                      <p:cBhvr>
                                        <p:cTn id="63" dur="500" fill="hold"/>
                                        <p:tgtEl>
                                          <p:spTgt spid="111"/>
                                        </p:tgtEl>
                                        <p:attrNameLst>
                                          <p:attrName>stroke.on</p:attrName>
                                        </p:attrNameLst>
                                      </p:cBhvr>
                                      <p:to>
                                        <p:strVal val="true"/>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35"/>
                                        </p:tgtEl>
                                        <p:attrNameLst>
                                          <p:attrName>style.visibility</p:attrName>
                                        </p:attrNameLst>
                                      </p:cBhvr>
                                      <p:to>
                                        <p:strVal val="visible"/>
                                      </p:to>
                                    </p:set>
                                    <p:animEffect transition="in" filter="fade">
                                      <p:cBhvr>
                                        <p:cTn id="68" dur="500"/>
                                        <p:tgtEl>
                                          <p:spTgt spid="135"/>
                                        </p:tgtEl>
                                      </p:cBhvr>
                                    </p:animEffect>
                                  </p:childTnLst>
                                </p:cTn>
                              </p:par>
                            </p:childTnLst>
                          </p:cTn>
                        </p:par>
                        <p:par>
                          <p:cTn id="69" fill="hold">
                            <p:stCondLst>
                              <p:cond delay="500"/>
                            </p:stCondLst>
                            <p:childTnLst>
                              <p:par>
                                <p:cTn id="70" presetID="7" presetClass="emph" presetSubtype="2" fill="hold" nodeType="afterEffect">
                                  <p:stCondLst>
                                    <p:cond delay="0"/>
                                  </p:stCondLst>
                                  <p:childTnLst>
                                    <p:animClr clrSpc="rgb">
                                      <p:cBhvr>
                                        <p:cTn id="71" dur="500" fill="hold"/>
                                        <p:tgtEl>
                                          <p:spTgt spid="111"/>
                                        </p:tgtEl>
                                        <p:attrNameLst>
                                          <p:attrName>stroke.color</p:attrName>
                                        </p:attrNameLst>
                                      </p:cBhvr>
                                      <p:to>
                                        <a:schemeClr val="tx1"/>
                                      </p:to>
                                    </p:animClr>
                                    <p:set>
                                      <p:cBhvr>
                                        <p:cTn id="72" dur="500" fill="hold"/>
                                        <p:tgtEl>
                                          <p:spTgt spid="111"/>
                                        </p:tgtEl>
                                        <p:attrNameLst>
                                          <p:attrName>stroke.on</p:attrName>
                                        </p:attrNameLst>
                                      </p:cBhvr>
                                      <p:to>
                                        <p:strVal val="true"/>
                                      </p:to>
                                    </p:set>
                                  </p:childTnLst>
                                </p:cTn>
                              </p:par>
                            </p:childTnLst>
                          </p:cTn>
                        </p:par>
                      </p:childTnLst>
                    </p:cTn>
                  </p:par>
                  <p:par>
                    <p:cTn id="73" fill="hold">
                      <p:stCondLst>
                        <p:cond delay="indefinite"/>
                      </p:stCondLst>
                      <p:childTnLst>
                        <p:par>
                          <p:cTn id="74" fill="hold">
                            <p:stCondLst>
                              <p:cond delay="0"/>
                            </p:stCondLst>
                            <p:childTnLst>
                              <p:par>
                                <p:cTn id="75" presetID="7" presetClass="emph" presetSubtype="2" fill="hold" nodeType="clickEffect">
                                  <p:stCondLst>
                                    <p:cond delay="0"/>
                                  </p:stCondLst>
                                  <p:childTnLst>
                                    <p:animClr clrSpc="rgb">
                                      <p:cBhvr>
                                        <p:cTn id="76" dur="500" fill="hold"/>
                                        <p:tgtEl>
                                          <p:spTgt spid="103"/>
                                        </p:tgtEl>
                                        <p:attrNameLst>
                                          <p:attrName>stroke.color</p:attrName>
                                        </p:attrNameLst>
                                      </p:cBhvr>
                                      <p:to>
                                        <a:srgbClr val="FF0F0F"/>
                                      </p:to>
                                    </p:animClr>
                                    <p:set>
                                      <p:cBhvr>
                                        <p:cTn id="77" dur="500" fill="hold"/>
                                        <p:tgtEl>
                                          <p:spTgt spid="103"/>
                                        </p:tgtEl>
                                        <p:attrNameLst>
                                          <p:attrName>stroke.on</p:attrName>
                                        </p:attrNameLst>
                                      </p:cBhvr>
                                      <p:to>
                                        <p:strVal val="true"/>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40"/>
                                        </p:tgtEl>
                                        <p:attrNameLst>
                                          <p:attrName>style.visibility</p:attrName>
                                        </p:attrNameLst>
                                      </p:cBhvr>
                                      <p:to>
                                        <p:strVal val="visible"/>
                                      </p:to>
                                    </p:set>
                                    <p:animEffect transition="in" filter="fade">
                                      <p:cBhvr>
                                        <p:cTn id="82" dur="500"/>
                                        <p:tgtEl>
                                          <p:spTgt spid="140"/>
                                        </p:tgtEl>
                                      </p:cBhvr>
                                    </p:animEffect>
                                  </p:childTnLst>
                                </p:cTn>
                              </p:par>
                            </p:childTnLst>
                          </p:cTn>
                        </p:par>
                        <p:par>
                          <p:cTn id="83" fill="hold">
                            <p:stCondLst>
                              <p:cond delay="500"/>
                            </p:stCondLst>
                            <p:childTnLst>
                              <p:par>
                                <p:cTn id="84" presetID="7" presetClass="emph" presetSubtype="2" fill="hold" nodeType="afterEffect">
                                  <p:stCondLst>
                                    <p:cond delay="0"/>
                                  </p:stCondLst>
                                  <p:childTnLst>
                                    <p:animClr clrSpc="rgb">
                                      <p:cBhvr>
                                        <p:cTn id="85" dur="500" fill="hold"/>
                                        <p:tgtEl>
                                          <p:spTgt spid="103"/>
                                        </p:tgtEl>
                                        <p:attrNameLst>
                                          <p:attrName>stroke.color</p:attrName>
                                        </p:attrNameLst>
                                      </p:cBhvr>
                                      <p:to>
                                        <a:schemeClr val="tx1"/>
                                      </p:to>
                                    </p:animClr>
                                    <p:set>
                                      <p:cBhvr>
                                        <p:cTn id="86" dur="500" fill="hold"/>
                                        <p:tgtEl>
                                          <p:spTgt spid="103"/>
                                        </p:tgtEl>
                                        <p:attrNameLst>
                                          <p:attrName>stroke.on</p:attrName>
                                        </p:attrNameLst>
                                      </p:cBhvr>
                                      <p:to>
                                        <p:strVal val="true"/>
                                      </p:to>
                                    </p:set>
                                  </p:childTnLst>
                                </p:cTn>
                              </p:par>
                            </p:childTnLst>
                          </p:cTn>
                        </p:par>
                      </p:childTnLst>
                    </p:cTn>
                  </p:par>
                  <p:par>
                    <p:cTn id="87" fill="hold">
                      <p:stCondLst>
                        <p:cond delay="indefinite"/>
                      </p:stCondLst>
                      <p:childTnLst>
                        <p:par>
                          <p:cTn id="88" fill="hold">
                            <p:stCondLst>
                              <p:cond delay="0"/>
                            </p:stCondLst>
                            <p:childTnLst>
                              <p:par>
                                <p:cTn id="89" presetID="7" presetClass="emph" presetSubtype="2" fill="hold" nodeType="clickEffect">
                                  <p:stCondLst>
                                    <p:cond delay="0"/>
                                  </p:stCondLst>
                                  <p:childTnLst>
                                    <p:animClr clrSpc="rgb">
                                      <p:cBhvr>
                                        <p:cTn id="90" dur="500" fill="hold"/>
                                        <p:tgtEl>
                                          <p:spTgt spid="170"/>
                                        </p:tgtEl>
                                        <p:attrNameLst>
                                          <p:attrName>stroke.color</p:attrName>
                                        </p:attrNameLst>
                                      </p:cBhvr>
                                      <p:to>
                                        <a:srgbClr val="FF0F0F"/>
                                      </p:to>
                                    </p:animClr>
                                    <p:set>
                                      <p:cBhvr>
                                        <p:cTn id="91" dur="500" fill="hold"/>
                                        <p:tgtEl>
                                          <p:spTgt spid="170"/>
                                        </p:tgtEl>
                                        <p:attrNameLst>
                                          <p:attrName>stroke.on</p:attrName>
                                        </p:attrNameLst>
                                      </p:cBhvr>
                                      <p:to>
                                        <p:strVal val="true"/>
                                      </p:to>
                                    </p:se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138"/>
                                        </p:tgtEl>
                                        <p:attrNameLst>
                                          <p:attrName>style.visibility</p:attrName>
                                        </p:attrNameLst>
                                      </p:cBhvr>
                                      <p:to>
                                        <p:strVal val="visible"/>
                                      </p:to>
                                    </p:set>
                                    <p:animEffect transition="in" filter="fade">
                                      <p:cBhvr>
                                        <p:cTn id="96" dur="500"/>
                                        <p:tgtEl>
                                          <p:spTgt spid="138"/>
                                        </p:tgtEl>
                                      </p:cBhvr>
                                    </p:animEffect>
                                  </p:childTnLst>
                                </p:cTn>
                              </p:par>
                            </p:childTnLst>
                          </p:cTn>
                        </p:par>
                        <p:par>
                          <p:cTn id="97" fill="hold">
                            <p:stCondLst>
                              <p:cond delay="500"/>
                            </p:stCondLst>
                            <p:childTnLst>
                              <p:par>
                                <p:cTn id="98" presetID="7" presetClass="emph" presetSubtype="2" fill="hold" nodeType="afterEffect">
                                  <p:stCondLst>
                                    <p:cond delay="0"/>
                                  </p:stCondLst>
                                  <p:childTnLst>
                                    <p:animClr clrSpc="rgb">
                                      <p:cBhvr>
                                        <p:cTn id="99" dur="500" fill="hold"/>
                                        <p:tgtEl>
                                          <p:spTgt spid="170"/>
                                        </p:tgtEl>
                                        <p:attrNameLst>
                                          <p:attrName>stroke.color</p:attrName>
                                        </p:attrNameLst>
                                      </p:cBhvr>
                                      <p:to>
                                        <a:schemeClr val="tx1"/>
                                      </p:to>
                                    </p:animClr>
                                    <p:set>
                                      <p:cBhvr>
                                        <p:cTn id="100" dur="500" fill="hold"/>
                                        <p:tgtEl>
                                          <p:spTgt spid="170"/>
                                        </p:tgtEl>
                                        <p:attrNameLst>
                                          <p:attrName>stroke.on</p:attrName>
                                        </p:attrNameLst>
                                      </p:cBhvr>
                                      <p:to>
                                        <p:strVal val="true"/>
                                      </p:to>
                                    </p:set>
                                  </p:childTnLst>
                                </p:cTn>
                              </p:par>
                            </p:childTnLst>
                          </p:cTn>
                        </p:par>
                      </p:childTnLst>
                    </p:cTn>
                  </p:par>
                  <p:par>
                    <p:cTn id="101" fill="hold">
                      <p:stCondLst>
                        <p:cond delay="indefinite"/>
                      </p:stCondLst>
                      <p:childTnLst>
                        <p:par>
                          <p:cTn id="102" fill="hold">
                            <p:stCondLst>
                              <p:cond delay="0"/>
                            </p:stCondLst>
                            <p:childTnLst>
                              <p:par>
                                <p:cTn id="103" presetID="7" presetClass="emph" presetSubtype="2" fill="hold" nodeType="clickEffect">
                                  <p:stCondLst>
                                    <p:cond delay="0"/>
                                  </p:stCondLst>
                                  <p:childTnLst>
                                    <p:animClr clrSpc="rgb">
                                      <p:cBhvr>
                                        <p:cTn id="104" dur="500" fill="hold"/>
                                        <p:tgtEl>
                                          <p:spTgt spid="113"/>
                                        </p:tgtEl>
                                        <p:attrNameLst>
                                          <p:attrName>stroke.color</p:attrName>
                                        </p:attrNameLst>
                                      </p:cBhvr>
                                      <p:to>
                                        <a:srgbClr val="FF0F0F"/>
                                      </p:to>
                                    </p:animClr>
                                    <p:set>
                                      <p:cBhvr>
                                        <p:cTn id="105" dur="500" fill="hold"/>
                                        <p:tgtEl>
                                          <p:spTgt spid="113"/>
                                        </p:tgtEl>
                                        <p:attrNameLst>
                                          <p:attrName>stroke.on</p:attrName>
                                        </p:attrNameLst>
                                      </p:cBhvr>
                                      <p:to>
                                        <p:strVal val="true"/>
                                      </p:to>
                                    </p:se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64"/>
                                        </p:tgtEl>
                                        <p:attrNameLst>
                                          <p:attrName>style.visibility</p:attrName>
                                        </p:attrNameLst>
                                      </p:cBhvr>
                                      <p:to>
                                        <p:strVal val="visible"/>
                                      </p:to>
                                    </p:set>
                                    <p:animEffect transition="in" filter="fade">
                                      <p:cBhvr>
                                        <p:cTn id="110" dur="500"/>
                                        <p:tgtEl>
                                          <p:spTgt spid="64"/>
                                        </p:tgtEl>
                                      </p:cBhvr>
                                    </p:animEffect>
                                  </p:childTnLst>
                                </p:cTn>
                              </p:par>
                            </p:childTnLst>
                          </p:cTn>
                        </p:par>
                        <p:par>
                          <p:cTn id="111" fill="hold">
                            <p:stCondLst>
                              <p:cond delay="500"/>
                            </p:stCondLst>
                            <p:childTnLst>
                              <p:par>
                                <p:cTn id="112" presetID="7" presetClass="emph" presetSubtype="2" fill="hold" nodeType="afterEffect">
                                  <p:stCondLst>
                                    <p:cond delay="0"/>
                                  </p:stCondLst>
                                  <p:childTnLst>
                                    <p:animClr clrSpc="rgb">
                                      <p:cBhvr>
                                        <p:cTn id="113" dur="500" fill="hold"/>
                                        <p:tgtEl>
                                          <p:spTgt spid="113"/>
                                        </p:tgtEl>
                                        <p:attrNameLst>
                                          <p:attrName>stroke.color</p:attrName>
                                        </p:attrNameLst>
                                      </p:cBhvr>
                                      <p:to>
                                        <a:schemeClr val="tx1"/>
                                      </p:to>
                                    </p:animClr>
                                    <p:set>
                                      <p:cBhvr>
                                        <p:cTn id="114" dur="500" fill="hold"/>
                                        <p:tgtEl>
                                          <p:spTgt spid="113"/>
                                        </p:tgtEl>
                                        <p:attrNameLst>
                                          <p:attrName>stroke.on</p:attrName>
                                        </p:attrNameLst>
                                      </p:cBhvr>
                                      <p:to>
                                        <p:strVal val="true"/>
                                      </p:to>
                                    </p:set>
                                  </p:childTnLst>
                                </p:cTn>
                              </p:par>
                            </p:childTnLst>
                          </p:cTn>
                        </p:par>
                      </p:childTnLst>
                    </p:cTn>
                  </p:par>
                  <p:par>
                    <p:cTn id="115" fill="hold">
                      <p:stCondLst>
                        <p:cond delay="indefinite"/>
                      </p:stCondLst>
                      <p:childTnLst>
                        <p:par>
                          <p:cTn id="116" fill="hold">
                            <p:stCondLst>
                              <p:cond delay="0"/>
                            </p:stCondLst>
                            <p:childTnLst>
                              <p:par>
                                <p:cTn id="117" presetID="7" presetClass="emph" presetSubtype="2" fill="hold" nodeType="clickEffect">
                                  <p:stCondLst>
                                    <p:cond delay="0"/>
                                  </p:stCondLst>
                                  <p:childTnLst>
                                    <p:animClr clrSpc="rgb">
                                      <p:cBhvr>
                                        <p:cTn id="118" dur="500" fill="hold"/>
                                        <p:tgtEl>
                                          <p:spTgt spid="88"/>
                                        </p:tgtEl>
                                        <p:attrNameLst>
                                          <p:attrName>stroke.color</p:attrName>
                                        </p:attrNameLst>
                                      </p:cBhvr>
                                      <p:to>
                                        <a:srgbClr val="FF0F0F"/>
                                      </p:to>
                                    </p:animClr>
                                    <p:set>
                                      <p:cBhvr>
                                        <p:cTn id="119" dur="500" fill="hold"/>
                                        <p:tgtEl>
                                          <p:spTgt spid="88"/>
                                        </p:tgtEl>
                                        <p:attrNameLst>
                                          <p:attrName>stroke.on</p:attrName>
                                        </p:attrNameLst>
                                      </p:cBhvr>
                                      <p:to>
                                        <p:strVal val="true"/>
                                      </p:to>
                                    </p:se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nodeType="clickEffect">
                                  <p:stCondLst>
                                    <p:cond delay="0"/>
                                  </p:stCondLst>
                                  <p:childTnLst>
                                    <p:set>
                                      <p:cBhvr>
                                        <p:cTn id="123" dur="1" fill="hold">
                                          <p:stCondLst>
                                            <p:cond delay="0"/>
                                          </p:stCondLst>
                                        </p:cTn>
                                        <p:tgtEl>
                                          <p:spTgt spid="139"/>
                                        </p:tgtEl>
                                        <p:attrNameLst>
                                          <p:attrName>style.visibility</p:attrName>
                                        </p:attrNameLst>
                                      </p:cBhvr>
                                      <p:to>
                                        <p:strVal val="visible"/>
                                      </p:to>
                                    </p:set>
                                    <p:animEffect transition="in" filter="fade">
                                      <p:cBhvr>
                                        <p:cTn id="124" dur="500"/>
                                        <p:tgtEl>
                                          <p:spTgt spid="139"/>
                                        </p:tgtEl>
                                      </p:cBhvr>
                                    </p:animEffect>
                                  </p:childTnLst>
                                </p:cTn>
                              </p:par>
                            </p:childTnLst>
                          </p:cTn>
                        </p:par>
                        <p:par>
                          <p:cTn id="125" fill="hold">
                            <p:stCondLst>
                              <p:cond delay="500"/>
                            </p:stCondLst>
                            <p:childTnLst>
                              <p:par>
                                <p:cTn id="126" presetID="7" presetClass="emph" presetSubtype="2" fill="hold" nodeType="afterEffect">
                                  <p:stCondLst>
                                    <p:cond delay="0"/>
                                  </p:stCondLst>
                                  <p:childTnLst>
                                    <p:animClr clrSpc="rgb">
                                      <p:cBhvr>
                                        <p:cTn id="127" dur="500" fill="hold"/>
                                        <p:tgtEl>
                                          <p:spTgt spid="88"/>
                                        </p:tgtEl>
                                        <p:attrNameLst>
                                          <p:attrName>stroke.color</p:attrName>
                                        </p:attrNameLst>
                                      </p:cBhvr>
                                      <p:to>
                                        <a:schemeClr val="tx1"/>
                                      </p:to>
                                    </p:animClr>
                                    <p:set>
                                      <p:cBhvr>
                                        <p:cTn id="128" dur="500" fill="hold"/>
                                        <p:tgtEl>
                                          <p:spTgt spid="88"/>
                                        </p:tgtEl>
                                        <p:attrNameLst>
                                          <p:attrName>stroke.on</p:attrName>
                                        </p:attrNameLst>
                                      </p:cBhvr>
                                      <p:to>
                                        <p:strVal val="true"/>
                                      </p:to>
                                    </p:set>
                                  </p:childTnLst>
                                </p:cTn>
                              </p:par>
                            </p:childTnLst>
                          </p:cTn>
                        </p:par>
                      </p:childTnLst>
                    </p:cTn>
                  </p:par>
                  <p:par>
                    <p:cTn id="129" fill="hold">
                      <p:stCondLst>
                        <p:cond delay="indefinite"/>
                      </p:stCondLst>
                      <p:childTnLst>
                        <p:par>
                          <p:cTn id="130" fill="hold">
                            <p:stCondLst>
                              <p:cond delay="0"/>
                            </p:stCondLst>
                            <p:childTnLst>
                              <p:par>
                                <p:cTn id="131" presetID="7" presetClass="emph" presetSubtype="2" fill="hold" nodeType="clickEffect">
                                  <p:stCondLst>
                                    <p:cond delay="0"/>
                                  </p:stCondLst>
                                  <p:childTnLst>
                                    <p:animClr clrSpc="rgb">
                                      <p:cBhvr>
                                        <p:cTn id="132" dur="500" fill="hold"/>
                                        <p:tgtEl>
                                          <p:spTgt spid="115"/>
                                        </p:tgtEl>
                                        <p:attrNameLst>
                                          <p:attrName>stroke.color</p:attrName>
                                        </p:attrNameLst>
                                      </p:cBhvr>
                                      <p:to>
                                        <a:srgbClr val="FF0F0F"/>
                                      </p:to>
                                    </p:animClr>
                                    <p:set>
                                      <p:cBhvr>
                                        <p:cTn id="133" dur="500" fill="hold"/>
                                        <p:tgtEl>
                                          <p:spTgt spid="115"/>
                                        </p:tgtEl>
                                        <p:attrNameLst>
                                          <p:attrName>stroke.on</p:attrName>
                                        </p:attrNameLst>
                                      </p:cBhvr>
                                      <p:to>
                                        <p:strVal val="true"/>
                                      </p:to>
                                    </p:se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73"/>
                                        </p:tgtEl>
                                        <p:attrNameLst>
                                          <p:attrName>style.visibility</p:attrName>
                                        </p:attrNameLst>
                                      </p:cBhvr>
                                      <p:to>
                                        <p:strVal val="visible"/>
                                      </p:to>
                                    </p:set>
                                    <p:animEffect transition="in" filter="fade">
                                      <p:cBhvr>
                                        <p:cTn id="138" dur="500"/>
                                        <p:tgtEl>
                                          <p:spTgt spid="73"/>
                                        </p:tgtEl>
                                      </p:cBhvr>
                                    </p:animEffect>
                                  </p:childTnLst>
                                </p:cTn>
                              </p:par>
                            </p:childTnLst>
                          </p:cTn>
                        </p:par>
                        <p:par>
                          <p:cTn id="139" fill="hold">
                            <p:stCondLst>
                              <p:cond delay="500"/>
                            </p:stCondLst>
                            <p:childTnLst>
                              <p:par>
                                <p:cTn id="140" presetID="7" presetClass="emph" presetSubtype="2" fill="hold" nodeType="afterEffect">
                                  <p:stCondLst>
                                    <p:cond delay="0"/>
                                  </p:stCondLst>
                                  <p:childTnLst>
                                    <p:animClr clrSpc="rgb">
                                      <p:cBhvr>
                                        <p:cTn id="141" dur="500" fill="hold"/>
                                        <p:tgtEl>
                                          <p:spTgt spid="115"/>
                                        </p:tgtEl>
                                        <p:attrNameLst>
                                          <p:attrName>stroke.color</p:attrName>
                                        </p:attrNameLst>
                                      </p:cBhvr>
                                      <p:to>
                                        <a:schemeClr val="tx1"/>
                                      </p:to>
                                    </p:animClr>
                                    <p:set>
                                      <p:cBhvr>
                                        <p:cTn id="142" dur="500" fill="hold"/>
                                        <p:tgtEl>
                                          <p:spTgt spid="115"/>
                                        </p:tgtEl>
                                        <p:attrNameLst>
                                          <p:attrName>stroke.on</p:attrName>
                                        </p:attrNameLst>
                                      </p:cBhvr>
                                      <p:to>
                                        <p:strVal val="true"/>
                                      </p:to>
                                    </p:set>
                                  </p:childTnLst>
                                </p:cTn>
                              </p:par>
                            </p:childTnLst>
                          </p:cTn>
                        </p:par>
                      </p:childTnLst>
                    </p:cTn>
                  </p:par>
                  <p:par>
                    <p:cTn id="143" fill="hold">
                      <p:stCondLst>
                        <p:cond delay="indefinite"/>
                      </p:stCondLst>
                      <p:childTnLst>
                        <p:par>
                          <p:cTn id="144" fill="hold">
                            <p:stCondLst>
                              <p:cond delay="0"/>
                            </p:stCondLst>
                            <p:childTnLst>
                              <p:par>
                                <p:cTn id="145" presetID="7" presetClass="emph" presetSubtype="2" fill="hold" nodeType="clickEffect">
                                  <p:stCondLst>
                                    <p:cond delay="0"/>
                                  </p:stCondLst>
                                  <p:childTnLst>
                                    <p:animClr clrSpc="rgb">
                                      <p:cBhvr>
                                        <p:cTn id="146" dur="500" fill="hold"/>
                                        <p:tgtEl>
                                          <p:spTgt spid="86"/>
                                        </p:tgtEl>
                                        <p:attrNameLst>
                                          <p:attrName>stroke.color</p:attrName>
                                        </p:attrNameLst>
                                      </p:cBhvr>
                                      <p:to>
                                        <a:srgbClr val="FF0F0F"/>
                                      </p:to>
                                    </p:animClr>
                                    <p:set>
                                      <p:cBhvr>
                                        <p:cTn id="147" dur="500" fill="hold"/>
                                        <p:tgtEl>
                                          <p:spTgt spid="86"/>
                                        </p:tgtEl>
                                        <p:attrNameLst>
                                          <p:attrName>stroke.on</p:attrName>
                                        </p:attrNameLst>
                                      </p:cBhvr>
                                      <p:to>
                                        <p:strVal val="true"/>
                                      </p:to>
                                    </p:se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nodeType="clickEffect">
                                  <p:stCondLst>
                                    <p:cond delay="0"/>
                                  </p:stCondLst>
                                  <p:childTnLst>
                                    <p:set>
                                      <p:cBhvr>
                                        <p:cTn id="151" dur="1" fill="hold">
                                          <p:stCondLst>
                                            <p:cond delay="0"/>
                                          </p:stCondLst>
                                        </p:cTn>
                                        <p:tgtEl>
                                          <p:spTgt spid="129"/>
                                        </p:tgtEl>
                                        <p:attrNameLst>
                                          <p:attrName>style.visibility</p:attrName>
                                        </p:attrNameLst>
                                      </p:cBhvr>
                                      <p:to>
                                        <p:strVal val="visible"/>
                                      </p:to>
                                    </p:set>
                                    <p:animEffect transition="in" filter="fade">
                                      <p:cBhvr>
                                        <p:cTn id="152" dur="500"/>
                                        <p:tgtEl>
                                          <p:spTgt spid="129"/>
                                        </p:tgtEl>
                                      </p:cBhvr>
                                    </p:animEffect>
                                  </p:childTnLst>
                                </p:cTn>
                              </p:par>
                            </p:childTnLst>
                          </p:cTn>
                        </p:par>
                        <p:par>
                          <p:cTn id="153" fill="hold">
                            <p:stCondLst>
                              <p:cond delay="500"/>
                            </p:stCondLst>
                            <p:childTnLst>
                              <p:par>
                                <p:cTn id="154" presetID="7" presetClass="emph" presetSubtype="2" fill="hold" nodeType="afterEffect">
                                  <p:stCondLst>
                                    <p:cond delay="0"/>
                                  </p:stCondLst>
                                  <p:childTnLst>
                                    <p:animClr clrSpc="rgb">
                                      <p:cBhvr>
                                        <p:cTn id="155" dur="2000" fill="hold"/>
                                        <p:tgtEl>
                                          <p:spTgt spid="86"/>
                                        </p:tgtEl>
                                        <p:attrNameLst>
                                          <p:attrName>stroke.color</p:attrName>
                                        </p:attrNameLst>
                                      </p:cBhvr>
                                      <p:to>
                                        <a:schemeClr val="tx1"/>
                                      </p:to>
                                    </p:animClr>
                                    <p:set>
                                      <p:cBhvr>
                                        <p:cTn id="156" dur="2000" fill="hold"/>
                                        <p:tgtEl>
                                          <p:spTgt spid="86"/>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Inhaltsplatzhalter 2"/>
          <p:cNvSpPr>
            <a:spLocks noGrp="1"/>
          </p:cNvSpPr>
          <p:nvPr>
            <p:ph idx="1"/>
          </p:nvPr>
        </p:nvSpPr>
        <p:spPr>
          <a:xfrm>
            <a:off x="457200" y="1600200"/>
            <a:ext cx="8229600" cy="4525963"/>
          </a:xfrm>
        </p:spPr>
        <p:txBody>
          <a:bodyPr/>
          <a:lstStyle/>
          <a:p>
            <a:r>
              <a:rPr lang="de-DE" dirty="0" smtClean="0"/>
              <a:t>Vorsicht:</a:t>
            </a:r>
            <a:endParaRPr lang="de-DE" dirty="0"/>
          </a:p>
        </p:txBody>
      </p:sp>
      <p:sp>
        <p:nvSpPr>
          <p:cNvPr id="2" name="Titel 1"/>
          <p:cNvSpPr>
            <a:spLocks noGrp="1"/>
          </p:cNvSpPr>
          <p:nvPr>
            <p:ph type="title"/>
          </p:nvPr>
        </p:nvSpPr>
        <p:spPr/>
        <p:txBody>
          <a:bodyPr/>
          <a:lstStyle/>
          <a:p>
            <a:r>
              <a:rPr lang="de-DE" dirty="0" err="1" smtClean="0"/>
              <a:t>Multiplizität</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grpSp>
        <p:nvGrpSpPr>
          <p:cNvPr id="3" name="Gruppieren 5"/>
          <p:cNvGrpSpPr/>
          <p:nvPr/>
        </p:nvGrpSpPr>
        <p:grpSpPr>
          <a:xfrm>
            <a:off x="1396333" y="2753582"/>
            <a:ext cx="1603718" cy="872197"/>
            <a:chOff x="604910" y="1617785"/>
            <a:chExt cx="1603718" cy="872197"/>
          </a:xfrm>
        </p:grpSpPr>
        <p:sp>
          <p:nvSpPr>
            <p:cNvPr id="16" name="Rechteck 15"/>
            <p:cNvSpPr/>
            <p:nvPr/>
          </p:nvSpPr>
          <p:spPr>
            <a:xfrm>
              <a:off x="604911" y="1617785"/>
              <a:ext cx="1603717" cy="8721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p:cNvSpPr txBox="1"/>
            <p:nvPr/>
          </p:nvSpPr>
          <p:spPr>
            <a:xfrm>
              <a:off x="604911" y="1617785"/>
              <a:ext cx="1561514" cy="400110"/>
            </a:xfrm>
            <a:prstGeom prst="rect">
              <a:avLst/>
            </a:prstGeom>
            <a:noFill/>
          </p:spPr>
          <p:txBody>
            <a:bodyPr wrap="square" rtlCol="0">
              <a:spAutoFit/>
            </a:bodyPr>
            <a:lstStyle/>
            <a:p>
              <a:pPr algn="ctr"/>
              <a:r>
                <a:rPr lang="de-DE" sz="2000" b="1" dirty="0" smtClean="0"/>
                <a:t>Dreirad</a:t>
              </a:r>
              <a:endParaRPr lang="de-DE" sz="2000" b="1" dirty="0"/>
            </a:p>
          </p:txBody>
        </p:sp>
        <p:cxnSp>
          <p:nvCxnSpPr>
            <p:cNvPr id="18" name="Gerade Verbindung 17"/>
            <p:cNvCxnSpPr>
              <a:stCxn id="16" idx="1"/>
              <a:endCxn id="16" idx="3"/>
            </p:cNvCxnSpPr>
            <p:nvPr/>
          </p:nvCxnSpPr>
          <p:spPr>
            <a:xfrm rot="10800000" flipH="1">
              <a:off x="604910" y="2053884"/>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6" name="Gruppieren 28"/>
          <p:cNvGrpSpPr/>
          <p:nvPr/>
        </p:nvGrpSpPr>
        <p:grpSpPr>
          <a:xfrm>
            <a:off x="4159839" y="2940876"/>
            <a:ext cx="591384" cy="369332"/>
            <a:chOff x="4095444" y="1495601"/>
            <a:chExt cx="591384" cy="369332"/>
          </a:xfrm>
        </p:grpSpPr>
        <p:sp>
          <p:nvSpPr>
            <p:cNvPr id="11" name="Textfeld 10"/>
            <p:cNvSpPr txBox="1"/>
            <p:nvPr/>
          </p:nvSpPr>
          <p:spPr>
            <a:xfrm>
              <a:off x="4095444" y="1495601"/>
              <a:ext cx="491930" cy="369332"/>
            </a:xfrm>
            <a:prstGeom prst="rect">
              <a:avLst/>
            </a:prstGeom>
            <a:noFill/>
          </p:spPr>
          <p:txBody>
            <a:bodyPr wrap="none" rtlCol="0">
              <a:spAutoFit/>
            </a:bodyPr>
            <a:lstStyle/>
            <a:p>
              <a:pPr algn="r"/>
              <a:r>
                <a:rPr lang="de-DE" dirty="0" smtClean="0"/>
                <a:t>hat</a:t>
              </a:r>
              <a:endParaRPr lang="de-DE" dirty="0"/>
            </a:p>
          </p:txBody>
        </p:sp>
        <p:sp>
          <p:nvSpPr>
            <p:cNvPr id="12" name="Gleichschenkliges Dreieck 11"/>
            <p:cNvSpPr/>
            <p:nvPr/>
          </p:nvSpPr>
          <p:spPr>
            <a:xfrm rot="5400000">
              <a:off x="4546986" y="1651643"/>
              <a:ext cx="193790" cy="858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10" name="Gerade Verbindung 9"/>
          <p:cNvCxnSpPr/>
          <p:nvPr/>
        </p:nvCxnSpPr>
        <p:spPr>
          <a:xfrm rot="10800000">
            <a:off x="2998863" y="3295278"/>
            <a:ext cx="2903761"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2" name="Textfeld 21"/>
          <p:cNvSpPr txBox="1"/>
          <p:nvPr/>
        </p:nvSpPr>
        <p:spPr>
          <a:xfrm>
            <a:off x="3033935" y="2910560"/>
            <a:ext cx="301686" cy="369332"/>
          </a:xfrm>
          <a:prstGeom prst="rect">
            <a:avLst/>
          </a:prstGeom>
          <a:noFill/>
        </p:spPr>
        <p:txBody>
          <a:bodyPr wrap="none" rtlCol="0">
            <a:spAutoFit/>
          </a:bodyPr>
          <a:lstStyle/>
          <a:p>
            <a:r>
              <a:rPr lang="de-DE" dirty="0" smtClean="0"/>
              <a:t>1</a:t>
            </a:r>
            <a:endParaRPr lang="de-DE" dirty="0"/>
          </a:p>
        </p:txBody>
      </p:sp>
      <p:sp>
        <p:nvSpPr>
          <p:cNvPr id="23" name="Textfeld 22"/>
          <p:cNvSpPr txBox="1"/>
          <p:nvPr/>
        </p:nvSpPr>
        <p:spPr>
          <a:xfrm>
            <a:off x="5571073" y="2910560"/>
            <a:ext cx="301686" cy="369332"/>
          </a:xfrm>
          <a:prstGeom prst="rect">
            <a:avLst/>
          </a:prstGeom>
          <a:noFill/>
        </p:spPr>
        <p:txBody>
          <a:bodyPr wrap="none" rtlCol="0">
            <a:spAutoFit/>
          </a:bodyPr>
          <a:lstStyle/>
          <a:p>
            <a:r>
              <a:rPr lang="de-DE" dirty="0" smtClean="0"/>
              <a:t>3</a:t>
            </a:r>
            <a:endParaRPr lang="de-DE" dirty="0"/>
          </a:p>
        </p:txBody>
      </p:sp>
      <p:grpSp>
        <p:nvGrpSpPr>
          <p:cNvPr id="7" name="Gruppieren 5"/>
          <p:cNvGrpSpPr/>
          <p:nvPr/>
        </p:nvGrpSpPr>
        <p:grpSpPr>
          <a:xfrm>
            <a:off x="1396333" y="4092986"/>
            <a:ext cx="1603718" cy="872197"/>
            <a:chOff x="604910" y="1617785"/>
            <a:chExt cx="1603718" cy="872197"/>
          </a:xfrm>
        </p:grpSpPr>
        <p:sp>
          <p:nvSpPr>
            <p:cNvPr id="25" name="Rechteck 24"/>
            <p:cNvSpPr/>
            <p:nvPr/>
          </p:nvSpPr>
          <p:spPr>
            <a:xfrm>
              <a:off x="604911" y="1617785"/>
              <a:ext cx="1603717" cy="8721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p:cNvSpPr txBox="1"/>
            <p:nvPr/>
          </p:nvSpPr>
          <p:spPr>
            <a:xfrm>
              <a:off x="604911" y="1617785"/>
              <a:ext cx="1561514" cy="400110"/>
            </a:xfrm>
            <a:prstGeom prst="rect">
              <a:avLst/>
            </a:prstGeom>
            <a:noFill/>
          </p:spPr>
          <p:txBody>
            <a:bodyPr wrap="square" rtlCol="0">
              <a:spAutoFit/>
            </a:bodyPr>
            <a:lstStyle/>
            <a:p>
              <a:pPr algn="ctr"/>
              <a:r>
                <a:rPr lang="de-DE" sz="2000" b="1" dirty="0" smtClean="0"/>
                <a:t>Zweirad</a:t>
              </a:r>
              <a:endParaRPr lang="de-DE" sz="2000" b="1" dirty="0"/>
            </a:p>
          </p:txBody>
        </p:sp>
        <p:cxnSp>
          <p:nvCxnSpPr>
            <p:cNvPr id="27" name="Gerade Verbindung 26"/>
            <p:cNvCxnSpPr>
              <a:stCxn id="25" idx="1"/>
              <a:endCxn id="25" idx="3"/>
            </p:cNvCxnSpPr>
            <p:nvPr/>
          </p:nvCxnSpPr>
          <p:spPr>
            <a:xfrm rot="10800000" flipH="1">
              <a:off x="604910" y="2053884"/>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3" name="Rechteck 12"/>
          <p:cNvSpPr/>
          <p:nvPr/>
        </p:nvSpPr>
        <p:spPr>
          <a:xfrm>
            <a:off x="5887367" y="2982181"/>
            <a:ext cx="1603717" cy="174436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5887367" y="2982181"/>
            <a:ext cx="1561514" cy="400110"/>
          </a:xfrm>
          <a:prstGeom prst="rect">
            <a:avLst/>
          </a:prstGeom>
          <a:noFill/>
        </p:spPr>
        <p:txBody>
          <a:bodyPr wrap="square" rtlCol="0">
            <a:spAutoFit/>
          </a:bodyPr>
          <a:lstStyle/>
          <a:p>
            <a:pPr algn="ctr"/>
            <a:r>
              <a:rPr lang="de-DE" sz="2000" b="1" dirty="0" smtClean="0"/>
              <a:t>Rad</a:t>
            </a:r>
            <a:endParaRPr lang="de-DE" sz="2000" b="1" dirty="0"/>
          </a:p>
        </p:txBody>
      </p:sp>
      <p:cxnSp>
        <p:nvCxnSpPr>
          <p:cNvPr id="53" name="Gerade Verbindung 52"/>
          <p:cNvCxnSpPr/>
          <p:nvPr/>
        </p:nvCxnSpPr>
        <p:spPr>
          <a:xfrm rot="10800000" flipH="1">
            <a:off x="5887366" y="3418280"/>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8" name="Gruppieren 28"/>
          <p:cNvGrpSpPr/>
          <p:nvPr/>
        </p:nvGrpSpPr>
        <p:grpSpPr>
          <a:xfrm>
            <a:off x="4159839" y="3967211"/>
            <a:ext cx="591384" cy="369332"/>
            <a:chOff x="4095444" y="1495601"/>
            <a:chExt cx="591384" cy="369332"/>
          </a:xfrm>
        </p:grpSpPr>
        <p:sp>
          <p:nvSpPr>
            <p:cNvPr id="56" name="Textfeld 55"/>
            <p:cNvSpPr txBox="1"/>
            <p:nvPr/>
          </p:nvSpPr>
          <p:spPr>
            <a:xfrm>
              <a:off x="4095444" y="1495601"/>
              <a:ext cx="491930" cy="369332"/>
            </a:xfrm>
            <a:prstGeom prst="rect">
              <a:avLst/>
            </a:prstGeom>
            <a:noFill/>
          </p:spPr>
          <p:txBody>
            <a:bodyPr wrap="none" rtlCol="0">
              <a:spAutoFit/>
            </a:bodyPr>
            <a:lstStyle/>
            <a:p>
              <a:pPr algn="r"/>
              <a:r>
                <a:rPr lang="de-DE" dirty="0" smtClean="0"/>
                <a:t>hat</a:t>
              </a:r>
              <a:endParaRPr lang="de-DE" dirty="0"/>
            </a:p>
          </p:txBody>
        </p:sp>
        <p:sp>
          <p:nvSpPr>
            <p:cNvPr id="57" name="Gleichschenkliges Dreieck 56"/>
            <p:cNvSpPr/>
            <p:nvPr/>
          </p:nvSpPr>
          <p:spPr>
            <a:xfrm rot="5400000">
              <a:off x="4546986" y="1651643"/>
              <a:ext cx="193790" cy="858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58" name="Gerade Verbindung 57"/>
          <p:cNvCxnSpPr/>
          <p:nvPr/>
        </p:nvCxnSpPr>
        <p:spPr>
          <a:xfrm rot="10800000">
            <a:off x="2998863" y="4321613"/>
            <a:ext cx="2903761"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9" name="Textfeld 58"/>
          <p:cNvSpPr txBox="1"/>
          <p:nvPr/>
        </p:nvSpPr>
        <p:spPr>
          <a:xfrm>
            <a:off x="3033935" y="3936895"/>
            <a:ext cx="301686" cy="369332"/>
          </a:xfrm>
          <a:prstGeom prst="rect">
            <a:avLst/>
          </a:prstGeom>
          <a:noFill/>
        </p:spPr>
        <p:txBody>
          <a:bodyPr wrap="none" rtlCol="0">
            <a:spAutoFit/>
          </a:bodyPr>
          <a:lstStyle/>
          <a:p>
            <a:r>
              <a:rPr lang="de-DE" dirty="0" smtClean="0"/>
              <a:t>1</a:t>
            </a:r>
            <a:endParaRPr lang="de-DE" dirty="0"/>
          </a:p>
        </p:txBody>
      </p:sp>
      <p:sp>
        <p:nvSpPr>
          <p:cNvPr id="60" name="Textfeld 59"/>
          <p:cNvSpPr txBox="1"/>
          <p:nvPr/>
        </p:nvSpPr>
        <p:spPr>
          <a:xfrm>
            <a:off x="5571073" y="3936895"/>
            <a:ext cx="301686" cy="369332"/>
          </a:xfrm>
          <a:prstGeom prst="rect">
            <a:avLst/>
          </a:prstGeom>
          <a:noFill/>
        </p:spPr>
        <p:txBody>
          <a:bodyPr wrap="none" rtlCol="0">
            <a:spAutoFit/>
          </a:bodyPr>
          <a:lstStyle/>
          <a:p>
            <a:r>
              <a:rPr lang="de-DE" dirty="0" smtClean="0"/>
              <a:t>2</a:t>
            </a:r>
            <a:endParaRPr lang="de-DE" dirty="0"/>
          </a:p>
        </p:txBody>
      </p:sp>
      <p:grpSp>
        <p:nvGrpSpPr>
          <p:cNvPr id="9" name="Gruppieren 63"/>
          <p:cNvGrpSpPr/>
          <p:nvPr/>
        </p:nvGrpSpPr>
        <p:grpSpPr>
          <a:xfrm>
            <a:off x="3325524" y="3310665"/>
            <a:ext cx="768159" cy="1030309"/>
            <a:chOff x="3325524" y="2228841"/>
            <a:chExt cx="768159" cy="1030309"/>
          </a:xfrm>
        </p:grpSpPr>
        <p:cxnSp>
          <p:nvCxnSpPr>
            <p:cNvPr id="61" name="Gerade Verbindung 60"/>
            <p:cNvCxnSpPr/>
            <p:nvPr/>
          </p:nvCxnSpPr>
          <p:spPr>
            <a:xfrm rot="5400000">
              <a:off x="3129567" y="2743202"/>
              <a:ext cx="1030309" cy="1588"/>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62" name="Textfeld 61"/>
            <p:cNvSpPr txBox="1"/>
            <p:nvPr/>
          </p:nvSpPr>
          <p:spPr>
            <a:xfrm>
              <a:off x="3325524" y="2521618"/>
              <a:ext cx="768159" cy="369332"/>
            </a:xfrm>
            <a:prstGeom prst="rect">
              <a:avLst/>
            </a:prstGeom>
            <a:solidFill>
              <a:schemeClr val="bg1"/>
            </a:solidFill>
          </p:spPr>
          <p:txBody>
            <a:bodyPr wrap="none" rtlCol="0">
              <a:spAutoFit/>
            </a:bodyPr>
            <a:lstStyle/>
            <a:p>
              <a:pPr algn="r"/>
              <a:r>
                <a:rPr lang="de-DE" dirty="0" smtClean="0"/>
                <a:t>{oder}</a:t>
              </a:r>
              <a:endParaRPr lang="de-DE" dirty="0"/>
            </a:p>
          </p:txBody>
        </p:sp>
      </p:grpSp>
      <p:sp>
        <p:nvSpPr>
          <p:cNvPr id="65" name="Ellipse 64"/>
          <p:cNvSpPr/>
          <p:nvPr/>
        </p:nvSpPr>
        <p:spPr>
          <a:xfrm>
            <a:off x="2897748" y="2884867"/>
            <a:ext cx="579549" cy="162273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5"/>
                                        </p:tgtEl>
                                      </p:cBhvr>
                                    </p:animEffect>
                                    <p:set>
                                      <p:cBhvr>
                                        <p:cTn id="12" dur="1" fill="hold">
                                          <p:stCondLst>
                                            <p:cond delay="499"/>
                                          </p:stCondLst>
                                        </p:cTn>
                                        <p:tgtEl>
                                          <p:spTgt spid="65"/>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5"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dirty="0" smtClean="0"/>
              <a:t>Generalisierung und Vererbung</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dirty="0" err="1" smtClean="0"/>
              <a:t>christof</a:t>
            </a:r>
            <a:r>
              <a:rPr lang="de-DE" dirty="0" smtClean="0"/>
              <a:t> </a:t>
            </a:r>
            <a:r>
              <a:rPr lang="de-DE" dirty="0" err="1" smtClean="0"/>
              <a:t>rezk-salama</a:t>
            </a:r>
            <a:r>
              <a:rPr lang="de-DE" dirty="0" smtClean="0"/>
              <a:t>, </a:t>
            </a:r>
            <a:r>
              <a:rPr lang="de-DE" dirty="0" err="1" smtClean="0"/>
              <a:t>computergraphik</a:t>
            </a:r>
            <a:r>
              <a:rPr lang="de-DE" dirty="0" smtClean="0"/>
              <a:t> und </a:t>
            </a:r>
            <a:r>
              <a:rPr lang="de-DE" dirty="0" err="1" smtClean="0"/>
              <a:t>multimediasysteme</a:t>
            </a:r>
            <a:r>
              <a:rPr lang="de-DE" dirty="0" smtClean="0"/>
              <a:t>, </a:t>
            </a:r>
            <a:r>
              <a:rPr lang="de-DE" dirty="0" err="1" smtClean="0"/>
              <a:t>universität</a:t>
            </a:r>
            <a:r>
              <a:rPr lang="de-DE" dirty="0" smtClean="0"/>
              <a:t> siegen</a:t>
            </a:r>
            <a:endParaRPr lang="de-DE" dirty="0"/>
          </a:p>
        </p:txBody>
      </p:sp>
      <p:grpSp>
        <p:nvGrpSpPr>
          <p:cNvPr id="35" name="Gruppieren 34"/>
          <p:cNvGrpSpPr/>
          <p:nvPr/>
        </p:nvGrpSpPr>
        <p:grpSpPr>
          <a:xfrm>
            <a:off x="1396333" y="2753582"/>
            <a:ext cx="1603718" cy="2211601"/>
            <a:chOff x="1396333" y="2753582"/>
            <a:chExt cx="1603718" cy="2211601"/>
          </a:xfrm>
        </p:grpSpPr>
        <p:grpSp>
          <p:nvGrpSpPr>
            <p:cNvPr id="6" name="Gruppieren 5"/>
            <p:cNvGrpSpPr/>
            <p:nvPr/>
          </p:nvGrpSpPr>
          <p:grpSpPr>
            <a:xfrm>
              <a:off x="1396333" y="2753582"/>
              <a:ext cx="1603718" cy="872197"/>
              <a:chOff x="604910" y="1617785"/>
              <a:chExt cx="1603718" cy="872197"/>
            </a:xfrm>
          </p:grpSpPr>
          <p:sp>
            <p:nvSpPr>
              <p:cNvPr id="7" name="Rechteck 6"/>
              <p:cNvSpPr/>
              <p:nvPr/>
            </p:nvSpPr>
            <p:spPr>
              <a:xfrm>
                <a:off x="604911" y="1617785"/>
                <a:ext cx="1603717" cy="8721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604911" y="1617785"/>
                <a:ext cx="1561514" cy="400110"/>
              </a:xfrm>
              <a:prstGeom prst="rect">
                <a:avLst/>
              </a:prstGeom>
              <a:noFill/>
            </p:spPr>
            <p:txBody>
              <a:bodyPr wrap="square" rtlCol="0">
                <a:spAutoFit/>
              </a:bodyPr>
              <a:lstStyle/>
              <a:p>
                <a:pPr algn="ctr"/>
                <a:r>
                  <a:rPr lang="de-DE" sz="2000" b="1" dirty="0" smtClean="0"/>
                  <a:t>Dreirad</a:t>
                </a:r>
                <a:endParaRPr lang="de-DE" sz="2000" b="1" dirty="0"/>
              </a:p>
            </p:txBody>
          </p:sp>
          <p:cxnSp>
            <p:nvCxnSpPr>
              <p:cNvPr id="9" name="Gerade Verbindung 8"/>
              <p:cNvCxnSpPr>
                <a:stCxn id="7" idx="1"/>
                <a:endCxn id="7" idx="3"/>
              </p:cNvCxnSpPr>
              <p:nvPr/>
            </p:nvCxnSpPr>
            <p:spPr>
              <a:xfrm rot="10800000" flipH="1">
                <a:off x="604910" y="2053884"/>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16" name="Gruppieren 5"/>
            <p:cNvGrpSpPr/>
            <p:nvPr/>
          </p:nvGrpSpPr>
          <p:grpSpPr>
            <a:xfrm>
              <a:off x="1396333" y="4092986"/>
              <a:ext cx="1603718" cy="872197"/>
              <a:chOff x="604910" y="1617785"/>
              <a:chExt cx="1603718" cy="872197"/>
            </a:xfrm>
          </p:grpSpPr>
          <p:sp>
            <p:nvSpPr>
              <p:cNvPr id="17" name="Rechteck 16"/>
              <p:cNvSpPr/>
              <p:nvPr/>
            </p:nvSpPr>
            <p:spPr>
              <a:xfrm>
                <a:off x="604911" y="1617785"/>
                <a:ext cx="1603717" cy="8721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p:cNvSpPr txBox="1"/>
              <p:nvPr/>
            </p:nvSpPr>
            <p:spPr>
              <a:xfrm>
                <a:off x="604911" y="1617785"/>
                <a:ext cx="1561514" cy="400110"/>
              </a:xfrm>
              <a:prstGeom prst="rect">
                <a:avLst/>
              </a:prstGeom>
              <a:noFill/>
            </p:spPr>
            <p:txBody>
              <a:bodyPr wrap="square" rtlCol="0">
                <a:spAutoFit/>
              </a:bodyPr>
              <a:lstStyle/>
              <a:p>
                <a:pPr algn="ctr"/>
                <a:r>
                  <a:rPr lang="de-DE" sz="2000" b="1" dirty="0" smtClean="0"/>
                  <a:t>Zweirad</a:t>
                </a:r>
                <a:endParaRPr lang="de-DE" sz="2000" b="1" dirty="0"/>
              </a:p>
            </p:txBody>
          </p:sp>
          <p:cxnSp>
            <p:nvCxnSpPr>
              <p:cNvPr id="19" name="Gerade Verbindung 18"/>
              <p:cNvCxnSpPr>
                <a:stCxn id="17" idx="1"/>
                <a:endCxn id="17" idx="3"/>
              </p:cNvCxnSpPr>
              <p:nvPr/>
            </p:nvCxnSpPr>
            <p:spPr>
              <a:xfrm rot="10800000" flipH="1">
                <a:off x="604910" y="2053884"/>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grpSp>
        <p:nvGrpSpPr>
          <p:cNvPr id="34" name="Gruppieren 33"/>
          <p:cNvGrpSpPr/>
          <p:nvPr/>
        </p:nvGrpSpPr>
        <p:grpSpPr>
          <a:xfrm>
            <a:off x="5887366" y="2982181"/>
            <a:ext cx="1603718" cy="1744366"/>
            <a:chOff x="5887366" y="2982181"/>
            <a:chExt cx="1603718" cy="1744366"/>
          </a:xfrm>
        </p:grpSpPr>
        <p:sp>
          <p:nvSpPr>
            <p:cNvPr id="20" name="Rechteck 19"/>
            <p:cNvSpPr/>
            <p:nvPr/>
          </p:nvSpPr>
          <p:spPr>
            <a:xfrm>
              <a:off x="5887367" y="2982181"/>
              <a:ext cx="1603717" cy="174436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feld 20"/>
            <p:cNvSpPr txBox="1"/>
            <p:nvPr/>
          </p:nvSpPr>
          <p:spPr>
            <a:xfrm>
              <a:off x="5887367" y="2982181"/>
              <a:ext cx="1561514" cy="400110"/>
            </a:xfrm>
            <a:prstGeom prst="rect">
              <a:avLst/>
            </a:prstGeom>
            <a:noFill/>
          </p:spPr>
          <p:txBody>
            <a:bodyPr wrap="square" rtlCol="0">
              <a:spAutoFit/>
            </a:bodyPr>
            <a:lstStyle/>
            <a:p>
              <a:pPr algn="ctr"/>
              <a:r>
                <a:rPr lang="de-DE" sz="2000" b="1" dirty="0" smtClean="0"/>
                <a:t>Rad</a:t>
              </a:r>
              <a:endParaRPr lang="de-DE" sz="2000" b="1" dirty="0"/>
            </a:p>
          </p:txBody>
        </p:sp>
        <p:cxnSp>
          <p:nvCxnSpPr>
            <p:cNvPr id="22" name="Gerade Verbindung 21"/>
            <p:cNvCxnSpPr/>
            <p:nvPr/>
          </p:nvCxnSpPr>
          <p:spPr>
            <a:xfrm rot="10800000" flipH="1">
              <a:off x="5887366" y="3418280"/>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33" name="Gruppieren 32"/>
          <p:cNvGrpSpPr/>
          <p:nvPr/>
        </p:nvGrpSpPr>
        <p:grpSpPr>
          <a:xfrm>
            <a:off x="2998863" y="2910560"/>
            <a:ext cx="2903761" cy="1430414"/>
            <a:chOff x="2998863" y="2910560"/>
            <a:chExt cx="2903761" cy="1430414"/>
          </a:xfrm>
        </p:grpSpPr>
        <p:grpSp>
          <p:nvGrpSpPr>
            <p:cNvPr id="10" name="Gruppieren 28"/>
            <p:cNvGrpSpPr/>
            <p:nvPr/>
          </p:nvGrpSpPr>
          <p:grpSpPr>
            <a:xfrm>
              <a:off x="4159839" y="2940876"/>
              <a:ext cx="591384" cy="369332"/>
              <a:chOff x="4095444" y="1495601"/>
              <a:chExt cx="591384" cy="369332"/>
            </a:xfrm>
          </p:grpSpPr>
          <p:sp>
            <p:nvSpPr>
              <p:cNvPr id="11" name="Textfeld 10"/>
              <p:cNvSpPr txBox="1"/>
              <p:nvPr/>
            </p:nvSpPr>
            <p:spPr>
              <a:xfrm>
                <a:off x="4095444" y="1495601"/>
                <a:ext cx="491930" cy="369332"/>
              </a:xfrm>
              <a:prstGeom prst="rect">
                <a:avLst/>
              </a:prstGeom>
              <a:noFill/>
            </p:spPr>
            <p:txBody>
              <a:bodyPr wrap="none" rtlCol="0">
                <a:spAutoFit/>
              </a:bodyPr>
              <a:lstStyle/>
              <a:p>
                <a:pPr algn="r"/>
                <a:r>
                  <a:rPr lang="de-DE" dirty="0" smtClean="0"/>
                  <a:t>hat</a:t>
                </a:r>
                <a:endParaRPr lang="de-DE" dirty="0"/>
              </a:p>
            </p:txBody>
          </p:sp>
          <p:sp>
            <p:nvSpPr>
              <p:cNvPr id="12" name="Gleichschenkliges Dreieck 11"/>
              <p:cNvSpPr/>
              <p:nvPr/>
            </p:nvSpPr>
            <p:spPr>
              <a:xfrm rot="5400000">
                <a:off x="4546986" y="1651643"/>
                <a:ext cx="193790" cy="858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13" name="Gerade Verbindung 12"/>
            <p:cNvCxnSpPr/>
            <p:nvPr/>
          </p:nvCxnSpPr>
          <p:spPr>
            <a:xfrm rot="10800000">
              <a:off x="2998863" y="3295278"/>
              <a:ext cx="2903761"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3033935" y="2910560"/>
              <a:ext cx="301686" cy="369332"/>
            </a:xfrm>
            <a:prstGeom prst="rect">
              <a:avLst/>
            </a:prstGeom>
            <a:noFill/>
          </p:spPr>
          <p:txBody>
            <a:bodyPr wrap="none" rtlCol="0">
              <a:spAutoFit/>
            </a:bodyPr>
            <a:lstStyle/>
            <a:p>
              <a:r>
                <a:rPr lang="de-DE" dirty="0" smtClean="0"/>
                <a:t>1</a:t>
              </a:r>
              <a:endParaRPr lang="de-DE" dirty="0"/>
            </a:p>
          </p:txBody>
        </p:sp>
        <p:sp>
          <p:nvSpPr>
            <p:cNvPr id="15" name="Textfeld 14"/>
            <p:cNvSpPr txBox="1"/>
            <p:nvPr/>
          </p:nvSpPr>
          <p:spPr>
            <a:xfrm>
              <a:off x="5571073" y="2910560"/>
              <a:ext cx="301686" cy="369332"/>
            </a:xfrm>
            <a:prstGeom prst="rect">
              <a:avLst/>
            </a:prstGeom>
            <a:noFill/>
          </p:spPr>
          <p:txBody>
            <a:bodyPr wrap="none" rtlCol="0">
              <a:spAutoFit/>
            </a:bodyPr>
            <a:lstStyle/>
            <a:p>
              <a:r>
                <a:rPr lang="de-DE" dirty="0" smtClean="0"/>
                <a:t>3</a:t>
              </a:r>
              <a:endParaRPr lang="de-DE" dirty="0"/>
            </a:p>
          </p:txBody>
        </p:sp>
        <p:grpSp>
          <p:nvGrpSpPr>
            <p:cNvPr id="23" name="Gruppieren 28"/>
            <p:cNvGrpSpPr/>
            <p:nvPr/>
          </p:nvGrpSpPr>
          <p:grpSpPr>
            <a:xfrm>
              <a:off x="4159839" y="3967211"/>
              <a:ext cx="591384" cy="369332"/>
              <a:chOff x="4095444" y="1495601"/>
              <a:chExt cx="591384" cy="369332"/>
            </a:xfrm>
          </p:grpSpPr>
          <p:sp>
            <p:nvSpPr>
              <p:cNvPr id="24" name="Textfeld 23"/>
              <p:cNvSpPr txBox="1"/>
              <p:nvPr/>
            </p:nvSpPr>
            <p:spPr>
              <a:xfrm>
                <a:off x="4095444" y="1495601"/>
                <a:ext cx="491930" cy="369332"/>
              </a:xfrm>
              <a:prstGeom prst="rect">
                <a:avLst/>
              </a:prstGeom>
              <a:noFill/>
            </p:spPr>
            <p:txBody>
              <a:bodyPr wrap="none" rtlCol="0">
                <a:spAutoFit/>
              </a:bodyPr>
              <a:lstStyle/>
              <a:p>
                <a:pPr algn="r"/>
                <a:r>
                  <a:rPr lang="de-DE" dirty="0" smtClean="0"/>
                  <a:t>hat</a:t>
                </a:r>
                <a:endParaRPr lang="de-DE" dirty="0"/>
              </a:p>
            </p:txBody>
          </p:sp>
          <p:sp>
            <p:nvSpPr>
              <p:cNvPr id="25" name="Gleichschenkliges Dreieck 24"/>
              <p:cNvSpPr/>
              <p:nvPr/>
            </p:nvSpPr>
            <p:spPr>
              <a:xfrm rot="5400000">
                <a:off x="4546986" y="1651643"/>
                <a:ext cx="193790" cy="858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26" name="Gerade Verbindung 25"/>
            <p:cNvCxnSpPr/>
            <p:nvPr/>
          </p:nvCxnSpPr>
          <p:spPr>
            <a:xfrm rot="10800000">
              <a:off x="2998863" y="4321613"/>
              <a:ext cx="2903761"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7" name="Textfeld 26"/>
            <p:cNvSpPr txBox="1"/>
            <p:nvPr/>
          </p:nvSpPr>
          <p:spPr>
            <a:xfrm>
              <a:off x="3033935" y="3936895"/>
              <a:ext cx="301686" cy="369332"/>
            </a:xfrm>
            <a:prstGeom prst="rect">
              <a:avLst/>
            </a:prstGeom>
            <a:noFill/>
          </p:spPr>
          <p:txBody>
            <a:bodyPr wrap="none" rtlCol="0">
              <a:spAutoFit/>
            </a:bodyPr>
            <a:lstStyle/>
            <a:p>
              <a:r>
                <a:rPr lang="de-DE" dirty="0" smtClean="0"/>
                <a:t>1</a:t>
              </a:r>
              <a:endParaRPr lang="de-DE" dirty="0"/>
            </a:p>
          </p:txBody>
        </p:sp>
        <p:sp>
          <p:nvSpPr>
            <p:cNvPr id="28" name="Textfeld 27"/>
            <p:cNvSpPr txBox="1"/>
            <p:nvPr/>
          </p:nvSpPr>
          <p:spPr>
            <a:xfrm>
              <a:off x="5571073" y="3936895"/>
              <a:ext cx="301686" cy="369332"/>
            </a:xfrm>
            <a:prstGeom prst="rect">
              <a:avLst/>
            </a:prstGeom>
            <a:noFill/>
          </p:spPr>
          <p:txBody>
            <a:bodyPr wrap="none" rtlCol="0">
              <a:spAutoFit/>
            </a:bodyPr>
            <a:lstStyle/>
            <a:p>
              <a:r>
                <a:rPr lang="de-DE" dirty="0" smtClean="0"/>
                <a:t>2</a:t>
              </a:r>
              <a:endParaRPr lang="de-DE" dirty="0"/>
            </a:p>
          </p:txBody>
        </p:sp>
        <p:grpSp>
          <p:nvGrpSpPr>
            <p:cNvPr id="29" name="Gruppieren 63"/>
            <p:cNvGrpSpPr/>
            <p:nvPr/>
          </p:nvGrpSpPr>
          <p:grpSpPr>
            <a:xfrm>
              <a:off x="3325524" y="3310665"/>
              <a:ext cx="768159" cy="1030309"/>
              <a:chOff x="3325524" y="2228841"/>
              <a:chExt cx="768159" cy="1030309"/>
            </a:xfrm>
          </p:grpSpPr>
          <p:cxnSp>
            <p:nvCxnSpPr>
              <p:cNvPr id="30" name="Gerade Verbindung 29"/>
              <p:cNvCxnSpPr/>
              <p:nvPr/>
            </p:nvCxnSpPr>
            <p:spPr>
              <a:xfrm rot="5400000">
                <a:off x="3129567" y="2743202"/>
                <a:ext cx="1030309" cy="1588"/>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1" name="Textfeld 30"/>
              <p:cNvSpPr txBox="1"/>
              <p:nvPr/>
            </p:nvSpPr>
            <p:spPr>
              <a:xfrm>
                <a:off x="3325524" y="2521618"/>
                <a:ext cx="768159" cy="369332"/>
              </a:xfrm>
              <a:prstGeom prst="rect">
                <a:avLst/>
              </a:prstGeom>
              <a:solidFill>
                <a:schemeClr val="bg1"/>
              </a:solidFill>
            </p:spPr>
            <p:txBody>
              <a:bodyPr wrap="none" rtlCol="0">
                <a:spAutoFit/>
              </a:bodyPr>
              <a:lstStyle/>
              <a:p>
                <a:pPr algn="r"/>
                <a:r>
                  <a:rPr lang="de-DE" dirty="0" smtClean="0"/>
                  <a:t>{oder}</a:t>
                </a:r>
                <a:endParaRPr lang="de-DE" dirty="0"/>
              </a:p>
            </p:txBody>
          </p:sp>
        </p:grpSp>
      </p:grpSp>
      <p:grpSp>
        <p:nvGrpSpPr>
          <p:cNvPr id="40" name="Gruppieren 39"/>
          <p:cNvGrpSpPr/>
          <p:nvPr/>
        </p:nvGrpSpPr>
        <p:grpSpPr>
          <a:xfrm>
            <a:off x="3850357" y="3018671"/>
            <a:ext cx="1603718" cy="1744366"/>
            <a:chOff x="5887366" y="2982181"/>
            <a:chExt cx="1603718" cy="1744366"/>
          </a:xfrm>
        </p:grpSpPr>
        <p:sp>
          <p:nvSpPr>
            <p:cNvPr id="41" name="Rechteck 40"/>
            <p:cNvSpPr/>
            <p:nvPr/>
          </p:nvSpPr>
          <p:spPr>
            <a:xfrm>
              <a:off x="5887367" y="2982181"/>
              <a:ext cx="1603717" cy="174436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Textfeld 41"/>
            <p:cNvSpPr txBox="1"/>
            <p:nvPr/>
          </p:nvSpPr>
          <p:spPr>
            <a:xfrm>
              <a:off x="5887367" y="2982181"/>
              <a:ext cx="1561514" cy="400110"/>
            </a:xfrm>
            <a:prstGeom prst="rect">
              <a:avLst/>
            </a:prstGeom>
            <a:noFill/>
          </p:spPr>
          <p:txBody>
            <a:bodyPr wrap="square" rtlCol="0">
              <a:spAutoFit/>
            </a:bodyPr>
            <a:lstStyle/>
            <a:p>
              <a:pPr algn="ctr"/>
              <a:r>
                <a:rPr lang="de-DE" sz="2000" b="1" dirty="0" err="1" smtClean="0"/>
                <a:t>Mehrrad</a:t>
              </a:r>
              <a:endParaRPr lang="de-DE" sz="2000" b="1" dirty="0"/>
            </a:p>
          </p:txBody>
        </p:sp>
        <p:cxnSp>
          <p:nvCxnSpPr>
            <p:cNvPr id="43" name="Gerade Verbindung 42"/>
            <p:cNvCxnSpPr/>
            <p:nvPr/>
          </p:nvCxnSpPr>
          <p:spPr>
            <a:xfrm rot="10800000" flipH="1">
              <a:off x="5887366" y="3418280"/>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63" name="Gruppieren 62"/>
          <p:cNvGrpSpPr/>
          <p:nvPr/>
        </p:nvGrpSpPr>
        <p:grpSpPr>
          <a:xfrm>
            <a:off x="2304962" y="3122443"/>
            <a:ext cx="1540936" cy="1476025"/>
            <a:chOff x="2304962" y="3160369"/>
            <a:chExt cx="1540936" cy="1476025"/>
          </a:xfrm>
        </p:grpSpPr>
        <p:cxnSp>
          <p:nvCxnSpPr>
            <p:cNvPr id="56" name="Gewinkelte Verbindung 55"/>
            <p:cNvCxnSpPr/>
            <p:nvPr/>
          </p:nvCxnSpPr>
          <p:spPr>
            <a:xfrm>
              <a:off x="2304962" y="3160369"/>
              <a:ext cx="1540936" cy="730485"/>
            </a:xfrm>
            <a:prstGeom prst="bentConnector3">
              <a:avLst>
                <a:gd name="adj1" fmla="val 50000"/>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7" name="Gewinkelte Verbindung 56"/>
            <p:cNvCxnSpPr/>
            <p:nvPr/>
          </p:nvCxnSpPr>
          <p:spPr>
            <a:xfrm flipV="1">
              <a:off x="2309277" y="3890854"/>
              <a:ext cx="1532161" cy="745540"/>
            </a:xfrm>
            <a:prstGeom prst="bentConnector3">
              <a:avLst>
                <a:gd name="adj1" fmla="val 50000"/>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8" name="Gleichschenkliges Dreieck 47"/>
            <p:cNvSpPr/>
            <p:nvPr/>
          </p:nvSpPr>
          <p:spPr>
            <a:xfrm rot="5400000">
              <a:off x="3610045" y="3765959"/>
              <a:ext cx="212820" cy="24829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70" name="Gruppieren 69"/>
          <p:cNvGrpSpPr/>
          <p:nvPr/>
        </p:nvGrpSpPr>
        <p:grpSpPr>
          <a:xfrm>
            <a:off x="5427259" y="3509746"/>
            <a:ext cx="1571117" cy="382210"/>
            <a:chOff x="5427259" y="3509746"/>
            <a:chExt cx="1571117" cy="382210"/>
          </a:xfrm>
        </p:grpSpPr>
        <p:cxnSp>
          <p:nvCxnSpPr>
            <p:cNvPr id="65" name="Gerade Verbindung 64"/>
            <p:cNvCxnSpPr/>
            <p:nvPr/>
          </p:nvCxnSpPr>
          <p:spPr>
            <a:xfrm>
              <a:off x="5473520" y="3863663"/>
              <a:ext cx="1468192"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7" name="Textfeld 66"/>
            <p:cNvSpPr txBox="1"/>
            <p:nvPr/>
          </p:nvSpPr>
          <p:spPr>
            <a:xfrm>
              <a:off x="5427259" y="3509746"/>
              <a:ext cx="301686" cy="369332"/>
            </a:xfrm>
            <a:prstGeom prst="rect">
              <a:avLst/>
            </a:prstGeom>
            <a:noFill/>
          </p:spPr>
          <p:txBody>
            <a:bodyPr wrap="none" rtlCol="0">
              <a:spAutoFit/>
            </a:bodyPr>
            <a:lstStyle/>
            <a:p>
              <a:r>
                <a:rPr lang="de-DE" dirty="0" smtClean="0"/>
                <a:t>1</a:t>
              </a:r>
              <a:endParaRPr lang="de-DE" dirty="0"/>
            </a:p>
          </p:txBody>
        </p:sp>
        <p:sp>
          <p:nvSpPr>
            <p:cNvPr id="69" name="Textfeld 68"/>
            <p:cNvSpPr txBox="1"/>
            <p:nvPr/>
          </p:nvSpPr>
          <p:spPr>
            <a:xfrm>
              <a:off x="6521964" y="3522624"/>
              <a:ext cx="476412" cy="369332"/>
            </a:xfrm>
            <a:prstGeom prst="rect">
              <a:avLst/>
            </a:prstGeom>
            <a:noFill/>
          </p:spPr>
          <p:txBody>
            <a:bodyPr wrap="none" rtlCol="0">
              <a:spAutoFit/>
            </a:bodyPr>
            <a:lstStyle/>
            <a:p>
              <a:r>
                <a:rPr lang="de-DE" dirty="0" smtClean="0"/>
                <a:t>2,3</a:t>
              </a:r>
              <a:endParaRPr lang="de-DE" dirty="0"/>
            </a:p>
          </p:txBody>
        </p:sp>
      </p:grpSp>
      <p:grpSp>
        <p:nvGrpSpPr>
          <p:cNvPr id="71" name="Gruppieren 28"/>
          <p:cNvGrpSpPr/>
          <p:nvPr/>
        </p:nvGrpSpPr>
        <p:grpSpPr>
          <a:xfrm>
            <a:off x="5909219" y="3827371"/>
            <a:ext cx="591384" cy="369332"/>
            <a:chOff x="4095444" y="1495601"/>
            <a:chExt cx="591384" cy="369332"/>
          </a:xfrm>
        </p:grpSpPr>
        <p:sp>
          <p:nvSpPr>
            <p:cNvPr id="72" name="Textfeld 71"/>
            <p:cNvSpPr txBox="1"/>
            <p:nvPr/>
          </p:nvSpPr>
          <p:spPr>
            <a:xfrm>
              <a:off x="4095444" y="1495601"/>
              <a:ext cx="491930" cy="369332"/>
            </a:xfrm>
            <a:prstGeom prst="rect">
              <a:avLst/>
            </a:prstGeom>
            <a:noFill/>
          </p:spPr>
          <p:txBody>
            <a:bodyPr wrap="none" rtlCol="0">
              <a:spAutoFit/>
            </a:bodyPr>
            <a:lstStyle/>
            <a:p>
              <a:pPr algn="r"/>
              <a:r>
                <a:rPr lang="de-DE" dirty="0" smtClean="0"/>
                <a:t>hat</a:t>
              </a:r>
              <a:endParaRPr lang="de-DE" dirty="0"/>
            </a:p>
          </p:txBody>
        </p:sp>
        <p:sp>
          <p:nvSpPr>
            <p:cNvPr id="73" name="Gleichschenkliges Dreieck 72"/>
            <p:cNvSpPr/>
            <p:nvPr/>
          </p:nvSpPr>
          <p:spPr>
            <a:xfrm rot="5400000">
              <a:off x="4546986" y="1651643"/>
              <a:ext cx="193790" cy="858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74" name="Titel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4400" b="0" i="0" u="none" strike="noStrike" kern="1200" cap="none" spc="0" normalizeH="0" baseline="0" noProof="0" dirty="0" err="1" smtClean="0">
                <a:ln>
                  <a:noFill/>
                </a:ln>
                <a:solidFill>
                  <a:schemeClr val="tx1"/>
                </a:solidFill>
                <a:effectLst/>
                <a:uLnTx/>
                <a:uFillTx/>
                <a:latin typeface="+mj-lt"/>
                <a:ea typeface="+mj-ea"/>
                <a:cs typeface="+mj-cs"/>
              </a:rPr>
              <a:t>Multiplizität</a:t>
            </a:r>
            <a:endParaRPr kumimoji="0" lang="de-DE"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5" name="Textfeld 74"/>
          <p:cNvSpPr txBox="1"/>
          <p:nvPr/>
        </p:nvSpPr>
        <p:spPr>
          <a:xfrm>
            <a:off x="3890872" y="5215947"/>
            <a:ext cx="1241045" cy="369332"/>
          </a:xfrm>
          <a:prstGeom prst="rect">
            <a:avLst/>
          </a:prstGeom>
          <a:noFill/>
        </p:spPr>
        <p:txBody>
          <a:bodyPr wrap="none" rtlCol="0">
            <a:spAutoFit/>
          </a:bodyPr>
          <a:lstStyle/>
          <a:p>
            <a:r>
              <a:rPr lang="de-DE" b="1" i="1" dirty="0" smtClean="0">
                <a:solidFill>
                  <a:schemeClr val="tx2">
                    <a:lumMod val="60000"/>
                    <a:lumOff val="40000"/>
                  </a:schemeClr>
                </a:solidFill>
              </a:rPr>
              <a:t>Oberklasse</a:t>
            </a:r>
            <a:endParaRPr lang="de-DE" b="1" i="1" dirty="0">
              <a:solidFill>
                <a:schemeClr val="tx2">
                  <a:lumMod val="60000"/>
                  <a:lumOff val="40000"/>
                </a:schemeClr>
              </a:solidFill>
            </a:endParaRPr>
          </a:p>
        </p:txBody>
      </p:sp>
      <p:sp>
        <p:nvSpPr>
          <p:cNvPr id="76" name="Textfeld 75"/>
          <p:cNvSpPr txBox="1"/>
          <p:nvPr/>
        </p:nvSpPr>
        <p:spPr>
          <a:xfrm>
            <a:off x="1366613" y="5215947"/>
            <a:ext cx="1313821" cy="369332"/>
          </a:xfrm>
          <a:prstGeom prst="rect">
            <a:avLst/>
          </a:prstGeom>
          <a:noFill/>
        </p:spPr>
        <p:txBody>
          <a:bodyPr wrap="none" rtlCol="0">
            <a:spAutoFit/>
          </a:bodyPr>
          <a:lstStyle/>
          <a:p>
            <a:r>
              <a:rPr lang="de-DE" b="1" i="1" dirty="0" smtClean="0">
                <a:solidFill>
                  <a:schemeClr val="tx2">
                    <a:lumMod val="60000"/>
                    <a:lumOff val="40000"/>
                  </a:schemeClr>
                </a:solidFill>
              </a:rPr>
              <a:t>Unterklasse</a:t>
            </a:r>
            <a:endParaRPr lang="de-DE" b="1" i="1" dirty="0">
              <a:solidFill>
                <a:schemeClr val="tx2">
                  <a:lumMod val="60000"/>
                  <a:lumOff val="40000"/>
                </a:schemeClr>
              </a:solidFill>
            </a:endParaRPr>
          </a:p>
        </p:txBody>
      </p:sp>
      <p:sp>
        <p:nvSpPr>
          <p:cNvPr id="77" name="Textfeld 76"/>
          <p:cNvSpPr txBox="1"/>
          <p:nvPr/>
        </p:nvSpPr>
        <p:spPr>
          <a:xfrm>
            <a:off x="2422680" y="1622741"/>
            <a:ext cx="1705916" cy="646331"/>
          </a:xfrm>
          <a:prstGeom prst="rect">
            <a:avLst/>
          </a:prstGeom>
          <a:noFill/>
        </p:spPr>
        <p:txBody>
          <a:bodyPr wrap="none" rtlCol="0">
            <a:spAutoFit/>
          </a:bodyPr>
          <a:lstStyle/>
          <a:p>
            <a:r>
              <a:rPr lang="de-DE" b="1" i="1" dirty="0" smtClean="0">
                <a:solidFill>
                  <a:schemeClr val="tx2">
                    <a:lumMod val="60000"/>
                    <a:lumOff val="40000"/>
                  </a:schemeClr>
                </a:solidFill>
              </a:rPr>
              <a:t>Generalisierung</a:t>
            </a:r>
          </a:p>
          <a:p>
            <a:r>
              <a:rPr lang="de-DE" b="1" i="1" dirty="0" smtClean="0">
                <a:solidFill>
                  <a:schemeClr val="tx2">
                    <a:lumMod val="60000"/>
                    <a:lumOff val="40000"/>
                  </a:schemeClr>
                </a:solidFill>
              </a:rPr>
              <a:t>bzw. Vererbung</a:t>
            </a:r>
            <a:endParaRPr lang="de-DE" b="1" i="1" dirty="0">
              <a:solidFill>
                <a:schemeClr val="tx2">
                  <a:lumMod val="60000"/>
                  <a:lumOff val="40000"/>
                </a:schemeClr>
              </a:solidFill>
            </a:endParaRPr>
          </a:p>
        </p:txBody>
      </p:sp>
      <p:cxnSp>
        <p:nvCxnSpPr>
          <p:cNvPr id="78" name="Gerade Verbindung mit Pfeil 77"/>
          <p:cNvCxnSpPr>
            <a:endCxn id="31" idx="0"/>
          </p:cNvCxnSpPr>
          <p:nvPr/>
        </p:nvCxnSpPr>
        <p:spPr>
          <a:xfrm rot="16200000" flipH="1">
            <a:off x="2789845" y="2683682"/>
            <a:ext cx="1272363" cy="567156"/>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par>
                                <p:cTn id="8" presetID="63" presetClass="path" presetSubtype="0" accel="50000" decel="50000" fill="hold" nodeType="withEffect">
                                  <p:stCondLst>
                                    <p:cond delay="0"/>
                                  </p:stCondLst>
                                  <p:childTnLst>
                                    <p:animMotion origin="layout" path="M 2.77778E-6 2.88622E-6 L 0.11319 2.88622E-6 " pathEditMode="relative" rAng="0" ptsTypes="AA">
                                      <p:cBhvr>
                                        <p:cTn id="9" dur="500" fill="hold"/>
                                        <p:tgtEl>
                                          <p:spTgt spid="34"/>
                                        </p:tgtEl>
                                        <p:attrNameLst>
                                          <p:attrName>ppt_x</p:attrName>
                                          <p:attrName>ppt_y</p:attrName>
                                        </p:attrNameLst>
                                      </p:cBhvr>
                                      <p:rCtr x="57" y="0"/>
                                    </p:animMotion>
                                  </p:childTnLst>
                                </p:cTn>
                              </p:par>
                              <p:par>
                                <p:cTn id="10" presetID="35" presetClass="path" presetSubtype="0" accel="50000" decel="50000" fill="hold" nodeType="withEffect">
                                  <p:stCondLst>
                                    <p:cond delay="0"/>
                                  </p:stCondLst>
                                  <p:childTnLst>
                                    <p:animMotion origin="layout" path="M -1.38889E-6 -9.15819E-7 L -0.07812 -9.15819E-7 " pathEditMode="relative" rAng="0" ptsTypes="AA">
                                      <p:cBhvr>
                                        <p:cTn id="11" dur="500" fill="hold"/>
                                        <p:tgtEl>
                                          <p:spTgt spid="35"/>
                                        </p:tgtEl>
                                        <p:attrNameLst>
                                          <p:attrName>ppt_x</p:attrName>
                                          <p:attrName>ppt_y</p:attrName>
                                        </p:attrNameLst>
                                      </p:cBhvr>
                                      <p:rCtr x="-39" y="0"/>
                                    </p:animMotion>
                                  </p:childTnLst>
                                </p:cTn>
                              </p:par>
                              <p:par>
                                <p:cTn id="12" presetID="53" presetClass="entr" presetSubtype="0" fill="hold" nodeType="with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p:cTn id="14" dur="500" fill="hold"/>
                                        <p:tgtEl>
                                          <p:spTgt spid="40"/>
                                        </p:tgtEl>
                                        <p:attrNameLst>
                                          <p:attrName>ppt_w</p:attrName>
                                        </p:attrNameLst>
                                      </p:cBhvr>
                                      <p:tavLst>
                                        <p:tav tm="0">
                                          <p:val>
                                            <p:fltVal val="0"/>
                                          </p:val>
                                        </p:tav>
                                        <p:tav tm="100000">
                                          <p:val>
                                            <p:strVal val="#ppt_w"/>
                                          </p:val>
                                        </p:tav>
                                      </p:tavLst>
                                    </p:anim>
                                    <p:anim calcmode="lin" valueType="num">
                                      <p:cBhvr>
                                        <p:cTn id="15" dur="500" fill="hold"/>
                                        <p:tgtEl>
                                          <p:spTgt spid="40"/>
                                        </p:tgtEl>
                                        <p:attrNameLst>
                                          <p:attrName>ppt_h</p:attrName>
                                        </p:attrNameLst>
                                      </p:cBhvr>
                                      <p:tavLst>
                                        <p:tav tm="0">
                                          <p:val>
                                            <p:fltVal val="0"/>
                                          </p:val>
                                        </p:tav>
                                        <p:tav tm="100000">
                                          <p:val>
                                            <p:strVal val="#ppt_h"/>
                                          </p:val>
                                        </p:tav>
                                      </p:tavLst>
                                    </p:anim>
                                    <p:animEffect transition="in" filter="fade">
                                      <p:cBhvr>
                                        <p:cTn id="16" dur="500"/>
                                        <p:tgtEl>
                                          <p:spTgt spid="40"/>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fade">
                                      <p:cBhvr>
                                        <p:cTn id="20" dur="500"/>
                                        <p:tgtEl>
                                          <p:spTgt spid="63"/>
                                        </p:tgtEl>
                                      </p:cBhvr>
                                    </p:animEffect>
                                  </p:childTnLst>
                                </p:cTn>
                              </p:par>
                              <p:par>
                                <p:cTn id="21" presetID="10" presetClass="entr" presetSubtype="0" fill="hold" nodeType="with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fade">
                                      <p:cBhvr>
                                        <p:cTn id="23" dur="500"/>
                                        <p:tgtEl>
                                          <p:spTgt spid="70"/>
                                        </p:tgtEl>
                                      </p:cBhvr>
                                    </p:animEffect>
                                  </p:childTnLst>
                                </p:cTn>
                              </p:par>
                              <p:par>
                                <p:cTn id="24" presetID="10" presetClass="entr" presetSubtype="0" fill="hold" nodeType="with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fade">
                                      <p:cBhvr>
                                        <p:cTn id="26" dur="1000"/>
                                        <p:tgtEl>
                                          <p:spTgt spid="7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74"/>
                                        </p:tgtEl>
                                      </p:cBhvr>
                                    </p:animEffect>
                                    <p:set>
                                      <p:cBhvr>
                                        <p:cTn id="31" dur="1" fill="hold">
                                          <p:stCondLst>
                                            <p:cond delay="499"/>
                                          </p:stCondLst>
                                        </p:cTn>
                                        <p:tgtEl>
                                          <p:spTgt spid="74"/>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grpId="1"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20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6"/>
                                        </p:tgtEl>
                                        <p:attrNameLst>
                                          <p:attrName>style.visibility</p:attrName>
                                        </p:attrNameLst>
                                      </p:cBhvr>
                                      <p:to>
                                        <p:strVal val="visible"/>
                                      </p:to>
                                    </p:set>
                                    <p:animEffect transition="in" filter="fade">
                                      <p:cBhvr>
                                        <p:cTn id="40" dur="500"/>
                                        <p:tgtEl>
                                          <p:spTgt spid="7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5"/>
                                        </p:tgtEl>
                                        <p:attrNameLst>
                                          <p:attrName>style.visibility</p:attrName>
                                        </p:attrNameLst>
                                      </p:cBhvr>
                                      <p:to>
                                        <p:strVal val="visible"/>
                                      </p:to>
                                    </p:set>
                                    <p:animEffect transition="in" filter="fade">
                                      <p:cBhvr>
                                        <p:cTn id="43" dur="500"/>
                                        <p:tgtEl>
                                          <p:spTgt spid="7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7"/>
                                        </p:tgtEl>
                                        <p:attrNameLst>
                                          <p:attrName>style.visibility</p:attrName>
                                        </p:attrNameLst>
                                      </p:cBhvr>
                                      <p:to>
                                        <p:strVal val="visible"/>
                                      </p:to>
                                    </p:set>
                                    <p:animEffect transition="in" filter="fade">
                                      <p:cBhvr>
                                        <p:cTn id="46" dur="500"/>
                                        <p:tgtEl>
                                          <p:spTgt spid="77"/>
                                        </p:tgtEl>
                                      </p:cBhvr>
                                    </p:animEffect>
                                  </p:childTnLst>
                                </p:cTn>
                              </p:par>
                              <p:par>
                                <p:cTn id="47" presetID="10" presetClass="entr" presetSubtype="0" fill="hold" nodeType="withEffect">
                                  <p:stCondLst>
                                    <p:cond delay="0"/>
                                  </p:stCondLst>
                                  <p:childTnLst>
                                    <p:set>
                                      <p:cBhvr>
                                        <p:cTn id="48" dur="1" fill="hold">
                                          <p:stCondLst>
                                            <p:cond delay="0"/>
                                          </p:stCondLst>
                                        </p:cTn>
                                        <p:tgtEl>
                                          <p:spTgt spid="78"/>
                                        </p:tgtEl>
                                        <p:attrNameLst>
                                          <p:attrName>style.visibility</p:attrName>
                                        </p:attrNameLst>
                                      </p:cBhvr>
                                      <p:to>
                                        <p:strVal val="visible"/>
                                      </p:to>
                                    </p:set>
                                    <p:animEffect transition="in" filter="fade">
                                      <p:cBhvr>
                                        <p:cTn id="49"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74" grpId="0"/>
      <p:bldP spid="75" grpId="0"/>
      <p:bldP spid="76" grpId="0"/>
      <p:bldP spid="7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Inhaltsplatzhalter 2"/>
          <p:cNvSpPr>
            <a:spLocks noGrp="1"/>
          </p:cNvSpPr>
          <p:nvPr>
            <p:ph idx="1"/>
          </p:nvPr>
        </p:nvSpPr>
        <p:spPr>
          <a:xfrm>
            <a:off x="457200" y="1600200"/>
            <a:ext cx="8229600" cy="4525963"/>
          </a:xfrm>
        </p:spPr>
        <p:txBody>
          <a:bodyPr>
            <a:normAutofit/>
          </a:bodyPr>
          <a:lstStyle/>
          <a:p>
            <a:r>
              <a:rPr lang="de-DE" sz="2800" dirty="0" smtClean="0"/>
              <a:t>Aber: Unnötige Generalisierung vermeiden!</a:t>
            </a:r>
            <a:endParaRPr lang="de-DE" sz="2800" dirty="0"/>
          </a:p>
        </p:txBody>
      </p:sp>
      <p:sp>
        <p:nvSpPr>
          <p:cNvPr id="2" name="Titel 1"/>
          <p:cNvSpPr>
            <a:spLocks noGrp="1"/>
          </p:cNvSpPr>
          <p:nvPr>
            <p:ph type="title"/>
          </p:nvPr>
        </p:nvSpPr>
        <p:spPr/>
        <p:txBody>
          <a:bodyPr/>
          <a:lstStyle/>
          <a:p>
            <a:r>
              <a:rPr lang="de-DE" dirty="0" smtClean="0"/>
              <a:t>Generalisierung und Vererbung</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grpSp>
        <p:nvGrpSpPr>
          <p:cNvPr id="3" name="Gruppieren 5"/>
          <p:cNvGrpSpPr/>
          <p:nvPr/>
        </p:nvGrpSpPr>
        <p:grpSpPr>
          <a:xfrm>
            <a:off x="1396333" y="2753582"/>
            <a:ext cx="1603718" cy="872197"/>
            <a:chOff x="604910" y="1617785"/>
            <a:chExt cx="1603718" cy="872197"/>
          </a:xfrm>
        </p:grpSpPr>
        <p:sp>
          <p:nvSpPr>
            <p:cNvPr id="16" name="Rechteck 15"/>
            <p:cNvSpPr/>
            <p:nvPr/>
          </p:nvSpPr>
          <p:spPr>
            <a:xfrm>
              <a:off x="604911" y="1617785"/>
              <a:ext cx="1603717" cy="8721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p:cNvSpPr txBox="1"/>
            <p:nvPr/>
          </p:nvSpPr>
          <p:spPr>
            <a:xfrm>
              <a:off x="604911" y="1617785"/>
              <a:ext cx="1561514" cy="400110"/>
            </a:xfrm>
            <a:prstGeom prst="rect">
              <a:avLst/>
            </a:prstGeom>
            <a:noFill/>
          </p:spPr>
          <p:txBody>
            <a:bodyPr wrap="square" rtlCol="0">
              <a:spAutoFit/>
            </a:bodyPr>
            <a:lstStyle/>
            <a:p>
              <a:pPr algn="ctr"/>
              <a:r>
                <a:rPr lang="de-DE" sz="2000" b="1" dirty="0" smtClean="0"/>
                <a:t>Dreirad</a:t>
              </a:r>
              <a:endParaRPr lang="de-DE" sz="2000" b="1" dirty="0"/>
            </a:p>
          </p:txBody>
        </p:sp>
        <p:cxnSp>
          <p:nvCxnSpPr>
            <p:cNvPr id="18" name="Gerade Verbindung 17"/>
            <p:cNvCxnSpPr>
              <a:stCxn id="16" idx="1"/>
              <a:endCxn id="16" idx="3"/>
            </p:cNvCxnSpPr>
            <p:nvPr/>
          </p:nvCxnSpPr>
          <p:spPr>
            <a:xfrm rot="10800000" flipH="1">
              <a:off x="604910" y="2053884"/>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6" name="Gruppieren 28"/>
          <p:cNvGrpSpPr/>
          <p:nvPr/>
        </p:nvGrpSpPr>
        <p:grpSpPr>
          <a:xfrm>
            <a:off x="4159839" y="2940876"/>
            <a:ext cx="591384" cy="369332"/>
            <a:chOff x="4095444" y="1495601"/>
            <a:chExt cx="591384" cy="369332"/>
          </a:xfrm>
        </p:grpSpPr>
        <p:sp>
          <p:nvSpPr>
            <p:cNvPr id="11" name="Textfeld 10"/>
            <p:cNvSpPr txBox="1"/>
            <p:nvPr/>
          </p:nvSpPr>
          <p:spPr>
            <a:xfrm>
              <a:off x="4095444" y="1495601"/>
              <a:ext cx="491930" cy="369332"/>
            </a:xfrm>
            <a:prstGeom prst="rect">
              <a:avLst/>
            </a:prstGeom>
            <a:noFill/>
          </p:spPr>
          <p:txBody>
            <a:bodyPr wrap="none" rtlCol="0">
              <a:spAutoFit/>
            </a:bodyPr>
            <a:lstStyle/>
            <a:p>
              <a:pPr algn="r"/>
              <a:r>
                <a:rPr lang="de-DE" dirty="0" smtClean="0"/>
                <a:t>hat</a:t>
              </a:r>
              <a:endParaRPr lang="de-DE" dirty="0"/>
            </a:p>
          </p:txBody>
        </p:sp>
        <p:sp>
          <p:nvSpPr>
            <p:cNvPr id="12" name="Gleichschenkliges Dreieck 11"/>
            <p:cNvSpPr/>
            <p:nvPr/>
          </p:nvSpPr>
          <p:spPr>
            <a:xfrm rot="5400000">
              <a:off x="4546986" y="1651643"/>
              <a:ext cx="193790" cy="858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10" name="Gerade Verbindung 9"/>
          <p:cNvCxnSpPr/>
          <p:nvPr/>
        </p:nvCxnSpPr>
        <p:spPr>
          <a:xfrm rot="10800000">
            <a:off x="2998863" y="3295278"/>
            <a:ext cx="2903761" cy="1588"/>
          </a:xfrm>
          <a:prstGeom prst="line">
            <a:avLst/>
          </a:prstGeom>
          <a:ln w="254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5571073" y="2910560"/>
            <a:ext cx="301686" cy="369332"/>
          </a:xfrm>
          <a:prstGeom prst="rect">
            <a:avLst/>
          </a:prstGeom>
          <a:noFill/>
        </p:spPr>
        <p:txBody>
          <a:bodyPr wrap="none" rtlCol="0">
            <a:spAutoFit/>
          </a:bodyPr>
          <a:lstStyle/>
          <a:p>
            <a:r>
              <a:rPr lang="de-DE" dirty="0" smtClean="0"/>
              <a:t>3</a:t>
            </a:r>
            <a:endParaRPr lang="de-DE" dirty="0"/>
          </a:p>
        </p:txBody>
      </p:sp>
      <p:grpSp>
        <p:nvGrpSpPr>
          <p:cNvPr id="7" name="Gruppieren 5"/>
          <p:cNvGrpSpPr/>
          <p:nvPr/>
        </p:nvGrpSpPr>
        <p:grpSpPr>
          <a:xfrm>
            <a:off x="1396333" y="4092986"/>
            <a:ext cx="1603718" cy="872197"/>
            <a:chOff x="604910" y="1617785"/>
            <a:chExt cx="1603718" cy="872197"/>
          </a:xfrm>
        </p:grpSpPr>
        <p:sp>
          <p:nvSpPr>
            <p:cNvPr id="25" name="Rechteck 24"/>
            <p:cNvSpPr/>
            <p:nvPr/>
          </p:nvSpPr>
          <p:spPr>
            <a:xfrm>
              <a:off x="604911" y="1617785"/>
              <a:ext cx="1603717" cy="8721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p:cNvSpPr txBox="1"/>
            <p:nvPr/>
          </p:nvSpPr>
          <p:spPr>
            <a:xfrm>
              <a:off x="604911" y="1617785"/>
              <a:ext cx="1561514" cy="400110"/>
            </a:xfrm>
            <a:prstGeom prst="rect">
              <a:avLst/>
            </a:prstGeom>
            <a:noFill/>
          </p:spPr>
          <p:txBody>
            <a:bodyPr wrap="square" rtlCol="0">
              <a:spAutoFit/>
            </a:bodyPr>
            <a:lstStyle/>
            <a:p>
              <a:pPr algn="ctr"/>
              <a:r>
                <a:rPr lang="de-DE" sz="2000" b="1" dirty="0" smtClean="0"/>
                <a:t>Zweirad</a:t>
              </a:r>
              <a:endParaRPr lang="de-DE" sz="2000" b="1" dirty="0"/>
            </a:p>
          </p:txBody>
        </p:sp>
        <p:cxnSp>
          <p:nvCxnSpPr>
            <p:cNvPr id="27" name="Gerade Verbindung 26"/>
            <p:cNvCxnSpPr>
              <a:stCxn id="25" idx="1"/>
              <a:endCxn id="25" idx="3"/>
            </p:cNvCxnSpPr>
            <p:nvPr/>
          </p:nvCxnSpPr>
          <p:spPr>
            <a:xfrm rot="10800000" flipH="1">
              <a:off x="604910" y="2053884"/>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3" name="Rechteck 12"/>
          <p:cNvSpPr/>
          <p:nvPr/>
        </p:nvSpPr>
        <p:spPr>
          <a:xfrm>
            <a:off x="5887367" y="2982181"/>
            <a:ext cx="1603717" cy="174436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5887367" y="2982181"/>
            <a:ext cx="1561514" cy="400110"/>
          </a:xfrm>
          <a:prstGeom prst="rect">
            <a:avLst/>
          </a:prstGeom>
          <a:noFill/>
        </p:spPr>
        <p:txBody>
          <a:bodyPr wrap="square" rtlCol="0">
            <a:spAutoFit/>
          </a:bodyPr>
          <a:lstStyle/>
          <a:p>
            <a:pPr algn="ctr"/>
            <a:r>
              <a:rPr lang="de-DE" sz="2000" b="1" dirty="0" smtClean="0"/>
              <a:t>Rad</a:t>
            </a:r>
            <a:endParaRPr lang="de-DE" sz="2000" b="1" dirty="0"/>
          </a:p>
        </p:txBody>
      </p:sp>
      <p:cxnSp>
        <p:nvCxnSpPr>
          <p:cNvPr id="53" name="Gerade Verbindung 52"/>
          <p:cNvCxnSpPr/>
          <p:nvPr/>
        </p:nvCxnSpPr>
        <p:spPr>
          <a:xfrm rot="10800000" flipH="1">
            <a:off x="5887366" y="3418280"/>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8" name="Gruppieren 28"/>
          <p:cNvGrpSpPr/>
          <p:nvPr/>
        </p:nvGrpSpPr>
        <p:grpSpPr>
          <a:xfrm>
            <a:off x="4159839" y="3967211"/>
            <a:ext cx="591384" cy="369332"/>
            <a:chOff x="4095444" y="1495601"/>
            <a:chExt cx="591384" cy="369332"/>
          </a:xfrm>
        </p:grpSpPr>
        <p:sp>
          <p:nvSpPr>
            <p:cNvPr id="56" name="Textfeld 55"/>
            <p:cNvSpPr txBox="1"/>
            <p:nvPr/>
          </p:nvSpPr>
          <p:spPr>
            <a:xfrm>
              <a:off x="4095444" y="1495601"/>
              <a:ext cx="491930" cy="369332"/>
            </a:xfrm>
            <a:prstGeom prst="rect">
              <a:avLst/>
            </a:prstGeom>
            <a:noFill/>
          </p:spPr>
          <p:txBody>
            <a:bodyPr wrap="none" rtlCol="0">
              <a:spAutoFit/>
            </a:bodyPr>
            <a:lstStyle/>
            <a:p>
              <a:pPr algn="r"/>
              <a:r>
                <a:rPr lang="de-DE" dirty="0" smtClean="0"/>
                <a:t>hat</a:t>
              </a:r>
              <a:endParaRPr lang="de-DE" dirty="0"/>
            </a:p>
          </p:txBody>
        </p:sp>
        <p:sp>
          <p:nvSpPr>
            <p:cNvPr id="57" name="Gleichschenkliges Dreieck 56"/>
            <p:cNvSpPr/>
            <p:nvPr/>
          </p:nvSpPr>
          <p:spPr>
            <a:xfrm rot="5400000">
              <a:off x="4546986" y="1651643"/>
              <a:ext cx="193790" cy="858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58" name="Gerade Verbindung 57"/>
          <p:cNvCxnSpPr/>
          <p:nvPr/>
        </p:nvCxnSpPr>
        <p:spPr>
          <a:xfrm rot="10800000">
            <a:off x="2998863" y="4321613"/>
            <a:ext cx="2903761" cy="1588"/>
          </a:xfrm>
          <a:prstGeom prst="line">
            <a:avLst/>
          </a:prstGeom>
          <a:ln w="254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Textfeld 59"/>
          <p:cNvSpPr txBox="1"/>
          <p:nvPr/>
        </p:nvSpPr>
        <p:spPr>
          <a:xfrm>
            <a:off x="5571073" y="3936895"/>
            <a:ext cx="301686" cy="369332"/>
          </a:xfrm>
          <a:prstGeom prst="rect">
            <a:avLst/>
          </a:prstGeom>
          <a:noFill/>
        </p:spPr>
        <p:txBody>
          <a:bodyPr wrap="none" rtlCol="0">
            <a:spAutoFit/>
          </a:bodyPr>
          <a:lstStyle/>
          <a:p>
            <a:r>
              <a:rPr lang="de-DE" dirty="0" smtClean="0"/>
              <a:t>2</a:t>
            </a:r>
            <a:endParaRPr lang="de-DE"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Mehrteilige (n-</a:t>
            </a:r>
            <a:r>
              <a:rPr lang="de-DE" dirty="0" err="1" smtClean="0"/>
              <a:t>äre</a:t>
            </a:r>
            <a:r>
              <a:rPr lang="de-DE" dirty="0" smtClean="0"/>
              <a:t>) Assoziation</a:t>
            </a:r>
            <a:endParaRPr lang="de-DE" dirty="0"/>
          </a:p>
        </p:txBody>
      </p:sp>
      <p:sp>
        <p:nvSpPr>
          <p:cNvPr id="3" name="Inhaltsplatzhalter 2"/>
          <p:cNvSpPr>
            <a:spLocks noGrp="1"/>
          </p:cNvSpPr>
          <p:nvPr>
            <p:ph idx="1"/>
          </p:nvPr>
        </p:nvSpPr>
        <p:spPr/>
        <p:txBody>
          <a:bodyPr>
            <a:normAutofit/>
          </a:bodyPr>
          <a:lstStyle/>
          <a:p>
            <a:r>
              <a:rPr lang="de-DE" sz="2800" dirty="0" smtClean="0"/>
              <a:t>Assoziationen sind auch zwischen mehr als zwei Klassen möglich</a:t>
            </a:r>
          </a:p>
          <a:p>
            <a:r>
              <a:rPr lang="de-DE" sz="2800" dirty="0" smtClean="0"/>
              <a:t>Darstellung als Beispiel einer ternären Assoziation</a:t>
            </a:r>
          </a:p>
          <a:p>
            <a:endParaRPr lang="de-DE" sz="2800" dirty="0" smtClean="0"/>
          </a:p>
          <a:p>
            <a:endParaRPr lang="de-DE" sz="2800" dirty="0" smtClean="0"/>
          </a:p>
          <a:p>
            <a:endParaRPr lang="de-DE" sz="2800" dirty="0" smtClean="0"/>
          </a:p>
          <a:p>
            <a:endParaRPr lang="de-DE" sz="2800" dirty="0" smtClean="0"/>
          </a:p>
          <a:p>
            <a:pPr lvl="1"/>
            <a:r>
              <a:rPr lang="de-DE" sz="2400" dirty="0" smtClean="0"/>
              <a:t>Eine Reservierung ist eine Beziehung zwischen Passagier, Flug und Sitzplatz</a:t>
            </a:r>
            <a:endParaRPr lang="de-DE" sz="2400"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grpSp>
        <p:nvGrpSpPr>
          <p:cNvPr id="26" name="Gruppieren 25"/>
          <p:cNvGrpSpPr/>
          <p:nvPr/>
        </p:nvGrpSpPr>
        <p:grpSpPr>
          <a:xfrm>
            <a:off x="2185669" y="3142445"/>
            <a:ext cx="4691696" cy="1854558"/>
            <a:chOff x="2185669" y="3142445"/>
            <a:chExt cx="4691696" cy="1854558"/>
          </a:xfrm>
        </p:grpSpPr>
        <p:grpSp>
          <p:nvGrpSpPr>
            <p:cNvPr id="6" name="Gruppieren 5"/>
            <p:cNvGrpSpPr/>
            <p:nvPr/>
          </p:nvGrpSpPr>
          <p:grpSpPr>
            <a:xfrm>
              <a:off x="2185669" y="3245483"/>
              <a:ext cx="4691696" cy="1193580"/>
              <a:chOff x="434142" y="3451545"/>
              <a:chExt cx="4691696" cy="1193580"/>
            </a:xfrm>
          </p:grpSpPr>
          <p:grpSp>
            <p:nvGrpSpPr>
              <p:cNvPr id="7" name="Gruppieren 5"/>
              <p:cNvGrpSpPr/>
              <p:nvPr/>
            </p:nvGrpSpPr>
            <p:grpSpPr>
              <a:xfrm>
                <a:off x="434142" y="3490174"/>
                <a:ext cx="4691696" cy="605301"/>
                <a:chOff x="466132" y="1599028"/>
                <a:chExt cx="7701527" cy="872197"/>
              </a:xfrm>
            </p:grpSpPr>
            <p:grpSp>
              <p:nvGrpSpPr>
                <p:cNvPr id="12" name="Gruppieren 5"/>
                <p:cNvGrpSpPr/>
                <p:nvPr/>
              </p:nvGrpSpPr>
              <p:grpSpPr>
                <a:xfrm>
                  <a:off x="466132" y="1599028"/>
                  <a:ext cx="1603717" cy="872197"/>
                  <a:chOff x="-325291" y="1617785"/>
                  <a:chExt cx="1603717" cy="872197"/>
                </a:xfrm>
              </p:grpSpPr>
              <p:sp>
                <p:nvSpPr>
                  <p:cNvPr id="16" name="Rechteck 15"/>
                  <p:cNvSpPr/>
                  <p:nvPr/>
                </p:nvSpPr>
                <p:spPr>
                  <a:xfrm>
                    <a:off x="-325291" y="1617785"/>
                    <a:ext cx="1603717" cy="8721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p:cNvSpPr txBox="1"/>
                  <p:nvPr/>
                </p:nvSpPr>
                <p:spPr>
                  <a:xfrm>
                    <a:off x="-325289" y="1617785"/>
                    <a:ext cx="1561513" cy="576531"/>
                  </a:xfrm>
                  <a:prstGeom prst="rect">
                    <a:avLst/>
                  </a:prstGeom>
                  <a:noFill/>
                </p:spPr>
                <p:txBody>
                  <a:bodyPr wrap="square" rtlCol="0">
                    <a:spAutoFit/>
                  </a:bodyPr>
                  <a:lstStyle/>
                  <a:p>
                    <a:pPr algn="ctr"/>
                    <a:r>
                      <a:rPr lang="de-DE" sz="2000" dirty="0" smtClean="0"/>
                      <a:t>Flug</a:t>
                    </a:r>
                    <a:endParaRPr lang="de-DE" sz="2000" dirty="0"/>
                  </a:p>
                </p:txBody>
              </p:sp>
            </p:grpSp>
            <p:grpSp>
              <p:nvGrpSpPr>
                <p:cNvPr id="13" name="Gruppieren 15"/>
                <p:cNvGrpSpPr/>
                <p:nvPr/>
              </p:nvGrpSpPr>
              <p:grpSpPr>
                <a:xfrm>
                  <a:off x="6542723" y="1599028"/>
                  <a:ext cx="1624936" cy="872197"/>
                  <a:chOff x="7346888" y="1599028"/>
                  <a:chExt cx="1624936" cy="872197"/>
                </a:xfrm>
              </p:grpSpPr>
              <p:sp>
                <p:nvSpPr>
                  <p:cNvPr id="14" name="Rechteck 13"/>
                  <p:cNvSpPr/>
                  <p:nvPr/>
                </p:nvSpPr>
                <p:spPr>
                  <a:xfrm>
                    <a:off x="7346888" y="1599028"/>
                    <a:ext cx="1603714" cy="8721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p:cNvSpPr txBox="1"/>
                  <p:nvPr/>
                </p:nvSpPr>
                <p:spPr>
                  <a:xfrm>
                    <a:off x="7410314" y="1599028"/>
                    <a:ext cx="1561510" cy="487833"/>
                  </a:xfrm>
                  <a:prstGeom prst="rect">
                    <a:avLst/>
                  </a:prstGeom>
                  <a:noFill/>
                </p:spPr>
                <p:txBody>
                  <a:bodyPr wrap="square" rtlCol="0">
                    <a:spAutoFit/>
                  </a:bodyPr>
                  <a:lstStyle/>
                  <a:p>
                    <a:pPr algn="ctr"/>
                    <a:r>
                      <a:rPr lang="de-DE" sz="1600" dirty="0" smtClean="0"/>
                      <a:t>Passagier</a:t>
                    </a:r>
                    <a:endParaRPr lang="de-DE" sz="1600" dirty="0"/>
                  </a:p>
                </p:txBody>
              </p:sp>
            </p:grpSp>
          </p:grpSp>
          <p:sp>
            <p:nvSpPr>
              <p:cNvPr id="8" name="Textfeld 7"/>
              <p:cNvSpPr txBox="1"/>
              <p:nvPr/>
            </p:nvSpPr>
            <p:spPr>
              <a:xfrm>
                <a:off x="1416676" y="3464424"/>
                <a:ext cx="300082" cy="369332"/>
              </a:xfrm>
              <a:prstGeom prst="rect">
                <a:avLst/>
              </a:prstGeom>
              <a:noFill/>
            </p:spPr>
            <p:txBody>
              <a:bodyPr wrap="none" rtlCol="0">
                <a:spAutoFit/>
              </a:bodyPr>
              <a:lstStyle/>
              <a:p>
                <a:r>
                  <a:rPr lang="de-DE" dirty="0" smtClean="0"/>
                  <a:t>*</a:t>
                </a:r>
                <a:endParaRPr lang="de-DE" dirty="0"/>
              </a:p>
            </p:txBody>
          </p:sp>
          <p:sp>
            <p:nvSpPr>
              <p:cNvPr id="9" name="Textfeld 8"/>
              <p:cNvSpPr txBox="1"/>
              <p:nvPr/>
            </p:nvSpPr>
            <p:spPr>
              <a:xfrm>
                <a:off x="3837906" y="3451545"/>
                <a:ext cx="300082" cy="369332"/>
              </a:xfrm>
              <a:prstGeom prst="rect">
                <a:avLst/>
              </a:prstGeom>
              <a:noFill/>
            </p:spPr>
            <p:txBody>
              <a:bodyPr wrap="none" rtlCol="0">
                <a:spAutoFit/>
              </a:bodyPr>
              <a:lstStyle/>
              <a:p>
                <a:r>
                  <a:rPr lang="de-DE" dirty="0" smtClean="0"/>
                  <a:t>*</a:t>
                </a:r>
                <a:endParaRPr lang="de-DE" dirty="0"/>
              </a:p>
            </p:txBody>
          </p:sp>
          <p:cxnSp>
            <p:nvCxnSpPr>
              <p:cNvPr id="10" name="Gerade Verbindung 9"/>
              <p:cNvCxnSpPr>
                <a:stCxn id="16" idx="3"/>
                <a:endCxn id="14" idx="1"/>
              </p:cNvCxnSpPr>
              <p:nvPr/>
            </p:nvCxnSpPr>
            <p:spPr>
              <a:xfrm>
                <a:off x="1411111" y="3792825"/>
                <a:ext cx="2724832"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2704565" y="4275793"/>
                <a:ext cx="300082" cy="369332"/>
              </a:xfrm>
              <a:prstGeom prst="rect">
                <a:avLst/>
              </a:prstGeom>
              <a:noFill/>
            </p:spPr>
            <p:txBody>
              <a:bodyPr wrap="none" rtlCol="0">
                <a:spAutoFit/>
              </a:bodyPr>
              <a:lstStyle/>
              <a:p>
                <a:r>
                  <a:rPr lang="de-DE" dirty="0" smtClean="0"/>
                  <a:t>*</a:t>
                </a:r>
                <a:endParaRPr lang="de-DE" dirty="0"/>
              </a:p>
            </p:txBody>
          </p:sp>
        </p:grpSp>
        <p:grpSp>
          <p:nvGrpSpPr>
            <p:cNvPr id="18" name="Gruppieren 17"/>
            <p:cNvGrpSpPr/>
            <p:nvPr/>
          </p:nvGrpSpPr>
          <p:grpSpPr>
            <a:xfrm>
              <a:off x="3902300" y="4350914"/>
              <a:ext cx="1068947" cy="646089"/>
              <a:chOff x="2201965" y="4466822"/>
              <a:chExt cx="1455635" cy="1290034"/>
            </a:xfrm>
          </p:grpSpPr>
          <p:sp>
            <p:nvSpPr>
              <p:cNvPr id="19" name="Rechteck 18"/>
              <p:cNvSpPr/>
              <p:nvPr/>
            </p:nvSpPr>
            <p:spPr>
              <a:xfrm>
                <a:off x="2201965" y="4466822"/>
                <a:ext cx="1416998" cy="129003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p:cNvSpPr txBox="1"/>
              <p:nvPr/>
            </p:nvSpPr>
            <p:spPr>
              <a:xfrm>
                <a:off x="2201966" y="4466822"/>
                <a:ext cx="1455634" cy="400110"/>
              </a:xfrm>
              <a:prstGeom prst="rect">
                <a:avLst/>
              </a:prstGeom>
              <a:noFill/>
            </p:spPr>
            <p:txBody>
              <a:bodyPr wrap="square" rtlCol="0">
                <a:spAutoFit/>
              </a:bodyPr>
              <a:lstStyle/>
              <a:p>
                <a:pPr algn="ctr"/>
                <a:r>
                  <a:rPr lang="de-DE" sz="2000" dirty="0" smtClean="0"/>
                  <a:t>Platz</a:t>
                </a:r>
              </a:p>
            </p:txBody>
          </p:sp>
        </p:grpSp>
        <p:cxnSp>
          <p:nvCxnSpPr>
            <p:cNvPr id="21" name="Gerade Verbindung 20"/>
            <p:cNvCxnSpPr/>
            <p:nvPr/>
          </p:nvCxnSpPr>
          <p:spPr>
            <a:xfrm rot="5400000">
              <a:off x="4050407" y="3979571"/>
              <a:ext cx="772732" cy="1588"/>
            </a:xfrm>
            <a:prstGeom prst="line">
              <a:avLst/>
            </a:prstGeom>
            <a:ln w="254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22" name="Flussdiagramm: Verzweigung 21"/>
            <p:cNvSpPr/>
            <p:nvPr/>
          </p:nvSpPr>
          <p:spPr>
            <a:xfrm>
              <a:off x="4320861" y="3477297"/>
              <a:ext cx="221535" cy="212500"/>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3773510" y="3142445"/>
              <a:ext cx="1413849" cy="369332"/>
            </a:xfrm>
            <a:prstGeom prst="rect">
              <a:avLst/>
            </a:prstGeom>
            <a:noFill/>
          </p:spPr>
          <p:txBody>
            <a:bodyPr wrap="none" rtlCol="0">
              <a:spAutoFit/>
            </a:bodyPr>
            <a:lstStyle/>
            <a:p>
              <a:r>
                <a:rPr lang="de-DE" dirty="0" smtClean="0"/>
                <a:t>Reservierung</a:t>
              </a:r>
              <a:endParaRPr lang="de-DE"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Aggregation und Komposition</a:t>
            </a:r>
            <a:endParaRPr lang="de-DE" dirty="0"/>
          </a:p>
        </p:txBody>
      </p:sp>
      <p:sp>
        <p:nvSpPr>
          <p:cNvPr id="3" name="Inhaltsplatzhalter 2"/>
          <p:cNvSpPr>
            <a:spLocks noGrp="1"/>
          </p:cNvSpPr>
          <p:nvPr>
            <p:ph idx="1"/>
          </p:nvPr>
        </p:nvSpPr>
        <p:spPr/>
        <p:txBody>
          <a:bodyPr>
            <a:normAutofit/>
          </a:bodyPr>
          <a:lstStyle/>
          <a:p>
            <a:r>
              <a:rPr lang="de-DE" sz="2400" dirty="0" smtClean="0"/>
              <a:t>Häufige Abstraktion im täglichen Leben: Teile/Ganzes-Beziehung</a:t>
            </a:r>
          </a:p>
          <a:p>
            <a:pPr lvl="1"/>
            <a:r>
              <a:rPr lang="de-DE" sz="2000" dirty="0" smtClean="0"/>
              <a:t>„besteht aus“ bzw. „ist Teil von“</a:t>
            </a:r>
          </a:p>
          <a:p>
            <a:pPr lvl="1"/>
            <a:r>
              <a:rPr lang="de-DE" sz="2000" dirty="0" smtClean="0"/>
              <a:t>Z.B. ein Auto besteht aus Karosserie, 4 Rädern,…</a:t>
            </a:r>
          </a:p>
          <a:p>
            <a:r>
              <a:rPr lang="de-DE" sz="2400" dirty="0" err="1" smtClean="0"/>
              <a:t>Aggregation:Teile</a:t>
            </a:r>
            <a:r>
              <a:rPr lang="de-DE" sz="2400" dirty="0" smtClean="0"/>
              <a:t> existieren selbständig und können (gleichzeitig) zu mehreren </a:t>
            </a:r>
            <a:r>
              <a:rPr lang="de-DE" sz="2400" dirty="0" err="1" smtClean="0"/>
              <a:t>Aggegations</a:t>
            </a:r>
            <a:r>
              <a:rPr lang="de-DE" sz="2400" dirty="0" smtClean="0"/>
              <a:t>-Objekten gehören</a:t>
            </a:r>
          </a:p>
          <a:p>
            <a:r>
              <a:rPr lang="de-DE" sz="2400" dirty="0" smtClean="0"/>
              <a:t>Komposition: starke Form der Aggregation</a:t>
            </a:r>
          </a:p>
          <a:p>
            <a:pPr lvl="1"/>
            <a:r>
              <a:rPr lang="de-DE" sz="2000" dirty="0" smtClean="0"/>
              <a:t>Teil gehört zu genau einem </a:t>
            </a:r>
            <a:r>
              <a:rPr lang="de-DE" sz="2000" dirty="0" err="1" smtClean="0"/>
              <a:t>Komposit</a:t>
            </a:r>
            <a:r>
              <a:rPr lang="de-DE" sz="2000" dirty="0" smtClean="0"/>
              <a:t>-Objekt</a:t>
            </a:r>
          </a:p>
          <a:p>
            <a:pPr lvl="2"/>
            <a:r>
              <a:rPr lang="de-DE" sz="1800" dirty="0" smtClean="0"/>
              <a:t>Es kann nicht Teil verschiedener </a:t>
            </a:r>
            <a:r>
              <a:rPr lang="de-DE" sz="1800" dirty="0" err="1" smtClean="0"/>
              <a:t>Komposit</a:t>
            </a:r>
            <a:r>
              <a:rPr lang="de-DE" sz="1800" dirty="0" smtClean="0"/>
              <a:t> Objekte sein</a:t>
            </a:r>
          </a:p>
          <a:p>
            <a:pPr lvl="2"/>
            <a:r>
              <a:rPr lang="de-DE" sz="1800" dirty="0" smtClean="0"/>
              <a:t>Es kann nicht ohne sein </a:t>
            </a:r>
            <a:r>
              <a:rPr lang="de-DE" sz="1800" dirty="0" err="1" smtClean="0"/>
              <a:t>Komposit</a:t>
            </a:r>
            <a:r>
              <a:rPr lang="de-DE" sz="1800" dirty="0" smtClean="0"/>
              <a:t>-Objekt existieren</a:t>
            </a:r>
          </a:p>
          <a:p>
            <a:pPr lvl="1"/>
            <a:r>
              <a:rPr lang="de-DE" sz="2000" dirty="0" smtClean="0"/>
              <a:t>Beim Erzeugen/Löschen des </a:t>
            </a:r>
            <a:r>
              <a:rPr lang="de-DE" sz="2000" dirty="0" err="1" smtClean="0"/>
              <a:t>Komposit</a:t>
            </a:r>
            <a:r>
              <a:rPr lang="de-DE" sz="2000" dirty="0" smtClean="0"/>
              <a:t>-Objekts werden auch seine Teile erzeugt/gelöscht</a:t>
            </a:r>
            <a:endParaRPr lang="de-DE" sz="2000"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Aggregation und Komposition</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grpSp>
        <p:nvGrpSpPr>
          <p:cNvPr id="6" name="Gruppieren 5"/>
          <p:cNvGrpSpPr/>
          <p:nvPr/>
        </p:nvGrpSpPr>
        <p:grpSpPr>
          <a:xfrm>
            <a:off x="1096270" y="2305324"/>
            <a:ext cx="1402231" cy="1695856"/>
            <a:chOff x="3672045" y="2910632"/>
            <a:chExt cx="1402231" cy="1695856"/>
          </a:xfrm>
          <a:solidFill>
            <a:schemeClr val="bg1"/>
          </a:solidFill>
        </p:grpSpPr>
        <p:sp>
          <p:nvSpPr>
            <p:cNvPr id="7" name="Textfeld 6"/>
            <p:cNvSpPr txBox="1"/>
            <p:nvPr/>
          </p:nvSpPr>
          <p:spPr>
            <a:xfrm>
              <a:off x="3672045" y="2910632"/>
              <a:ext cx="1402231" cy="369332"/>
            </a:xfrm>
            <a:prstGeom prst="rect">
              <a:avLst/>
            </a:prstGeom>
            <a:grpFill/>
            <a:ln w="28575">
              <a:solidFill>
                <a:schemeClr val="tx1"/>
              </a:solidFill>
            </a:ln>
          </p:spPr>
          <p:txBody>
            <a:bodyPr wrap="square" rtlCol="0">
              <a:spAutoFit/>
            </a:bodyPr>
            <a:lstStyle/>
            <a:p>
              <a:pPr algn="ctr"/>
              <a:r>
                <a:rPr lang="de-DE" dirty="0" smtClean="0"/>
                <a:t>Dreieck</a:t>
              </a:r>
              <a:endParaRPr lang="de-DE" dirty="0"/>
            </a:p>
          </p:txBody>
        </p:sp>
        <p:cxnSp>
          <p:nvCxnSpPr>
            <p:cNvPr id="9" name="Gerade Verbindung 8"/>
            <p:cNvCxnSpPr/>
            <p:nvPr/>
          </p:nvCxnSpPr>
          <p:spPr>
            <a:xfrm rot="5400000" flipH="1" flipV="1">
              <a:off x="3847206" y="3869843"/>
              <a:ext cx="1040588" cy="3118"/>
            </a:xfrm>
            <a:prstGeom prst="line">
              <a:avLst/>
            </a:prstGeom>
            <a:grpFill/>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Raute 9"/>
            <p:cNvSpPr/>
            <p:nvPr/>
          </p:nvSpPr>
          <p:spPr>
            <a:xfrm>
              <a:off x="4306042" y="3295418"/>
              <a:ext cx="118131" cy="18113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p:cNvSpPr txBox="1"/>
            <p:nvPr/>
          </p:nvSpPr>
          <p:spPr>
            <a:xfrm>
              <a:off x="3672045" y="4237156"/>
              <a:ext cx="1363594" cy="369332"/>
            </a:xfrm>
            <a:prstGeom prst="rect">
              <a:avLst/>
            </a:prstGeom>
            <a:grpFill/>
            <a:ln w="28575">
              <a:solidFill>
                <a:schemeClr val="tx1"/>
              </a:solidFill>
            </a:ln>
          </p:spPr>
          <p:txBody>
            <a:bodyPr wrap="square" rtlCol="0">
              <a:spAutoFit/>
            </a:bodyPr>
            <a:lstStyle/>
            <a:p>
              <a:pPr algn="ctr"/>
              <a:r>
                <a:rPr lang="de-DE" dirty="0" smtClean="0"/>
                <a:t>Punkt</a:t>
              </a:r>
              <a:endParaRPr lang="de-DE" dirty="0"/>
            </a:p>
          </p:txBody>
        </p:sp>
      </p:grpSp>
      <p:grpSp>
        <p:nvGrpSpPr>
          <p:cNvPr id="21" name="Gruppieren 20"/>
          <p:cNvGrpSpPr/>
          <p:nvPr/>
        </p:nvGrpSpPr>
        <p:grpSpPr>
          <a:xfrm>
            <a:off x="3826591" y="2292446"/>
            <a:ext cx="1402231" cy="1695856"/>
            <a:chOff x="3672045" y="2910632"/>
            <a:chExt cx="1402231" cy="1695856"/>
          </a:xfrm>
          <a:solidFill>
            <a:schemeClr val="bg1"/>
          </a:solidFill>
        </p:grpSpPr>
        <p:sp>
          <p:nvSpPr>
            <p:cNvPr id="22" name="Textfeld 21"/>
            <p:cNvSpPr txBox="1"/>
            <p:nvPr/>
          </p:nvSpPr>
          <p:spPr>
            <a:xfrm>
              <a:off x="3672045" y="2910632"/>
              <a:ext cx="1402231" cy="369332"/>
            </a:xfrm>
            <a:prstGeom prst="rect">
              <a:avLst/>
            </a:prstGeom>
            <a:grpFill/>
            <a:ln w="28575">
              <a:solidFill>
                <a:schemeClr val="tx1"/>
              </a:solidFill>
            </a:ln>
          </p:spPr>
          <p:txBody>
            <a:bodyPr wrap="square" rtlCol="0">
              <a:spAutoFit/>
            </a:bodyPr>
            <a:lstStyle/>
            <a:p>
              <a:pPr algn="ctr"/>
              <a:r>
                <a:rPr lang="de-DE" dirty="0" smtClean="0"/>
                <a:t>Auto</a:t>
              </a:r>
              <a:endParaRPr lang="de-DE" dirty="0"/>
            </a:p>
          </p:txBody>
        </p:sp>
        <p:cxnSp>
          <p:nvCxnSpPr>
            <p:cNvPr id="23" name="Gerade Verbindung 22"/>
            <p:cNvCxnSpPr/>
            <p:nvPr/>
          </p:nvCxnSpPr>
          <p:spPr>
            <a:xfrm rot="5400000" flipH="1" flipV="1">
              <a:off x="3847206" y="3869843"/>
              <a:ext cx="1040588" cy="3118"/>
            </a:xfrm>
            <a:prstGeom prst="line">
              <a:avLst/>
            </a:prstGeom>
            <a:grpFill/>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Raute 23"/>
            <p:cNvSpPr/>
            <p:nvPr/>
          </p:nvSpPr>
          <p:spPr>
            <a:xfrm>
              <a:off x="4306042" y="3295418"/>
              <a:ext cx="118131" cy="18113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3672045" y="4237156"/>
              <a:ext cx="1363594" cy="369332"/>
            </a:xfrm>
            <a:prstGeom prst="rect">
              <a:avLst/>
            </a:prstGeom>
            <a:grpFill/>
            <a:ln w="28575">
              <a:solidFill>
                <a:schemeClr val="tx1"/>
              </a:solidFill>
            </a:ln>
          </p:spPr>
          <p:txBody>
            <a:bodyPr wrap="square" rtlCol="0">
              <a:spAutoFit/>
            </a:bodyPr>
            <a:lstStyle/>
            <a:p>
              <a:pPr algn="ctr"/>
              <a:r>
                <a:rPr lang="de-DE" dirty="0" smtClean="0"/>
                <a:t>Rad</a:t>
              </a:r>
              <a:endParaRPr lang="de-DE" dirty="0"/>
            </a:p>
          </p:txBody>
        </p:sp>
      </p:grpSp>
      <p:grpSp>
        <p:nvGrpSpPr>
          <p:cNvPr id="26" name="Gruppieren 25"/>
          <p:cNvGrpSpPr/>
          <p:nvPr/>
        </p:nvGrpSpPr>
        <p:grpSpPr>
          <a:xfrm>
            <a:off x="6556912" y="2292446"/>
            <a:ext cx="1402231" cy="1695856"/>
            <a:chOff x="3672045" y="2910632"/>
            <a:chExt cx="1402231" cy="1695856"/>
          </a:xfrm>
          <a:solidFill>
            <a:schemeClr val="bg1"/>
          </a:solidFill>
        </p:grpSpPr>
        <p:sp>
          <p:nvSpPr>
            <p:cNvPr id="27" name="Textfeld 26"/>
            <p:cNvSpPr txBox="1"/>
            <p:nvPr/>
          </p:nvSpPr>
          <p:spPr>
            <a:xfrm>
              <a:off x="3672045" y="2910632"/>
              <a:ext cx="1402231" cy="369332"/>
            </a:xfrm>
            <a:prstGeom prst="rect">
              <a:avLst/>
            </a:prstGeom>
            <a:grpFill/>
            <a:ln w="28575">
              <a:solidFill>
                <a:schemeClr val="tx1"/>
              </a:solidFill>
            </a:ln>
          </p:spPr>
          <p:txBody>
            <a:bodyPr wrap="square" rtlCol="0">
              <a:spAutoFit/>
            </a:bodyPr>
            <a:lstStyle/>
            <a:p>
              <a:pPr algn="ctr"/>
              <a:r>
                <a:rPr lang="de-DE" dirty="0" smtClean="0"/>
                <a:t>Verzeichnis</a:t>
              </a:r>
              <a:endParaRPr lang="de-DE" dirty="0"/>
            </a:p>
          </p:txBody>
        </p:sp>
        <p:cxnSp>
          <p:nvCxnSpPr>
            <p:cNvPr id="28" name="Gerade Verbindung 27"/>
            <p:cNvCxnSpPr/>
            <p:nvPr/>
          </p:nvCxnSpPr>
          <p:spPr>
            <a:xfrm rot="5400000" flipH="1" flipV="1">
              <a:off x="3847206" y="3869843"/>
              <a:ext cx="1040588" cy="3118"/>
            </a:xfrm>
            <a:prstGeom prst="line">
              <a:avLst/>
            </a:prstGeom>
            <a:grpFill/>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Raute 28"/>
            <p:cNvSpPr/>
            <p:nvPr/>
          </p:nvSpPr>
          <p:spPr>
            <a:xfrm>
              <a:off x="4306042" y="3295418"/>
              <a:ext cx="118131" cy="181135"/>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p:cNvSpPr txBox="1"/>
            <p:nvPr/>
          </p:nvSpPr>
          <p:spPr>
            <a:xfrm>
              <a:off x="3672045" y="4237156"/>
              <a:ext cx="1363594" cy="369332"/>
            </a:xfrm>
            <a:prstGeom prst="rect">
              <a:avLst/>
            </a:prstGeom>
            <a:grpFill/>
            <a:ln w="28575">
              <a:solidFill>
                <a:schemeClr val="tx1"/>
              </a:solidFill>
            </a:ln>
          </p:spPr>
          <p:txBody>
            <a:bodyPr wrap="square" rtlCol="0">
              <a:spAutoFit/>
            </a:bodyPr>
            <a:lstStyle/>
            <a:p>
              <a:pPr algn="ctr"/>
              <a:r>
                <a:rPr lang="de-DE" dirty="0" smtClean="0"/>
                <a:t>Datei</a:t>
              </a:r>
              <a:endParaRPr lang="de-DE" dirty="0"/>
            </a:p>
          </p:txBody>
        </p:sp>
      </p:grpSp>
      <p:cxnSp>
        <p:nvCxnSpPr>
          <p:cNvPr id="32" name="Gerade Verbindung 31"/>
          <p:cNvCxnSpPr/>
          <p:nvPr/>
        </p:nvCxnSpPr>
        <p:spPr>
          <a:xfrm rot="5400000">
            <a:off x="3747756" y="3915177"/>
            <a:ext cx="4198513" cy="1588"/>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a:off x="1867437" y="2653048"/>
            <a:ext cx="300082" cy="369332"/>
          </a:xfrm>
          <a:prstGeom prst="rect">
            <a:avLst/>
          </a:prstGeom>
          <a:noFill/>
        </p:spPr>
        <p:txBody>
          <a:bodyPr wrap="none" rtlCol="0">
            <a:spAutoFit/>
          </a:bodyPr>
          <a:lstStyle/>
          <a:p>
            <a:r>
              <a:rPr lang="de-DE" dirty="0" smtClean="0"/>
              <a:t>*</a:t>
            </a:r>
            <a:endParaRPr lang="de-DE" dirty="0"/>
          </a:p>
        </p:txBody>
      </p:sp>
      <p:sp>
        <p:nvSpPr>
          <p:cNvPr id="34" name="Textfeld 33"/>
          <p:cNvSpPr txBox="1"/>
          <p:nvPr/>
        </p:nvSpPr>
        <p:spPr>
          <a:xfrm>
            <a:off x="1867437" y="3309871"/>
            <a:ext cx="300082" cy="369332"/>
          </a:xfrm>
          <a:prstGeom prst="rect">
            <a:avLst/>
          </a:prstGeom>
          <a:noFill/>
        </p:spPr>
        <p:txBody>
          <a:bodyPr wrap="none" rtlCol="0">
            <a:spAutoFit/>
          </a:bodyPr>
          <a:lstStyle/>
          <a:p>
            <a:r>
              <a:rPr lang="de-DE" dirty="0" smtClean="0"/>
              <a:t>3</a:t>
            </a:r>
            <a:endParaRPr lang="de-DE" dirty="0"/>
          </a:p>
        </p:txBody>
      </p:sp>
      <p:sp>
        <p:nvSpPr>
          <p:cNvPr id="35" name="Textfeld 34"/>
          <p:cNvSpPr txBox="1"/>
          <p:nvPr/>
        </p:nvSpPr>
        <p:spPr>
          <a:xfrm>
            <a:off x="4584879" y="2653048"/>
            <a:ext cx="534121" cy="369332"/>
          </a:xfrm>
          <a:prstGeom prst="rect">
            <a:avLst/>
          </a:prstGeom>
          <a:noFill/>
        </p:spPr>
        <p:txBody>
          <a:bodyPr wrap="none" rtlCol="0">
            <a:spAutoFit/>
          </a:bodyPr>
          <a:lstStyle/>
          <a:p>
            <a:r>
              <a:rPr lang="de-DE" dirty="0" smtClean="0"/>
              <a:t>0..1</a:t>
            </a:r>
            <a:endParaRPr lang="de-DE" dirty="0"/>
          </a:p>
        </p:txBody>
      </p:sp>
      <p:sp>
        <p:nvSpPr>
          <p:cNvPr id="36" name="Textfeld 35"/>
          <p:cNvSpPr txBox="1"/>
          <p:nvPr/>
        </p:nvSpPr>
        <p:spPr>
          <a:xfrm>
            <a:off x="4584879" y="3309871"/>
            <a:ext cx="300082" cy="369332"/>
          </a:xfrm>
          <a:prstGeom prst="rect">
            <a:avLst/>
          </a:prstGeom>
          <a:noFill/>
        </p:spPr>
        <p:txBody>
          <a:bodyPr wrap="none" rtlCol="0">
            <a:spAutoFit/>
          </a:bodyPr>
          <a:lstStyle/>
          <a:p>
            <a:r>
              <a:rPr lang="de-DE" dirty="0" smtClean="0"/>
              <a:t>4</a:t>
            </a:r>
            <a:endParaRPr lang="de-DE" dirty="0"/>
          </a:p>
        </p:txBody>
      </p:sp>
      <p:sp>
        <p:nvSpPr>
          <p:cNvPr id="37" name="Textfeld 36"/>
          <p:cNvSpPr txBox="1"/>
          <p:nvPr/>
        </p:nvSpPr>
        <p:spPr>
          <a:xfrm>
            <a:off x="721216" y="4237149"/>
            <a:ext cx="2386102" cy="1323439"/>
          </a:xfrm>
          <a:prstGeom prst="rect">
            <a:avLst/>
          </a:prstGeom>
          <a:noFill/>
        </p:spPr>
        <p:txBody>
          <a:bodyPr wrap="none" rtlCol="0">
            <a:spAutoFit/>
          </a:bodyPr>
          <a:lstStyle/>
          <a:p>
            <a:r>
              <a:rPr lang="de-DE" sz="1600" dirty="0" smtClean="0">
                <a:solidFill>
                  <a:srgbClr val="00B050"/>
                </a:solidFill>
              </a:rPr>
              <a:t>Ein Dreieck besteht immer</a:t>
            </a:r>
            <a:br>
              <a:rPr lang="de-DE" sz="1600" dirty="0" smtClean="0">
                <a:solidFill>
                  <a:srgbClr val="00B050"/>
                </a:solidFill>
              </a:rPr>
            </a:br>
            <a:r>
              <a:rPr lang="de-DE" sz="1600" dirty="0" smtClean="0">
                <a:solidFill>
                  <a:srgbClr val="00B050"/>
                </a:solidFill>
              </a:rPr>
              <a:t>aus 3 Punkten.</a:t>
            </a:r>
          </a:p>
          <a:p>
            <a:r>
              <a:rPr lang="de-DE" sz="1600" dirty="0" smtClean="0">
                <a:solidFill>
                  <a:srgbClr val="00B050"/>
                </a:solidFill>
              </a:rPr>
              <a:t>Ein Punkt kann Teil von</a:t>
            </a:r>
            <a:br>
              <a:rPr lang="de-DE" sz="1600" dirty="0" smtClean="0">
                <a:solidFill>
                  <a:srgbClr val="00B050"/>
                </a:solidFill>
              </a:rPr>
            </a:br>
            <a:r>
              <a:rPr lang="de-DE" sz="1600" dirty="0" smtClean="0">
                <a:solidFill>
                  <a:srgbClr val="00B050"/>
                </a:solidFill>
              </a:rPr>
              <a:t>beliebig vielen (auch 0)</a:t>
            </a:r>
            <a:br>
              <a:rPr lang="de-DE" sz="1600" dirty="0" smtClean="0">
                <a:solidFill>
                  <a:srgbClr val="00B050"/>
                </a:solidFill>
              </a:rPr>
            </a:br>
            <a:r>
              <a:rPr lang="de-DE" sz="1600" dirty="0" smtClean="0">
                <a:solidFill>
                  <a:srgbClr val="00B050"/>
                </a:solidFill>
              </a:rPr>
              <a:t>Dreiecken</a:t>
            </a:r>
            <a:r>
              <a:rPr lang="de-DE" sz="1600" dirty="0" smtClean="0">
                <a:solidFill>
                  <a:srgbClr val="00B050"/>
                </a:solidFill>
              </a:rPr>
              <a:t> </a:t>
            </a:r>
            <a:r>
              <a:rPr lang="de-DE" sz="1600" dirty="0" smtClean="0">
                <a:solidFill>
                  <a:srgbClr val="00B050"/>
                </a:solidFill>
              </a:rPr>
              <a:t>sein</a:t>
            </a:r>
            <a:endParaRPr lang="de-DE" sz="1600" dirty="0">
              <a:solidFill>
                <a:srgbClr val="00B050"/>
              </a:solidFill>
            </a:endParaRPr>
          </a:p>
        </p:txBody>
      </p:sp>
      <p:sp>
        <p:nvSpPr>
          <p:cNvPr id="38" name="Textfeld 37"/>
          <p:cNvSpPr txBox="1"/>
          <p:nvPr/>
        </p:nvSpPr>
        <p:spPr>
          <a:xfrm>
            <a:off x="3155323" y="4250028"/>
            <a:ext cx="2669129" cy="1323439"/>
          </a:xfrm>
          <a:prstGeom prst="rect">
            <a:avLst/>
          </a:prstGeom>
          <a:noFill/>
        </p:spPr>
        <p:txBody>
          <a:bodyPr wrap="none" rtlCol="0">
            <a:spAutoFit/>
          </a:bodyPr>
          <a:lstStyle/>
          <a:p>
            <a:r>
              <a:rPr lang="de-DE" sz="1600" dirty="0" smtClean="0">
                <a:solidFill>
                  <a:srgbClr val="00B050"/>
                </a:solidFill>
              </a:rPr>
              <a:t>Ein Auto besteht (u.a.) aus</a:t>
            </a:r>
            <a:br>
              <a:rPr lang="de-DE" sz="1600" dirty="0" smtClean="0">
                <a:solidFill>
                  <a:srgbClr val="00B050"/>
                </a:solidFill>
              </a:rPr>
            </a:br>
            <a:r>
              <a:rPr lang="de-DE" sz="1600" dirty="0" smtClean="0">
                <a:solidFill>
                  <a:srgbClr val="00B050"/>
                </a:solidFill>
              </a:rPr>
              <a:t>4 Rädern.</a:t>
            </a:r>
          </a:p>
          <a:p>
            <a:r>
              <a:rPr lang="de-DE" sz="1600" dirty="0" smtClean="0">
                <a:solidFill>
                  <a:srgbClr val="00B050"/>
                </a:solidFill>
              </a:rPr>
              <a:t>Ein Rad ist Teil von höchstens</a:t>
            </a:r>
            <a:br>
              <a:rPr lang="de-DE" sz="1600" dirty="0" smtClean="0">
                <a:solidFill>
                  <a:srgbClr val="00B050"/>
                </a:solidFill>
              </a:rPr>
            </a:br>
            <a:r>
              <a:rPr lang="de-DE" sz="1600" dirty="0" smtClean="0">
                <a:solidFill>
                  <a:srgbClr val="00B050"/>
                </a:solidFill>
              </a:rPr>
              <a:t>einem Auto, aber es gibt auch</a:t>
            </a:r>
            <a:br>
              <a:rPr lang="de-DE" sz="1600" dirty="0" smtClean="0">
                <a:solidFill>
                  <a:srgbClr val="00B050"/>
                </a:solidFill>
              </a:rPr>
            </a:br>
            <a:r>
              <a:rPr lang="de-DE" sz="1600" dirty="0" smtClean="0">
                <a:solidFill>
                  <a:srgbClr val="00B050"/>
                </a:solidFill>
              </a:rPr>
              <a:t>Räder ohne Auto</a:t>
            </a:r>
            <a:endParaRPr lang="de-DE" sz="1600" dirty="0">
              <a:solidFill>
                <a:srgbClr val="00B050"/>
              </a:solidFill>
            </a:endParaRPr>
          </a:p>
        </p:txBody>
      </p:sp>
      <p:sp>
        <p:nvSpPr>
          <p:cNvPr id="39" name="Textfeld 38"/>
          <p:cNvSpPr txBox="1"/>
          <p:nvPr/>
        </p:nvSpPr>
        <p:spPr>
          <a:xfrm>
            <a:off x="6014433" y="4250028"/>
            <a:ext cx="2516586" cy="1569660"/>
          </a:xfrm>
          <a:prstGeom prst="rect">
            <a:avLst/>
          </a:prstGeom>
          <a:noFill/>
        </p:spPr>
        <p:txBody>
          <a:bodyPr wrap="none" rtlCol="0">
            <a:spAutoFit/>
          </a:bodyPr>
          <a:lstStyle/>
          <a:p>
            <a:r>
              <a:rPr lang="de-DE" sz="1600" dirty="0" smtClean="0">
                <a:solidFill>
                  <a:srgbClr val="00B050"/>
                </a:solidFill>
              </a:rPr>
              <a:t>Ein Verzeichnis besteht aus</a:t>
            </a:r>
            <a:br>
              <a:rPr lang="de-DE" sz="1600" dirty="0" smtClean="0">
                <a:solidFill>
                  <a:srgbClr val="00B050"/>
                </a:solidFill>
              </a:rPr>
            </a:br>
            <a:r>
              <a:rPr lang="de-DE" sz="1600" dirty="0" smtClean="0">
                <a:solidFill>
                  <a:srgbClr val="00B050"/>
                </a:solidFill>
              </a:rPr>
              <a:t>beliebig vielen Dateien</a:t>
            </a:r>
          </a:p>
          <a:p>
            <a:r>
              <a:rPr lang="de-DE" sz="1600" dirty="0" smtClean="0">
                <a:solidFill>
                  <a:srgbClr val="00B050"/>
                </a:solidFill>
              </a:rPr>
              <a:t>Dateien stehen immer in</a:t>
            </a:r>
            <a:br>
              <a:rPr lang="de-DE" sz="1600" dirty="0" smtClean="0">
                <a:solidFill>
                  <a:srgbClr val="00B050"/>
                </a:solidFill>
              </a:rPr>
            </a:br>
            <a:r>
              <a:rPr lang="de-DE" sz="1600" dirty="0" smtClean="0">
                <a:solidFill>
                  <a:srgbClr val="00B050"/>
                </a:solidFill>
              </a:rPr>
              <a:t>einem Verzeichnis. Wird</a:t>
            </a:r>
            <a:br>
              <a:rPr lang="de-DE" sz="1600" dirty="0" smtClean="0">
                <a:solidFill>
                  <a:srgbClr val="00B050"/>
                </a:solidFill>
              </a:rPr>
            </a:br>
            <a:r>
              <a:rPr lang="de-DE" sz="1600" dirty="0" smtClean="0">
                <a:solidFill>
                  <a:srgbClr val="00B050"/>
                </a:solidFill>
              </a:rPr>
              <a:t>dieses gelöscht, so auch alle</a:t>
            </a:r>
            <a:br>
              <a:rPr lang="de-DE" sz="1600" dirty="0" smtClean="0">
                <a:solidFill>
                  <a:srgbClr val="00B050"/>
                </a:solidFill>
              </a:rPr>
            </a:br>
            <a:r>
              <a:rPr lang="de-DE" sz="1600" dirty="0" smtClean="0">
                <a:solidFill>
                  <a:srgbClr val="00B050"/>
                </a:solidFill>
              </a:rPr>
              <a:t>enthaltenen Dateien</a:t>
            </a:r>
            <a:endParaRPr lang="de-DE" sz="1600" dirty="0">
              <a:solidFill>
                <a:srgbClr val="00B050"/>
              </a:solidFill>
            </a:endParaRPr>
          </a:p>
        </p:txBody>
      </p:sp>
      <p:sp>
        <p:nvSpPr>
          <p:cNvPr id="40" name="Textfeld 39"/>
          <p:cNvSpPr txBox="1"/>
          <p:nvPr/>
        </p:nvSpPr>
        <p:spPr>
          <a:xfrm>
            <a:off x="4301544" y="1828800"/>
            <a:ext cx="1317092" cy="369332"/>
          </a:xfrm>
          <a:prstGeom prst="rect">
            <a:avLst/>
          </a:prstGeom>
          <a:noFill/>
        </p:spPr>
        <p:txBody>
          <a:bodyPr wrap="none" rtlCol="0">
            <a:spAutoFit/>
          </a:bodyPr>
          <a:lstStyle/>
          <a:p>
            <a:r>
              <a:rPr lang="de-DE" dirty="0" smtClean="0"/>
              <a:t>Aggregation</a:t>
            </a:r>
            <a:endParaRPr lang="de-DE" dirty="0"/>
          </a:p>
        </p:txBody>
      </p:sp>
      <p:sp>
        <p:nvSpPr>
          <p:cNvPr id="41" name="Textfeld 40"/>
          <p:cNvSpPr txBox="1"/>
          <p:nvPr/>
        </p:nvSpPr>
        <p:spPr>
          <a:xfrm>
            <a:off x="6065950" y="1828800"/>
            <a:ext cx="1366721" cy="369332"/>
          </a:xfrm>
          <a:prstGeom prst="rect">
            <a:avLst/>
          </a:prstGeom>
          <a:noFill/>
        </p:spPr>
        <p:txBody>
          <a:bodyPr wrap="none" rtlCol="0">
            <a:spAutoFit/>
          </a:bodyPr>
          <a:lstStyle/>
          <a:p>
            <a:r>
              <a:rPr lang="de-DE" dirty="0" smtClean="0"/>
              <a:t>Komposition</a:t>
            </a:r>
            <a:endParaRPr lang="de-DE" dirty="0"/>
          </a:p>
        </p:txBody>
      </p:sp>
      <p:sp>
        <p:nvSpPr>
          <p:cNvPr id="42" name="Textfeld 41"/>
          <p:cNvSpPr txBox="1"/>
          <p:nvPr/>
        </p:nvSpPr>
        <p:spPr>
          <a:xfrm>
            <a:off x="7379595" y="2653048"/>
            <a:ext cx="301686" cy="369332"/>
          </a:xfrm>
          <a:prstGeom prst="rect">
            <a:avLst/>
          </a:prstGeom>
          <a:noFill/>
        </p:spPr>
        <p:txBody>
          <a:bodyPr wrap="none" rtlCol="0">
            <a:spAutoFit/>
          </a:bodyPr>
          <a:lstStyle/>
          <a:p>
            <a:r>
              <a:rPr lang="de-DE" dirty="0" smtClean="0"/>
              <a:t>1</a:t>
            </a:r>
            <a:endParaRPr lang="de-DE" dirty="0"/>
          </a:p>
        </p:txBody>
      </p:sp>
      <p:sp>
        <p:nvSpPr>
          <p:cNvPr id="43" name="Textfeld 42"/>
          <p:cNvSpPr txBox="1"/>
          <p:nvPr/>
        </p:nvSpPr>
        <p:spPr>
          <a:xfrm>
            <a:off x="7379595" y="3309871"/>
            <a:ext cx="300082" cy="369332"/>
          </a:xfrm>
          <a:prstGeom prst="rect">
            <a:avLst/>
          </a:prstGeom>
          <a:noFill/>
        </p:spPr>
        <p:txBody>
          <a:bodyPr wrap="none" rtlCol="0">
            <a:spAutoFit/>
          </a:bodyPr>
          <a:lstStyle/>
          <a:p>
            <a:r>
              <a:rPr lang="de-DE" dirty="0" smtClean="0"/>
              <a:t>*</a:t>
            </a:r>
            <a:endParaRPr lang="de-DE" dirty="0"/>
          </a:p>
        </p:txBody>
      </p:sp>
      <p:sp>
        <p:nvSpPr>
          <p:cNvPr id="44" name="Textfeld 43"/>
          <p:cNvSpPr txBox="1"/>
          <p:nvPr/>
        </p:nvSpPr>
        <p:spPr>
          <a:xfrm>
            <a:off x="7894748" y="3000777"/>
            <a:ext cx="1069524" cy="338554"/>
          </a:xfrm>
          <a:prstGeom prst="rect">
            <a:avLst/>
          </a:prstGeom>
          <a:noFill/>
        </p:spPr>
        <p:txBody>
          <a:bodyPr wrap="none" rtlCol="0">
            <a:spAutoFit/>
          </a:bodyPr>
          <a:lstStyle/>
          <a:p>
            <a:r>
              <a:rPr lang="de-DE" sz="1600" dirty="0" smtClean="0">
                <a:solidFill>
                  <a:srgbClr val="00B050"/>
                </a:solidFill>
              </a:rPr>
              <a:t>Immer 1 !!</a:t>
            </a:r>
            <a:endParaRPr lang="de-DE" sz="1600" dirty="0">
              <a:solidFill>
                <a:srgbClr val="00B050"/>
              </a:solidFill>
            </a:endParaRPr>
          </a:p>
        </p:txBody>
      </p:sp>
      <p:cxnSp>
        <p:nvCxnSpPr>
          <p:cNvPr id="46" name="Gerade Verbindung mit Pfeil 45"/>
          <p:cNvCxnSpPr/>
          <p:nvPr/>
        </p:nvCxnSpPr>
        <p:spPr>
          <a:xfrm rot="10800000">
            <a:off x="7727325" y="2884871"/>
            <a:ext cx="463639" cy="193181"/>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Aggregation</a:t>
            </a:r>
            <a:endParaRPr lang="de-DE" dirty="0"/>
          </a:p>
        </p:txBody>
      </p:sp>
      <p:sp>
        <p:nvSpPr>
          <p:cNvPr id="3" name="Inhaltsplatzhalter 2"/>
          <p:cNvSpPr>
            <a:spLocks noGrp="1"/>
          </p:cNvSpPr>
          <p:nvPr>
            <p:ph idx="1"/>
          </p:nvPr>
        </p:nvSpPr>
        <p:spPr/>
        <p:txBody>
          <a:bodyPr/>
          <a:lstStyle/>
          <a:p>
            <a:r>
              <a:rPr lang="de-DE" dirty="0" smtClean="0"/>
              <a:t>Mehrere (gleiche oder unterschiedliche) Objekte werden gemeinsam angesprochen</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grpSp>
        <p:nvGrpSpPr>
          <p:cNvPr id="28" name="Gruppieren 27"/>
          <p:cNvGrpSpPr/>
          <p:nvPr/>
        </p:nvGrpSpPr>
        <p:grpSpPr>
          <a:xfrm>
            <a:off x="1017432" y="2910632"/>
            <a:ext cx="7160654" cy="1882702"/>
            <a:chOff x="1017432" y="2910632"/>
            <a:chExt cx="7160654" cy="1882702"/>
          </a:xfrm>
        </p:grpSpPr>
        <p:sp>
          <p:nvSpPr>
            <p:cNvPr id="7" name="Textfeld 6"/>
            <p:cNvSpPr txBox="1"/>
            <p:nvPr/>
          </p:nvSpPr>
          <p:spPr>
            <a:xfrm>
              <a:off x="3672045" y="2910632"/>
              <a:ext cx="1402231" cy="369332"/>
            </a:xfrm>
            <a:prstGeom prst="rect">
              <a:avLst/>
            </a:prstGeom>
            <a:solidFill>
              <a:schemeClr val="bg1"/>
            </a:solidFill>
            <a:ln w="28575">
              <a:solidFill>
                <a:schemeClr val="tx1"/>
              </a:solidFill>
            </a:ln>
          </p:spPr>
          <p:txBody>
            <a:bodyPr wrap="square" rtlCol="0">
              <a:spAutoFit/>
            </a:bodyPr>
            <a:lstStyle/>
            <a:p>
              <a:pPr algn="ctr"/>
              <a:r>
                <a:rPr lang="de-DE" dirty="0" smtClean="0"/>
                <a:t>Computer</a:t>
              </a:r>
              <a:endParaRPr lang="de-DE" dirty="0"/>
            </a:p>
          </p:txBody>
        </p:sp>
        <p:grpSp>
          <p:nvGrpSpPr>
            <p:cNvPr id="16" name="Gruppieren 15"/>
            <p:cNvGrpSpPr/>
            <p:nvPr/>
          </p:nvGrpSpPr>
          <p:grpSpPr>
            <a:xfrm>
              <a:off x="1017432" y="4134125"/>
              <a:ext cx="7160654" cy="659209"/>
              <a:chOff x="1416677" y="3799274"/>
              <a:chExt cx="7160654" cy="659209"/>
            </a:xfrm>
          </p:grpSpPr>
          <p:sp>
            <p:nvSpPr>
              <p:cNvPr id="8" name="Textfeld 7"/>
              <p:cNvSpPr txBox="1"/>
              <p:nvPr/>
            </p:nvSpPr>
            <p:spPr>
              <a:xfrm>
                <a:off x="1416677" y="3799274"/>
                <a:ext cx="1236372" cy="369332"/>
              </a:xfrm>
              <a:prstGeom prst="rect">
                <a:avLst/>
              </a:prstGeom>
              <a:solidFill>
                <a:schemeClr val="bg1"/>
              </a:solidFill>
              <a:ln w="28575">
                <a:solidFill>
                  <a:schemeClr val="tx1"/>
                </a:solidFill>
              </a:ln>
            </p:spPr>
            <p:txBody>
              <a:bodyPr wrap="square" rtlCol="0">
                <a:spAutoFit/>
              </a:bodyPr>
              <a:lstStyle/>
              <a:p>
                <a:pPr algn="ctr"/>
                <a:r>
                  <a:rPr lang="de-DE" dirty="0" smtClean="0"/>
                  <a:t>Mainboard</a:t>
                </a:r>
                <a:endParaRPr lang="de-DE" dirty="0"/>
              </a:p>
            </p:txBody>
          </p:sp>
          <p:sp>
            <p:nvSpPr>
              <p:cNvPr id="12" name="Textfeld 11"/>
              <p:cNvSpPr txBox="1"/>
              <p:nvPr/>
            </p:nvSpPr>
            <p:spPr>
              <a:xfrm>
                <a:off x="3002345" y="3812152"/>
                <a:ext cx="1131775" cy="369332"/>
              </a:xfrm>
              <a:prstGeom prst="rect">
                <a:avLst/>
              </a:prstGeom>
              <a:solidFill>
                <a:schemeClr val="bg1"/>
              </a:solidFill>
              <a:ln w="28575">
                <a:solidFill>
                  <a:schemeClr val="tx1"/>
                </a:solidFill>
              </a:ln>
            </p:spPr>
            <p:txBody>
              <a:bodyPr wrap="square" rtlCol="0">
                <a:spAutoFit/>
              </a:bodyPr>
              <a:lstStyle/>
              <a:p>
                <a:pPr algn="ctr"/>
                <a:r>
                  <a:rPr lang="de-DE" dirty="0" smtClean="0"/>
                  <a:t>Festplatte</a:t>
                </a:r>
                <a:endParaRPr lang="de-DE" dirty="0"/>
              </a:p>
            </p:txBody>
          </p:sp>
          <p:sp>
            <p:nvSpPr>
              <p:cNvPr id="13" name="Textfeld 12"/>
              <p:cNvSpPr txBox="1"/>
              <p:nvPr/>
            </p:nvSpPr>
            <p:spPr>
              <a:xfrm>
                <a:off x="4483415" y="3812152"/>
                <a:ext cx="1131775" cy="646331"/>
              </a:xfrm>
              <a:prstGeom prst="rect">
                <a:avLst/>
              </a:prstGeom>
              <a:solidFill>
                <a:schemeClr val="bg1"/>
              </a:solidFill>
              <a:ln w="28575">
                <a:solidFill>
                  <a:schemeClr val="tx1"/>
                </a:solidFill>
              </a:ln>
            </p:spPr>
            <p:txBody>
              <a:bodyPr wrap="square" rtlCol="0">
                <a:spAutoFit/>
              </a:bodyPr>
              <a:lstStyle/>
              <a:p>
                <a:pPr algn="ctr"/>
                <a:r>
                  <a:rPr lang="de-DE" dirty="0" smtClean="0"/>
                  <a:t>Arbeits-speicher</a:t>
                </a:r>
                <a:endParaRPr lang="de-DE" dirty="0"/>
              </a:p>
            </p:txBody>
          </p:sp>
          <p:sp>
            <p:nvSpPr>
              <p:cNvPr id="14" name="Textfeld 13"/>
              <p:cNvSpPr txBox="1"/>
              <p:nvPr/>
            </p:nvSpPr>
            <p:spPr>
              <a:xfrm>
                <a:off x="5964485" y="3812152"/>
                <a:ext cx="1131775" cy="646331"/>
              </a:xfrm>
              <a:prstGeom prst="rect">
                <a:avLst/>
              </a:prstGeom>
              <a:solidFill>
                <a:schemeClr val="bg1"/>
              </a:solidFill>
              <a:ln w="28575">
                <a:solidFill>
                  <a:schemeClr val="tx1"/>
                </a:solidFill>
              </a:ln>
            </p:spPr>
            <p:txBody>
              <a:bodyPr wrap="square" rtlCol="0">
                <a:spAutoFit/>
              </a:bodyPr>
              <a:lstStyle/>
              <a:p>
                <a:pPr algn="ctr"/>
                <a:r>
                  <a:rPr lang="de-DE" dirty="0" smtClean="0"/>
                  <a:t>Grafik-</a:t>
                </a:r>
                <a:br>
                  <a:rPr lang="de-DE" dirty="0" smtClean="0"/>
                </a:br>
                <a:r>
                  <a:rPr lang="de-DE" dirty="0" smtClean="0"/>
                  <a:t>karte</a:t>
                </a:r>
                <a:endParaRPr lang="de-DE" dirty="0"/>
              </a:p>
            </p:txBody>
          </p:sp>
          <p:sp>
            <p:nvSpPr>
              <p:cNvPr id="15" name="Textfeld 14"/>
              <p:cNvSpPr txBox="1"/>
              <p:nvPr/>
            </p:nvSpPr>
            <p:spPr>
              <a:xfrm>
                <a:off x="7445556" y="3812152"/>
                <a:ext cx="1131775" cy="646331"/>
              </a:xfrm>
              <a:prstGeom prst="rect">
                <a:avLst/>
              </a:prstGeom>
              <a:solidFill>
                <a:schemeClr val="bg1"/>
              </a:solidFill>
              <a:ln w="28575">
                <a:solidFill>
                  <a:schemeClr val="tx1"/>
                </a:solidFill>
              </a:ln>
            </p:spPr>
            <p:txBody>
              <a:bodyPr wrap="square" rtlCol="0">
                <a:spAutoFit/>
              </a:bodyPr>
              <a:lstStyle/>
              <a:p>
                <a:pPr algn="ctr"/>
                <a:r>
                  <a:rPr lang="de-DE" dirty="0" smtClean="0"/>
                  <a:t>Sound</a:t>
                </a:r>
                <a:br>
                  <a:rPr lang="de-DE" dirty="0" smtClean="0"/>
                </a:br>
                <a:r>
                  <a:rPr lang="de-DE" dirty="0" smtClean="0"/>
                  <a:t>karte</a:t>
                </a:r>
                <a:endParaRPr lang="de-DE" dirty="0"/>
              </a:p>
            </p:txBody>
          </p:sp>
        </p:grpSp>
        <p:cxnSp>
          <p:nvCxnSpPr>
            <p:cNvPr id="17" name="Gerade Verbindung 16"/>
            <p:cNvCxnSpPr/>
            <p:nvPr/>
          </p:nvCxnSpPr>
          <p:spPr>
            <a:xfrm rot="5400000" flipH="1" flipV="1">
              <a:off x="4143418" y="3573628"/>
              <a:ext cx="448161" cy="3120"/>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Raute 17"/>
            <p:cNvSpPr/>
            <p:nvPr/>
          </p:nvSpPr>
          <p:spPr>
            <a:xfrm>
              <a:off x="4306042" y="3295418"/>
              <a:ext cx="118131" cy="181135"/>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Freihandform 19"/>
            <p:cNvSpPr/>
            <p:nvPr/>
          </p:nvSpPr>
          <p:spPr>
            <a:xfrm>
              <a:off x="1596980" y="3786389"/>
              <a:ext cx="6143223" cy="360608"/>
            </a:xfrm>
            <a:custGeom>
              <a:avLst/>
              <a:gdLst>
                <a:gd name="connsiteX0" fmla="*/ 0 w 6143223"/>
                <a:gd name="connsiteY0" fmla="*/ 347729 h 360608"/>
                <a:gd name="connsiteX1" fmla="*/ 0 w 6143223"/>
                <a:gd name="connsiteY1" fmla="*/ 0 h 360608"/>
                <a:gd name="connsiteX2" fmla="*/ 6143223 w 6143223"/>
                <a:gd name="connsiteY2" fmla="*/ 0 h 360608"/>
                <a:gd name="connsiteX3" fmla="*/ 6143223 w 6143223"/>
                <a:gd name="connsiteY3" fmla="*/ 360608 h 360608"/>
              </a:gdLst>
              <a:ahLst/>
              <a:cxnLst>
                <a:cxn ang="0">
                  <a:pos x="connsiteX0" y="connsiteY0"/>
                </a:cxn>
                <a:cxn ang="0">
                  <a:pos x="connsiteX1" y="connsiteY1"/>
                </a:cxn>
                <a:cxn ang="0">
                  <a:pos x="connsiteX2" y="connsiteY2"/>
                </a:cxn>
                <a:cxn ang="0">
                  <a:pos x="connsiteX3" y="connsiteY3"/>
                </a:cxn>
              </a:cxnLst>
              <a:rect l="l" t="t" r="r" b="b"/>
              <a:pathLst>
                <a:path w="6143223" h="360608">
                  <a:moveTo>
                    <a:pt x="0" y="347729"/>
                  </a:moveTo>
                  <a:lnTo>
                    <a:pt x="0" y="0"/>
                  </a:lnTo>
                  <a:lnTo>
                    <a:pt x="6143223" y="0"/>
                  </a:lnTo>
                  <a:lnTo>
                    <a:pt x="6143223" y="360608"/>
                  </a:lnTo>
                </a:path>
              </a:pathLst>
            </a:cu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22" name="Gerade Verbindung 21"/>
            <p:cNvCxnSpPr>
              <a:stCxn id="14" idx="0"/>
            </p:cNvCxnSpPr>
            <p:nvPr/>
          </p:nvCxnSpPr>
          <p:spPr>
            <a:xfrm rot="5400000" flipH="1" flipV="1">
              <a:off x="5956424" y="3971959"/>
              <a:ext cx="349749" cy="34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rot="5400000" flipH="1" flipV="1">
              <a:off x="4483410" y="3971959"/>
              <a:ext cx="349749" cy="34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rot="5400000" flipH="1" flipV="1">
              <a:off x="3007070" y="3971959"/>
              <a:ext cx="349749" cy="34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Diagrammtypen der UML</a:t>
            </a:r>
            <a:endParaRPr lang="de-DE" dirty="0"/>
          </a:p>
        </p:txBody>
      </p:sp>
      <p:sp>
        <p:nvSpPr>
          <p:cNvPr id="3" name="Inhaltsplatzhalter 2"/>
          <p:cNvSpPr>
            <a:spLocks noGrp="1"/>
          </p:cNvSpPr>
          <p:nvPr>
            <p:ph idx="1"/>
          </p:nvPr>
        </p:nvSpPr>
        <p:spPr/>
        <p:txBody>
          <a:bodyPr>
            <a:normAutofit lnSpcReduction="10000"/>
          </a:bodyPr>
          <a:lstStyle/>
          <a:p>
            <a:r>
              <a:rPr lang="de-DE" dirty="0" smtClean="0"/>
              <a:t>Statisches Modell</a:t>
            </a:r>
          </a:p>
          <a:p>
            <a:pPr lvl="1"/>
            <a:r>
              <a:rPr lang="de-DE" b="1" i="1" dirty="0" smtClean="0"/>
              <a:t>Klassen- </a:t>
            </a:r>
            <a:r>
              <a:rPr lang="de-DE" dirty="0" smtClean="0"/>
              <a:t>und</a:t>
            </a:r>
            <a:r>
              <a:rPr lang="de-DE" b="1" i="1" dirty="0" smtClean="0"/>
              <a:t> Objektdiagramme</a:t>
            </a:r>
          </a:p>
          <a:p>
            <a:pPr lvl="1"/>
            <a:r>
              <a:rPr lang="de-DE" dirty="0" smtClean="0"/>
              <a:t>Paket und Komponentendiagramme</a:t>
            </a:r>
          </a:p>
          <a:p>
            <a:pPr lvl="2"/>
            <a:r>
              <a:rPr lang="de-DE" dirty="0" smtClean="0"/>
              <a:t>Modulare Struktur des Systems</a:t>
            </a:r>
          </a:p>
          <a:p>
            <a:r>
              <a:rPr lang="de-DE" dirty="0" smtClean="0"/>
              <a:t>Dynamisches Modell</a:t>
            </a:r>
          </a:p>
          <a:p>
            <a:pPr lvl="1"/>
            <a:r>
              <a:rPr lang="de-DE" b="1" i="1" dirty="0" smtClean="0"/>
              <a:t>Anwendungsfalldiagramme</a:t>
            </a:r>
            <a:r>
              <a:rPr lang="de-DE" dirty="0" smtClean="0"/>
              <a:t> (</a:t>
            </a:r>
            <a:r>
              <a:rPr lang="de-DE" dirty="0" err="1" smtClean="0"/>
              <a:t>Use</a:t>
            </a:r>
            <a:r>
              <a:rPr lang="de-DE" dirty="0" smtClean="0"/>
              <a:t> </a:t>
            </a:r>
            <a:r>
              <a:rPr lang="de-DE" dirty="0" err="1" smtClean="0"/>
              <a:t>Cases</a:t>
            </a:r>
            <a:r>
              <a:rPr lang="de-DE" dirty="0" smtClean="0"/>
              <a:t>)</a:t>
            </a:r>
          </a:p>
          <a:p>
            <a:pPr lvl="1"/>
            <a:r>
              <a:rPr lang="de-DE" b="1" i="1" dirty="0" smtClean="0"/>
              <a:t>Aktivitäts- </a:t>
            </a:r>
            <a:r>
              <a:rPr lang="de-DE" dirty="0" smtClean="0"/>
              <a:t>und</a:t>
            </a:r>
            <a:r>
              <a:rPr lang="de-DE" b="1" i="1" dirty="0" smtClean="0"/>
              <a:t> Zustandsdiagramme</a:t>
            </a:r>
          </a:p>
          <a:p>
            <a:pPr lvl="1"/>
            <a:r>
              <a:rPr lang="de-DE" dirty="0" err="1" smtClean="0"/>
              <a:t>Kommunikations</a:t>
            </a:r>
            <a:r>
              <a:rPr lang="de-DE" dirty="0" smtClean="0"/>
              <a:t>, Timing- und </a:t>
            </a:r>
            <a:r>
              <a:rPr lang="de-DE" b="1" i="1" dirty="0" smtClean="0"/>
              <a:t>Sequenzdiagramme</a:t>
            </a:r>
            <a:endParaRPr lang="de-DE" b="1" i="1"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20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20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Assoziationen</a:t>
            </a:r>
            <a:endParaRPr lang="de-DE" dirty="0"/>
          </a:p>
        </p:txBody>
      </p:sp>
      <p:sp>
        <p:nvSpPr>
          <p:cNvPr id="3" name="Inhaltsplatzhalter 2"/>
          <p:cNvSpPr>
            <a:spLocks noGrp="1"/>
          </p:cNvSpPr>
          <p:nvPr>
            <p:ph idx="1"/>
          </p:nvPr>
        </p:nvSpPr>
        <p:spPr/>
        <p:txBody>
          <a:bodyPr>
            <a:normAutofit/>
          </a:bodyPr>
          <a:lstStyle/>
          <a:p>
            <a:pPr>
              <a:buNone/>
            </a:pPr>
            <a:r>
              <a:rPr lang="de-DE" sz="2800" dirty="0" smtClean="0"/>
              <a:t>Beispiel: Verwaltung einer Musiksammlung</a:t>
            </a:r>
          </a:p>
          <a:p>
            <a:r>
              <a:rPr lang="de-DE" sz="2400" dirty="0" smtClean="0"/>
              <a:t>Aufgabe: modelliere ein System, das Musikstücke und Musikmedien verwalten kann</a:t>
            </a:r>
          </a:p>
          <a:p>
            <a:r>
              <a:rPr lang="de-DE" sz="2400" dirty="0" smtClean="0"/>
              <a:t>Die Sammlung enthält:</a:t>
            </a:r>
          </a:p>
          <a:p>
            <a:pPr lvl="1"/>
            <a:r>
              <a:rPr lang="de-DE" sz="2000" dirty="0" smtClean="0"/>
              <a:t>Robbie Williams: </a:t>
            </a:r>
            <a:r>
              <a:rPr lang="de-DE" sz="2000" dirty="0" err="1" smtClean="0"/>
              <a:t>Escapology</a:t>
            </a:r>
            <a:r>
              <a:rPr lang="de-DE" sz="2000" dirty="0" smtClean="0"/>
              <a:t> (Album)</a:t>
            </a:r>
          </a:p>
          <a:p>
            <a:pPr lvl="1"/>
            <a:r>
              <a:rPr lang="de-DE" sz="2000" dirty="0" smtClean="0"/>
              <a:t>Elton John: Love Songs (Album)</a:t>
            </a:r>
          </a:p>
          <a:p>
            <a:pPr lvl="1"/>
            <a:r>
              <a:rPr lang="de-DE" sz="2000" dirty="0" err="1" smtClean="0"/>
              <a:t>Shapeshifters</a:t>
            </a:r>
            <a:r>
              <a:rPr lang="de-DE" sz="2000" dirty="0" smtClean="0"/>
              <a:t>: </a:t>
            </a:r>
            <a:r>
              <a:rPr lang="de-DE" sz="2000" dirty="0" err="1" smtClean="0"/>
              <a:t>Lola‘s</a:t>
            </a:r>
            <a:r>
              <a:rPr lang="de-DE" sz="2000" dirty="0" smtClean="0"/>
              <a:t> </a:t>
            </a:r>
            <a:r>
              <a:rPr lang="de-DE" sz="2000" dirty="0" err="1" smtClean="0"/>
              <a:t>Theme</a:t>
            </a:r>
            <a:r>
              <a:rPr lang="de-DE" sz="2000" dirty="0" smtClean="0"/>
              <a:t> (Maxi-CD)</a:t>
            </a:r>
          </a:p>
          <a:p>
            <a:pPr lvl="1"/>
            <a:r>
              <a:rPr lang="de-DE" sz="2000" dirty="0" smtClean="0"/>
              <a:t>Robbie Williams: Radio (Musikstück)</a:t>
            </a:r>
          </a:p>
          <a:p>
            <a:pPr lvl="1"/>
            <a:r>
              <a:rPr lang="de-DE" sz="2000" dirty="0" err="1" smtClean="0"/>
              <a:t>Shapeshifters</a:t>
            </a:r>
            <a:r>
              <a:rPr lang="de-DE" sz="2000" dirty="0" smtClean="0"/>
              <a:t>: </a:t>
            </a:r>
            <a:r>
              <a:rPr lang="de-DE" sz="2000" dirty="0" err="1" smtClean="0"/>
              <a:t>Lola‘s</a:t>
            </a:r>
            <a:r>
              <a:rPr lang="de-DE" sz="2000" dirty="0" smtClean="0"/>
              <a:t> </a:t>
            </a:r>
            <a:r>
              <a:rPr lang="de-DE" sz="2000" dirty="0" err="1" smtClean="0"/>
              <a:t>Theme</a:t>
            </a:r>
            <a:r>
              <a:rPr lang="de-DE" sz="2000" dirty="0" smtClean="0"/>
              <a:t> (</a:t>
            </a:r>
            <a:r>
              <a:rPr lang="de-DE" sz="2000" dirty="0" err="1" smtClean="0"/>
              <a:t>main</a:t>
            </a:r>
            <a:r>
              <a:rPr lang="de-DE" sz="2000" dirty="0" smtClean="0"/>
              <a:t> mix) (Musikstück)</a:t>
            </a:r>
          </a:p>
          <a:p>
            <a:r>
              <a:rPr lang="de-DE" sz="2400" dirty="0" smtClean="0"/>
              <a:t>Erstelle ein Objektdiagramm</a:t>
            </a:r>
          </a:p>
          <a:p>
            <a:r>
              <a:rPr lang="de-DE" sz="2400" dirty="0" smtClean="0"/>
              <a:t>Erstelle ein Klassendiagramm</a:t>
            </a:r>
            <a:endParaRPr lang="de-DE" sz="2400"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Assoziationen</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grpSp>
        <p:nvGrpSpPr>
          <p:cNvPr id="12" name="Gruppieren 11"/>
          <p:cNvGrpSpPr/>
          <p:nvPr/>
        </p:nvGrpSpPr>
        <p:grpSpPr>
          <a:xfrm>
            <a:off x="515810" y="1440569"/>
            <a:ext cx="2459210" cy="1366911"/>
            <a:chOff x="799145" y="1363296"/>
            <a:chExt cx="2459210" cy="1366911"/>
          </a:xfrm>
        </p:grpSpPr>
        <p:grpSp>
          <p:nvGrpSpPr>
            <p:cNvPr id="6" name="Gruppieren 5"/>
            <p:cNvGrpSpPr/>
            <p:nvPr/>
          </p:nvGrpSpPr>
          <p:grpSpPr>
            <a:xfrm>
              <a:off x="799145" y="1363296"/>
              <a:ext cx="2369057" cy="1366911"/>
              <a:chOff x="3709772" y="3114823"/>
              <a:chExt cx="1617783" cy="1366911"/>
            </a:xfrm>
          </p:grpSpPr>
          <p:grpSp>
            <p:nvGrpSpPr>
              <p:cNvPr id="7" name="Gruppieren 19"/>
              <p:cNvGrpSpPr/>
              <p:nvPr/>
            </p:nvGrpSpPr>
            <p:grpSpPr>
              <a:xfrm>
                <a:off x="3709772" y="3114823"/>
                <a:ext cx="1617783" cy="1366911"/>
                <a:chOff x="616634" y="2712720"/>
                <a:chExt cx="1617783" cy="1366911"/>
              </a:xfrm>
            </p:grpSpPr>
            <p:sp>
              <p:nvSpPr>
                <p:cNvPr id="9" name="Rechteck 8"/>
                <p:cNvSpPr/>
                <p:nvPr/>
              </p:nvSpPr>
              <p:spPr>
                <a:xfrm>
                  <a:off x="616634" y="2712720"/>
                  <a:ext cx="1603717" cy="136691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 Verbindung 9"/>
                <p:cNvCxnSpPr/>
                <p:nvPr/>
              </p:nvCxnSpPr>
              <p:spPr>
                <a:xfrm rot="10800000" flipH="1">
                  <a:off x="630700" y="3148819"/>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8" name="Textfeld 7"/>
              <p:cNvSpPr txBox="1"/>
              <p:nvPr/>
            </p:nvSpPr>
            <p:spPr>
              <a:xfrm>
                <a:off x="3726185" y="3131235"/>
                <a:ext cx="1561514" cy="400110"/>
              </a:xfrm>
              <a:prstGeom prst="rect">
                <a:avLst/>
              </a:prstGeom>
              <a:noFill/>
            </p:spPr>
            <p:txBody>
              <a:bodyPr wrap="square" rtlCol="0">
                <a:spAutoFit/>
              </a:bodyPr>
              <a:lstStyle/>
              <a:p>
                <a:pPr algn="ctr"/>
                <a:r>
                  <a:rPr lang="de-DE" sz="2000" b="1" u="sng" dirty="0" smtClean="0"/>
                  <a:t>:Musikmedium</a:t>
                </a:r>
                <a:endParaRPr lang="de-DE" sz="2000" b="1" u="sng" dirty="0"/>
              </a:p>
            </p:txBody>
          </p:sp>
        </p:grpSp>
        <p:sp>
          <p:nvSpPr>
            <p:cNvPr id="11" name="Textfeld 10"/>
            <p:cNvSpPr txBox="1"/>
            <p:nvPr/>
          </p:nvSpPr>
          <p:spPr>
            <a:xfrm>
              <a:off x="801489" y="1843942"/>
              <a:ext cx="2456866" cy="738664"/>
            </a:xfrm>
            <a:prstGeom prst="rect">
              <a:avLst/>
            </a:prstGeom>
            <a:noFill/>
          </p:spPr>
          <p:txBody>
            <a:bodyPr wrap="square" rtlCol="0">
              <a:spAutoFit/>
            </a:bodyPr>
            <a:lstStyle/>
            <a:p>
              <a:r>
                <a:rPr lang="de-DE" sz="1400" dirty="0" smtClean="0"/>
                <a:t>typ = Album</a:t>
              </a:r>
            </a:p>
            <a:p>
              <a:r>
                <a:rPr lang="de-DE" sz="1400" dirty="0" err="1" smtClean="0"/>
                <a:t>interpret</a:t>
              </a:r>
              <a:r>
                <a:rPr lang="de-DE" sz="1400" dirty="0" smtClean="0"/>
                <a:t>=„Robbie Williams“</a:t>
              </a:r>
            </a:p>
            <a:p>
              <a:r>
                <a:rPr lang="de-DE" sz="1400" dirty="0" smtClean="0"/>
                <a:t>title = „</a:t>
              </a:r>
              <a:r>
                <a:rPr lang="de-DE" sz="1400" dirty="0" err="1" smtClean="0"/>
                <a:t>Escapology</a:t>
              </a:r>
              <a:r>
                <a:rPr lang="de-DE" sz="1400" dirty="0" smtClean="0"/>
                <a:t>“</a:t>
              </a:r>
              <a:endParaRPr lang="de-DE" sz="1400" dirty="0"/>
            </a:p>
          </p:txBody>
        </p:sp>
      </p:grpSp>
      <p:grpSp>
        <p:nvGrpSpPr>
          <p:cNvPr id="13" name="Gruppieren 12"/>
          <p:cNvGrpSpPr/>
          <p:nvPr/>
        </p:nvGrpSpPr>
        <p:grpSpPr>
          <a:xfrm>
            <a:off x="515810" y="3179217"/>
            <a:ext cx="2459210" cy="1366911"/>
            <a:chOff x="799145" y="1363296"/>
            <a:chExt cx="2459210" cy="1366911"/>
          </a:xfrm>
        </p:grpSpPr>
        <p:grpSp>
          <p:nvGrpSpPr>
            <p:cNvPr id="14" name="Gruppieren 13"/>
            <p:cNvGrpSpPr/>
            <p:nvPr/>
          </p:nvGrpSpPr>
          <p:grpSpPr>
            <a:xfrm>
              <a:off x="799145" y="1363296"/>
              <a:ext cx="2369057" cy="1366911"/>
              <a:chOff x="3709772" y="3114823"/>
              <a:chExt cx="1617783" cy="1366911"/>
            </a:xfrm>
          </p:grpSpPr>
          <p:grpSp>
            <p:nvGrpSpPr>
              <p:cNvPr id="16" name="Gruppieren 19"/>
              <p:cNvGrpSpPr/>
              <p:nvPr/>
            </p:nvGrpSpPr>
            <p:grpSpPr>
              <a:xfrm>
                <a:off x="3709772" y="3114823"/>
                <a:ext cx="1617783" cy="1366911"/>
                <a:chOff x="616634" y="2712720"/>
                <a:chExt cx="1617783" cy="1366911"/>
              </a:xfrm>
            </p:grpSpPr>
            <p:sp>
              <p:nvSpPr>
                <p:cNvPr id="18" name="Rechteck 17"/>
                <p:cNvSpPr/>
                <p:nvPr/>
              </p:nvSpPr>
              <p:spPr>
                <a:xfrm>
                  <a:off x="616634" y="2712720"/>
                  <a:ext cx="1603717" cy="136691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9" name="Gerade Verbindung 18"/>
                <p:cNvCxnSpPr/>
                <p:nvPr/>
              </p:nvCxnSpPr>
              <p:spPr>
                <a:xfrm rot="10800000" flipH="1">
                  <a:off x="630700" y="3148819"/>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7" name="Textfeld 16"/>
              <p:cNvSpPr txBox="1"/>
              <p:nvPr/>
            </p:nvSpPr>
            <p:spPr>
              <a:xfrm>
                <a:off x="3726185" y="3131235"/>
                <a:ext cx="1561514" cy="400110"/>
              </a:xfrm>
              <a:prstGeom prst="rect">
                <a:avLst/>
              </a:prstGeom>
              <a:noFill/>
            </p:spPr>
            <p:txBody>
              <a:bodyPr wrap="square" rtlCol="0">
                <a:spAutoFit/>
              </a:bodyPr>
              <a:lstStyle/>
              <a:p>
                <a:pPr algn="ctr"/>
                <a:r>
                  <a:rPr lang="de-DE" sz="2000" b="1" u="sng" dirty="0" smtClean="0"/>
                  <a:t>:Musikstück</a:t>
                </a:r>
                <a:endParaRPr lang="de-DE" sz="2000" b="1" u="sng" dirty="0"/>
              </a:p>
            </p:txBody>
          </p:sp>
        </p:grpSp>
        <p:sp>
          <p:nvSpPr>
            <p:cNvPr id="15" name="Textfeld 14"/>
            <p:cNvSpPr txBox="1"/>
            <p:nvPr/>
          </p:nvSpPr>
          <p:spPr>
            <a:xfrm>
              <a:off x="801489" y="1843942"/>
              <a:ext cx="2456866" cy="738664"/>
            </a:xfrm>
            <a:prstGeom prst="rect">
              <a:avLst/>
            </a:prstGeom>
            <a:noFill/>
          </p:spPr>
          <p:txBody>
            <a:bodyPr wrap="square" rtlCol="0">
              <a:spAutoFit/>
            </a:bodyPr>
            <a:lstStyle/>
            <a:p>
              <a:r>
                <a:rPr lang="de-DE" sz="1400" dirty="0" err="1" smtClean="0"/>
                <a:t>interpret</a:t>
              </a:r>
              <a:r>
                <a:rPr lang="de-DE" sz="1400" dirty="0" smtClean="0"/>
                <a:t>=„Robbie Williams“</a:t>
              </a:r>
            </a:p>
            <a:p>
              <a:r>
                <a:rPr lang="de-DE" sz="1400" dirty="0" smtClean="0"/>
                <a:t>title = „Radio“</a:t>
              </a:r>
            </a:p>
            <a:p>
              <a:r>
                <a:rPr lang="de-DE" sz="1400" dirty="0" err="1" smtClean="0"/>
                <a:t>genre</a:t>
              </a:r>
              <a:r>
                <a:rPr lang="de-DE" sz="1400" dirty="0" smtClean="0"/>
                <a:t> = „Pop“</a:t>
              </a:r>
              <a:endParaRPr lang="de-DE" sz="1400" dirty="0"/>
            </a:p>
          </p:txBody>
        </p:sp>
      </p:grpSp>
      <p:grpSp>
        <p:nvGrpSpPr>
          <p:cNvPr id="20" name="Gruppieren 19"/>
          <p:cNvGrpSpPr/>
          <p:nvPr/>
        </p:nvGrpSpPr>
        <p:grpSpPr>
          <a:xfrm>
            <a:off x="3349162" y="4595893"/>
            <a:ext cx="2459210" cy="1366911"/>
            <a:chOff x="799145" y="1363296"/>
            <a:chExt cx="2459210" cy="1366911"/>
          </a:xfrm>
        </p:grpSpPr>
        <p:grpSp>
          <p:nvGrpSpPr>
            <p:cNvPr id="21" name="Gruppieren 20"/>
            <p:cNvGrpSpPr/>
            <p:nvPr/>
          </p:nvGrpSpPr>
          <p:grpSpPr>
            <a:xfrm>
              <a:off x="799145" y="1363296"/>
              <a:ext cx="2369057" cy="1366911"/>
              <a:chOff x="3709772" y="3114823"/>
              <a:chExt cx="1617783" cy="1366911"/>
            </a:xfrm>
          </p:grpSpPr>
          <p:grpSp>
            <p:nvGrpSpPr>
              <p:cNvPr id="23" name="Gruppieren 19"/>
              <p:cNvGrpSpPr/>
              <p:nvPr/>
            </p:nvGrpSpPr>
            <p:grpSpPr>
              <a:xfrm>
                <a:off x="3709772" y="3114823"/>
                <a:ext cx="1617783" cy="1366911"/>
                <a:chOff x="616634" y="2712720"/>
                <a:chExt cx="1617783" cy="1366911"/>
              </a:xfrm>
            </p:grpSpPr>
            <p:sp>
              <p:nvSpPr>
                <p:cNvPr id="25" name="Rechteck 24"/>
                <p:cNvSpPr/>
                <p:nvPr/>
              </p:nvSpPr>
              <p:spPr>
                <a:xfrm>
                  <a:off x="616634" y="2712720"/>
                  <a:ext cx="1603717" cy="136691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6" name="Gerade Verbindung 25"/>
                <p:cNvCxnSpPr/>
                <p:nvPr/>
              </p:nvCxnSpPr>
              <p:spPr>
                <a:xfrm rot="10800000" flipH="1">
                  <a:off x="630700" y="3148819"/>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24" name="Textfeld 23"/>
              <p:cNvSpPr txBox="1"/>
              <p:nvPr/>
            </p:nvSpPr>
            <p:spPr>
              <a:xfrm>
                <a:off x="3726185" y="3131235"/>
                <a:ext cx="1561514" cy="400110"/>
              </a:xfrm>
              <a:prstGeom prst="rect">
                <a:avLst/>
              </a:prstGeom>
              <a:noFill/>
            </p:spPr>
            <p:txBody>
              <a:bodyPr wrap="square" rtlCol="0">
                <a:spAutoFit/>
              </a:bodyPr>
              <a:lstStyle/>
              <a:p>
                <a:pPr algn="ctr"/>
                <a:r>
                  <a:rPr lang="de-DE" sz="2000" b="1" u="sng" dirty="0" smtClean="0"/>
                  <a:t>:Musikmedium</a:t>
                </a:r>
                <a:endParaRPr lang="de-DE" sz="2000" b="1" u="sng" dirty="0"/>
              </a:p>
            </p:txBody>
          </p:sp>
        </p:grpSp>
        <p:sp>
          <p:nvSpPr>
            <p:cNvPr id="22" name="Textfeld 21"/>
            <p:cNvSpPr txBox="1"/>
            <p:nvPr/>
          </p:nvSpPr>
          <p:spPr>
            <a:xfrm>
              <a:off x="801489" y="1843942"/>
              <a:ext cx="2456866" cy="738664"/>
            </a:xfrm>
            <a:prstGeom prst="rect">
              <a:avLst/>
            </a:prstGeom>
            <a:noFill/>
          </p:spPr>
          <p:txBody>
            <a:bodyPr wrap="square" rtlCol="0">
              <a:spAutoFit/>
            </a:bodyPr>
            <a:lstStyle/>
            <a:p>
              <a:r>
                <a:rPr lang="de-DE" sz="1400" dirty="0" smtClean="0"/>
                <a:t>typ = Album</a:t>
              </a:r>
            </a:p>
            <a:p>
              <a:r>
                <a:rPr lang="de-DE" sz="1400" dirty="0" err="1" smtClean="0"/>
                <a:t>interpret</a:t>
              </a:r>
              <a:r>
                <a:rPr lang="de-DE" sz="1400" dirty="0" smtClean="0"/>
                <a:t>=„Elton John“</a:t>
              </a:r>
            </a:p>
            <a:p>
              <a:r>
                <a:rPr lang="de-DE" sz="1400" dirty="0" smtClean="0"/>
                <a:t>title = „Love Songs“</a:t>
              </a:r>
              <a:endParaRPr lang="de-DE" sz="1400" dirty="0"/>
            </a:p>
          </p:txBody>
        </p:sp>
      </p:grpSp>
      <p:grpSp>
        <p:nvGrpSpPr>
          <p:cNvPr id="27" name="Gruppieren 26"/>
          <p:cNvGrpSpPr/>
          <p:nvPr/>
        </p:nvGrpSpPr>
        <p:grpSpPr>
          <a:xfrm>
            <a:off x="6221150" y="3385279"/>
            <a:ext cx="2459210" cy="1366911"/>
            <a:chOff x="799145" y="1363296"/>
            <a:chExt cx="2459210" cy="1366911"/>
          </a:xfrm>
        </p:grpSpPr>
        <p:grpSp>
          <p:nvGrpSpPr>
            <p:cNvPr id="28" name="Gruppieren 27"/>
            <p:cNvGrpSpPr/>
            <p:nvPr/>
          </p:nvGrpSpPr>
          <p:grpSpPr>
            <a:xfrm>
              <a:off x="799145" y="1363296"/>
              <a:ext cx="2369057" cy="1366911"/>
              <a:chOff x="3709772" y="3114823"/>
              <a:chExt cx="1617783" cy="1366911"/>
            </a:xfrm>
          </p:grpSpPr>
          <p:grpSp>
            <p:nvGrpSpPr>
              <p:cNvPr id="30" name="Gruppieren 19"/>
              <p:cNvGrpSpPr/>
              <p:nvPr/>
            </p:nvGrpSpPr>
            <p:grpSpPr>
              <a:xfrm>
                <a:off x="3709772" y="3114823"/>
                <a:ext cx="1617783" cy="1366911"/>
                <a:chOff x="616634" y="2712720"/>
                <a:chExt cx="1617783" cy="1366911"/>
              </a:xfrm>
            </p:grpSpPr>
            <p:sp>
              <p:nvSpPr>
                <p:cNvPr id="32" name="Rechteck 31"/>
                <p:cNvSpPr/>
                <p:nvPr/>
              </p:nvSpPr>
              <p:spPr>
                <a:xfrm>
                  <a:off x="616634" y="2712720"/>
                  <a:ext cx="1603717" cy="136691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3" name="Gerade Verbindung 32"/>
                <p:cNvCxnSpPr/>
                <p:nvPr/>
              </p:nvCxnSpPr>
              <p:spPr>
                <a:xfrm rot="10800000" flipH="1">
                  <a:off x="630700" y="3148819"/>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31" name="Textfeld 30"/>
              <p:cNvSpPr txBox="1"/>
              <p:nvPr/>
            </p:nvSpPr>
            <p:spPr>
              <a:xfrm>
                <a:off x="3726185" y="3131235"/>
                <a:ext cx="1561514" cy="400110"/>
              </a:xfrm>
              <a:prstGeom prst="rect">
                <a:avLst/>
              </a:prstGeom>
              <a:noFill/>
            </p:spPr>
            <p:txBody>
              <a:bodyPr wrap="square" rtlCol="0">
                <a:spAutoFit/>
              </a:bodyPr>
              <a:lstStyle/>
              <a:p>
                <a:pPr algn="ctr"/>
                <a:r>
                  <a:rPr lang="de-DE" sz="2000" b="1" u="sng" dirty="0" smtClean="0"/>
                  <a:t>:Musikmedium</a:t>
                </a:r>
                <a:endParaRPr lang="de-DE" sz="2000" b="1" u="sng" dirty="0"/>
              </a:p>
            </p:txBody>
          </p:sp>
        </p:grpSp>
        <p:sp>
          <p:nvSpPr>
            <p:cNvPr id="29" name="Textfeld 28"/>
            <p:cNvSpPr txBox="1"/>
            <p:nvPr/>
          </p:nvSpPr>
          <p:spPr>
            <a:xfrm>
              <a:off x="801489" y="1843942"/>
              <a:ext cx="2456866" cy="738664"/>
            </a:xfrm>
            <a:prstGeom prst="rect">
              <a:avLst/>
            </a:prstGeom>
            <a:noFill/>
          </p:spPr>
          <p:txBody>
            <a:bodyPr wrap="square" rtlCol="0">
              <a:spAutoFit/>
            </a:bodyPr>
            <a:lstStyle/>
            <a:p>
              <a:r>
                <a:rPr lang="de-DE" sz="1400" dirty="0" smtClean="0"/>
                <a:t>typ = Maxi-CD</a:t>
              </a:r>
            </a:p>
            <a:p>
              <a:r>
                <a:rPr lang="de-DE" sz="1400" dirty="0" err="1" smtClean="0"/>
                <a:t>interpret</a:t>
              </a:r>
              <a:r>
                <a:rPr lang="de-DE" sz="1400" dirty="0" smtClean="0"/>
                <a:t>=„</a:t>
              </a:r>
              <a:r>
                <a:rPr lang="de-DE" sz="1400" dirty="0" err="1" smtClean="0"/>
                <a:t>Shapeshifters</a:t>
              </a:r>
              <a:r>
                <a:rPr lang="de-DE" sz="1400" dirty="0" smtClean="0"/>
                <a:t> “</a:t>
              </a:r>
            </a:p>
            <a:p>
              <a:r>
                <a:rPr lang="de-DE" sz="1400" dirty="0" smtClean="0"/>
                <a:t>title = „</a:t>
              </a:r>
              <a:r>
                <a:rPr lang="de-DE" sz="1400" dirty="0" err="1" smtClean="0"/>
                <a:t>Lola‘s</a:t>
              </a:r>
              <a:r>
                <a:rPr lang="de-DE" sz="1400" dirty="0" smtClean="0"/>
                <a:t> </a:t>
              </a:r>
              <a:r>
                <a:rPr lang="de-DE" sz="1400" dirty="0" err="1" smtClean="0"/>
                <a:t>Theme</a:t>
              </a:r>
              <a:r>
                <a:rPr lang="de-DE" sz="1400" dirty="0" smtClean="0"/>
                <a:t>“</a:t>
              </a:r>
              <a:endParaRPr lang="de-DE" sz="1400" dirty="0"/>
            </a:p>
          </p:txBody>
        </p:sp>
      </p:grpSp>
      <p:grpSp>
        <p:nvGrpSpPr>
          <p:cNvPr id="41" name="Gruppieren 40"/>
          <p:cNvGrpSpPr/>
          <p:nvPr/>
        </p:nvGrpSpPr>
        <p:grpSpPr>
          <a:xfrm>
            <a:off x="6066605" y="1389053"/>
            <a:ext cx="2832696" cy="1482936"/>
            <a:chOff x="799145" y="1363296"/>
            <a:chExt cx="2459210" cy="1482936"/>
          </a:xfrm>
        </p:grpSpPr>
        <p:grpSp>
          <p:nvGrpSpPr>
            <p:cNvPr id="42" name="Gruppieren 41"/>
            <p:cNvGrpSpPr/>
            <p:nvPr/>
          </p:nvGrpSpPr>
          <p:grpSpPr>
            <a:xfrm>
              <a:off x="799145" y="1363296"/>
              <a:ext cx="2369057" cy="1482936"/>
              <a:chOff x="3709772" y="3114823"/>
              <a:chExt cx="1617783" cy="1482936"/>
            </a:xfrm>
          </p:grpSpPr>
          <p:grpSp>
            <p:nvGrpSpPr>
              <p:cNvPr id="44" name="Gruppieren 19"/>
              <p:cNvGrpSpPr/>
              <p:nvPr/>
            </p:nvGrpSpPr>
            <p:grpSpPr>
              <a:xfrm>
                <a:off x="3709772" y="3114823"/>
                <a:ext cx="1617783" cy="1482936"/>
                <a:chOff x="616634" y="2712720"/>
                <a:chExt cx="1617783" cy="1482936"/>
              </a:xfrm>
            </p:grpSpPr>
            <p:sp>
              <p:nvSpPr>
                <p:cNvPr id="46" name="Rechteck 45"/>
                <p:cNvSpPr/>
                <p:nvPr/>
              </p:nvSpPr>
              <p:spPr>
                <a:xfrm>
                  <a:off x="616634" y="2712720"/>
                  <a:ext cx="1603717" cy="148293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7" name="Gerade Verbindung 46"/>
                <p:cNvCxnSpPr/>
                <p:nvPr/>
              </p:nvCxnSpPr>
              <p:spPr>
                <a:xfrm rot="10800000" flipH="1">
                  <a:off x="630700" y="3148819"/>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45" name="Textfeld 44"/>
              <p:cNvSpPr txBox="1"/>
              <p:nvPr/>
            </p:nvSpPr>
            <p:spPr>
              <a:xfrm>
                <a:off x="3726185" y="3131235"/>
                <a:ext cx="1561514" cy="400110"/>
              </a:xfrm>
              <a:prstGeom prst="rect">
                <a:avLst/>
              </a:prstGeom>
              <a:noFill/>
            </p:spPr>
            <p:txBody>
              <a:bodyPr wrap="square" rtlCol="0">
                <a:spAutoFit/>
              </a:bodyPr>
              <a:lstStyle/>
              <a:p>
                <a:pPr algn="ctr"/>
                <a:r>
                  <a:rPr lang="de-DE" sz="2000" b="1" u="sng" dirty="0" smtClean="0"/>
                  <a:t>:Musikstück</a:t>
                </a:r>
                <a:endParaRPr lang="de-DE" sz="2000" b="1" u="sng" dirty="0"/>
              </a:p>
            </p:txBody>
          </p:sp>
        </p:grpSp>
        <p:sp>
          <p:nvSpPr>
            <p:cNvPr id="43" name="Textfeld 42"/>
            <p:cNvSpPr txBox="1"/>
            <p:nvPr/>
          </p:nvSpPr>
          <p:spPr>
            <a:xfrm>
              <a:off x="801489" y="1843942"/>
              <a:ext cx="2456866" cy="954107"/>
            </a:xfrm>
            <a:prstGeom prst="rect">
              <a:avLst/>
            </a:prstGeom>
            <a:noFill/>
          </p:spPr>
          <p:txBody>
            <a:bodyPr wrap="square" rtlCol="0">
              <a:spAutoFit/>
            </a:bodyPr>
            <a:lstStyle/>
            <a:p>
              <a:r>
                <a:rPr lang="de-DE" sz="1400" dirty="0" err="1" smtClean="0"/>
                <a:t>interpret</a:t>
              </a:r>
              <a:r>
                <a:rPr lang="de-DE" sz="1400" dirty="0" smtClean="0"/>
                <a:t>=„</a:t>
              </a:r>
              <a:r>
                <a:rPr lang="de-DE" sz="1400" dirty="0" err="1" smtClean="0"/>
                <a:t>Shapeshifters</a:t>
              </a:r>
              <a:r>
                <a:rPr lang="de-DE" sz="1400" dirty="0" smtClean="0"/>
                <a:t>“</a:t>
              </a:r>
            </a:p>
            <a:p>
              <a:r>
                <a:rPr lang="de-DE" sz="1400" dirty="0" smtClean="0"/>
                <a:t>title = „</a:t>
              </a:r>
              <a:r>
                <a:rPr lang="de-DE" sz="1400" dirty="0" err="1" smtClean="0"/>
                <a:t>LolaÄs</a:t>
              </a:r>
              <a:r>
                <a:rPr lang="de-DE" sz="1400" dirty="0" smtClean="0"/>
                <a:t> </a:t>
              </a:r>
              <a:r>
                <a:rPr lang="de-DE" sz="1400" dirty="0" err="1" smtClean="0"/>
                <a:t>Theme</a:t>
              </a:r>
              <a:r>
                <a:rPr lang="de-DE" sz="1400" dirty="0" smtClean="0"/>
                <a:t> (</a:t>
              </a:r>
              <a:r>
                <a:rPr lang="de-DE" sz="1400" dirty="0" err="1" smtClean="0"/>
                <a:t>main</a:t>
              </a:r>
              <a:r>
                <a:rPr lang="de-DE" sz="1400" dirty="0" smtClean="0"/>
                <a:t> mix)“</a:t>
              </a:r>
            </a:p>
            <a:p>
              <a:r>
                <a:rPr lang="de-DE" sz="1400" dirty="0" err="1" smtClean="0"/>
                <a:t>genre</a:t>
              </a:r>
              <a:r>
                <a:rPr lang="de-DE" sz="1400" dirty="0" smtClean="0"/>
                <a:t> = „House“</a:t>
              </a:r>
            </a:p>
            <a:p>
              <a:r>
                <a:rPr lang="de-DE" sz="1400" dirty="0" err="1" smtClean="0"/>
                <a:t>spielzeit</a:t>
              </a:r>
              <a:r>
                <a:rPr lang="de-DE" sz="1400" dirty="0" smtClean="0"/>
                <a:t> = „6:55</a:t>
              </a:r>
              <a:endParaRPr lang="de-DE" sz="1400" dirty="0"/>
            </a:p>
          </p:txBody>
        </p:sp>
      </p:grpSp>
      <p:grpSp>
        <p:nvGrpSpPr>
          <p:cNvPr id="50" name="Gruppieren 49"/>
          <p:cNvGrpSpPr/>
          <p:nvPr/>
        </p:nvGrpSpPr>
        <p:grpSpPr>
          <a:xfrm>
            <a:off x="3279605" y="2660078"/>
            <a:ext cx="2353619" cy="842974"/>
            <a:chOff x="3627095" y="3030253"/>
            <a:chExt cx="1607241" cy="1652418"/>
          </a:xfrm>
        </p:grpSpPr>
        <p:grpSp>
          <p:nvGrpSpPr>
            <p:cNvPr id="52" name="Gruppieren 19"/>
            <p:cNvGrpSpPr/>
            <p:nvPr/>
          </p:nvGrpSpPr>
          <p:grpSpPr>
            <a:xfrm>
              <a:off x="3627095" y="3063305"/>
              <a:ext cx="1607241" cy="1619366"/>
              <a:chOff x="533957" y="2661202"/>
              <a:chExt cx="1607241" cy="1619366"/>
            </a:xfrm>
          </p:grpSpPr>
          <p:sp>
            <p:nvSpPr>
              <p:cNvPr id="54" name="Rechteck 53"/>
              <p:cNvSpPr/>
              <p:nvPr/>
            </p:nvSpPr>
            <p:spPr>
              <a:xfrm>
                <a:off x="537481" y="2661202"/>
                <a:ext cx="1603717" cy="161936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5" name="Gerade Verbindung 54"/>
              <p:cNvCxnSpPr/>
              <p:nvPr/>
            </p:nvCxnSpPr>
            <p:spPr>
              <a:xfrm rot="10800000" flipH="1">
                <a:off x="533957" y="3451766"/>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53" name="Textfeld 52"/>
            <p:cNvSpPr txBox="1"/>
            <p:nvPr/>
          </p:nvSpPr>
          <p:spPr>
            <a:xfrm>
              <a:off x="3664621" y="3030253"/>
              <a:ext cx="1561514" cy="784305"/>
            </a:xfrm>
            <a:prstGeom prst="rect">
              <a:avLst/>
            </a:prstGeom>
            <a:noFill/>
          </p:spPr>
          <p:txBody>
            <a:bodyPr wrap="square" rtlCol="0">
              <a:spAutoFit/>
            </a:bodyPr>
            <a:lstStyle/>
            <a:p>
              <a:pPr algn="ctr"/>
              <a:r>
                <a:rPr lang="de-DE" sz="2000" b="1" u="sng" dirty="0" err="1" smtClean="0"/>
                <a:t>meineSammlung</a:t>
              </a:r>
              <a:endParaRPr lang="de-DE" sz="2000" b="1" u="sng" dirty="0"/>
            </a:p>
          </p:txBody>
        </p:sp>
      </p:grpSp>
      <p:cxnSp>
        <p:nvCxnSpPr>
          <p:cNvPr id="57" name="Gerade Verbindung 56"/>
          <p:cNvCxnSpPr>
            <a:endCxn id="9" idx="3"/>
          </p:cNvCxnSpPr>
          <p:nvPr/>
        </p:nvCxnSpPr>
        <p:spPr>
          <a:xfrm rot="10800000">
            <a:off x="2864270" y="2124026"/>
            <a:ext cx="767573" cy="554781"/>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p:nvCxnSpPr>
        <p:spPr>
          <a:xfrm flipV="1">
            <a:off x="5241701" y="1957589"/>
            <a:ext cx="837127" cy="721217"/>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1" name="Gerade Verbindung 60"/>
          <p:cNvCxnSpPr>
            <a:stCxn id="54" idx="2"/>
          </p:cNvCxnSpPr>
          <p:nvPr/>
        </p:nvCxnSpPr>
        <p:spPr>
          <a:xfrm rot="5400000">
            <a:off x="3858675" y="3984559"/>
            <a:ext cx="1081826" cy="118815"/>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p:nvCxnSpPr>
        <p:spPr>
          <a:xfrm flipV="1">
            <a:off x="2871989" y="3490175"/>
            <a:ext cx="875763" cy="68258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5" name="Gerade Verbindung 64"/>
          <p:cNvCxnSpPr/>
          <p:nvPr/>
        </p:nvCxnSpPr>
        <p:spPr>
          <a:xfrm rot="10800000">
            <a:off x="4997004" y="3490175"/>
            <a:ext cx="1223493" cy="953036"/>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Assoziationen</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grpSp>
        <p:nvGrpSpPr>
          <p:cNvPr id="36" name="Gruppieren 49"/>
          <p:cNvGrpSpPr/>
          <p:nvPr/>
        </p:nvGrpSpPr>
        <p:grpSpPr>
          <a:xfrm>
            <a:off x="781104" y="2312348"/>
            <a:ext cx="2353619" cy="842974"/>
            <a:chOff x="3627095" y="3030253"/>
            <a:chExt cx="1607241" cy="1652418"/>
          </a:xfrm>
        </p:grpSpPr>
        <p:grpSp>
          <p:nvGrpSpPr>
            <p:cNvPr id="37" name="Gruppieren 19"/>
            <p:cNvGrpSpPr/>
            <p:nvPr/>
          </p:nvGrpSpPr>
          <p:grpSpPr>
            <a:xfrm>
              <a:off x="3627095" y="3063305"/>
              <a:ext cx="1607241" cy="1619366"/>
              <a:chOff x="533957" y="2661202"/>
              <a:chExt cx="1607241" cy="1619366"/>
            </a:xfrm>
          </p:grpSpPr>
          <p:sp>
            <p:nvSpPr>
              <p:cNvPr id="54" name="Rechteck 53"/>
              <p:cNvSpPr/>
              <p:nvPr/>
            </p:nvSpPr>
            <p:spPr>
              <a:xfrm>
                <a:off x="537481" y="2661202"/>
                <a:ext cx="1603717" cy="161936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5" name="Gerade Verbindung 54"/>
              <p:cNvCxnSpPr/>
              <p:nvPr/>
            </p:nvCxnSpPr>
            <p:spPr>
              <a:xfrm rot="10800000" flipH="1">
                <a:off x="533957" y="3451766"/>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53" name="Textfeld 52"/>
            <p:cNvSpPr txBox="1"/>
            <p:nvPr/>
          </p:nvSpPr>
          <p:spPr>
            <a:xfrm>
              <a:off x="3664621" y="3030253"/>
              <a:ext cx="1561514" cy="784305"/>
            </a:xfrm>
            <a:prstGeom prst="rect">
              <a:avLst/>
            </a:prstGeom>
            <a:noFill/>
          </p:spPr>
          <p:txBody>
            <a:bodyPr wrap="square" rtlCol="0">
              <a:spAutoFit/>
            </a:bodyPr>
            <a:lstStyle/>
            <a:p>
              <a:pPr algn="ctr"/>
              <a:r>
                <a:rPr lang="de-DE" sz="2000" b="1" dirty="0" smtClean="0"/>
                <a:t>Musiksammlung</a:t>
              </a:r>
              <a:endParaRPr lang="de-DE" sz="2000" b="1" dirty="0"/>
            </a:p>
          </p:txBody>
        </p:sp>
        <p:sp>
          <p:nvSpPr>
            <p:cNvPr id="52" name="Textfeld 51"/>
            <p:cNvSpPr txBox="1"/>
            <p:nvPr/>
          </p:nvSpPr>
          <p:spPr>
            <a:xfrm>
              <a:off x="3664621" y="3863354"/>
              <a:ext cx="1561514" cy="784305"/>
            </a:xfrm>
            <a:prstGeom prst="rect">
              <a:avLst/>
            </a:prstGeom>
            <a:noFill/>
          </p:spPr>
          <p:txBody>
            <a:bodyPr wrap="square" rtlCol="0">
              <a:spAutoFit/>
            </a:bodyPr>
            <a:lstStyle/>
            <a:p>
              <a:r>
                <a:rPr lang="de-DE" sz="2000" dirty="0" smtClean="0"/>
                <a:t>anhören()</a:t>
              </a:r>
              <a:endParaRPr lang="de-DE" sz="2000" dirty="0"/>
            </a:p>
          </p:txBody>
        </p:sp>
      </p:grpSp>
      <p:grpSp>
        <p:nvGrpSpPr>
          <p:cNvPr id="69" name="Gruppieren 68"/>
          <p:cNvGrpSpPr/>
          <p:nvPr/>
        </p:nvGrpSpPr>
        <p:grpSpPr>
          <a:xfrm>
            <a:off x="3129567" y="2815578"/>
            <a:ext cx="2562895" cy="241608"/>
            <a:chOff x="3296992" y="3845888"/>
            <a:chExt cx="2562895" cy="241608"/>
          </a:xfrm>
        </p:grpSpPr>
        <p:cxnSp>
          <p:nvCxnSpPr>
            <p:cNvPr id="67" name="Gerade Verbindung 66"/>
            <p:cNvCxnSpPr/>
            <p:nvPr/>
          </p:nvCxnSpPr>
          <p:spPr>
            <a:xfrm>
              <a:off x="3296992" y="3966693"/>
              <a:ext cx="2562895"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8" name="Flussdiagramm: Verzweigung 67"/>
            <p:cNvSpPr/>
            <p:nvPr/>
          </p:nvSpPr>
          <p:spPr>
            <a:xfrm>
              <a:off x="3322748" y="3845888"/>
              <a:ext cx="360610" cy="241608"/>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70" name="Textfeld 69"/>
          <p:cNvSpPr txBox="1"/>
          <p:nvPr/>
        </p:nvSpPr>
        <p:spPr>
          <a:xfrm>
            <a:off x="3168203" y="2485622"/>
            <a:ext cx="300082" cy="369332"/>
          </a:xfrm>
          <a:prstGeom prst="rect">
            <a:avLst/>
          </a:prstGeom>
          <a:noFill/>
        </p:spPr>
        <p:txBody>
          <a:bodyPr wrap="none" rtlCol="0">
            <a:spAutoFit/>
          </a:bodyPr>
          <a:lstStyle/>
          <a:p>
            <a:r>
              <a:rPr lang="de-DE" dirty="0" smtClean="0"/>
              <a:t>*</a:t>
            </a:r>
            <a:endParaRPr lang="de-DE" dirty="0"/>
          </a:p>
        </p:txBody>
      </p:sp>
      <p:sp>
        <p:nvSpPr>
          <p:cNvPr id="71" name="Textfeld 70"/>
          <p:cNvSpPr txBox="1"/>
          <p:nvPr/>
        </p:nvSpPr>
        <p:spPr>
          <a:xfrm>
            <a:off x="5357612" y="2485622"/>
            <a:ext cx="300082" cy="369332"/>
          </a:xfrm>
          <a:prstGeom prst="rect">
            <a:avLst/>
          </a:prstGeom>
          <a:noFill/>
        </p:spPr>
        <p:txBody>
          <a:bodyPr wrap="none" rtlCol="0">
            <a:spAutoFit/>
          </a:bodyPr>
          <a:lstStyle/>
          <a:p>
            <a:r>
              <a:rPr lang="de-DE" dirty="0" smtClean="0"/>
              <a:t>*</a:t>
            </a:r>
            <a:endParaRPr lang="de-DE" dirty="0"/>
          </a:p>
        </p:txBody>
      </p:sp>
      <p:grpSp>
        <p:nvGrpSpPr>
          <p:cNvPr id="81" name="Gruppieren 80"/>
          <p:cNvGrpSpPr/>
          <p:nvPr/>
        </p:nvGrpSpPr>
        <p:grpSpPr>
          <a:xfrm rot="3075288">
            <a:off x="654676" y="3804855"/>
            <a:ext cx="1882461" cy="177462"/>
            <a:chOff x="3296992" y="3845888"/>
            <a:chExt cx="2562895" cy="241608"/>
          </a:xfrm>
        </p:grpSpPr>
        <p:cxnSp>
          <p:nvCxnSpPr>
            <p:cNvPr id="82" name="Gerade Verbindung 81"/>
            <p:cNvCxnSpPr/>
            <p:nvPr/>
          </p:nvCxnSpPr>
          <p:spPr>
            <a:xfrm>
              <a:off x="3296992" y="3966693"/>
              <a:ext cx="2562895"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83" name="Flussdiagramm: Verzweigung 82"/>
            <p:cNvSpPr/>
            <p:nvPr/>
          </p:nvSpPr>
          <p:spPr>
            <a:xfrm>
              <a:off x="3322748" y="3845888"/>
              <a:ext cx="360610" cy="241608"/>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73" name="Gruppieren 40"/>
          <p:cNvGrpSpPr/>
          <p:nvPr/>
        </p:nvGrpSpPr>
        <p:grpSpPr>
          <a:xfrm>
            <a:off x="1971123" y="3823159"/>
            <a:ext cx="2832696" cy="1907940"/>
            <a:chOff x="799145" y="1363296"/>
            <a:chExt cx="2459210" cy="1907940"/>
          </a:xfrm>
        </p:grpSpPr>
        <p:grpSp>
          <p:nvGrpSpPr>
            <p:cNvPr id="74" name="Gruppieren 41"/>
            <p:cNvGrpSpPr/>
            <p:nvPr/>
          </p:nvGrpSpPr>
          <p:grpSpPr>
            <a:xfrm>
              <a:off x="799145" y="1363296"/>
              <a:ext cx="2369057" cy="1907940"/>
              <a:chOff x="3709772" y="3114823"/>
              <a:chExt cx="1617783" cy="1907940"/>
            </a:xfrm>
          </p:grpSpPr>
          <p:grpSp>
            <p:nvGrpSpPr>
              <p:cNvPr id="76" name="Gruppieren 19"/>
              <p:cNvGrpSpPr/>
              <p:nvPr/>
            </p:nvGrpSpPr>
            <p:grpSpPr>
              <a:xfrm>
                <a:off x="3709772" y="3114823"/>
                <a:ext cx="1617783" cy="1907940"/>
                <a:chOff x="616634" y="2712720"/>
                <a:chExt cx="1617783" cy="1907940"/>
              </a:xfrm>
            </p:grpSpPr>
            <p:sp>
              <p:nvSpPr>
                <p:cNvPr id="78" name="Rechteck 77"/>
                <p:cNvSpPr/>
                <p:nvPr/>
              </p:nvSpPr>
              <p:spPr>
                <a:xfrm>
                  <a:off x="616634" y="2712720"/>
                  <a:ext cx="1603717" cy="190794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9" name="Gerade Verbindung 78"/>
                <p:cNvCxnSpPr/>
                <p:nvPr/>
              </p:nvCxnSpPr>
              <p:spPr>
                <a:xfrm rot="10800000" flipH="1">
                  <a:off x="630700" y="3148819"/>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p:nvCxnSpPr>
              <p:spPr>
                <a:xfrm rot="10800000" flipH="1">
                  <a:off x="630700" y="3895794"/>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77" name="Textfeld 76"/>
              <p:cNvSpPr txBox="1"/>
              <p:nvPr/>
            </p:nvSpPr>
            <p:spPr>
              <a:xfrm>
                <a:off x="3726185" y="3118356"/>
                <a:ext cx="1561514" cy="400110"/>
              </a:xfrm>
              <a:prstGeom prst="rect">
                <a:avLst/>
              </a:prstGeom>
              <a:noFill/>
            </p:spPr>
            <p:txBody>
              <a:bodyPr wrap="square" rtlCol="0">
                <a:spAutoFit/>
              </a:bodyPr>
              <a:lstStyle/>
              <a:p>
                <a:pPr algn="ctr"/>
                <a:r>
                  <a:rPr lang="de-DE" sz="2000" b="1" dirty="0" smtClean="0"/>
                  <a:t>Musikmedium</a:t>
                </a:r>
                <a:endParaRPr lang="de-DE" sz="2000" b="1" dirty="0"/>
              </a:p>
            </p:txBody>
          </p:sp>
        </p:grpSp>
        <p:sp>
          <p:nvSpPr>
            <p:cNvPr id="75" name="Textfeld 74"/>
            <p:cNvSpPr txBox="1"/>
            <p:nvPr/>
          </p:nvSpPr>
          <p:spPr>
            <a:xfrm>
              <a:off x="801489" y="1843942"/>
              <a:ext cx="2456866" cy="1384995"/>
            </a:xfrm>
            <a:prstGeom prst="rect">
              <a:avLst/>
            </a:prstGeom>
            <a:noFill/>
          </p:spPr>
          <p:txBody>
            <a:bodyPr wrap="square" rtlCol="0">
              <a:spAutoFit/>
            </a:bodyPr>
            <a:lstStyle/>
            <a:p>
              <a:r>
                <a:rPr lang="de-DE" sz="1400" dirty="0" smtClean="0"/>
                <a:t>typ</a:t>
              </a:r>
            </a:p>
            <a:p>
              <a:r>
                <a:rPr lang="de-DE" sz="1400" dirty="0" err="1" smtClean="0"/>
                <a:t>interpret</a:t>
              </a:r>
              <a:r>
                <a:rPr lang="de-DE" sz="1400" dirty="0" smtClean="0"/>
                <a:t>   </a:t>
              </a:r>
            </a:p>
            <a:p>
              <a:r>
                <a:rPr lang="de-DE" sz="1400" dirty="0" smtClean="0"/>
                <a:t>titel</a:t>
              </a:r>
              <a:endParaRPr lang="de-DE" sz="1400" dirty="0" smtClean="0"/>
            </a:p>
            <a:p>
              <a:r>
                <a:rPr lang="de-DE" sz="1400" dirty="0" smtClean="0"/>
                <a:t>a</a:t>
              </a:r>
              <a:r>
                <a:rPr lang="de-DE" sz="1400" dirty="0" smtClean="0"/>
                <a:t>nhören()</a:t>
              </a:r>
              <a:br>
                <a:rPr lang="de-DE" sz="1400" dirty="0" smtClean="0"/>
              </a:br>
              <a:r>
                <a:rPr lang="de-DE" sz="1400" dirty="0" err="1" smtClean="0"/>
                <a:t>bestimmeAnzahlDerTitel</a:t>
              </a:r>
              <a:r>
                <a:rPr lang="de-DE" sz="1400" dirty="0" smtClean="0"/>
                <a:t>()</a:t>
              </a:r>
            </a:p>
            <a:p>
              <a:r>
                <a:rPr lang="de-DE" sz="1400" dirty="0" err="1" smtClean="0"/>
                <a:t>bestimmeSpieldauer</a:t>
              </a:r>
              <a:r>
                <a:rPr lang="de-DE" sz="1400" dirty="0" smtClean="0"/>
                <a:t>() </a:t>
              </a:r>
              <a:endParaRPr lang="de-DE" sz="1400" dirty="0"/>
            </a:p>
          </p:txBody>
        </p:sp>
      </p:grpSp>
      <p:grpSp>
        <p:nvGrpSpPr>
          <p:cNvPr id="84" name="Gruppieren 83"/>
          <p:cNvGrpSpPr/>
          <p:nvPr/>
        </p:nvGrpSpPr>
        <p:grpSpPr>
          <a:xfrm rot="19351908">
            <a:off x="4505458" y="4139706"/>
            <a:ext cx="1882461" cy="177462"/>
            <a:chOff x="3296992" y="3845888"/>
            <a:chExt cx="2562895" cy="241608"/>
          </a:xfrm>
        </p:grpSpPr>
        <p:cxnSp>
          <p:nvCxnSpPr>
            <p:cNvPr id="85" name="Gerade Verbindung 84"/>
            <p:cNvCxnSpPr/>
            <p:nvPr/>
          </p:nvCxnSpPr>
          <p:spPr>
            <a:xfrm>
              <a:off x="3296992" y="3966693"/>
              <a:ext cx="2562895"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86" name="Flussdiagramm: Verzweigung 85"/>
            <p:cNvSpPr/>
            <p:nvPr/>
          </p:nvSpPr>
          <p:spPr>
            <a:xfrm>
              <a:off x="3322748" y="3845888"/>
              <a:ext cx="360610" cy="241608"/>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0" name="Gruppieren 40"/>
          <p:cNvGrpSpPr/>
          <p:nvPr/>
        </p:nvGrpSpPr>
        <p:grpSpPr>
          <a:xfrm>
            <a:off x="5705997" y="1929965"/>
            <a:ext cx="2832696" cy="1907940"/>
            <a:chOff x="799145" y="1363296"/>
            <a:chExt cx="2459210" cy="1907940"/>
          </a:xfrm>
        </p:grpSpPr>
        <p:grpSp>
          <p:nvGrpSpPr>
            <p:cNvPr id="34" name="Gruppieren 41"/>
            <p:cNvGrpSpPr/>
            <p:nvPr/>
          </p:nvGrpSpPr>
          <p:grpSpPr>
            <a:xfrm>
              <a:off x="799145" y="1363296"/>
              <a:ext cx="2369057" cy="1907940"/>
              <a:chOff x="3709772" y="3114823"/>
              <a:chExt cx="1617783" cy="1907940"/>
            </a:xfrm>
          </p:grpSpPr>
          <p:grpSp>
            <p:nvGrpSpPr>
              <p:cNvPr id="35" name="Gruppieren 19"/>
              <p:cNvGrpSpPr/>
              <p:nvPr/>
            </p:nvGrpSpPr>
            <p:grpSpPr>
              <a:xfrm>
                <a:off x="3709772" y="3114823"/>
                <a:ext cx="1617783" cy="1907940"/>
                <a:chOff x="616634" y="2712720"/>
                <a:chExt cx="1617783" cy="1907940"/>
              </a:xfrm>
            </p:grpSpPr>
            <p:sp>
              <p:nvSpPr>
                <p:cNvPr id="46" name="Rechteck 45"/>
                <p:cNvSpPr/>
                <p:nvPr/>
              </p:nvSpPr>
              <p:spPr>
                <a:xfrm>
                  <a:off x="616634" y="2712720"/>
                  <a:ext cx="1603717" cy="190794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7" name="Gerade Verbindung 46"/>
                <p:cNvCxnSpPr/>
                <p:nvPr/>
              </p:nvCxnSpPr>
              <p:spPr>
                <a:xfrm rot="10800000" flipH="1">
                  <a:off x="630700" y="3148819"/>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p:nvCxnSpPr>
              <p:spPr>
                <a:xfrm rot="10800000" flipH="1">
                  <a:off x="630700" y="4230644"/>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45" name="Textfeld 44"/>
              <p:cNvSpPr txBox="1"/>
              <p:nvPr/>
            </p:nvSpPr>
            <p:spPr>
              <a:xfrm>
                <a:off x="3726185" y="3118356"/>
                <a:ext cx="1561514" cy="400110"/>
              </a:xfrm>
              <a:prstGeom prst="rect">
                <a:avLst/>
              </a:prstGeom>
              <a:noFill/>
            </p:spPr>
            <p:txBody>
              <a:bodyPr wrap="square" rtlCol="0">
                <a:spAutoFit/>
              </a:bodyPr>
              <a:lstStyle/>
              <a:p>
                <a:pPr algn="ctr"/>
                <a:r>
                  <a:rPr lang="de-DE" sz="2000" b="1" dirty="0" smtClean="0"/>
                  <a:t>Musikstück</a:t>
                </a:r>
                <a:endParaRPr lang="de-DE" sz="2000" b="1" dirty="0"/>
              </a:p>
            </p:txBody>
          </p:sp>
        </p:grpSp>
        <p:sp>
          <p:nvSpPr>
            <p:cNvPr id="43" name="Textfeld 42"/>
            <p:cNvSpPr txBox="1"/>
            <p:nvPr/>
          </p:nvSpPr>
          <p:spPr>
            <a:xfrm>
              <a:off x="801489" y="1843942"/>
              <a:ext cx="2456866" cy="1384995"/>
            </a:xfrm>
            <a:prstGeom prst="rect">
              <a:avLst/>
            </a:prstGeom>
            <a:noFill/>
          </p:spPr>
          <p:txBody>
            <a:bodyPr wrap="square" rtlCol="0">
              <a:spAutoFit/>
            </a:bodyPr>
            <a:lstStyle/>
            <a:p>
              <a:r>
                <a:rPr lang="de-DE" sz="1400" dirty="0" err="1" smtClean="0"/>
                <a:t>interpret</a:t>
              </a:r>
              <a:r>
                <a:rPr lang="de-DE" sz="1400" dirty="0" smtClean="0"/>
                <a:t> </a:t>
              </a:r>
            </a:p>
            <a:p>
              <a:r>
                <a:rPr lang="de-DE" sz="1400" dirty="0" smtClean="0"/>
                <a:t>title   </a:t>
              </a:r>
            </a:p>
            <a:p>
              <a:r>
                <a:rPr lang="de-DE" sz="1400" dirty="0" err="1" smtClean="0"/>
                <a:t>genre</a:t>
              </a:r>
              <a:r>
                <a:rPr lang="de-DE" sz="1400" dirty="0" smtClean="0"/>
                <a:t>  </a:t>
              </a:r>
            </a:p>
            <a:p>
              <a:r>
                <a:rPr lang="de-DE" sz="1400" dirty="0" err="1" smtClean="0"/>
                <a:t>spielzeit</a:t>
              </a:r>
              <a:r>
                <a:rPr lang="de-DE" sz="1400" dirty="0" smtClean="0"/>
                <a:t> </a:t>
              </a:r>
            </a:p>
            <a:p>
              <a:endParaRPr lang="de-DE" sz="1400" dirty="0" smtClean="0"/>
            </a:p>
            <a:p>
              <a:r>
                <a:rPr lang="de-DE" sz="1400" dirty="0" smtClean="0"/>
                <a:t>a</a:t>
              </a:r>
              <a:r>
                <a:rPr lang="de-DE" sz="1400" dirty="0" smtClean="0"/>
                <a:t>nhören() </a:t>
              </a:r>
              <a:endParaRPr lang="de-DE" sz="1400" dirty="0"/>
            </a:p>
          </p:txBody>
        </p:sp>
      </p:grpSp>
      <p:sp>
        <p:nvSpPr>
          <p:cNvPr id="87" name="Textfeld 86"/>
          <p:cNvSpPr txBox="1"/>
          <p:nvPr/>
        </p:nvSpPr>
        <p:spPr>
          <a:xfrm>
            <a:off x="746975" y="3155324"/>
            <a:ext cx="300082" cy="369332"/>
          </a:xfrm>
          <a:prstGeom prst="rect">
            <a:avLst/>
          </a:prstGeom>
          <a:noFill/>
        </p:spPr>
        <p:txBody>
          <a:bodyPr wrap="none" rtlCol="0">
            <a:spAutoFit/>
          </a:bodyPr>
          <a:lstStyle/>
          <a:p>
            <a:r>
              <a:rPr lang="de-DE" dirty="0" smtClean="0"/>
              <a:t>*</a:t>
            </a:r>
            <a:endParaRPr lang="de-DE" dirty="0"/>
          </a:p>
        </p:txBody>
      </p:sp>
      <p:sp>
        <p:nvSpPr>
          <p:cNvPr id="88" name="Textfeld 87"/>
          <p:cNvSpPr txBox="1"/>
          <p:nvPr/>
        </p:nvSpPr>
        <p:spPr>
          <a:xfrm>
            <a:off x="1674253" y="4288665"/>
            <a:ext cx="300082" cy="369332"/>
          </a:xfrm>
          <a:prstGeom prst="rect">
            <a:avLst/>
          </a:prstGeom>
          <a:noFill/>
        </p:spPr>
        <p:txBody>
          <a:bodyPr wrap="none" rtlCol="0">
            <a:spAutoFit/>
          </a:bodyPr>
          <a:lstStyle/>
          <a:p>
            <a:r>
              <a:rPr lang="de-DE" dirty="0" smtClean="0"/>
              <a:t>*</a:t>
            </a:r>
            <a:endParaRPr lang="de-DE" dirty="0"/>
          </a:p>
        </p:txBody>
      </p:sp>
      <p:sp>
        <p:nvSpPr>
          <p:cNvPr id="89" name="Textfeld 88"/>
          <p:cNvSpPr txBox="1"/>
          <p:nvPr/>
        </p:nvSpPr>
        <p:spPr>
          <a:xfrm>
            <a:off x="4726546" y="4803820"/>
            <a:ext cx="300082" cy="369332"/>
          </a:xfrm>
          <a:prstGeom prst="rect">
            <a:avLst/>
          </a:prstGeom>
          <a:noFill/>
        </p:spPr>
        <p:txBody>
          <a:bodyPr wrap="none" rtlCol="0">
            <a:spAutoFit/>
          </a:bodyPr>
          <a:lstStyle/>
          <a:p>
            <a:r>
              <a:rPr lang="de-DE" dirty="0" smtClean="0"/>
              <a:t>*</a:t>
            </a:r>
            <a:endParaRPr lang="de-DE" dirty="0"/>
          </a:p>
        </p:txBody>
      </p:sp>
      <p:sp>
        <p:nvSpPr>
          <p:cNvPr id="90" name="Textfeld 89"/>
          <p:cNvSpPr txBox="1"/>
          <p:nvPr/>
        </p:nvSpPr>
        <p:spPr>
          <a:xfrm>
            <a:off x="5911403" y="3799268"/>
            <a:ext cx="532518" cy="369332"/>
          </a:xfrm>
          <a:prstGeom prst="rect">
            <a:avLst/>
          </a:prstGeom>
          <a:noFill/>
        </p:spPr>
        <p:txBody>
          <a:bodyPr wrap="none" rtlCol="0">
            <a:spAutoFit/>
          </a:bodyPr>
          <a:lstStyle/>
          <a:p>
            <a:r>
              <a:rPr lang="de-DE" dirty="0" smtClean="0"/>
              <a:t>1..*</a:t>
            </a:r>
            <a:endParaRPr lang="de-DE" dirty="0"/>
          </a:p>
        </p:txBody>
      </p:sp>
      <p:grpSp>
        <p:nvGrpSpPr>
          <p:cNvPr id="95" name="Gruppieren 94"/>
          <p:cNvGrpSpPr/>
          <p:nvPr/>
        </p:nvGrpSpPr>
        <p:grpSpPr>
          <a:xfrm>
            <a:off x="0" y="3451539"/>
            <a:ext cx="1779718" cy="1469262"/>
            <a:chOff x="167425" y="3966694"/>
            <a:chExt cx="1779718" cy="1469262"/>
          </a:xfrm>
        </p:grpSpPr>
        <p:sp>
          <p:nvSpPr>
            <p:cNvPr id="91" name="Textfeld 90"/>
            <p:cNvSpPr txBox="1"/>
            <p:nvPr/>
          </p:nvSpPr>
          <p:spPr>
            <a:xfrm>
              <a:off x="167425" y="4481849"/>
              <a:ext cx="1779718" cy="954107"/>
            </a:xfrm>
            <a:prstGeom prst="rect">
              <a:avLst/>
            </a:prstGeom>
            <a:noFill/>
          </p:spPr>
          <p:txBody>
            <a:bodyPr wrap="none" rtlCol="0">
              <a:spAutoFit/>
            </a:bodyPr>
            <a:lstStyle/>
            <a:p>
              <a:r>
                <a:rPr lang="de-DE" sz="1400" dirty="0" smtClean="0">
                  <a:solidFill>
                    <a:srgbClr val="00B050"/>
                  </a:solidFill>
                </a:rPr>
                <a:t>Kann sich ein</a:t>
              </a:r>
              <a:br>
                <a:rPr lang="de-DE" sz="1400" dirty="0" smtClean="0">
                  <a:solidFill>
                    <a:srgbClr val="00B050"/>
                  </a:solidFill>
                </a:rPr>
              </a:br>
              <a:r>
                <a:rPr lang="de-DE" sz="1400" dirty="0" smtClean="0">
                  <a:solidFill>
                    <a:srgbClr val="00B050"/>
                  </a:solidFill>
                </a:rPr>
                <a:t>Medium in mehreren </a:t>
              </a:r>
              <a:br>
                <a:rPr lang="de-DE" sz="1400" dirty="0" smtClean="0">
                  <a:solidFill>
                    <a:srgbClr val="00B050"/>
                  </a:solidFill>
                </a:rPr>
              </a:br>
              <a:r>
                <a:rPr lang="de-DE" sz="1400" dirty="0" smtClean="0">
                  <a:solidFill>
                    <a:srgbClr val="00B050"/>
                  </a:solidFill>
                </a:rPr>
                <a:t>Sammlungen </a:t>
              </a:r>
              <a:br>
                <a:rPr lang="de-DE" sz="1400" dirty="0" smtClean="0">
                  <a:solidFill>
                    <a:srgbClr val="00B050"/>
                  </a:solidFill>
                </a:rPr>
              </a:br>
              <a:r>
                <a:rPr lang="de-DE" sz="1400" dirty="0" smtClean="0">
                  <a:solidFill>
                    <a:srgbClr val="00B050"/>
                  </a:solidFill>
                </a:rPr>
                <a:t>befinden?</a:t>
              </a:r>
              <a:endParaRPr lang="de-DE" sz="1400" dirty="0">
                <a:solidFill>
                  <a:srgbClr val="00B050"/>
                </a:solidFill>
              </a:endParaRPr>
            </a:p>
          </p:txBody>
        </p:sp>
        <p:cxnSp>
          <p:nvCxnSpPr>
            <p:cNvPr id="93" name="Gerade Verbindung mit Pfeil 92"/>
            <p:cNvCxnSpPr/>
            <p:nvPr/>
          </p:nvCxnSpPr>
          <p:spPr>
            <a:xfrm rot="5400000" flipH="1" flipV="1">
              <a:off x="482959" y="4011770"/>
              <a:ext cx="502275" cy="412124"/>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96" name="Gruppieren 40"/>
          <p:cNvGrpSpPr/>
          <p:nvPr/>
        </p:nvGrpSpPr>
        <p:grpSpPr>
          <a:xfrm>
            <a:off x="6128966" y="4608770"/>
            <a:ext cx="2435484" cy="1495816"/>
            <a:chOff x="786199" y="1363296"/>
            <a:chExt cx="2472156" cy="1495816"/>
          </a:xfrm>
        </p:grpSpPr>
        <p:grpSp>
          <p:nvGrpSpPr>
            <p:cNvPr id="97" name="Gruppieren 41"/>
            <p:cNvGrpSpPr/>
            <p:nvPr/>
          </p:nvGrpSpPr>
          <p:grpSpPr>
            <a:xfrm>
              <a:off x="786199" y="1363296"/>
              <a:ext cx="2382002" cy="1495816"/>
              <a:chOff x="3700932" y="3114823"/>
              <a:chExt cx="1626623" cy="1495816"/>
            </a:xfrm>
          </p:grpSpPr>
          <p:grpSp>
            <p:nvGrpSpPr>
              <p:cNvPr id="99" name="Gruppieren 19"/>
              <p:cNvGrpSpPr/>
              <p:nvPr/>
            </p:nvGrpSpPr>
            <p:grpSpPr>
              <a:xfrm>
                <a:off x="3700932" y="3114823"/>
                <a:ext cx="1626623" cy="1495816"/>
                <a:chOff x="607794" y="2712720"/>
                <a:chExt cx="1626623" cy="1495816"/>
              </a:xfrm>
            </p:grpSpPr>
            <p:sp>
              <p:nvSpPr>
                <p:cNvPr id="101" name="Rechteck 100"/>
                <p:cNvSpPr/>
                <p:nvPr/>
              </p:nvSpPr>
              <p:spPr>
                <a:xfrm>
                  <a:off x="616634" y="2712720"/>
                  <a:ext cx="1603717" cy="149581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2" name="Gerade Verbindung 101"/>
                <p:cNvCxnSpPr/>
                <p:nvPr/>
              </p:nvCxnSpPr>
              <p:spPr>
                <a:xfrm rot="10800000" flipH="1">
                  <a:off x="630700" y="3148819"/>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3" name="Gerade Verbindung 102"/>
                <p:cNvCxnSpPr/>
                <p:nvPr/>
              </p:nvCxnSpPr>
              <p:spPr>
                <a:xfrm rot="10800000" flipH="1">
                  <a:off x="607794" y="3586701"/>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00" name="Textfeld 99"/>
              <p:cNvSpPr txBox="1"/>
              <p:nvPr/>
            </p:nvSpPr>
            <p:spPr>
              <a:xfrm>
                <a:off x="3726185" y="3118356"/>
                <a:ext cx="1561514" cy="400110"/>
              </a:xfrm>
              <a:prstGeom prst="rect">
                <a:avLst/>
              </a:prstGeom>
              <a:noFill/>
            </p:spPr>
            <p:txBody>
              <a:bodyPr wrap="square" rtlCol="0">
                <a:spAutoFit/>
              </a:bodyPr>
              <a:lstStyle/>
              <a:p>
                <a:pPr algn="ctr"/>
                <a:r>
                  <a:rPr lang="de-DE" sz="2000" b="1" dirty="0" smtClean="0"/>
                  <a:t>Interpret</a:t>
                </a:r>
                <a:endParaRPr lang="de-DE" sz="2000" b="1" dirty="0"/>
              </a:p>
            </p:txBody>
          </p:sp>
        </p:grpSp>
        <p:sp>
          <p:nvSpPr>
            <p:cNvPr id="98" name="Textfeld 97"/>
            <p:cNvSpPr txBox="1"/>
            <p:nvPr/>
          </p:nvSpPr>
          <p:spPr>
            <a:xfrm>
              <a:off x="801489" y="1843942"/>
              <a:ext cx="2456866" cy="954107"/>
            </a:xfrm>
            <a:prstGeom prst="rect">
              <a:avLst/>
            </a:prstGeom>
            <a:noFill/>
          </p:spPr>
          <p:txBody>
            <a:bodyPr wrap="square" rtlCol="0">
              <a:spAutoFit/>
            </a:bodyPr>
            <a:lstStyle/>
            <a:p>
              <a:r>
                <a:rPr lang="de-DE" sz="1400" dirty="0" err="1" smtClean="0"/>
                <a:t>name</a:t>
              </a:r>
              <a:endParaRPr lang="de-DE" sz="1400" dirty="0" smtClean="0"/>
            </a:p>
            <a:p>
              <a:endParaRPr lang="de-DE" sz="1400" dirty="0" smtClean="0"/>
            </a:p>
            <a:p>
              <a:r>
                <a:rPr lang="de-DE" sz="1400" dirty="0" err="1" smtClean="0"/>
                <a:t>bestimmeAlleMusikstücke</a:t>
              </a:r>
              <a:r>
                <a:rPr lang="de-DE" sz="1400" dirty="0" smtClean="0"/>
                <a:t>()</a:t>
              </a:r>
            </a:p>
            <a:p>
              <a:r>
                <a:rPr lang="de-DE" sz="1400" dirty="0" err="1" smtClean="0"/>
                <a:t>bestimmeAlleMedien</a:t>
              </a:r>
              <a:r>
                <a:rPr lang="de-DE" sz="1400" dirty="0" smtClean="0"/>
                <a:t>() </a:t>
              </a:r>
              <a:endParaRPr lang="de-DE" sz="1400" dirty="0"/>
            </a:p>
          </p:txBody>
        </p:sp>
      </p:grpSp>
      <p:cxnSp>
        <p:nvCxnSpPr>
          <p:cNvPr id="105" name="Gerade Verbindung 104"/>
          <p:cNvCxnSpPr/>
          <p:nvPr/>
        </p:nvCxnSpPr>
        <p:spPr>
          <a:xfrm rot="5400000" flipH="1" flipV="1">
            <a:off x="7212170" y="4237149"/>
            <a:ext cx="772732"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7" name="Gerade Verbindung 106"/>
          <p:cNvCxnSpPr/>
          <p:nvPr/>
        </p:nvCxnSpPr>
        <p:spPr>
          <a:xfrm rot="10800000">
            <a:off x="4675032" y="5344732"/>
            <a:ext cx="1481071"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08" name="Textfeld 107"/>
          <p:cNvSpPr txBox="1"/>
          <p:nvPr/>
        </p:nvSpPr>
        <p:spPr>
          <a:xfrm>
            <a:off x="7611414" y="3786389"/>
            <a:ext cx="300082" cy="369332"/>
          </a:xfrm>
          <a:prstGeom prst="rect">
            <a:avLst/>
          </a:prstGeom>
          <a:noFill/>
        </p:spPr>
        <p:txBody>
          <a:bodyPr wrap="none" rtlCol="0">
            <a:spAutoFit/>
          </a:bodyPr>
          <a:lstStyle/>
          <a:p>
            <a:r>
              <a:rPr lang="de-DE" dirty="0" smtClean="0"/>
              <a:t>*</a:t>
            </a:r>
            <a:endParaRPr lang="de-DE" dirty="0"/>
          </a:p>
        </p:txBody>
      </p:sp>
      <p:sp>
        <p:nvSpPr>
          <p:cNvPr id="109" name="Textfeld 108"/>
          <p:cNvSpPr txBox="1"/>
          <p:nvPr/>
        </p:nvSpPr>
        <p:spPr>
          <a:xfrm>
            <a:off x="7611414" y="4237149"/>
            <a:ext cx="300082" cy="369332"/>
          </a:xfrm>
          <a:prstGeom prst="rect">
            <a:avLst/>
          </a:prstGeom>
          <a:noFill/>
        </p:spPr>
        <p:txBody>
          <a:bodyPr wrap="none" rtlCol="0">
            <a:spAutoFit/>
          </a:bodyPr>
          <a:lstStyle/>
          <a:p>
            <a:r>
              <a:rPr lang="de-DE" dirty="0" smtClean="0"/>
              <a:t>1</a:t>
            </a:r>
            <a:endParaRPr lang="de-DE" dirty="0"/>
          </a:p>
        </p:txBody>
      </p:sp>
      <p:sp>
        <p:nvSpPr>
          <p:cNvPr id="110" name="Textfeld 109"/>
          <p:cNvSpPr txBox="1"/>
          <p:nvPr/>
        </p:nvSpPr>
        <p:spPr>
          <a:xfrm>
            <a:off x="4687909" y="5318975"/>
            <a:ext cx="300082" cy="369332"/>
          </a:xfrm>
          <a:prstGeom prst="rect">
            <a:avLst/>
          </a:prstGeom>
          <a:noFill/>
        </p:spPr>
        <p:txBody>
          <a:bodyPr wrap="none" rtlCol="0">
            <a:spAutoFit/>
          </a:bodyPr>
          <a:lstStyle/>
          <a:p>
            <a:r>
              <a:rPr lang="de-DE" dirty="0" smtClean="0"/>
              <a:t>*</a:t>
            </a:r>
            <a:endParaRPr lang="de-DE" dirty="0"/>
          </a:p>
        </p:txBody>
      </p:sp>
      <p:sp>
        <p:nvSpPr>
          <p:cNvPr id="111" name="Textfeld 110"/>
          <p:cNvSpPr txBox="1"/>
          <p:nvPr/>
        </p:nvSpPr>
        <p:spPr>
          <a:xfrm>
            <a:off x="5821250" y="5306096"/>
            <a:ext cx="300082" cy="369332"/>
          </a:xfrm>
          <a:prstGeom prst="rect">
            <a:avLst/>
          </a:prstGeom>
          <a:noFill/>
        </p:spPr>
        <p:txBody>
          <a:bodyPr wrap="none" rtlCol="0">
            <a:spAutoFit/>
          </a:bodyPr>
          <a:lstStyle/>
          <a:p>
            <a:r>
              <a:rPr lang="de-DE" dirty="0" smtClean="0"/>
              <a:t>1</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500"/>
                                        <p:tgtEl>
                                          <p:spTgt spid="6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500"/>
                                        <p:tgtEl>
                                          <p:spTgt spid="7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1"/>
                                        </p:tgtEl>
                                        <p:attrNameLst>
                                          <p:attrName>style.visibility</p:attrName>
                                        </p:attrNameLst>
                                      </p:cBhvr>
                                      <p:to>
                                        <p:strVal val="visible"/>
                                      </p:to>
                                    </p:set>
                                    <p:animEffect transition="in" filter="fade">
                                      <p:cBhvr>
                                        <p:cTn id="35" dur="500"/>
                                        <p:tgtEl>
                                          <p:spTgt spid="8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7"/>
                                        </p:tgtEl>
                                        <p:attrNameLst>
                                          <p:attrName>style.visibility</p:attrName>
                                        </p:attrNameLst>
                                      </p:cBhvr>
                                      <p:to>
                                        <p:strVal val="visible"/>
                                      </p:to>
                                    </p:set>
                                    <p:animEffect transition="in" filter="fade">
                                      <p:cBhvr>
                                        <p:cTn id="40" dur="500"/>
                                        <p:tgtEl>
                                          <p:spTgt spid="8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8"/>
                                        </p:tgtEl>
                                        <p:attrNameLst>
                                          <p:attrName>style.visibility</p:attrName>
                                        </p:attrNameLst>
                                      </p:cBhvr>
                                      <p:to>
                                        <p:strVal val="visible"/>
                                      </p:to>
                                    </p:set>
                                    <p:animEffect transition="in" filter="fade">
                                      <p:cBhvr>
                                        <p:cTn id="43" dur="500"/>
                                        <p:tgtEl>
                                          <p:spTgt spid="88"/>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95"/>
                                        </p:tgtEl>
                                        <p:attrNameLst>
                                          <p:attrName>style.visibility</p:attrName>
                                        </p:attrNameLst>
                                      </p:cBhvr>
                                      <p:to>
                                        <p:strVal val="visible"/>
                                      </p:to>
                                    </p:set>
                                    <p:animEffect transition="in" filter="fade">
                                      <p:cBhvr>
                                        <p:cTn id="47" dur="500"/>
                                        <p:tgtEl>
                                          <p:spTgt spid="9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95"/>
                                        </p:tgtEl>
                                      </p:cBhvr>
                                    </p:animEffect>
                                    <p:set>
                                      <p:cBhvr>
                                        <p:cTn id="52" dur="1" fill="hold">
                                          <p:stCondLst>
                                            <p:cond delay="499"/>
                                          </p:stCondLst>
                                        </p:cTn>
                                        <p:tgtEl>
                                          <p:spTgt spid="95"/>
                                        </p:tgtEl>
                                        <p:attrNameLst>
                                          <p:attrName>style.visibility</p:attrName>
                                        </p:attrNameLst>
                                      </p:cBhvr>
                                      <p:to>
                                        <p:strVal val="hidden"/>
                                      </p:to>
                                    </p:se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84"/>
                                        </p:tgtEl>
                                        <p:attrNameLst>
                                          <p:attrName>style.visibility</p:attrName>
                                        </p:attrNameLst>
                                      </p:cBhvr>
                                      <p:to>
                                        <p:strVal val="visible"/>
                                      </p:to>
                                    </p:set>
                                    <p:animEffect transition="in" filter="fade">
                                      <p:cBhvr>
                                        <p:cTn id="56" dur="500"/>
                                        <p:tgtEl>
                                          <p:spTgt spid="8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89"/>
                                        </p:tgtEl>
                                        <p:attrNameLst>
                                          <p:attrName>style.visibility</p:attrName>
                                        </p:attrNameLst>
                                      </p:cBhvr>
                                      <p:to>
                                        <p:strVal val="visible"/>
                                      </p:to>
                                    </p:set>
                                    <p:animEffect transition="in" filter="fade">
                                      <p:cBhvr>
                                        <p:cTn id="61" dur="500"/>
                                        <p:tgtEl>
                                          <p:spTgt spid="8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90"/>
                                        </p:tgtEl>
                                        <p:attrNameLst>
                                          <p:attrName>style.visibility</p:attrName>
                                        </p:attrNameLst>
                                      </p:cBhvr>
                                      <p:to>
                                        <p:strVal val="visible"/>
                                      </p:to>
                                    </p:set>
                                    <p:animEffect transition="in" filter="fade">
                                      <p:cBhvr>
                                        <p:cTn id="64" dur="500"/>
                                        <p:tgtEl>
                                          <p:spTgt spid="9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96"/>
                                        </p:tgtEl>
                                        <p:attrNameLst>
                                          <p:attrName>style.visibility</p:attrName>
                                        </p:attrNameLst>
                                      </p:cBhvr>
                                      <p:to>
                                        <p:strVal val="visible"/>
                                      </p:to>
                                    </p:set>
                                    <p:animEffect transition="in" filter="fade">
                                      <p:cBhvr>
                                        <p:cTn id="69" dur="500"/>
                                        <p:tgtEl>
                                          <p:spTgt spid="96"/>
                                        </p:tgtEl>
                                      </p:cBhvr>
                                    </p:animEffect>
                                  </p:childTnLst>
                                </p:cTn>
                              </p:par>
                              <p:par>
                                <p:cTn id="70" presetID="10" presetClass="entr" presetSubtype="0" fill="hold" nodeType="withEffect">
                                  <p:stCondLst>
                                    <p:cond delay="0"/>
                                  </p:stCondLst>
                                  <p:childTnLst>
                                    <p:set>
                                      <p:cBhvr>
                                        <p:cTn id="71" dur="1" fill="hold">
                                          <p:stCondLst>
                                            <p:cond delay="0"/>
                                          </p:stCondLst>
                                        </p:cTn>
                                        <p:tgtEl>
                                          <p:spTgt spid="107"/>
                                        </p:tgtEl>
                                        <p:attrNameLst>
                                          <p:attrName>style.visibility</p:attrName>
                                        </p:attrNameLst>
                                      </p:cBhvr>
                                      <p:to>
                                        <p:strVal val="visible"/>
                                      </p:to>
                                    </p:set>
                                    <p:animEffect transition="in" filter="fade">
                                      <p:cBhvr>
                                        <p:cTn id="72" dur="500"/>
                                        <p:tgtEl>
                                          <p:spTgt spid="107"/>
                                        </p:tgtEl>
                                      </p:cBhvr>
                                    </p:animEffect>
                                  </p:childTnLst>
                                </p:cTn>
                              </p:par>
                              <p:par>
                                <p:cTn id="73" presetID="10" presetClass="entr" presetSubtype="0" fill="hold" nodeType="with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fade">
                                      <p:cBhvr>
                                        <p:cTn id="75" dur="500"/>
                                        <p:tgtEl>
                                          <p:spTgt spid="105"/>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08"/>
                                        </p:tgtEl>
                                        <p:attrNameLst>
                                          <p:attrName>style.visibility</p:attrName>
                                        </p:attrNameLst>
                                      </p:cBhvr>
                                      <p:to>
                                        <p:strVal val="visible"/>
                                      </p:to>
                                    </p:set>
                                    <p:animEffect transition="in" filter="fade">
                                      <p:cBhvr>
                                        <p:cTn id="80" dur="500"/>
                                        <p:tgtEl>
                                          <p:spTgt spid="10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09"/>
                                        </p:tgtEl>
                                        <p:attrNameLst>
                                          <p:attrName>style.visibility</p:attrName>
                                        </p:attrNameLst>
                                      </p:cBhvr>
                                      <p:to>
                                        <p:strVal val="visible"/>
                                      </p:to>
                                    </p:set>
                                    <p:animEffect transition="in" filter="fade">
                                      <p:cBhvr>
                                        <p:cTn id="83" dur="500"/>
                                        <p:tgtEl>
                                          <p:spTgt spid="109"/>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10"/>
                                        </p:tgtEl>
                                        <p:attrNameLst>
                                          <p:attrName>style.visibility</p:attrName>
                                        </p:attrNameLst>
                                      </p:cBhvr>
                                      <p:to>
                                        <p:strVal val="visible"/>
                                      </p:to>
                                    </p:set>
                                    <p:animEffect transition="in" filter="fade">
                                      <p:cBhvr>
                                        <p:cTn id="88" dur="500"/>
                                        <p:tgtEl>
                                          <p:spTgt spid="11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11"/>
                                        </p:tgtEl>
                                        <p:attrNameLst>
                                          <p:attrName>style.visibility</p:attrName>
                                        </p:attrNameLst>
                                      </p:cBhvr>
                                      <p:to>
                                        <p:strVal val="visible"/>
                                      </p:to>
                                    </p:set>
                                    <p:animEffect transition="in" filter="fade">
                                      <p:cBhvr>
                                        <p:cTn id="91"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87" grpId="0"/>
      <p:bldP spid="88" grpId="0"/>
      <p:bldP spid="89" grpId="0"/>
      <p:bldP spid="90" grpId="0"/>
      <p:bldP spid="108" grpId="0"/>
      <p:bldP spid="109" grpId="0"/>
      <p:bldP spid="110" grpId="0"/>
      <p:bldP spid="1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Assoziationen</a:t>
            </a:r>
            <a:endParaRPr lang="de-DE" dirty="0"/>
          </a:p>
        </p:txBody>
      </p:sp>
      <p:sp>
        <p:nvSpPr>
          <p:cNvPr id="3" name="Inhaltsplatzhalter 2"/>
          <p:cNvSpPr>
            <a:spLocks noGrp="1"/>
          </p:cNvSpPr>
          <p:nvPr>
            <p:ph idx="1"/>
          </p:nvPr>
        </p:nvSpPr>
        <p:spPr/>
        <p:txBody>
          <a:bodyPr/>
          <a:lstStyle/>
          <a:p>
            <a:r>
              <a:rPr lang="de-DE" dirty="0" smtClean="0"/>
              <a:t>Bei der Modellierung von Daten/Datenbanken</a:t>
            </a:r>
            <a:br>
              <a:rPr lang="de-DE" dirty="0" smtClean="0"/>
            </a:br>
            <a:r>
              <a:rPr lang="de-DE" dirty="0" smtClean="0"/>
              <a:t>ist der Weg von Objektdiagramm zum Klassendiagramm sinnvoll</a:t>
            </a:r>
          </a:p>
          <a:p>
            <a:pPr lvl="1"/>
            <a:r>
              <a:rPr lang="de-DE" dirty="0" smtClean="0"/>
              <a:t>Das dynamische Modell ist relativ simpel</a:t>
            </a:r>
          </a:p>
          <a:p>
            <a:r>
              <a:rPr lang="de-DE" dirty="0" smtClean="0"/>
              <a:t>Für Softwaresysteme beginnt man üblicherweise mit der Verfeinerung von </a:t>
            </a:r>
            <a:r>
              <a:rPr lang="de-DE" dirty="0" err="1" smtClean="0"/>
              <a:t>Use-Cases</a:t>
            </a:r>
            <a:r>
              <a:rPr lang="de-DE" dirty="0" smtClean="0"/>
              <a:t> (Dynamisches Modell</a:t>
            </a:r>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Dynamisches Modell</a:t>
            </a:r>
            <a:endParaRPr lang="de-DE" dirty="0"/>
          </a:p>
        </p:txBody>
      </p:sp>
      <p:sp>
        <p:nvSpPr>
          <p:cNvPr id="3" name="Inhaltsplatzhalter 2"/>
          <p:cNvSpPr>
            <a:spLocks noGrp="1"/>
          </p:cNvSpPr>
          <p:nvPr>
            <p:ph idx="1"/>
          </p:nvPr>
        </p:nvSpPr>
        <p:spPr/>
        <p:txBody>
          <a:bodyPr>
            <a:normAutofit/>
          </a:bodyPr>
          <a:lstStyle/>
          <a:p>
            <a:r>
              <a:rPr lang="de-DE" sz="2400" dirty="0" smtClean="0"/>
              <a:t>Aktivitätsdiagramm:</a:t>
            </a:r>
          </a:p>
          <a:p>
            <a:pPr lvl="1"/>
            <a:r>
              <a:rPr lang="de-DE" sz="2000" dirty="0" smtClean="0"/>
              <a:t>Ablauf einer Aktivität steht im Vordergrund</a:t>
            </a:r>
          </a:p>
          <a:p>
            <a:pPr lvl="1"/>
            <a:r>
              <a:rPr lang="de-DE" sz="2000" dirty="0" smtClean="0"/>
              <a:t>Frage: </a:t>
            </a:r>
            <a:r>
              <a:rPr lang="de-DE" sz="2000" b="1" i="1" dirty="0" smtClean="0"/>
              <a:t>Wie läuft ein bestimmter Prozess ab?</a:t>
            </a:r>
          </a:p>
          <a:p>
            <a:r>
              <a:rPr lang="de-DE" sz="2400" dirty="0" smtClean="0"/>
              <a:t>Zustandsdiagramm/Zustandsautomat</a:t>
            </a:r>
          </a:p>
          <a:p>
            <a:pPr lvl="1"/>
            <a:r>
              <a:rPr lang="de-DE" sz="2000" dirty="0" smtClean="0"/>
              <a:t>Zustand eines Systems steht im Vordergrund</a:t>
            </a:r>
          </a:p>
          <a:p>
            <a:pPr lvl="1"/>
            <a:r>
              <a:rPr lang="de-DE" sz="2000" dirty="0" smtClean="0"/>
              <a:t>Frage: </a:t>
            </a:r>
            <a:r>
              <a:rPr lang="de-DE" sz="2000" b="1" i="1" dirty="0" smtClean="0"/>
              <a:t>In welchen Zuständen kann sich mein System befinden?</a:t>
            </a:r>
          </a:p>
          <a:p>
            <a:r>
              <a:rPr lang="de-DE" sz="2400" dirty="0" smtClean="0"/>
              <a:t>Sequenzdiagramm</a:t>
            </a:r>
          </a:p>
          <a:p>
            <a:pPr lvl="1"/>
            <a:r>
              <a:rPr lang="de-DE" sz="2000" dirty="0" smtClean="0"/>
              <a:t>Interaktion zwischen Komponenten steht im Vordergrund</a:t>
            </a:r>
          </a:p>
          <a:p>
            <a:pPr lvl="1"/>
            <a:r>
              <a:rPr lang="de-DE" sz="2000" dirty="0" smtClean="0"/>
              <a:t>Fragen: </a:t>
            </a:r>
            <a:br>
              <a:rPr lang="de-DE" sz="2000" dirty="0" smtClean="0"/>
            </a:br>
            <a:r>
              <a:rPr lang="de-DE" sz="2000" b="1" i="1" dirty="0" smtClean="0"/>
              <a:t>Wie interagieren die Komponenten miteinander?</a:t>
            </a:r>
            <a:br>
              <a:rPr lang="de-DE" sz="2000" b="1" i="1" dirty="0" smtClean="0"/>
            </a:br>
            <a:r>
              <a:rPr lang="de-DE" sz="2000" b="1" i="1" dirty="0" smtClean="0"/>
              <a:t>Welche Botschaften werden gesendet? </a:t>
            </a:r>
            <a:r>
              <a:rPr lang="de-DE" sz="2000" b="1" i="1" dirty="0" smtClean="0"/>
              <a:t/>
            </a:r>
            <a:br>
              <a:rPr lang="de-DE" sz="2000" b="1" i="1" dirty="0" smtClean="0"/>
            </a:br>
            <a:r>
              <a:rPr lang="de-DE" sz="2000" b="1" i="1" dirty="0" smtClean="0"/>
              <a:t>Wer </a:t>
            </a:r>
            <a:r>
              <a:rPr lang="de-DE" sz="2000" b="1" i="1" dirty="0" err="1" smtClean="0"/>
              <a:t>muß</a:t>
            </a:r>
            <a:r>
              <a:rPr lang="de-DE" sz="2000" b="1" i="1" dirty="0" smtClean="0"/>
              <a:t> auf wen warten?</a:t>
            </a:r>
            <a:endParaRPr lang="de-DE" sz="2000" b="1" i="1"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Aktivitätsdiagramm</a:t>
            </a:r>
            <a:endParaRPr lang="de-DE" dirty="0"/>
          </a:p>
        </p:txBody>
      </p:sp>
      <p:grpSp>
        <p:nvGrpSpPr>
          <p:cNvPr id="8" name="Gruppieren 7"/>
          <p:cNvGrpSpPr/>
          <p:nvPr/>
        </p:nvGrpSpPr>
        <p:grpSpPr>
          <a:xfrm>
            <a:off x="1163782" y="2405542"/>
            <a:ext cx="6779029" cy="3903781"/>
            <a:chOff x="382387" y="1504603"/>
            <a:chExt cx="8163097" cy="4700812"/>
          </a:xfrm>
        </p:grpSpPr>
        <p:pic>
          <p:nvPicPr>
            <p:cNvPr id="22530" name="Picture 2"/>
            <p:cNvPicPr>
              <a:picLocks noChangeAspect="1" noChangeArrowheads="1"/>
            </p:cNvPicPr>
            <p:nvPr/>
          </p:nvPicPr>
          <p:blipFill>
            <a:blip r:embed="rId2">
              <a:clrChange>
                <a:clrFrom>
                  <a:srgbClr val="FFFFFF"/>
                </a:clrFrom>
                <a:clrTo>
                  <a:srgbClr val="FFFFFF">
                    <a:alpha val="0"/>
                  </a:srgbClr>
                </a:clrTo>
              </a:clrChange>
            </a:blip>
            <a:srcRect l="11182" t="22473" r="12046" b="7055"/>
            <a:stretch>
              <a:fillRect/>
            </a:stretch>
          </p:blipFill>
          <p:spPr bwMode="auto">
            <a:xfrm>
              <a:off x="382387" y="1504603"/>
              <a:ext cx="8163097" cy="4683269"/>
            </a:xfrm>
            <a:prstGeom prst="rect">
              <a:avLst/>
            </a:prstGeom>
            <a:noFill/>
            <a:ln w="9525">
              <a:noFill/>
              <a:miter lim="800000"/>
              <a:headEnd/>
              <a:tailEnd/>
            </a:ln>
            <a:effectLst/>
          </p:spPr>
        </p:pic>
        <p:sp>
          <p:nvSpPr>
            <p:cNvPr id="7" name="Ellipse 6"/>
            <p:cNvSpPr/>
            <p:nvPr/>
          </p:nvSpPr>
          <p:spPr>
            <a:xfrm>
              <a:off x="4462585" y="5920154"/>
              <a:ext cx="281353" cy="28526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8" name="Inhaltsplatzhalter 2"/>
          <p:cNvSpPr>
            <a:spLocks noGrp="1"/>
          </p:cNvSpPr>
          <p:nvPr>
            <p:ph idx="1"/>
          </p:nvPr>
        </p:nvSpPr>
        <p:spPr>
          <a:xfrm>
            <a:off x="457200" y="1600200"/>
            <a:ext cx="8229600" cy="4525963"/>
          </a:xfrm>
        </p:spPr>
        <p:txBody>
          <a:bodyPr/>
          <a:lstStyle/>
          <a:p>
            <a:r>
              <a:rPr lang="de-DE" dirty="0" smtClean="0"/>
              <a:t>Visualisierung möglicher Systemabläufe</a:t>
            </a:r>
            <a:endParaRPr lang="de-DE"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Aktivitätsdiagramm</a:t>
            </a:r>
            <a:endParaRPr lang="de-DE" dirty="0"/>
          </a:p>
        </p:txBody>
      </p:sp>
      <p:sp>
        <p:nvSpPr>
          <p:cNvPr id="3" name="Inhaltsplatzhalter 2"/>
          <p:cNvSpPr>
            <a:spLocks noGrp="1"/>
          </p:cNvSpPr>
          <p:nvPr>
            <p:ph idx="1"/>
          </p:nvPr>
        </p:nvSpPr>
        <p:spPr/>
        <p:txBody>
          <a:bodyPr/>
          <a:lstStyle/>
          <a:p>
            <a:r>
              <a:rPr lang="de-DE" dirty="0" smtClean="0"/>
              <a:t>Startknoten</a:t>
            </a:r>
            <a:endParaRPr lang="de-DE" sz="1800" dirty="0" smtClean="0"/>
          </a:p>
          <a:p>
            <a:pPr lvl="1"/>
            <a:r>
              <a:rPr lang="de-DE" sz="1800" dirty="0" smtClean="0"/>
              <a:t>Startet des Ablauf</a:t>
            </a:r>
          </a:p>
          <a:p>
            <a:pPr lvl="1"/>
            <a:r>
              <a:rPr lang="de-DE" sz="1800" dirty="0" smtClean="0"/>
              <a:t>Mehrere Startknoten initiieren parallele Abläufe</a:t>
            </a:r>
          </a:p>
          <a:p>
            <a:r>
              <a:rPr lang="de-DE" dirty="0" smtClean="0"/>
              <a:t>Endknoten</a:t>
            </a:r>
            <a:endParaRPr lang="de-DE" sz="1800" dirty="0" smtClean="0"/>
          </a:p>
          <a:p>
            <a:pPr lvl="1"/>
            <a:r>
              <a:rPr lang="de-DE" sz="1800" dirty="0" smtClean="0"/>
              <a:t>Beendet die Aktivität oder den Ablauf</a:t>
            </a:r>
          </a:p>
          <a:p>
            <a:pPr lvl="1"/>
            <a:endParaRPr lang="de-DE" sz="1800" dirty="0" smtClean="0"/>
          </a:p>
          <a:p>
            <a:r>
              <a:rPr lang="de-DE" dirty="0" smtClean="0"/>
              <a:t>Kanten</a:t>
            </a:r>
            <a:endParaRPr lang="de-DE" sz="1800" dirty="0" smtClean="0"/>
          </a:p>
          <a:p>
            <a:pPr lvl="1"/>
            <a:r>
              <a:rPr lang="de-DE" sz="1800" dirty="0" smtClean="0"/>
              <a:t>Übergänge zwischen zwei Knoten</a:t>
            </a:r>
          </a:p>
          <a:p>
            <a:pPr lvl="1"/>
            <a:r>
              <a:rPr lang="de-DE" sz="1800" dirty="0" smtClean="0"/>
              <a:t>Beschreiben die Ablaufrichtung</a:t>
            </a:r>
          </a:p>
          <a:p>
            <a:pPr lvl="1"/>
            <a:endParaRPr lang="de-DE" sz="1800"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pic>
        <p:nvPicPr>
          <p:cNvPr id="23554" name="Picture 2"/>
          <p:cNvPicPr>
            <a:picLocks noChangeAspect="1" noChangeArrowheads="1"/>
          </p:cNvPicPr>
          <p:nvPr/>
        </p:nvPicPr>
        <p:blipFill>
          <a:blip r:embed="rId2"/>
          <a:srcRect l="66204" t="36949" r="23364" b="11821"/>
          <a:stretch>
            <a:fillRect/>
          </a:stretch>
        </p:blipFill>
        <p:spPr bwMode="auto">
          <a:xfrm>
            <a:off x="6084917" y="1620982"/>
            <a:ext cx="1271847" cy="37573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Aktivitätsdiagramm</a:t>
            </a:r>
            <a:endParaRPr lang="de-DE" dirty="0"/>
          </a:p>
        </p:txBody>
      </p:sp>
      <p:sp>
        <p:nvSpPr>
          <p:cNvPr id="3" name="Inhaltsplatzhalter 2"/>
          <p:cNvSpPr>
            <a:spLocks noGrp="1"/>
          </p:cNvSpPr>
          <p:nvPr>
            <p:ph idx="1"/>
          </p:nvPr>
        </p:nvSpPr>
        <p:spPr>
          <a:xfrm>
            <a:off x="556950" y="1600200"/>
            <a:ext cx="8229600" cy="4525963"/>
          </a:xfrm>
        </p:spPr>
        <p:txBody>
          <a:bodyPr/>
          <a:lstStyle/>
          <a:p>
            <a:r>
              <a:rPr lang="de-DE" dirty="0" smtClean="0"/>
              <a:t>Verzweigungsknoten</a:t>
            </a:r>
            <a:endParaRPr lang="de-DE" sz="1800" dirty="0" smtClean="0"/>
          </a:p>
          <a:p>
            <a:pPr lvl="1"/>
            <a:r>
              <a:rPr lang="de-DE" sz="1800" dirty="0" smtClean="0"/>
              <a:t>Alternative </a:t>
            </a:r>
            <a:r>
              <a:rPr lang="de-DE" sz="1800" dirty="0" err="1" smtClean="0"/>
              <a:t>Ablöufe</a:t>
            </a:r>
            <a:endParaRPr lang="de-DE" sz="1800" dirty="0" smtClean="0"/>
          </a:p>
          <a:p>
            <a:pPr lvl="1"/>
            <a:r>
              <a:rPr lang="de-DE" sz="1800" dirty="0" smtClean="0"/>
              <a:t>Bedingungen geben Ablaufrichtung vor</a:t>
            </a:r>
          </a:p>
          <a:p>
            <a:r>
              <a:rPr lang="de-DE" dirty="0" smtClean="0"/>
              <a:t>Verbindungsknoten</a:t>
            </a:r>
            <a:endParaRPr lang="de-DE" sz="1800" dirty="0" smtClean="0"/>
          </a:p>
          <a:p>
            <a:pPr lvl="1"/>
            <a:r>
              <a:rPr lang="de-DE" sz="1800" dirty="0" smtClean="0"/>
              <a:t>Vereinigen mehrerer Abläufe</a:t>
            </a:r>
          </a:p>
          <a:p>
            <a:r>
              <a:rPr lang="de-DE" dirty="0" err="1" smtClean="0"/>
              <a:t>Parallelisierung</a:t>
            </a:r>
            <a:endParaRPr lang="de-DE" sz="1800" dirty="0" smtClean="0"/>
          </a:p>
          <a:p>
            <a:pPr lvl="1"/>
            <a:r>
              <a:rPr lang="de-DE" sz="1800" dirty="0" smtClean="0"/>
              <a:t>Aufteilen in parallele Abläufe</a:t>
            </a:r>
          </a:p>
          <a:p>
            <a:r>
              <a:rPr lang="de-DE" dirty="0" smtClean="0"/>
              <a:t>Synchronisation</a:t>
            </a:r>
            <a:endParaRPr lang="de-DE" sz="1800" dirty="0" smtClean="0"/>
          </a:p>
          <a:p>
            <a:pPr lvl="1"/>
            <a:r>
              <a:rPr lang="de-DE" sz="1800" dirty="0" smtClean="0"/>
              <a:t>Zusammenführen paralleler Abläufe</a:t>
            </a:r>
          </a:p>
          <a:p>
            <a:pPr lvl="1"/>
            <a:endParaRPr lang="de-DE" sz="1800" dirty="0" smtClean="0"/>
          </a:p>
          <a:p>
            <a:pPr lvl="1"/>
            <a:endParaRPr lang="de-DE" sz="1800" dirty="0"/>
          </a:p>
        </p:txBody>
      </p:sp>
      <p:sp>
        <p:nvSpPr>
          <p:cNvPr id="4" name="Datumsplatzhalter 3"/>
          <p:cNvSpPr>
            <a:spLocks noGrp="1"/>
          </p:cNvSpPr>
          <p:nvPr>
            <p:ph type="dt" sz="half" idx="10"/>
          </p:nvPr>
        </p:nvSpPr>
        <p:spPr>
          <a:xfrm>
            <a:off x="556950" y="6356350"/>
            <a:ext cx="1757346" cy="365125"/>
          </a:xfrm>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a:xfrm>
            <a:off x="2385734" y="6356350"/>
            <a:ext cx="5715040" cy="365125"/>
          </a:xfrm>
        </p:spPr>
        <p:txBody>
          <a:bodyPr/>
          <a:lstStyle/>
          <a:p>
            <a:r>
              <a:rPr lang="de-DE" smtClean="0"/>
              <a:t>christof rezk-salama, computergraphik und multimediasysteme, universität siegen</a:t>
            </a:r>
            <a:endParaRPr lang="de-DE"/>
          </a:p>
        </p:txBody>
      </p:sp>
      <p:pic>
        <p:nvPicPr>
          <p:cNvPr id="24578" name="Picture 2"/>
          <p:cNvPicPr>
            <a:picLocks noChangeAspect="1" noChangeArrowheads="1"/>
          </p:cNvPicPr>
          <p:nvPr/>
        </p:nvPicPr>
        <p:blipFill>
          <a:blip r:embed="rId2"/>
          <a:srcRect l="63546" t="36496" r="21318" b="10460"/>
          <a:stretch>
            <a:fillRect/>
          </a:stretch>
        </p:blipFill>
        <p:spPr bwMode="auto">
          <a:xfrm>
            <a:off x="5611090" y="1645926"/>
            <a:ext cx="1845424" cy="38903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Aktivitätsdiagramm</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dirty="0" err="1" smtClean="0"/>
              <a:t>christof</a:t>
            </a:r>
            <a:r>
              <a:rPr lang="de-DE" dirty="0" smtClean="0"/>
              <a:t> </a:t>
            </a:r>
            <a:r>
              <a:rPr lang="de-DE" dirty="0" err="1" smtClean="0"/>
              <a:t>rezk-salama</a:t>
            </a:r>
            <a:r>
              <a:rPr lang="de-DE" dirty="0" smtClean="0"/>
              <a:t>, </a:t>
            </a:r>
            <a:r>
              <a:rPr lang="de-DE" dirty="0" err="1" smtClean="0"/>
              <a:t>computergraphik</a:t>
            </a:r>
            <a:r>
              <a:rPr lang="de-DE" dirty="0" smtClean="0"/>
              <a:t> und </a:t>
            </a:r>
            <a:r>
              <a:rPr lang="de-DE" dirty="0" err="1" smtClean="0"/>
              <a:t>multimediasysteme</a:t>
            </a:r>
            <a:r>
              <a:rPr lang="de-DE" dirty="0" smtClean="0"/>
              <a:t>, </a:t>
            </a:r>
            <a:r>
              <a:rPr lang="de-DE" dirty="0" err="1" smtClean="0"/>
              <a:t>universität</a:t>
            </a:r>
            <a:r>
              <a:rPr lang="de-DE" dirty="0" smtClean="0"/>
              <a:t> siegen</a:t>
            </a:r>
            <a:endParaRPr lang="de-DE" dirty="0"/>
          </a:p>
        </p:txBody>
      </p:sp>
      <p:grpSp>
        <p:nvGrpSpPr>
          <p:cNvPr id="3" name="Gruppieren 7"/>
          <p:cNvGrpSpPr/>
          <p:nvPr/>
        </p:nvGrpSpPr>
        <p:grpSpPr>
          <a:xfrm>
            <a:off x="382387" y="1504603"/>
            <a:ext cx="8163097" cy="4700812"/>
            <a:chOff x="382387" y="1504603"/>
            <a:chExt cx="8163097" cy="4700812"/>
          </a:xfrm>
        </p:grpSpPr>
        <p:pic>
          <p:nvPicPr>
            <p:cNvPr id="22530" name="Picture 2"/>
            <p:cNvPicPr>
              <a:picLocks noChangeAspect="1" noChangeArrowheads="1"/>
            </p:cNvPicPr>
            <p:nvPr/>
          </p:nvPicPr>
          <p:blipFill>
            <a:blip r:embed="rId2">
              <a:clrChange>
                <a:clrFrom>
                  <a:srgbClr val="FFFFFF"/>
                </a:clrFrom>
                <a:clrTo>
                  <a:srgbClr val="FFFFFF">
                    <a:alpha val="0"/>
                  </a:srgbClr>
                </a:clrTo>
              </a:clrChange>
            </a:blip>
            <a:srcRect l="11182" t="22473" r="12046" b="7055"/>
            <a:stretch>
              <a:fillRect/>
            </a:stretch>
          </p:blipFill>
          <p:spPr bwMode="auto">
            <a:xfrm>
              <a:off x="382387" y="1504603"/>
              <a:ext cx="8163097" cy="4683269"/>
            </a:xfrm>
            <a:prstGeom prst="rect">
              <a:avLst/>
            </a:prstGeom>
            <a:noFill/>
            <a:ln w="9525">
              <a:noFill/>
              <a:miter lim="800000"/>
              <a:headEnd/>
              <a:tailEnd/>
            </a:ln>
            <a:effectLst/>
          </p:spPr>
        </p:pic>
        <p:sp>
          <p:nvSpPr>
            <p:cNvPr id="7" name="Ellipse 6"/>
            <p:cNvSpPr/>
            <p:nvPr/>
          </p:nvSpPr>
          <p:spPr>
            <a:xfrm>
              <a:off x="4462585" y="5920154"/>
              <a:ext cx="281353" cy="28526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9" name="Textfeld 8"/>
          <p:cNvSpPr txBox="1"/>
          <p:nvPr/>
        </p:nvSpPr>
        <p:spPr>
          <a:xfrm>
            <a:off x="4547694" y="1390921"/>
            <a:ext cx="813492" cy="369332"/>
          </a:xfrm>
          <a:prstGeom prst="rect">
            <a:avLst/>
          </a:prstGeom>
          <a:noFill/>
        </p:spPr>
        <p:txBody>
          <a:bodyPr wrap="none" rtlCol="0">
            <a:spAutoFit/>
          </a:bodyPr>
          <a:lstStyle/>
          <a:p>
            <a:r>
              <a:rPr lang="de-DE" b="1" i="1" dirty="0" smtClean="0">
                <a:solidFill>
                  <a:schemeClr val="tx2">
                    <a:lumMod val="60000"/>
                    <a:lumOff val="40000"/>
                  </a:schemeClr>
                </a:solidFill>
              </a:rPr>
              <a:t>Aktion</a:t>
            </a:r>
            <a:endParaRPr lang="de-DE" b="1" i="1" dirty="0">
              <a:solidFill>
                <a:schemeClr val="tx2">
                  <a:lumMod val="60000"/>
                  <a:lumOff val="40000"/>
                </a:schemeClr>
              </a:solidFill>
            </a:endParaRPr>
          </a:p>
        </p:txBody>
      </p:sp>
      <p:cxnSp>
        <p:nvCxnSpPr>
          <p:cNvPr id="10" name="Gerade Verbindung mit Pfeil 9"/>
          <p:cNvCxnSpPr/>
          <p:nvPr/>
        </p:nvCxnSpPr>
        <p:spPr>
          <a:xfrm rot="5400000">
            <a:off x="4456094" y="1970469"/>
            <a:ext cx="656823" cy="218942"/>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1018884" y="3361390"/>
            <a:ext cx="1677254" cy="369332"/>
          </a:xfrm>
          <a:prstGeom prst="rect">
            <a:avLst/>
          </a:prstGeom>
          <a:noFill/>
        </p:spPr>
        <p:txBody>
          <a:bodyPr wrap="none" rtlCol="0">
            <a:spAutoFit/>
          </a:bodyPr>
          <a:lstStyle/>
          <a:p>
            <a:r>
              <a:rPr lang="de-DE" b="1" i="1" dirty="0" err="1" smtClean="0">
                <a:solidFill>
                  <a:schemeClr val="tx2">
                    <a:lumMod val="60000"/>
                    <a:lumOff val="40000"/>
                  </a:schemeClr>
                </a:solidFill>
              </a:rPr>
              <a:t>Parallelisierung</a:t>
            </a:r>
            <a:endParaRPr lang="de-DE" b="1" i="1" dirty="0">
              <a:solidFill>
                <a:schemeClr val="tx2">
                  <a:lumMod val="60000"/>
                  <a:lumOff val="40000"/>
                </a:schemeClr>
              </a:solidFill>
            </a:endParaRPr>
          </a:p>
        </p:txBody>
      </p:sp>
      <p:cxnSp>
        <p:nvCxnSpPr>
          <p:cNvPr id="13" name="Gerade Verbindung mit Pfeil 12"/>
          <p:cNvCxnSpPr/>
          <p:nvPr/>
        </p:nvCxnSpPr>
        <p:spPr>
          <a:xfrm flipV="1">
            <a:off x="2356835" y="2962144"/>
            <a:ext cx="1043188" cy="476519"/>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a:off x="1031762" y="5215948"/>
            <a:ext cx="1710661" cy="369332"/>
          </a:xfrm>
          <a:prstGeom prst="rect">
            <a:avLst/>
          </a:prstGeom>
          <a:noFill/>
        </p:spPr>
        <p:txBody>
          <a:bodyPr wrap="none" rtlCol="0">
            <a:spAutoFit/>
          </a:bodyPr>
          <a:lstStyle/>
          <a:p>
            <a:r>
              <a:rPr lang="de-DE" b="1" i="1" dirty="0" smtClean="0">
                <a:solidFill>
                  <a:schemeClr val="tx2">
                    <a:lumMod val="60000"/>
                    <a:lumOff val="40000"/>
                  </a:schemeClr>
                </a:solidFill>
              </a:rPr>
              <a:t>Synchronisation</a:t>
            </a:r>
            <a:endParaRPr lang="de-DE" b="1" i="1" dirty="0">
              <a:solidFill>
                <a:schemeClr val="tx2">
                  <a:lumMod val="60000"/>
                  <a:lumOff val="40000"/>
                </a:schemeClr>
              </a:solidFill>
            </a:endParaRPr>
          </a:p>
        </p:txBody>
      </p:sp>
      <p:cxnSp>
        <p:nvCxnSpPr>
          <p:cNvPr id="17" name="Gerade Verbindung mit Pfeil 16"/>
          <p:cNvCxnSpPr/>
          <p:nvPr/>
        </p:nvCxnSpPr>
        <p:spPr>
          <a:xfrm flipV="1">
            <a:off x="2369713" y="4765183"/>
            <a:ext cx="1043188" cy="450761"/>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Textfeld 21"/>
          <p:cNvSpPr txBox="1"/>
          <p:nvPr/>
        </p:nvSpPr>
        <p:spPr>
          <a:xfrm>
            <a:off x="6582556" y="2292442"/>
            <a:ext cx="823110" cy="369332"/>
          </a:xfrm>
          <a:prstGeom prst="rect">
            <a:avLst/>
          </a:prstGeom>
          <a:noFill/>
        </p:spPr>
        <p:txBody>
          <a:bodyPr wrap="none" rtlCol="0">
            <a:spAutoFit/>
          </a:bodyPr>
          <a:lstStyle/>
          <a:p>
            <a:r>
              <a:rPr lang="de-DE" b="1" i="1" dirty="0" smtClean="0">
                <a:solidFill>
                  <a:schemeClr val="tx2">
                    <a:lumMod val="60000"/>
                    <a:lumOff val="40000"/>
                  </a:schemeClr>
                </a:solidFill>
              </a:rPr>
              <a:t>Objekt</a:t>
            </a:r>
            <a:endParaRPr lang="de-DE" b="1" i="1" dirty="0">
              <a:solidFill>
                <a:schemeClr val="tx2">
                  <a:lumMod val="60000"/>
                  <a:lumOff val="40000"/>
                </a:schemeClr>
              </a:solidFill>
            </a:endParaRPr>
          </a:p>
        </p:txBody>
      </p:sp>
      <p:cxnSp>
        <p:nvCxnSpPr>
          <p:cNvPr id="23" name="Gerade Verbindung mit Pfeil 22"/>
          <p:cNvCxnSpPr/>
          <p:nvPr/>
        </p:nvCxnSpPr>
        <p:spPr>
          <a:xfrm rot="5400000">
            <a:off x="6490956" y="2871990"/>
            <a:ext cx="656823" cy="218942"/>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1791615" y="4159880"/>
            <a:ext cx="1424749" cy="369332"/>
          </a:xfrm>
          <a:prstGeom prst="rect">
            <a:avLst/>
          </a:prstGeom>
          <a:noFill/>
        </p:spPr>
        <p:txBody>
          <a:bodyPr wrap="none" rtlCol="0">
            <a:spAutoFit/>
          </a:bodyPr>
          <a:lstStyle/>
          <a:p>
            <a:r>
              <a:rPr lang="de-DE" b="1" i="1" dirty="0" smtClean="0">
                <a:solidFill>
                  <a:schemeClr val="tx2">
                    <a:lumMod val="60000"/>
                    <a:lumOff val="40000"/>
                  </a:schemeClr>
                </a:solidFill>
              </a:rPr>
              <a:t>Verzweigung</a:t>
            </a:r>
            <a:endParaRPr lang="de-DE" b="1" i="1" dirty="0">
              <a:solidFill>
                <a:schemeClr val="tx2">
                  <a:lumMod val="60000"/>
                  <a:lumOff val="40000"/>
                </a:schemeClr>
              </a:solidFill>
            </a:endParaRPr>
          </a:p>
        </p:txBody>
      </p:sp>
      <p:cxnSp>
        <p:nvCxnSpPr>
          <p:cNvPr id="26" name="Gerade Verbindung mit Pfeil 25"/>
          <p:cNvCxnSpPr/>
          <p:nvPr/>
        </p:nvCxnSpPr>
        <p:spPr>
          <a:xfrm flipV="1">
            <a:off x="3281966" y="3979572"/>
            <a:ext cx="1818068" cy="332705"/>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Abgerundetes Rechteck 17"/>
          <p:cNvSpPr/>
          <p:nvPr/>
        </p:nvSpPr>
        <p:spPr>
          <a:xfrm>
            <a:off x="3200399" y="3117715"/>
            <a:ext cx="1279187" cy="564204"/>
          </a:xfrm>
          <a:prstGeom prst="roundRect">
            <a:avLst>
              <a:gd name="adj" fmla="val 27012"/>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Abgerundetes Rechteck 18"/>
          <p:cNvSpPr/>
          <p:nvPr/>
        </p:nvSpPr>
        <p:spPr>
          <a:xfrm>
            <a:off x="4668590" y="3117715"/>
            <a:ext cx="1279187" cy="564204"/>
          </a:xfrm>
          <a:prstGeom prst="roundRect">
            <a:avLst>
              <a:gd name="adj" fmla="val 27012"/>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Abgerundetes Rechteck 19"/>
          <p:cNvSpPr/>
          <p:nvPr/>
        </p:nvSpPr>
        <p:spPr>
          <a:xfrm>
            <a:off x="3689796" y="2451370"/>
            <a:ext cx="1772285" cy="303270"/>
          </a:xfrm>
          <a:prstGeom prst="roundRect">
            <a:avLst>
              <a:gd name="adj" fmla="val 47861"/>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Abgerundetes Rechteck 28"/>
          <p:cNvSpPr/>
          <p:nvPr/>
        </p:nvSpPr>
        <p:spPr>
          <a:xfrm>
            <a:off x="3741311" y="4956825"/>
            <a:ext cx="1772285" cy="303270"/>
          </a:xfrm>
          <a:prstGeom prst="roundRect">
            <a:avLst>
              <a:gd name="adj" fmla="val 47861"/>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Abgerundetes Rechteck 29"/>
          <p:cNvSpPr/>
          <p:nvPr/>
        </p:nvSpPr>
        <p:spPr>
          <a:xfrm>
            <a:off x="3741311" y="5452147"/>
            <a:ext cx="1772285" cy="303270"/>
          </a:xfrm>
          <a:prstGeom prst="roundRect">
            <a:avLst>
              <a:gd name="adj" fmla="val 47861"/>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Abgerundetes Rechteck 30"/>
          <p:cNvSpPr/>
          <p:nvPr/>
        </p:nvSpPr>
        <p:spPr>
          <a:xfrm>
            <a:off x="689019" y="2206671"/>
            <a:ext cx="1772285" cy="303270"/>
          </a:xfrm>
          <a:prstGeom prst="roundRect">
            <a:avLst>
              <a:gd name="adj" fmla="val 47861"/>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Abgerundetes Rechteck 31"/>
          <p:cNvSpPr/>
          <p:nvPr/>
        </p:nvSpPr>
        <p:spPr>
          <a:xfrm>
            <a:off x="6445875" y="4099866"/>
            <a:ext cx="2019395" cy="303270"/>
          </a:xfrm>
          <a:prstGeom prst="roundRect">
            <a:avLst>
              <a:gd name="adj" fmla="val 47861"/>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p:cNvSpPr/>
          <p:nvPr/>
        </p:nvSpPr>
        <p:spPr>
          <a:xfrm>
            <a:off x="6130344" y="3372273"/>
            <a:ext cx="1171977" cy="309093"/>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p:cNvSpPr/>
          <p:nvPr/>
        </p:nvSpPr>
        <p:spPr>
          <a:xfrm>
            <a:off x="497114" y="1775293"/>
            <a:ext cx="983956" cy="309093"/>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p:cNvSpPr/>
          <p:nvPr/>
        </p:nvSpPr>
        <p:spPr>
          <a:xfrm>
            <a:off x="2093686" y="2696951"/>
            <a:ext cx="971485" cy="309093"/>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Textfeld 35"/>
          <p:cNvSpPr txBox="1"/>
          <p:nvPr/>
        </p:nvSpPr>
        <p:spPr>
          <a:xfrm>
            <a:off x="5384822" y="5962923"/>
            <a:ext cx="653192" cy="369332"/>
          </a:xfrm>
          <a:prstGeom prst="rect">
            <a:avLst/>
          </a:prstGeom>
          <a:noFill/>
        </p:spPr>
        <p:txBody>
          <a:bodyPr wrap="none" rtlCol="0">
            <a:spAutoFit/>
          </a:bodyPr>
          <a:lstStyle/>
          <a:p>
            <a:r>
              <a:rPr lang="de-DE" b="1" i="1" dirty="0" smtClean="0">
                <a:solidFill>
                  <a:schemeClr val="tx2">
                    <a:lumMod val="60000"/>
                    <a:lumOff val="40000"/>
                  </a:schemeClr>
                </a:solidFill>
              </a:rPr>
              <a:t>Ende</a:t>
            </a:r>
            <a:endParaRPr lang="de-DE" b="1" i="1" dirty="0">
              <a:solidFill>
                <a:schemeClr val="tx2">
                  <a:lumMod val="60000"/>
                  <a:lumOff val="40000"/>
                </a:schemeClr>
              </a:solidFill>
            </a:endParaRPr>
          </a:p>
        </p:txBody>
      </p:sp>
      <p:cxnSp>
        <p:nvCxnSpPr>
          <p:cNvPr id="37" name="Gerade Verbindung mit Pfeil 36"/>
          <p:cNvCxnSpPr/>
          <p:nvPr/>
        </p:nvCxnSpPr>
        <p:spPr>
          <a:xfrm rot="10800000">
            <a:off x="4842457" y="6065949"/>
            <a:ext cx="502279" cy="77276"/>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Zustandsautomaten</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pic>
        <p:nvPicPr>
          <p:cNvPr id="25602" name="Picture 2"/>
          <p:cNvPicPr>
            <a:picLocks noChangeAspect="1" noChangeArrowheads="1"/>
          </p:cNvPicPr>
          <p:nvPr/>
        </p:nvPicPr>
        <p:blipFill>
          <a:blip r:embed="rId2"/>
          <a:srcRect l="19602" t="32869" r="18182" b="10177"/>
          <a:stretch>
            <a:fillRect/>
          </a:stretch>
        </p:blipFill>
        <p:spPr bwMode="auto">
          <a:xfrm>
            <a:off x="1205346" y="2485051"/>
            <a:ext cx="6733310" cy="3707932"/>
          </a:xfrm>
          <a:prstGeom prst="rect">
            <a:avLst/>
          </a:prstGeom>
          <a:noFill/>
          <a:ln w="9525">
            <a:noFill/>
            <a:miter lim="800000"/>
            <a:headEnd/>
            <a:tailEnd/>
          </a:ln>
          <a:effectLst/>
        </p:spPr>
      </p:pic>
      <p:sp>
        <p:nvSpPr>
          <p:cNvPr id="7" name="Inhaltsplatzhalter 2"/>
          <p:cNvSpPr>
            <a:spLocks noGrp="1"/>
          </p:cNvSpPr>
          <p:nvPr>
            <p:ph idx="1"/>
          </p:nvPr>
        </p:nvSpPr>
        <p:spPr>
          <a:xfrm>
            <a:off x="457200" y="1600200"/>
            <a:ext cx="8229600" cy="4525963"/>
          </a:xfrm>
        </p:spPr>
        <p:txBody>
          <a:bodyPr>
            <a:normAutofit/>
          </a:bodyPr>
          <a:lstStyle/>
          <a:p>
            <a:r>
              <a:rPr lang="de-DE" sz="2400" dirty="0" smtClean="0"/>
              <a:t>Unter welchen Bedingungen kann in welchem Zustand bei welchem Ereignis eine Transition erfolgen?</a:t>
            </a:r>
            <a:endParaRPr lang="de-DE" sz="2400" dirty="0"/>
          </a:p>
        </p:txBody>
      </p:sp>
      <p:sp>
        <p:nvSpPr>
          <p:cNvPr id="8" name="Textfeld 7"/>
          <p:cNvSpPr txBox="1"/>
          <p:nvPr/>
        </p:nvSpPr>
        <p:spPr>
          <a:xfrm>
            <a:off x="555243" y="3863373"/>
            <a:ext cx="948721" cy="369332"/>
          </a:xfrm>
          <a:prstGeom prst="rect">
            <a:avLst/>
          </a:prstGeom>
          <a:noFill/>
        </p:spPr>
        <p:txBody>
          <a:bodyPr wrap="none" rtlCol="0">
            <a:spAutoFit/>
          </a:bodyPr>
          <a:lstStyle/>
          <a:p>
            <a:r>
              <a:rPr lang="de-DE" b="1" i="1" dirty="0" smtClean="0">
                <a:solidFill>
                  <a:schemeClr val="tx2">
                    <a:lumMod val="60000"/>
                    <a:lumOff val="40000"/>
                  </a:schemeClr>
                </a:solidFill>
              </a:rPr>
              <a:t>Zustand</a:t>
            </a:r>
            <a:endParaRPr lang="de-DE" b="1" i="1" dirty="0">
              <a:solidFill>
                <a:schemeClr val="tx2">
                  <a:lumMod val="60000"/>
                  <a:lumOff val="40000"/>
                </a:schemeClr>
              </a:solidFill>
            </a:endParaRPr>
          </a:p>
        </p:txBody>
      </p:sp>
      <p:cxnSp>
        <p:nvCxnSpPr>
          <p:cNvPr id="9" name="Gerade Verbindung mit Pfeil 8"/>
          <p:cNvCxnSpPr/>
          <p:nvPr/>
        </p:nvCxnSpPr>
        <p:spPr>
          <a:xfrm rot="16200000" flipH="1">
            <a:off x="998111" y="4372378"/>
            <a:ext cx="669705" cy="425003"/>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6402252" y="3605794"/>
            <a:ext cx="938527" cy="369332"/>
          </a:xfrm>
          <a:prstGeom prst="rect">
            <a:avLst/>
          </a:prstGeom>
          <a:noFill/>
        </p:spPr>
        <p:txBody>
          <a:bodyPr wrap="none" rtlCol="0">
            <a:spAutoFit/>
          </a:bodyPr>
          <a:lstStyle/>
          <a:p>
            <a:r>
              <a:rPr lang="de-DE" b="1" i="1" dirty="0" smtClean="0">
                <a:solidFill>
                  <a:schemeClr val="tx2">
                    <a:lumMod val="60000"/>
                    <a:lumOff val="40000"/>
                  </a:schemeClr>
                </a:solidFill>
              </a:rPr>
              <a:t>Ereignis</a:t>
            </a:r>
            <a:endParaRPr lang="de-DE" b="1" i="1" dirty="0">
              <a:solidFill>
                <a:schemeClr val="tx2">
                  <a:lumMod val="60000"/>
                  <a:lumOff val="40000"/>
                </a:schemeClr>
              </a:solidFill>
            </a:endParaRPr>
          </a:p>
        </p:txBody>
      </p:sp>
      <p:cxnSp>
        <p:nvCxnSpPr>
          <p:cNvPr id="11" name="Gerade Verbindung mit Pfeil 10"/>
          <p:cNvCxnSpPr/>
          <p:nvPr/>
        </p:nvCxnSpPr>
        <p:spPr>
          <a:xfrm rot="10800000" flipV="1">
            <a:off x="6040193" y="3812148"/>
            <a:ext cx="399245" cy="334852"/>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Abgerundetes Rechteck 16"/>
          <p:cNvSpPr/>
          <p:nvPr/>
        </p:nvSpPr>
        <p:spPr>
          <a:xfrm>
            <a:off x="1292772" y="5001386"/>
            <a:ext cx="1391870" cy="692217"/>
          </a:xfrm>
          <a:prstGeom prst="roundRect">
            <a:avLst>
              <a:gd name="adj" fmla="val 18578"/>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Abgerundetes Rechteck 17"/>
          <p:cNvSpPr/>
          <p:nvPr/>
        </p:nvSpPr>
        <p:spPr>
          <a:xfrm>
            <a:off x="3626068" y="4996882"/>
            <a:ext cx="1135117" cy="453483"/>
          </a:xfrm>
          <a:prstGeom prst="roundRect">
            <a:avLst>
              <a:gd name="adj" fmla="val 29504"/>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Abgerundetes Rechteck 18"/>
          <p:cNvSpPr/>
          <p:nvPr/>
        </p:nvSpPr>
        <p:spPr>
          <a:xfrm>
            <a:off x="3625226" y="4005064"/>
            <a:ext cx="1135117" cy="453483"/>
          </a:xfrm>
          <a:prstGeom prst="roundRect">
            <a:avLst>
              <a:gd name="adj" fmla="val 29504"/>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Abgerundetes Rechteck 19"/>
          <p:cNvSpPr/>
          <p:nvPr/>
        </p:nvSpPr>
        <p:spPr>
          <a:xfrm>
            <a:off x="3625226" y="3014088"/>
            <a:ext cx="1135117" cy="453483"/>
          </a:xfrm>
          <a:prstGeom prst="roundRect">
            <a:avLst>
              <a:gd name="adj" fmla="val 29504"/>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Abgerundetes Rechteck 20"/>
          <p:cNvSpPr/>
          <p:nvPr/>
        </p:nvSpPr>
        <p:spPr>
          <a:xfrm>
            <a:off x="5903409" y="5001386"/>
            <a:ext cx="1926946" cy="692217"/>
          </a:xfrm>
          <a:prstGeom prst="roundRect">
            <a:avLst>
              <a:gd name="adj" fmla="val 18578"/>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7368167" y="2704272"/>
            <a:ext cx="1282531" cy="369332"/>
          </a:xfrm>
          <a:prstGeom prst="rect">
            <a:avLst/>
          </a:prstGeom>
          <a:noFill/>
        </p:spPr>
        <p:txBody>
          <a:bodyPr wrap="none" rtlCol="0">
            <a:spAutoFit/>
          </a:bodyPr>
          <a:lstStyle/>
          <a:p>
            <a:r>
              <a:rPr lang="de-DE" b="1" i="1" dirty="0" smtClean="0">
                <a:solidFill>
                  <a:schemeClr val="tx2">
                    <a:lumMod val="60000"/>
                    <a:lumOff val="40000"/>
                  </a:schemeClr>
                </a:solidFill>
              </a:rPr>
              <a:t>Endzustand</a:t>
            </a:r>
            <a:endParaRPr lang="de-DE" b="1" i="1" dirty="0">
              <a:solidFill>
                <a:schemeClr val="tx2">
                  <a:lumMod val="60000"/>
                  <a:lumOff val="40000"/>
                </a:schemeClr>
              </a:solidFill>
            </a:endParaRPr>
          </a:p>
        </p:txBody>
      </p:sp>
      <p:cxnSp>
        <p:nvCxnSpPr>
          <p:cNvPr id="22" name="Gerade Verbindung mit Pfeil 21"/>
          <p:cNvCxnSpPr/>
          <p:nvPr/>
        </p:nvCxnSpPr>
        <p:spPr>
          <a:xfrm rot="10800000" flipV="1">
            <a:off x="7006108" y="2910626"/>
            <a:ext cx="399245" cy="334852"/>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Diagrammtypen</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
        <p:nvSpPr>
          <p:cNvPr id="11" name="L-Form 10"/>
          <p:cNvSpPr/>
          <p:nvPr/>
        </p:nvSpPr>
        <p:spPr>
          <a:xfrm>
            <a:off x="437882" y="1455312"/>
            <a:ext cx="5988675" cy="4649274"/>
          </a:xfrm>
          <a:prstGeom prst="corner">
            <a:avLst>
              <a:gd name="adj1" fmla="val 24827"/>
              <a:gd name="adj2" fmla="val 84870"/>
            </a:avLst>
          </a:prstGeom>
          <a:solidFill>
            <a:srgbClr val="FF000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L-Form 11"/>
          <p:cNvSpPr/>
          <p:nvPr/>
        </p:nvSpPr>
        <p:spPr>
          <a:xfrm flipH="1">
            <a:off x="2562896" y="1442433"/>
            <a:ext cx="6143222" cy="4492580"/>
          </a:xfrm>
          <a:prstGeom prst="corner">
            <a:avLst>
              <a:gd name="adj1" fmla="val 26998"/>
              <a:gd name="adj2" fmla="val 88616"/>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721218" y="1725770"/>
            <a:ext cx="3348507" cy="15583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5061397" y="1725770"/>
            <a:ext cx="3348507" cy="15583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2871989" y="4250028"/>
            <a:ext cx="1001621" cy="400110"/>
          </a:xfrm>
          <a:prstGeom prst="rect">
            <a:avLst/>
          </a:prstGeom>
          <a:noFill/>
        </p:spPr>
        <p:txBody>
          <a:bodyPr wrap="none" rtlCol="0">
            <a:spAutoFit/>
          </a:bodyPr>
          <a:lstStyle/>
          <a:p>
            <a:r>
              <a:rPr lang="de-DE" sz="2000" dirty="0" smtClean="0"/>
              <a:t>Attribut</a:t>
            </a:r>
            <a:endParaRPr lang="de-DE" sz="2000" dirty="0"/>
          </a:p>
        </p:txBody>
      </p:sp>
      <p:sp>
        <p:nvSpPr>
          <p:cNvPr id="15" name="Textfeld 14"/>
          <p:cNvSpPr txBox="1"/>
          <p:nvPr/>
        </p:nvSpPr>
        <p:spPr>
          <a:xfrm>
            <a:off x="4790940" y="4250028"/>
            <a:ext cx="1238224" cy="400110"/>
          </a:xfrm>
          <a:prstGeom prst="rect">
            <a:avLst/>
          </a:prstGeom>
          <a:noFill/>
        </p:spPr>
        <p:txBody>
          <a:bodyPr wrap="none" rtlCol="0">
            <a:spAutoFit/>
          </a:bodyPr>
          <a:lstStyle/>
          <a:p>
            <a:r>
              <a:rPr lang="de-DE" sz="2000" dirty="0" smtClean="0"/>
              <a:t>Operation</a:t>
            </a:r>
            <a:endParaRPr lang="de-DE" sz="2000" dirty="0"/>
          </a:p>
        </p:txBody>
      </p:sp>
      <p:sp>
        <p:nvSpPr>
          <p:cNvPr id="16" name="Textfeld 15"/>
          <p:cNvSpPr txBox="1"/>
          <p:nvPr/>
        </p:nvSpPr>
        <p:spPr>
          <a:xfrm>
            <a:off x="2871989" y="5306096"/>
            <a:ext cx="830677" cy="400110"/>
          </a:xfrm>
          <a:prstGeom prst="rect">
            <a:avLst/>
          </a:prstGeom>
          <a:noFill/>
        </p:spPr>
        <p:txBody>
          <a:bodyPr wrap="none" rtlCol="0">
            <a:spAutoFit/>
          </a:bodyPr>
          <a:lstStyle/>
          <a:p>
            <a:r>
              <a:rPr lang="de-DE" sz="2000" dirty="0" smtClean="0"/>
              <a:t>Klasse</a:t>
            </a:r>
            <a:endParaRPr lang="de-DE" sz="2000" dirty="0"/>
          </a:p>
        </p:txBody>
      </p:sp>
      <p:sp>
        <p:nvSpPr>
          <p:cNvPr id="17" name="Textfeld 16"/>
          <p:cNvSpPr txBox="1"/>
          <p:nvPr/>
        </p:nvSpPr>
        <p:spPr>
          <a:xfrm>
            <a:off x="5148477" y="5306096"/>
            <a:ext cx="880690" cy="400110"/>
          </a:xfrm>
          <a:prstGeom prst="rect">
            <a:avLst/>
          </a:prstGeom>
          <a:noFill/>
        </p:spPr>
        <p:txBody>
          <a:bodyPr wrap="none" rtlCol="0">
            <a:spAutoFit/>
          </a:bodyPr>
          <a:lstStyle/>
          <a:p>
            <a:pPr algn="r"/>
            <a:r>
              <a:rPr lang="de-DE" sz="2000" dirty="0" smtClean="0"/>
              <a:t>Objekt</a:t>
            </a:r>
            <a:endParaRPr lang="de-DE" sz="2000" dirty="0"/>
          </a:p>
        </p:txBody>
      </p:sp>
      <p:sp>
        <p:nvSpPr>
          <p:cNvPr id="18" name="Textfeld 17"/>
          <p:cNvSpPr txBox="1"/>
          <p:nvPr/>
        </p:nvSpPr>
        <p:spPr>
          <a:xfrm>
            <a:off x="3481768" y="4744705"/>
            <a:ext cx="1995867" cy="461665"/>
          </a:xfrm>
          <a:prstGeom prst="rect">
            <a:avLst/>
          </a:prstGeom>
          <a:noFill/>
        </p:spPr>
        <p:txBody>
          <a:bodyPr wrap="none" rtlCol="0">
            <a:spAutoFit/>
          </a:bodyPr>
          <a:lstStyle/>
          <a:p>
            <a:r>
              <a:rPr lang="de-DE" sz="2400" b="1" i="1" dirty="0" smtClean="0"/>
              <a:t>Basiskonzepte</a:t>
            </a:r>
            <a:endParaRPr lang="de-DE" sz="2400" b="1" i="1" dirty="0"/>
          </a:p>
        </p:txBody>
      </p:sp>
      <p:sp>
        <p:nvSpPr>
          <p:cNvPr id="19" name="Textfeld 18"/>
          <p:cNvSpPr txBox="1"/>
          <p:nvPr/>
        </p:nvSpPr>
        <p:spPr>
          <a:xfrm>
            <a:off x="1106977" y="2274109"/>
            <a:ext cx="2576988" cy="461665"/>
          </a:xfrm>
          <a:prstGeom prst="rect">
            <a:avLst/>
          </a:prstGeom>
          <a:noFill/>
        </p:spPr>
        <p:txBody>
          <a:bodyPr wrap="none" rtlCol="0">
            <a:spAutoFit/>
          </a:bodyPr>
          <a:lstStyle/>
          <a:p>
            <a:r>
              <a:rPr lang="de-DE" sz="2400" b="1" i="1" dirty="0" smtClean="0"/>
              <a:t>Statische Konzepte</a:t>
            </a:r>
            <a:endParaRPr lang="de-DE" sz="2400" b="1" i="1" dirty="0"/>
          </a:p>
        </p:txBody>
      </p:sp>
      <p:sp>
        <p:nvSpPr>
          <p:cNvPr id="20" name="Textfeld 19"/>
          <p:cNvSpPr txBox="1"/>
          <p:nvPr/>
        </p:nvSpPr>
        <p:spPr>
          <a:xfrm>
            <a:off x="5250596" y="2274109"/>
            <a:ext cx="2970108" cy="461665"/>
          </a:xfrm>
          <a:prstGeom prst="rect">
            <a:avLst/>
          </a:prstGeom>
          <a:noFill/>
        </p:spPr>
        <p:txBody>
          <a:bodyPr wrap="none" rtlCol="0">
            <a:spAutoFit/>
          </a:bodyPr>
          <a:lstStyle/>
          <a:p>
            <a:r>
              <a:rPr lang="de-DE" sz="2400" b="1" i="1" dirty="0" smtClean="0"/>
              <a:t>Dynamische Konzepte</a:t>
            </a:r>
            <a:endParaRPr lang="de-DE" sz="2400" b="1" i="1" dirty="0"/>
          </a:p>
        </p:txBody>
      </p:sp>
      <p:sp>
        <p:nvSpPr>
          <p:cNvPr id="21" name="Textfeld 20"/>
          <p:cNvSpPr txBox="1"/>
          <p:nvPr/>
        </p:nvSpPr>
        <p:spPr>
          <a:xfrm>
            <a:off x="811370" y="2820474"/>
            <a:ext cx="1832105" cy="400110"/>
          </a:xfrm>
          <a:prstGeom prst="rect">
            <a:avLst/>
          </a:prstGeom>
          <a:noFill/>
        </p:spPr>
        <p:txBody>
          <a:bodyPr wrap="none" rtlCol="0">
            <a:spAutoFit/>
          </a:bodyPr>
          <a:lstStyle/>
          <a:p>
            <a:r>
              <a:rPr lang="de-DE" sz="2000" dirty="0" smtClean="0"/>
              <a:t>Generalisierung</a:t>
            </a:r>
            <a:endParaRPr lang="de-DE" sz="2000" dirty="0"/>
          </a:p>
        </p:txBody>
      </p:sp>
      <p:sp>
        <p:nvSpPr>
          <p:cNvPr id="22" name="Textfeld 21"/>
          <p:cNvSpPr txBox="1"/>
          <p:nvPr/>
        </p:nvSpPr>
        <p:spPr>
          <a:xfrm>
            <a:off x="3210714" y="2820474"/>
            <a:ext cx="757836" cy="400110"/>
          </a:xfrm>
          <a:prstGeom prst="rect">
            <a:avLst/>
          </a:prstGeom>
          <a:noFill/>
        </p:spPr>
        <p:txBody>
          <a:bodyPr wrap="none" rtlCol="0">
            <a:spAutoFit/>
          </a:bodyPr>
          <a:lstStyle/>
          <a:p>
            <a:pPr algn="r"/>
            <a:r>
              <a:rPr lang="de-DE" sz="2000" dirty="0" smtClean="0"/>
              <a:t>Paket</a:t>
            </a:r>
            <a:endParaRPr lang="de-DE" sz="2000" dirty="0"/>
          </a:p>
        </p:txBody>
      </p:sp>
      <p:sp>
        <p:nvSpPr>
          <p:cNvPr id="23" name="Textfeld 22"/>
          <p:cNvSpPr txBox="1"/>
          <p:nvPr/>
        </p:nvSpPr>
        <p:spPr>
          <a:xfrm>
            <a:off x="5151550" y="2833353"/>
            <a:ext cx="1061124" cy="400110"/>
          </a:xfrm>
          <a:prstGeom prst="rect">
            <a:avLst/>
          </a:prstGeom>
          <a:noFill/>
        </p:spPr>
        <p:txBody>
          <a:bodyPr wrap="none" rtlCol="0">
            <a:spAutoFit/>
          </a:bodyPr>
          <a:lstStyle/>
          <a:p>
            <a:r>
              <a:rPr lang="de-DE" sz="2000" dirty="0" smtClean="0"/>
              <a:t>Aktivität</a:t>
            </a:r>
            <a:endParaRPr lang="de-DE" sz="2000" dirty="0"/>
          </a:p>
        </p:txBody>
      </p:sp>
      <p:sp>
        <p:nvSpPr>
          <p:cNvPr id="24" name="Textfeld 23"/>
          <p:cNvSpPr txBox="1"/>
          <p:nvPr/>
        </p:nvSpPr>
        <p:spPr>
          <a:xfrm>
            <a:off x="6304343" y="2833353"/>
            <a:ext cx="2004395" cy="400110"/>
          </a:xfrm>
          <a:prstGeom prst="rect">
            <a:avLst/>
          </a:prstGeom>
          <a:noFill/>
        </p:spPr>
        <p:txBody>
          <a:bodyPr wrap="none" rtlCol="0">
            <a:spAutoFit/>
          </a:bodyPr>
          <a:lstStyle/>
          <a:p>
            <a:pPr algn="r"/>
            <a:r>
              <a:rPr lang="de-DE" sz="2000" dirty="0" smtClean="0"/>
              <a:t>Zustandsautomat</a:t>
            </a:r>
            <a:endParaRPr lang="de-DE" sz="2000" dirty="0"/>
          </a:p>
        </p:txBody>
      </p:sp>
      <p:sp>
        <p:nvSpPr>
          <p:cNvPr id="25" name="Textfeld 24"/>
          <p:cNvSpPr txBox="1"/>
          <p:nvPr/>
        </p:nvSpPr>
        <p:spPr>
          <a:xfrm>
            <a:off x="5151550" y="1803043"/>
            <a:ext cx="1146468" cy="400110"/>
          </a:xfrm>
          <a:prstGeom prst="rect">
            <a:avLst/>
          </a:prstGeom>
          <a:noFill/>
        </p:spPr>
        <p:txBody>
          <a:bodyPr wrap="none" rtlCol="0">
            <a:spAutoFit/>
          </a:bodyPr>
          <a:lstStyle/>
          <a:p>
            <a:r>
              <a:rPr lang="de-DE" sz="2000" dirty="0" err="1" smtClean="0"/>
              <a:t>Use</a:t>
            </a:r>
            <a:r>
              <a:rPr lang="de-DE" sz="2000" dirty="0" smtClean="0"/>
              <a:t>-Case</a:t>
            </a:r>
            <a:endParaRPr lang="de-DE" sz="2000" dirty="0"/>
          </a:p>
        </p:txBody>
      </p:sp>
      <p:sp>
        <p:nvSpPr>
          <p:cNvPr id="26" name="Textfeld 25"/>
          <p:cNvSpPr txBox="1"/>
          <p:nvPr/>
        </p:nvSpPr>
        <p:spPr>
          <a:xfrm>
            <a:off x="7240178" y="1803043"/>
            <a:ext cx="1068562" cy="400110"/>
          </a:xfrm>
          <a:prstGeom prst="rect">
            <a:avLst/>
          </a:prstGeom>
          <a:noFill/>
        </p:spPr>
        <p:txBody>
          <a:bodyPr wrap="none" rtlCol="0">
            <a:spAutoFit/>
          </a:bodyPr>
          <a:lstStyle/>
          <a:p>
            <a:pPr algn="r"/>
            <a:r>
              <a:rPr lang="de-DE" sz="2000" dirty="0" smtClean="0"/>
              <a:t>Szenario</a:t>
            </a:r>
            <a:endParaRPr lang="de-DE" sz="2000" dirty="0"/>
          </a:p>
        </p:txBody>
      </p:sp>
      <p:sp>
        <p:nvSpPr>
          <p:cNvPr id="27" name="Textfeld 26"/>
          <p:cNvSpPr txBox="1"/>
          <p:nvPr/>
        </p:nvSpPr>
        <p:spPr>
          <a:xfrm>
            <a:off x="1661376" y="1803043"/>
            <a:ext cx="1421223" cy="400110"/>
          </a:xfrm>
          <a:prstGeom prst="rect">
            <a:avLst/>
          </a:prstGeom>
          <a:noFill/>
        </p:spPr>
        <p:txBody>
          <a:bodyPr wrap="none" rtlCol="0">
            <a:spAutoFit/>
          </a:bodyPr>
          <a:lstStyle/>
          <a:p>
            <a:r>
              <a:rPr lang="de-DE" sz="2000" dirty="0" smtClean="0"/>
              <a:t>Assoziation </a:t>
            </a:r>
            <a:endParaRPr lang="de-DE" sz="2000" dirty="0"/>
          </a:p>
        </p:txBody>
      </p:sp>
      <p:sp>
        <p:nvSpPr>
          <p:cNvPr id="29" name="Textfeld 28"/>
          <p:cNvSpPr txBox="1"/>
          <p:nvPr/>
        </p:nvSpPr>
        <p:spPr>
          <a:xfrm>
            <a:off x="604701" y="4940035"/>
            <a:ext cx="1458669" cy="830997"/>
          </a:xfrm>
          <a:prstGeom prst="rect">
            <a:avLst/>
          </a:prstGeom>
          <a:noFill/>
        </p:spPr>
        <p:txBody>
          <a:bodyPr wrap="none" rtlCol="0">
            <a:spAutoFit/>
          </a:bodyPr>
          <a:lstStyle/>
          <a:p>
            <a:r>
              <a:rPr lang="de-DE" sz="2400" b="1" i="1" dirty="0" smtClean="0"/>
              <a:t>Statisches</a:t>
            </a:r>
          </a:p>
          <a:p>
            <a:r>
              <a:rPr lang="de-DE" sz="2400" b="1" i="1" dirty="0" smtClean="0"/>
              <a:t>Modell</a:t>
            </a:r>
            <a:endParaRPr lang="de-DE" sz="2400" b="1" i="1" dirty="0"/>
          </a:p>
        </p:txBody>
      </p:sp>
      <p:sp>
        <p:nvSpPr>
          <p:cNvPr id="30" name="Textfeld 29"/>
          <p:cNvSpPr txBox="1"/>
          <p:nvPr/>
        </p:nvSpPr>
        <p:spPr>
          <a:xfrm>
            <a:off x="6716151" y="4940035"/>
            <a:ext cx="1851789" cy="830997"/>
          </a:xfrm>
          <a:prstGeom prst="rect">
            <a:avLst/>
          </a:prstGeom>
          <a:noFill/>
        </p:spPr>
        <p:txBody>
          <a:bodyPr wrap="none" rtlCol="0">
            <a:spAutoFit/>
          </a:bodyPr>
          <a:lstStyle/>
          <a:p>
            <a:pPr algn="r"/>
            <a:r>
              <a:rPr lang="de-DE" sz="2400" b="1" i="1" dirty="0" smtClean="0"/>
              <a:t>Dynamisches</a:t>
            </a:r>
          </a:p>
          <a:p>
            <a:pPr algn="r"/>
            <a:r>
              <a:rPr lang="de-DE" sz="2400" b="1" i="1" dirty="0" smtClean="0"/>
              <a:t>Modell</a:t>
            </a:r>
            <a:endParaRPr lang="de-DE" sz="2400" b="1" i="1" dirty="0"/>
          </a:p>
        </p:txBody>
      </p:sp>
      <p:sp>
        <p:nvSpPr>
          <p:cNvPr id="13" name="Rechteck 12"/>
          <p:cNvSpPr/>
          <p:nvPr/>
        </p:nvSpPr>
        <p:spPr>
          <a:xfrm>
            <a:off x="2805448" y="4196366"/>
            <a:ext cx="3348507" cy="1558343"/>
          </a:xfrm>
          <a:prstGeom prst="rect">
            <a:avLst/>
          </a:prstGeom>
          <a:solidFill>
            <a:schemeClr val="bg1">
              <a:alpha val="1490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i="1"/>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Sequenzdiagramm</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pic>
        <p:nvPicPr>
          <p:cNvPr id="21506" name="Picture 2"/>
          <p:cNvPicPr>
            <a:picLocks noChangeAspect="1" noChangeArrowheads="1"/>
          </p:cNvPicPr>
          <p:nvPr/>
        </p:nvPicPr>
        <p:blipFill>
          <a:blip r:embed="rId2"/>
          <a:srcRect l="20046" t="22909" r="19545" b="5733"/>
          <a:stretch>
            <a:fillRect/>
          </a:stretch>
        </p:blipFill>
        <p:spPr bwMode="auto">
          <a:xfrm>
            <a:off x="1712890" y="1731082"/>
            <a:ext cx="6212531" cy="45865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Sequenzdiagramm</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pic>
        <p:nvPicPr>
          <p:cNvPr id="26626" name="Picture 2"/>
          <p:cNvPicPr>
            <a:picLocks noChangeAspect="1" noChangeArrowheads="1"/>
          </p:cNvPicPr>
          <p:nvPr/>
        </p:nvPicPr>
        <p:blipFill>
          <a:blip r:embed="rId2"/>
          <a:srcRect l="25057" t="36269" r="22443" b="13577"/>
          <a:stretch>
            <a:fillRect/>
          </a:stretch>
        </p:blipFill>
        <p:spPr bwMode="auto">
          <a:xfrm>
            <a:off x="1288472" y="2098963"/>
            <a:ext cx="6400800" cy="36783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Objektorientierte Analyse</a:t>
            </a:r>
            <a:endParaRPr lang="de-DE" dirty="0"/>
          </a:p>
        </p:txBody>
      </p:sp>
      <p:sp>
        <p:nvSpPr>
          <p:cNvPr id="3" name="Inhaltsplatzhalter 2"/>
          <p:cNvSpPr>
            <a:spLocks noGrp="1"/>
          </p:cNvSpPr>
          <p:nvPr>
            <p:ph idx="1"/>
          </p:nvPr>
        </p:nvSpPr>
        <p:spPr/>
        <p:txBody>
          <a:bodyPr/>
          <a:lstStyle/>
          <a:p>
            <a:pPr>
              <a:buNone/>
            </a:pPr>
            <a:r>
              <a:rPr lang="de-DE" dirty="0" smtClean="0"/>
              <a:t>Methoden zur Vorgehensweise:</a:t>
            </a:r>
          </a:p>
          <a:p>
            <a:r>
              <a:rPr lang="de-DE" dirty="0" smtClean="0"/>
              <a:t>Wie kommt man von der Problembeschreibung zum Klassendiagramm?</a:t>
            </a:r>
          </a:p>
          <a:p>
            <a:r>
              <a:rPr lang="de-DE" dirty="0" smtClean="0"/>
              <a:t>Verb/Substantiv-Methode</a:t>
            </a:r>
          </a:p>
          <a:p>
            <a:pPr lvl="1"/>
            <a:r>
              <a:rPr lang="de-DE" dirty="0" smtClean="0"/>
              <a:t>Bestimmung von Klassen anhand einer textuellen Problembeschreibung</a:t>
            </a:r>
          </a:p>
          <a:p>
            <a:r>
              <a:rPr lang="de-DE" dirty="0" smtClean="0"/>
              <a:t>CRC-Karten-Methode</a:t>
            </a:r>
          </a:p>
          <a:p>
            <a:pPr lvl="1"/>
            <a:r>
              <a:rPr lang="de-DE" dirty="0" smtClean="0"/>
              <a:t>Ausarbeiten der </a:t>
            </a:r>
            <a:r>
              <a:rPr lang="de-DE" dirty="0" err="1" smtClean="0"/>
              <a:t>Use-Cases</a:t>
            </a:r>
            <a:endParaRPr lang="de-DE" dirty="0" smtClean="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Verb/Substantiv-Methode</a:t>
            </a:r>
            <a:endParaRPr lang="de-DE" dirty="0"/>
          </a:p>
        </p:txBody>
      </p:sp>
      <p:sp>
        <p:nvSpPr>
          <p:cNvPr id="3" name="Inhaltsplatzhalter 2"/>
          <p:cNvSpPr>
            <a:spLocks noGrp="1"/>
          </p:cNvSpPr>
          <p:nvPr>
            <p:ph idx="1"/>
          </p:nvPr>
        </p:nvSpPr>
        <p:spPr>
          <a:xfrm>
            <a:off x="457200" y="1600200"/>
            <a:ext cx="8229600" cy="4658932"/>
          </a:xfrm>
        </p:spPr>
        <p:txBody>
          <a:bodyPr>
            <a:normAutofit/>
          </a:bodyPr>
          <a:lstStyle/>
          <a:p>
            <a:pPr>
              <a:buNone/>
            </a:pPr>
            <a:r>
              <a:rPr lang="de-DE" dirty="0" smtClean="0"/>
              <a:t>Beispiel einer textuellen Aufgabenstellung</a:t>
            </a:r>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
        <p:nvSpPr>
          <p:cNvPr id="8" name="Rechteck 7"/>
          <p:cNvSpPr/>
          <p:nvPr/>
        </p:nvSpPr>
        <p:spPr>
          <a:xfrm>
            <a:off x="450761" y="3361385"/>
            <a:ext cx="8100811" cy="2498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smtClean="0">
                <a:solidFill>
                  <a:schemeClr val="tx1"/>
                </a:solidFill>
              </a:rPr>
              <a:t>Es soll ein Programm zur Verwaltung von Studenten und Übungen erstellt werden. Eine Übung besteht aus maximal 10 Übungsgruppen, zu denen der Raum und die Uhrzeit gespeichert ist. Jeder Raum hat eine Raumnummer und eine bestimmte Anzahl an Plätzen. Für jeden Studenten wird Name, </a:t>
            </a:r>
            <a:r>
              <a:rPr lang="de-DE" sz="2000" dirty="0" err="1" smtClean="0">
                <a:solidFill>
                  <a:schemeClr val="tx1"/>
                </a:solidFill>
              </a:rPr>
              <a:t>Matrikelnummer</a:t>
            </a:r>
            <a:r>
              <a:rPr lang="de-DE" sz="2000" dirty="0" smtClean="0">
                <a:solidFill>
                  <a:schemeClr val="tx1"/>
                </a:solidFill>
              </a:rPr>
              <a:t> und Email-Adresse </a:t>
            </a:r>
            <a:r>
              <a:rPr lang="de-DE" sz="2000" dirty="0" err="1" smtClean="0">
                <a:solidFill>
                  <a:schemeClr val="tx1"/>
                </a:solidFill>
              </a:rPr>
              <a:t>erfaßt</a:t>
            </a:r>
            <a:r>
              <a:rPr lang="de-DE" sz="2000" dirty="0" smtClean="0">
                <a:solidFill>
                  <a:schemeClr val="tx1"/>
                </a:solidFill>
              </a:rPr>
              <a:t>. Ein Student kann für eine der Gruppen angemeldet sein. In jeder Gruppe ist die Zahl der angemeldeten Studenten durch die Zahl der Plätze limitiert.</a:t>
            </a:r>
            <a:endParaRPr lang="de-DE" sz="2000" dirty="0">
              <a:solidFill>
                <a:schemeClr val="tx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Verb/Substantiv-Methode</a:t>
            </a:r>
            <a:endParaRPr lang="de-DE" dirty="0"/>
          </a:p>
        </p:txBody>
      </p:sp>
      <p:sp>
        <p:nvSpPr>
          <p:cNvPr id="3" name="Inhaltsplatzhalter 2"/>
          <p:cNvSpPr>
            <a:spLocks noGrp="1"/>
          </p:cNvSpPr>
          <p:nvPr>
            <p:ph idx="1"/>
          </p:nvPr>
        </p:nvSpPr>
        <p:spPr>
          <a:xfrm>
            <a:off x="457200" y="1600200"/>
            <a:ext cx="8229600" cy="4658932"/>
          </a:xfrm>
        </p:spPr>
        <p:txBody>
          <a:bodyPr>
            <a:normAutofit/>
          </a:bodyPr>
          <a:lstStyle/>
          <a:p>
            <a:r>
              <a:rPr lang="de-DE" dirty="0" smtClean="0"/>
              <a:t>Jedes Substantiv ist ein Klassenkandidat</a:t>
            </a:r>
          </a:p>
          <a:p>
            <a:r>
              <a:rPr lang="de-DE" dirty="0" smtClean="0"/>
              <a:t>Ein Substantiv mit einem einfachen Wert ist ein Attributkandidat</a:t>
            </a:r>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
        <p:nvSpPr>
          <p:cNvPr id="6" name="Rechteck 5"/>
          <p:cNvSpPr/>
          <p:nvPr/>
        </p:nvSpPr>
        <p:spPr>
          <a:xfrm>
            <a:off x="450761" y="3361385"/>
            <a:ext cx="8100811" cy="2498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smtClean="0">
                <a:solidFill>
                  <a:schemeClr val="tx1"/>
                </a:solidFill>
              </a:rPr>
              <a:t>Es soll ein Programm zur Verwaltung von Studenten und Übungen erstellt werden. Eine Übung besteht aus maximal 10 Übungsgruppen, zu denen der Raum und die Uhrzeit gespeichert ist. Jeder Raum hat eine Raumnummer und eine bestimmte Anzahl an Plätzen. Für jeden Studenten wird Name, </a:t>
            </a:r>
            <a:r>
              <a:rPr lang="de-DE" sz="2000" dirty="0" err="1" smtClean="0">
                <a:solidFill>
                  <a:schemeClr val="tx1"/>
                </a:solidFill>
              </a:rPr>
              <a:t>Matrikelnummer</a:t>
            </a:r>
            <a:r>
              <a:rPr lang="de-DE" sz="2000" dirty="0" smtClean="0">
                <a:solidFill>
                  <a:schemeClr val="tx1"/>
                </a:solidFill>
              </a:rPr>
              <a:t> und Email-Adresse </a:t>
            </a:r>
            <a:r>
              <a:rPr lang="de-DE" sz="2000" dirty="0" err="1" smtClean="0">
                <a:solidFill>
                  <a:schemeClr val="tx1"/>
                </a:solidFill>
              </a:rPr>
              <a:t>erfaßt</a:t>
            </a:r>
            <a:r>
              <a:rPr lang="de-DE" sz="2000" dirty="0" smtClean="0">
                <a:solidFill>
                  <a:schemeClr val="tx1"/>
                </a:solidFill>
              </a:rPr>
              <a:t>. Ein Student kann für eine der Gruppen angemeldet sein. In jeder Gruppe ist die Zahl der angemeldeten Studenten nur durch die Zahl der Plätze limitiert.</a:t>
            </a:r>
            <a:endParaRPr lang="de-DE" sz="2000" dirty="0">
              <a:solidFill>
                <a:schemeClr val="tx1"/>
              </a:solidFill>
            </a:endParaRPr>
          </a:p>
        </p:txBody>
      </p:sp>
      <p:sp>
        <p:nvSpPr>
          <p:cNvPr id="7" name="Rechteck 6"/>
          <p:cNvSpPr/>
          <p:nvPr/>
        </p:nvSpPr>
        <p:spPr>
          <a:xfrm>
            <a:off x="1545466" y="3554568"/>
            <a:ext cx="1171976" cy="29621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3078051" y="3554568"/>
            <a:ext cx="1255824" cy="29621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4744926" y="3554568"/>
            <a:ext cx="1141524" cy="29621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6335601" y="3554568"/>
            <a:ext cx="1008174" cy="29621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1916001" y="3919202"/>
            <a:ext cx="750999" cy="21464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5173551" y="3919202"/>
            <a:ext cx="1674924" cy="205123"/>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525351" y="4214477"/>
            <a:ext cx="636699" cy="205123"/>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5049726" y="4214477"/>
            <a:ext cx="636699" cy="205123"/>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5592651" y="4490702"/>
            <a:ext cx="1141524" cy="25274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5411676" y="4795502"/>
            <a:ext cx="865299" cy="25274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553926" y="5119352"/>
            <a:ext cx="865299" cy="25274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4181475" y="5119352"/>
            <a:ext cx="809625" cy="25274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4725876" y="1687668"/>
            <a:ext cx="2836974" cy="426882"/>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1449276" y="2763993"/>
            <a:ext cx="2836974" cy="42688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p:cNvSpPr/>
          <p:nvPr/>
        </p:nvSpPr>
        <p:spPr>
          <a:xfrm>
            <a:off x="1992201" y="4214478"/>
            <a:ext cx="779574" cy="19559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p:cNvSpPr/>
          <p:nvPr/>
        </p:nvSpPr>
        <p:spPr>
          <a:xfrm>
            <a:off x="6621350" y="4214478"/>
            <a:ext cx="1532049" cy="20512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2668475" y="4519278"/>
            <a:ext cx="1808275" cy="20512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a:off x="2792301" y="4824078"/>
            <a:ext cx="1493950" cy="20512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p:cNvSpPr/>
          <p:nvPr/>
        </p:nvSpPr>
        <p:spPr>
          <a:xfrm>
            <a:off x="5668850" y="5128878"/>
            <a:ext cx="2408350" cy="20512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p:cNvSpPr/>
          <p:nvPr/>
        </p:nvSpPr>
        <p:spPr>
          <a:xfrm>
            <a:off x="553925" y="4824078"/>
            <a:ext cx="1760649" cy="20512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059000" y="5433678"/>
            <a:ext cx="1570150" cy="22417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p:cNvSpPr/>
          <p:nvPr/>
        </p:nvSpPr>
        <p:spPr>
          <a:xfrm>
            <a:off x="544401" y="5433678"/>
            <a:ext cx="1055799" cy="20512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p:cNvSpPr/>
          <p:nvPr/>
        </p:nvSpPr>
        <p:spPr>
          <a:xfrm>
            <a:off x="7259660" y="4510692"/>
            <a:ext cx="779574" cy="19559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5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fade">
                                      <p:cBhvr>
                                        <p:cTn id="87" dur="500"/>
                                        <p:tgtEl>
                                          <p:spTgt spid="1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fade">
                                      <p:cBhvr>
                                        <p:cTn id="92" dur="500"/>
                                        <p:tgtEl>
                                          <p:spTgt spid="18"/>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500"/>
                                        <p:tgtEl>
                                          <p:spTgt spid="26"/>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fade">
                                      <p:cBhvr>
                                        <p:cTn id="102" dur="500"/>
                                        <p:tgtEl>
                                          <p:spTgt spid="30"/>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9" grpId="0" animBg="1"/>
      <p:bldP spid="30" grpId="0" animBg="1"/>
      <p:bldP spid="3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Verb/Substantiv-Methode</a:t>
            </a:r>
            <a:endParaRPr lang="de-DE" dirty="0"/>
          </a:p>
        </p:txBody>
      </p:sp>
      <p:sp>
        <p:nvSpPr>
          <p:cNvPr id="3" name="Inhaltsplatzhalter 2"/>
          <p:cNvSpPr>
            <a:spLocks noGrp="1"/>
          </p:cNvSpPr>
          <p:nvPr>
            <p:ph idx="1"/>
          </p:nvPr>
        </p:nvSpPr>
        <p:spPr>
          <a:xfrm>
            <a:off x="457200" y="1600200"/>
            <a:ext cx="8229600" cy="4658932"/>
          </a:xfrm>
        </p:spPr>
        <p:txBody>
          <a:bodyPr>
            <a:normAutofit/>
          </a:bodyPr>
          <a:lstStyle/>
          <a:p>
            <a:r>
              <a:rPr lang="de-DE" sz="2800" dirty="0" smtClean="0"/>
              <a:t>Streiche Substantive, die zum Beschreibungstext aber nicht zum Problem gehören</a:t>
            </a:r>
          </a:p>
          <a:p>
            <a:r>
              <a:rPr lang="de-DE" sz="2800" dirty="0" smtClean="0"/>
              <a:t>Streiche doppelte Kandidaten</a:t>
            </a:r>
          </a:p>
          <a:p>
            <a:pPr>
              <a:buNone/>
            </a:pPr>
            <a:endParaRPr lang="de-DE" sz="2800" dirty="0" smtClean="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
        <p:nvSpPr>
          <p:cNvPr id="6" name="Rechteck 5"/>
          <p:cNvSpPr/>
          <p:nvPr/>
        </p:nvSpPr>
        <p:spPr>
          <a:xfrm>
            <a:off x="450761" y="3361385"/>
            <a:ext cx="8100811" cy="2498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smtClean="0">
                <a:solidFill>
                  <a:schemeClr val="tx1"/>
                </a:solidFill>
              </a:rPr>
              <a:t>Es soll ein Programm zur Verwaltung von Studenten und Übungen erstellt werden. Eine Übung besteht aus maximal 10 Übungsgruppen, zu denen der Raum und die Uhrzeit gespeichert ist. Jeder Raum hat eine Raumnummer und eine bestimmte Anzahl an Plätzen. Für jeden Studenten wird Name, </a:t>
            </a:r>
            <a:r>
              <a:rPr lang="de-DE" sz="2000" dirty="0" err="1" smtClean="0">
                <a:solidFill>
                  <a:schemeClr val="tx1"/>
                </a:solidFill>
              </a:rPr>
              <a:t>Matrikelnummer</a:t>
            </a:r>
            <a:r>
              <a:rPr lang="de-DE" sz="2000" dirty="0" smtClean="0">
                <a:solidFill>
                  <a:schemeClr val="tx1"/>
                </a:solidFill>
              </a:rPr>
              <a:t> und Email-Adresse </a:t>
            </a:r>
            <a:r>
              <a:rPr lang="de-DE" sz="2000" dirty="0" err="1" smtClean="0">
                <a:solidFill>
                  <a:schemeClr val="tx1"/>
                </a:solidFill>
              </a:rPr>
              <a:t>erfaßt</a:t>
            </a:r>
            <a:r>
              <a:rPr lang="de-DE" sz="2000" dirty="0" smtClean="0">
                <a:solidFill>
                  <a:schemeClr val="tx1"/>
                </a:solidFill>
              </a:rPr>
              <a:t>. Ein Student kann für eine der Gruppen angemeldet sein. In jeder Gruppe ist die Zahl der angemeldeten Studenten nur durch die Zahl der Plätze limitiert.</a:t>
            </a:r>
            <a:endParaRPr lang="de-DE" sz="2000" dirty="0">
              <a:solidFill>
                <a:schemeClr val="tx1"/>
              </a:solidFill>
            </a:endParaRPr>
          </a:p>
        </p:txBody>
      </p:sp>
      <p:sp>
        <p:nvSpPr>
          <p:cNvPr id="7" name="Rechteck 6"/>
          <p:cNvSpPr/>
          <p:nvPr/>
        </p:nvSpPr>
        <p:spPr>
          <a:xfrm>
            <a:off x="1545466" y="3554568"/>
            <a:ext cx="1171976" cy="29621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3078051" y="3554568"/>
            <a:ext cx="1255824" cy="29621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4744926" y="3554568"/>
            <a:ext cx="1141524" cy="29621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6335601" y="3554568"/>
            <a:ext cx="1008174" cy="29621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1916001" y="3919202"/>
            <a:ext cx="750999" cy="21464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5173551" y="3919202"/>
            <a:ext cx="1674924" cy="205123"/>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525351" y="4214477"/>
            <a:ext cx="636699" cy="205123"/>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5049726" y="4214477"/>
            <a:ext cx="636699" cy="205123"/>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5592651" y="4490702"/>
            <a:ext cx="1141524" cy="25274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5411676" y="4795502"/>
            <a:ext cx="865299" cy="25274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553926" y="5119352"/>
            <a:ext cx="865299" cy="25274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4181475" y="5119352"/>
            <a:ext cx="809625" cy="25274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p:cNvSpPr/>
          <p:nvPr/>
        </p:nvSpPr>
        <p:spPr>
          <a:xfrm>
            <a:off x="1992201" y="4214478"/>
            <a:ext cx="779574" cy="19559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p:cNvSpPr/>
          <p:nvPr/>
        </p:nvSpPr>
        <p:spPr>
          <a:xfrm>
            <a:off x="6621350" y="4214478"/>
            <a:ext cx="1532049" cy="20512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2668475" y="4519278"/>
            <a:ext cx="1808275" cy="20512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a:off x="2792301" y="4824078"/>
            <a:ext cx="1493950" cy="20512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p:cNvSpPr/>
          <p:nvPr/>
        </p:nvSpPr>
        <p:spPr>
          <a:xfrm>
            <a:off x="5668850" y="5128878"/>
            <a:ext cx="2408350" cy="20512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p:cNvSpPr/>
          <p:nvPr/>
        </p:nvSpPr>
        <p:spPr>
          <a:xfrm>
            <a:off x="553925" y="4824078"/>
            <a:ext cx="1760649" cy="20512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059000" y="5433678"/>
            <a:ext cx="1570150" cy="22417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p:cNvSpPr/>
          <p:nvPr/>
        </p:nvSpPr>
        <p:spPr>
          <a:xfrm>
            <a:off x="544401" y="5433678"/>
            <a:ext cx="1055799" cy="20512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3" name="Gerade Verbindung 32"/>
          <p:cNvCxnSpPr/>
          <p:nvPr/>
        </p:nvCxnSpPr>
        <p:spPr>
          <a:xfrm rot="10800000" flipH="1">
            <a:off x="1545466" y="3702676"/>
            <a:ext cx="1171976" cy="1588"/>
          </a:xfrm>
          <a:prstGeom prst="line">
            <a:avLst/>
          </a:prstGeom>
          <a:ln w="5715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p:nvCxnSpPr>
        <p:spPr>
          <a:xfrm rot="10800000" flipH="1">
            <a:off x="3103810" y="3702676"/>
            <a:ext cx="1171976" cy="1588"/>
          </a:xfrm>
          <a:prstGeom prst="line">
            <a:avLst/>
          </a:prstGeom>
          <a:ln w="5715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p:nvCxnSpPr>
        <p:spPr>
          <a:xfrm rot="10800000" flipH="1">
            <a:off x="5048520" y="2286000"/>
            <a:ext cx="1171976" cy="1588"/>
          </a:xfrm>
          <a:prstGeom prst="line">
            <a:avLst/>
          </a:prstGeom>
          <a:ln w="5715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p:nvCxnSpPr>
        <p:spPr>
          <a:xfrm>
            <a:off x="1931832" y="4026235"/>
            <a:ext cx="735168" cy="291"/>
          </a:xfrm>
          <a:prstGeom prst="line">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a:off x="4997004" y="4309571"/>
            <a:ext cx="735168" cy="291"/>
          </a:xfrm>
          <a:prstGeom prst="line">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p:nvCxnSpPr>
        <p:spPr>
          <a:xfrm>
            <a:off x="5653827" y="4618664"/>
            <a:ext cx="1030308" cy="17730"/>
          </a:xfrm>
          <a:prstGeom prst="line">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p:nvCxnSpPr>
        <p:spPr>
          <a:xfrm>
            <a:off x="5396249" y="4914878"/>
            <a:ext cx="1030308" cy="17730"/>
          </a:xfrm>
          <a:prstGeom prst="line">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p:nvCxnSpPr>
        <p:spPr>
          <a:xfrm>
            <a:off x="4134119" y="5223971"/>
            <a:ext cx="1030308" cy="17730"/>
          </a:xfrm>
          <a:prstGeom prst="line">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p:nvCxnSpPr>
        <p:spPr>
          <a:xfrm>
            <a:off x="476519" y="5249729"/>
            <a:ext cx="1030308" cy="17730"/>
          </a:xfrm>
          <a:prstGeom prst="line">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p:nvCxnSpPr>
        <p:spPr>
          <a:xfrm>
            <a:off x="3129567" y="5520186"/>
            <a:ext cx="1429554" cy="17729"/>
          </a:xfrm>
          <a:prstGeom prst="line">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p:nvCxnSpPr>
        <p:spPr>
          <a:xfrm>
            <a:off x="5331854" y="2815623"/>
            <a:ext cx="1030308" cy="17730"/>
          </a:xfrm>
          <a:prstGeom prst="line">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49" name="Rechteck 48"/>
          <p:cNvSpPr/>
          <p:nvPr/>
        </p:nvSpPr>
        <p:spPr>
          <a:xfrm>
            <a:off x="7259660" y="4510692"/>
            <a:ext cx="779574" cy="19559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500"/>
                                        <p:tgtEl>
                                          <p:spTgt spid="4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500"/>
                                        <p:tgtEl>
                                          <p:spTgt spid="4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Verb/Substantiv-Methode</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
        <p:nvSpPr>
          <p:cNvPr id="6" name="Rechteck 5"/>
          <p:cNvSpPr/>
          <p:nvPr/>
        </p:nvSpPr>
        <p:spPr>
          <a:xfrm>
            <a:off x="450761" y="3361385"/>
            <a:ext cx="8100811" cy="2498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smtClean="0">
                <a:solidFill>
                  <a:schemeClr val="tx1"/>
                </a:solidFill>
              </a:rPr>
              <a:t>Es soll ein Programm zur Verwaltung von Studenten und Übungen erstellt werden. Eine Übung besteht aus maximal 10 Übungsgruppen, zu denen der Raum und die Uhrzeit gespeichert ist. Jeder Raum hat eine Raumnummer und eine bestimmte Anzahl an Plätzen. Für jeden Studenten wird Name, </a:t>
            </a:r>
            <a:r>
              <a:rPr lang="de-DE" sz="2000" dirty="0" err="1" smtClean="0">
                <a:solidFill>
                  <a:schemeClr val="tx1"/>
                </a:solidFill>
              </a:rPr>
              <a:t>Matrikelnummer</a:t>
            </a:r>
            <a:r>
              <a:rPr lang="de-DE" sz="2000" dirty="0" smtClean="0">
                <a:solidFill>
                  <a:schemeClr val="tx1"/>
                </a:solidFill>
              </a:rPr>
              <a:t> und Email-Adresse </a:t>
            </a:r>
            <a:r>
              <a:rPr lang="de-DE" sz="2000" dirty="0" err="1" smtClean="0">
                <a:solidFill>
                  <a:schemeClr val="tx1"/>
                </a:solidFill>
              </a:rPr>
              <a:t>erfaßt</a:t>
            </a:r>
            <a:r>
              <a:rPr lang="de-DE" sz="2000" dirty="0" smtClean="0">
                <a:solidFill>
                  <a:schemeClr val="tx1"/>
                </a:solidFill>
              </a:rPr>
              <a:t>. Ein Student kann für eine der Gruppen angemeldet sein. In jeder Gruppe ist die Zahl der angemeldeten Studenten nur durch die Zahl der Plätze limitiert.</a:t>
            </a:r>
            <a:endParaRPr lang="de-DE" sz="2000" dirty="0">
              <a:solidFill>
                <a:schemeClr val="tx1"/>
              </a:solidFill>
            </a:endParaRPr>
          </a:p>
        </p:txBody>
      </p:sp>
      <p:sp>
        <p:nvSpPr>
          <p:cNvPr id="9" name="Rechteck 8"/>
          <p:cNvSpPr/>
          <p:nvPr/>
        </p:nvSpPr>
        <p:spPr>
          <a:xfrm>
            <a:off x="4744926" y="3554568"/>
            <a:ext cx="1141524" cy="29621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6335601" y="3554568"/>
            <a:ext cx="1008174" cy="29621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5173551" y="3919202"/>
            <a:ext cx="1674924" cy="205123"/>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525351" y="4214477"/>
            <a:ext cx="636699" cy="205123"/>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p:cNvSpPr/>
          <p:nvPr/>
        </p:nvSpPr>
        <p:spPr>
          <a:xfrm>
            <a:off x="1992201" y="4214478"/>
            <a:ext cx="779574" cy="19559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p:cNvSpPr/>
          <p:nvPr/>
        </p:nvSpPr>
        <p:spPr>
          <a:xfrm>
            <a:off x="6621350" y="4214478"/>
            <a:ext cx="1532049" cy="20512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2668475" y="4519278"/>
            <a:ext cx="1808275" cy="20512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a:off x="2792301" y="4824078"/>
            <a:ext cx="1493950" cy="20512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p:cNvSpPr/>
          <p:nvPr/>
        </p:nvSpPr>
        <p:spPr>
          <a:xfrm>
            <a:off x="5668850" y="5128878"/>
            <a:ext cx="2408350" cy="20512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p:cNvSpPr/>
          <p:nvPr/>
        </p:nvSpPr>
        <p:spPr>
          <a:xfrm>
            <a:off x="553925" y="4824078"/>
            <a:ext cx="1760649" cy="20512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p:cNvSpPr/>
          <p:nvPr/>
        </p:nvSpPr>
        <p:spPr>
          <a:xfrm>
            <a:off x="544401" y="5433678"/>
            <a:ext cx="1055799" cy="20512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8" name="Gruppieren 5"/>
          <p:cNvGrpSpPr/>
          <p:nvPr/>
        </p:nvGrpSpPr>
        <p:grpSpPr>
          <a:xfrm>
            <a:off x="463639" y="1379633"/>
            <a:ext cx="2068085" cy="1329020"/>
            <a:chOff x="604910" y="1617785"/>
            <a:chExt cx="1603718" cy="1315782"/>
          </a:xfrm>
        </p:grpSpPr>
        <p:sp>
          <p:nvSpPr>
            <p:cNvPr id="59" name="Rechteck 58"/>
            <p:cNvSpPr/>
            <p:nvPr/>
          </p:nvSpPr>
          <p:spPr>
            <a:xfrm>
              <a:off x="604911" y="1617785"/>
              <a:ext cx="1603717" cy="131578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Textfeld 59"/>
            <p:cNvSpPr txBox="1"/>
            <p:nvPr/>
          </p:nvSpPr>
          <p:spPr>
            <a:xfrm>
              <a:off x="604911" y="1617785"/>
              <a:ext cx="1561514" cy="365653"/>
            </a:xfrm>
            <a:prstGeom prst="rect">
              <a:avLst/>
            </a:prstGeom>
            <a:noFill/>
          </p:spPr>
          <p:txBody>
            <a:bodyPr wrap="square" rtlCol="0">
              <a:spAutoFit/>
            </a:bodyPr>
            <a:lstStyle/>
            <a:p>
              <a:pPr algn="ctr"/>
              <a:endParaRPr lang="de-DE" dirty="0" smtClean="0"/>
            </a:p>
          </p:txBody>
        </p:sp>
        <p:cxnSp>
          <p:nvCxnSpPr>
            <p:cNvPr id="61" name="Gerade Verbindung 60"/>
            <p:cNvCxnSpPr/>
            <p:nvPr/>
          </p:nvCxnSpPr>
          <p:spPr>
            <a:xfrm rot="10800000" flipH="1">
              <a:off x="604910" y="1933586"/>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62" name="Textfeld 61"/>
          <p:cNvSpPr txBox="1"/>
          <p:nvPr/>
        </p:nvSpPr>
        <p:spPr>
          <a:xfrm>
            <a:off x="515157" y="1661374"/>
            <a:ext cx="1787733" cy="1200329"/>
          </a:xfrm>
          <a:prstGeom prst="rect">
            <a:avLst/>
          </a:prstGeom>
          <a:noFill/>
        </p:spPr>
        <p:txBody>
          <a:bodyPr wrap="none" rtlCol="0">
            <a:spAutoFit/>
          </a:bodyPr>
          <a:lstStyle/>
          <a:p>
            <a:r>
              <a:rPr lang="de-DE" dirty="0" err="1" smtClean="0"/>
              <a:t>name</a:t>
            </a:r>
            <a:endParaRPr lang="de-DE" dirty="0" smtClean="0"/>
          </a:p>
          <a:p>
            <a:r>
              <a:rPr lang="de-DE" dirty="0" err="1" smtClean="0"/>
              <a:t>matrikelNummer</a:t>
            </a:r>
            <a:endParaRPr lang="de-DE" dirty="0" smtClean="0"/>
          </a:p>
          <a:p>
            <a:r>
              <a:rPr lang="de-DE" dirty="0" err="1" smtClean="0"/>
              <a:t>emailAddresse</a:t>
            </a:r>
            <a:endParaRPr lang="de-DE" dirty="0" smtClean="0"/>
          </a:p>
          <a:p>
            <a:endParaRPr lang="de-DE" dirty="0"/>
          </a:p>
        </p:txBody>
      </p:sp>
      <p:sp>
        <p:nvSpPr>
          <p:cNvPr id="75" name="Textfeld 74"/>
          <p:cNvSpPr txBox="1"/>
          <p:nvPr/>
        </p:nvSpPr>
        <p:spPr>
          <a:xfrm>
            <a:off x="4702436" y="3498252"/>
            <a:ext cx="1006238" cy="400110"/>
          </a:xfrm>
          <a:prstGeom prst="rect">
            <a:avLst/>
          </a:prstGeom>
          <a:noFill/>
        </p:spPr>
        <p:txBody>
          <a:bodyPr wrap="none" rtlCol="0">
            <a:spAutoFit/>
          </a:bodyPr>
          <a:lstStyle/>
          <a:p>
            <a:r>
              <a:rPr lang="de-DE" sz="2000" dirty="0" smtClean="0"/>
              <a:t>Student</a:t>
            </a:r>
            <a:endParaRPr lang="de-DE" sz="2000" dirty="0"/>
          </a:p>
        </p:txBody>
      </p:sp>
      <p:grpSp>
        <p:nvGrpSpPr>
          <p:cNvPr id="74" name="Gruppieren 73"/>
          <p:cNvGrpSpPr/>
          <p:nvPr/>
        </p:nvGrpSpPr>
        <p:grpSpPr>
          <a:xfrm>
            <a:off x="463639" y="1353875"/>
            <a:ext cx="2086378" cy="369332"/>
            <a:chOff x="463639" y="1313646"/>
            <a:chExt cx="2086378" cy="369332"/>
          </a:xfrm>
        </p:grpSpPr>
        <p:sp>
          <p:nvSpPr>
            <p:cNvPr id="69" name="Rechteck 68"/>
            <p:cNvSpPr/>
            <p:nvPr/>
          </p:nvSpPr>
          <p:spPr>
            <a:xfrm>
              <a:off x="463639" y="1343766"/>
              <a:ext cx="2086378" cy="30909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Textfeld 69"/>
            <p:cNvSpPr txBox="1"/>
            <p:nvPr/>
          </p:nvSpPr>
          <p:spPr>
            <a:xfrm>
              <a:off x="1045259" y="1313646"/>
              <a:ext cx="923138" cy="369332"/>
            </a:xfrm>
            <a:prstGeom prst="rect">
              <a:avLst/>
            </a:prstGeom>
            <a:noFill/>
          </p:spPr>
          <p:txBody>
            <a:bodyPr wrap="none" rtlCol="0">
              <a:spAutoFit/>
            </a:bodyPr>
            <a:lstStyle/>
            <a:p>
              <a:r>
                <a:rPr lang="de-DE" dirty="0" smtClean="0"/>
                <a:t>Student</a:t>
              </a:r>
              <a:endParaRPr lang="de-DE" dirty="0"/>
            </a:p>
          </p:txBody>
        </p:sp>
      </p:grpSp>
      <p:sp>
        <p:nvSpPr>
          <p:cNvPr id="76" name="Textfeld 75"/>
          <p:cNvSpPr txBox="1"/>
          <p:nvPr/>
        </p:nvSpPr>
        <p:spPr>
          <a:xfrm>
            <a:off x="6285603" y="3498252"/>
            <a:ext cx="873957" cy="400110"/>
          </a:xfrm>
          <a:prstGeom prst="rect">
            <a:avLst/>
          </a:prstGeom>
          <a:noFill/>
        </p:spPr>
        <p:txBody>
          <a:bodyPr wrap="none" rtlCol="0">
            <a:spAutoFit/>
          </a:bodyPr>
          <a:lstStyle/>
          <a:p>
            <a:r>
              <a:rPr lang="de-DE" sz="2000" dirty="0" smtClean="0"/>
              <a:t>Übung</a:t>
            </a:r>
            <a:endParaRPr lang="de-DE" sz="2000" dirty="0"/>
          </a:p>
        </p:txBody>
      </p:sp>
      <p:grpSp>
        <p:nvGrpSpPr>
          <p:cNvPr id="73" name="Gruppieren 72"/>
          <p:cNvGrpSpPr/>
          <p:nvPr/>
        </p:nvGrpSpPr>
        <p:grpSpPr>
          <a:xfrm>
            <a:off x="3683358" y="1353875"/>
            <a:ext cx="1609859" cy="369332"/>
            <a:chOff x="3683358" y="1353875"/>
            <a:chExt cx="1609859" cy="369332"/>
          </a:xfrm>
        </p:grpSpPr>
        <p:sp>
          <p:nvSpPr>
            <p:cNvPr id="71" name="Rechteck 70"/>
            <p:cNvSpPr/>
            <p:nvPr/>
          </p:nvSpPr>
          <p:spPr>
            <a:xfrm>
              <a:off x="3683358" y="1364677"/>
              <a:ext cx="1609859" cy="34772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Textfeld 71"/>
            <p:cNvSpPr txBox="1"/>
            <p:nvPr/>
          </p:nvSpPr>
          <p:spPr>
            <a:xfrm>
              <a:off x="3707530" y="1353875"/>
              <a:ext cx="1561514" cy="369332"/>
            </a:xfrm>
            <a:prstGeom prst="rect">
              <a:avLst/>
            </a:prstGeom>
            <a:noFill/>
          </p:spPr>
          <p:txBody>
            <a:bodyPr wrap="square" rtlCol="0">
              <a:spAutoFit/>
            </a:bodyPr>
            <a:lstStyle/>
            <a:p>
              <a:pPr algn="ctr"/>
              <a:r>
                <a:rPr lang="de-DE" dirty="0" smtClean="0"/>
                <a:t>Übung</a:t>
              </a:r>
            </a:p>
          </p:txBody>
        </p:sp>
      </p:grpSp>
      <p:sp>
        <p:nvSpPr>
          <p:cNvPr id="77" name="Textfeld 76"/>
          <p:cNvSpPr txBox="1"/>
          <p:nvPr/>
        </p:nvSpPr>
        <p:spPr>
          <a:xfrm>
            <a:off x="5094771" y="3805353"/>
            <a:ext cx="1717137" cy="400110"/>
          </a:xfrm>
          <a:prstGeom prst="rect">
            <a:avLst/>
          </a:prstGeom>
          <a:noFill/>
        </p:spPr>
        <p:txBody>
          <a:bodyPr wrap="none" rtlCol="0">
            <a:spAutoFit/>
          </a:bodyPr>
          <a:lstStyle/>
          <a:p>
            <a:r>
              <a:rPr lang="de-DE" sz="2000" dirty="0" smtClean="0"/>
              <a:t>Übungsgruppe</a:t>
            </a:r>
            <a:endParaRPr lang="de-DE" sz="2000" dirty="0"/>
          </a:p>
        </p:txBody>
      </p:sp>
      <p:grpSp>
        <p:nvGrpSpPr>
          <p:cNvPr id="47" name="Gruppieren 5"/>
          <p:cNvGrpSpPr/>
          <p:nvPr/>
        </p:nvGrpSpPr>
        <p:grpSpPr>
          <a:xfrm>
            <a:off x="3688772" y="2431613"/>
            <a:ext cx="1603718" cy="736592"/>
            <a:chOff x="604910" y="1617785"/>
            <a:chExt cx="1603718" cy="872197"/>
          </a:xfrm>
        </p:grpSpPr>
        <p:sp>
          <p:nvSpPr>
            <p:cNvPr id="48" name="Rechteck 47"/>
            <p:cNvSpPr/>
            <p:nvPr/>
          </p:nvSpPr>
          <p:spPr>
            <a:xfrm>
              <a:off x="604911" y="1617785"/>
              <a:ext cx="1603717" cy="8721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Textfeld 48"/>
            <p:cNvSpPr txBox="1"/>
            <p:nvPr/>
          </p:nvSpPr>
          <p:spPr>
            <a:xfrm>
              <a:off x="604911" y="1617785"/>
              <a:ext cx="1561514" cy="437325"/>
            </a:xfrm>
            <a:prstGeom prst="rect">
              <a:avLst/>
            </a:prstGeom>
            <a:noFill/>
          </p:spPr>
          <p:txBody>
            <a:bodyPr wrap="square" rtlCol="0">
              <a:spAutoFit/>
            </a:bodyPr>
            <a:lstStyle/>
            <a:p>
              <a:pPr algn="ctr"/>
              <a:r>
                <a:rPr lang="de-DE" dirty="0" smtClean="0"/>
                <a:t>Übungsgruppe</a:t>
              </a:r>
            </a:p>
          </p:txBody>
        </p:sp>
        <p:cxnSp>
          <p:nvCxnSpPr>
            <p:cNvPr id="50" name="Gerade Verbindung 49"/>
            <p:cNvCxnSpPr/>
            <p:nvPr/>
          </p:nvCxnSpPr>
          <p:spPr>
            <a:xfrm rot="10800000" flipH="1">
              <a:off x="604910" y="2022841"/>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67" name="Textfeld 66"/>
          <p:cNvSpPr txBox="1"/>
          <p:nvPr/>
        </p:nvSpPr>
        <p:spPr>
          <a:xfrm>
            <a:off x="3747752" y="2768957"/>
            <a:ext cx="839910" cy="369332"/>
          </a:xfrm>
          <a:prstGeom prst="rect">
            <a:avLst/>
          </a:prstGeom>
          <a:noFill/>
        </p:spPr>
        <p:txBody>
          <a:bodyPr wrap="none" rtlCol="0">
            <a:spAutoFit/>
          </a:bodyPr>
          <a:lstStyle/>
          <a:p>
            <a:r>
              <a:rPr lang="de-DE" dirty="0" err="1" smtClean="0"/>
              <a:t>uhrzeit</a:t>
            </a:r>
            <a:endParaRPr lang="de-DE" dirty="0"/>
          </a:p>
        </p:txBody>
      </p:sp>
      <p:sp>
        <p:nvSpPr>
          <p:cNvPr id="79" name="Textfeld 78"/>
          <p:cNvSpPr txBox="1"/>
          <p:nvPr/>
        </p:nvSpPr>
        <p:spPr>
          <a:xfrm>
            <a:off x="451060" y="4108182"/>
            <a:ext cx="787395" cy="400110"/>
          </a:xfrm>
          <a:prstGeom prst="rect">
            <a:avLst/>
          </a:prstGeom>
          <a:noFill/>
        </p:spPr>
        <p:txBody>
          <a:bodyPr wrap="none" rtlCol="0">
            <a:spAutoFit/>
          </a:bodyPr>
          <a:lstStyle/>
          <a:p>
            <a:r>
              <a:rPr lang="de-DE" sz="2000" dirty="0" smtClean="0"/>
              <a:t>Raum</a:t>
            </a:r>
            <a:endParaRPr lang="de-DE" sz="2000" dirty="0"/>
          </a:p>
        </p:txBody>
      </p:sp>
      <p:grpSp>
        <p:nvGrpSpPr>
          <p:cNvPr id="54" name="Gruppieren 5"/>
          <p:cNvGrpSpPr/>
          <p:nvPr/>
        </p:nvGrpSpPr>
        <p:grpSpPr>
          <a:xfrm>
            <a:off x="7050159" y="2238428"/>
            <a:ext cx="1603718" cy="955533"/>
            <a:chOff x="604910" y="1617784"/>
            <a:chExt cx="1603718" cy="759581"/>
          </a:xfrm>
        </p:grpSpPr>
        <p:sp>
          <p:nvSpPr>
            <p:cNvPr id="55" name="Rechteck 54"/>
            <p:cNvSpPr/>
            <p:nvPr/>
          </p:nvSpPr>
          <p:spPr>
            <a:xfrm>
              <a:off x="604911" y="1617784"/>
              <a:ext cx="1603717" cy="75958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Textfeld 55"/>
            <p:cNvSpPr txBox="1"/>
            <p:nvPr/>
          </p:nvSpPr>
          <p:spPr>
            <a:xfrm>
              <a:off x="604911" y="1617784"/>
              <a:ext cx="1561514" cy="293593"/>
            </a:xfrm>
            <a:prstGeom prst="rect">
              <a:avLst/>
            </a:prstGeom>
            <a:noFill/>
          </p:spPr>
          <p:txBody>
            <a:bodyPr wrap="square" rtlCol="0">
              <a:spAutoFit/>
            </a:bodyPr>
            <a:lstStyle/>
            <a:p>
              <a:pPr algn="ctr"/>
              <a:r>
                <a:rPr lang="de-DE" dirty="0" smtClean="0"/>
                <a:t>Raum</a:t>
              </a:r>
            </a:p>
          </p:txBody>
        </p:sp>
        <p:cxnSp>
          <p:nvCxnSpPr>
            <p:cNvPr id="57" name="Gerade Verbindung 56"/>
            <p:cNvCxnSpPr/>
            <p:nvPr/>
          </p:nvCxnSpPr>
          <p:spPr>
            <a:xfrm rot="10800000" flipH="1">
              <a:off x="604910" y="1879840"/>
              <a:ext cx="1603717" cy="1588"/>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68" name="Textfeld 67"/>
          <p:cNvSpPr txBox="1"/>
          <p:nvPr/>
        </p:nvSpPr>
        <p:spPr>
          <a:xfrm>
            <a:off x="7070501" y="2537138"/>
            <a:ext cx="1512017" cy="646331"/>
          </a:xfrm>
          <a:prstGeom prst="rect">
            <a:avLst/>
          </a:prstGeom>
          <a:noFill/>
        </p:spPr>
        <p:txBody>
          <a:bodyPr wrap="none" rtlCol="0">
            <a:spAutoFit/>
          </a:bodyPr>
          <a:lstStyle/>
          <a:p>
            <a:r>
              <a:rPr lang="de-DE" dirty="0" err="1" smtClean="0"/>
              <a:t>raumNummer</a:t>
            </a:r>
            <a:endParaRPr lang="de-DE" dirty="0" smtClean="0"/>
          </a:p>
          <a:p>
            <a:r>
              <a:rPr lang="de-DE" dirty="0" smtClean="0"/>
              <a:t>anzahlPlätze</a:t>
            </a:r>
            <a:endParaRPr lang="de-DE" dirty="0"/>
          </a:p>
        </p:txBody>
      </p:sp>
      <p:grpSp>
        <p:nvGrpSpPr>
          <p:cNvPr id="85" name="Gruppieren 84"/>
          <p:cNvGrpSpPr/>
          <p:nvPr/>
        </p:nvGrpSpPr>
        <p:grpSpPr>
          <a:xfrm>
            <a:off x="3729390" y="1722863"/>
            <a:ext cx="746297" cy="742820"/>
            <a:chOff x="3871059" y="1697105"/>
            <a:chExt cx="746297" cy="742820"/>
          </a:xfrm>
        </p:grpSpPr>
        <p:grpSp>
          <p:nvGrpSpPr>
            <p:cNvPr id="80" name="Gruppieren 79"/>
            <p:cNvGrpSpPr/>
            <p:nvPr/>
          </p:nvGrpSpPr>
          <p:grpSpPr>
            <a:xfrm>
              <a:off x="3871059" y="1697105"/>
              <a:ext cx="662296" cy="742820"/>
              <a:chOff x="6936231" y="4440305"/>
              <a:chExt cx="662296" cy="742820"/>
            </a:xfrm>
          </p:grpSpPr>
          <p:sp>
            <p:nvSpPr>
              <p:cNvPr id="81" name="Textfeld 80"/>
              <p:cNvSpPr txBox="1"/>
              <p:nvPr/>
            </p:nvSpPr>
            <p:spPr>
              <a:xfrm>
                <a:off x="6936231" y="4813793"/>
                <a:ext cx="651140" cy="369332"/>
              </a:xfrm>
              <a:prstGeom prst="rect">
                <a:avLst/>
              </a:prstGeom>
              <a:noFill/>
            </p:spPr>
            <p:txBody>
              <a:bodyPr wrap="none" rtlCol="0">
                <a:spAutoFit/>
              </a:bodyPr>
              <a:lstStyle/>
              <a:p>
                <a:r>
                  <a:rPr lang="de-DE" dirty="0" smtClean="0"/>
                  <a:t>1..10</a:t>
                </a:r>
                <a:endParaRPr lang="de-DE" dirty="0"/>
              </a:p>
            </p:txBody>
          </p:sp>
          <p:sp>
            <p:nvSpPr>
              <p:cNvPr id="82" name="Textfeld 81"/>
              <p:cNvSpPr txBox="1"/>
              <p:nvPr/>
            </p:nvSpPr>
            <p:spPr>
              <a:xfrm>
                <a:off x="7296841" y="4440305"/>
                <a:ext cx="301686" cy="369332"/>
              </a:xfrm>
              <a:prstGeom prst="rect">
                <a:avLst/>
              </a:prstGeom>
              <a:noFill/>
            </p:spPr>
            <p:txBody>
              <a:bodyPr wrap="none" rtlCol="0">
                <a:spAutoFit/>
              </a:bodyPr>
              <a:lstStyle/>
              <a:p>
                <a:r>
                  <a:rPr lang="de-DE" dirty="0" smtClean="0"/>
                  <a:t>1</a:t>
                </a:r>
                <a:endParaRPr lang="de-DE" dirty="0"/>
              </a:p>
            </p:txBody>
          </p:sp>
        </p:grpSp>
        <p:cxnSp>
          <p:nvCxnSpPr>
            <p:cNvPr id="83" name="Gerade Verbindung 82"/>
            <p:cNvCxnSpPr/>
            <p:nvPr/>
          </p:nvCxnSpPr>
          <p:spPr>
            <a:xfrm rot="5400000" flipH="1" flipV="1">
              <a:off x="4267667" y="2098913"/>
              <a:ext cx="587845" cy="1303"/>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4" name="Raute 83"/>
            <p:cNvSpPr/>
            <p:nvPr/>
          </p:nvSpPr>
          <p:spPr>
            <a:xfrm>
              <a:off x="4499225" y="1749954"/>
              <a:ext cx="118131" cy="181135"/>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90" name="Gruppieren 89"/>
          <p:cNvGrpSpPr/>
          <p:nvPr/>
        </p:nvGrpSpPr>
        <p:grpSpPr>
          <a:xfrm>
            <a:off x="5293217" y="2627290"/>
            <a:ext cx="1751527" cy="402916"/>
            <a:chOff x="5293217" y="2627290"/>
            <a:chExt cx="1751527" cy="402916"/>
          </a:xfrm>
        </p:grpSpPr>
        <p:cxnSp>
          <p:nvCxnSpPr>
            <p:cNvPr id="87" name="Gerade Verbindung 86"/>
            <p:cNvCxnSpPr/>
            <p:nvPr/>
          </p:nvCxnSpPr>
          <p:spPr>
            <a:xfrm>
              <a:off x="5293217" y="2627290"/>
              <a:ext cx="1751527"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88" name="Textfeld 87"/>
            <p:cNvSpPr txBox="1"/>
            <p:nvPr/>
          </p:nvSpPr>
          <p:spPr>
            <a:xfrm>
              <a:off x="6702265" y="2660874"/>
              <a:ext cx="301686" cy="369332"/>
            </a:xfrm>
            <a:prstGeom prst="rect">
              <a:avLst/>
            </a:prstGeom>
            <a:noFill/>
          </p:spPr>
          <p:txBody>
            <a:bodyPr wrap="none" rtlCol="0">
              <a:spAutoFit/>
            </a:bodyPr>
            <a:lstStyle/>
            <a:p>
              <a:r>
                <a:rPr lang="de-DE" dirty="0" smtClean="0"/>
                <a:t>1</a:t>
              </a:r>
              <a:endParaRPr lang="de-DE" dirty="0"/>
            </a:p>
          </p:txBody>
        </p:sp>
        <p:sp>
          <p:nvSpPr>
            <p:cNvPr id="89" name="Textfeld 88"/>
            <p:cNvSpPr txBox="1"/>
            <p:nvPr/>
          </p:nvSpPr>
          <p:spPr>
            <a:xfrm>
              <a:off x="5324226" y="2635116"/>
              <a:ext cx="301686" cy="369332"/>
            </a:xfrm>
            <a:prstGeom prst="rect">
              <a:avLst/>
            </a:prstGeom>
            <a:noFill/>
          </p:spPr>
          <p:txBody>
            <a:bodyPr wrap="none" rtlCol="0">
              <a:spAutoFit/>
            </a:bodyPr>
            <a:lstStyle/>
            <a:p>
              <a:r>
                <a:rPr lang="de-DE" dirty="0" smtClean="0"/>
                <a:t>*</a:t>
              </a:r>
              <a:endParaRPr lang="de-DE" dirty="0"/>
            </a:p>
          </p:txBody>
        </p:sp>
      </p:grpSp>
      <p:grpSp>
        <p:nvGrpSpPr>
          <p:cNvPr id="92" name="Gruppieren 91"/>
          <p:cNvGrpSpPr/>
          <p:nvPr/>
        </p:nvGrpSpPr>
        <p:grpSpPr>
          <a:xfrm>
            <a:off x="2518493" y="2604580"/>
            <a:ext cx="1181875" cy="430969"/>
            <a:chOff x="5264691" y="2595309"/>
            <a:chExt cx="1808282" cy="387285"/>
          </a:xfrm>
        </p:grpSpPr>
        <p:cxnSp>
          <p:nvCxnSpPr>
            <p:cNvPr id="93" name="Gerade Verbindung 92"/>
            <p:cNvCxnSpPr/>
            <p:nvPr/>
          </p:nvCxnSpPr>
          <p:spPr>
            <a:xfrm>
              <a:off x="5293217" y="2627290"/>
              <a:ext cx="1751527"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4" name="Textfeld 93"/>
            <p:cNvSpPr txBox="1"/>
            <p:nvPr/>
          </p:nvSpPr>
          <p:spPr>
            <a:xfrm>
              <a:off x="6255762" y="2595309"/>
              <a:ext cx="817211" cy="331895"/>
            </a:xfrm>
            <a:prstGeom prst="rect">
              <a:avLst/>
            </a:prstGeom>
            <a:noFill/>
          </p:spPr>
          <p:txBody>
            <a:bodyPr wrap="none" rtlCol="0">
              <a:spAutoFit/>
            </a:bodyPr>
            <a:lstStyle/>
            <a:p>
              <a:r>
                <a:rPr lang="de-DE" dirty="0" smtClean="0"/>
                <a:t>0..1</a:t>
              </a:r>
              <a:endParaRPr lang="de-DE" dirty="0"/>
            </a:p>
          </p:txBody>
        </p:sp>
        <p:sp>
          <p:nvSpPr>
            <p:cNvPr id="95" name="Textfeld 94"/>
            <p:cNvSpPr txBox="1"/>
            <p:nvPr/>
          </p:nvSpPr>
          <p:spPr>
            <a:xfrm>
              <a:off x="5264691" y="2613262"/>
              <a:ext cx="301686" cy="369332"/>
            </a:xfrm>
            <a:prstGeom prst="rect">
              <a:avLst/>
            </a:prstGeom>
            <a:noFill/>
          </p:spPr>
          <p:txBody>
            <a:bodyPr wrap="none" rtlCol="0">
              <a:spAutoFit/>
            </a:bodyPr>
            <a:lstStyle/>
            <a:p>
              <a:r>
                <a:rPr lang="de-DE" dirty="0" smtClean="0"/>
                <a:t>*</a:t>
              </a:r>
              <a:endParaRPr lang="de-DE"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0" presetClass="path" presetSubtype="0" accel="50000" decel="50000" fill="hold" grpId="1" nodeType="withEffect">
                                  <p:stCondLst>
                                    <p:cond delay="0"/>
                                  </p:stCondLst>
                                  <p:childTnLst>
                                    <p:animMotion origin="layout" path="M -8.33333E-7 -2.91397E-6 L -0.39844 -0.31753 " pathEditMode="relative" rAng="0" ptsTypes="AA">
                                      <p:cBhvr>
                                        <p:cTn id="8" dur="1000" fill="hold"/>
                                        <p:tgtEl>
                                          <p:spTgt spid="75"/>
                                        </p:tgtEl>
                                        <p:attrNameLst>
                                          <p:attrName>ppt_x</p:attrName>
                                          <p:attrName>ppt_y</p:attrName>
                                        </p:attrNameLst>
                                      </p:cBhvr>
                                      <p:rCtr x="-199" y="-159"/>
                                    </p:animMotion>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par>
                                <p:cTn id="17" presetID="0" presetClass="path" presetSubtype="0" accel="50000" decel="50000" fill="hold" grpId="1" nodeType="withEffect">
                                  <p:stCondLst>
                                    <p:cond delay="0"/>
                                  </p:stCondLst>
                                  <p:childTnLst>
                                    <p:animMotion origin="layout" path="M 5.55556E-7 -2.91397E-6 L -0.24913 -0.3173 " pathEditMode="relative" rAng="0" ptsTypes="AA">
                                      <p:cBhvr>
                                        <p:cTn id="18" dur="1000" fill="hold"/>
                                        <p:tgtEl>
                                          <p:spTgt spid="76"/>
                                        </p:tgtEl>
                                        <p:attrNameLst>
                                          <p:attrName>ppt_x</p:attrName>
                                          <p:attrName>ppt_y</p:attrName>
                                        </p:attrNameLst>
                                      </p:cBhvr>
                                      <p:rCtr x="-125" y="-159"/>
                                    </p:animMotion>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par>
                                <p:cTn id="27" presetID="0" presetClass="path" presetSubtype="0" accel="50000" decel="50000" fill="hold" grpId="1" nodeType="withEffect">
                                  <p:stCondLst>
                                    <p:cond delay="0"/>
                                  </p:stCondLst>
                                  <p:childTnLst>
                                    <p:animMotion origin="layout" path="M -1.66667E-6 2.48844E-6 L -0.15486 -0.20097 " pathEditMode="relative" rAng="0" ptsTypes="AA">
                                      <p:cBhvr>
                                        <p:cTn id="28" dur="1000" fill="hold"/>
                                        <p:tgtEl>
                                          <p:spTgt spid="77"/>
                                        </p:tgtEl>
                                        <p:attrNameLst>
                                          <p:attrName>ppt_x</p:attrName>
                                          <p:attrName>ppt_y</p:attrName>
                                        </p:attrNameLst>
                                      </p:cBhvr>
                                      <p:rCtr x="-77" y="-101"/>
                                    </p:animMotion>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par>
                                <p:cTn id="33" presetID="1" presetClass="exit" presetSubtype="0" fill="hold" grpId="2" nodeType="withEffect">
                                  <p:stCondLst>
                                    <p:cond delay="0"/>
                                  </p:stCondLst>
                                  <p:childTnLst>
                                    <p:set>
                                      <p:cBhvr>
                                        <p:cTn id="34" dur="1" fill="hold">
                                          <p:stCondLst>
                                            <p:cond delay="0"/>
                                          </p:stCondLst>
                                        </p:cTn>
                                        <p:tgtEl>
                                          <p:spTgt spid="7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fade">
                                      <p:cBhvr>
                                        <p:cTn id="39" dur="500"/>
                                        <p:tgtEl>
                                          <p:spTgt spid="85"/>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79"/>
                                        </p:tgtEl>
                                        <p:attrNameLst>
                                          <p:attrName>style.visibility</p:attrName>
                                        </p:attrNameLst>
                                      </p:cBhvr>
                                      <p:to>
                                        <p:strVal val="visible"/>
                                      </p:to>
                                    </p:set>
                                  </p:childTnLst>
                                </p:cTn>
                              </p:par>
                              <p:par>
                                <p:cTn id="44" presetID="0" presetClass="path" presetSubtype="0" accel="50000" decel="50000" fill="hold" nodeType="withEffect">
                                  <p:stCondLst>
                                    <p:cond delay="0"/>
                                  </p:stCondLst>
                                  <p:childTnLst>
                                    <p:animMotion origin="layout" path="M -1.11111E-6 4.25532E-7 L 0.76215 -0.27428 " pathEditMode="relative" rAng="0" ptsTypes="AA">
                                      <p:cBhvr>
                                        <p:cTn id="45" dur="1000" fill="hold"/>
                                        <p:tgtEl>
                                          <p:spTgt spid="79"/>
                                        </p:tgtEl>
                                        <p:attrNameLst>
                                          <p:attrName>ppt_x</p:attrName>
                                          <p:attrName>ppt_y</p:attrName>
                                        </p:attrNameLst>
                                      </p:cBhvr>
                                      <p:rCtr x="381" y="-137"/>
                                    </p:animMotion>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500"/>
                                        <p:tgtEl>
                                          <p:spTgt spid="54"/>
                                        </p:tgtEl>
                                      </p:cBhvr>
                                    </p:animEffect>
                                  </p:childTnLst>
                                </p:cTn>
                              </p:par>
                              <p:par>
                                <p:cTn id="50" presetID="1" presetClass="exit" presetSubtype="0" fill="hold" grpId="2" nodeType="withEffect">
                                  <p:stCondLst>
                                    <p:cond delay="0"/>
                                  </p:stCondLst>
                                  <p:childTnLst>
                                    <p:set>
                                      <p:cBhvr>
                                        <p:cTn id="51" dur="1" fill="hold">
                                          <p:stCondLst>
                                            <p:cond delay="0"/>
                                          </p:stCondLst>
                                        </p:cTn>
                                        <p:tgtEl>
                                          <p:spTgt spid="7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90"/>
                                        </p:tgtEl>
                                        <p:attrNameLst>
                                          <p:attrName>style.visibility</p:attrName>
                                        </p:attrNameLst>
                                      </p:cBhvr>
                                      <p:to>
                                        <p:strVal val="visible"/>
                                      </p:to>
                                    </p:set>
                                    <p:animEffect transition="in" filter="fade">
                                      <p:cBhvr>
                                        <p:cTn id="56" dur="500"/>
                                        <p:tgtEl>
                                          <p:spTgt spid="9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7"/>
                                        </p:tgtEl>
                                        <p:attrNameLst>
                                          <p:attrName>style.visibility</p:attrName>
                                        </p:attrNameLst>
                                      </p:cBhvr>
                                      <p:to>
                                        <p:strVal val="visible"/>
                                      </p:to>
                                    </p:set>
                                    <p:animEffect transition="in" filter="fade">
                                      <p:cBhvr>
                                        <p:cTn id="61" dur="500"/>
                                        <p:tgtEl>
                                          <p:spTgt spid="6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68"/>
                                        </p:tgtEl>
                                        <p:attrNameLst>
                                          <p:attrName>style.visibility</p:attrName>
                                        </p:attrNameLst>
                                      </p:cBhvr>
                                      <p:to>
                                        <p:strVal val="visible"/>
                                      </p:to>
                                    </p:set>
                                    <p:animEffect transition="in" filter="fade">
                                      <p:cBhvr>
                                        <p:cTn id="66" dur="500"/>
                                        <p:tgtEl>
                                          <p:spTgt spid="6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58"/>
                                        </p:tgtEl>
                                        <p:attrNameLst>
                                          <p:attrName>style.visibility</p:attrName>
                                        </p:attrNameLst>
                                      </p:cBhvr>
                                      <p:to>
                                        <p:strVal val="visible"/>
                                      </p:to>
                                    </p:set>
                                    <p:animEffect transition="in" filter="fade">
                                      <p:cBhvr>
                                        <p:cTn id="71" dur="500"/>
                                        <p:tgtEl>
                                          <p:spTgt spid="5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2"/>
                                        </p:tgtEl>
                                        <p:attrNameLst>
                                          <p:attrName>style.visibility</p:attrName>
                                        </p:attrNameLst>
                                      </p:cBhvr>
                                      <p:to>
                                        <p:strVal val="visible"/>
                                      </p:to>
                                    </p:set>
                                    <p:animEffect transition="in" filter="fade">
                                      <p:cBhvr>
                                        <p:cTn id="74" dur="500"/>
                                        <p:tgtEl>
                                          <p:spTgt spid="6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92"/>
                                        </p:tgtEl>
                                        <p:attrNameLst>
                                          <p:attrName>style.visibility</p:attrName>
                                        </p:attrNameLst>
                                      </p:cBhvr>
                                      <p:to>
                                        <p:strVal val="visible"/>
                                      </p:to>
                                    </p:set>
                                    <p:animEffect transition="in" filter="fade">
                                      <p:cBhvr>
                                        <p:cTn id="79"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75" grpId="0"/>
      <p:bldP spid="75" grpId="1"/>
      <p:bldP spid="76" grpId="0"/>
      <p:bldP spid="76" grpId="1"/>
      <p:bldP spid="77" grpId="0"/>
      <p:bldP spid="77" grpId="1"/>
      <p:bldP spid="77" grpId="2"/>
      <p:bldP spid="67" grpId="0"/>
      <p:bldP spid="79" grpId="2"/>
      <p:bldP spid="6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Verb/Substantiv-Methode</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
        <p:nvSpPr>
          <p:cNvPr id="6" name="Rechteck 5"/>
          <p:cNvSpPr/>
          <p:nvPr/>
        </p:nvSpPr>
        <p:spPr>
          <a:xfrm>
            <a:off x="450761" y="3361385"/>
            <a:ext cx="8100811" cy="2498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smtClean="0">
                <a:solidFill>
                  <a:schemeClr val="tx1"/>
                </a:solidFill>
              </a:rPr>
              <a:t>Es soll ein Programm zur Verwaltung von Studenten und Übungen erstellt werden. Eine Übung besteht aus maximal 10 Übungsgruppen, zu denen der Raum und die Uhrzeit gespeichert ist. Jeder Raum hat eine Raumnummer und eine bestimmte Anzahl an Plätzen. Für jeden Studenten wird Name, </a:t>
            </a:r>
            <a:r>
              <a:rPr lang="de-DE" sz="2000" dirty="0" err="1" smtClean="0">
                <a:solidFill>
                  <a:schemeClr val="tx1"/>
                </a:solidFill>
              </a:rPr>
              <a:t>Matrikelnummer</a:t>
            </a:r>
            <a:r>
              <a:rPr lang="de-DE" sz="2000" dirty="0" smtClean="0">
                <a:solidFill>
                  <a:schemeClr val="tx1"/>
                </a:solidFill>
              </a:rPr>
              <a:t> und Email-Adresse </a:t>
            </a:r>
            <a:r>
              <a:rPr lang="de-DE" sz="2000" dirty="0" err="1" smtClean="0">
                <a:solidFill>
                  <a:schemeClr val="tx1"/>
                </a:solidFill>
              </a:rPr>
              <a:t>erfaßt</a:t>
            </a:r>
            <a:r>
              <a:rPr lang="de-DE" sz="2000" dirty="0" smtClean="0">
                <a:solidFill>
                  <a:schemeClr val="tx1"/>
                </a:solidFill>
              </a:rPr>
              <a:t>. Ein Student kann für eine der Gruppen angemeldet sein. In jeder Gruppe ist die Zahl der angemeldeten Studenten nur durch die Zahl der Plätze limitiert.</a:t>
            </a:r>
            <a:endParaRPr lang="de-DE" sz="2000" dirty="0">
              <a:solidFill>
                <a:schemeClr val="tx1"/>
              </a:solidFill>
            </a:endParaRPr>
          </a:p>
        </p:txBody>
      </p:sp>
      <p:sp>
        <p:nvSpPr>
          <p:cNvPr id="7" name="Rechteck 6"/>
          <p:cNvSpPr/>
          <p:nvPr/>
        </p:nvSpPr>
        <p:spPr>
          <a:xfrm>
            <a:off x="7365911" y="3593206"/>
            <a:ext cx="786416" cy="2318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2703759" y="3876541"/>
            <a:ext cx="786416" cy="2318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2845426" y="4211391"/>
            <a:ext cx="1546269" cy="21894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5717416" y="4185635"/>
            <a:ext cx="387170" cy="21894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6" name="Gruppieren 15"/>
          <p:cNvGrpSpPr/>
          <p:nvPr/>
        </p:nvGrpSpPr>
        <p:grpSpPr>
          <a:xfrm>
            <a:off x="4661347" y="5125793"/>
            <a:ext cx="902325" cy="528031"/>
            <a:chOff x="4661347" y="5125793"/>
            <a:chExt cx="902325" cy="528031"/>
          </a:xfrm>
        </p:grpSpPr>
        <p:sp>
          <p:nvSpPr>
            <p:cNvPr id="12" name="Rechteck 11"/>
            <p:cNvSpPr/>
            <p:nvPr/>
          </p:nvSpPr>
          <p:spPr>
            <a:xfrm>
              <a:off x="4983320" y="5125793"/>
              <a:ext cx="322776" cy="23181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4661347" y="5396248"/>
              <a:ext cx="902325" cy="25757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1" name="Rechteck 10"/>
          <p:cNvSpPr/>
          <p:nvPr/>
        </p:nvSpPr>
        <p:spPr>
          <a:xfrm>
            <a:off x="1518903" y="5125792"/>
            <a:ext cx="1713694" cy="23181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6309843" y="4803820"/>
            <a:ext cx="541718" cy="21894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 Verbindung 16"/>
          <p:cNvCxnSpPr/>
          <p:nvPr/>
        </p:nvCxnSpPr>
        <p:spPr>
          <a:xfrm rot="10800000" flipH="1">
            <a:off x="7199291" y="3715555"/>
            <a:ext cx="1171976" cy="1588"/>
          </a:xfrm>
          <a:prstGeom prst="line">
            <a:avLst/>
          </a:prstGeom>
          <a:ln w="5715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rot="10800000" flipH="1">
            <a:off x="2550018" y="4011769"/>
            <a:ext cx="1171976" cy="1588"/>
          </a:xfrm>
          <a:prstGeom prst="line">
            <a:avLst/>
          </a:prstGeom>
          <a:ln w="5715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rot="10800000" flipH="1">
            <a:off x="3013658" y="4320862"/>
            <a:ext cx="1171976" cy="1588"/>
          </a:xfrm>
          <a:prstGeom prst="line">
            <a:avLst/>
          </a:prstGeom>
          <a:ln w="5715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a:xfrm flipV="1">
            <a:off x="5666707" y="4314423"/>
            <a:ext cx="502275" cy="8027"/>
          </a:xfrm>
          <a:prstGeom prst="line">
            <a:avLst/>
          </a:prstGeom>
          <a:ln w="5715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p:nvCxnSpPr>
        <p:spPr>
          <a:xfrm flipV="1">
            <a:off x="4675033" y="5525037"/>
            <a:ext cx="978792" cy="20908"/>
          </a:xfrm>
          <a:prstGeom prst="line">
            <a:avLst/>
          </a:prstGeom>
          <a:ln w="5715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25" name="Rechteck 24"/>
          <p:cNvSpPr/>
          <p:nvPr/>
        </p:nvSpPr>
        <p:spPr>
          <a:xfrm>
            <a:off x="4339376" y="4803820"/>
            <a:ext cx="670506" cy="21894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Inhaltsplatzhalter 2"/>
          <p:cNvSpPr>
            <a:spLocks noGrp="1"/>
          </p:cNvSpPr>
          <p:nvPr>
            <p:ph idx="1"/>
          </p:nvPr>
        </p:nvSpPr>
        <p:spPr/>
        <p:txBody>
          <a:bodyPr>
            <a:normAutofit/>
          </a:bodyPr>
          <a:lstStyle/>
          <a:p>
            <a:pPr>
              <a:buNone/>
            </a:pPr>
            <a:r>
              <a:rPr lang="de-DE" sz="2800" dirty="0" smtClean="0"/>
              <a:t>Weitere Heuristik:</a:t>
            </a:r>
          </a:p>
          <a:p>
            <a:r>
              <a:rPr lang="de-DE" sz="2800" dirty="0" smtClean="0"/>
              <a:t>Verben geben Hinweise auf Methoden</a:t>
            </a:r>
          </a:p>
          <a:p>
            <a:pPr lvl="1"/>
            <a:r>
              <a:rPr lang="de-DE" sz="2400" dirty="0" smtClean="0">
                <a:solidFill>
                  <a:srgbClr val="FF0000"/>
                </a:solidFill>
              </a:rPr>
              <a:t>Erfassung eines Studenten (= Objekterzeugung)</a:t>
            </a:r>
          </a:p>
          <a:p>
            <a:pPr lvl="1"/>
            <a:r>
              <a:rPr lang="de-DE" sz="2400" dirty="0" smtClean="0">
                <a:solidFill>
                  <a:srgbClr val="00FF00"/>
                </a:solidFill>
              </a:rPr>
              <a:t>Anmeldung bei einer Gruppe</a:t>
            </a:r>
            <a:endParaRPr lang="de-DE" sz="2400" dirty="0">
              <a:solidFill>
                <a:srgbClr val="00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1500"/>
                            </p:stCondLst>
                            <p:childTnLst>
                              <p:par>
                                <p:cTn id="49" presetID="10" presetClass="entr" presetSubtype="0"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par>
                          <p:cTn id="52" fill="hold">
                            <p:stCondLst>
                              <p:cond delay="2000"/>
                            </p:stCondLst>
                            <p:childTnLst>
                              <p:par>
                                <p:cTn id="53" presetID="10" presetClass="entr" presetSubtype="0"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7" presetClass="emph" presetSubtype="2" fill="hold" nodeType="clickEffect">
                                  <p:stCondLst>
                                    <p:cond delay="0"/>
                                  </p:stCondLst>
                                  <p:childTnLst>
                                    <p:animClr clrSpc="rgb">
                                      <p:cBhvr>
                                        <p:cTn id="59" dur="500" fill="hold"/>
                                        <p:tgtEl>
                                          <p:spTgt spid="25"/>
                                        </p:tgtEl>
                                        <p:attrNameLst>
                                          <p:attrName>stroke.color</p:attrName>
                                        </p:attrNameLst>
                                      </p:cBhvr>
                                      <p:to>
                                        <a:srgbClr val="FF0F0F"/>
                                      </p:to>
                                    </p:animClr>
                                    <p:set>
                                      <p:cBhvr>
                                        <p:cTn id="60" dur="500" fill="hold"/>
                                        <p:tgtEl>
                                          <p:spTgt spid="25"/>
                                        </p:tgtEl>
                                        <p:attrNameLst>
                                          <p:attrName>stroke.on</p:attrName>
                                        </p:attrNameLst>
                                      </p:cBhvr>
                                      <p:to>
                                        <p:strVal val="true"/>
                                      </p:to>
                                    </p:set>
                                  </p:childTnLst>
                                </p:cTn>
                              </p:par>
                              <p:par>
                                <p:cTn id="61" presetID="10" presetClass="entr" presetSubtype="0" fill="hold" nodeType="withEffect">
                                  <p:stCondLst>
                                    <p:cond delay="0"/>
                                  </p:stCondLst>
                                  <p:childTnLst>
                                    <p:set>
                                      <p:cBhvr>
                                        <p:cTn id="62" dur="1" fill="hold">
                                          <p:stCondLst>
                                            <p:cond delay="0"/>
                                          </p:stCondLst>
                                        </p:cTn>
                                        <p:tgtEl>
                                          <p:spTgt spid="3">
                                            <p:txEl>
                                              <p:pRg st="2" end="2"/>
                                            </p:txEl>
                                          </p:spTgt>
                                        </p:tgtEl>
                                        <p:attrNameLst>
                                          <p:attrName>style.visibility</p:attrName>
                                        </p:attrNameLst>
                                      </p:cBhvr>
                                      <p:to>
                                        <p:strVal val="visible"/>
                                      </p:to>
                                    </p:set>
                                    <p:animEffect transition="in" filter="fade">
                                      <p:cBhvr>
                                        <p:cTn id="63" dur="500"/>
                                        <p:tgtEl>
                                          <p:spTgt spid="3">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7" presetClass="emph" presetSubtype="2" fill="hold" nodeType="clickEffect">
                                  <p:stCondLst>
                                    <p:cond delay="0"/>
                                  </p:stCondLst>
                                  <p:childTnLst>
                                    <p:animClr clrSpc="rgb">
                                      <p:cBhvr>
                                        <p:cTn id="67" dur="500" fill="hold"/>
                                        <p:tgtEl>
                                          <p:spTgt spid="14"/>
                                        </p:tgtEl>
                                        <p:attrNameLst>
                                          <p:attrName>stroke.color</p:attrName>
                                        </p:attrNameLst>
                                      </p:cBhvr>
                                      <p:to>
                                        <a:srgbClr val="66FF33"/>
                                      </p:to>
                                    </p:animClr>
                                    <p:set>
                                      <p:cBhvr>
                                        <p:cTn id="68" dur="500" fill="hold"/>
                                        <p:tgtEl>
                                          <p:spTgt spid="14"/>
                                        </p:tgtEl>
                                        <p:attrNameLst>
                                          <p:attrName>stroke.on</p:attrName>
                                        </p:attrNameLst>
                                      </p:cBhvr>
                                      <p:to>
                                        <p:strVal val="true"/>
                                      </p:to>
                                    </p:set>
                                  </p:childTnLst>
                                </p:cTn>
                              </p:par>
                              <p:par>
                                <p:cTn id="69" presetID="7" presetClass="emph" presetSubtype="2" fill="hold" nodeType="withEffect">
                                  <p:stCondLst>
                                    <p:cond delay="0"/>
                                  </p:stCondLst>
                                  <p:childTnLst>
                                    <p:animClr clrSpc="rgb">
                                      <p:cBhvr>
                                        <p:cTn id="70" dur="500" fill="hold"/>
                                        <p:tgtEl>
                                          <p:spTgt spid="11"/>
                                        </p:tgtEl>
                                        <p:attrNameLst>
                                          <p:attrName>stroke.color</p:attrName>
                                        </p:attrNameLst>
                                      </p:cBhvr>
                                      <p:to>
                                        <a:srgbClr val="66FF33"/>
                                      </p:to>
                                    </p:animClr>
                                    <p:set>
                                      <p:cBhvr>
                                        <p:cTn id="71" dur="500" fill="hold"/>
                                        <p:tgtEl>
                                          <p:spTgt spid="11"/>
                                        </p:tgtEl>
                                        <p:attrNameLst>
                                          <p:attrName>stroke.on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
                                            <p:txEl>
                                              <p:pRg st="3" end="3"/>
                                            </p:txEl>
                                          </p:spTgt>
                                        </p:tgtEl>
                                        <p:attrNameLst>
                                          <p:attrName>style.visibility</p:attrName>
                                        </p:attrNameLst>
                                      </p:cBhvr>
                                      <p:to>
                                        <p:strVal val="visible"/>
                                      </p:to>
                                    </p:set>
                                    <p:animEffect transition="in" filter="fade">
                                      <p:cBhvr>
                                        <p:cTn id="7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4" grpId="0" animBg="1"/>
      <p:bldP spid="2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Verb/Substantiv-Methode</a:t>
            </a:r>
            <a:endParaRPr lang="de-DE" dirty="0"/>
          </a:p>
        </p:txBody>
      </p:sp>
      <p:sp>
        <p:nvSpPr>
          <p:cNvPr id="3" name="Inhaltsplatzhalter 2"/>
          <p:cNvSpPr>
            <a:spLocks noGrp="1"/>
          </p:cNvSpPr>
          <p:nvPr>
            <p:ph idx="1"/>
          </p:nvPr>
        </p:nvSpPr>
        <p:spPr/>
        <p:txBody>
          <a:bodyPr>
            <a:normAutofit/>
          </a:bodyPr>
          <a:lstStyle/>
          <a:p>
            <a:r>
              <a:rPr lang="de-DE" sz="2800" dirty="0" smtClean="0"/>
              <a:t>Bestimmung von Klassen, Attributen und Methoden aus textueller Problembeschreibung (Substantive/Verben)</a:t>
            </a:r>
          </a:p>
          <a:p>
            <a:r>
              <a:rPr lang="de-DE" sz="2800" dirty="0" smtClean="0"/>
              <a:t>Für große, reale Projekte oft nicht ausreichend:</a:t>
            </a:r>
          </a:p>
          <a:p>
            <a:pPr lvl="1"/>
            <a:r>
              <a:rPr lang="de-DE" sz="2400" dirty="0" smtClean="0"/>
              <a:t>Es liegt keine vollständige Problembeschreibung vor</a:t>
            </a:r>
          </a:p>
          <a:p>
            <a:pPr lvl="1"/>
            <a:r>
              <a:rPr lang="de-DE" sz="2400" dirty="0" smtClean="0"/>
              <a:t>Problembeschreibung ist sogar widersprüchlich</a:t>
            </a:r>
            <a:endParaRPr lang="de-DE" sz="2400"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CRC-Karten</a:t>
            </a:r>
            <a:endParaRPr lang="de-DE" dirty="0"/>
          </a:p>
        </p:txBody>
      </p:sp>
      <p:sp>
        <p:nvSpPr>
          <p:cNvPr id="3" name="Inhaltsplatzhalter 2"/>
          <p:cNvSpPr>
            <a:spLocks noGrp="1"/>
          </p:cNvSpPr>
          <p:nvPr>
            <p:ph idx="1"/>
          </p:nvPr>
        </p:nvSpPr>
        <p:spPr>
          <a:xfrm>
            <a:off x="457200" y="1452283"/>
            <a:ext cx="8229600" cy="1838459"/>
          </a:xfrm>
        </p:spPr>
        <p:txBody>
          <a:bodyPr/>
          <a:lstStyle/>
          <a:p>
            <a:r>
              <a:rPr lang="de-DE" dirty="0" smtClean="0"/>
              <a:t>CRC = Class / </a:t>
            </a:r>
            <a:r>
              <a:rPr lang="de-DE" dirty="0" err="1" smtClean="0"/>
              <a:t>Responsibility</a:t>
            </a:r>
            <a:r>
              <a:rPr lang="de-DE" dirty="0" smtClean="0"/>
              <a:t> / </a:t>
            </a:r>
            <a:r>
              <a:rPr lang="de-DE" dirty="0" err="1" smtClean="0"/>
              <a:t>Collaborators</a:t>
            </a:r>
            <a:endParaRPr lang="de-DE" dirty="0" smtClean="0"/>
          </a:p>
          <a:p>
            <a:r>
              <a:rPr lang="de-DE" dirty="0" smtClean="0"/>
              <a:t>Idee: Anlegen eines Karteisystems mit folgendem Aufbau</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grpSp>
        <p:nvGrpSpPr>
          <p:cNvPr id="22" name="Gruppieren 21"/>
          <p:cNvGrpSpPr/>
          <p:nvPr/>
        </p:nvGrpSpPr>
        <p:grpSpPr>
          <a:xfrm>
            <a:off x="1700011" y="3311007"/>
            <a:ext cx="5821251" cy="2808388"/>
            <a:chOff x="1700011" y="3284113"/>
            <a:chExt cx="5821251" cy="2808388"/>
          </a:xfrm>
        </p:grpSpPr>
        <p:sp>
          <p:nvSpPr>
            <p:cNvPr id="6" name="Rechteck 5"/>
            <p:cNvSpPr/>
            <p:nvPr/>
          </p:nvSpPr>
          <p:spPr>
            <a:xfrm>
              <a:off x="1700011" y="3284113"/>
              <a:ext cx="5821251" cy="2807594"/>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4" name="Gerade Verbindung 13"/>
            <p:cNvCxnSpPr/>
            <p:nvPr/>
          </p:nvCxnSpPr>
          <p:spPr>
            <a:xfrm rot="10800000">
              <a:off x="1700011" y="3992451"/>
              <a:ext cx="2910626"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a:off x="2343955" y="3425781"/>
              <a:ext cx="1590500" cy="400110"/>
            </a:xfrm>
            <a:prstGeom prst="rect">
              <a:avLst/>
            </a:prstGeom>
            <a:noFill/>
          </p:spPr>
          <p:txBody>
            <a:bodyPr wrap="none" rtlCol="0">
              <a:spAutoFit/>
            </a:bodyPr>
            <a:lstStyle/>
            <a:p>
              <a:r>
                <a:rPr lang="de-DE" sz="2000" b="1" i="1" dirty="0" smtClean="0"/>
                <a:t>Klassenname</a:t>
              </a:r>
              <a:endParaRPr lang="de-DE" sz="2000" b="1" i="1" dirty="0"/>
            </a:p>
          </p:txBody>
        </p:sp>
        <p:sp>
          <p:nvSpPr>
            <p:cNvPr id="16" name="Textfeld 15"/>
            <p:cNvSpPr txBox="1"/>
            <p:nvPr/>
          </p:nvSpPr>
          <p:spPr>
            <a:xfrm>
              <a:off x="2240923" y="4108362"/>
              <a:ext cx="1877950" cy="400110"/>
            </a:xfrm>
            <a:prstGeom prst="rect">
              <a:avLst/>
            </a:prstGeom>
            <a:noFill/>
          </p:spPr>
          <p:txBody>
            <a:bodyPr wrap="none" rtlCol="0">
              <a:spAutoFit/>
            </a:bodyPr>
            <a:lstStyle/>
            <a:p>
              <a:r>
                <a:rPr lang="de-DE" sz="2000" b="1" i="1" dirty="0" smtClean="0"/>
                <a:t>Zuständigkeiten</a:t>
              </a:r>
              <a:endParaRPr lang="de-DE" sz="2000" b="1" i="1" dirty="0"/>
            </a:p>
          </p:txBody>
        </p:sp>
        <p:sp>
          <p:nvSpPr>
            <p:cNvPr id="17" name="Textfeld 16"/>
            <p:cNvSpPr txBox="1"/>
            <p:nvPr/>
          </p:nvSpPr>
          <p:spPr>
            <a:xfrm>
              <a:off x="5138671" y="3438661"/>
              <a:ext cx="1765035" cy="400110"/>
            </a:xfrm>
            <a:prstGeom prst="rect">
              <a:avLst/>
            </a:prstGeom>
            <a:noFill/>
          </p:spPr>
          <p:txBody>
            <a:bodyPr wrap="none" rtlCol="0">
              <a:spAutoFit/>
            </a:bodyPr>
            <a:lstStyle/>
            <a:p>
              <a:r>
                <a:rPr lang="de-DE" sz="2000" b="1" i="1" dirty="0" smtClean="0"/>
                <a:t>Partnerklassen</a:t>
              </a:r>
              <a:endParaRPr lang="de-DE" sz="2000" b="1" i="1" dirty="0"/>
            </a:p>
          </p:txBody>
        </p:sp>
        <p:sp>
          <p:nvSpPr>
            <p:cNvPr id="18" name="Textfeld 17"/>
            <p:cNvSpPr txBox="1"/>
            <p:nvPr/>
          </p:nvSpPr>
          <p:spPr>
            <a:xfrm>
              <a:off x="1850203" y="4672757"/>
              <a:ext cx="2573880" cy="1200329"/>
            </a:xfrm>
            <a:prstGeom prst="rect">
              <a:avLst/>
            </a:prstGeom>
            <a:noFill/>
          </p:spPr>
          <p:txBody>
            <a:bodyPr wrap="square" rtlCol="0">
              <a:spAutoFit/>
            </a:bodyPr>
            <a:lstStyle/>
            <a:p>
              <a:r>
                <a:rPr lang="de-DE" dirty="0" smtClean="0"/>
                <a:t>Für welche Aufgaben ist diese Klasse zuständig?</a:t>
              </a:r>
            </a:p>
            <a:p>
              <a:r>
                <a:rPr lang="de-DE" dirty="0" smtClean="0"/>
                <a:t>(Hinweise auf Attribute und Methoden)</a:t>
              </a:r>
              <a:endParaRPr lang="de-DE" dirty="0"/>
            </a:p>
          </p:txBody>
        </p:sp>
        <p:sp>
          <p:nvSpPr>
            <p:cNvPr id="19" name="Textfeld 18"/>
            <p:cNvSpPr txBox="1"/>
            <p:nvPr/>
          </p:nvSpPr>
          <p:spPr>
            <a:xfrm>
              <a:off x="4795109" y="4215557"/>
              <a:ext cx="2573880" cy="1200329"/>
            </a:xfrm>
            <a:prstGeom prst="rect">
              <a:avLst/>
            </a:prstGeom>
            <a:noFill/>
          </p:spPr>
          <p:txBody>
            <a:bodyPr wrap="square" rtlCol="0">
              <a:spAutoFit/>
            </a:bodyPr>
            <a:lstStyle/>
            <a:p>
              <a:r>
                <a:rPr lang="de-DE" dirty="0" smtClean="0"/>
                <a:t>Mit welchen anderen Klassen kooperiert diese Klasse? (Hinweise auf Assoziationen)</a:t>
              </a:r>
              <a:endParaRPr lang="de-DE" dirty="0"/>
            </a:p>
          </p:txBody>
        </p:sp>
        <p:cxnSp>
          <p:nvCxnSpPr>
            <p:cNvPr id="21" name="Gerade Verbindung 20"/>
            <p:cNvCxnSpPr/>
            <p:nvPr/>
          </p:nvCxnSpPr>
          <p:spPr>
            <a:xfrm rot="16200000" flipH="1">
              <a:off x="3206840" y="4687910"/>
              <a:ext cx="2807594"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Diagrammtypen</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
        <p:nvSpPr>
          <p:cNvPr id="11" name="L-Form 10"/>
          <p:cNvSpPr/>
          <p:nvPr/>
        </p:nvSpPr>
        <p:spPr>
          <a:xfrm>
            <a:off x="437882" y="1455312"/>
            <a:ext cx="5988675" cy="4649274"/>
          </a:xfrm>
          <a:prstGeom prst="corner">
            <a:avLst>
              <a:gd name="adj1" fmla="val 24827"/>
              <a:gd name="adj2" fmla="val 84870"/>
            </a:avLst>
          </a:prstGeom>
          <a:solidFill>
            <a:srgbClr val="FF000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L-Form 11"/>
          <p:cNvSpPr/>
          <p:nvPr/>
        </p:nvSpPr>
        <p:spPr>
          <a:xfrm flipH="1">
            <a:off x="2562896" y="1442433"/>
            <a:ext cx="6143222" cy="4492580"/>
          </a:xfrm>
          <a:prstGeom prst="corner">
            <a:avLst>
              <a:gd name="adj1" fmla="val 26998"/>
              <a:gd name="adj2" fmla="val 88616"/>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721218" y="1725770"/>
            <a:ext cx="3348507" cy="15583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5061397" y="1725770"/>
            <a:ext cx="3348507" cy="15583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2871989" y="4250028"/>
            <a:ext cx="1001621" cy="400110"/>
          </a:xfrm>
          <a:prstGeom prst="rect">
            <a:avLst/>
          </a:prstGeom>
          <a:noFill/>
        </p:spPr>
        <p:txBody>
          <a:bodyPr wrap="none" rtlCol="0">
            <a:spAutoFit/>
          </a:bodyPr>
          <a:lstStyle/>
          <a:p>
            <a:r>
              <a:rPr lang="de-DE" sz="2000" dirty="0" smtClean="0"/>
              <a:t>Attribut</a:t>
            </a:r>
            <a:endParaRPr lang="de-DE" sz="2000" dirty="0"/>
          </a:p>
        </p:txBody>
      </p:sp>
      <p:sp>
        <p:nvSpPr>
          <p:cNvPr id="15" name="Textfeld 14"/>
          <p:cNvSpPr txBox="1"/>
          <p:nvPr/>
        </p:nvSpPr>
        <p:spPr>
          <a:xfrm>
            <a:off x="4790940" y="4250028"/>
            <a:ext cx="1238224" cy="400110"/>
          </a:xfrm>
          <a:prstGeom prst="rect">
            <a:avLst/>
          </a:prstGeom>
          <a:noFill/>
        </p:spPr>
        <p:txBody>
          <a:bodyPr wrap="none" rtlCol="0">
            <a:spAutoFit/>
          </a:bodyPr>
          <a:lstStyle/>
          <a:p>
            <a:r>
              <a:rPr lang="de-DE" sz="2000" dirty="0" smtClean="0"/>
              <a:t>Operation</a:t>
            </a:r>
            <a:endParaRPr lang="de-DE" sz="2000" dirty="0"/>
          </a:p>
        </p:txBody>
      </p:sp>
      <p:sp>
        <p:nvSpPr>
          <p:cNvPr id="16" name="Textfeld 15"/>
          <p:cNvSpPr txBox="1"/>
          <p:nvPr/>
        </p:nvSpPr>
        <p:spPr>
          <a:xfrm>
            <a:off x="2871989" y="5306096"/>
            <a:ext cx="830677" cy="400110"/>
          </a:xfrm>
          <a:prstGeom prst="rect">
            <a:avLst/>
          </a:prstGeom>
          <a:noFill/>
        </p:spPr>
        <p:txBody>
          <a:bodyPr wrap="none" rtlCol="0">
            <a:spAutoFit/>
          </a:bodyPr>
          <a:lstStyle/>
          <a:p>
            <a:r>
              <a:rPr lang="de-DE" sz="2000" dirty="0" smtClean="0"/>
              <a:t>Klasse</a:t>
            </a:r>
            <a:endParaRPr lang="de-DE" sz="2000" dirty="0"/>
          </a:p>
        </p:txBody>
      </p:sp>
      <p:sp>
        <p:nvSpPr>
          <p:cNvPr id="17" name="Textfeld 16"/>
          <p:cNvSpPr txBox="1"/>
          <p:nvPr/>
        </p:nvSpPr>
        <p:spPr>
          <a:xfrm>
            <a:off x="5148477" y="5306096"/>
            <a:ext cx="880690" cy="400110"/>
          </a:xfrm>
          <a:prstGeom prst="rect">
            <a:avLst/>
          </a:prstGeom>
          <a:noFill/>
        </p:spPr>
        <p:txBody>
          <a:bodyPr wrap="none" rtlCol="0">
            <a:spAutoFit/>
          </a:bodyPr>
          <a:lstStyle/>
          <a:p>
            <a:pPr algn="r"/>
            <a:r>
              <a:rPr lang="de-DE" sz="2000" dirty="0" smtClean="0"/>
              <a:t>Objekt</a:t>
            </a:r>
            <a:endParaRPr lang="de-DE" sz="2000" dirty="0"/>
          </a:p>
        </p:txBody>
      </p:sp>
      <p:sp>
        <p:nvSpPr>
          <p:cNvPr id="18" name="Textfeld 17"/>
          <p:cNvSpPr txBox="1"/>
          <p:nvPr/>
        </p:nvSpPr>
        <p:spPr>
          <a:xfrm>
            <a:off x="3481768" y="4744705"/>
            <a:ext cx="1995867" cy="461665"/>
          </a:xfrm>
          <a:prstGeom prst="rect">
            <a:avLst/>
          </a:prstGeom>
          <a:noFill/>
        </p:spPr>
        <p:txBody>
          <a:bodyPr wrap="none" rtlCol="0">
            <a:spAutoFit/>
          </a:bodyPr>
          <a:lstStyle/>
          <a:p>
            <a:r>
              <a:rPr lang="de-DE" sz="2400" b="1" i="1" dirty="0" smtClean="0"/>
              <a:t>Basiskonzepte</a:t>
            </a:r>
            <a:endParaRPr lang="de-DE" sz="2400" b="1" i="1" dirty="0"/>
          </a:p>
        </p:txBody>
      </p:sp>
      <p:sp>
        <p:nvSpPr>
          <p:cNvPr id="19" name="Textfeld 18"/>
          <p:cNvSpPr txBox="1"/>
          <p:nvPr/>
        </p:nvSpPr>
        <p:spPr>
          <a:xfrm>
            <a:off x="1106977" y="2274109"/>
            <a:ext cx="2576988" cy="461665"/>
          </a:xfrm>
          <a:prstGeom prst="rect">
            <a:avLst/>
          </a:prstGeom>
          <a:noFill/>
        </p:spPr>
        <p:txBody>
          <a:bodyPr wrap="none" rtlCol="0">
            <a:spAutoFit/>
          </a:bodyPr>
          <a:lstStyle/>
          <a:p>
            <a:r>
              <a:rPr lang="de-DE" sz="2400" b="1" i="1" dirty="0" smtClean="0"/>
              <a:t>Statische Konzepte</a:t>
            </a:r>
            <a:endParaRPr lang="de-DE" sz="2400" b="1" i="1" dirty="0"/>
          </a:p>
        </p:txBody>
      </p:sp>
      <p:sp>
        <p:nvSpPr>
          <p:cNvPr id="20" name="Textfeld 19"/>
          <p:cNvSpPr txBox="1"/>
          <p:nvPr/>
        </p:nvSpPr>
        <p:spPr>
          <a:xfrm>
            <a:off x="5250596" y="2274109"/>
            <a:ext cx="2970108" cy="461665"/>
          </a:xfrm>
          <a:prstGeom prst="rect">
            <a:avLst/>
          </a:prstGeom>
          <a:noFill/>
        </p:spPr>
        <p:txBody>
          <a:bodyPr wrap="none" rtlCol="0">
            <a:spAutoFit/>
          </a:bodyPr>
          <a:lstStyle/>
          <a:p>
            <a:r>
              <a:rPr lang="de-DE" sz="2400" b="1" i="1" dirty="0" smtClean="0"/>
              <a:t>Dynamische Konzepte</a:t>
            </a:r>
            <a:endParaRPr lang="de-DE" sz="2400" b="1" i="1" dirty="0"/>
          </a:p>
        </p:txBody>
      </p:sp>
      <p:sp>
        <p:nvSpPr>
          <p:cNvPr id="21" name="Textfeld 20"/>
          <p:cNvSpPr txBox="1"/>
          <p:nvPr/>
        </p:nvSpPr>
        <p:spPr>
          <a:xfrm>
            <a:off x="811370" y="2820474"/>
            <a:ext cx="1832105" cy="400110"/>
          </a:xfrm>
          <a:prstGeom prst="rect">
            <a:avLst/>
          </a:prstGeom>
          <a:noFill/>
        </p:spPr>
        <p:txBody>
          <a:bodyPr wrap="none" rtlCol="0">
            <a:spAutoFit/>
          </a:bodyPr>
          <a:lstStyle/>
          <a:p>
            <a:r>
              <a:rPr lang="de-DE" sz="2000" dirty="0" smtClean="0"/>
              <a:t>Generalisierung</a:t>
            </a:r>
            <a:endParaRPr lang="de-DE" sz="2000" dirty="0"/>
          </a:p>
        </p:txBody>
      </p:sp>
      <p:sp>
        <p:nvSpPr>
          <p:cNvPr id="22" name="Textfeld 21"/>
          <p:cNvSpPr txBox="1"/>
          <p:nvPr/>
        </p:nvSpPr>
        <p:spPr>
          <a:xfrm>
            <a:off x="3210714" y="2820474"/>
            <a:ext cx="757836" cy="400110"/>
          </a:xfrm>
          <a:prstGeom prst="rect">
            <a:avLst/>
          </a:prstGeom>
          <a:noFill/>
        </p:spPr>
        <p:txBody>
          <a:bodyPr wrap="none" rtlCol="0">
            <a:spAutoFit/>
          </a:bodyPr>
          <a:lstStyle/>
          <a:p>
            <a:pPr algn="r"/>
            <a:r>
              <a:rPr lang="de-DE" sz="2000" dirty="0" smtClean="0"/>
              <a:t>Paket</a:t>
            </a:r>
            <a:endParaRPr lang="de-DE" sz="2000" dirty="0"/>
          </a:p>
        </p:txBody>
      </p:sp>
      <p:sp>
        <p:nvSpPr>
          <p:cNvPr id="23" name="Textfeld 22"/>
          <p:cNvSpPr txBox="1"/>
          <p:nvPr/>
        </p:nvSpPr>
        <p:spPr>
          <a:xfrm>
            <a:off x="5151550" y="2833353"/>
            <a:ext cx="1061124" cy="400110"/>
          </a:xfrm>
          <a:prstGeom prst="rect">
            <a:avLst/>
          </a:prstGeom>
          <a:noFill/>
        </p:spPr>
        <p:txBody>
          <a:bodyPr wrap="none" rtlCol="0">
            <a:spAutoFit/>
          </a:bodyPr>
          <a:lstStyle/>
          <a:p>
            <a:r>
              <a:rPr lang="de-DE" sz="2000" dirty="0" smtClean="0"/>
              <a:t>Aktivität</a:t>
            </a:r>
            <a:endParaRPr lang="de-DE" sz="2000" dirty="0"/>
          </a:p>
        </p:txBody>
      </p:sp>
      <p:sp>
        <p:nvSpPr>
          <p:cNvPr id="24" name="Textfeld 23"/>
          <p:cNvSpPr txBox="1"/>
          <p:nvPr/>
        </p:nvSpPr>
        <p:spPr>
          <a:xfrm>
            <a:off x="6304343" y="2833353"/>
            <a:ext cx="2004395" cy="400110"/>
          </a:xfrm>
          <a:prstGeom prst="rect">
            <a:avLst/>
          </a:prstGeom>
          <a:noFill/>
        </p:spPr>
        <p:txBody>
          <a:bodyPr wrap="none" rtlCol="0">
            <a:spAutoFit/>
          </a:bodyPr>
          <a:lstStyle/>
          <a:p>
            <a:pPr algn="r"/>
            <a:r>
              <a:rPr lang="de-DE" sz="2000" dirty="0" smtClean="0"/>
              <a:t>Zustandsautomat</a:t>
            </a:r>
            <a:endParaRPr lang="de-DE" sz="2000" dirty="0"/>
          </a:p>
        </p:txBody>
      </p:sp>
      <p:sp>
        <p:nvSpPr>
          <p:cNvPr id="25" name="Textfeld 24"/>
          <p:cNvSpPr txBox="1"/>
          <p:nvPr/>
        </p:nvSpPr>
        <p:spPr>
          <a:xfrm>
            <a:off x="5151550" y="1803043"/>
            <a:ext cx="1146468" cy="400110"/>
          </a:xfrm>
          <a:prstGeom prst="rect">
            <a:avLst/>
          </a:prstGeom>
          <a:noFill/>
        </p:spPr>
        <p:txBody>
          <a:bodyPr wrap="none" rtlCol="0">
            <a:spAutoFit/>
          </a:bodyPr>
          <a:lstStyle/>
          <a:p>
            <a:r>
              <a:rPr lang="de-DE" sz="2000" dirty="0" err="1" smtClean="0"/>
              <a:t>Use</a:t>
            </a:r>
            <a:r>
              <a:rPr lang="de-DE" sz="2000" dirty="0" smtClean="0"/>
              <a:t>-Case</a:t>
            </a:r>
            <a:endParaRPr lang="de-DE" sz="2000" dirty="0"/>
          </a:p>
        </p:txBody>
      </p:sp>
      <p:sp>
        <p:nvSpPr>
          <p:cNvPr id="26" name="Textfeld 25"/>
          <p:cNvSpPr txBox="1"/>
          <p:nvPr/>
        </p:nvSpPr>
        <p:spPr>
          <a:xfrm>
            <a:off x="7240178" y="1803043"/>
            <a:ext cx="1068562" cy="400110"/>
          </a:xfrm>
          <a:prstGeom prst="rect">
            <a:avLst/>
          </a:prstGeom>
          <a:noFill/>
        </p:spPr>
        <p:txBody>
          <a:bodyPr wrap="none" rtlCol="0">
            <a:spAutoFit/>
          </a:bodyPr>
          <a:lstStyle/>
          <a:p>
            <a:pPr algn="r"/>
            <a:r>
              <a:rPr lang="de-DE" sz="2000" dirty="0" smtClean="0"/>
              <a:t>Szenario</a:t>
            </a:r>
            <a:endParaRPr lang="de-DE" sz="2000" dirty="0"/>
          </a:p>
        </p:txBody>
      </p:sp>
      <p:sp>
        <p:nvSpPr>
          <p:cNvPr id="27" name="Textfeld 26"/>
          <p:cNvSpPr txBox="1"/>
          <p:nvPr/>
        </p:nvSpPr>
        <p:spPr>
          <a:xfrm>
            <a:off x="1661376" y="1803043"/>
            <a:ext cx="1421223" cy="400110"/>
          </a:xfrm>
          <a:prstGeom prst="rect">
            <a:avLst/>
          </a:prstGeom>
          <a:noFill/>
        </p:spPr>
        <p:txBody>
          <a:bodyPr wrap="none" rtlCol="0">
            <a:spAutoFit/>
          </a:bodyPr>
          <a:lstStyle/>
          <a:p>
            <a:r>
              <a:rPr lang="de-DE" sz="2000" dirty="0" smtClean="0"/>
              <a:t>Assoziation </a:t>
            </a:r>
            <a:endParaRPr lang="de-DE" sz="2000" dirty="0"/>
          </a:p>
        </p:txBody>
      </p:sp>
      <p:sp>
        <p:nvSpPr>
          <p:cNvPr id="29" name="Textfeld 28"/>
          <p:cNvSpPr txBox="1"/>
          <p:nvPr/>
        </p:nvSpPr>
        <p:spPr>
          <a:xfrm>
            <a:off x="604701" y="4940035"/>
            <a:ext cx="1458669" cy="830997"/>
          </a:xfrm>
          <a:prstGeom prst="rect">
            <a:avLst/>
          </a:prstGeom>
          <a:noFill/>
        </p:spPr>
        <p:txBody>
          <a:bodyPr wrap="none" rtlCol="0">
            <a:spAutoFit/>
          </a:bodyPr>
          <a:lstStyle/>
          <a:p>
            <a:r>
              <a:rPr lang="de-DE" sz="2400" b="1" i="1" dirty="0" smtClean="0"/>
              <a:t>Statisches</a:t>
            </a:r>
          </a:p>
          <a:p>
            <a:r>
              <a:rPr lang="de-DE" sz="2400" b="1" i="1" dirty="0" smtClean="0"/>
              <a:t>Modell</a:t>
            </a:r>
            <a:endParaRPr lang="de-DE" sz="2400" b="1" i="1" dirty="0"/>
          </a:p>
        </p:txBody>
      </p:sp>
      <p:sp>
        <p:nvSpPr>
          <p:cNvPr id="30" name="Textfeld 29"/>
          <p:cNvSpPr txBox="1"/>
          <p:nvPr/>
        </p:nvSpPr>
        <p:spPr>
          <a:xfrm>
            <a:off x="6716151" y="4940035"/>
            <a:ext cx="1851789" cy="830997"/>
          </a:xfrm>
          <a:prstGeom prst="rect">
            <a:avLst/>
          </a:prstGeom>
          <a:noFill/>
        </p:spPr>
        <p:txBody>
          <a:bodyPr wrap="none" rtlCol="0">
            <a:spAutoFit/>
          </a:bodyPr>
          <a:lstStyle/>
          <a:p>
            <a:pPr algn="r"/>
            <a:r>
              <a:rPr lang="de-DE" sz="2400" b="1" i="1" dirty="0" smtClean="0"/>
              <a:t>Dynamisches</a:t>
            </a:r>
          </a:p>
          <a:p>
            <a:pPr algn="r"/>
            <a:r>
              <a:rPr lang="de-DE" sz="2400" b="1" i="1" dirty="0" smtClean="0"/>
              <a:t>Modell</a:t>
            </a:r>
            <a:endParaRPr lang="de-DE" sz="2400" b="1" i="1" dirty="0"/>
          </a:p>
        </p:txBody>
      </p:sp>
      <p:sp>
        <p:nvSpPr>
          <p:cNvPr id="13" name="Rechteck 12"/>
          <p:cNvSpPr/>
          <p:nvPr/>
        </p:nvSpPr>
        <p:spPr>
          <a:xfrm>
            <a:off x="2805448" y="4196366"/>
            <a:ext cx="3348507" cy="1558343"/>
          </a:xfrm>
          <a:prstGeom prst="rect">
            <a:avLst/>
          </a:prstGeom>
          <a:solidFill>
            <a:schemeClr val="bg1">
              <a:alpha val="1490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i="1"/>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CRC-Karten</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grpSp>
        <p:nvGrpSpPr>
          <p:cNvPr id="7" name="Gruppieren 21"/>
          <p:cNvGrpSpPr/>
          <p:nvPr/>
        </p:nvGrpSpPr>
        <p:grpSpPr>
          <a:xfrm>
            <a:off x="1700011" y="3311007"/>
            <a:ext cx="5821251" cy="2808388"/>
            <a:chOff x="1700011" y="3284113"/>
            <a:chExt cx="5821251" cy="2808388"/>
          </a:xfrm>
        </p:grpSpPr>
        <p:sp>
          <p:nvSpPr>
            <p:cNvPr id="6" name="Rechteck 5"/>
            <p:cNvSpPr/>
            <p:nvPr/>
          </p:nvSpPr>
          <p:spPr>
            <a:xfrm>
              <a:off x="1700011" y="3284113"/>
              <a:ext cx="5821251" cy="2807594"/>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4" name="Gerade Verbindung 13"/>
            <p:cNvCxnSpPr/>
            <p:nvPr/>
          </p:nvCxnSpPr>
          <p:spPr>
            <a:xfrm rot="10800000">
              <a:off x="1700011" y="3992451"/>
              <a:ext cx="2910626"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a:off x="2343955" y="3425781"/>
              <a:ext cx="1590500" cy="400110"/>
            </a:xfrm>
            <a:prstGeom prst="rect">
              <a:avLst/>
            </a:prstGeom>
            <a:noFill/>
          </p:spPr>
          <p:txBody>
            <a:bodyPr wrap="none" rtlCol="0">
              <a:spAutoFit/>
            </a:bodyPr>
            <a:lstStyle/>
            <a:p>
              <a:r>
                <a:rPr lang="de-DE" sz="2000" b="1" i="1" dirty="0" smtClean="0"/>
                <a:t>Klassenname</a:t>
              </a:r>
              <a:endParaRPr lang="de-DE" sz="2000" b="1" i="1" dirty="0"/>
            </a:p>
          </p:txBody>
        </p:sp>
        <p:sp>
          <p:nvSpPr>
            <p:cNvPr id="16" name="Textfeld 15"/>
            <p:cNvSpPr txBox="1"/>
            <p:nvPr/>
          </p:nvSpPr>
          <p:spPr>
            <a:xfrm>
              <a:off x="2240923" y="4108362"/>
              <a:ext cx="1877950" cy="400110"/>
            </a:xfrm>
            <a:prstGeom prst="rect">
              <a:avLst/>
            </a:prstGeom>
            <a:noFill/>
          </p:spPr>
          <p:txBody>
            <a:bodyPr wrap="none" rtlCol="0">
              <a:spAutoFit/>
            </a:bodyPr>
            <a:lstStyle/>
            <a:p>
              <a:r>
                <a:rPr lang="de-DE" sz="2000" b="1" i="1" dirty="0" smtClean="0"/>
                <a:t>Zuständigkeiten</a:t>
              </a:r>
              <a:endParaRPr lang="de-DE" sz="2000" b="1" i="1" dirty="0"/>
            </a:p>
          </p:txBody>
        </p:sp>
        <p:sp>
          <p:nvSpPr>
            <p:cNvPr id="17" name="Textfeld 16"/>
            <p:cNvSpPr txBox="1"/>
            <p:nvPr/>
          </p:nvSpPr>
          <p:spPr>
            <a:xfrm>
              <a:off x="5138671" y="3438661"/>
              <a:ext cx="1765035" cy="400110"/>
            </a:xfrm>
            <a:prstGeom prst="rect">
              <a:avLst/>
            </a:prstGeom>
            <a:noFill/>
          </p:spPr>
          <p:txBody>
            <a:bodyPr wrap="none" rtlCol="0">
              <a:spAutoFit/>
            </a:bodyPr>
            <a:lstStyle/>
            <a:p>
              <a:r>
                <a:rPr lang="de-DE" sz="2000" b="1" i="1" dirty="0" smtClean="0"/>
                <a:t>Partnerklassen</a:t>
              </a:r>
              <a:endParaRPr lang="de-DE" sz="2000" b="1" i="1" dirty="0"/>
            </a:p>
          </p:txBody>
        </p:sp>
        <p:sp>
          <p:nvSpPr>
            <p:cNvPr id="18" name="Textfeld 17"/>
            <p:cNvSpPr txBox="1"/>
            <p:nvPr/>
          </p:nvSpPr>
          <p:spPr>
            <a:xfrm>
              <a:off x="1850203" y="4672757"/>
              <a:ext cx="2573880" cy="1200329"/>
            </a:xfrm>
            <a:prstGeom prst="rect">
              <a:avLst/>
            </a:prstGeom>
            <a:noFill/>
          </p:spPr>
          <p:txBody>
            <a:bodyPr wrap="square" rtlCol="0">
              <a:spAutoFit/>
            </a:bodyPr>
            <a:lstStyle/>
            <a:p>
              <a:r>
                <a:rPr lang="de-DE" dirty="0" smtClean="0"/>
                <a:t>Für welche Aufgaben ist diese Klasse zuständig?</a:t>
              </a:r>
            </a:p>
            <a:p>
              <a:r>
                <a:rPr lang="de-DE" dirty="0" smtClean="0"/>
                <a:t>(Hinweise auf Attribute und Methoden)</a:t>
              </a:r>
              <a:endParaRPr lang="de-DE" dirty="0"/>
            </a:p>
          </p:txBody>
        </p:sp>
        <p:sp>
          <p:nvSpPr>
            <p:cNvPr id="19" name="Textfeld 18"/>
            <p:cNvSpPr txBox="1"/>
            <p:nvPr/>
          </p:nvSpPr>
          <p:spPr>
            <a:xfrm>
              <a:off x="4795109" y="4215557"/>
              <a:ext cx="2573880" cy="1200329"/>
            </a:xfrm>
            <a:prstGeom prst="rect">
              <a:avLst/>
            </a:prstGeom>
            <a:noFill/>
          </p:spPr>
          <p:txBody>
            <a:bodyPr wrap="square" rtlCol="0">
              <a:spAutoFit/>
            </a:bodyPr>
            <a:lstStyle/>
            <a:p>
              <a:r>
                <a:rPr lang="de-DE" dirty="0" smtClean="0"/>
                <a:t>Mit welchen anderen Klassen kooperiert diese Klasse? (Hinweise auf Assoziationen)</a:t>
              </a:r>
              <a:endParaRPr lang="de-DE" dirty="0"/>
            </a:p>
          </p:txBody>
        </p:sp>
        <p:cxnSp>
          <p:nvCxnSpPr>
            <p:cNvPr id="21" name="Gerade Verbindung 20"/>
            <p:cNvCxnSpPr/>
            <p:nvPr/>
          </p:nvCxnSpPr>
          <p:spPr>
            <a:xfrm rot="16200000" flipH="1">
              <a:off x="3206840" y="4687910"/>
              <a:ext cx="2807594"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3" name="Inhaltsplatzhalter 2"/>
          <p:cNvSpPr>
            <a:spLocks noGrp="1"/>
          </p:cNvSpPr>
          <p:nvPr>
            <p:ph idx="1"/>
          </p:nvPr>
        </p:nvSpPr>
        <p:spPr>
          <a:xfrm>
            <a:off x="457200" y="1452283"/>
            <a:ext cx="8229600" cy="4948517"/>
          </a:xfrm>
        </p:spPr>
        <p:txBody>
          <a:bodyPr>
            <a:normAutofit fontScale="92500"/>
          </a:bodyPr>
          <a:lstStyle/>
          <a:p>
            <a:pPr>
              <a:buNone/>
            </a:pPr>
            <a:r>
              <a:rPr lang="de-DE" dirty="0" smtClean="0"/>
              <a:t>Methode: Durchspielen von Anwendungsfällen</a:t>
            </a:r>
          </a:p>
          <a:p>
            <a:r>
              <a:rPr lang="de-DE" sz="2800" dirty="0" smtClean="0"/>
              <a:t>Definition von Anwendungsfällen (gemeinsam mit Auftraggeber)</a:t>
            </a:r>
          </a:p>
          <a:p>
            <a:pPr lvl="1"/>
            <a:r>
              <a:rPr lang="de-DE" sz="2400" dirty="0" smtClean="0"/>
              <a:t>Modellierung in UML über </a:t>
            </a:r>
            <a:r>
              <a:rPr lang="de-DE" sz="2400" dirty="0" err="1" smtClean="0"/>
              <a:t>Use</a:t>
            </a:r>
            <a:r>
              <a:rPr lang="de-DE" sz="2400" dirty="0" smtClean="0"/>
              <a:t>-Case Diagramme</a:t>
            </a:r>
          </a:p>
          <a:p>
            <a:r>
              <a:rPr lang="de-DE" sz="2800" dirty="0" smtClean="0"/>
              <a:t>Durchspielen der Anwendungsfälle nacheinander</a:t>
            </a:r>
          </a:p>
          <a:p>
            <a:pPr lvl="1"/>
            <a:r>
              <a:rPr lang="de-DE" sz="2400" dirty="0" smtClean="0"/>
              <a:t>Auf den CRC-Karten werden dabei neue Zuständigkeiten und Partnerklassen festgehalten</a:t>
            </a:r>
          </a:p>
          <a:p>
            <a:pPr lvl="1"/>
            <a:r>
              <a:rPr lang="de-DE" sz="2400" dirty="0" smtClean="0"/>
              <a:t>Im Lauf der Zeit ergibt sich so ein vollständiges Bild</a:t>
            </a:r>
          </a:p>
          <a:p>
            <a:r>
              <a:rPr lang="de-DE" sz="2800" dirty="0" smtClean="0"/>
              <a:t>Wichtig:</a:t>
            </a:r>
          </a:p>
          <a:p>
            <a:pPr lvl="1"/>
            <a:r>
              <a:rPr lang="de-DE" sz="2400" dirty="0" smtClean="0"/>
              <a:t>Untersuchungen möglichst aller typischen Anwendungsfälle</a:t>
            </a:r>
          </a:p>
          <a:p>
            <a:pPr lvl="1"/>
            <a:r>
              <a:rPr lang="de-DE" sz="2400" dirty="0" smtClean="0"/>
              <a:t>Festhalten aller Details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Zusammenfassung</a:t>
            </a:r>
            <a:endParaRPr lang="de-DE" dirty="0"/>
          </a:p>
        </p:txBody>
      </p:sp>
      <p:sp>
        <p:nvSpPr>
          <p:cNvPr id="3" name="Inhaltsplatzhalter 2"/>
          <p:cNvSpPr>
            <a:spLocks noGrp="1"/>
          </p:cNvSpPr>
          <p:nvPr>
            <p:ph idx="1"/>
          </p:nvPr>
        </p:nvSpPr>
        <p:spPr>
          <a:xfrm>
            <a:off x="457200" y="1600200"/>
            <a:ext cx="8229600" cy="4646054"/>
          </a:xfrm>
        </p:spPr>
        <p:txBody>
          <a:bodyPr>
            <a:normAutofit/>
          </a:bodyPr>
          <a:lstStyle/>
          <a:p>
            <a:r>
              <a:rPr lang="de-DE" dirty="0" smtClean="0"/>
              <a:t>Objektorientierte Analyse mit UML</a:t>
            </a:r>
          </a:p>
          <a:p>
            <a:pPr lvl="1"/>
            <a:r>
              <a:rPr lang="de-DE" dirty="0" smtClean="0"/>
              <a:t>Statisches Modell: z.B. Klassendiagramm</a:t>
            </a:r>
          </a:p>
          <a:p>
            <a:pPr lvl="1"/>
            <a:r>
              <a:rPr lang="de-DE" dirty="0" smtClean="0"/>
              <a:t>Dynamisches Modell: z.B. Sequenzdiagramm</a:t>
            </a:r>
          </a:p>
          <a:p>
            <a:r>
              <a:rPr lang="de-DE" dirty="0" smtClean="0"/>
              <a:t>Objektorientierte Konzepte in der Analyse</a:t>
            </a:r>
          </a:p>
          <a:p>
            <a:pPr lvl="1"/>
            <a:r>
              <a:rPr lang="de-DE" dirty="0" smtClean="0"/>
              <a:t>Klassen und Objekte</a:t>
            </a:r>
          </a:p>
          <a:p>
            <a:pPr lvl="2"/>
            <a:r>
              <a:rPr lang="de-DE" dirty="0" smtClean="0"/>
              <a:t>Assoziationen, Generalisierung, Aggregation</a:t>
            </a:r>
          </a:p>
          <a:p>
            <a:pPr lvl="1"/>
            <a:r>
              <a:rPr lang="de-DE" dirty="0" smtClean="0"/>
              <a:t>Vorgehensweisen</a:t>
            </a:r>
          </a:p>
          <a:p>
            <a:pPr lvl="2"/>
            <a:r>
              <a:rPr lang="de-DE" dirty="0" smtClean="0"/>
              <a:t>Verb/Substantiv-Methode</a:t>
            </a:r>
          </a:p>
          <a:p>
            <a:pPr lvl="2"/>
            <a:r>
              <a:rPr lang="de-DE" dirty="0" smtClean="0"/>
              <a:t>CRC-Karten</a:t>
            </a:r>
          </a:p>
          <a:p>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Use</a:t>
            </a:r>
            <a:r>
              <a:rPr lang="de-DE" dirty="0" smtClean="0"/>
              <a:t>-Case Diagramm</a:t>
            </a:r>
            <a:endParaRPr lang="de-DE" dirty="0"/>
          </a:p>
        </p:txBody>
      </p:sp>
      <p:sp>
        <p:nvSpPr>
          <p:cNvPr id="3" name="Inhaltsplatzhalter 2"/>
          <p:cNvSpPr>
            <a:spLocks noGrp="1"/>
          </p:cNvSpPr>
          <p:nvPr>
            <p:ph idx="1"/>
          </p:nvPr>
        </p:nvSpPr>
        <p:spPr/>
        <p:txBody>
          <a:bodyPr/>
          <a:lstStyle/>
          <a:p>
            <a:pPr>
              <a:buNone/>
            </a:pPr>
            <a:r>
              <a:rPr lang="de-DE" dirty="0" err="1" smtClean="0"/>
              <a:t>Use</a:t>
            </a:r>
            <a:r>
              <a:rPr lang="de-DE" dirty="0" smtClean="0"/>
              <a:t> Case (Anwendungsfall)</a:t>
            </a:r>
          </a:p>
          <a:p>
            <a:r>
              <a:rPr lang="de-DE" dirty="0" smtClean="0"/>
              <a:t>Geschlossene Abfolge von Aktionen</a:t>
            </a:r>
          </a:p>
          <a:p>
            <a:r>
              <a:rPr lang="de-DE" dirty="0" smtClean="0"/>
              <a:t>Abstraktionslevel: „Was“ statt „Wie“</a:t>
            </a:r>
          </a:p>
          <a:p>
            <a:pPr lvl="1"/>
            <a:r>
              <a:rPr lang="de-DE" dirty="0" smtClean="0"/>
              <a:t>Keine Klassen, Operationen, etc.</a:t>
            </a:r>
          </a:p>
          <a:p>
            <a:r>
              <a:rPr lang="de-DE" dirty="0" smtClean="0"/>
              <a:t>Akteure: Externe Kommunikationspartner</a:t>
            </a:r>
          </a:p>
          <a:p>
            <a:pPr lvl="1"/>
            <a:r>
              <a:rPr lang="de-DE" dirty="0" smtClean="0"/>
              <a:t>z.B. Benutzer, </a:t>
            </a:r>
            <a:r>
              <a:rPr lang="de-DE" dirty="0" err="1" smtClean="0"/>
              <a:t>Betriebssystem,etc</a:t>
            </a:r>
            <a:r>
              <a:rPr lang="de-DE" dirty="0" smtClean="0"/>
              <a:t>.</a:t>
            </a:r>
          </a:p>
          <a:p>
            <a:pPr lvl="1"/>
            <a:r>
              <a:rPr lang="de-DE" dirty="0" smtClean="0"/>
              <a:t>Schnittstellen identifizieren und beschreiben</a:t>
            </a:r>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20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20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 </a:t>
            </a:r>
            <a:r>
              <a:rPr lang="de-DE" dirty="0" err="1" smtClean="0"/>
              <a:t>Use</a:t>
            </a:r>
            <a:r>
              <a:rPr lang="de-DE" dirty="0" smtClean="0"/>
              <a:t>-Case Diagramm</a:t>
            </a:r>
            <a:endParaRPr lang="de-DE" dirty="0"/>
          </a:p>
        </p:txBody>
      </p:sp>
      <p:sp>
        <p:nvSpPr>
          <p:cNvPr id="4" name="Datumsplatzhalter 3"/>
          <p:cNvSpPr>
            <a:spLocks noGrp="1"/>
          </p:cNvSpPr>
          <p:nvPr>
            <p:ph type="dt" sz="half" idx="10"/>
          </p:nvPr>
        </p:nvSpPr>
        <p:spPr/>
        <p:txBody>
          <a:bodyPr/>
          <a:lstStyle/>
          <a:p>
            <a:fld id="{188E4D7F-39A1-4CFB-8394-0A5FF582CF35}" type="datetime1">
              <a:rPr lang="de-DE" smtClean="0"/>
              <a:pPr/>
              <a:t>10.05.2009</a:t>
            </a:fld>
            <a:endParaRPr lang="de-DE"/>
          </a:p>
        </p:txBody>
      </p:sp>
      <p:sp>
        <p:nvSpPr>
          <p:cNvPr id="5" name="Fußzeilenplatzhalter 4"/>
          <p:cNvSpPr>
            <a:spLocks noGrp="1"/>
          </p:cNvSpPr>
          <p:nvPr>
            <p:ph type="ftr" sz="quarter" idx="11"/>
          </p:nvPr>
        </p:nvSpPr>
        <p:spPr/>
        <p:txBody>
          <a:bodyPr/>
          <a:lstStyle/>
          <a:p>
            <a:r>
              <a:rPr lang="de-DE" smtClean="0"/>
              <a:t>christof rezk-salama, computergraphik und multimediasysteme, universität siegen</a:t>
            </a:r>
            <a:endParaRPr lang="de-DE"/>
          </a:p>
        </p:txBody>
      </p:sp>
      <p:grpSp>
        <p:nvGrpSpPr>
          <p:cNvPr id="19" name="Gruppieren 18"/>
          <p:cNvGrpSpPr/>
          <p:nvPr/>
        </p:nvGrpSpPr>
        <p:grpSpPr>
          <a:xfrm>
            <a:off x="734096" y="1648495"/>
            <a:ext cx="714910" cy="1390919"/>
            <a:chOff x="2897747" y="2691684"/>
            <a:chExt cx="1002406" cy="1950268"/>
          </a:xfrm>
        </p:grpSpPr>
        <p:sp>
          <p:nvSpPr>
            <p:cNvPr id="6" name="Flussdiagramm: Verbindungsstelle 5"/>
            <p:cNvSpPr/>
            <p:nvPr/>
          </p:nvSpPr>
          <p:spPr>
            <a:xfrm>
              <a:off x="3070539" y="2691684"/>
              <a:ext cx="656823" cy="65682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 name="Gerade Verbindung 7"/>
            <p:cNvCxnSpPr>
              <a:stCxn id="6" idx="4"/>
            </p:cNvCxnSpPr>
            <p:nvPr/>
          </p:nvCxnSpPr>
          <p:spPr>
            <a:xfrm rot="16200000" flipH="1">
              <a:off x="2993802" y="3753656"/>
              <a:ext cx="824248" cy="1395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flipV="1">
              <a:off x="2897747" y="3629697"/>
              <a:ext cx="1002406" cy="2147"/>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rot="16200000" flipH="1">
              <a:off x="3371226" y="4206387"/>
              <a:ext cx="476517" cy="386367"/>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rot="5400000">
              <a:off x="2982711" y="4210509"/>
              <a:ext cx="478666" cy="38422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20" name="Ellipse 19"/>
          <p:cNvSpPr/>
          <p:nvPr/>
        </p:nvSpPr>
        <p:spPr>
          <a:xfrm>
            <a:off x="2459865" y="1661377"/>
            <a:ext cx="2009104" cy="101010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feld 20"/>
          <p:cNvSpPr txBox="1"/>
          <p:nvPr/>
        </p:nvSpPr>
        <p:spPr>
          <a:xfrm>
            <a:off x="2648072" y="1843263"/>
            <a:ext cx="1632691" cy="646331"/>
          </a:xfrm>
          <a:prstGeom prst="rect">
            <a:avLst/>
          </a:prstGeom>
          <a:noFill/>
        </p:spPr>
        <p:txBody>
          <a:bodyPr wrap="none" rtlCol="0">
            <a:spAutoFit/>
          </a:bodyPr>
          <a:lstStyle/>
          <a:p>
            <a:pPr algn="ctr"/>
            <a:r>
              <a:rPr lang="de-DE" dirty="0" smtClean="0"/>
              <a:t>Verkaufsposten</a:t>
            </a:r>
          </a:p>
          <a:p>
            <a:pPr algn="ctr"/>
            <a:r>
              <a:rPr lang="de-DE" dirty="0" smtClean="0"/>
              <a:t>eingeben</a:t>
            </a:r>
            <a:endParaRPr lang="de-DE" dirty="0"/>
          </a:p>
        </p:txBody>
      </p:sp>
      <p:sp>
        <p:nvSpPr>
          <p:cNvPr id="23" name="Ellipse 22"/>
          <p:cNvSpPr/>
          <p:nvPr/>
        </p:nvSpPr>
        <p:spPr>
          <a:xfrm>
            <a:off x="6220496" y="1661377"/>
            <a:ext cx="2009104" cy="101010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Textfeld 23"/>
          <p:cNvSpPr txBox="1"/>
          <p:nvPr/>
        </p:nvSpPr>
        <p:spPr>
          <a:xfrm>
            <a:off x="6594619" y="1843263"/>
            <a:ext cx="1260858" cy="646331"/>
          </a:xfrm>
          <a:prstGeom prst="rect">
            <a:avLst/>
          </a:prstGeom>
          <a:noFill/>
        </p:spPr>
        <p:txBody>
          <a:bodyPr wrap="none" rtlCol="0">
            <a:spAutoFit/>
          </a:bodyPr>
          <a:lstStyle/>
          <a:p>
            <a:pPr algn="ctr"/>
            <a:r>
              <a:rPr lang="de-DE" dirty="0" smtClean="0"/>
              <a:t>Konto nicht</a:t>
            </a:r>
          </a:p>
          <a:p>
            <a:pPr algn="ctr"/>
            <a:r>
              <a:rPr lang="de-DE" dirty="0" smtClean="0"/>
              <a:t>gefunden</a:t>
            </a:r>
            <a:endParaRPr lang="de-DE" dirty="0"/>
          </a:p>
        </p:txBody>
      </p:sp>
      <p:sp>
        <p:nvSpPr>
          <p:cNvPr id="27" name="Ellipse 26"/>
          <p:cNvSpPr/>
          <p:nvPr/>
        </p:nvSpPr>
        <p:spPr>
          <a:xfrm>
            <a:off x="2459865" y="4752303"/>
            <a:ext cx="2009104" cy="101010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p:cNvSpPr txBox="1"/>
          <p:nvPr/>
        </p:nvSpPr>
        <p:spPr>
          <a:xfrm>
            <a:off x="2570358" y="4934189"/>
            <a:ext cx="1788118" cy="646331"/>
          </a:xfrm>
          <a:prstGeom prst="rect">
            <a:avLst/>
          </a:prstGeom>
          <a:noFill/>
        </p:spPr>
        <p:txBody>
          <a:bodyPr wrap="none" rtlCol="0">
            <a:spAutoFit/>
          </a:bodyPr>
          <a:lstStyle/>
          <a:p>
            <a:pPr algn="ctr"/>
            <a:r>
              <a:rPr lang="de-DE" dirty="0" smtClean="0"/>
              <a:t>Kreditwürdigkeit</a:t>
            </a:r>
          </a:p>
          <a:p>
            <a:pPr algn="ctr"/>
            <a:r>
              <a:rPr lang="de-DE" dirty="0" smtClean="0"/>
              <a:t>prüfen</a:t>
            </a:r>
            <a:endParaRPr lang="de-DE" dirty="0"/>
          </a:p>
        </p:txBody>
      </p:sp>
      <p:grpSp>
        <p:nvGrpSpPr>
          <p:cNvPr id="32" name="Gruppieren 31"/>
          <p:cNvGrpSpPr/>
          <p:nvPr/>
        </p:nvGrpSpPr>
        <p:grpSpPr>
          <a:xfrm>
            <a:off x="3916627" y="2993894"/>
            <a:ext cx="2856210" cy="1435995"/>
            <a:chOff x="4198513" y="3116686"/>
            <a:chExt cx="2009104" cy="1010102"/>
          </a:xfrm>
        </p:grpSpPr>
        <p:sp>
          <p:nvSpPr>
            <p:cNvPr id="25" name="Ellipse 24"/>
            <p:cNvSpPr/>
            <p:nvPr/>
          </p:nvSpPr>
          <p:spPr>
            <a:xfrm>
              <a:off x="4198513" y="3116686"/>
              <a:ext cx="2009104" cy="101010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p:cNvSpPr txBox="1"/>
            <p:nvPr/>
          </p:nvSpPr>
          <p:spPr>
            <a:xfrm>
              <a:off x="4520284" y="3606584"/>
              <a:ext cx="1253686" cy="454640"/>
            </a:xfrm>
            <a:prstGeom prst="rect">
              <a:avLst/>
            </a:prstGeom>
            <a:noFill/>
            <a:ln w="38100">
              <a:noFill/>
            </a:ln>
          </p:spPr>
          <p:txBody>
            <a:bodyPr wrap="none" rtlCol="0">
              <a:spAutoFit/>
            </a:bodyPr>
            <a:lstStyle/>
            <a:p>
              <a:pPr algn="ctr"/>
              <a:r>
                <a:rPr lang="de-DE" b="1" dirty="0" err="1" smtClean="0"/>
                <a:t>extension</a:t>
              </a:r>
              <a:r>
                <a:rPr lang="de-DE" b="1" dirty="0" smtClean="0"/>
                <a:t> </a:t>
              </a:r>
              <a:r>
                <a:rPr lang="de-DE" b="1" dirty="0" err="1" smtClean="0"/>
                <a:t>points</a:t>
              </a:r>
              <a:endParaRPr lang="de-DE" b="1" dirty="0" smtClean="0"/>
            </a:p>
            <a:p>
              <a:pPr algn="ctr"/>
              <a:r>
                <a:rPr lang="de-DE" dirty="0" smtClean="0"/>
                <a:t>Fehlender Kunde</a:t>
              </a:r>
              <a:endParaRPr lang="de-DE" dirty="0"/>
            </a:p>
          </p:txBody>
        </p:sp>
      </p:grpSp>
      <p:sp>
        <p:nvSpPr>
          <p:cNvPr id="34" name="Textfeld 33"/>
          <p:cNvSpPr txBox="1"/>
          <p:nvPr/>
        </p:nvSpPr>
        <p:spPr>
          <a:xfrm>
            <a:off x="4579205" y="3025527"/>
            <a:ext cx="1446038" cy="646331"/>
          </a:xfrm>
          <a:prstGeom prst="rect">
            <a:avLst/>
          </a:prstGeom>
          <a:noFill/>
        </p:spPr>
        <p:txBody>
          <a:bodyPr wrap="none" rtlCol="0">
            <a:spAutoFit/>
          </a:bodyPr>
          <a:lstStyle/>
          <a:p>
            <a:pPr algn="ctr"/>
            <a:r>
              <a:rPr lang="de-DE" dirty="0" smtClean="0"/>
              <a:t>Kundendaten</a:t>
            </a:r>
          </a:p>
          <a:p>
            <a:pPr algn="ctr"/>
            <a:r>
              <a:rPr lang="de-DE" dirty="0" smtClean="0"/>
              <a:t>einsehen</a:t>
            </a:r>
            <a:endParaRPr lang="de-DE" dirty="0"/>
          </a:p>
        </p:txBody>
      </p:sp>
      <p:cxnSp>
        <p:nvCxnSpPr>
          <p:cNvPr id="38" name="Gerade Verbindung 37"/>
          <p:cNvCxnSpPr>
            <a:stCxn id="25" idx="2"/>
            <a:endCxn id="25" idx="6"/>
          </p:cNvCxnSpPr>
          <p:nvPr/>
        </p:nvCxnSpPr>
        <p:spPr>
          <a:xfrm rot="10800000" flipH="1">
            <a:off x="3916627" y="3711891"/>
            <a:ext cx="2856210" cy="158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2" name="Gerade Verbindung mit Pfeil 41"/>
          <p:cNvCxnSpPr/>
          <p:nvPr/>
        </p:nvCxnSpPr>
        <p:spPr>
          <a:xfrm flipV="1">
            <a:off x="3863662" y="4301546"/>
            <a:ext cx="682580" cy="476516"/>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p:nvPr/>
        </p:nvCxnSpPr>
        <p:spPr>
          <a:xfrm rot="10800000" flipV="1">
            <a:off x="6091708" y="2640171"/>
            <a:ext cx="721216" cy="450757"/>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7" name="Textfeld 46"/>
          <p:cNvSpPr txBox="1"/>
          <p:nvPr/>
        </p:nvSpPr>
        <p:spPr>
          <a:xfrm>
            <a:off x="6413678" y="2794716"/>
            <a:ext cx="1047787" cy="307777"/>
          </a:xfrm>
          <a:prstGeom prst="rect">
            <a:avLst/>
          </a:prstGeom>
          <a:noFill/>
        </p:spPr>
        <p:txBody>
          <a:bodyPr wrap="none" rtlCol="0">
            <a:spAutoFit/>
          </a:bodyPr>
          <a:lstStyle/>
          <a:p>
            <a:r>
              <a:rPr lang="de-DE" sz="1400" dirty="0" smtClean="0"/>
              <a:t>&lt;&lt;</a:t>
            </a:r>
            <a:r>
              <a:rPr lang="de-DE" sz="1400" dirty="0" err="1" smtClean="0"/>
              <a:t>extend</a:t>
            </a:r>
            <a:r>
              <a:rPr lang="de-DE" sz="1400" dirty="0" smtClean="0"/>
              <a:t>&gt;&gt;</a:t>
            </a:r>
            <a:endParaRPr lang="de-DE" sz="1400" dirty="0"/>
          </a:p>
        </p:txBody>
      </p:sp>
      <p:sp>
        <p:nvSpPr>
          <p:cNvPr id="48" name="Textfeld 47"/>
          <p:cNvSpPr txBox="1"/>
          <p:nvPr/>
        </p:nvSpPr>
        <p:spPr>
          <a:xfrm>
            <a:off x="4185633" y="4494727"/>
            <a:ext cx="1075936" cy="307777"/>
          </a:xfrm>
          <a:prstGeom prst="rect">
            <a:avLst/>
          </a:prstGeom>
          <a:noFill/>
        </p:spPr>
        <p:txBody>
          <a:bodyPr wrap="none" rtlCol="0">
            <a:spAutoFit/>
          </a:bodyPr>
          <a:lstStyle/>
          <a:p>
            <a:r>
              <a:rPr lang="de-DE" sz="1400" dirty="0" smtClean="0"/>
              <a:t>&lt;&lt;</a:t>
            </a:r>
            <a:r>
              <a:rPr lang="de-DE" sz="1400" dirty="0" err="1" smtClean="0"/>
              <a:t>include</a:t>
            </a:r>
            <a:r>
              <a:rPr lang="de-DE" sz="1400" dirty="0" smtClean="0"/>
              <a:t>&gt;&gt;</a:t>
            </a:r>
            <a:endParaRPr lang="de-DE" sz="1400" dirty="0"/>
          </a:p>
        </p:txBody>
      </p:sp>
      <p:sp>
        <p:nvSpPr>
          <p:cNvPr id="49" name="Rechteck 48"/>
          <p:cNvSpPr/>
          <p:nvPr/>
        </p:nvSpPr>
        <p:spPr>
          <a:xfrm>
            <a:off x="2086377" y="1429555"/>
            <a:ext cx="6516710" cy="459775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2" name="Gerade Verbindung 51"/>
          <p:cNvCxnSpPr>
            <a:stCxn id="20" idx="2"/>
          </p:cNvCxnSpPr>
          <p:nvPr/>
        </p:nvCxnSpPr>
        <p:spPr>
          <a:xfrm rot="10800000" flipV="1">
            <a:off x="1506831" y="2166428"/>
            <a:ext cx="953035" cy="15176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p:nvCxnSpPr>
        <p:spPr>
          <a:xfrm>
            <a:off x="1519707" y="2343955"/>
            <a:ext cx="2511380" cy="1068946"/>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p:nvCxnSpPr>
        <p:spPr>
          <a:xfrm rot="16200000" flipV="1">
            <a:off x="689021" y="3200400"/>
            <a:ext cx="2678805" cy="1017431"/>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7" name="Textfeld 56"/>
          <p:cNvSpPr txBox="1"/>
          <p:nvPr/>
        </p:nvSpPr>
        <p:spPr>
          <a:xfrm>
            <a:off x="4757231" y="1493950"/>
            <a:ext cx="1175002" cy="461665"/>
          </a:xfrm>
          <a:prstGeom prst="rect">
            <a:avLst/>
          </a:prstGeom>
          <a:noFill/>
        </p:spPr>
        <p:txBody>
          <a:bodyPr wrap="none" rtlCol="0">
            <a:spAutoFit/>
          </a:bodyPr>
          <a:lstStyle/>
          <a:p>
            <a:r>
              <a:rPr lang="de-DE" sz="2400" b="1" dirty="0" smtClean="0"/>
              <a:t>Verkauf</a:t>
            </a:r>
            <a:endParaRPr lang="de-DE" sz="2400" b="1" dirty="0"/>
          </a:p>
        </p:txBody>
      </p:sp>
      <p:sp>
        <p:nvSpPr>
          <p:cNvPr id="31" name="Textfeld 30"/>
          <p:cNvSpPr txBox="1"/>
          <p:nvPr/>
        </p:nvSpPr>
        <p:spPr>
          <a:xfrm>
            <a:off x="566670" y="3155324"/>
            <a:ext cx="1093184" cy="369332"/>
          </a:xfrm>
          <a:prstGeom prst="rect">
            <a:avLst/>
          </a:prstGeom>
          <a:noFill/>
        </p:spPr>
        <p:txBody>
          <a:bodyPr wrap="none" rtlCol="0">
            <a:spAutoFit/>
          </a:bodyPr>
          <a:lstStyle/>
          <a:p>
            <a:r>
              <a:rPr lang="de-DE" dirty="0" smtClean="0"/>
              <a:t>Verkäufer</a:t>
            </a:r>
            <a:endParaRPr lang="de-DE"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DISPLAYSOURCE" val="\documentclass{article}\pagestyle{empty}&#10;\begin{document}&#10;&#10;\end{document}&#10;"/>
  <p:tag name="EMBEDFONTS" val="1"/>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3439</Words>
  <Application>Microsoft Office PowerPoint</Application>
  <PresentationFormat>Bildschirmpräsentation (4:3)</PresentationFormat>
  <Paragraphs>1067</Paragraphs>
  <Slides>71</Slides>
  <Notes>0</Notes>
  <HiddenSlides>0</HiddenSlides>
  <MMClips>0</MMClips>
  <ScaleCrop>false</ScaleCrop>
  <HeadingPairs>
    <vt:vector size="4" baseType="variant">
      <vt:variant>
        <vt:lpstr>Design</vt:lpstr>
      </vt:variant>
      <vt:variant>
        <vt:i4>1</vt:i4>
      </vt:variant>
      <vt:variant>
        <vt:lpstr>Folientitel</vt:lpstr>
      </vt:variant>
      <vt:variant>
        <vt:i4>71</vt:i4>
      </vt:variant>
    </vt:vector>
  </HeadingPairs>
  <TitlesOfParts>
    <vt:vector size="72" baseType="lpstr">
      <vt:lpstr>Larissa-Design</vt:lpstr>
      <vt:lpstr>Objektorientierte Analyse mit UML</vt:lpstr>
      <vt:lpstr>Objektorientierte Analyse</vt:lpstr>
      <vt:lpstr>Einführung</vt:lpstr>
      <vt:lpstr>Wozu UML?</vt:lpstr>
      <vt:lpstr>Diagrammtypen der UML</vt:lpstr>
      <vt:lpstr>Diagrammtypen</vt:lpstr>
      <vt:lpstr>Diagrammtypen</vt:lpstr>
      <vt:lpstr>Use-Case Diagramm</vt:lpstr>
      <vt:lpstr>Beispiel Use-Case Diagramm</vt:lpstr>
      <vt:lpstr>Notationselement: Use-Case</vt:lpstr>
      <vt:lpstr>Notationselement: Use-Case</vt:lpstr>
      <vt:lpstr>Notationselement: Akteur</vt:lpstr>
      <vt:lpstr>Notationselement: Akteur</vt:lpstr>
      <vt:lpstr>Use-Case Diagramm</vt:lpstr>
      <vt:lpstr>&lt;&lt;include&gt;&gt;-Beziehung</vt:lpstr>
      <vt:lpstr>&lt;&lt;include&gt;&gt;-Beziehung</vt:lpstr>
      <vt:lpstr>&lt;&lt;extend&gt;&gt;-Beziehung</vt:lpstr>
      <vt:lpstr>&lt;&lt;extend&gt;&gt;-Beziehung</vt:lpstr>
      <vt:lpstr>Use-Case mit Verhaltensdiagramm</vt:lpstr>
      <vt:lpstr>Sinn der Use-Cases</vt:lpstr>
      <vt:lpstr>Objektorientierte Analyse</vt:lpstr>
      <vt:lpstr>Geheimnisprinzip</vt:lpstr>
      <vt:lpstr>Klassen in UML</vt:lpstr>
      <vt:lpstr>Objekte in UML</vt:lpstr>
      <vt:lpstr>Notationselement: Objekt</vt:lpstr>
      <vt:lpstr>Attribut</vt:lpstr>
      <vt:lpstr>Klassenattribute</vt:lpstr>
      <vt:lpstr>Operationen</vt:lpstr>
      <vt:lpstr>Klassenoperationen</vt:lpstr>
      <vt:lpstr>Assoziationen</vt:lpstr>
      <vt:lpstr>Assoziationen</vt:lpstr>
      <vt:lpstr>Klassendiagramm</vt:lpstr>
      <vt:lpstr>Reflexive Assoziation</vt:lpstr>
      <vt:lpstr>Assoziationen</vt:lpstr>
      <vt:lpstr>Assoziationen</vt:lpstr>
      <vt:lpstr>Assoziationen</vt:lpstr>
      <vt:lpstr>Multiplizität</vt:lpstr>
      <vt:lpstr>Multiplizität</vt:lpstr>
      <vt:lpstr>Beispiel: Punkte und Dreiecke</vt:lpstr>
      <vt:lpstr>Beispiel: Punkte und Dreiecke</vt:lpstr>
      <vt:lpstr>Beispiel: Punkte und Dreiecke</vt:lpstr>
      <vt:lpstr>Klassendiagramm</vt:lpstr>
      <vt:lpstr>Multiplizität</vt:lpstr>
      <vt:lpstr>Generalisierung und Vererbung</vt:lpstr>
      <vt:lpstr>Generalisierung und Vererbung</vt:lpstr>
      <vt:lpstr>Mehrteilige (n-äre) Assoziation</vt:lpstr>
      <vt:lpstr>Aggregation und Komposition</vt:lpstr>
      <vt:lpstr>Aggregation und Komposition</vt:lpstr>
      <vt:lpstr>Aggregation</vt:lpstr>
      <vt:lpstr>Assoziationen</vt:lpstr>
      <vt:lpstr>Assoziationen</vt:lpstr>
      <vt:lpstr>Assoziationen</vt:lpstr>
      <vt:lpstr>Assoziationen</vt:lpstr>
      <vt:lpstr>Dynamisches Modell</vt:lpstr>
      <vt:lpstr>Aktivitätsdiagramm</vt:lpstr>
      <vt:lpstr>Aktivitätsdiagramm</vt:lpstr>
      <vt:lpstr>Aktivitätsdiagramm</vt:lpstr>
      <vt:lpstr>Aktivitätsdiagramm</vt:lpstr>
      <vt:lpstr>Zustandsautomaten</vt:lpstr>
      <vt:lpstr>Sequenzdiagramm</vt:lpstr>
      <vt:lpstr>Sequenzdiagramm</vt:lpstr>
      <vt:lpstr>Objektorientierte Analyse</vt:lpstr>
      <vt:lpstr>Verb/Substantiv-Methode</vt:lpstr>
      <vt:lpstr>Verb/Substantiv-Methode</vt:lpstr>
      <vt:lpstr>Verb/Substantiv-Methode</vt:lpstr>
      <vt:lpstr>Verb/Substantiv-Methode</vt:lpstr>
      <vt:lpstr>Verb/Substantiv-Methode</vt:lpstr>
      <vt:lpstr>Verb/Substantiv-Methode</vt:lpstr>
      <vt:lpstr>CRC-Karten</vt:lpstr>
      <vt:lpstr>CRC-Karten</vt:lpstr>
      <vt:lpstr>Zusammenfassung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Warum ist Photorealismus so schwierig zu erreichen?</dc:title>
  <dc:creator>Christof Rezk-Salama</dc:creator>
  <cp:lastModifiedBy>Christof Rezk-Salama</cp:lastModifiedBy>
  <cp:revision>93</cp:revision>
  <dcterms:created xsi:type="dcterms:W3CDTF">2009-03-08T08:15:04Z</dcterms:created>
  <dcterms:modified xsi:type="dcterms:W3CDTF">2009-05-10T10:13:53Z</dcterms:modified>
</cp:coreProperties>
</file>