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83" r:id="rId2"/>
    <p:sldId id="284" r:id="rId3"/>
    <p:sldId id="285" r:id="rId4"/>
    <p:sldId id="345" r:id="rId5"/>
    <p:sldId id="286" r:id="rId6"/>
    <p:sldId id="346" r:id="rId7"/>
    <p:sldId id="347" r:id="rId8"/>
    <p:sldId id="348" r:id="rId9"/>
    <p:sldId id="349" r:id="rId10"/>
    <p:sldId id="350" r:id="rId11"/>
    <p:sldId id="351" r:id="rId12"/>
    <p:sldId id="353" r:id="rId13"/>
    <p:sldId id="354" r:id="rId14"/>
    <p:sldId id="356" r:id="rId15"/>
    <p:sldId id="358" r:id="rId16"/>
    <p:sldId id="359" r:id="rId17"/>
    <p:sldId id="355" r:id="rId18"/>
    <p:sldId id="357" r:id="rId19"/>
    <p:sldId id="360" r:id="rId20"/>
    <p:sldId id="361" r:id="rId21"/>
    <p:sldId id="362" r:id="rId22"/>
    <p:sldId id="369" r:id="rId23"/>
    <p:sldId id="363" r:id="rId24"/>
    <p:sldId id="364" r:id="rId25"/>
    <p:sldId id="365" r:id="rId26"/>
    <p:sldId id="366" r:id="rId27"/>
    <p:sldId id="367" r:id="rId28"/>
    <p:sldId id="368" r:id="rId29"/>
    <p:sldId id="371" r:id="rId30"/>
    <p:sldId id="372" r:id="rId31"/>
    <p:sldId id="373" r:id="rId32"/>
    <p:sldId id="374" r:id="rId33"/>
    <p:sldId id="375" r:id="rId34"/>
    <p:sldId id="376" r:id="rId35"/>
    <p:sldId id="377" r:id="rId36"/>
    <p:sldId id="378" r:id="rId37"/>
    <p:sldId id="380" r:id="rId38"/>
    <p:sldId id="379" r:id="rId39"/>
    <p:sldId id="382" r:id="rId40"/>
    <p:sldId id="381" r:id="rId41"/>
    <p:sldId id="383" r:id="rId42"/>
    <p:sldId id="384" r:id="rId43"/>
    <p:sldId id="385" r:id="rId44"/>
    <p:sldId id="401" r:id="rId45"/>
    <p:sldId id="387" r:id="rId46"/>
    <p:sldId id="388" r:id="rId47"/>
    <p:sldId id="386" r:id="rId48"/>
    <p:sldId id="370" r:id="rId49"/>
    <p:sldId id="389" r:id="rId50"/>
    <p:sldId id="390" r:id="rId51"/>
    <p:sldId id="391" r:id="rId52"/>
    <p:sldId id="392" r:id="rId53"/>
    <p:sldId id="393" r:id="rId54"/>
    <p:sldId id="394" r:id="rId55"/>
    <p:sldId id="395" r:id="rId56"/>
    <p:sldId id="396" r:id="rId57"/>
    <p:sldId id="397" r:id="rId58"/>
    <p:sldId id="398" r:id="rId59"/>
    <p:sldId id="399" r:id="rId60"/>
    <p:sldId id="400" r:id="rId61"/>
    <p:sldId id="402" r:id="rId62"/>
  </p:sldIdLst>
  <p:sldSz cx="9144000" cy="6858000" type="screen4x3"/>
  <p:notesSz cx="6858000" cy="9144000"/>
  <p:custDataLst>
    <p:tags r:id="rId64"/>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FF"/>
    <a:srgbClr val="4F81BD"/>
  </p:clrMru>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3500" autoAdjust="0"/>
  </p:normalViewPr>
  <p:slideViewPr>
    <p:cSldViewPr snapToGrid="0">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FE0C76-8BC9-4724-BBD4-6AFDB2883C37}" type="datetimeFigureOut">
              <a:rPr lang="de-DE" smtClean="0"/>
              <a:pPr/>
              <a:t>14.05.2009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DA0856-2913-4BF5-A97A-D85993D804A4}"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130425"/>
            <a:ext cx="7772400" cy="1470025"/>
          </a:xfrm>
        </p:spPr>
        <p:txBody>
          <a:bodyPr/>
          <a:lstStyle>
            <a:lvl1pPr>
              <a:defRPr baseline="0"/>
            </a:lvl1pPr>
          </a:lstStyle>
          <a:p>
            <a:r>
              <a:rPr lang="de-DE" dirty="0" smtClean="0"/>
              <a:t>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457200" y="6356350"/>
            <a:ext cx="1400156" cy="365125"/>
          </a:xfrm>
        </p:spPr>
        <p:txBody>
          <a:bodyPr/>
          <a:lstStyle>
            <a:lvl1pPr>
              <a:defRPr/>
            </a:lvl1pPr>
          </a:lstStyle>
          <a:p>
            <a:r>
              <a:rPr lang="de-DE" dirty="0" smtClean="0"/>
              <a:t>Berlin, 11.03.2009</a:t>
            </a:r>
          </a:p>
        </p:txBody>
      </p:sp>
      <p:sp>
        <p:nvSpPr>
          <p:cNvPr id="5" name="Fußzeilenplatzhalter 4"/>
          <p:cNvSpPr>
            <a:spLocks noGrp="1"/>
          </p:cNvSpPr>
          <p:nvPr>
            <p:ph type="ftr" sz="quarter" idx="11"/>
          </p:nvPr>
        </p:nvSpPr>
        <p:spPr>
          <a:xfrm>
            <a:off x="2000232" y="6357958"/>
            <a:ext cx="5715040" cy="365125"/>
          </a:xfrm>
        </p:spPr>
        <p:txBody>
          <a:bodyPr/>
          <a:lstStyle/>
          <a:p>
            <a:r>
              <a:rPr lang="de-DE" smtClean="0"/>
              <a:t>christof rezk-salama, computergraphik und multimediasysteme, universität siegen</a:t>
            </a:r>
            <a:endParaRPr lang="de-DE"/>
          </a:p>
        </p:txBody>
      </p:sp>
      <p:sp>
        <p:nvSpPr>
          <p:cNvPr id="6" name="Foliennummernplatzhalter 5"/>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D8A034F-C44C-4196-8D5D-233C7C575BD0}"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Foliennummernplatzhalter 5"/>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017675D-35FB-4E5D-A97F-A46DD0A9EFCF}"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Foliennummernplatzhalter 5"/>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Foliennummernplatzhalter 5"/>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AFC0CC72-EFAB-4C14-95F9-48B1191C4058}"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Foliennummernplatzhalter 5"/>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663D258-5C35-40CC-AFAA-678E94FED294}" type="datetime1">
              <a:rPr lang="de-DE" smtClean="0"/>
              <a:pPr/>
              <a:t>14.05.2009</a:t>
            </a:fld>
            <a:endParaRPr lang="de-DE"/>
          </a:p>
        </p:txBody>
      </p:sp>
      <p:sp>
        <p:nvSpPr>
          <p:cNvPr id="6" name="Fußzeilenplatzhalter 5"/>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7" name="Foliennummernplatzhalter 6"/>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1DCC279-3C74-4D59-B129-2D2B3E28135A}" type="datetime1">
              <a:rPr lang="de-DE" smtClean="0"/>
              <a:pPr/>
              <a:t>14.05.2009</a:t>
            </a:fld>
            <a:endParaRPr lang="de-DE"/>
          </a:p>
        </p:txBody>
      </p:sp>
      <p:sp>
        <p:nvSpPr>
          <p:cNvPr id="8" name="Fußzeilenplatzhalter 7"/>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9" name="Foliennummernplatzhalter 8"/>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247FA3D-4C16-4B1E-82EA-3E0279DAED04}" type="datetime1">
              <a:rPr lang="de-DE" smtClean="0"/>
              <a:pPr/>
              <a:t>14.05.2009</a:t>
            </a:fld>
            <a:endParaRPr lang="de-DE"/>
          </a:p>
        </p:txBody>
      </p:sp>
      <p:sp>
        <p:nvSpPr>
          <p:cNvPr id="4" name="Fußzeilenplatzhalter 3"/>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5" name="Foliennummernplatzhalter 4"/>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23A3D9E-80FF-47BF-BBA6-1B619420547C}" type="datetime1">
              <a:rPr lang="de-DE" smtClean="0"/>
              <a:pPr/>
              <a:t>14.05.2009</a:t>
            </a:fld>
            <a:endParaRPr lang="de-DE"/>
          </a:p>
        </p:txBody>
      </p:sp>
      <p:sp>
        <p:nvSpPr>
          <p:cNvPr id="3" name="Fußzeilenplatzhalter 2"/>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4" name="Foliennummernplatzhalter 3"/>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A7FD238E-2F6F-4176-B67C-4C49E6BDE2E0}" type="datetime1">
              <a:rPr lang="de-DE" smtClean="0"/>
              <a:pPr/>
              <a:t>14.05.2009</a:t>
            </a:fld>
            <a:endParaRPr lang="de-DE"/>
          </a:p>
        </p:txBody>
      </p:sp>
      <p:sp>
        <p:nvSpPr>
          <p:cNvPr id="6" name="Fußzeilenplatzhalter 5"/>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7" name="Foliennummernplatzhalter 6"/>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F981529-7099-4393-95B6-3AF4DE510E81}" type="datetime1">
              <a:rPr lang="de-DE" smtClean="0"/>
              <a:pPr/>
              <a:t>14.05.2009</a:t>
            </a:fld>
            <a:endParaRPr lang="de-DE"/>
          </a:p>
        </p:txBody>
      </p:sp>
      <p:sp>
        <p:nvSpPr>
          <p:cNvPr id="6" name="Fußzeilenplatzhalter 5"/>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7" name="Foliennummernplatzhalter 6"/>
          <p:cNvSpPr>
            <a:spLocks noGrp="1"/>
          </p:cNvSpPr>
          <p:nvPr>
            <p:ph type="sldNum" sz="quarter" idx="12"/>
          </p:nvPr>
        </p:nvSpPr>
        <p:spPr/>
        <p:txBody>
          <a:bodyPr/>
          <a:lstStyle/>
          <a:p>
            <a:fld id="{9CD13A74-183B-4B14-A6BB-E522DAD85AAC}"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175734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8FA5E-5AC6-4E57-B8AE-755CDAFE076C}" type="datetime1">
              <a:rPr lang="de-DE" smtClean="0"/>
              <a:pPr/>
              <a:t>14.05.2009</a:t>
            </a:fld>
            <a:endParaRPr lang="de-DE" dirty="0"/>
          </a:p>
        </p:txBody>
      </p:sp>
      <p:sp>
        <p:nvSpPr>
          <p:cNvPr id="5" name="Fußzeilenplatzhalter 4"/>
          <p:cNvSpPr>
            <a:spLocks noGrp="1"/>
          </p:cNvSpPr>
          <p:nvPr>
            <p:ph type="ftr" sz="quarter" idx="3"/>
          </p:nvPr>
        </p:nvSpPr>
        <p:spPr>
          <a:xfrm>
            <a:off x="2285984" y="6356350"/>
            <a:ext cx="571504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christof rezk-salama, computergraphik und multimediasysteme, universität siegen</a:t>
            </a:r>
            <a:endParaRPr lang="de-DE" dirty="0"/>
          </a:p>
        </p:txBody>
      </p:sp>
      <p:sp>
        <p:nvSpPr>
          <p:cNvPr id="6" name="Foliennummernplatzhalter 5"/>
          <p:cNvSpPr>
            <a:spLocks noGrp="1"/>
          </p:cNvSpPr>
          <p:nvPr>
            <p:ph type="sldNum" sz="quarter" idx="4"/>
          </p:nvPr>
        </p:nvSpPr>
        <p:spPr>
          <a:xfrm>
            <a:off x="8072462" y="285728"/>
            <a:ext cx="63340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13A74-183B-4B14-A6BB-E522DAD85AAC}" type="slidenum">
              <a:rPr lang="de-DE" smtClean="0"/>
              <a:pPr/>
              <a:t>‹Nr.›</a:t>
            </a:fld>
            <a:endParaRPr lang="de-DE"/>
          </a:p>
        </p:txBody>
      </p:sp>
      <p:pic>
        <p:nvPicPr>
          <p:cNvPr id="7" name="Grafik 6" descr="cg2.png"/>
          <p:cNvPicPr>
            <a:picLocks noChangeAspect="1"/>
          </p:cNvPicPr>
          <p:nvPr userDrawn="1"/>
        </p:nvPicPr>
        <p:blipFill>
          <a:blip r:embed="rId13" cstate="print"/>
          <a:stretch>
            <a:fillRect/>
          </a:stretch>
        </p:blipFill>
        <p:spPr>
          <a:xfrm>
            <a:off x="7858148" y="5929330"/>
            <a:ext cx="815116" cy="785794"/>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b="1" dirty="0" smtClean="0"/>
              <a:t>Objektorientierter Entwurf mit UML und C++</a:t>
            </a:r>
            <a:endParaRPr lang="de-DE" b="1" dirty="0"/>
          </a:p>
        </p:txBody>
      </p:sp>
      <p:sp>
        <p:nvSpPr>
          <p:cNvPr id="3" name="Untertitel 2"/>
          <p:cNvSpPr>
            <a:spLocks noGrp="1"/>
          </p:cNvSpPr>
          <p:nvPr>
            <p:ph type="subTitle" idx="1"/>
          </p:nvPr>
        </p:nvSpPr>
        <p:spPr/>
        <p:txBody>
          <a:bodyPr>
            <a:normAutofit/>
          </a:bodyPr>
          <a:lstStyle/>
          <a:p>
            <a:r>
              <a:rPr lang="de-DE" dirty="0" err="1" smtClean="0"/>
              <a:t>christof</a:t>
            </a:r>
            <a:r>
              <a:rPr lang="de-DE" dirty="0" smtClean="0"/>
              <a:t> </a:t>
            </a:r>
            <a:r>
              <a:rPr lang="de-DE" dirty="0" err="1" smtClean="0"/>
              <a:t>rezk</a:t>
            </a:r>
            <a:r>
              <a:rPr lang="de-DE" dirty="0" smtClean="0"/>
              <a:t> </a:t>
            </a:r>
            <a:r>
              <a:rPr lang="de-DE" dirty="0" err="1" smtClean="0"/>
              <a:t>salama</a:t>
            </a:r>
            <a:endParaRPr lang="de-DE" dirty="0" smtClean="0"/>
          </a:p>
          <a:p>
            <a:r>
              <a:rPr lang="de-DE" sz="2200" dirty="0" err="1"/>
              <a:t>c</a:t>
            </a:r>
            <a:r>
              <a:rPr lang="de-DE" sz="2200" dirty="0" err="1" smtClean="0"/>
              <a:t>omputergraphik</a:t>
            </a:r>
            <a:r>
              <a:rPr lang="de-DE" sz="2200" dirty="0" smtClean="0"/>
              <a:t> und </a:t>
            </a:r>
            <a:r>
              <a:rPr lang="de-DE" sz="2200" dirty="0" err="1" smtClean="0"/>
              <a:t>multimediasysteme</a:t>
            </a:r>
            <a:endParaRPr lang="de-DE" sz="2200" dirty="0" smtClean="0"/>
          </a:p>
          <a:p>
            <a:r>
              <a:rPr lang="de-DE" sz="2200" dirty="0" err="1"/>
              <a:t>u</a:t>
            </a:r>
            <a:r>
              <a:rPr lang="de-DE" sz="2200" dirty="0" err="1" smtClean="0"/>
              <a:t>niversität</a:t>
            </a:r>
            <a:r>
              <a:rPr lang="de-DE" sz="2200" dirty="0" smtClean="0"/>
              <a:t> siegen</a:t>
            </a:r>
            <a:endParaRPr lang="de-DE" sz="2200" dirty="0"/>
          </a:p>
        </p:txBody>
      </p:sp>
      <p:sp>
        <p:nvSpPr>
          <p:cNvPr id="4" name="Datumsplatzhalter 3"/>
          <p:cNvSpPr>
            <a:spLocks noGrp="1"/>
          </p:cNvSpPr>
          <p:nvPr>
            <p:ph type="dt" sz="half" idx="10"/>
          </p:nvPr>
        </p:nvSpPr>
        <p:spPr/>
        <p:txBody>
          <a:bodyPr/>
          <a:lstStyle/>
          <a:p>
            <a:endParaRPr lang="de-DE" dirty="0" smtClean="0"/>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Operationen</a:t>
            </a:r>
            <a:endParaRPr lang="de-DE" dirty="0"/>
          </a:p>
        </p:txBody>
      </p:sp>
      <p:sp>
        <p:nvSpPr>
          <p:cNvPr id="3" name="Inhaltsplatzhalter 2"/>
          <p:cNvSpPr>
            <a:spLocks noGrp="1"/>
          </p:cNvSpPr>
          <p:nvPr>
            <p:ph idx="1"/>
          </p:nvPr>
        </p:nvSpPr>
        <p:spPr/>
        <p:txBody>
          <a:bodyPr>
            <a:normAutofit fontScale="85000" lnSpcReduction="10000"/>
          </a:bodyPr>
          <a:lstStyle/>
          <a:p>
            <a:r>
              <a:rPr lang="de-DE" dirty="0" smtClean="0"/>
              <a:t>Für jede Operation einer Klasse </a:t>
            </a:r>
            <a:r>
              <a:rPr lang="de-DE" dirty="0" err="1" smtClean="0"/>
              <a:t>muß</a:t>
            </a:r>
            <a:r>
              <a:rPr lang="de-DE" dirty="0" smtClean="0"/>
              <a:t> festgelegt werden:</a:t>
            </a:r>
          </a:p>
          <a:p>
            <a:pPr lvl="1"/>
            <a:r>
              <a:rPr lang="de-DE" dirty="0" smtClean="0"/>
              <a:t>Name der Operation</a:t>
            </a:r>
          </a:p>
          <a:p>
            <a:pPr lvl="1"/>
            <a:r>
              <a:rPr lang="de-DE" dirty="0" smtClean="0"/>
              <a:t>Liste aller Parameter (ggf. leer) mit folgenden Angaben:</a:t>
            </a:r>
          </a:p>
          <a:p>
            <a:pPr lvl="2"/>
            <a:r>
              <a:rPr lang="de-DE" dirty="0" smtClean="0"/>
              <a:t>Name des Parameters</a:t>
            </a:r>
          </a:p>
          <a:p>
            <a:pPr lvl="2"/>
            <a:r>
              <a:rPr lang="de-DE" dirty="0" smtClean="0"/>
              <a:t>Parameter Typ</a:t>
            </a:r>
          </a:p>
          <a:p>
            <a:pPr lvl="3"/>
            <a:r>
              <a:rPr lang="de-DE" dirty="0" smtClean="0"/>
              <a:t>Analog zu Attributen, ggf. auch mit </a:t>
            </a:r>
            <a:r>
              <a:rPr lang="de-DE" dirty="0" err="1" smtClean="0"/>
              <a:t>Multiplizität</a:t>
            </a:r>
            <a:endParaRPr lang="de-DE" dirty="0" smtClean="0"/>
          </a:p>
          <a:p>
            <a:pPr lvl="2"/>
            <a:r>
              <a:rPr lang="de-DE" dirty="0" smtClean="0"/>
              <a:t>Richtung des Datenflusses:</a:t>
            </a:r>
          </a:p>
          <a:p>
            <a:pPr lvl="3"/>
            <a:r>
              <a:rPr lang="de-DE" dirty="0" smtClean="0"/>
              <a:t>Eingabewert, Ausgabewert oder beides</a:t>
            </a:r>
          </a:p>
          <a:p>
            <a:pPr lvl="2"/>
            <a:r>
              <a:rPr lang="de-DE" dirty="0" smtClean="0"/>
              <a:t>Typ des Ergebniswertes</a:t>
            </a:r>
          </a:p>
          <a:p>
            <a:r>
              <a:rPr lang="de-DE" dirty="0" smtClean="0"/>
              <a:t>Name der Operation </a:t>
            </a:r>
            <a:r>
              <a:rPr lang="de-DE" b="1" i="1" dirty="0" smtClean="0"/>
              <a:t>zusammen mit Liste der Parametertypen</a:t>
            </a:r>
            <a:r>
              <a:rPr lang="de-DE" dirty="0" smtClean="0"/>
              <a:t> bildet Signatur</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Richtung von Parametern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11" name="Gruppieren 10"/>
          <p:cNvGrpSpPr/>
          <p:nvPr/>
        </p:nvGrpSpPr>
        <p:grpSpPr>
          <a:xfrm>
            <a:off x="2547867" y="1440287"/>
            <a:ext cx="4046112" cy="1815882"/>
            <a:chOff x="500130" y="2019836"/>
            <a:chExt cx="4046112" cy="1815882"/>
          </a:xfrm>
        </p:grpSpPr>
        <p:sp>
          <p:nvSpPr>
            <p:cNvPr id="8" name="Textfeld 7"/>
            <p:cNvSpPr txBox="1"/>
            <p:nvPr/>
          </p:nvSpPr>
          <p:spPr>
            <a:xfrm>
              <a:off x="500130" y="2019836"/>
              <a:ext cx="4046112" cy="1815882"/>
            </a:xfrm>
            <a:prstGeom prst="rect">
              <a:avLst/>
            </a:prstGeom>
            <a:noFill/>
            <a:ln w="28575">
              <a:solidFill>
                <a:schemeClr val="tx1"/>
              </a:solidFill>
            </a:ln>
          </p:spPr>
          <p:txBody>
            <a:bodyPr wrap="square" rtlCol="0">
              <a:spAutoFit/>
            </a:bodyPr>
            <a:lstStyle/>
            <a:p>
              <a:pPr lvl="0"/>
              <a:r>
                <a:rPr lang="de-DE" sz="1600" dirty="0" smtClean="0">
                  <a:solidFill>
                    <a:prstClr val="black"/>
                  </a:solidFill>
                </a:rPr>
                <a:t>Möbelhaus</a:t>
              </a:r>
            </a:p>
            <a:p>
              <a:pPr lvl="0"/>
              <a:endParaRPr lang="de-DE" sz="1600" dirty="0" smtClean="0">
                <a:solidFill>
                  <a:prstClr val="black"/>
                </a:solidFill>
              </a:endParaRPr>
            </a:p>
            <a:p>
              <a:r>
                <a:rPr lang="de-DE" sz="1600" dirty="0" smtClean="0">
                  <a:solidFill>
                    <a:prstClr val="black"/>
                  </a:solidFill>
                </a:rPr>
                <a:t>Warenausgabe(</a:t>
              </a:r>
              <a:br>
                <a:rPr lang="de-DE" sz="1600" dirty="0" smtClean="0">
                  <a:solidFill>
                    <a:prstClr val="black"/>
                  </a:solidFill>
                </a:rPr>
              </a:br>
              <a:r>
                <a:rPr lang="de-DE" sz="1600" dirty="0" smtClean="0">
                  <a:solidFill>
                    <a:prstClr val="black"/>
                  </a:solidFill>
                </a:rPr>
                <a:t>      </a:t>
              </a:r>
              <a:r>
                <a:rPr lang="de-DE" sz="1600" dirty="0" err="1" smtClean="0">
                  <a:solidFill>
                    <a:prstClr val="black"/>
                  </a:solidFill>
                </a:rPr>
                <a:t>inout</a:t>
              </a:r>
              <a:r>
                <a:rPr lang="de-DE" sz="1600" dirty="0" smtClean="0">
                  <a:solidFill>
                    <a:prstClr val="black"/>
                  </a:solidFill>
                </a:rPr>
                <a:t> </a:t>
              </a:r>
              <a:r>
                <a:rPr lang="de-DE" sz="1600" dirty="0" err="1" smtClean="0">
                  <a:solidFill>
                    <a:prstClr val="black"/>
                  </a:solidFill>
                </a:rPr>
                <a:t>rechnung</a:t>
              </a:r>
              <a:r>
                <a:rPr lang="de-DE" sz="1600" dirty="0" smtClean="0">
                  <a:solidFill>
                    <a:prstClr val="black"/>
                  </a:solidFill>
                </a:rPr>
                <a:t>: Rechnung, </a:t>
              </a:r>
              <a:br>
                <a:rPr lang="de-DE" sz="1600" dirty="0" smtClean="0">
                  <a:solidFill>
                    <a:prstClr val="black"/>
                  </a:solidFill>
                </a:rPr>
              </a:br>
              <a:r>
                <a:rPr lang="de-DE" sz="1600" dirty="0" smtClean="0">
                  <a:solidFill>
                    <a:prstClr val="black"/>
                  </a:solidFill>
                </a:rPr>
                <a:t>      in geldbetrag: double,</a:t>
              </a:r>
              <a:endParaRPr lang="de-DE" sz="1600" u="sng" dirty="0" smtClean="0"/>
            </a:p>
            <a:p>
              <a:r>
                <a:rPr lang="de-DE" sz="1600" dirty="0" smtClean="0">
                  <a:solidFill>
                    <a:prstClr val="black"/>
                  </a:solidFill>
                </a:rPr>
                <a:t>      out </a:t>
              </a:r>
              <a:r>
                <a:rPr lang="de-DE" sz="1600" dirty="0" err="1" smtClean="0">
                  <a:solidFill>
                    <a:prstClr val="black"/>
                  </a:solidFill>
                </a:rPr>
                <a:t>wechselGeld</a:t>
              </a:r>
              <a:r>
                <a:rPr lang="de-DE" sz="1600" dirty="0" smtClean="0">
                  <a:solidFill>
                    <a:prstClr val="black"/>
                  </a:solidFill>
                </a:rPr>
                <a:t>: double) : Ware</a:t>
              </a:r>
              <a:endParaRPr lang="de-DE" sz="1600" u="sng" dirty="0" smtClean="0"/>
            </a:p>
            <a:p>
              <a:pPr lvl="0"/>
              <a:r>
                <a:rPr lang="de-DE" sz="1600" u="sng" dirty="0" smtClean="0"/>
                <a:t>}</a:t>
              </a:r>
              <a:endParaRPr lang="de-DE" sz="1600" u="sng" dirty="0"/>
            </a:p>
          </p:txBody>
        </p:sp>
        <p:cxnSp>
          <p:nvCxnSpPr>
            <p:cNvPr id="9" name="Gerade Verbindung 8"/>
            <p:cNvCxnSpPr/>
            <p:nvPr/>
          </p:nvCxnSpPr>
          <p:spPr>
            <a:xfrm>
              <a:off x="502276" y="2459864"/>
              <a:ext cx="4043530" cy="3479"/>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2" name="Textfeld 11"/>
          <p:cNvSpPr txBox="1"/>
          <p:nvPr/>
        </p:nvSpPr>
        <p:spPr>
          <a:xfrm>
            <a:off x="1378040" y="1313645"/>
            <a:ext cx="627095" cy="369332"/>
          </a:xfrm>
          <a:prstGeom prst="rect">
            <a:avLst/>
          </a:prstGeom>
          <a:noFill/>
        </p:spPr>
        <p:txBody>
          <a:bodyPr wrap="none" rtlCol="0">
            <a:spAutoFit/>
          </a:bodyPr>
          <a:lstStyle/>
          <a:p>
            <a:r>
              <a:rPr lang="de-DE" dirty="0" smtClean="0"/>
              <a:t>UML</a:t>
            </a:r>
            <a:endParaRPr lang="de-DE" dirty="0"/>
          </a:p>
        </p:txBody>
      </p:sp>
      <p:grpSp>
        <p:nvGrpSpPr>
          <p:cNvPr id="28" name="Gruppieren 27"/>
          <p:cNvGrpSpPr/>
          <p:nvPr/>
        </p:nvGrpSpPr>
        <p:grpSpPr>
          <a:xfrm rot="10800000">
            <a:off x="5911402" y="3608658"/>
            <a:ext cx="2315624" cy="2315624"/>
            <a:chOff x="4404574" y="3801841"/>
            <a:chExt cx="2315624" cy="2315624"/>
          </a:xfrm>
        </p:grpSpPr>
        <p:sp>
          <p:nvSpPr>
            <p:cNvPr id="14" name="Ellipse 13"/>
            <p:cNvSpPr/>
            <p:nvPr/>
          </p:nvSpPr>
          <p:spPr>
            <a:xfrm>
              <a:off x="4404574" y="3801841"/>
              <a:ext cx="2315624" cy="231562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 name="Gerade Verbindung 14"/>
            <p:cNvCxnSpPr>
              <a:stCxn id="14" idx="2"/>
            </p:cNvCxnSpPr>
            <p:nvPr/>
          </p:nvCxnSpPr>
          <p:spPr>
            <a:xfrm rot="10800000" flipH="1">
              <a:off x="4404574" y="4953257"/>
              <a:ext cx="1151415" cy="6397"/>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6" name="Gerade Verbindung 15"/>
            <p:cNvCxnSpPr>
              <a:stCxn id="14" idx="7"/>
            </p:cNvCxnSpPr>
            <p:nvPr/>
          </p:nvCxnSpPr>
          <p:spPr>
            <a:xfrm rot="16200000" flipH="1" flipV="1">
              <a:off x="5559187" y="4137758"/>
              <a:ext cx="818697" cy="82509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rot="16200000" flipH="1">
              <a:off x="5322507" y="5180341"/>
              <a:ext cx="1023480" cy="56931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5140" y="4262407"/>
              <a:ext cx="1394491" cy="1394492"/>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9" name="Textfeld 28"/>
          <p:cNvSpPr txBox="1"/>
          <p:nvPr/>
        </p:nvSpPr>
        <p:spPr>
          <a:xfrm rot="16751383">
            <a:off x="5550796" y="4468970"/>
            <a:ext cx="1392561" cy="338554"/>
          </a:xfrm>
          <a:prstGeom prst="rect">
            <a:avLst/>
          </a:prstGeom>
          <a:noFill/>
        </p:spPr>
        <p:txBody>
          <a:bodyPr wrap="none" rtlCol="0">
            <a:spAutoFit/>
          </a:bodyPr>
          <a:lstStyle/>
          <a:p>
            <a:r>
              <a:rPr lang="de-DE" sz="1600" dirty="0" err="1" smtClean="0">
                <a:solidFill>
                  <a:schemeClr val="bg1"/>
                </a:solidFill>
              </a:rPr>
              <a:t>warenausgabe</a:t>
            </a:r>
            <a:endParaRPr lang="de-DE" sz="1600" dirty="0">
              <a:solidFill>
                <a:schemeClr val="bg1"/>
              </a:solidFill>
            </a:endParaRPr>
          </a:p>
        </p:txBody>
      </p:sp>
      <p:sp>
        <p:nvSpPr>
          <p:cNvPr id="30" name="Pfeil nach rechts 29"/>
          <p:cNvSpPr/>
          <p:nvPr/>
        </p:nvSpPr>
        <p:spPr>
          <a:xfrm>
            <a:off x="734096" y="3734873"/>
            <a:ext cx="5138670" cy="1133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Operation: </a:t>
            </a:r>
            <a:r>
              <a:rPr lang="de-DE" dirty="0" err="1" smtClean="0"/>
              <a:t>warenausgabe</a:t>
            </a:r>
            <a:r>
              <a:rPr lang="de-DE" dirty="0" smtClean="0"/>
              <a:t/>
            </a:r>
            <a:br>
              <a:rPr lang="de-DE" dirty="0" smtClean="0"/>
            </a:br>
            <a:r>
              <a:rPr lang="de-DE" dirty="0" smtClean="0"/>
              <a:t>Rechnung    Geldbetrag        </a:t>
            </a:r>
            <a:endParaRPr lang="de-DE" dirty="0"/>
          </a:p>
        </p:txBody>
      </p:sp>
      <p:sp>
        <p:nvSpPr>
          <p:cNvPr id="45" name="Pfeil nach links 44"/>
          <p:cNvSpPr/>
          <p:nvPr/>
        </p:nvSpPr>
        <p:spPr>
          <a:xfrm>
            <a:off x="721218" y="4893972"/>
            <a:ext cx="5035639" cy="109470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(abgestempelte) Rechnung</a:t>
            </a:r>
          </a:p>
          <a:p>
            <a:pPr algn="ctr"/>
            <a:r>
              <a:rPr lang="de-DE" dirty="0" smtClean="0"/>
              <a:t>Wechselgeld    Ware</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Operationen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616040" y="2019836"/>
            <a:ext cx="3041561" cy="1569660"/>
          </a:xfrm>
          <a:prstGeom prst="rect">
            <a:avLst/>
          </a:prstGeom>
          <a:noFill/>
          <a:ln w="28575">
            <a:solidFill>
              <a:schemeClr val="tx1"/>
            </a:solidFill>
          </a:ln>
        </p:spPr>
        <p:txBody>
          <a:bodyPr wrap="square" rtlCol="0">
            <a:spAutoFit/>
          </a:bodyPr>
          <a:lstStyle/>
          <a:p>
            <a:pPr lvl="0"/>
            <a:r>
              <a:rPr lang="de-DE" sz="1600" dirty="0" smtClean="0">
                <a:solidFill>
                  <a:prstClr val="black"/>
                </a:solidFill>
              </a:rPr>
              <a:t>Kreis</a:t>
            </a:r>
          </a:p>
          <a:p>
            <a:pPr lvl="0"/>
            <a:endParaRPr lang="de-DE" sz="1600" dirty="0" smtClean="0">
              <a:solidFill>
                <a:prstClr val="black"/>
              </a:solidFill>
            </a:endParaRPr>
          </a:p>
          <a:p>
            <a:pPr lvl="0"/>
            <a:r>
              <a:rPr lang="de-DE" sz="1600" dirty="0" smtClean="0">
                <a:solidFill>
                  <a:prstClr val="black"/>
                </a:solidFill>
              </a:rPr>
              <a:t>zeichnen()</a:t>
            </a:r>
          </a:p>
          <a:p>
            <a:pPr lvl="0"/>
            <a:r>
              <a:rPr lang="de-DE" sz="1600" dirty="0" smtClean="0">
                <a:solidFill>
                  <a:prstClr val="black"/>
                </a:solidFill>
              </a:rPr>
              <a:t>verschieben(in </a:t>
            </a:r>
            <a:r>
              <a:rPr lang="de-DE" sz="1600" dirty="0" err="1" smtClean="0">
                <a:solidFill>
                  <a:prstClr val="black"/>
                </a:solidFill>
              </a:rPr>
              <a:t>dx:int</a:t>
            </a:r>
            <a:r>
              <a:rPr lang="de-DE" sz="1600" dirty="0" smtClean="0">
                <a:solidFill>
                  <a:prstClr val="black"/>
                </a:solidFill>
              </a:rPr>
              <a:t>, </a:t>
            </a:r>
            <a:r>
              <a:rPr lang="de-DE" sz="1600" dirty="0" err="1" smtClean="0">
                <a:solidFill>
                  <a:prstClr val="black"/>
                </a:solidFill>
              </a:rPr>
              <a:t>int</a:t>
            </a:r>
            <a:r>
              <a:rPr lang="de-DE" sz="1600" dirty="0" smtClean="0">
                <a:solidFill>
                  <a:prstClr val="black"/>
                </a:solidFill>
              </a:rPr>
              <a:t> </a:t>
            </a:r>
            <a:r>
              <a:rPr lang="de-DE" sz="1600" dirty="0" err="1" smtClean="0">
                <a:solidFill>
                  <a:prstClr val="black"/>
                </a:solidFill>
              </a:rPr>
              <a:t>dy</a:t>
            </a:r>
            <a:r>
              <a:rPr lang="de-DE" sz="1600" dirty="0" smtClean="0">
                <a:solidFill>
                  <a:prstClr val="black"/>
                </a:solidFill>
              </a:rPr>
              <a:t>: </a:t>
            </a:r>
            <a:r>
              <a:rPr lang="de-DE" sz="1600" dirty="0" err="1" smtClean="0">
                <a:solidFill>
                  <a:prstClr val="black"/>
                </a:solidFill>
              </a:rPr>
              <a:t>int</a:t>
            </a:r>
            <a:r>
              <a:rPr lang="de-DE" sz="1600" dirty="0" smtClean="0">
                <a:solidFill>
                  <a:prstClr val="black"/>
                </a:solidFill>
              </a:rPr>
              <a:t>)</a:t>
            </a:r>
          </a:p>
          <a:p>
            <a:pPr lvl="0"/>
            <a:r>
              <a:rPr lang="de-DE" sz="1600" dirty="0" smtClean="0">
                <a:solidFill>
                  <a:prstClr val="black"/>
                </a:solidFill>
              </a:rPr>
              <a:t>skalieren(in </a:t>
            </a:r>
            <a:r>
              <a:rPr lang="de-DE" sz="1600" dirty="0" err="1" smtClean="0">
                <a:solidFill>
                  <a:prstClr val="black"/>
                </a:solidFill>
              </a:rPr>
              <a:t>factor</a:t>
            </a:r>
            <a:r>
              <a:rPr lang="de-DE" sz="1600" dirty="0" smtClean="0">
                <a:solidFill>
                  <a:prstClr val="black"/>
                </a:solidFill>
              </a:rPr>
              <a:t>: double)</a:t>
            </a:r>
          </a:p>
          <a:p>
            <a:r>
              <a:rPr lang="de-DE" sz="1600" dirty="0" err="1" smtClean="0">
                <a:solidFill>
                  <a:prstClr val="black"/>
                </a:solidFill>
              </a:rPr>
              <a:t>berechneFläche</a:t>
            </a:r>
            <a:r>
              <a:rPr lang="de-DE" sz="1600" dirty="0" smtClean="0">
                <a:solidFill>
                  <a:prstClr val="black"/>
                </a:solidFill>
              </a:rPr>
              <a:t>(): double</a:t>
            </a:r>
            <a:endParaRPr lang="de-DE" sz="1600" dirty="0"/>
          </a:p>
        </p:txBody>
      </p:sp>
      <p:cxnSp>
        <p:nvCxnSpPr>
          <p:cNvPr id="7" name="Gerade Verbindung 6"/>
          <p:cNvCxnSpPr/>
          <p:nvPr/>
        </p:nvCxnSpPr>
        <p:spPr>
          <a:xfrm>
            <a:off x="618187" y="2459864"/>
            <a:ext cx="3039620" cy="403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rot="5400000">
            <a:off x="1616304" y="3882980"/>
            <a:ext cx="4572000" cy="1588"/>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493951" y="1313645"/>
            <a:ext cx="627095" cy="369332"/>
          </a:xfrm>
          <a:prstGeom prst="rect">
            <a:avLst/>
          </a:prstGeom>
          <a:noFill/>
        </p:spPr>
        <p:txBody>
          <a:bodyPr wrap="none" rtlCol="0">
            <a:spAutoFit/>
          </a:bodyPr>
          <a:lstStyle/>
          <a:p>
            <a:r>
              <a:rPr lang="de-DE" dirty="0" smtClean="0"/>
              <a:t>UML</a:t>
            </a:r>
            <a:endParaRPr lang="de-DE" dirty="0"/>
          </a:p>
        </p:txBody>
      </p:sp>
      <p:sp>
        <p:nvSpPr>
          <p:cNvPr id="10" name="Textfeld 9"/>
          <p:cNvSpPr txBox="1"/>
          <p:nvPr/>
        </p:nvSpPr>
        <p:spPr>
          <a:xfrm>
            <a:off x="4932613" y="1313645"/>
            <a:ext cx="540597" cy="369332"/>
          </a:xfrm>
          <a:prstGeom prst="rect">
            <a:avLst/>
          </a:prstGeom>
          <a:noFill/>
        </p:spPr>
        <p:txBody>
          <a:bodyPr wrap="none" rtlCol="0">
            <a:spAutoFit/>
          </a:bodyPr>
          <a:lstStyle/>
          <a:p>
            <a:r>
              <a:rPr lang="de-DE" dirty="0" smtClean="0"/>
              <a:t>C++</a:t>
            </a:r>
            <a:endParaRPr lang="de-DE" dirty="0"/>
          </a:p>
        </p:txBody>
      </p:sp>
      <p:sp>
        <p:nvSpPr>
          <p:cNvPr id="11" name="Textfeld 10"/>
          <p:cNvSpPr txBox="1"/>
          <p:nvPr/>
        </p:nvSpPr>
        <p:spPr>
          <a:xfrm>
            <a:off x="4224275" y="2009104"/>
            <a:ext cx="4610632" cy="3477875"/>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Kreis {</a:t>
            </a:r>
          </a:p>
          <a:p>
            <a:endParaRPr lang="de-DE" sz="2000" dirty="0" smtClean="0">
              <a:latin typeface="Bookman Old Style" pitchFamily="18" charset="0"/>
            </a:endParaRPr>
          </a:p>
          <a:p>
            <a:r>
              <a:rPr lang="de-DE" sz="2000" dirty="0" smtClean="0">
                <a:latin typeface="Bookman Old Style" pitchFamily="18" charset="0"/>
              </a:rPr>
              <a:t>   </a:t>
            </a:r>
            <a:r>
              <a:rPr lang="de-DE" sz="2000" dirty="0" err="1" smtClean="0">
                <a:latin typeface="Bookman Old Style" pitchFamily="18" charset="0"/>
              </a:rPr>
              <a:t>void</a:t>
            </a:r>
            <a:r>
              <a:rPr lang="de-DE" sz="2000" dirty="0" smtClean="0">
                <a:latin typeface="Bookman Old Style" pitchFamily="18" charset="0"/>
              </a:rPr>
              <a:t> zeichnen();</a:t>
            </a:r>
          </a:p>
          <a:p>
            <a:r>
              <a:rPr lang="de-DE" sz="2000" dirty="0" smtClean="0">
                <a:latin typeface="Bookman Old Style" pitchFamily="18" charset="0"/>
              </a:rPr>
              <a:t>   </a:t>
            </a:r>
          </a:p>
          <a:p>
            <a:r>
              <a:rPr lang="de-DE" sz="2000" dirty="0" smtClean="0">
                <a:latin typeface="Bookman Old Style" pitchFamily="18" charset="0"/>
              </a:rPr>
              <a:t>   </a:t>
            </a:r>
            <a:r>
              <a:rPr lang="de-DE" sz="2000" dirty="0" err="1" smtClean="0">
                <a:latin typeface="Bookman Old Style" pitchFamily="18" charset="0"/>
              </a:rPr>
              <a:t>void</a:t>
            </a:r>
            <a:r>
              <a:rPr lang="de-DE" sz="2000" dirty="0" smtClean="0">
                <a:latin typeface="Bookman Old Style" pitchFamily="18" charset="0"/>
              </a:rPr>
              <a:t> verschieben(</a:t>
            </a:r>
            <a:r>
              <a:rPr lang="de-DE" sz="2000" dirty="0" err="1" smtClean="0">
                <a:latin typeface="Bookman Old Style" pitchFamily="18" charset="0"/>
              </a:rPr>
              <a:t>int</a:t>
            </a:r>
            <a:r>
              <a:rPr lang="de-DE" sz="2000" dirty="0" smtClean="0">
                <a:latin typeface="Bookman Old Style" pitchFamily="18" charset="0"/>
              </a:rPr>
              <a:t> </a:t>
            </a:r>
            <a:r>
              <a:rPr lang="de-DE" sz="2000" dirty="0" err="1" smtClean="0">
                <a:latin typeface="Bookman Old Style" pitchFamily="18" charset="0"/>
              </a:rPr>
              <a:t>dx</a:t>
            </a:r>
            <a:r>
              <a:rPr lang="de-DE" sz="2000" dirty="0" smtClean="0">
                <a:latin typeface="Bookman Old Style" pitchFamily="18" charset="0"/>
              </a:rPr>
              <a:t>, </a:t>
            </a:r>
            <a:r>
              <a:rPr lang="de-DE" sz="2000" dirty="0" err="1" smtClean="0">
                <a:latin typeface="Bookman Old Style" pitchFamily="18" charset="0"/>
              </a:rPr>
              <a:t>int</a:t>
            </a:r>
            <a:r>
              <a:rPr lang="de-DE" sz="2000" dirty="0" smtClean="0">
                <a:latin typeface="Bookman Old Style" pitchFamily="18" charset="0"/>
              </a:rPr>
              <a:t> </a:t>
            </a:r>
            <a:r>
              <a:rPr lang="de-DE" sz="2000" dirty="0" err="1" smtClean="0">
                <a:latin typeface="Bookman Old Style" pitchFamily="18" charset="0"/>
              </a:rPr>
              <a:t>dy</a:t>
            </a:r>
            <a:r>
              <a:rPr lang="de-DE" sz="2000" dirty="0" smtClean="0">
                <a:latin typeface="Bookman Old Style" pitchFamily="18" charset="0"/>
              </a:rPr>
              <a:t>);</a:t>
            </a:r>
          </a:p>
          <a:p>
            <a:r>
              <a:rPr lang="de-DE" sz="2000" dirty="0" smtClean="0">
                <a:latin typeface="Bookman Old Style" pitchFamily="18" charset="0"/>
              </a:rPr>
              <a:t>   </a:t>
            </a:r>
          </a:p>
          <a:p>
            <a:r>
              <a:rPr lang="de-DE" sz="2000" dirty="0" smtClean="0">
                <a:latin typeface="Bookman Old Style" pitchFamily="18" charset="0"/>
              </a:rPr>
              <a:t>   </a:t>
            </a:r>
            <a:r>
              <a:rPr lang="de-DE" sz="2000" dirty="0" err="1" smtClean="0">
                <a:latin typeface="Bookman Old Style" pitchFamily="18" charset="0"/>
              </a:rPr>
              <a:t>void</a:t>
            </a:r>
            <a:r>
              <a:rPr lang="de-DE" sz="2000" dirty="0" smtClean="0">
                <a:latin typeface="Bookman Old Style" pitchFamily="18" charset="0"/>
              </a:rPr>
              <a:t> skalieren(double </a:t>
            </a:r>
            <a:r>
              <a:rPr lang="de-DE" sz="2000" dirty="0" err="1" smtClean="0">
                <a:latin typeface="Bookman Old Style" pitchFamily="18" charset="0"/>
              </a:rPr>
              <a:t>factor</a:t>
            </a:r>
            <a:r>
              <a:rPr lang="de-DE" sz="2000" dirty="0" smtClean="0">
                <a:latin typeface="Bookman Old Style" pitchFamily="18" charset="0"/>
              </a:rPr>
              <a:t>);</a:t>
            </a:r>
          </a:p>
          <a:p>
            <a:endParaRPr lang="de-DE" sz="2000" dirty="0" smtClean="0">
              <a:latin typeface="Bookman Old Style" pitchFamily="18" charset="0"/>
            </a:endParaRPr>
          </a:p>
          <a:p>
            <a:r>
              <a:rPr lang="de-DE" sz="2000" dirty="0" smtClean="0">
                <a:latin typeface="Bookman Old Style" pitchFamily="18" charset="0"/>
              </a:rPr>
              <a:t>   double </a:t>
            </a:r>
            <a:r>
              <a:rPr lang="de-DE" sz="2000" dirty="0" err="1" smtClean="0">
                <a:latin typeface="Bookman Old Style" pitchFamily="18" charset="0"/>
              </a:rPr>
              <a:t>berechneFläche</a:t>
            </a:r>
            <a:r>
              <a:rPr lang="de-DE" sz="2000" dirty="0" smtClean="0">
                <a:latin typeface="Bookman Old Style" pitchFamily="18" charset="0"/>
              </a:rPr>
              <a:t>();</a:t>
            </a:r>
          </a:p>
          <a:p>
            <a:endParaRPr lang="de-DE" sz="2000" dirty="0" smtClean="0">
              <a:latin typeface="Bookman Old Style" pitchFamily="18" charset="0"/>
            </a:endParaRPr>
          </a:p>
          <a:p>
            <a:r>
              <a:rPr lang="de-DE" sz="2000" dirty="0" smtClean="0">
                <a:latin typeface="Bookman Old Style" pitchFamily="18" charset="0"/>
              </a:rPr>
              <a:t>}</a:t>
            </a:r>
          </a:p>
        </p:txBody>
      </p:sp>
      <p:sp>
        <p:nvSpPr>
          <p:cNvPr id="13" name="Pfeil nach rechts 12"/>
          <p:cNvSpPr/>
          <p:nvPr/>
        </p:nvSpPr>
        <p:spPr>
          <a:xfrm>
            <a:off x="3734880" y="2665927"/>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Operationen</a:t>
            </a:r>
            <a:endParaRPr lang="de-DE" dirty="0"/>
          </a:p>
        </p:txBody>
      </p:sp>
      <p:sp>
        <p:nvSpPr>
          <p:cNvPr id="3" name="Inhaltsplatzhalter 2"/>
          <p:cNvSpPr>
            <a:spLocks noGrp="1"/>
          </p:cNvSpPr>
          <p:nvPr>
            <p:ph idx="1"/>
          </p:nvPr>
        </p:nvSpPr>
        <p:spPr/>
        <p:txBody>
          <a:bodyPr>
            <a:normAutofit fontScale="85000" lnSpcReduction="10000"/>
          </a:bodyPr>
          <a:lstStyle/>
          <a:p>
            <a:r>
              <a:rPr lang="de-DE" dirty="0" smtClean="0"/>
              <a:t>In UML-Analysephase ist die Angabe einer Parameterliste optional</a:t>
            </a:r>
          </a:p>
          <a:p>
            <a:pPr lvl="1"/>
            <a:r>
              <a:rPr lang="de-DE" dirty="0" smtClean="0"/>
              <a:t>Wenn eine Liste angegeben wird, </a:t>
            </a:r>
            <a:r>
              <a:rPr lang="de-DE" dirty="0" err="1" smtClean="0"/>
              <a:t>muß</a:t>
            </a:r>
            <a:r>
              <a:rPr lang="de-DE" dirty="0" smtClean="0"/>
              <a:t> sie mindestens die Namen der Parameter enthalten</a:t>
            </a:r>
          </a:p>
          <a:p>
            <a:r>
              <a:rPr lang="de-DE" dirty="0" smtClean="0"/>
              <a:t>In der Entwurfsphase müssen alle Parameterlisten vollständig spezifiziert werden</a:t>
            </a:r>
          </a:p>
          <a:p>
            <a:r>
              <a:rPr lang="de-DE" dirty="0" smtClean="0"/>
              <a:t>In C++ </a:t>
            </a:r>
            <a:r>
              <a:rPr lang="de-DE" dirty="0" err="1" smtClean="0"/>
              <a:t>muß</a:t>
            </a:r>
            <a:r>
              <a:rPr lang="de-DE" dirty="0" smtClean="0"/>
              <a:t> die Parameterliste natürlich </a:t>
            </a:r>
            <a:r>
              <a:rPr lang="de-DE" b="1" i="1" dirty="0" smtClean="0"/>
              <a:t>immer </a:t>
            </a:r>
            <a:r>
              <a:rPr lang="de-DE" dirty="0" smtClean="0"/>
              <a:t>angegeben werden</a:t>
            </a:r>
          </a:p>
          <a:p>
            <a:pPr lvl="1"/>
            <a:r>
              <a:rPr lang="de-DE" dirty="0" smtClean="0"/>
              <a:t>Typ erforderlich, Name optional</a:t>
            </a:r>
          </a:p>
          <a:p>
            <a:pPr lvl="1"/>
            <a:r>
              <a:rPr lang="de-DE" dirty="0" smtClean="0"/>
              <a:t>Es gibt keine explizite Richtung in C++ (mehr dazu später)</a:t>
            </a:r>
          </a:p>
          <a:p>
            <a:pPr lvl="1"/>
            <a:r>
              <a:rPr lang="de-DE" dirty="0" smtClean="0"/>
              <a:t>Operationen ohne Ergebnisse werden </a:t>
            </a:r>
            <a:r>
              <a:rPr lang="de-DE" dirty="0" err="1" smtClean="0">
                <a:latin typeface="Bookman Old Style" pitchFamily="18" charset="0"/>
              </a:rPr>
              <a:t>void</a:t>
            </a:r>
            <a:r>
              <a:rPr lang="de-DE" dirty="0" smtClean="0"/>
              <a:t> deklariert</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Operationen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616040" y="2019836"/>
            <a:ext cx="3041561" cy="1569660"/>
          </a:xfrm>
          <a:prstGeom prst="rect">
            <a:avLst/>
          </a:prstGeom>
          <a:noFill/>
          <a:ln w="28575">
            <a:solidFill>
              <a:schemeClr val="tx1"/>
            </a:solidFill>
          </a:ln>
        </p:spPr>
        <p:txBody>
          <a:bodyPr wrap="square" rtlCol="0">
            <a:spAutoFit/>
          </a:bodyPr>
          <a:lstStyle/>
          <a:p>
            <a:pPr lvl="0"/>
            <a:r>
              <a:rPr lang="de-DE" sz="1600" dirty="0" err="1" smtClean="0">
                <a:solidFill>
                  <a:prstClr val="black"/>
                </a:solidFill>
              </a:rPr>
              <a:t>Auskilfskraft</a:t>
            </a:r>
            <a:endParaRPr lang="de-DE" sz="1600" dirty="0" smtClean="0">
              <a:solidFill>
                <a:prstClr val="black"/>
              </a:solidFill>
            </a:endParaRPr>
          </a:p>
          <a:p>
            <a:pPr lvl="0"/>
            <a:endParaRPr lang="de-DE" sz="1600" dirty="0" smtClean="0">
              <a:solidFill>
                <a:prstClr val="black"/>
              </a:solidFill>
            </a:endParaRPr>
          </a:p>
          <a:p>
            <a:pPr lvl="0"/>
            <a:r>
              <a:rPr lang="de-DE" sz="1600" u="sng" dirty="0" err="1" smtClean="0">
                <a:solidFill>
                  <a:prstClr val="black"/>
                </a:solidFill>
              </a:rPr>
              <a:t>erhoeheStundenlohn</a:t>
            </a:r>
            <a:r>
              <a:rPr lang="de-DE" sz="1600" dirty="0" smtClean="0">
                <a:solidFill>
                  <a:prstClr val="black"/>
                </a:solidFill>
              </a:rPr>
              <a:t>(</a:t>
            </a:r>
            <a:br>
              <a:rPr lang="de-DE" sz="1600" dirty="0" smtClean="0">
                <a:solidFill>
                  <a:prstClr val="black"/>
                </a:solidFill>
              </a:rPr>
            </a:br>
            <a:r>
              <a:rPr lang="de-DE" sz="1600" dirty="0" smtClean="0">
                <a:solidFill>
                  <a:prstClr val="black"/>
                </a:solidFill>
              </a:rPr>
              <a:t>                          in betrag: double)</a:t>
            </a:r>
          </a:p>
          <a:p>
            <a:pPr lvl="0"/>
            <a:r>
              <a:rPr lang="de-DE" sz="1600" dirty="0" err="1" smtClean="0">
                <a:solidFill>
                  <a:prstClr val="black"/>
                </a:solidFill>
              </a:rPr>
              <a:t>setzeAdresse</a:t>
            </a:r>
            <a:r>
              <a:rPr lang="de-DE" sz="1600" dirty="0" smtClean="0">
                <a:solidFill>
                  <a:prstClr val="black"/>
                </a:solidFill>
              </a:rPr>
              <a:t>(in </a:t>
            </a:r>
            <a:r>
              <a:rPr lang="de-DE" sz="1600" dirty="0" err="1" smtClean="0">
                <a:solidFill>
                  <a:prstClr val="black"/>
                </a:solidFill>
              </a:rPr>
              <a:t>adresse</a:t>
            </a:r>
            <a:r>
              <a:rPr lang="de-DE" sz="1600" dirty="0" smtClean="0">
                <a:solidFill>
                  <a:prstClr val="black"/>
                </a:solidFill>
              </a:rPr>
              <a:t>:             </a:t>
            </a:r>
            <a:br>
              <a:rPr lang="de-DE" sz="1600" dirty="0" smtClean="0">
                <a:solidFill>
                  <a:prstClr val="black"/>
                </a:solidFill>
              </a:rPr>
            </a:br>
            <a:r>
              <a:rPr lang="de-DE" sz="1600" dirty="0" smtClean="0">
                <a:solidFill>
                  <a:prstClr val="black"/>
                </a:solidFill>
              </a:rPr>
              <a:t>                                   </a:t>
            </a:r>
            <a:r>
              <a:rPr lang="de-DE" sz="1600" dirty="0" err="1" smtClean="0">
                <a:solidFill>
                  <a:prstClr val="black"/>
                </a:solidFill>
              </a:rPr>
              <a:t>string</a:t>
            </a:r>
            <a:r>
              <a:rPr lang="de-DE" sz="1600" dirty="0" smtClean="0">
                <a:solidFill>
                  <a:prstClr val="black"/>
                </a:solidFill>
              </a:rPr>
              <a:t>[1..5])</a:t>
            </a:r>
          </a:p>
        </p:txBody>
      </p:sp>
      <p:cxnSp>
        <p:nvCxnSpPr>
          <p:cNvPr id="7" name="Gerade Verbindung 6"/>
          <p:cNvCxnSpPr/>
          <p:nvPr/>
        </p:nvCxnSpPr>
        <p:spPr>
          <a:xfrm>
            <a:off x="618187" y="2459864"/>
            <a:ext cx="3039620" cy="403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rot="5400000">
            <a:off x="2396268" y="3103806"/>
            <a:ext cx="3012863" cy="799"/>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493951" y="1313645"/>
            <a:ext cx="627095" cy="369332"/>
          </a:xfrm>
          <a:prstGeom prst="rect">
            <a:avLst/>
          </a:prstGeom>
          <a:noFill/>
        </p:spPr>
        <p:txBody>
          <a:bodyPr wrap="none" rtlCol="0">
            <a:spAutoFit/>
          </a:bodyPr>
          <a:lstStyle/>
          <a:p>
            <a:r>
              <a:rPr lang="de-DE" dirty="0" smtClean="0"/>
              <a:t>UML</a:t>
            </a:r>
            <a:endParaRPr lang="de-DE" dirty="0"/>
          </a:p>
        </p:txBody>
      </p:sp>
      <p:sp>
        <p:nvSpPr>
          <p:cNvPr id="10" name="Textfeld 9"/>
          <p:cNvSpPr txBox="1"/>
          <p:nvPr/>
        </p:nvSpPr>
        <p:spPr>
          <a:xfrm>
            <a:off x="4932613" y="1313645"/>
            <a:ext cx="540597" cy="369332"/>
          </a:xfrm>
          <a:prstGeom prst="rect">
            <a:avLst/>
          </a:prstGeom>
          <a:noFill/>
        </p:spPr>
        <p:txBody>
          <a:bodyPr wrap="none" rtlCol="0">
            <a:spAutoFit/>
          </a:bodyPr>
          <a:lstStyle/>
          <a:p>
            <a:r>
              <a:rPr lang="de-DE" dirty="0" smtClean="0"/>
              <a:t>C++</a:t>
            </a:r>
            <a:endParaRPr lang="de-DE" dirty="0"/>
          </a:p>
        </p:txBody>
      </p:sp>
      <p:sp>
        <p:nvSpPr>
          <p:cNvPr id="11" name="Textfeld 10"/>
          <p:cNvSpPr txBox="1"/>
          <p:nvPr/>
        </p:nvSpPr>
        <p:spPr>
          <a:xfrm>
            <a:off x="4224274" y="2009104"/>
            <a:ext cx="4919725" cy="2554545"/>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a:t>
            </a:r>
            <a:r>
              <a:rPr lang="de-DE" sz="2000" dirty="0" err="1" smtClean="0">
                <a:latin typeface="Bookman Old Style" pitchFamily="18" charset="0"/>
              </a:rPr>
              <a:t>Auskilfskraft</a:t>
            </a:r>
            <a:r>
              <a:rPr lang="de-DE" sz="2000" dirty="0" smtClean="0">
                <a:latin typeface="Bookman Old Style" pitchFamily="18" charset="0"/>
              </a:rPr>
              <a:t>{</a:t>
            </a:r>
          </a:p>
          <a:p>
            <a:endParaRPr lang="de-DE" sz="2000" dirty="0" smtClean="0">
              <a:latin typeface="Bookman Old Style" pitchFamily="18" charset="0"/>
            </a:endParaRPr>
          </a:p>
          <a:p>
            <a:r>
              <a:rPr lang="de-DE" sz="2000" dirty="0" smtClean="0">
                <a:latin typeface="Bookman Old Style" pitchFamily="18" charset="0"/>
              </a:rPr>
              <a:t>   </a:t>
            </a:r>
            <a:r>
              <a:rPr lang="de-DE" sz="2000" dirty="0" err="1" smtClean="0">
                <a:latin typeface="Bookman Old Style" pitchFamily="18" charset="0"/>
              </a:rPr>
              <a:t>static</a:t>
            </a:r>
            <a:r>
              <a:rPr lang="de-DE" sz="2000" dirty="0" smtClean="0">
                <a:latin typeface="Bookman Old Style" pitchFamily="18" charset="0"/>
              </a:rPr>
              <a:t> </a:t>
            </a:r>
            <a:r>
              <a:rPr lang="de-DE" sz="2000" dirty="0" err="1" smtClean="0">
                <a:latin typeface="Bookman Old Style" pitchFamily="18" charset="0"/>
              </a:rPr>
              <a:t>void</a:t>
            </a:r>
            <a:r>
              <a:rPr lang="de-DE" sz="2000" dirty="0" smtClean="0">
                <a:latin typeface="Bookman Old Style" pitchFamily="18" charset="0"/>
              </a:rPr>
              <a:t>    </a:t>
            </a:r>
            <a:br>
              <a:rPr lang="de-DE" sz="2000" dirty="0" smtClean="0">
                <a:latin typeface="Bookman Old Style" pitchFamily="18" charset="0"/>
              </a:rPr>
            </a:br>
            <a:r>
              <a:rPr lang="de-DE" sz="2000" dirty="0" smtClean="0">
                <a:latin typeface="Bookman Old Style" pitchFamily="18" charset="0"/>
              </a:rPr>
              <a:t>      </a:t>
            </a:r>
            <a:r>
              <a:rPr lang="de-DE" sz="2000" dirty="0" err="1" smtClean="0">
                <a:latin typeface="Bookman Old Style" pitchFamily="18" charset="0"/>
              </a:rPr>
              <a:t>erhoeheStundenlohn</a:t>
            </a:r>
            <a:r>
              <a:rPr lang="de-DE" sz="2000" dirty="0" smtClean="0">
                <a:latin typeface="Bookman Old Style" pitchFamily="18" charset="0"/>
              </a:rPr>
              <a:t>(double);   </a:t>
            </a:r>
          </a:p>
          <a:p>
            <a:r>
              <a:rPr lang="de-DE" sz="2000" dirty="0" smtClean="0">
                <a:latin typeface="Bookman Old Style" pitchFamily="18" charset="0"/>
              </a:rPr>
              <a:t>   </a:t>
            </a:r>
            <a:br>
              <a:rPr lang="de-DE" sz="2000" dirty="0" smtClean="0">
                <a:latin typeface="Bookman Old Style" pitchFamily="18" charset="0"/>
              </a:rPr>
            </a:br>
            <a:r>
              <a:rPr lang="de-DE" sz="2000" dirty="0" smtClean="0">
                <a:latin typeface="Bookman Old Style" pitchFamily="18" charset="0"/>
              </a:rPr>
              <a:t>   </a:t>
            </a:r>
            <a:r>
              <a:rPr lang="de-DE" sz="2000" dirty="0" err="1" smtClean="0">
                <a:latin typeface="Bookman Old Style" pitchFamily="18" charset="0"/>
              </a:rPr>
              <a:t>void</a:t>
            </a:r>
            <a:r>
              <a:rPr lang="de-DE" sz="2000" dirty="0" smtClean="0">
                <a:latin typeface="Bookman Old Style" pitchFamily="18" charset="0"/>
              </a:rPr>
              <a:t> </a:t>
            </a:r>
            <a:r>
              <a:rPr lang="de-DE" sz="2000" dirty="0" err="1" smtClean="0">
                <a:latin typeface="Bookman Old Style" pitchFamily="18" charset="0"/>
              </a:rPr>
              <a:t>setzeAdresse</a:t>
            </a:r>
            <a:r>
              <a:rPr lang="de-DE" sz="2000" dirty="0" smtClean="0">
                <a:latin typeface="Bookman Old Style" pitchFamily="18" charset="0"/>
              </a:rPr>
              <a:t>(</a:t>
            </a:r>
            <a:r>
              <a:rPr lang="de-DE" sz="2000" dirty="0" err="1" smtClean="0">
                <a:latin typeface="Bookman Old Style" pitchFamily="18" charset="0"/>
              </a:rPr>
              <a:t>vector</a:t>
            </a:r>
            <a:r>
              <a:rPr lang="de-DE" sz="2000" dirty="0" smtClean="0">
                <a:latin typeface="Bookman Old Style" pitchFamily="18" charset="0"/>
              </a:rPr>
              <a:t>&lt;</a:t>
            </a:r>
            <a:r>
              <a:rPr lang="de-DE" sz="2000" dirty="0" err="1" smtClean="0">
                <a:latin typeface="Bookman Old Style" pitchFamily="18" charset="0"/>
              </a:rPr>
              <a:t>string</a:t>
            </a:r>
            <a:r>
              <a:rPr lang="de-DE" sz="2000" dirty="0" smtClean="0">
                <a:latin typeface="Bookman Old Style" pitchFamily="18" charset="0"/>
              </a:rPr>
              <a:t>&gt;&amp;)</a:t>
            </a:r>
          </a:p>
          <a:p>
            <a:r>
              <a:rPr lang="de-DE" sz="2000" dirty="0" smtClean="0">
                <a:latin typeface="Bookman Old Style" pitchFamily="18" charset="0"/>
              </a:rPr>
              <a:t/>
            </a:r>
            <a:br>
              <a:rPr lang="de-DE" sz="2000" dirty="0" smtClean="0">
                <a:latin typeface="Bookman Old Style" pitchFamily="18" charset="0"/>
              </a:rPr>
            </a:br>
            <a:r>
              <a:rPr lang="de-DE" sz="2000" dirty="0" smtClean="0">
                <a:latin typeface="Bookman Old Style" pitchFamily="18" charset="0"/>
              </a:rPr>
              <a:t>}</a:t>
            </a:r>
          </a:p>
        </p:txBody>
      </p:sp>
      <p:sp>
        <p:nvSpPr>
          <p:cNvPr id="13" name="Pfeil nach rechts 12"/>
          <p:cNvSpPr/>
          <p:nvPr/>
        </p:nvSpPr>
        <p:spPr>
          <a:xfrm>
            <a:off x="3734880" y="2665927"/>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Inhaltsplatzhalter 2"/>
          <p:cNvSpPr>
            <a:spLocks noGrp="1"/>
          </p:cNvSpPr>
          <p:nvPr>
            <p:ph idx="1"/>
          </p:nvPr>
        </p:nvSpPr>
        <p:spPr>
          <a:xfrm>
            <a:off x="457200" y="4945487"/>
            <a:ext cx="8229600" cy="1180676"/>
          </a:xfrm>
        </p:spPr>
        <p:txBody>
          <a:bodyPr/>
          <a:lstStyle/>
          <a:p>
            <a:r>
              <a:rPr lang="de-DE" dirty="0" err="1" smtClean="0"/>
              <a:t>Multiplizität</a:t>
            </a:r>
            <a:r>
              <a:rPr lang="de-DE" dirty="0" smtClean="0"/>
              <a:t> analog zu Attributen</a:t>
            </a:r>
          </a:p>
          <a:p>
            <a:r>
              <a:rPr lang="de-DE" dirty="0" smtClean="0"/>
              <a:t>Klassenoperationen werden </a:t>
            </a:r>
            <a:r>
              <a:rPr lang="de-DE" dirty="0" err="1" smtClean="0"/>
              <a:t>static</a:t>
            </a:r>
            <a:r>
              <a:rPr lang="de-DE" dirty="0" smtClean="0"/>
              <a:t> deklariert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Überladen von Operationen</a:t>
            </a:r>
            <a:endParaRPr lang="de-DE" dirty="0"/>
          </a:p>
        </p:txBody>
      </p:sp>
      <p:sp>
        <p:nvSpPr>
          <p:cNvPr id="3" name="Inhaltsplatzhalter 2"/>
          <p:cNvSpPr>
            <a:spLocks noGrp="1"/>
          </p:cNvSpPr>
          <p:nvPr>
            <p:ph idx="1"/>
          </p:nvPr>
        </p:nvSpPr>
        <p:spPr/>
        <p:txBody>
          <a:bodyPr>
            <a:normAutofit/>
          </a:bodyPr>
          <a:lstStyle/>
          <a:p>
            <a:r>
              <a:rPr lang="de-DE" sz="2800" dirty="0" smtClean="0"/>
              <a:t>Eine Klasse darf mehrere Operationen mit dem gleichen Namen besitzen, fass sich deren Parameterlisten unterscheiden:</a:t>
            </a:r>
          </a:p>
          <a:p>
            <a:pPr lvl="1"/>
            <a:r>
              <a:rPr lang="de-DE" sz="2400" dirty="0" smtClean="0"/>
              <a:t>In der Anzahl der Parameter</a:t>
            </a:r>
          </a:p>
          <a:p>
            <a:pPr lvl="1"/>
            <a:r>
              <a:rPr lang="de-DE" sz="2400" dirty="0" smtClean="0"/>
              <a:t>Oder mindestens in einem Parametertyp</a:t>
            </a:r>
          </a:p>
          <a:p>
            <a:r>
              <a:rPr lang="de-DE" sz="2800" dirty="0" smtClean="0"/>
              <a:t>Man spricht dann von überladenen Operationen</a:t>
            </a:r>
          </a:p>
          <a:p>
            <a:r>
              <a:rPr lang="de-DE" sz="2800" dirty="0" smtClean="0"/>
              <a:t>Operationen mit gleicher Signatur, die sich nur im Ergebnistyp unterscheiden sind unzulässig</a:t>
            </a:r>
          </a:p>
          <a:p>
            <a:pPr lvl="1"/>
            <a:r>
              <a:rPr lang="de-DE" sz="2400" dirty="0" smtClean="0"/>
              <a:t>Ein Objekt kann sonst beim Empfang einer Botschaft die auszuführende Operation nicht eindeutig bestimmen	</a:t>
            </a:r>
            <a:endParaRPr lang="de-DE" sz="24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Überladen von Operationen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cxnSp>
        <p:nvCxnSpPr>
          <p:cNvPr id="6" name="Gerade Verbindung 5"/>
          <p:cNvCxnSpPr/>
          <p:nvPr/>
        </p:nvCxnSpPr>
        <p:spPr>
          <a:xfrm rot="16200000" flipH="1">
            <a:off x="1922044" y="3744660"/>
            <a:ext cx="4836810" cy="538"/>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4816703" y="1790161"/>
            <a:ext cx="4031083" cy="2554545"/>
          </a:xfrm>
          <a:prstGeom prst="rect">
            <a:avLst/>
          </a:prstGeom>
          <a:noFill/>
        </p:spPr>
        <p:txBody>
          <a:bodyPr wrap="square" rtlCol="0">
            <a:spAutoFit/>
          </a:bodyPr>
          <a:lstStyle/>
          <a:p>
            <a:r>
              <a:rPr lang="de-DE" sz="1600" dirty="0" err="1" smtClean="0">
                <a:latin typeface="Bookman Old Style" pitchFamily="18" charset="0"/>
              </a:rPr>
              <a:t>class</a:t>
            </a:r>
            <a:r>
              <a:rPr lang="de-DE" sz="1600" dirty="0" smtClean="0">
                <a:latin typeface="Bookman Old Style" pitchFamily="18" charset="0"/>
              </a:rPr>
              <a:t> KursVerwaltung {</a:t>
            </a:r>
          </a:p>
          <a:p>
            <a:r>
              <a:rPr lang="de-DE" sz="1600" dirty="0" smtClean="0">
                <a:latin typeface="Bookman Old Style" pitchFamily="18" charset="0"/>
              </a:rPr>
              <a:t>    </a:t>
            </a:r>
            <a:r>
              <a:rPr lang="de-DE" sz="1600" i="1" dirty="0" smtClean="0">
                <a:solidFill>
                  <a:srgbClr val="92D050"/>
                </a:solidFill>
                <a:latin typeface="Bookman Old Style" pitchFamily="18" charset="0"/>
              </a:rPr>
              <a:t>// Suche Kurs, Ergebnis: </a:t>
            </a:r>
            <a:r>
              <a:rPr lang="de-DE" sz="1600" i="1" dirty="0" err="1" smtClean="0">
                <a:solidFill>
                  <a:srgbClr val="92D050"/>
                </a:solidFill>
                <a:latin typeface="Bookman Old Style" pitchFamily="18" charset="0"/>
              </a:rPr>
              <a:t>KursNr</a:t>
            </a:r>
            <a:r>
              <a:rPr lang="de-DE" sz="1600" i="1" dirty="0" smtClean="0">
                <a:solidFill>
                  <a:srgbClr val="92D050"/>
                </a:solidFill>
                <a:latin typeface="Bookman Old Style" pitchFamily="18" charset="0"/>
              </a:rPr>
              <a:t>.</a:t>
            </a:r>
          </a:p>
          <a:p>
            <a:r>
              <a:rPr lang="de-DE" sz="1600" dirty="0" smtClean="0">
                <a:latin typeface="Bookman Old Style" pitchFamily="18" charset="0"/>
              </a:rPr>
              <a:t>   </a:t>
            </a:r>
            <a:r>
              <a:rPr lang="de-DE" sz="1600" dirty="0" err="1" smtClean="0">
                <a:latin typeface="Bookman Old Style" pitchFamily="18" charset="0"/>
              </a:rPr>
              <a:t>int</a:t>
            </a:r>
            <a:r>
              <a:rPr lang="de-DE" sz="1600" dirty="0" smtClean="0">
                <a:latin typeface="Bookman Old Style" pitchFamily="18" charset="0"/>
              </a:rPr>
              <a:t> suche(</a:t>
            </a:r>
            <a:br>
              <a:rPr lang="de-DE" sz="1600" dirty="0" smtClean="0">
                <a:latin typeface="Bookman Old Style" pitchFamily="18" charset="0"/>
              </a:rPr>
            </a:br>
            <a:r>
              <a:rPr lang="de-DE" sz="1600" dirty="0" smtClean="0">
                <a:latin typeface="Bookman Old Style" pitchFamily="18" charset="0"/>
              </a:rPr>
              <a:t>           </a:t>
            </a:r>
            <a:r>
              <a:rPr lang="de-DE" sz="1600" dirty="0" err="1" smtClean="0">
                <a:latin typeface="Bookman Old Style" pitchFamily="18" charset="0"/>
              </a:rPr>
              <a:t>string</a:t>
            </a:r>
            <a:r>
              <a:rPr lang="de-DE" sz="1600" dirty="0" smtClean="0">
                <a:latin typeface="Bookman Old Style" pitchFamily="18" charset="0"/>
              </a:rPr>
              <a:t> Stichwort);</a:t>
            </a:r>
          </a:p>
          <a:p>
            <a:endParaRPr lang="de-DE" sz="1600" dirty="0" smtClean="0">
              <a:latin typeface="Bookman Old Style" pitchFamily="18" charset="0"/>
            </a:endParaRPr>
          </a:p>
          <a:p>
            <a:r>
              <a:rPr lang="de-DE" sz="1600" dirty="0" smtClean="0">
                <a:latin typeface="Bookman Old Style" pitchFamily="18" charset="0"/>
              </a:rPr>
              <a:t>    </a:t>
            </a:r>
            <a:r>
              <a:rPr lang="de-DE" sz="1600" i="1" dirty="0" smtClean="0">
                <a:solidFill>
                  <a:srgbClr val="92D050"/>
                </a:solidFill>
                <a:latin typeface="Bookman Old Style" pitchFamily="18" charset="0"/>
              </a:rPr>
              <a:t>// Suche Kurs, Ergebnis </a:t>
            </a:r>
            <a:r>
              <a:rPr lang="de-DE" sz="1600" i="1" dirty="0" err="1" smtClean="0">
                <a:solidFill>
                  <a:srgbClr val="92D050"/>
                </a:solidFill>
                <a:latin typeface="Bookman Old Style" pitchFamily="18" charset="0"/>
              </a:rPr>
              <a:t>Kursname</a:t>
            </a:r>
            <a:r>
              <a:rPr lang="de-DE" sz="1600" i="1" dirty="0" smtClean="0">
                <a:solidFill>
                  <a:srgbClr val="92D050"/>
                </a:solidFill>
                <a:latin typeface="Bookman Old Style" pitchFamily="18" charset="0"/>
              </a:rPr>
              <a:t> </a:t>
            </a:r>
          </a:p>
          <a:p>
            <a:r>
              <a:rPr lang="de-DE" sz="1600" dirty="0" smtClean="0">
                <a:latin typeface="Bookman Old Style" pitchFamily="18" charset="0"/>
              </a:rPr>
              <a:t>   </a:t>
            </a:r>
            <a:r>
              <a:rPr lang="de-DE" sz="1600" dirty="0" err="1" smtClean="0">
                <a:latin typeface="Bookman Old Style" pitchFamily="18" charset="0"/>
              </a:rPr>
              <a:t>string</a:t>
            </a:r>
            <a:r>
              <a:rPr lang="de-DE" sz="1600" dirty="0" smtClean="0">
                <a:latin typeface="Bookman Old Style" pitchFamily="18" charset="0"/>
              </a:rPr>
              <a:t> suche(</a:t>
            </a:r>
            <a:br>
              <a:rPr lang="de-DE" sz="1600" dirty="0" smtClean="0">
                <a:latin typeface="Bookman Old Style" pitchFamily="18" charset="0"/>
              </a:rPr>
            </a:br>
            <a:r>
              <a:rPr lang="de-DE" sz="1600" dirty="0" smtClean="0">
                <a:latin typeface="Bookman Old Style" pitchFamily="18" charset="0"/>
              </a:rPr>
              <a:t>           </a:t>
            </a:r>
            <a:r>
              <a:rPr lang="de-DE" sz="1600" dirty="0" err="1" smtClean="0">
                <a:latin typeface="Bookman Old Style" pitchFamily="18" charset="0"/>
              </a:rPr>
              <a:t>string</a:t>
            </a:r>
            <a:r>
              <a:rPr lang="de-DE" sz="1600" dirty="0" smtClean="0">
                <a:latin typeface="Bookman Old Style" pitchFamily="18" charset="0"/>
              </a:rPr>
              <a:t> Stichwort);</a:t>
            </a:r>
          </a:p>
          <a:p>
            <a:r>
              <a:rPr lang="de-DE" sz="1600" dirty="0" smtClean="0">
                <a:latin typeface="Bookman Old Style" pitchFamily="18" charset="0"/>
              </a:rPr>
              <a:t>}</a:t>
            </a:r>
          </a:p>
          <a:p>
            <a:endParaRPr lang="de-DE" sz="1600" dirty="0" smtClean="0">
              <a:latin typeface="Bookman Old Style" pitchFamily="18" charset="0"/>
            </a:endParaRPr>
          </a:p>
        </p:txBody>
      </p:sp>
      <p:sp>
        <p:nvSpPr>
          <p:cNvPr id="9" name="Pfeil nach rechts 8"/>
          <p:cNvSpPr/>
          <p:nvPr/>
        </p:nvSpPr>
        <p:spPr>
          <a:xfrm>
            <a:off x="3734880" y="2665927"/>
            <a:ext cx="412597"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p:cNvSpPr txBox="1"/>
          <p:nvPr/>
        </p:nvSpPr>
        <p:spPr>
          <a:xfrm>
            <a:off x="1339408" y="1313645"/>
            <a:ext cx="1378033" cy="369332"/>
          </a:xfrm>
          <a:prstGeom prst="rect">
            <a:avLst/>
          </a:prstGeom>
          <a:noFill/>
        </p:spPr>
        <p:txBody>
          <a:bodyPr wrap="square" rtlCol="0">
            <a:spAutoFit/>
          </a:bodyPr>
          <a:lstStyle/>
          <a:p>
            <a:pPr algn="ctr"/>
            <a:r>
              <a:rPr lang="de-DE" b="1" i="1" dirty="0" smtClean="0">
                <a:solidFill>
                  <a:srgbClr val="00B050"/>
                </a:solidFill>
              </a:rPr>
              <a:t>zulässig</a:t>
            </a:r>
            <a:endParaRPr lang="de-DE" b="1" i="1" dirty="0">
              <a:solidFill>
                <a:srgbClr val="00B050"/>
              </a:solidFill>
            </a:endParaRPr>
          </a:p>
        </p:txBody>
      </p:sp>
      <p:sp>
        <p:nvSpPr>
          <p:cNvPr id="12" name="Textfeld 11"/>
          <p:cNvSpPr txBox="1"/>
          <p:nvPr/>
        </p:nvSpPr>
        <p:spPr>
          <a:xfrm>
            <a:off x="631070" y="1790161"/>
            <a:ext cx="3850779" cy="3046988"/>
          </a:xfrm>
          <a:prstGeom prst="rect">
            <a:avLst/>
          </a:prstGeom>
          <a:noFill/>
        </p:spPr>
        <p:txBody>
          <a:bodyPr wrap="square" rtlCol="0">
            <a:spAutoFit/>
          </a:bodyPr>
          <a:lstStyle/>
          <a:p>
            <a:r>
              <a:rPr lang="de-DE" sz="1600" dirty="0" err="1" smtClean="0">
                <a:latin typeface="Bookman Old Style" pitchFamily="18" charset="0"/>
              </a:rPr>
              <a:t>class</a:t>
            </a:r>
            <a:r>
              <a:rPr lang="de-DE" sz="1600" dirty="0" smtClean="0">
                <a:latin typeface="Bookman Old Style" pitchFamily="18" charset="0"/>
              </a:rPr>
              <a:t> Ware {</a:t>
            </a:r>
          </a:p>
          <a:p>
            <a:r>
              <a:rPr lang="de-DE" sz="1600" dirty="0" smtClean="0">
                <a:latin typeface="Bookman Old Style" pitchFamily="18" charset="0"/>
              </a:rPr>
              <a:t>    </a:t>
            </a:r>
            <a:r>
              <a:rPr lang="de-DE" sz="1600" i="1" dirty="0" smtClean="0">
                <a:solidFill>
                  <a:srgbClr val="92D050"/>
                </a:solidFill>
                <a:latin typeface="Bookman Old Style" pitchFamily="18" charset="0"/>
              </a:rPr>
              <a:t>// Bezahlen per Überweisung</a:t>
            </a:r>
          </a:p>
          <a:p>
            <a:r>
              <a:rPr lang="de-DE" sz="1600" dirty="0" smtClean="0">
                <a:latin typeface="Bookman Old Style" pitchFamily="18" charset="0"/>
              </a:rPr>
              <a:t>   </a:t>
            </a:r>
            <a:r>
              <a:rPr lang="de-DE" sz="1600" dirty="0" err="1" smtClean="0">
                <a:latin typeface="Bookman Old Style" pitchFamily="18" charset="0"/>
              </a:rPr>
              <a:t>void</a:t>
            </a:r>
            <a:r>
              <a:rPr lang="de-DE" sz="1600" dirty="0" smtClean="0">
                <a:latin typeface="Bookman Old Style" pitchFamily="18" charset="0"/>
              </a:rPr>
              <a:t> bezahlen(</a:t>
            </a:r>
            <a:br>
              <a:rPr lang="de-DE" sz="1600" dirty="0" smtClean="0">
                <a:latin typeface="Bookman Old Style" pitchFamily="18" charset="0"/>
              </a:rPr>
            </a:br>
            <a:r>
              <a:rPr lang="de-DE" sz="1600" dirty="0" smtClean="0">
                <a:latin typeface="Bookman Old Style" pitchFamily="18" charset="0"/>
              </a:rPr>
              <a:t>           double Betrag, </a:t>
            </a:r>
            <a:br>
              <a:rPr lang="de-DE" sz="1600" dirty="0" smtClean="0">
                <a:latin typeface="Bookman Old Style" pitchFamily="18" charset="0"/>
              </a:rPr>
            </a:br>
            <a:r>
              <a:rPr lang="de-DE" sz="1600" dirty="0" smtClean="0">
                <a:latin typeface="Bookman Old Style" pitchFamily="18" charset="0"/>
              </a:rPr>
              <a:t>           Konto &amp;</a:t>
            </a:r>
            <a:r>
              <a:rPr lang="de-DE" sz="1600" dirty="0" err="1" smtClean="0">
                <a:latin typeface="Bookman Old Style" pitchFamily="18" charset="0"/>
              </a:rPr>
              <a:t>konto</a:t>
            </a:r>
            <a:r>
              <a:rPr lang="de-DE" sz="1600" dirty="0" smtClean="0">
                <a:latin typeface="Bookman Old Style" pitchFamily="18" charset="0"/>
              </a:rPr>
              <a:t>);</a:t>
            </a:r>
          </a:p>
          <a:p>
            <a:endParaRPr lang="de-DE" sz="1600" dirty="0" smtClean="0">
              <a:latin typeface="Bookman Old Style" pitchFamily="18" charset="0"/>
            </a:endParaRPr>
          </a:p>
          <a:p>
            <a:r>
              <a:rPr lang="de-DE" sz="1600" dirty="0" smtClean="0">
                <a:latin typeface="Bookman Old Style" pitchFamily="18" charset="0"/>
              </a:rPr>
              <a:t>    </a:t>
            </a:r>
            <a:r>
              <a:rPr lang="de-DE" sz="1600" i="1" dirty="0" smtClean="0">
                <a:solidFill>
                  <a:srgbClr val="92D050"/>
                </a:solidFill>
                <a:latin typeface="Bookman Old Style" pitchFamily="18" charset="0"/>
              </a:rPr>
              <a:t>// Bezahlen per Kreditkarte</a:t>
            </a:r>
          </a:p>
          <a:p>
            <a:r>
              <a:rPr lang="de-DE" sz="1600" dirty="0" smtClean="0">
                <a:latin typeface="Bookman Old Style" pitchFamily="18" charset="0"/>
              </a:rPr>
              <a:t>   </a:t>
            </a:r>
            <a:r>
              <a:rPr lang="de-DE" sz="1600" dirty="0" err="1" smtClean="0">
                <a:latin typeface="Bookman Old Style" pitchFamily="18" charset="0"/>
              </a:rPr>
              <a:t>void</a:t>
            </a:r>
            <a:r>
              <a:rPr lang="de-DE" sz="1600" dirty="0" smtClean="0">
                <a:latin typeface="Bookman Old Style" pitchFamily="18" charset="0"/>
              </a:rPr>
              <a:t> bezahlen(</a:t>
            </a:r>
            <a:br>
              <a:rPr lang="de-DE" sz="1600" dirty="0" smtClean="0">
                <a:latin typeface="Bookman Old Style" pitchFamily="18" charset="0"/>
              </a:rPr>
            </a:br>
            <a:r>
              <a:rPr lang="de-DE" sz="1600" dirty="0" smtClean="0">
                <a:latin typeface="Bookman Old Style" pitchFamily="18" charset="0"/>
              </a:rPr>
              <a:t>           double Betrag, </a:t>
            </a:r>
            <a:br>
              <a:rPr lang="de-DE" sz="1600" dirty="0" smtClean="0">
                <a:latin typeface="Bookman Old Style" pitchFamily="18" charset="0"/>
              </a:rPr>
            </a:br>
            <a:r>
              <a:rPr lang="de-DE" sz="1600" dirty="0" smtClean="0">
                <a:latin typeface="Bookman Old Style" pitchFamily="18" charset="0"/>
              </a:rPr>
              <a:t>           Kreditkarte &amp;karte);</a:t>
            </a:r>
          </a:p>
          <a:p>
            <a:r>
              <a:rPr lang="de-DE" sz="1600" dirty="0" smtClean="0">
                <a:latin typeface="Bookman Old Style" pitchFamily="18" charset="0"/>
              </a:rPr>
              <a:t>}</a:t>
            </a:r>
          </a:p>
          <a:p>
            <a:endParaRPr lang="de-DE" sz="1600" dirty="0" smtClean="0">
              <a:latin typeface="Bookman Old Style" pitchFamily="18" charset="0"/>
            </a:endParaRPr>
          </a:p>
        </p:txBody>
      </p:sp>
      <p:sp>
        <p:nvSpPr>
          <p:cNvPr id="14" name="Textfeld 13"/>
          <p:cNvSpPr txBox="1"/>
          <p:nvPr/>
        </p:nvSpPr>
        <p:spPr>
          <a:xfrm>
            <a:off x="5460647" y="1313645"/>
            <a:ext cx="1944705" cy="369332"/>
          </a:xfrm>
          <a:prstGeom prst="rect">
            <a:avLst/>
          </a:prstGeom>
          <a:noFill/>
        </p:spPr>
        <p:txBody>
          <a:bodyPr wrap="square" rtlCol="0">
            <a:spAutoFit/>
          </a:bodyPr>
          <a:lstStyle/>
          <a:p>
            <a:pPr algn="ctr"/>
            <a:r>
              <a:rPr lang="de-DE" b="1" i="1" dirty="0" smtClean="0">
                <a:solidFill>
                  <a:srgbClr val="FF0000"/>
                </a:solidFill>
              </a:rPr>
              <a:t>Nicht zulässig</a:t>
            </a:r>
            <a:endParaRPr lang="de-DE" b="1" i="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Sichtbarkeit</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Inhaltsplatzhalter 2"/>
          <p:cNvSpPr txBox="1">
            <a:spLocks/>
          </p:cNvSpPr>
          <p:nvPr/>
        </p:nvSpPr>
        <p:spPr>
          <a:xfrm>
            <a:off x="609600" y="1752600"/>
            <a:ext cx="8229600" cy="4525963"/>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400" b="0" i="0" u="none" strike="noStrike" kern="1200" cap="none" spc="0" normalizeH="0" baseline="0" noProof="0" dirty="0" smtClean="0">
                <a:ln>
                  <a:noFill/>
                </a:ln>
                <a:solidFill>
                  <a:schemeClr val="tx1"/>
                </a:solidFill>
                <a:effectLst/>
                <a:uLnTx/>
                <a:uFillTx/>
                <a:latin typeface="+mn-lt"/>
                <a:ea typeface="+mn-ea"/>
                <a:cs typeface="+mn-cs"/>
              </a:rPr>
              <a:t>Sichtbarkeit von</a:t>
            </a:r>
            <a:r>
              <a:rPr kumimoji="0" lang="de-DE" sz="2400" b="0" i="0" u="none" strike="noStrike" kern="1200" cap="none" spc="0" normalizeH="0" noProof="0" dirty="0" smtClean="0">
                <a:ln>
                  <a:noFill/>
                </a:ln>
                <a:solidFill>
                  <a:schemeClr val="tx1"/>
                </a:solidFill>
                <a:effectLst/>
                <a:uLnTx/>
                <a:uFillTx/>
                <a:latin typeface="+mn-lt"/>
                <a:ea typeface="+mn-ea"/>
                <a:cs typeface="+mn-cs"/>
              </a:rPr>
              <a:t> Attributen und Operationen</a:t>
            </a:r>
          </a:p>
          <a:p>
            <a:pPr marL="800100" lvl="1" indent="-342900">
              <a:spcBef>
                <a:spcPct val="20000"/>
              </a:spcBef>
              <a:buFont typeface="Arial" pitchFamily="34" charset="0"/>
              <a:buChar char="•"/>
            </a:pPr>
            <a:r>
              <a:rPr lang="de-DE" sz="2000" baseline="0" dirty="0" smtClean="0"/>
              <a:t>UML</a:t>
            </a:r>
            <a:r>
              <a:rPr lang="de-DE" sz="2000" dirty="0" smtClean="0"/>
              <a:t> und C++ erlauben die Festlegung welche Objekte einer klasse von außen sichtbar sein sollen</a:t>
            </a:r>
          </a:p>
          <a:p>
            <a:pPr marL="800100" lvl="1" indent="-342900">
              <a:spcBef>
                <a:spcPct val="20000"/>
              </a:spcBef>
              <a:buFont typeface="Arial" pitchFamily="34" charset="0"/>
              <a:buChar char="•"/>
            </a:pPr>
            <a:r>
              <a:rPr kumimoji="0" lang="de-DE" sz="2000" b="0" i="0" u="none" strike="noStrike" kern="1200" cap="none" spc="0" normalizeH="0" baseline="0" noProof="0" dirty="0" smtClean="0">
                <a:ln>
                  <a:noFill/>
                </a:ln>
                <a:solidFill>
                  <a:schemeClr val="tx1"/>
                </a:solidFill>
                <a:effectLst/>
                <a:uLnTx/>
                <a:uFillTx/>
                <a:latin typeface="+mn-lt"/>
                <a:ea typeface="+mn-ea"/>
                <a:cs typeface="+mn-cs"/>
              </a:rPr>
              <a:t>Drei</a:t>
            </a:r>
            <a:r>
              <a:rPr kumimoji="0" lang="de-DE" sz="2000" b="0" i="0" u="none" strike="noStrike" kern="1200" cap="none" spc="0" normalizeH="0" noProof="0" dirty="0" smtClean="0">
                <a:ln>
                  <a:noFill/>
                </a:ln>
                <a:solidFill>
                  <a:schemeClr val="tx1"/>
                </a:solidFill>
                <a:effectLst/>
                <a:uLnTx/>
                <a:uFillTx/>
                <a:latin typeface="+mn-lt"/>
                <a:ea typeface="+mn-ea"/>
                <a:cs typeface="+mn-cs"/>
              </a:rPr>
              <a:t> Sichtbarkeitsklassen:</a:t>
            </a:r>
          </a:p>
          <a:p>
            <a:pPr marL="1257300" lvl="2" indent="-342900">
              <a:spcBef>
                <a:spcPct val="20000"/>
              </a:spcBef>
              <a:buFont typeface="Arial" pitchFamily="34" charset="0"/>
              <a:buChar char="•"/>
            </a:pPr>
            <a:r>
              <a:rPr lang="de-DE" sz="2000" baseline="0" dirty="0" err="1" smtClean="0">
                <a:latin typeface="Bookman Old Style" pitchFamily="18" charset="0"/>
              </a:rPr>
              <a:t>public</a:t>
            </a:r>
            <a:r>
              <a:rPr lang="de-DE" sz="2000" dirty="0" smtClean="0"/>
              <a:t> </a:t>
            </a:r>
            <a:r>
              <a:rPr lang="de-DE" sz="2000" i="1" dirty="0" smtClean="0"/>
              <a:t>(öffentlich): </a:t>
            </a:r>
            <a:r>
              <a:rPr lang="de-DE" sz="2000" dirty="0" smtClean="0"/>
              <a:t>sichtbar für alle Klassen</a:t>
            </a:r>
          </a:p>
          <a:p>
            <a:pPr marL="1714500" lvl="3" indent="-342900">
              <a:spcBef>
                <a:spcPct val="20000"/>
              </a:spcBef>
              <a:buFont typeface="Arial" pitchFamily="34" charset="0"/>
              <a:buChar char="•"/>
            </a:pPr>
            <a:r>
              <a:rPr kumimoji="0" lang="de-DE" sz="2000" b="0" i="0" u="none" strike="noStrike" kern="1200" cap="none" spc="0" normalizeH="0" baseline="0" noProof="0" dirty="0" smtClean="0">
                <a:ln>
                  <a:noFill/>
                </a:ln>
                <a:solidFill>
                  <a:schemeClr val="tx1"/>
                </a:solidFill>
                <a:effectLst/>
                <a:uLnTx/>
                <a:uFillTx/>
                <a:latin typeface="+mn-lt"/>
                <a:ea typeface="+mn-ea"/>
                <a:cs typeface="+mn-cs"/>
              </a:rPr>
              <a:t>Auf</a:t>
            </a:r>
            <a:r>
              <a:rPr kumimoji="0" lang="de-DE" sz="2000" b="0" i="0" u="none" strike="noStrike" kern="1200" cap="none" spc="0" normalizeH="0" noProof="0" dirty="0" smtClean="0">
                <a:ln>
                  <a:noFill/>
                </a:ln>
                <a:solidFill>
                  <a:schemeClr val="tx1"/>
                </a:solidFill>
                <a:effectLst/>
                <a:uLnTx/>
                <a:uFillTx/>
                <a:latin typeface="+mn-lt"/>
                <a:ea typeface="+mn-ea"/>
                <a:cs typeface="+mn-cs"/>
              </a:rPr>
              <a:t> Attribut kann von allen Klassen aus zugegriffen werden</a:t>
            </a:r>
          </a:p>
          <a:p>
            <a:pPr marL="1714500" lvl="3" indent="-342900">
              <a:spcBef>
                <a:spcPct val="20000"/>
              </a:spcBef>
              <a:buFont typeface="Arial" pitchFamily="34" charset="0"/>
              <a:buChar char="•"/>
            </a:pPr>
            <a:r>
              <a:rPr lang="de-DE" sz="2000" baseline="0" dirty="0" smtClean="0"/>
              <a:t>Operation</a:t>
            </a:r>
            <a:r>
              <a:rPr lang="de-DE" sz="2000" dirty="0" smtClean="0"/>
              <a:t> kann von allen Klassen aufgerufen werden</a:t>
            </a:r>
          </a:p>
          <a:p>
            <a:pPr marL="1257300" lvl="2" indent="-342900">
              <a:spcBef>
                <a:spcPct val="20000"/>
              </a:spcBef>
              <a:buFont typeface="Arial" pitchFamily="34" charset="0"/>
              <a:buChar char="•"/>
            </a:pPr>
            <a:r>
              <a:rPr kumimoji="0" lang="de-DE" sz="2000" b="0" i="0" u="none" strike="noStrike" kern="1200" cap="none" spc="0" normalizeH="0" baseline="0" noProof="0" dirty="0" smtClean="0">
                <a:ln>
                  <a:noFill/>
                </a:ln>
                <a:solidFill>
                  <a:schemeClr val="tx1"/>
                </a:solidFill>
                <a:effectLst/>
                <a:uLnTx/>
                <a:uFillTx/>
                <a:latin typeface="Bookman Old Style" pitchFamily="18" charset="0"/>
              </a:rPr>
              <a:t>privat</a:t>
            </a:r>
            <a:r>
              <a:rPr lang="de-DE" sz="2000" dirty="0" smtClean="0">
                <a:latin typeface="Bookman Old Style" pitchFamily="18" charset="0"/>
              </a:rPr>
              <a:t>e </a:t>
            </a:r>
            <a:r>
              <a:rPr lang="de-DE" sz="2000" i="1" dirty="0" smtClean="0"/>
              <a:t>(privat): </a:t>
            </a:r>
            <a:r>
              <a:rPr lang="de-DE" sz="2000" dirty="0" smtClean="0"/>
              <a:t>sichtbar nur innerhalt der Klasse</a:t>
            </a:r>
          </a:p>
          <a:p>
            <a:pPr marL="1714500" lvl="3" indent="-342900">
              <a:spcBef>
                <a:spcPct val="20000"/>
              </a:spcBef>
              <a:buFont typeface="Arial" pitchFamily="34" charset="0"/>
              <a:buChar char="•"/>
            </a:pPr>
            <a:r>
              <a:rPr lang="de-DE" sz="2000" dirty="0" smtClean="0"/>
              <a:t>Kein Zugriff/Aufruf durch andere Klassen möglich</a:t>
            </a:r>
          </a:p>
          <a:p>
            <a:pPr marL="1257300" lvl="2" indent="-342900">
              <a:spcBef>
                <a:spcPct val="20000"/>
              </a:spcBef>
              <a:buFont typeface="Arial" pitchFamily="34" charset="0"/>
              <a:buChar char="•"/>
            </a:pPr>
            <a:r>
              <a:rPr lang="de-DE" sz="2000" dirty="0" err="1" smtClean="0">
                <a:latin typeface="Bookman Old Style" pitchFamily="18" charset="0"/>
              </a:rPr>
              <a:t>p</a:t>
            </a:r>
            <a:r>
              <a:rPr kumimoji="0" lang="de-DE" sz="2000" b="0" i="0" u="none" strike="noStrike" kern="1200" cap="none" spc="0" normalizeH="0" baseline="0" noProof="0" dirty="0" err="1" smtClean="0">
                <a:ln>
                  <a:noFill/>
                </a:ln>
                <a:solidFill>
                  <a:schemeClr val="tx1"/>
                </a:solidFill>
                <a:effectLst/>
                <a:uLnTx/>
                <a:uFillTx/>
                <a:latin typeface="Bookman Old Style" pitchFamily="18" charset="0"/>
              </a:rPr>
              <a:t>rotected</a:t>
            </a:r>
            <a:r>
              <a:rPr kumimoji="0" lang="de-DE" sz="2000" b="0" i="0" u="none" strike="noStrike" kern="1200" cap="none" spc="0" normalizeH="0" baseline="0" noProof="0" dirty="0" smtClean="0">
                <a:ln>
                  <a:noFill/>
                </a:ln>
                <a:solidFill>
                  <a:schemeClr val="tx1"/>
                </a:solidFill>
                <a:effectLst/>
                <a:uLnTx/>
                <a:uFillTx/>
                <a:latin typeface="+mn-lt"/>
                <a:ea typeface="+mn-ea"/>
                <a:cs typeface="+mn-cs"/>
              </a:rPr>
              <a:t> </a:t>
            </a:r>
            <a:r>
              <a:rPr kumimoji="0" lang="de-DE" sz="2000" b="0" i="1" u="none" strike="noStrike" kern="1200" cap="none" spc="0" normalizeH="0" baseline="0" noProof="0" dirty="0" smtClean="0">
                <a:ln>
                  <a:noFill/>
                </a:ln>
                <a:solidFill>
                  <a:schemeClr val="tx1"/>
                </a:solidFill>
                <a:effectLst/>
                <a:uLnTx/>
                <a:uFillTx/>
                <a:latin typeface="+mn-lt"/>
                <a:ea typeface="+mn-ea"/>
                <a:cs typeface="+mn-cs"/>
              </a:rPr>
              <a:t>(geschützt): </a:t>
            </a:r>
            <a:r>
              <a:rPr kumimoji="0" lang="de-DE" sz="2000" b="0" i="0" u="none" strike="noStrike" kern="1200" cap="none" spc="0" normalizeH="0" baseline="0" noProof="0" dirty="0" smtClean="0">
                <a:ln>
                  <a:noFill/>
                </a:ln>
                <a:solidFill>
                  <a:schemeClr val="tx1"/>
                </a:solidFill>
                <a:effectLst/>
                <a:uLnTx/>
                <a:uFillTx/>
                <a:latin typeface="+mn-lt"/>
                <a:ea typeface="+mn-ea"/>
                <a:cs typeface="+mn-cs"/>
              </a:rPr>
              <a:t>sichtbar</a:t>
            </a:r>
            <a:r>
              <a:rPr kumimoji="0" lang="de-DE" sz="2000" b="0" i="0" u="none" strike="noStrike" kern="1200" cap="none" spc="0" normalizeH="0" noProof="0" dirty="0" smtClean="0">
                <a:ln>
                  <a:noFill/>
                </a:ln>
                <a:solidFill>
                  <a:schemeClr val="tx1"/>
                </a:solidFill>
                <a:effectLst/>
                <a:uLnTx/>
                <a:uFillTx/>
                <a:latin typeface="+mn-lt"/>
                <a:ea typeface="+mn-ea"/>
                <a:cs typeface="+mn-cs"/>
              </a:rPr>
              <a:t> nur innerhalb der Klasse und deren Unterklassen</a:t>
            </a:r>
            <a:endParaRPr kumimoji="0" lang="de-DE"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Operationen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616040" y="2019836"/>
            <a:ext cx="3041561" cy="2800767"/>
          </a:xfrm>
          <a:prstGeom prst="rect">
            <a:avLst/>
          </a:prstGeom>
          <a:noFill/>
          <a:ln w="28575">
            <a:solidFill>
              <a:schemeClr val="tx1"/>
            </a:solidFill>
          </a:ln>
        </p:spPr>
        <p:txBody>
          <a:bodyPr wrap="square" rtlCol="0">
            <a:spAutoFit/>
          </a:bodyPr>
          <a:lstStyle/>
          <a:p>
            <a:pPr lvl="0"/>
            <a:r>
              <a:rPr lang="de-DE" sz="1600" dirty="0" err="1" smtClean="0">
                <a:solidFill>
                  <a:prstClr val="black"/>
                </a:solidFill>
              </a:rPr>
              <a:t>Example</a:t>
            </a:r>
            <a:endParaRPr lang="de-DE" sz="1600" dirty="0" smtClean="0">
              <a:solidFill>
                <a:prstClr val="black"/>
              </a:solidFill>
            </a:endParaRPr>
          </a:p>
          <a:p>
            <a:pPr lvl="0"/>
            <a:endParaRPr lang="de-DE" sz="1600" dirty="0" smtClean="0">
              <a:solidFill>
                <a:prstClr val="black"/>
              </a:solidFill>
            </a:endParaRPr>
          </a:p>
          <a:p>
            <a:pPr lvl="0"/>
            <a:r>
              <a:rPr lang="de-DE" sz="1600" dirty="0" smtClean="0">
                <a:solidFill>
                  <a:prstClr val="black"/>
                </a:solidFill>
              </a:rPr>
              <a:t>+ </a:t>
            </a:r>
            <a:r>
              <a:rPr lang="de-DE" sz="1600" dirty="0" err="1" smtClean="0">
                <a:solidFill>
                  <a:prstClr val="black"/>
                </a:solidFill>
              </a:rPr>
              <a:t>publicAttr</a:t>
            </a:r>
            <a:r>
              <a:rPr lang="de-DE" sz="1600" dirty="0" smtClean="0">
                <a:solidFill>
                  <a:prstClr val="black"/>
                </a:solidFill>
              </a:rPr>
              <a:t>: </a:t>
            </a:r>
            <a:r>
              <a:rPr lang="de-DE" sz="1600" dirty="0" err="1" smtClean="0">
                <a:solidFill>
                  <a:prstClr val="black"/>
                </a:solidFill>
              </a:rPr>
              <a:t>int</a:t>
            </a:r>
            <a:endParaRPr lang="de-DE" sz="1600" dirty="0" smtClean="0">
              <a:solidFill>
                <a:prstClr val="black"/>
              </a:solidFill>
            </a:endParaRPr>
          </a:p>
          <a:p>
            <a:pPr lvl="0"/>
            <a:r>
              <a:rPr lang="de-DE" sz="1600" dirty="0" smtClean="0">
                <a:solidFill>
                  <a:prstClr val="black"/>
                </a:solidFill>
              </a:rPr>
              <a:t># </a:t>
            </a:r>
            <a:r>
              <a:rPr lang="de-DE" sz="1600" dirty="0" err="1" smtClean="0">
                <a:solidFill>
                  <a:prstClr val="black"/>
                </a:solidFill>
              </a:rPr>
              <a:t>protectedAttr</a:t>
            </a:r>
            <a:r>
              <a:rPr lang="de-DE" sz="1600" dirty="0" smtClean="0">
                <a:solidFill>
                  <a:prstClr val="black"/>
                </a:solidFill>
              </a:rPr>
              <a:t>: </a:t>
            </a:r>
            <a:r>
              <a:rPr lang="de-DE" sz="1600" dirty="0" err="1" smtClean="0">
                <a:solidFill>
                  <a:prstClr val="black"/>
                </a:solidFill>
              </a:rPr>
              <a:t>int</a:t>
            </a:r>
            <a:endParaRPr lang="de-DE" sz="1600" dirty="0" smtClean="0">
              <a:solidFill>
                <a:prstClr val="black"/>
              </a:solidFill>
            </a:endParaRPr>
          </a:p>
          <a:p>
            <a:pPr lvl="0">
              <a:buFontTx/>
              <a:buChar char="-"/>
            </a:pPr>
            <a:r>
              <a:rPr lang="de-DE" sz="1600" dirty="0" smtClean="0">
                <a:solidFill>
                  <a:prstClr val="black"/>
                </a:solidFill>
              </a:rPr>
              <a:t> </a:t>
            </a:r>
            <a:r>
              <a:rPr lang="de-DE" sz="1600" dirty="0" err="1" smtClean="0">
                <a:solidFill>
                  <a:prstClr val="black"/>
                </a:solidFill>
              </a:rPr>
              <a:t>privateAttr</a:t>
            </a:r>
            <a:r>
              <a:rPr lang="de-DE" sz="1600" dirty="0" smtClean="0">
                <a:solidFill>
                  <a:prstClr val="black"/>
                </a:solidFill>
              </a:rPr>
              <a:t>: </a:t>
            </a:r>
            <a:r>
              <a:rPr lang="de-DE" sz="1600" dirty="0" err="1" smtClean="0">
                <a:solidFill>
                  <a:prstClr val="black"/>
                </a:solidFill>
              </a:rPr>
              <a:t>int</a:t>
            </a:r>
            <a:r>
              <a:rPr lang="de-DE" sz="1600" dirty="0" smtClean="0">
                <a:solidFill>
                  <a:prstClr val="black"/>
                </a:solidFill>
              </a:rPr>
              <a:t/>
            </a:r>
            <a:br>
              <a:rPr lang="de-DE" sz="1600" dirty="0" smtClean="0">
                <a:solidFill>
                  <a:prstClr val="black"/>
                </a:solidFill>
              </a:rPr>
            </a:br>
            <a:r>
              <a:rPr lang="de-DE" sz="1600" dirty="0" smtClean="0">
                <a:solidFill>
                  <a:prstClr val="black"/>
                </a:solidFill>
              </a:rPr>
              <a:t>- </a:t>
            </a:r>
            <a:r>
              <a:rPr lang="de-DE" sz="1600" u="sng" dirty="0" err="1" smtClean="0">
                <a:solidFill>
                  <a:prstClr val="black"/>
                </a:solidFill>
              </a:rPr>
              <a:t>privateClassAttr</a:t>
            </a:r>
            <a:r>
              <a:rPr lang="de-DE" sz="1600" u="sng" dirty="0" smtClean="0">
                <a:solidFill>
                  <a:prstClr val="black"/>
                </a:solidFill>
              </a:rPr>
              <a:t>: </a:t>
            </a:r>
            <a:r>
              <a:rPr lang="de-DE" sz="1600" u="sng" dirty="0" err="1" smtClean="0">
                <a:solidFill>
                  <a:prstClr val="black"/>
                </a:solidFill>
              </a:rPr>
              <a:t>int</a:t>
            </a:r>
            <a:endParaRPr lang="de-DE" sz="1600" u="sng" dirty="0" smtClean="0">
              <a:solidFill>
                <a:prstClr val="black"/>
              </a:solidFill>
            </a:endParaRPr>
          </a:p>
          <a:p>
            <a:pPr lvl="0">
              <a:buFontTx/>
              <a:buChar char="-"/>
            </a:pPr>
            <a:endParaRPr lang="de-DE" sz="1600" dirty="0" smtClean="0">
              <a:solidFill>
                <a:prstClr val="black"/>
              </a:solidFill>
            </a:endParaRPr>
          </a:p>
          <a:p>
            <a:pPr lvl="0"/>
            <a:r>
              <a:rPr lang="de-DE" sz="1600" dirty="0" smtClean="0">
                <a:solidFill>
                  <a:prstClr val="black"/>
                </a:solidFill>
              </a:rPr>
              <a:t>+ </a:t>
            </a:r>
            <a:r>
              <a:rPr lang="de-DE" sz="1600" dirty="0" err="1" smtClean="0">
                <a:solidFill>
                  <a:prstClr val="black"/>
                </a:solidFill>
              </a:rPr>
              <a:t>publicOp</a:t>
            </a:r>
            <a:r>
              <a:rPr lang="de-DE" sz="1600" dirty="0" smtClean="0">
                <a:solidFill>
                  <a:prstClr val="black"/>
                </a:solidFill>
              </a:rPr>
              <a:t>()</a:t>
            </a:r>
          </a:p>
          <a:p>
            <a:pPr lvl="0"/>
            <a:r>
              <a:rPr lang="de-DE" sz="1600" dirty="0" smtClean="0">
                <a:solidFill>
                  <a:prstClr val="black"/>
                </a:solidFill>
              </a:rPr>
              <a:t># </a:t>
            </a:r>
            <a:r>
              <a:rPr lang="de-DE" sz="1600" dirty="0" err="1" smtClean="0">
                <a:solidFill>
                  <a:prstClr val="black"/>
                </a:solidFill>
              </a:rPr>
              <a:t>protectedOp</a:t>
            </a:r>
            <a:r>
              <a:rPr lang="de-DE" sz="1600" dirty="0" smtClean="0">
                <a:solidFill>
                  <a:prstClr val="black"/>
                </a:solidFill>
              </a:rPr>
              <a:t>()</a:t>
            </a:r>
          </a:p>
          <a:p>
            <a:pPr lvl="0"/>
            <a:r>
              <a:rPr lang="de-DE" sz="1600" dirty="0" smtClean="0">
                <a:solidFill>
                  <a:prstClr val="black"/>
                </a:solidFill>
              </a:rPr>
              <a:t>- </a:t>
            </a:r>
            <a:r>
              <a:rPr lang="de-DE" sz="1600" dirty="0" err="1" smtClean="0">
                <a:solidFill>
                  <a:prstClr val="black"/>
                </a:solidFill>
              </a:rPr>
              <a:t>privateOp</a:t>
            </a:r>
            <a:r>
              <a:rPr lang="de-DE" sz="1600" dirty="0" smtClean="0">
                <a:solidFill>
                  <a:prstClr val="black"/>
                </a:solidFill>
              </a:rPr>
              <a:t>()</a:t>
            </a:r>
          </a:p>
          <a:p>
            <a:pPr lvl="0"/>
            <a:r>
              <a:rPr lang="de-DE" sz="1600" dirty="0" smtClean="0">
                <a:solidFill>
                  <a:prstClr val="black"/>
                </a:solidFill>
              </a:rPr>
              <a:t>- </a:t>
            </a:r>
            <a:r>
              <a:rPr lang="de-DE" sz="1600" dirty="0" err="1" smtClean="0">
                <a:solidFill>
                  <a:prstClr val="black"/>
                </a:solidFill>
              </a:rPr>
              <a:t>privateClassOp</a:t>
            </a:r>
            <a:r>
              <a:rPr lang="de-DE" sz="1600" dirty="0" smtClean="0">
                <a:solidFill>
                  <a:prstClr val="black"/>
                </a:solidFill>
              </a:rPr>
              <a:t>()</a:t>
            </a:r>
            <a:endParaRPr lang="de-DE" sz="1600" dirty="0"/>
          </a:p>
        </p:txBody>
      </p:sp>
      <p:cxnSp>
        <p:nvCxnSpPr>
          <p:cNvPr id="7" name="Gerade Verbindung 6"/>
          <p:cNvCxnSpPr/>
          <p:nvPr/>
        </p:nvCxnSpPr>
        <p:spPr>
          <a:xfrm>
            <a:off x="618187" y="2459864"/>
            <a:ext cx="3039620" cy="403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rot="5400000">
            <a:off x="1616304" y="3882980"/>
            <a:ext cx="4572000" cy="1588"/>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493951" y="1313645"/>
            <a:ext cx="627095" cy="369332"/>
          </a:xfrm>
          <a:prstGeom prst="rect">
            <a:avLst/>
          </a:prstGeom>
          <a:noFill/>
        </p:spPr>
        <p:txBody>
          <a:bodyPr wrap="none" rtlCol="0">
            <a:spAutoFit/>
          </a:bodyPr>
          <a:lstStyle/>
          <a:p>
            <a:r>
              <a:rPr lang="de-DE" dirty="0" smtClean="0"/>
              <a:t>UML</a:t>
            </a:r>
            <a:endParaRPr lang="de-DE" dirty="0"/>
          </a:p>
        </p:txBody>
      </p:sp>
      <p:sp>
        <p:nvSpPr>
          <p:cNvPr id="10" name="Textfeld 9"/>
          <p:cNvSpPr txBox="1"/>
          <p:nvPr/>
        </p:nvSpPr>
        <p:spPr>
          <a:xfrm>
            <a:off x="4932613" y="1313645"/>
            <a:ext cx="540597" cy="369332"/>
          </a:xfrm>
          <a:prstGeom prst="rect">
            <a:avLst/>
          </a:prstGeom>
          <a:noFill/>
        </p:spPr>
        <p:txBody>
          <a:bodyPr wrap="none" rtlCol="0">
            <a:spAutoFit/>
          </a:bodyPr>
          <a:lstStyle/>
          <a:p>
            <a:r>
              <a:rPr lang="de-DE" dirty="0" smtClean="0"/>
              <a:t>C++</a:t>
            </a:r>
            <a:endParaRPr lang="de-DE" dirty="0"/>
          </a:p>
        </p:txBody>
      </p:sp>
      <p:sp>
        <p:nvSpPr>
          <p:cNvPr id="11" name="Textfeld 10"/>
          <p:cNvSpPr txBox="1"/>
          <p:nvPr/>
        </p:nvSpPr>
        <p:spPr>
          <a:xfrm>
            <a:off x="4224275" y="1790161"/>
            <a:ext cx="4610632" cy="4524315"/>
          </a:xfrm>
          <a:prstGeom prst="rect">
            <a:avLst/>
          </a:prstGeom>
          <a:noFill/>
        </p:spPr>
        <p:txBody>
          <a:bodyPr wrap="square" rtlCol="0">
            <a:spAutoFit/>
          </a:bodyPr>
          <a:lstStyle/>
          <a:p>
            <a:r>
              <a:rPr lang="de-DE" sz="1600" dirty="0" err="1" smtClean="0">
                <a:latin typeface="Bookman Old Style" pitchFamily="18" charset="0"/>
              </a:rPr>
              <a:t>class</a:t>
            </a:r>
            <a:r>
              <a:rPr lang="de-DE" sz="1600" dirty="0" smtClean="0">
                <a:latin typeface="Bookman Old Style" pitchFamily="18" charset="0"/>
              </a:rPr>
              <a:t> </a:t>
            </a:r>
            <a:r>
              <a:rPr lang="de-DE" sz="1600" dirty="0" err="1" smtClean="0">
                <a:latin typeface="Bookman Old Style" pitchFamily="18" charset="0"/>
              </a:rPr>
              <a:t>Example</a:t>
            </a:r>
            <a:r>
              <a:rPr lang="de-DE" sz="1600" dirty="0" smtClean="0">
                <a:latin typeface="Bookman Old Style" pitchFamily="18" charset="0"/>
              </a:rPr>
              <a:t> {</a:t>
            </a:r>
          </a:p>
          <a:p>
            <a:r>
              <a:rPr lang="de-DE" sz="1600" dirty="0" smtClean="0">
                <a:latin typeface="Bookman Old Style" pitchFamily="18" charset="0"/>
              </a:rPr>
              <a:t>    </a:t>
            </a:r>
            <a:r>
              <a:rPr lang="de-DE" sz="1600" i="1" dirty="0" smtClean="0">
                <a:solidFill>
                  <a:srgbClr val="92D050"/>
                </a:solidFill>
                <a:latin typeface="Bookman Old Style" pitchFamily="18" charset="0"/>
              </a:rPr>
              <a:t>// Attribute</a:t>
            </a:r>
          </a:p>
          <a:p>
            <a:r>
              <a:rPr lang="de-DE" sz="1600" dirty="0" err="1" smtClean="0">
                <a:solidFill>
                  <a:srgbClr val="FF0000"/>
                </a:solidFill>
                <a:latin typeface="Bookman Old Style" pitchFamily="18" charset="0"/>
              </a:rPr>
              <a:t>public</a:t>
            </a:r>
            <a:r>
              <a:rPr lang="de-DE" sz="1600" dirty="0" smtClean="0">
                <a:solidFill>
                  <a:srgbClr val="FF0000"/>
                </a:solidFill>
                <a:latin typeface="Bookman Old Style" pitchFamily="18" charset="0"/>
              </a:rPr>
              <a:t>:</a:t>
            </a:r>
          </a:p>
          <a:p>
            <a:r>
              <a:rPr lang="de-DE" sz="1600" dirty="0" smtClean="0">
                <a:latin typeface="Bookman Old Style" pitchFamily="18" charset="0"/>
              </a:rPr>
              <a:t>   </a:t>
            </a:r>
            <a:r>
              <a:rPr lang="de-DE" sz="1600" dirty="0" err="1" smtClean="0">
                <a:latin typeface="Bookman Old Style" pitchFamily="18" charset="0"/>
              </a:rPr>
              <a:t>int</a:t>
            </a:r>
            <a:r>
              <a:rPr lang="de-DE" sz="1600" dirty="0" smtClean="0">
                <a:latin typeface="Bookman Old Style" pitchFamily="18" charset="0"/>
              </a:rPr>
              <a:t> </a:t>
            </a:r>
            <a:r>
              <a:rPr lang="de-DE" sz="1600" dirty="0" err="1" smtClean="0">
                <a:latin typeface="Bookman Old Style" pitchFamily="18" charset="0"/>
              </a:rPr>
              <a:t>publicAttr</a:t>
            </a:r>
            <a:r>
              <a:rPr lang="de-DE" sz="1600" dirty="0" smtClean="0">
                <a:latin typeface="Bookman Old Style" pitchFamily="18" charset="0"/>
              </a:rPr>
              <a:t>;</a:t>
            </a:r>
          </a:p>
          <a:p>
            <a:r>
              <a:rPr lang="de-DE" sz="1600" dirty="0" err="1" smtClean="0">
                <a:solidFill>
                  <a:srgbClr val="FF0000"/>
                </a:solidFill>
                <a:latin typeface="Bookman Old Style" pitchFamily="18" charset="0"/>
              </a:rPr>
              <a:t>protected</a:t>
            </a:r>
            <a:r>
              <a:rPr lang="de-DE" sz="1600" dirty="0" smtClean="0">
                <a:solidFill>
                  <a:srgbClr val="FF0000"/>
                </a:solidFill>
                <a:latin typeface="Bookman Old Style" pitchFamily="18" charset="0"/>
              </a:rPr>
              <a:t>:</a:t>
            </a:r>
          </a:p>
          <a:p>
            <a:r>
              <a:rPr lang="de-DE" sz="1600" dirty="0" smtClean="0">
                <a:latin typeface="Bookman Old Style" pitchFamily="18" charset="0"/>
              </a:rPr>
              <a:t>  </a:t>
            </a:r>
            <a:r>
              <a:rPr lang="de-DE" sz="1600" dirty="0" err="1" smtClean="0">
                <a:latin typeface="Bookman Old Style" pitchFamily="18" charset="0"/>
              </a:rPr>
              <a:t>int</a:t>
            </a:r>
            <a:r>
              <a:rPr lang="de-DE" sz="1600" dirty="0" smtClean="0">
                <a:latin typeface="Bookman Old Style" pitchFamily="18" charset="0"/>
              </a:rPr>
              <a:t> </a:t>
            </a:r>
            <a:r>
              <a:rPr lang="de-DE" sz="1600" dirty="0" err="1" smtClean="0">
                <a:latin typeface="Bookman Old Style" pitchFamily="18" charset="0"/>
              </a:rPr>
              <a:t>protectedAttr</a:t>
            </a:r>
            <a:r>
              <a:rPr lang="de-DE" sz="1600" dirty="0" smtClean="0">
                <a:latin typeface="Bookman Old Style" pitchFamily="18" charset="0"/>
              </a:rPr>
              <a:t>;</a:t>
            </a:r>
          </a:p>
          <a:p>
            <a:r>
              <a:rPr lang="de-DE" sz="1600" dirty="0" smtClean="0">
                <a:solidFill>
                  <a:srgbClr val="FF0000"/>
                </a:solidFill>
                <a:latin typeface="Bookman Old Style" pitchFamily="18" charset="0"/>
              </a:rPr>
              <a:t>private:</a:t>
            </a:r>
          </a:p>
          <a:p>
            <a:r>
              <a:rPr lang="de-DE" sz="1600" dirty="0" smtClean="0">
                <a:latin typeface="Bookman Old Style" pitchFamily="18" charset="0"/>
              </a:rPr>
              <a:t>  </a:t>
            </a:r>
            <a:r>
              <a:rPr lang="de-DE" sz="1600" dirty="0" err="1" smtClean="0">
                <a:latin typeface="Bookman Old Style" pitchFamily="18" charset="0"/>
              </a:rPr>
              <a:t>int</a:t>
            </a:r>
            <a:r>
              <a:rPr lang="de-DE" sz="1600" dirty="0" smtClean="0">
                <a:latin typeface="Bookman Old Style" pitchFamily="18" charset="0"/>
              </a:rPr>
              <a:t> </a:t>
            </a:r>
            <a:r>
              <a:rPr lang="de-DE" sz="1600" dirty="0" err="1" smtClean="0">
                <a:latin typeface="Bookman Old Style" pitchFamily="18" charset="0"/>
              </a:rPr>
              <a:t>privateAttr</a:t>
            </a:r>
            <a:r>
              <a:rPr lang="de-DE" sz="1600" dirty="0" smtClean="0">
                <a:latin typeface="Bookman Old Style" pitchFamily="18" charset="0"/>
              </a:rPr>
              <a:t>;</a:t>
            </a:r>
            <a:br>
              <a:rPr lang="de-DE" sz="1600" dirty="0" smtClean="0">
                <a:latin typeface="Bookman Old Style" pitchFamily="18" charset="0"/>
              </a:rPr>
            </a:br>
            <a:r>
              <a:rPr lang="de-DE" sz="1600" dirty="0" smtClean="0">
                <a:latin typeface="Bookman Old Style" pitchFamily="18" charset="0"/>
              </a:rPr>
              <a:t>  </a:t>
            </a:r>
            <a:r>
              <a:rPr lang="de-DE" sz="1600" dirty="0" err="1" smtClean="0">
                <a:latin typeface="Bookman Old Style" pitchFamily="18" charset="0"/>
              </a:rPr>
              <a:t>static</a:t>
            </a:r>
            <a:r>
              <a:rPr lang="de-DE" sz="1600" dirty="0" smtClean="0">
                <a:latin typeface="Bookman Old Style" pitchFamily="18" charset="0"/>
              </a:rPr>
              <a:t> </a:t>
            </a:r>
            <a:r>
              <a:rPr lang="de-DE" sz="1600" dirty="0" err="1" smtClean="0">
                <a:latin typeface="Bookman Old Style" pitchFamily="18" charset="0"/>
              </a:rPr>
              <a:t>int</a:t>
            </a:r>
            <a:r>
              <a:rPr lang="de-DE" sz="1600" dirty="0" smtClean="0">
                <a:latin typeface="Bookman Old Style" pitchFamily="18" charset="0"/>
              </a:rPr>
              <a:t> </a:t>
            </a:r>
            <a:r>
              <a:rPr lang="de-DE" sz="1600" dirty="0" err="1" smtClean="0">
                <a:latin typeface="Bookman Old Style" pitchFamily="18" charset="0"/>
              </a:rPr>
              <a:t>privateClassAttr</a:t>
            </a:r>
            <a:r>
              <a:rPr lang="de-DE" sz="1600" dirty="0" smtClean="0">
                <a:latin typeface="Bookman Old Style" pitchFamily="18" charset="0"/>
              </a:rPr>
              <a:t>;</a:t>
            </a:r>
          </a:p>
          <a:p>
            <a:r>
              <a:rPr lang="de-DE" sz="1600" dirty="0" smtClean="0">
                <a:latin typeface="Bookman Old Style" pitchFamily="18" charset="0"/>
              </a:rPr>
              <a:t>   </a:t>
            </a:r>
            <a:r>
              <a:rPr lang="de-DE" sz="1600" i="1" dirty="0" smtClean="0">
                <a:solidFill>
                  <a:srgbClr val="92D050"/>
                </a:solidFill>
                <a:latin typeface="Bookman Old Style" pitchFamily="18" charset="0"/>
              </a:rPr>
              <a:t>// Operationen</a:t>
            </a:r>
          </a:p>
          <a:p>
            <a:r>
              <a:rPr lang="de-DE" sz="1600" dirty="0" err="1" smtClean="0">
                <a:solidFill>
                  <a:srgbClr val="FF0000"/>
                </a:solidFill>
                <a:latin typeface="Bookman Old Style" pitchFamily="18" charset="0"/>
              </a:rPr>
              <a:t>public</a:t>
            </a:r>
            <a:r>
              <a:rPr lang="de-DE" sz="1600" dirty="0" smtClean="0">
                <a:solidFill>
                  <a:srgbClr val="FF0000"/>
                </a:solidFill>
                <a:latin typeface="Bookman Old Style" pitchFamily="18" charset="0"/>
              </a:rPr>
              <a:t>:</a:t>
            </a:r>
          </a:p>
          <a:p>
            <a:r>
              <a:rPr lang="de-DE" sz="1600" dirty="0" smtClean="0">
                <a:latin typeface="Bookman Old Style" pitchFamily="18" charset="0"/>
              </a:rPr>
              <a:t>   </a:t>
            </a:r>
            <a:r>
              <a:rPr lang="de-DE" sz="1600" dirty="0" err="1" smtClean="0">
                <a:latin typeface="Bookman Old Style" pitchFamily="18" charset="0"/>
              </a:rPr>
              <a:t>void</a:t>
            </a:r>
            <a:r>
              <a:rPr lang="de-DE" sz="1600" dirty="0" smtClean="0">
                <a:latin typeface="Bookman Old Style" pitchFamily="18" charset="0"/>
              </a:rPr>
              <a:t> </a:t>
            </a:r>
            <a:r>
              <a:rPr lang="de-DE" sz="1600" dirty="0" err="1" smtClean="0">
                <a:latin typeface="Bookman Old Style" pitchFamily="18" charset="0"/>
              </a:rPr>
              <a:t>publicOp</a:t>
            </a:r>
            <a:r>
              <a:rPr lang="de-DE" sz="1600" dirty="0" smtClean="0">
                <a:latin typeface="Bookman Old Style" pitchFamily="18" charset="0"/>
              </a:rPr>
              <a:t>();</a:t>
            </a:r>
          </a:p>
          <a:p>
            <a:r>
              <a:rPr lang="de-DE" sz="1600" dirty="0" err="1" smtClean="0">
                <a:solidFill>
                  <a:srgbClr val="FF0000"/>
                </a:solidFill>
                <a:latin typeface="Bookman Old Style" pitchFamily="18" charset="0"/>
              </a:rPr>
              <a:t>protected</a:t>
            </a:r>
            <a:r>
              <a:rPr lang="de-DE" sz="1600" dirty="0" smtClean="0">
                <a:solidFill>
                  <a:srgbClr val="FF0000"/>
                </a:solidFill>
                <a:latin typeface="Bookman Old Style" pitchFamily="18" charset="0"/>
              </a:rPr>
              <a:t>:</a:t>
            </a:r>
          </a:p>
          <a:p>
            <a:r>
              <a:rPr lang="de-DE" sz="1600" dirty="0" smtClean="0">
                <a:latin typeface="Bookman Old Style" pitchFamily="18" charset="0"/>
              </a:rPr>
              <a:t>   </a:t>
            </a:r>
            <a:r>
              <a:rPr lang="de-DE" sz="1600" dirty="0" err="1" smtClean="0">
                <a:latin typeface="Bookman Old Style" pitchFamily="18" charset="0"/>
              </a:rPr>
              <a:t>void</a:t>
            </a:r>
            <a:r>
              <a:rPr lang="de-DE" sz="1600" dirty="0" smtClean="0">
                <a:latin typeface="Bookman Old Style" pitchFamily="18" charset="0"/>
              </a:rPr>
              <a:t> </a:t>
            </a:r>
            <a:r>
              <a:rPr lang="de-DE" sz="1600" dirty="0" err="1" smtClean="0">
                <a:latin typeface="Bookman Old Style" pitchFamily="18" charset="0"/>
              </a:rPr>
              <a:t>protectedOp</a:t>
            </a:r>
            <a:r>
              <a:rPr lang="de-DE" sz="1600" dirty="0" smtClean="0">
                <a:latin typeface="Bookman Old Style" pitchFamily="18" charset="0"/>
              </a:rPr>
              <a:t>();</a:t>
            </a:r>
          </a:p>
          <a:p>
            <a:r>
              <a:rPr lang="de-DE" sz="1600" dirty="0" smtClean="0">
                <a:solidFill>
                  <a:srgbClr val="FF0000"/>
                </a:solidFill>
                <a:latin typeface="Bookman Old Style" pitchFamily="18" charset="0"/>
              </a:rPr>
              <a:t>private:</a:t>
            </a:r>
          </a:p>
          <a:p>
            <a:r>
              <a:rPr lang="de-DE" sz="1600" dirty="0" smtClean="0">
                <a:latin typeface="Bookman Old Style" pitchFamily="18" charset="0"/>
              </a:rPr>
              <a:t>  </a:t>
            </a:r>
            <a:r>
              <a:rPr lang="de-DE" sz="1600" dirty="0" err="1" smtClean="0">
                <a:latin typeface="Bookman Old Style" pitchFamily="18" charset="0"/>
              </a:rPr>
              <a:t>void</a:t>
            </a:r>
            <a:r>
              <a:rPr lang="de-DE" sz="1600" dirty="0" smtClean="0">
                <a:latin typeface="Bookman Old Style" pitchFamily="18" charset="0"/>
              </a:rPr>
              <a:t> </a:t>
            </a:r>
            <a:r>
              <a:rPr lang="de-DE" sz="1600" dirty="0" err="1" smtClean="0">
                <a:latin typeface="Bookman Old Style" pitchFamily="18" charset="0"/>
              </a:rPr>
              <a:t>privateOp</a:t>
            </a:r>
            <a:r>
              <a:rPr lang="de-DE" sz="1600" dirty="0" smtClean="0">
                <a:latin typeface="Bookman Old Style" pitchFamily="18" charset="0"/>
              </a:rPr>
              <a:t>();</a:t>
            </a:r>
            <a:br>
              <a:rPr lang="de-DE" sz="1600" dirty="0" smtClean="0">
                <a:latin typeface="Bookman Old Style" pitchFamily="18" charset="0"/>
              </a:rPr>
            </a:br>
            <a:r>
              <a:rPr lang="de-DE" sz="1600" dirty="0" smtClean="0">
                <a:latin typeface="Bookman Old Style" pitchFamily="18" charset="0"/>
              </a:rPr>
              <a:t>  </a:t>
            </a:r>
            <a:r>
              <a:rPr lang="de-DE" sz="1600" dirty="0" err="1" smtClean="0">
                <a:latin typeface="Bookman Old Style" pitchFamily="18" charset="0"/>
              </a:rPr>
              <a:t>void</a:t>
            </a:r>
            <a:r>
              <a:rPr lang="de-DE" sz="1600" dirty="0" smtClean="0">
                <a:latin typeface="Bookman Old Style" pitchFamily="18" charset="0"/>
              </a:rPr>
              <a:t> </a:t>
            </a:r>
            <a:r>
              <a:rPr lang="de-DE" sz="1600" dirty="0" err="1" smtClean="0">
                <a:latin typeface="Bookman Old Style" pitchFamily="18" charset="0"/>
              </a:rPr>
              <a:t>privateClassOp</a:t>
            </a:r>
            <a:r>
              <a:rPr lang="de-DE" sz="1600" dirty="0" smtClean="0">
                <a:latin typeface="Bookman Old Style" pitchFamily="18" charset="0"/>
              </a:rPr>
              <a:t>();</a:t>
            </a:r>
          </a:p>
          <a:p>
            <a:r>
              <a:rPr lang="de-DE" sz="1600" dirty="0" smtClean="0">
                <a:latin typeface="Bookman Old Style" pitchFamily="18" charset="0"/>
              </a:rPr>
              <a:t>}</a:t>
            </a:r>
          </a:p>
        </p:txBody>
      </p:sp>
      <p:sp>
        <p:nvSpPr>
          <p:cNvPr id="13" name="Pfeil nach rechts 12"/>
          <p:cNvSpPr/>
          <p:nvPr/>
        </p:nvSpPr>
        <p:spPr>
          <a:xfrm>
            <a:off x="3734880" y="2665927"/>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Sichtbarkeit</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8" name="Gruppieren 7"/>
          <p:cNvGrpSpPr/>
          <p:nvPr/>
        </p:nvGrpSpPr>
        <p:grpSpPr>
          <a:xfrm>
            <a:off x="616041" y="2019836"/>
            <a:ext cx="1508974" cy="1569660"/>
            <a:chOff x="616040" y="2019835"/>
            <a:chExt cx="3041767" cy="1533745"/>
          </a:xfrm>
        </p:grpSpPr>
        <p:sp>
          <p:nvSpPr>
            <p:cNvPr id="6" name="Textfeld 5"/>
            <p:cNvSpPr txBox="1"/>
            <p:nvPr/>
          </p:nvSpPr>
          <p:spPr>
            <a:xfrm>
              <a:off x="616040" y="2019835"/>
              <a:ext cx="3041561" cy="1533745"/>
            </a:xfrm>
            <a:prstGeom prst="rect">
              <a:avLst/>
            </a:prstGeom>
            <a:noFill/>
            <a:ln w="28575">
              <a:solidFill>
                <a:schemeClr val="tx1"/>
              </a:solidFill>
            </a:ln>
          </p:spPr>
          <p:txBody>
            <a:bodyPr wrap="square" rtlCol="0">
              <a:spAutoFit/>
            </a:bodyPr>
            <a:lstStyle/>
            <a:p>
              <a:pPr lvl="0"/>
              <a:r>
                <a:rPr lang="de-DE" sz="2400" dirty="0" smtClean="0">
                  <a:solidFill>
                    <a:prstClr val="black"/>
                  </a:solidFill>
                </a:rPr>
                <a:t>Klasse2</a:t>
              </a:r>
            </a:p>
            <a:p>
              <a:pPr lvl="0"/>
              <a:endParaRPr lang="de-DE" sz="2400" dirty="0" smtClean="0">
                <a:solidFill>
                  <a:prstClr val="black"/>
                </a:solidFill>
              </a:endParaRPr>
            </a:p>
            <a:p>
              <a:pPr lvl="0"/>
              <a:endParaRPr lang="de-DE" sz="2400" dirty="0" smtClean="0">
                <a:solidFill>
                  <a:prstClr val="black"/>
                </a:solidFill>
              </a:endParaRPr>
            </a:p>
            <a:p>
              <a:pPr lvl="0"/>
              <a:r>
                <a:rPr lang="de-DE" sz="2400" dirty="0" smtClean="0">
                  <a:solidFill>
                    <a:prstClr val="black"/>
                  </a:solidFill>
                </a:rPr>
                <a:t>   </a:t>
              </a:r>
              <a:endParaRPr lang="de-DE" sz="2400" dirty="0"/>
            </a:p>
          </p:txBody>
        </p:sp>
        <p:cxnSp>
          <p:nvCxnSpPr>
            <p:cNvPr id="7" name="Gerade Verbindung 6"/>
            <p:cNvCxnSpPr/>
            <p:nvPr/>
          </p:nvCxnSpPr>
          <p:spPr>
            <a:xfrm>
              <a:off x="618187" y="2459864"/>
              <a:ext cx="3039620" cy="403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9" name="Gruppieren 8"/>
          <p:cNvGrpSpPr/>
          <p:nvPr/>
        </p:nvGrpSpPr>
        <p:grpSpPr>
          <a:xfrm>
            <a:off x="3797123" y="2006958"/>
            <a:ext cx="1508974" cy="1569660"/>
            <a:chOff x="616040" y="2019836"/>
            <a:chExt cx="3041767" cy="1533745"/>
          </a:xfrm>
        </p:grpSpPr>
        <p:sp>
          <p:nvSpPr>
            <p:cNvPr id="10" name="Textfeld 9"/>
            <p:cNvSpPr txBox="1"/>
            <p:nvPr/>
          </p:nvSpPr>
          <p:spPr>
            <a:xfrm>
              <a:off x="616040" y="2019836"/>
              <a:ext cx="3041561" cy="1533745"/>
            </a:xfrm>
            <a:prstGeom prst="rect">
              <a:avLst/>
            </a:prstGeom>
            <a:noFill/>
            <a:ln w="28575">
              <a:solidFill>
                <a:schemeClr val="tx1"/>
              </a:solidFill>
            </a:ln>
          </p:spPr>
          <p:txBody>
            <a:bodyPr wrap="square" rtlCol="0">
              <a:spAutoFit/>
            </a:bodyPr>
            <a:lstStyle/>
            <a:p>
              <a:pPr lvl="0"/>
              <a:r>
                <a:rPr lang="de-DE" sz="2400" dirty="0" smtClean="0">
                  <a:solidFill>
                    <a:prstClr val="black"/>
                  </a:solidFill>
                </a:rPr>
                <a:t>Klasse1</a:t>
              </a:r>
            </a:p>
            <a:p>
              <a:pPr lvl="0"/>
              <a:r>
                <a:rPr lang="de-DE" sz="2400" dirty="0" smtClean="0">
                  <a:solidFill>
                    <a:prstClr val="black"/>
                  </a:solidFill>
                </a:rPr>
                <a:t>+ A: </a:t>
              </a:r>
              <a:r>
                <a:rPr lang="de-DE" sz="2400" dirty="0" err="1" smtClean="0">
                  <a:solidFill>
                    <a:prstClr val="black"/>
                  </a:solidFill>
                </a:rPr>
                <a:t>int</a:t>
              </a:r>
              <a:endParaRPr lang="de-DE" sz="2400" dirty="0" smtClean="0">
                <a:solidFill>
                  <a:prstClr val="black"/>
                </a:solidFill>
              </a:endParaRPr>
            </a:p>
            <a:p>
              <a:pPr lvl="0"/>
              <a:r>
                <a:rPr lang="de-DE" sz="2400" dirty="0" smtClean="0">
                  <a:solidFill>
                    <a:prstClr val="black"/>
                  </a:solidFill>
                </a:rPr>
                <a:t># B: </a:t>
              </a:r>
              <a:r>
                <a:rPr lang="de-DE" sz="2400" dirty="0" err="1" smtClean="0">
                  <a:solidFill>
                    <a:prstClr val="black"/>
                  </a:solidFill>
                </a:rPr>
                <a:t>int</a:t>
              </a:r>
              <a:endParaRPr lang="de-DE" sz="2400" dirty="0" smtClean="0">
                <a:solidFill>
                  <a:prstClr val="black"/>
                </a:solidFill>
              </a:endParaRPr>
            </a:p>
            <a:p>
              <a:pPr lvl="0">
                <a:buFontTx/>
                <a:buChar char="-"/>
              </a:pPr>
              <a:r>
                <a:rPr lang="de-DE" sz="2400" dirty="0" smtClean="0">
                  <a:solidFill>
                    <a:prstClr val="black"/>
                  </a:solidFill>
                </a:rPr>
                <a:t> C: </a:t>
              </a:r>
              <a:r>
                <a:rPr lang="de-DE" sz="2400" dirty="0" err="1" smtClean="0">
                  <a:solidFill>
                    <a:prstClr val="black"/>
                  </a:solidFill>
                </a:rPr>
                <a:t>int</a:t>
              </a:r>
              <a:endParaRPr lang="de-DE" sz="2400" dirty="0"/>
            </a:p>
          </p:txBody>
        </p:sp>
        <p:cxnSp>
          <p:nvCxnSpPr>
            <p:cNvPr id="11" name="Gerade Verbindung 10"/>
            <p:cNvCxnSpPr/>
            <p:nvPr/>
          </p:nvCxnSpPr>
          <p:spPr>
            <a:xfrm>
              <a:off x="618187" y="2422110"/>
              <a:ext cx="3039620" cy="403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2" name="Gruppieren 11"/>
          <p:cNvGrpSpPr/>
          <p:nvPr/>
        </p:nvGrpSpPr>
        <p:grpSpPr>
          <a:xfrm>
            <a:off x="6785020" y="2006958"/>
            <a:ext cx="1895340" cy="1569660"/>
            <a:chOff x="616040" y="2019835"/>
            <a:chExt cx="3041767" cy="1533744"/>
          </a:xfrm>
        </p:grpSpPr>
        <p:sp>
          <p:nvSpPr>
            <p:cNvPr id="13" name="Textfeld 12"/>
            <p:cNvSpPr txBox="1"/>
            <p:nvPr/>
          </p:nvSpPr>
          <p:spPr>
            <a:xfrm>
              <a:off x="616040" y="2019835"/>
              <a:ext cx="3041562" cy="1533744"/>
            </a:xfrm>
            <a:prstGeom prst="rect">
              <a:avLst/>
            </a:prstGeom>
            <a:noFill/>
            <a:ln w="28575">
              <a:solidFill>
                <a:schemeClr val="tx1"/>
              </a:solidFill>
            </a:ln>
          </p:spPr>
          <p:txBody>
            <a:bodyPr wrap="square" rtlCol="0">
              <a:spAutoFit/>
            </a:bodyPr>
            <a:lstStyle/>
            <a:p>
              <a:pPr lvl="0"/>
              <a:r>
                <a:rPr lang="de-DE" sz="2400" dirty="0" smtClean="0">
                  <a:solidFill>
                    <a:prstClr val="black"/>
                  </a:solidFill>
                </a:rPr>
                <a:t>Unterklasse1</a:t>
              </a:r>
            </a:p>
            <a:p>
              <a:pPr lvl="0"/>
              <a:r>
                <a:rPr lang="de-DE" sz="2400" dirty="0" smtClean="0">
                  <a:solidFill>
                    <a:prstClr val="black"/>
                  </a:solidFill>
                </a:rPr>
                <a:t> </a:t>
              </a:r>
            </a:p>
            <a:p>
              <a:pPr lvl="0"/>
              <a:endParaRPr lang="de-DE" sz="2400" dirty="0" smtClean="0">
                <a:solidFill>
                  <a:prstClr val="black"/>
                </a:solidFill>
              </a:endParaRPr>
            </a:p>
            <a:p>
              <a:pPr lvl="0"/>
              <a:endParaRPr lang="de-DE" sz="2400" dirty="0" smtClean="0">
                <a:solidFill>
                  <a:prstClr val="black"/>
                </a:solidFill>
              </a:endParaRPr>
            </a:p>
          </p:txBody>
        </p:sp>
        <p:cxnSp>
          <p:nvCxnSpPr>
            <p:cNvPr id="14" name="Gerade Verbindung 13"/>
            <p:cNvCxnSpPr/>
            <p:nvPr/>
          </p:nvCxnSpPr>
          <p:spPr>
            <a:xfrm>
              <a:off x="618187" y="2459864"/>
              <a:ext cx="3039620" cy="403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16" name="Gerade Verbindung 15"/>
          <p:cNvCxnSpPr/>
          <p:nvPr/>
        </p:nvCxnSpPr>
        <p:spPr>
          <a:xfrm rot="10800000">
            <a:off x="5318978" y="2292439"/>
            <a:ext cx="1468188" cy="1284"/>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7" name="Gleichschenkliges Dreieck 16"/>
          <p:cNvSpPr/>
          <p:nvPr/>
        </p:nvSpPr>
        <p:spPr>
          <a:xfrm rot="16200000">
            <a:off x="5310219" y="2215609"/>
            <a:ext cx="193182" cy="16653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7" name="Gruppieren 26"/>
          <p:cNvGrpSpPr/>
          <p:nvPr/>
        </p:nvGrpSpPr>
        <p:grpSpPr>
          <a:xfrm>
            <a:off x="1996225" y="2704563"/>
            <a:ext cx="1854558" cy="824249"/>
            <a:chOff x="1996225" y="2704563"/>
            <a:chExt cx="1854558" cy="824249"/>
          </a:xfrm>
        </p:grpSpPr>
        <p:cxnSp>
          <p:nvCxnSpPr>
            <p:cNvPr id="22" name="Gerade Verbindung mit Pfeil 21"/>
            <p:cNvCxnSpPr/>
            <p:nvPr/>
          </p:nvCxnSpPr>
          <p:spPr>
            <a:xfrm>
              <a:off x="1996225" y="2704563"/>
              <a:ext cx="1854558" cy="158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Freihandform 23"/>
            <p:cNvSpPr/>
            <p:nvPr/>
          </p:nvSpPr>
          <p:spPr>
            <a:xfrm>
              <a:off x="2021983" y="3000777"/>
              <a:ext cx="1777285" cy="193183"/>
            </a:xfrm>
            <a:custGeom>
              <a:avLst/>
              <a:gdLst>
                <a:gd name="connsiteX0" fmla="*/ 0 w 1777285"/>
                <a:gd name="connsiteY0" fmla="*/ 0 h 502276"/>
                <a:gd name="connsiteX1" fmla="*/ 1777285 w 1777285"/>
                <a:gd name="connsiteY1" fmla="*/ 0 h 502276"/>
                <a:gd name="connsiteX2" fmla="*/ 1197735 w 1777285"/>
                <a:gd name="connsiteY2" fmla="*/ 502276 h 502276"/>
                <a:gd name="connsiteX0" fmla="*/ 0 w 1777285"/>
                <a:gd name="connsiteY0" fmla="*/ 0 h 193183"/>
                <a:gd name="connsiteX1" fmla="*/ 1777285 w 1777285"/>
                <a:gd name="connsiteY1" fmla="*/ 0 h 193183"/>
                <a:gd name="connsiteX2" fmla="*/ 1197735 w 1777285"/>
                <a:gd name="connsiteY2" fmla="*/ 193183 h 193183"/>
              </a:gdLst>
              <a:ahLst/>
              <a:cxnLst>
                <a:cxn ang="0">
                  <a:pos x="connsiteX0" y="connsiteY0"/>
                </a:cxn>
                <a:cxn ang="0">
                  <a:pos x="connsiteX1" y="connsiteY1"/>
                </a:cxn>
                <a:cxn ang="0">
                  <a:pos x="connsiteX2" y="connsiteY2"/>
                </a:cxn>
              </a:cxnLst>
              <a:rect l="l" t="t" r="r" b="b"/>
              <a:pathLst>
                <a:path w="1777285" h="193183">
                  <a:moveTo>
                    <a:pt x="0" y="0"/>
                  </a:moveTo>
                  <a:lnTo>
                    <a:pt x="1777285" y="0"/>
                  </a:lnTo>
                  <a:lnTo>
                    <a:pt x="1197735" y="193183"/>
                  </a:lnTo>
                </a:path>
              </a:pathLst>
            </a:custGeom>
            <a:ln w="254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5" name="Freihandform 24"/>
            <p:cNvSpPr/>
            <p:nvPr/>
          </p:nvSpPr>
          <p:spPr>
            <a:xfrm>
              <a:off x="2021983" y="3335629"/>
              <a:ext cx="1777285" cy="193183"/>
            </a:xfrm>
            <a:custGeom>
              <a:avLst/>
              <a:gdLst>
                <a:gd name="connsiteX0" fmla="*/ 0 w 1777285"/>
                <a:gd name="connsiteY0" fmla="*/ 0 h 502276"/>
                <a:gd name="connsiteX1" fmla="*/ 1777285 w 1777285"/>
                <a:gd name="connsiteY1" fmla="*/ 0 h 502276"/>
                <a:gd name="connsiteX2" fmla="*/ 1197735 w 1777285"/>
                <a:gd name="connsiteY2" fmla="*/ 502276 h 502276"/>
                <a:gd name="connsiteX0" fmla="*/ 0 w 1777285"/>
                <a:gd name="connsiteY0" fmla="*/ 0 h 193183"/>
                <a:gd name="connsiteX1" fmla="*/ 1777285 w 1777285"/>
                <a:gd name="connsiteY1" fmla="*/ 0 h 193183"/>
                <a:gd name="connsiteX2" fmla="*/ 1197735 w 1777285"/>
                <a:gd name="connsiteY2" fmla="*/ 193183 h 193183"/>
              </a:gdLst>
              <a:ahLst/>
              <a:cxnLst>
                <a:cxn ang="0">
                  <a:pos x="connsiteX0" y="connsiteY0"/>
                </a:cxn>
                <a:cxn ang="0">
                  <a:pos x="connsiteX1" y="connsiteY1"/>
                </a:cxn>
                <a:cxn ang="0">
                  <a:pos x="connsiteX2" y="connsiteY2"/>
                </a:cxn>
              </a:cxnLst>
              <a:rect l="l" t="t" r="r" b="b"/>
              <a:pathLst>
                <a:path w="1777285" h="193183">
                  <a:moveTo>
                    <a:pt x="0" y="0"/>
                  </a:moveTo>
                  <a:lnTo>
                    <a:pt x="1777285" y="0"/>
                  </a:lnTo>
                  <a:lnTo>
                    <a:pt x="1197735" y="193183"/>
                  </a:lnTo>
                </a:path>
              </a:pathLst>
            </a:custGeom>
            <a:ln w="254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cxnSp>
        <p:nvCxnSpPr>
          <p:cNvPr id="29" name="Gerade Verbindung mit Pfeil 28"/>
          <p:cNvCxnSpPr/>
          <p:nvPr/>
        </p:nvCxnSpPr>
        <p:spPr>
          <a:xfrm flipH="1">
            <a:off x="5035639" y="2665926"/>
            <a:ext cx="2060620" cy="158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1" name="Freihandform 30"/>
          <p:cNvSpPr/>
          <p:nvPr/>
        </p:nvSpPr>
        <p:spPr>
          <a:xfrm flipH="1">
            <a:off x="5092878" y="3296992"/>
            <a:ext cx="1974761" cy="193183"/>
          </a:xfrm>
          <a:custGeom>
            <a:avLst/>
            <a:gdLst>
              <a:gd name="connsiteX0" fmla="*/ 0 w 1777285"/>
              <a:gd name="connsiteY0" fmla="*/ 0 h 502276"/>
              <a:gd name="connsiteX1" fmla="*/ 1777285 w 1777285"/>
              <a:gd name="connsiteY1" fmla="*/ 0 h 502276"/>
              <a:gd name="connsiteX2" fmla="*/ 1197735 w 1777285"/>
              <a:gd name="connsiteY2" fmla="*/ 502276 h 502276"/>
              <a:gd name="connsiteX0" fmla="*/ 0 w 1777285"/>
              <a:gd name="connsiteY0" fmla="*/ 0 h 193183"/>
              <a:gd name="connsiteX1" fmla="*/ 1777285 w 1777285"/>
              <a:gd name="connsiteY1" fmla="*/ 0 h 193183"/>
              <a:gd name="connsiteX2" fmla="*/ 1197735 w 1777285"/>
              <a:gd name="connsiteY2" fmla="*/ 193183 h 193183"/>
            </a:gdLst>
            <a:ahLst/>
            <a:cxnLst>
              <a:cxn ang="0">
                <a:pos x="connsiteX0" y="connsiteY0"/>
              </a:cxn>
              <a:cxn ang="0">
                <a:pos x="connsiteX1" y="connsiteY1"/>
              </a:cxn>
              <a:cxn ang="0">
                <a:pos x="connsiteX2" y="connsiteY2"/>
              </a:cxn>
            </a:cxnLst>
            <a:rect l="l" t="t" r="r" b="b"/>
            <a:pathLst>
              <a:path w="1777285" h="193183">
                <a:moveTo>
                  <a:pt x="0" y="0"/>
                </a:moveTo>
                <a:lnTo>
                  <a:pt x="1777285" y="0"/>
                </a:lnTo>
                <a:lnTo>
                  <a:pt x="1197735" y="193183"/>
                </a:lnTo>
              </a:path>
            </a:pathLst>
          </a:custGeom>
          <a:ln w="254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cxnSp>
        <p:nvCxnSpPr>
          <p:cNvPr id="32" name="Gerade Verbindung mit Pfeil 31"/>
          <p:cNvCxnSpPr/>
          <p:nvPr/>
        </p:nvCxnSpPr>
        <p:spPr>
          <a:xfrm flipH="1">
            <a:off x="5035639" y="2987898"/>
            <a:ext cx="2060620" cy="158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a:off x="2820473" y="2382591"/>
            <a:ext cx="410690" cy="369332"/>
          </a:xfrm>
          <a:prstGeom prst="rect">
            <a:avLst/>
          </a:prstGeom>
          <a:noFill/>
        </p:spPr>
        <p:txBody>
          <a:bodyPr wrap="none" rtlCol="0">
            <a:spAutoFit/>
          </a:bodyPr>
          <a:lstStyle/>
          <a:p>
            <a:r>
              <a:rPr lang="de-DE" dirty="0" smtClean="0">
                <a:solidFill>
                  <a:srgbClr val="00B050"/>
                </a:solidFill>
              </a:rPr>
              <a:t>ok</a:t>
            </a:r>
            <a:endParaRPr lang="de-DE" dirty="0">
              <a:solidFill>
                <a:srgbClr val="00B050"/>
              </a:solidFill>
            </a:endParaRPr>
          </a:p>
        </p:txBody>
      </p:sp>
      <p:sp>
        <p:nvSpPr>
          <p:cNvPr id="34" name="Textfeld 33"/>
          <p:cNvSpPr txBox="1"/>
          <p:nvPr/>
        </p:nvSpPr>
        <p:spPr>
          <a:xfrm>
            <a:off x="5628068" y="2356833"/>
            <a:ext cx="410690" cy="369332"/>
          </a:xfrm>
          <a:prstGeom prst="rect">
            <a:avLst/>
          </a:prstGeom>
          <a:noFill/>
        </p:spPr>
        <p:txBody>
          <a:bodyPr wrap="none" rtlCol="0">
            <a:spAutoFit/>
          </a:bodyPr>
          <a:lstStyle/>
          <a:p>
            <a:r>
              <a:rPr lang="de-DE" dirty="0" smtClean="0">
                <a:solidFill>
                  <a:srgbClr val="00B050"/>
                </a:solidFill>
              </a:rPr>
              <a:t>ok</a:t>
            </a:r>
            <a:endParaRPr lang="de-DE" dirty="0">
              <a:solidFill>
                <a:srgbClr val="00B050"/>
              </a:solidFill>
            </a:endParaRPr>
          </a:p>
        </p:txBody>
      </p:sp>
      <p:sp>
        <p:nvSpPr>
          <p:cNvPr id="35" name="Textfeld 34"/>
          <p:cNvSpPr txBox="1"/>
          <p:nvPr/>
        </p:nvSpPr>
        <p:spPr>
          <a:xfrm>
            <a:off x="5628068" y="2653047"/>
            <a:ext cx="410690" cy="369332"/>
          </a:xfrm>
          <a:prstGeom prst="rect">
            <a:avLst/>
          </a:prstGeom>
          <a:noFill/>
        </p:spPr>
        <p:txBody>
          <a:bodyPr wrap="none" rtlCol="0">
            <a:spAutoFit/>
          </a:bodyPr>
          <a:lstStyle/>
          <a:p>
            <a:r>
              <a:rPr lang="de-DE" dirty="0" smtClean="0">
                <a:solidFill>
                  <a:srgbClr val="00B050"/>
                </a:solidFill>
              </a:rPr>
              <a:t>ok</a:t>
            </a:r>
            <a:endParaRPr lang="de-DE" dirty="0">
              <a:solidFill>
                <a:srgbClr val="00B050"/>
              </a:solidFill>
            </a:endParaRPr>
          </a:p>
        </p:txBody>
      </p:sp>
      <p:sp>
        <p:nvSpPr>
          <p:cNvPr id="36" name="Textfeld 35"/>
          <p:cNvSpPr txBox="1"/>
          <p:nvPr/>
        </p:nvSpPr>
        <p:spPr>
          <a:xfrm>
            <a:off x="5756858" y="3232597"/>
            <a:ext cx="1037528" cy="369332"/>
          </a:xfrm>
          <a:prstGeom prst="rect">
            <a:avLst/>
          </a:prstGeom>
          <a:noFill/>
        </p:spPr>
        <p:txBody>
          <a:bodyPr wrap="none" rtlCol="0">
            <a:spAutoFit/>
          </a:bodyPr>
          <a:lstStyle/>
          <a:p>
            <a:r>
              <a:rPr lang="de-DE" dirty="0" smtClean="0">
                <a:solidFill>
                  <a:srgbClr val="FF0000"/>
                </a:solidFill>
              </a:rPr>
              <a:t>verboten</a:t>
            </a:r>
            <a:endParaRPr lang="de-DE" dirty="0">
              <a:solidFill>
                <a:srgbClr val="FF0000"/>
              </a:solidFill>
            </a:endParaRPr>
          </a:p>
        </p:txBody>
      </p:sp>
      <p:sp>
        <p:nvSpPr>
          <p:cNvPr id="37" name="Textfeld 36"/>
          <p:cNvSpPr txBox="1"/>
          <p:nvPr/>
        </p:nvSpPr>
        <p:spPr>
          <a:xfrm>
            <a:off x="2125017" y="3232597"/>
            <a:ext cx="1037528" cy="369332"/>
          </a:xfrm>
          <a:prstGeom prst="rect">
            <a:avLst/>
          </a:prstGeom>
          <a:noFill/>
        </p:spPr>
        <p:txBody>
          <a:bodyPr wrap="none" rtlCol="0">
            <a:spAutoFit/>
          </a:bodyPr>
          <a:lstStyle/>
          <a:p>
            <a:r>
              <a:rPr lang="de-DE" dirty="0" smtClean="0">
                <a:solidFill>
                  <a:srgbClr val="FF0000"/>
                </a:solidFill>
              </a:rPr>
              <a:t>verboten</a:t>
            </a:r>
            <a:endParaRPr lang="de-DE" dirty="0">
              <a:solidFill>
                <a:srgbClr val="FF0000"/>
              </a:solidFill>
            </a:endParaRPr>
          </a:p>
        </p:txBody>
      </p:sp>
      <p:sp>
        <p:nvSpPr>
          <p:cNvPr id="38" name="Textfeld 37"/>
          <p:cNvSpPr txBox="1"/>
          <p:nvPr/>
        </p:nvSpPr>
        <p:spPr>
          <a:xfrm>
            <a:off x="2125017" y="2910626"/>
            <a:ext cx="1037528" cy="369332"/>
          </a:xfrm>
          <a:prstGeom prst="rect">
            <a:avLst/>
          </a:prstGeom>
          <a:noFill/>
        </p:spPr>
        <p:txBody>
          <a:bodyPr wrap="none" rtlCol="0">
            <a:spAutoFit/>
          </a:bodyPr>
          <a:lstStyle/>
          <a:p>
            <a:r>
              <a:rPr lang="de-DE" dirty="0" smtClean="0">
                <a:solidFill>
                  <a:srgbClr val="FF0000"/>
                </a:solidFill>
              </a:rPr>
              <a:t>verboten</a:t>
            </a:r>
            <a:endParaRPr lang="de-DE" dirty="0">
              <a:solidFill>
                <a:srgbClr val="FF0000"/>
              </a:solidFill>
            </a:endParaRPr>
          </a:p>
        </p:txBody>
      </p:sp>
      <p:sp>
        <p:nvSpPr>
          <p:cNvPr id="39" name="Inhaltsplatzhalter 2"/>
          <p:cNvSpPr txBox="1">
            <a:spLocks/>
          </p:cNvSpPr>
          <p:nvPr/>
        </p:nvSpPr>
        <p:spPr>
          <a:xfrm>
            <a:off x="609600" y="3953814"/>
            <a:ext cx="8229600" cy="2324749"/>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de-DE" sz="2400" b="0" i="0" u="none" strike="noStrike" kern="1200" cap="none" spc="0" normalizeH="0" baseline="0" noProof="0" dirty="0" smtClean="0">
                <a:ln>
                  <a:noFill/>
                </a:ln>
                <a:solidFill>
                  <a:schemeClr val="tx1"/>
                </a:solidFill>
                <a:effectLst/>
                <a:uLnTx/>
                <a:uFillTx/>
                <a:latin typeface="+mn-lt"/>
                <a:ea typeface="+mn-ea"/>
                <a:cs typeface="+mn-cs"/>
              </a:rPr>
              <a:t>Anmerkungen zu Java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de-DE" sz="2000" baseline="0" dirty="0" smtClean="0"/>
              <a:t>Bedeutung von </a:t>
            </a:r>
            <a:r>
              <a:rPr lang="de-DE" sz="2000" baseline="0" dirty="0" err="1" smtClean="0"/>
              <a:t>protected</a:t>
            </a:r>
            <a:r>
              <a:rPr lang="de-DE" sz="2000" baseline="0" dirty="0" smtClean="0"/>
              <a:t> ist etwas anders als in UML.</a:t>
            </a:r>
            <a:r>
              <a:rPr lang="de-DE" sz="2000" dirty="0" smtClean="0"/>
              <a:t> Obiges Diagramm gilt daher nur, wenn die Klasse1 und Klasse2 in unterschiedlichen Paketen definiert wurden (später mehr)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de-DE" sz="2000" dirty="0" err="1" smtClean="0"/>
              <a:t>Protected</a:t>
            </a:r>
            <a:r>
              <a:rPr lang="de-DE" sz="2000" dirty="0" smtClean="0"/>
              <a:t> </a:t>
            </a:r>
            <a:r>
              <a:rPr lang="de-DE" sz="2000" dirty="0" err="1" smtClean="0"/>
              <a:t>bedeuted</a:t>
            </a:r>
            <a:r>
              <a:rPr lang="de-DE" sz="2000" dirty="0" smtClean="0"/>
              <a:t> in Java sichtbar innerhalb des Pakets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de-DE" sz="2000" dirty="0" smtClean="0"/>
              <a:t>Fehlende Sichtbarkeit bedeutet Paket-Sichtbarkeit (privat in 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DE"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fade">
                                      <p:cBhvr>
                                        <p:cTn id="7" dur="500"/>
                                        <p:tgtEl>
                                          <p:spTgt spid="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Objektorientierter Entwurf</a:t>
            </a:r>
            <a:endParaRPr lang="de-DE" dirty="0"/>
          </a:p>
        </p:txBody>
      </p:sp>
      <p:sp>
        <p:nvSpPr>
          <p:cNvPr id="3" name="Inhaltsplatzhalter 2"/>
          <p:cNvSpPr>
            <a:spLocks noGrp="1"/>
          </p:cNvSpPr>
          <p:nvPr>
            <p:ph idx="1"/>
          </p:nvPr>
        </p:nvSpPr>
        <p:spPr/>
        <p:txBody>
          <a:bodyPr/>
          <a:lstStyle/>
          <a:p>
            <a:r>
              <a:rPr lang="de-DE" dirty="0" smtClean="0"/>
              <a:t>Lernziele</a:t>
            </a:r>
          </a:p>
          <a:p>
            <a:pPr lvl="1"/>
            <a:r>
              <a:rPr lang="de-DE" dirty="0" smtClean="0"/>
              <a:t>Vorgehensweise beim objektorientierten Entwurf</a:t>
            </a:r>
          </a:p>
          <a:p>
            <a:pPr lvl="1"/>
            <a:r>
              <a:rPr lang="de-DE" dirty="0" smtClean="0"/>
              <a:t>Detailliertes Wissen über UML Klassendiagramme</a:t>
            </a:r>
          </a:p>
          <a:p>
            <a:pPr lvl="1"/>
            <a:r>
              <a:rPr lang="de-DE" dirty="0" smtClean="0"/>
              <a:t>Klassen in C++ definieren können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Beispiel</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616041" y="2019836"/>
            <a:ext cx="4136264" cy="2554545"/>
          </a:xfrm>
          <a:prstGeom prst="rect">
            <a:avLst/>
          </a:prstGeom>
          <a:noFill/>
          <a:ln w="28575">
            <a:solidFill>
              <a:schemeClr val="tx1"/>
            </a:solidFill>
          </a:ln>
        </p:spPr>
        <p:txBody>
          <a:bodyPr wrap="square" rtlCol="0">
            <a:spAutoFit/>
          </a:bodyPr>
          <a:lstStyle/>
          <a:p>
            <a:pPr lvl="0" algn="ctr"/>
            <a:r>
              <a:rPr lang="de-DE" sz="1600" dirty="0" smtClean="0">
                <a:solidFill>
                  <a:prstClr val="black"/>
                </a:solidFill>
              </a:rPr>
              <a:t>Konto</a:t>
            </a:r>
          </a:p>
          <a:p>
            <a:pPr lvl="0"/>
            <a:endParaRPr lang="de-DE" sz="1600" dirty="0" smtClean="0">
              <a:solidFill>
                <a:prstClr val="black"/>
              </a:solidFill>
            </a:endParaRPr>
          </a:p>
          <a:p>
            <a:pPr lvl="0"/>
            <a:r>
              <a:rPr lang="de-DE" sz="1600" dirty="0" smtClean="0">
                <a:solidFill>
                  <a:prstClr val="black"/>
                </a:solidFill>
              </a:rPr>
              <a:t>+ </a:t>
            </a:r>
            <a:r>
              <a:rPr lang="de-DE" sz="1600" dirty="0" err="1" smtClean="0">
                <a:solidFill>
                  <a:prstClr val="black"/>
                </a:solidFill>
              </a:rPr>
              <a:t>kontoNr</a:t>
            </a:r>
            <a:r>
              <a:rPr lang="de-DE" sz="1600" dirty="0" smtClean="0">
                <a:solidFill>
                  <a:prstClr val="black"/>
                </a:solidFill>
              </a:rPr>
              <a:t>: </a:t>
            </a:r>
            <a:r>
              <a:rPr lang="de-DE" sz="1600" dirty="0" err="1" smtClean="0">
                <a:solidFill>
                  <a:prstClr val="black"/>
                </a:solidFill>
              </a:rPr>
              <a:t>int</a:t>
            </a:r>
            <a:r>
              <a:rPr lang="de-DE" sz="1600" dirty="0" smtClean="0">
                <a:solidFill>
                  <a:prstClr val="black"/>
                </a:solidFill>
              </a:rPr>
              <a:t> {</a:t>
            </a:r>
            <a:r>
              <a:rPr lang="de-DE" sz="1600" dirty="0" err="1" smtClean="0">
                <a:solidFill>
                  <a:prstClr val="black"/>
                </a:solidFill>
              </a:rPr>
              <a:t>readOnly</a:t>
            </a:r>
            <a:r>
              <a:rPr lang="de-DE" sz="1600" dirty="0" smtClean="0">
                <a:solidFill>
                  <a:prstClr val="black"/>
                </a:solidFill>
              </a:rPr>
              <a:t>}</a:t>
            </a:r>
          </a:p>
          <a:p>
            <a:pPr lvl="0"/>
            <a:r>
              <a:rPr lang="de-DE" sz="1600" dirty="0" smtClean="0">
                <a:solidFill>
                  <a:prstClr val="black"/>
                </a:solidFill>
              </a:rPr>
              <a:t>- </a:t>
            </a:r>
            <a:r>
              <a:rPr lang="de-DE" sz="1600" dirty="0" err="1" smtClean="0">
                <a:solidFill>
                  <a:prstClr val="black"/>
                </a:solidFill>
              </a:rPr>
              <a:t>saldo:double</a:t>
            </a:r>
            <a:endParaRPr lang="de-DE" sz="1600" dirty="0" smtClean="0">
              <a:solidFill>
                <a:prstClr val="black"/>
              </a:solidFill>
            </a:endParaRPr>
          </a:p>
          <a:p>
            <a:pPr lvl="0">
              <a:buFontTx/>
              <a:buChar char="-"/>
            </a:pPr>
            <a:r>
              <a:rPr lang="de-DE" sz="1600" dirty="0" smtClean="0">
                <a:solidFill>
                  <a:prstClr val="black"/>
                </a:solidFill>
              </a:rPr>
              <a:t> </a:t>
            </a:r>
            <a:r>
              <a:rPr lang="de-DE" sz="1600" dirty="0" err="1" smtClean="0">
                <a:solidFill>
                  <a:prstClr val="black"/>
                </a:solidFill>
              </a:rPr>
              <a:t>kontoAuszug</a:t>
            </a:r>
            <a:r>
              <a:rPr lang="de-DE" sz="1600" dirty="0" smtClean="0">
                <a:solidFill>
                  <a:prstClr val="black"/>
                </a:solidFill>
              </a:rPr>
              <a:t>: Buchung[0..*]</a:t>
            </a:r>
            <a:endParaRPr lang="de-DE" sz="1600" u="sng" dirty="0" smtClean="0">
              <a:solidFill>
                <a:prstClr val="black"/>
              </a:solidFill>
            </a:endParaRPr>
          </a:p>
          <a:p>
            <a:pPr lvl="0">
              <a:buFontTx/>
              <a:buChar char="-"/>
            </a:pPr>
            <a:endParaRPr lang="de-DE" sz="1600" dirty="0" smtClean="0">
              <a:solidFill>
                <a:prstClr val="black"/>
              </a:solidFill>
            </a:endParaRPr>
          </a:p>
          <a:p>
            <a:pPr lvl="0"/>
            <a:r>
              <a:rPr lang="de-DE" sz="1600" dirty="0" smtClean="0">
                <a:solidFill>
                  <a:prstClr val="black"/>
                </a:solidFill>
              </a:rPr>
              <a:t>+ gutbuchen(betrag: double, </a:t>
            </a:r>
            <a:r>
              <a:rPr lang="de-DE" sz="1600" dirty="0" err="1" smtClean="0">
                <a:solidFill>
                  <a:prstClr val="black"/>
                </a:solidFill>
              </a:rPr>
              <a:t>datum</a:t>
            </a:r>
            <a:r>
              <a:rPr lang="de-DE" sz="1600" dirty="0" smtClean="0">
                <a:solidFill>
                  <a:prstClr val="black"/>
                </a:solidFill>
              </a:rPr>
              <a:t>: Datum);</a:t>
            </a:r>
          </a:p>
          <a:p>
            <a:r>
              <a:rPr lang="de-DE" sz="1600" dirty="0" smtClean="0">
                <a:solidFill>
                  <a:prstClr val="black"/>
                </a:solidFill>
              </a:rPr>
              <a:t>+ abbuchen(betrag: double, </a:t>
            </a:r>
            <a:r>
              <a:rPr lang="de-DE" sz="1600" dirty="0" err="1" smtClean="0">
                <a:solidFill>
                  <a:prstClr val="black"/>
                </a:solidFill>
              </a:rPr>
              <a:t>datum</a:t>
            </a:r>
            <a:r>
              <a:rPr lang="de-DE" sz="1600" dirty="0" smtClean="0">
                <a:solidFill>
                  <a:prstClr val="black"/>
                </a:solidFill>
              </a:rPr>
              <a:t>: Datum);</a:t>
            </a:r>
          </a:p>
          <a:p>
            <a:pPr lvl="0"/>
            <a:r>
              <a:rPr lang="de-DE" sz="1600" dirty="0" smtClean="0">
                <a:solidFill>
                  <a:prstClr val="black"/>
                </a:solidFill>
              </a:rPr>
              <a:t># </a:t>
            </a:r>
            <a:r>
              <a:rPr lang="de-DE" sz="1600" dirty="0" err="1" smtClean="0">
                <a:solidFill>
                  <a:prstClr val="black"/>
                </a:solidFill>
              </a:rPr>
              <a:t>eintragenInAuszug</a:t>
            </a:r>
            <a:r>
              <a:rPr lang="de-DE" sz="1600" dirty="0" smtClean="0">
                <a:solidFill>
                  <a:prstClr val="black"/>
                </a:solidFill>
              </a:rPr>
              <a:t>(</a:t>
            </a:r>
            <a:r>
              <a:rPr lang="de-DE" sz="1600" dirty="0" err="1" smtClean="0">
                <a:solidFill>
                  <a:prstClr val="black"/>
                </a:solidFill>
              </a:rPr>
              <a:t>eintrag</a:t>
            </a:r>
            <a:r>
              <a:rPr lang="de-DE" sz="1600" dirty="0" smtClean="0">
                <a:solidFill>
                  <a:prstClr val="black"/>
                </a:solidFill>
              </a:rPr>
              <a:t>: Buchung);</a:t>
            </a:r>
          </a:p>
          <a:p>
            <a:pPr lvl="0"/>
            <a:r>
              <a:rPr lang="de-DE" sz="1600" dirty="0" smtClean="0">
                <a:solidFill>
                  <a:prstClr val="black"/>
                </a:solidFill>
              </a:rPr>
              <a:t>+ </a:t>
            </a:r>
            <a:r>
              <a:rPr lang="de-DE" sz="1600" dirty="0" err="1" smtClean="0">
                <a:solidFill>
                  <a:prstClr val="black"/>
                </a:solidFill>
              </a:rPr>
              <a:t>druckeAuszug</a:t>
            </a:r>
            <a:r>
              <a:rPr lang="de-DE" sz="1600" dirty="0" smtClean="0">
                <a:solidFill>
                  <a:prstClr val="black"/>
                </a:solidFill>
              </a:rPr>
              <a:t>();</a:t>
            </a:r>
            <a:endParaRPr lang="de-DE" sz="1600" dirty="0"/>
          </a:p>
        </p:txBody>
      </p:sp>
      <p:cxnSp>
        <p:nvCxnSpPr>
          <p:cNvPr id="7" name="Gerade Verbindung 6"/>
          <p:cNvCxnSpPr/>
          <p:nvPr/>
        </p:nvCxnSpPr>
        <p:spPr>
          <a:xfrm>
            <a:off x="618187" y="2459864"/>
            <a:ext cx="4133625" cy="9077"/>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a:off x="618187" y="3451537"/>
            <a:ext cx="4133625" cy="9077"/>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22" name="Gruppieren 21"/>
          <p:cNvGrpSpPr/>
          <p:nvPr/>
        </p:nvGrpSpPr>
        <p:grpSpPr>
          <a:xfrm>
            <a:off x="5383369" y="1609859"/>
            <a:ext cx="3309869" cy="646331"/>
            <a:chOff x="5383370" y="1609859"/>
            <a:chExt cx="2923504" cy="646331"/>
          </a:xfrm>
        </p:grpSpPr>
        <p:sp>
          <p:nvSpPr>
            <p:cNvPr id="13" name="Textfeld 12"/>
            <p:cNvSpPr txBox="1"/>
            <p:nvPr/>
          </p:nvSpPr>
          <p:spPr>
            <a:xfrm>
              <a:off x="5383370" y="1609859"/>
              <a:ext cx="2923504" cy="646331"/>
            </a:xfrm>
            <a:prstGeom prst="rect">
              <a:avLst/>
            </a:prstGeom>
            <a:noFill/>
            <a:ln>
              <a:solidFill>
                <a:srgbClr val="92D050"/>
              </a:solidFill>
            </a:ln>
          </p:spPr>
          <p:txBody>
            <a:bodyPr wrap="square" rtlCol="0">
              <a:spAutoFit/>
            </a:bodyPr>
            <a:lstStyle/>
            <a:p>
              <a:r>
                <a:rPr lang="de-DE" dirty="0" smtClean="0">
                  <a:solidFill>
                    <a:schemeClr val="accent3"/>
                  </a:solidFill>
                </a:rPr>
                <a:t>Buchungen werden nach Datum sortiert</a:t>
              </a:r>
              <a:endParaRPr lang="de-DE" dirty="0">
                <a:solidFill>
                  <a:schemeClr val="accent3"/>
                </a:solidFill>
              </a:endParaRPr>
            </a:p>
          </p:txBody>
        </p:sp>
        <p:cxnSp>
          <p:nvCxnSpPr>
            <p:cNvPr id="17" name="Gerade Verbindung 16"/>
            <p:cNvCxnSpPr>
              <a:endCxn id="13" idx="3"/>
            </p:cNvCxnSpPr>
            <p:nvPr/>
          </p:nvCxnSpPr>
          <p:spPr>
            <a:xfrm rot="16200000" flipH="1">
              <a:off x="7997183" y="1623334"/>
              <a:ext cx="323166" cy="296215"/>
            </a:xfrm>
            <a:prstGeom prst="line">
              <a:avLst/>
            </a:prstGeom>
            <a:ln w="9525">
              <a:solidFill>
                <a:srgbClr val="92D050"/>
              </a:solidFill>
              <a:tailEnd type="none"/>
            </a:ln>
          </p:spPr>
          <p:style>
            <a:lnRef idx="1">
              <a:schemeClr val="accent1"/>
            </a:lnRef>
            <a:fillRef idx="0">
              <a:schemeClr val="accent1"/>
            </a:fillRef>
            <a:effectRef idx="0">
              <a:schemeClr val="accent1"/>
            </a:effectRef>
            <a:fontRef idx="minor">
              <a:schemeClr val="tx1"/>
            </a:fontRef>
          </p:style>
        </p:cxnSp>
      </p:grpSp>
      <p:grpSp>
        <p:nvGrpSpPr>
          <p:cNvPr id="21" name="Gruppieren 20"/>
          <p:cNvGrpSpPr/>
          <p:nvPr/>
        </p:nvGrpSpPr>
        <p:grpSpPr>
          <a:xfrm>
            <a:off x="5383369" y="2640169"/>
            <a:ext cx="3296991" cy="923330"/>
            <a:chOff x="5383370" y="2640169"/>
            <a:chExt cx="2923504" cy="923330"/>
          </a:xfrm>
        </p:grpSpPr>
        <p:sp>
          <p:nvSpPr>
            <p:cNvPr id="14" name="Textfeld 13"/>
            <p:cNvSpPr txBox="1"/>
            <p:nvPr/>
          </p:nvSpPr>
          <p:spPr>
            <a:xfrm>
              <a:off x="5383370" y="2640169"/>
              <a:ext cx="2923504" cy="923330"/>
            </a:xfrm>
            <a:prstGeom prst="rect">
              <a:avLst/>
            </a:prstGeom>
            <a:noFill/>
            <a:ln>
              <a:solidFill>
                <a:srgbClr val="92D050"/>
              </a:solidFill>
            </a:ln>
          </p:spPr>
          <p:txBody>
            <a:bodyPr wrap="square" rtlCol="0">
              <a:spAutoFit/>
            </a:bodyPr>
            <a:lstStyle/>
            <a:p>
              <a:r>
                <a:rPr lang="de-DE" dirty="0" smtClean="0">
                  <a:solidFill>
                    <a:schemeClr val="accent3"/>
                  </a:solidFill>
                </a:rPr>
                <a:t>Ruft </a:t>
              </a:r>
              <a:r>
                <a:rPr lang="de-DE" dirty="0" err="1" smtClean="0">
                  <a:solidFill>
                    <a:schemeClr val="accent3"/>
                  </a:solidFill>
                </a:rPr>
                <a:t>eintragenInAuszug</a:t>
              </a:r>
              <a:r>
                <a:rPr lang="de-DE" dirty="0" smtClean="0">
                  <a:solidFill>
                    <a:schemeClr val="accent3"/>
                  </a:solidFill>
                </a:rPr>
                <a:t>() auf </a:t>
              </a:r>
              <a:br>
                <a:rPr lang="de-DE" dirty="0" smtClean="0">
                  <a:solidFill>
                    <a:schemeClr val="accent3"/>
                  </a:solidFill>
                </a:rPr>
              </a:br>
              <a:r>
                <a:rPr lang="de-DE" dirty="0" smtClean="0">
                  <a:solidFill>
                    <a:schemeClr val="accent3"/>
                  </a:solidFill>
                </a:rPr>
                <a:t>um Eintrag im Kontoauszug zu machen</a:t>
              </a:r>
              <a:endParaRPr lang="de-DE" dirty="0">
                <a:solidFill>
                  <a:schemeClr val="accent3"/>
                </a:solidFill>
              </a:endParaRPr>
            </a:p>
          </p:txBody>
        </p:sp>
        <p:cxnSp>
          <p:nvCxnSpPr>
            <p:cNvPr id="18" name="Gerade Verbindung 17"/>
            <p:cNvCxnSpPr/>
            <p:nvPr/>
          </p:nvCxnSpPr>
          <p:spPr>
            <a:xfrm rot="16200000" flipH="1">
              <a:off x="7997183" y="2653644"/>
              <a:ext cx="323166" cy="296215"/>
            </a:xfrm>
            <a:prstGeom prst="line">
              <a:avLst/>
            </a:prstGeom>
            <a:ln w="9525">
              <a:solidFill>
                <a:srgbClr val="92D050"/>
              </a:solidFill>
              <a:tailEnd type="none"/>
            </a:ln>
          </p:spPr>
          <p:style>
            <a:lnRef idx="1">
              <a:schemeClr val="accent1"/>
            </a:lnRef>
            <a:fillRef idx="0">
              <a:schemeClr val="accent1"/>
            </a:fillRef>
            <a:effectRef idx="0">
              <a:schemeClr val="accent1"/>
            </a:effectRef>
            <a:fontRef idx="minor">
              <a:schemeClr val="tx1"/>
            </a:fontRef>
          </p:style>
        </p:cxnSp>
      </p:grpSp>
      <p:grpSp>
        <p:nvGrpSpPr>
          <p:cNvPr id="20" name="Gruppieren 19"/>
          <p:cNvGrpSpPr/>
          <p:nvPr/>
        </p:nvGrpSpPr>
        <p:grpSpPr>
          <a:xfrm>
            <a:off x="5383370" y="3863663"/>
            <a:ext cx="3284112" cy="936207"/>
            <a:chOff x="5383370" y="3863663"/>
            <a:chExt cx="2923504" cy="936207"/>
          </a:xfrm>
        </p:grpSpPr>
        <p:sp>
          <p:nvSpPr>
            <p:cNvPr id="15" name="Textfeld 14"/>
            <p:cNvSpPr txBox="1"/>
            <p:nvPr/>
          </p:nvSpPr>
          <p:spPr>
            <a:xfrm>
              <a:off x="5383370" y="3876540"/>
              <a:ext cx="2923504" cy="923330"/>
            </a:xfrm>
            <a:prstGeom prst="rect">
              <a:avLst/>
            </a:prstGeom>
            <a:noFill/>
            <a:ln>
              <a:solidFill>
                <a:srgbClr val="92D050"/>
              </a:solidFill>
            </a:ln>
          </p:spPr>
          <p:txBody>
            <a:bodyPr wrap="square" rtlCol="0">
              <a:spAutoFit/>
            </a:bodyPr>
            <a:lstStyle/>
            <a:p>
              <a:r>
                <a:rPr lang="de-DE" dirty="0" smtClean="0">
                  <a:solidFill>
                    <a:schemeClr val="accent3"/>
                  </a:solidFill>
                </a:rPr>
                <a:t>Unterklassen können beliebige eigene Einträge in den Kontoauszug machen</a:t>
              </a:r>
              <a:endParaRPr lang="de-DE" dirty="0">
                <a:solidFill>
                  <a:schemeClr val="accent3"/>
                </a:solidFill>
              </a:endParaRPr>
            </a:p>
          </p:txBody>
        </p:sp>
        <p:cxnSp>
          <p:nvCxnSpPr>
            <p:cNvPr id="19" name="Gerade Verbindung 18"/>
            <p:cNvCxnSpPr/>
            <p:nvPr/>
          </p:nvCxnSpPr>
          <p:spPr>
            <a:xfrm rot="16200000" flipH="1">
              <a:off x="7997184" y="3877138"/>
              <a:ext cx="323166" cy="296215"/>
            </a:xfrm>
            <a:prstGeom prst="line">
              <a:avLst/>
            </a:prstGeom>
            <a:ln w="9525">
              <a:solidFill>
                <a:srgbClr val="92D050"/>
              </a:solidFill>
              <a:tailEnd type="none"/>
            </a:ln>
          </p:spPr>
          <p:style>
            <a:lnRef idx="1">
              <a:schemeClr val="accent1"/>
            </a:lnRef>
            <a:fillRef idx="0">
              <a:schemeClr val="accent1"/>
            </a:fillRef>
            <a:effectRef idx="0">
              <a:schemeClr val="accent1"/>
            </a:effectRef>
            <a:fontRef idx="minor">
              <a:schemeClr val="tx1"/>
            </a:fontRef>
          </p:style>
        </p:cxnSp>
      </p:grpSp>
      <p:cxnSp>
        <p:nvCxnSpPr>
          <p:cNvPr id="24" name="Gerade Verbindung 23"/>
          <p:cNvCxnSpPr/>
          <p:nvPr/>
        </p:nvCxnSpPr>
        <p:spPr>
          <a:xfrm rot="10800000" flipV="1">
            <a:off x="3245477" y="2112135"/>
            <a:ext cx="2137893" cy="1056068"/>
          </a:xfrm>
          <a:prstGeom prst="line">
            <a:avLst/>
          </a:prstGeom>
          <a:ln w="25400">
            <a:solidFill>
              <a:srgbClr val="92D05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p:nvCxnSpPr>
        <p:spPr>
          <a:xfrm rot="10800000" flipV="1">
            <a:off x="4546243" y="3155324"/>
            <a:ext cx="837129" cy="476518"/>
          </a:xfrm>
          <a:prstGeom prst="line">
            <a:avLst/>
          </a:prstGeom>
          <a:ln w="25400">
            <a:solidFill>
              <a:srgbClr val="92D05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rot="10800000">
            <a:off x="4146997" y="4185635"/>
            <a:ext cx="1236374" cy="437881"/>
          </a:xfrm>
          <a:prstGeom prst="line">
            <a:avLst/>
          </a:prstGeom>
          <a:ln w="25400">
            <a:solidFill>
              <a:srgbClr val="92D050"/>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9" name="Textfeld 28"/>
          <p:cNvSpPr txBox="1"/>
          <p:nvPr/>
        </p:nvSpPr>
        <p:spPr>
          <a:xfrm>
            <a:off x="1081826" y="5743977"/>
            <a:ext cx="6777112" cy="369332"/>
          </a:xfrm>
          <a:prstGeom prst="rect">
            <a:avLst/>
          </a:prstGeom>
          <a:noFill/>
        </p:spPr>
        <p:txBody>
          <a:bodyPr wrap="none" rtlCol="0">
            <a:spAutoFit/>
          </a:bodyPr>
          <a:lstStyle/>
          <a:p>
            <a:r>
              <a:rPr lang="de-DE" dirty="0" smtClean="0"/>
              <a:t>Anmerkung: hier wird auch die UML-Notation für Kommentare gezeigt</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Get</a:t>
            </a:r>
            <a:r>
              <a:rPr lang="de-DE" dirty="0" smtClean="0"/>
              <a:t>- und Set-Methoden</a:t>
            </a:r>
            <a:endParaRPr lang="de-DE" dirty="0"/>
          </a:p>
        </p:txBody>
      </p:sp>
      <p:sp>
        <p:nvSpPr>
          <p:cNvPr id="3" name="Inhaltsplatzhalter 2"/>
          <p:cNvSpPr>
            <a:spLocks noGrp="1"/>
          </p:cNvSpPr>
          <p:nvPr>
            <p:ph idx="1"/>
          </p:nvPr>
        </p:nvSpPr>
        <p:spPr/>
        <p:txBody>
          <a:bodyPr>
            <a:normAutofit/>
          </a:bodyPr>
          <a:lstStyle/>
          <a:p>
            <a:r>
              <a:rPr lang="de-DE" sz="2800" dirty="0" smtClean="0"/>
              <a:t>In der Implementierung einer Klasse sollen Attribute immer </a:t>
            </a:r>
            <a:r>
              <a:rPr lang="de-DE" sz="2800" dirty="0" smtClean="0">
                <a:latin typeface="Bookman Old Style" pitchFamily="18" charset="0"/>
              </a:rPr>
              <a:t>private</a:t>
            </a:r>
            <a:r>
              <a:rPr lang="de-DE" sz="2800" dirty="0" smtClean="0"/>
              <a:t> oder </a:t>
            </a:r>
            <a:r>
              <a:rPr lang="de-DE" sz="2800" dirty="0" err="1" smtClean="0">
                <a:latin typeface="Bookman Old Style" pitchFamily="18" charset="0"/>
              </a:rPr>
              <a:t>protected</a:t>
            </a:r>
            <a:r>
              <a:rPr lang="de-DE" sz="2800" dirty="0" smtClean="0"/>
              <a:t> sein!</a:t>
            </a:r>
          </a:p>
          <a:p>
            <a:pPr lvl="1"/>
            <a:r>
              <a:rPr lang="de-DE" sz="2400" dirty="0" smtClean="0"/>
              <a:t>Wahrnehmung des Geheimnisprinzips: kein direkter Zugriff</a:t>
            </a:r>
          </a:p>
          <a:p>
            <a:r>
              <a:rPr lang="de-DE" sz="2800" dirty="0" smtClean="0"/>
              <a:t>Konvention: Zugriff auf Attribute von außen nur über </a:t>
            </a:r>
            <a:r>
              <a:rPr lang="de-DE" sz="2800" dirty="0" err="1" smtClean="0"/>
              <a:t>Get</a:t>
            </a:r>
            <a:r>
              <a:rPr lang="de-DE" sz="2800" dirty="0" smtClean="0"/>
              <a:t>- und Set-Methoden</a:t>
            </a:r>
          </a:p>
          <a:p>
            <a:r>
              <a:rPr lang="de-DE" sz="2800" dirty="0" smtClean="0"/>
              <a:t>Vorteil: Kapselung der Zugriffe</a:t>
            </a:r>
          </a:p>
          <a:p>
            <a:pPr lvl="1"/>
            <a:r>
              <a:rPr lang="de-DE" sz="2400" dirty="0" smtClean="0"/>
              <a:t>Feste Schnittstellt nach außen, unabhängig von konkreter Speicherung bzw. Darstellung der Daten</a:t>
            </a:r>
          </a:p>
          <a:p>
            <a:pPr lvl="1"/>
            <a:r>
              <a:rPr lang="de-DE" sz="2400" dirty="0" err="1" smtClean="0"/>
              <a:t>Get</a:t>
            </a:r>
            <a:r>
              <a:rPr lang="de-DE" sz="2400" dirty="0" smtClean="0"/>
              <a:t> und Set-Methoden können Prüfungen vornehmen</a:t>
            </a:r>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Get</a:t>
            </a:r>
            <a:r>
              <a:rPr lang="de-DE" dirty="0" smtClean="0"/>
              <a:t>- und Set-Methoden</a:t>
            </a:r>
            <a:endParaRPr lang="de-DE" dirty="0"/>
          </a:p>
        </p:txBody>
      </p:sp>
      <p:sp>
        <p:nvSpPr>
          <p:cNvPr id="3" name="Inhaltsplatzhalter 2"/>
          <p:cNvSpPr>
            <a:spLocks noGrp="1"/>
          </p:cNvSpPr>
          <p:nvPr>
            <p:ph idx="1"/>
          </p:nvPr>
        </p:nvSpPr>
        <p:spPr/>
        <p:txBody>
          <a:bodyPr>
            <a:normAutofit/>
          </a:bodyPr>
          <a:lstStyle/>
          <a:p>
            <a:r>
              <a:rPr lang="de-DE" sz="2400" dirty="0" smtClean="0"/>
              <a:t>Namenskonvention:  </a:t>
            </a:r>
            <a:r>
              <a:rPr lang="de-DE" sz="2400" dirty="0" err="1" smtClean="0">
                <a:latin typeface="Bookman Old Style" pitchFamily="18" charset="0"/>
              </a:rPr>
              <a:t>getXxx</a:t>
            </a:r>
            <a:r>
              <a:rPr lang="de-DE" sz="2400" dirty="0" smtClean="0">
                <a:latin typeface="Bookman Old Style" pitchFamily="18" charset="0"/>
              </a:rPr>
              <a:t>() , </a:t>
            </a:r>
            <a:r>
              <a:rPr lang="de-DE" sz="2400" dirty="0" err="1" smtClean="0">
                <a:latin typeface="Bookman Old Style" pitchFamily="18" charset="0"/>
              </a:rPr>
              <a:t>setXxx</a:t>
            </a:r>
            <a:r>
              <a:rPr lang="de-DE" sz="2400" dirty="0" smtClean="0">
                <a:latin typeface="Bookman Old Style" pitchFamily="18" charset="0"/>
              </a:rPr>
              <a:t>()</a:t>
            </a:r>
          </a:p>
          <a:p>
            <a:r>
              <a:rPr lang="de-DE" sz="2400" dirty="0" err="1" smtClean="0"/>
              <a:t>Get</a:t>
            </a:r>
            <a:r>
              <a:rPr lang="de-DE" sz="2400" dirty="0" smtClean="0"/>
              <a:t> und Set-Methoden werden </a:t>
            </a:r>
            <a:r>
              <a:rPr lang="de-DE" sz="2400" dirty="0" err="1" smtClean="0"/>
              <a:t>idR</a:t>
            </a:r>
            <a:r>
              <a:rPr lang="de-DE" sz="2400" dirty="0" smtClean="0"/>
              <a:t> nicht im Klassendiagramm dargestellt</a:t>
            </a:r>
          </a:p>
          <a:p>
            <a:pPr lvl="1"/>
            <a:r>
              <a:rPr lang="de-DE" sz="2000" dirty="0" smtClean="0"/>
              <a:t>Nur das Attribut wird gezeigt</a:t>
            </a:r>
          </a:p>
          <a:p>
            <a:r>
              <a:rPr lang="de-DE" sz="2400" dirty="0" smtClean="0"/>
              <a:t>Sichtbarkeit des Attributs bestimmt Sichtbarkeit der </a:t>
            </a:r>
            <a:r>
              <a:rPr lang="de-DE" sz="2400" dirty="0" err="1" smtClean="0"/>
              <a:t>Get</a:t>
            </a:r>
            <a:r>
              <a:rPr lang="de-DE" sz="2400" dirty="0" smtClean="0"/>
              <a:t>- und Set-Methoden im C++ Code.</a:t>
            </a:r>
          </a:p>
          <a:p>
            <a:pPr lvl="1"/>
            <a:r>
              <a:rPr lang="de-DE" sz="2000" dirty="0" smtClean="0"/>
              <a:t>Im C++-Code ist das Attribute immer private</a:t>
            </a:r>
          </a:p>
          <a:p>
            <a:r>
              <a:rPr lang="de-DE" sz="2400" dirty="0" smtClean="0"/>
              <a:t>Bei </a:t>
            </a:r>
            <a:r>
              <a:rPr lang="de-DE" sz="2400" dirty="0" err="1" smtClean="0"/>
              <a:t>readOnly</a:t>
            </a:r>
            <a:r>
              <a:rPr lang="de-DE" sz="2400" dirty="0" smtClean="0"/>
              <a:t> Attributen keine Set-Methode</a:t>
            </a:r>
          </a:p>
          <a:p>
            <a:r>
              <a:rPr lang="de-DE" sz="2400" dirty="0" err="1" smtClean="0"/>
              <a:t>Get</a:t>
            </a:r>
            <a:r>
              <a:rPr lang="de-DE" sz="2400" dirty="0" smtClean="0"/>
              <a:t>- und Set-Methode mit Verstand verwenden</a:t>
            </a:r>
          </a:p>
          <a:p>
            <a:pPr lvl="1"/>
            <a:r>
              <a:rPr lang="de-DE" sz="2000" dirty="0" smtClean="0"/>
              <a:t>z.B. Set-Methode bei privaten Attributen nur dann, wenn eine Prüfung notwendig ist</a:t>
            </a:r>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Get</a:t>
            </a:r>
            <a:r>
              <a:rPr lang="de-DE" dirty="0" smtClean="0"/>
              <a:t>- und Set-Methoden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571223" y="2601530"/>
            <a:ext cx="4610632" cy="2246769"/>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solidFill>
                  <a:srgbClr val="FF0000"/>
                </a:solidFill>
                <a:latin typeface="Bookman Old Style" pitchFamily="18" charset="0"/>
              </a:rPr>
              <a:t>private:</a:t>
            </a:r>
          </a:p>
          <a:p>
            <a:r>
              <a:rPr lang="de-DE" sz="2000" dirty="0" smtClean="0">
                <a:solidFill>
                  <a:srgbClr val="FF0000"/>
                </a:solidFill>
                <a:latin typeface="Bookman Old Style" pitchFamily="18" charset="0"/>
              </a:rPr>
              <a:t>   </a:t>
            </a:r>
            <a:r>
              <a:rPr lang="de-DE" sz="2000" dirty="0" err="1" smtClean="0">
                <a:solidFill>
                  <a:srgbClr val="FF0000"/>
                </a:solidFill>
                <a:latin typeface="Bookman Old Style" pitchFamily="18" charset="0"/>
              </a:rPr>
              <a:t>string</a:t>
            </a:r>
            <a:r>
              <a:rPr lang="de-DE" sz="2000" dirty="0" smtClean="0">
                <a:solidFill>
                  <a:srgbClr val="FF0000"/>
                </a:solidFill>
                <a:latin typeface="Bookman Old Style" pitchFamily="18" charset="0"/>
              </a:rPr>
              <a:t> </a:t>
            </a:r>
            <a:r>
              <a:rPr lang="de-DE" sz="2000" dirty="0" err="1" smtClean="0">
                <a:solidFill>
                  <a:srgbClr val="FF0000"/>
                </a:solidFill>
                <a:latin typeface="Bookman Old Style" pitchFamily="18" charset="0"/>
              </a:rPr>
              <a:t>name</a:t>
            </a:r>
            <a:r>
              <a:rPr lang="de-DE" sz="2000" dirty="0" smtClean="0">
                <a:solidFill>
                  <a:srgbClr val="FF0000"/>
                </a:solidFill>
                <a:latin typeface="Bookman Old Style" pitchFamily="18" charset="0"/>
              </a:rPr>
              <a:t>;</a:t>
            </a:r>
          </a:p>
          <a:p>
            <a:r>
              <a:rPr lang="de-DE" sz="2000" dirty="0" err="1" smtClean="0">
                <a:latin typeface="Bookman Old Style" pitchFamily="18" charset="0"/>
              </a:rPr>
              <a:t>public</a:t>
            </a:r>
            <a:r>
              <a:rPr lang="de-DE" sz="2000" dirty="0" smtClean="0">
                <a:latin typeface="Bookman Old Style" pitchFamily="18" charset="0"/>
              </a:rPr>
              <a:t>: </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getName</a:t>
            </a:r>
            <a:r>
              <a:rPr lang="de-DE" sz="2000" dirty="0" smtClean="0">
                <a:latin typeface="Bookman Old Style" pitchFamily="18" charset="0"/>
              </a:rPr>
              <a:t>();</a:t>
            </a:r>
          </a:p>
          <a:p>
            <a:r>
              <a:rPr lang="de-DE" sz="2000" dirty="0" smtClean="0">
                <a:latin typeface="Bookman Old Style" pitchFamily="18" charset="0"/>
              </a:rPr>
              <a:t>   </a:t>
            </a:r>
            <a:r>
              <a:rPr lang="de-DE" sz="2000" dirty="0" err="1" smtClean="0">
                <a:latin typeface="Bookman Old Style" pitchFamily="18" charset="0"/>
              </a:rPr>
              <a:t>void</a:t>
            </a:r>
            <a:r>
              <a:rPr lang="de-DE" sz="2000" dirty="0" smtClean="0">
                <a:latin typeface="Bookman Old Style" pitchFamily="18" charset="0"/>
              </a:rPr>
              <a:t> </a:t>
            </a:r>
            <a:r>
              <a:rPr lang="de-DE" sz="2000" dirty="0" err="1" smtClean="0">
                <a:latin typeface="Bookman Old Style" pitchFamily="18" charset="0"/>
              </a:rPr>
              <a:t>setName</a:t>
            </a:r>
            <a:r>
              <a:rPr lang="de-DE" sz="2000" dirty="0" smtClean="0">
                <a:latin typeface="Bookman Old Style" pitchFamily="18" charset="0"/>
              </a:rPr>
              <a:t>(</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value</a:t>
            </a:r>
            <a:r>
              <a:rPr lang="de-DE" sz="2000" dirty="0" smtClean="0">
                <a:latin typeface="Bookman Old Style" pitchFamily="18" charset="0"/>
              </a:rPr>
              <a:t>);</a:t>
            </a:r>
          </a:p>
          <a:p>
            <a:r>
              <a:rPr lang="de-DE" sz="2000" dirty="0" smtClean="0">
                <a:latin typeface="Bookman Old Style" pitchFamily="18" charset="0"/>
              </a:rPr>
              <a:t>}</a:t>
            </a:r>
          </a:p>
        </p:txBody>
      </p:sp>
      <p:sp>
        <p:nvSpPr>
          <p:cNvPr id="9" name="Textfeld 8"/>
          <p:cNvSpPr txBox="1"/>
          <p:nvPr/>
        </p:nvSpPr>
        <p:spPr>
          <a:xfrm>
            <a:off x="5009882" y="1996224"/>
            <a:ext cx="3734873" cy="923330"/>
          </a:xfrm>
          <a:prstGeom prst="rect">
            <a:avLst/>
          </a:prstGeom>
          <a:noFill/>
          <a:ln>
            <a:solidFill>
              <a:schemeClr val="accent3"/>
            </a:solidFill>
          </a:ln>
        </p:spPr>
        <p:txBody>
          <a:bodyPr wrap="square" rtlCol="0">
            <a:spAutoFit/>
          </a:bodyPr>
          <a:lstStyle/>
          <a:p>
            <a:r>
              <a:rPr lang="de-DE" i="1" dirty="0" smtClean="0">
                <a:solidFill>
                  <a:srgbClr val="92D050"/>
                </a:solidFill>
              </a:rPr>
              <a:t>Name Attribut ist privat.</a:t>
            </a:r>
          </a:p>
          <a:p>
            <a:r>
              <a:rPr lang="de-DE" i="1" dirty="0" smtClean="0">
                <a:solidFill>
                  <a:srgbClr val="92D050"/>
                </a:solidFill>
              </a:rPr>
              <a:t>Zugriff nur über </a:t>
            </a:r>
            <a:r>
              <a:rPr lang="de-DE" i="1" dirty="0" err="1" smtClean="0">
                <a:solidFill>
                  <a:srgbClr val="92D050"/>
                </a:solidFill>
              </a:rPr>
              <a:t>getName</a:t>
            </a:r>
            <a:r>
              <a:rPr lang="de-DE" i="1" dirty="0" smtClean="0">
                <a:solidFill>
                  <a:srgbClr val="92D050"/>
                </a:solidFill>
              </a:rPr>
              <a:t> und </a:t>
            </a:r>
            <a:r>
              <a:rPr lang="de-DE" i="1" dirty="0" err="1" smtClean="0">
                <a:solidFill>
                  <a:srgbClr val="92D050"/>
                </a:solidFill>
              </a:rPr>
              <a:t>setName</a:t>
            </a:r>
            <a:endParaRPr lang="de-DE" i="1" dirty="0">
              <a:solidFill>
                <a:srgbClr val="92D050"/>
              </a:solidFill>
            </a:endParaRPr>
          </a:p>
        </p:txBody>
      </p:sp>
      <p:sp>
        <p:nvSpPr>
          <p:cNvPr id="10" name="Textfeld 9"/>
          <p:cNvSpPr txBox="1"/>
          <p:nvPr/>
        </p:nvSpPr>
        <p:spPr>
          <a:xfrm>
            <a:off x="5009882" y="4814551"/>
            <a:ext cx="3734873" cy="923330"/>
          </a:xfrm>
          <a:prstGeom prst="rect">
            <a:avLst/>
          </a:prstGeom>
          <a:noFill/>
          <a:ln>
            <a:solidFill>
              <a:srgbClr val="FF0000"/>
            </a:solidFill>
          </a:ln>
        </p:spPr>
        <p:txBody>
          <a:bodyPr wrap="square" rtlCol="0">
            <a:spAutoFit/>
          </a:bodyPr>
          <a:lstStyle/>
          <a:p>
            <a:r>
              <a:rPr lang="de-DE" b="1" i="1" dirty="0" smtClean="0">
                <a:solidFill>
                  <a:srgbClr val="FF0000"/>
                </a:solidFill>
              </a:rPr>
              <a:t>Problem:</a:t>
            </a:r>
          </a:p>
          <a:p>
            <a:r>
              <a:rPr lang="de-DE" i="1" dirty="0" err="1" smtClean="0">
                <a:solidFill>
                  <a:srgbClr val="FF0000"/>
                </a:solidFill>
              </a:rPr>
              <a:t>Function</a:t>
            </a:r>
            <a:r>
              <a:rPr lang="de-DE" i="1" dirty="0" smtClean="0">
                <a:solidFill>
                  <a:srgbClr val="FF0000"/>
                </a:solidFill>
              </a:rPr>
              <a:t> </a:t>
            </a:r>
            <a:r>
              <a:rPr lang="de-DE" i="1" dirty="0" err="1" smtClean="0">
                <a:solidFill>
                  <a:srgbClr val="FF0000"/>
                </a:solidFill>
              </a:rPr>
              <a:t>call</a:t>
            </a:r>
            <a:r>
              <a:rPr lang="de-DE" i="1" dirty="0" smtClean="0">
                <a:solidFill>
                  <a:srgbClr val="FF0000"/>
                </a:solidFill>
              </a:rPr>
              <a:t> notwendig, für jeden Zugriff auf das Objekt!</a:t>
            </a:r>
            <a:endParaRPr lang="de-DE"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Get</a:t>
            </a:r>
            <a:r>
              <a:rPr lang="de-DE" dirty="0" smtClean="0"/>
              <a:t>- und Set-Methoden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571223" y="2612263"/>
            <a:ext cx="5913545" cy="2862322"/>
          </a:xfrm>
          <a:prstGeom prst="rect">
            <a:avLst/>
          </a:prstGeom>
          <a:solidFill>
            <a:schemeClr val="bg1"/>
          </a:solid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latin typeface="Bookman Old Style" pitchFamily="18" charset="0"/>
              </a:rPr>
              <a:t>private:</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a:t>
            </a:r>
          </a:p>
          <a:p>
            <a:r>
              <a:rPr lang="de-DE" sz="2000" dirty="0" err="1" smtClean="0">
                <a:latin typeface="Bookman Old Style" pitchFamily="18" charset="0"/>
              </a:rPr>
              <a:t>public</a:t>
            </a:r>
            <a:r>
              <a:rPr lang="de-DE" sz="2000" dirty="0" smtClean="0">
                <a:latin typeface="Bookman Old Style" pitchFamily="18" charset="0"/>
              </a:rPr>
              <a:t>: </a:t>
            </a:r>
          </a:p>
          <a:p>
            <a:r>
              <a:rPr lang="de-DE" sz="2000" dirty="0" smtClean="0">
                <a:latin typeface="Bookman Old Style" pitchFamily="18" charset="0"/>
              </a:rPr>
              <a:t>   </a:t>
            </a:r>
            <a:r>
              <a:rPr lang="de-DE" sz="2000" dirty="0" smtClean="0">
                <a:solidFill>
                  <a:srgbClr val="FF0000"/>
                </a:solidFill>
                <a:latin typeface="Bookman Old Style" pitchFamily="18" charset="0"/>
              </a:rPr>
              <a:t>inline</a:t>
            </a:r>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getName</a:t>
            </a:r>
            <a:r>
              <a:rPr lang="de-DE" sz="2000" dirty="0" smtClean="0">
                <a:latin typeface="Bookman Old Style" pitchFamily="18" charset="0"/>
              </a:rPr>
              <a:t>() { </a:t>
            </a:r>
            <a:r>
              <a:rPr lang="de-DE" sz="2000" dirty="0" err="1" smtClean="0">
                <a:latin typeface="Bookman Old Style" pitchFamily="18" charset="0"/>
              </a:rPr>
              <a:t>return</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a:t>
            </a:r>
          </a:p>
          <a:p>
            <a:r>
              <a:rPr lang="de-DE" sz="2000" dirty="0" smtClean="0">
                <a:latin typeface="Bookman Old Style" pitchFamily="18" charset="0"/>
              </a:rPr>
              <a:t>  </a:t>
            </a:r>
            <a:r>
              <a:rPr lang="de-DE" sz="2000" dirty="0" smtClean="0">
                <a:solidFill>
                  <a:srgbClr val="FF0000"/>
                </a:solidFill>
                <a:latin typeface="Bookman Old Style" pitchFamily="18" charset="0"/>
              </a:rPr>
              <a:t> inline </a:t>
            </a:r>
            <a:r>
              <a:rPr lang="de-DE" sz="2000" dirty="0" err="1" smtClean="0">
                <a:latin typeface="Bookman Old Style" pitchFamily="18" charset="0"/>
              </a:rPr>
              <a:t>void</a:t>
            </a:r>
            <a:r>
              <a:rPr lang="de-DE" sz="2000" dirty="0" smtClean="0">
                <a:latin typeface="Bookman Old Style" pitchFamily="18" charset="0"/>
              </a:rPr>
              <a:t> </a:t>
            </a:r>
            <a:r>
              <a:rPr lang="de-DE" sz="2000" dirty="0" err="1" smtClean="0">
                <a:latin typeface="Bookman Old Style" pitchFamily="18" charset="0"/>
              </a:rPr>
              <a:t>setName</a:t>
            </a:r>
            <a:r>
              <a:rPr lang="de-DE" sz="2000" dirty="0" smtClean="0">
                <a:latin typeface="Bookman Old Style" pitchFamily="18" charset="0"/>
              </a:rPr>
              <a:t>(</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value</a:t>
            </a:r>
            <a:r>
              <a:rPr lang="de-DE" sz="2000" dirty="0" smtClean="0">
                <a:latin typeface="Bookman Old Style" pitchFamily="18" charset="0"/>
              </a:rPr>
              <a:t>) {</a:t>
            </a:r>
          </a:p>
          <a:p>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 </a:t>
            </a:r>
            <a:r>
              <a:rPr lang="de-DE" sz="2000" dirty="0" err="1" smtClean="0">
                <a:latin typeface="Bookman Old Style" pitchFamily="18" charset="0"/>
              </a:rPr>
              <a:t>value</a:t>
            </a:r>
            <a:r>
              <a:rPr lang="de-DE" sz="2000" dirty="0" smtClean="0">
                <a:latin typeface="Bookman Old Style" pitchFamily="18" charset="0"/>
              </a:rPr>
              <a:t>;</a:t>
            </a:r>
          </a:p>
          <a:p>
            <a:r>
              <a:rPr lang="de-DE" sz="2000" dirty="0" smtClean="0">
                <a:latin typeface="Bookman Old Style" pitchFamily="18" charset="0"/>
              </a:rPr>
              <a:t>   }</a:t>
            </a:r>
          </a:p>
          <a:p>
            <a:r>
              <a:rPr lang="de-DE" sz="2000" dirty="0" smtClean="0">
                <a:latin typeface="Bookman Old Style" pitchFamily="18" charset="0"/>
              </a:rPr>
              <a:t>}</a:t>
            </a:r>
          </a:p>
        </p:txBody>
      </p:sp>
      <p:sp>
        <p:nvSpPr>
          <p:cNvPr id="8" name="Textfeld 7"/>
          <p:cNvSpPr txBox="1"/>
          <p:nvPr/>
        </p:nvSpPr>
        <p:spPr>
          <a:xfrm>
            <a:off x="5009882" y="1996224"/>
            <a:ext cx="3734873" cy="1477328"/>
          </a:xfrm>
          <a:prstGeom prst="rect">
            <a:avLst/>
          </a:prstGeom>
          <a:noFill/>
          <a:ln>
            <a:solidFill>
              <a:schemeClr val="accent3"/>
            </a:solidFill>
          </a:ln>
        </p:spPr>
        <p:txBody>
          <a:bodyPr wrap="square" rtlCol="0">
            <a:spAutoFit/>
          </a:bodyPr>
          <a:lstStyle/>
          <a:p>
            <a:r>
              <a:rPr lang="de-DE" i="1" dirty="0" smtClean="0">
                <a:solidFill>
                  <a:srgbClr val="92D050"/>
                </a:solidFill>
              </a:rPr>
              <a:t>Besser: </a:t>
            </a:r>
            <a:r>
              <a:rPr lang="de-DE" i="1" dirty="0" err="1" smtClean="0">
                <a:solidFill>
                  <a:srgbClr val="92D050"/>
                </a:solidFill>
              </a:rPr>
              <a:t>Inline</a:t>
            </a:r>
            <a:r>
              <a:rPr lang="de-DE" i="1" dirty="0" smtClean="0">
                <a:solidFill>
                  <a:srgbClr val="92D050"/>
                </a:solidFill>
              </a:rPr>
              <a:t> </a:t>
            </a:r>
            <a:r>
              <a:rPr lang="de-DE" i="1" dirty="0" err="1" smtClean="0">
                <a:solidFill>
                  <a:srgbClr val="92D050"/>
                </a:solidFill>
              </a:rPr>
              <a:t>Functions</a:t>
            </a:r>
            <a:endParaRPr lang="de-DE" i="1" dirty="0" smtClean="0">
              <a:solidFill>
                <a:srgbClr val="92D050"/>
              </a:solidFill>
            </a:endParaRPr>
          </a:p>
          <a:p>
            <a:r>
              <a:rPr lang="de-DE" b="1" i="1" dirty="0" err="1" smtClean="0">
                <a:solidFill>
                  <a:srgbClr val="92D050"/>
                </a:solidFill>
              </a:rPr>
              <a:t>function</a:t>
            </a:r>
            <a:r>
              <a:rPr lang="de-DE" b="1" i="1" dirty="0" smtClean="0">
                <a:solidFill>
                  <a:srgbClr val="92D050"/>
                </a:solidFill>
              </a:rPr>
              <a:t> </a:t>
            </a:r>
            <a:r>
              <a:rPr lang="de-DE" b="1" i="1" dirty="0" err="1" smtClean="0">
                <a:solidFill>
                  <a:srgbClr val="92D050"/>
                </a:solidFill>
              </a:rPr>
              <a:t>call</a:t>
            </a:r>
            <a:r>
              <a:rPr lang="de-DE" b="1" i="1" dirty="0" smtClean="0">
                <a:solidFill>
                  <a:srgbClr val="92D050"/>
                </a:solidFill>
              </a:rPr>
              <a:t> </a:t>
            </a:r>
            <a:r>
              <a:rPr lang="de-DE" i="1" dirty="0" smtClean="0">
                <a:solidFill>
                  <a:srgbClr val="92D050"/>
                </a:solidFill>
              </a:rPr>
              <a:t>wird zur </a:t>
            </a:r>
            <a:r>
              <a:rPr lang="de-DE" i="1" dirty="0" err="1" smtClean="0">
                <a:solidFill>
                  <a:srgbClr val="92D050"/>
                </a:solidFill>
              </a:rPr>
              <a:t>Compile</a:t>
            </a:r>
            <a:r>
              <a:rPr lang="de-DE" i="1" dirty="0" smtClean="0">
                <a:solidFill>
                  <a:srgbClr val="92D050"/>
                </a:solidFill>
              </a:rPr>
              <a:t>-Zeit</a:t>
            </a:r>
            <a:br>
              <a:rPr lang="de-DE" i="1" dirty="0" smtClean="0">
                <a:solidFill>
                  <a:srgbClr val="92D050"/>
                </a:solidFill>
              </a:rPr>
            </a:br>
            <a:r>
              <a:rPr lang="de-DE" i="1" dirty="0" smtClean="0">
                <a:solidFill>
                  <a:srgbClr val="92D050"/>
                </a:solidFill>
              </a:rPr>
              <a:t>durch </a:t>
            </a:r>
            <a:r>
              <a:rPr lang="de-DE" b="1" i="1" dirty="0" err="1" smtClean="0">
                <a:solidFill>
                  <a:srgbClr val="92D050"/>
                </a:solidFill>
              </a:rPr>
              <a:t>function</a:t>
            </a:r>
            <a:r>
              <a:rPr lang="de-DE" b="1" i="1" dirty="0" smtClean="0">
                <a:solidFill>
                  <a:srgbClr val="92D050"/>
                </a:solidFill>
              </a:rPr>
              <a:t> </a:t>
            </a:r>
            <a:r>
              <a:rPr lang="de-DE" b="1" i="1" dirty="0" err="1" smtClean="0">
                <a:solidFill>
                  <a:srgbClr val="92D050"/>
                </a:solidFill>
              </a:rPr>
              <a:t>body</a:t>
            </a:r>
            <a:r>
              <a:rPr lang="de-DE" b="1" i="1" dirty="0" smtClean="0">
                <a:solidFill>
                  <a:srgbClr val="92D050"/>
                </a:solidFill>
              </a:rPr>
              <a:t> </a:t>
            </a:r>
            <a:r>
              <a:rPr lang="de-DE" i="1" dirty="0" smtClean="0">
                <a:solidFill>
                  <a:srgbClr val="92D050"/>
                </a:solidFill>
              </a:rPr>
              <a:t>ersetzt, </a:t>
            </a:r>
            <a:br>
              <a:rPr lang="de-DE" i="1" dirty="0" smtClean="0">
                <a:solidFill>
                  <a:srgbClr val="92D050"/>
                </a:solidFill>
              </a:rPr>
            </a:br>
            <a:r>
              <a:rPr lang="de-DE" i="1" dirty="0" smtClean="0">
                <a:solidFill>
                  <a:srgbClr val="92D050"/>
                </a:solidFill>
              </a:rPr>
              <a:t>+ kein </a:t>
            </a:r>
            <a:r>
              <a:rPr lang="de-DE" i="1" dirty="0" err="1" smtClean="0">
                <a:solidFill>
                  <a:srgbClr val="92D050"/>
                </a:solidFill>
              </a:rPr>
              <a:t>Function</a:t>
            </a:r>
            <a:r>
              <a:rPr lang="de-DE" i="1" dirty="0" smtClean="0">
                <a:solidFill>
                  <a:srgbClr val="92D050"/>
                </a:solidFill>
              </a:rPr>
              <a:t> </a:t>
            </a:r>
            <a:r>
              <a:rPr lang="de-DE" i="1" dirty="0" err="1" smtClean="0">
                <a:solidFill>
                  <a:srgbClr val="92D050"/>
                </a:solidFill>
              </a:rPr>
              <a:t>call</a:t>
            </a:r>
            <a:r>
              <a:rPr lang="de-DE" i="1" dirty="0" smtClean="0">
                <a:solidFill>
                  <a:srgbClr val="92D050"/>
                </a:solidFill>
              </a:rPr>
              <a:t> zur Laufzeit!</a:t>
            </a:r>
          </a:p>
          <a:p>
            <a:r>
              <a:rPr lang="de-DE" i="1" dirty="0" smtClean="0">
                <a:solidFill>
                  <a:srgbClr val="92D050"/>
                </a:solidFill>
              </a:rPr>
              <a:t>- </a:t>
            </a:r>
            <a:r>
              <a:rPr lang="de-DE" i="1" dirty="0" err="1" smtClean="0">
                <a:solidFill>
                  <a:srgbClr val="92D050"/>
                </a:solidFill>
              </a:rPr>
              <a:t>Executable</a:t>
            </a:r>
            <a:r>
              <a:rPr lang="de-DE" i="1" dirty="0" smtClean="0">
                <a:solidFill>
                  <a:srgbClr val="92D050"/>
                </a:solidFill>
              </a:rPr>
              <a:t> wird größer</a:t>
            </a:r>
            <a:endParaRPr lang="de-DE" i="1" dirty="0">
              <a:solidFill>
                <a:srgbClr val="92D050"/>
              </a:solidFill>
            </a:endParaRPr>
          </a:p>
        </p:txBody>
      </p:sp>
      <p:sp>
        <p:nvSpPr>
          <p:cNvPr id="9" name="Textfeld 8"/>
          <p:cNvSpPr txBox="1"/>
          <p:nvPr/>
        </p:nvSpPr>
        <p:spPr>
          <a:xfrm>
            <a:off x="5009882" y="4814551"/>
            <a:ext cx="3734873" cy="1200329"/>
          </a:xfrm>
          <a:prstGeom prst="rect">
            <a:avLst/>
          </a:prstGeom>
          <a:noFill/>
          <a:ln>
            <a:solidFill>
              <a:srgbClr val="FF0000"/>
            </a:solidFill>
          </a:ln>
        </p:spPr>
        <p:txBody>
          <a:bodyPr wrap="square" rtlCol="0">
            <a:spAutoFit/>
          </a:bodyPr>
          <a:lstStyle/>
          <a:p>
            <a:r>
              <a:rPr lang="de-DE" b="1" i="1" dirty="0" smtClean="0">
                <a:solidFill>
                  <a:srgbClr val="FF0000"/>
                </a:solidFill>
              </a:rPr>
              <a:t>Problem: </a:t>
            </a:r>
            <a:r>
              <a:rPr lang="de-DE" i="1" dirty="0" smtClean="0">
                <a:solidFill>
                  <a:srgbClr val="FF0000"/>
                </a:solidFill>
              </a:rPr>
              <a:t>Wenn ich einen </a:t>
            </a:r>
            <a:r>
              <a:rPr lang="de-DE" i="1" dirty="0" err="1" smtClean="0">
                <a:solidFill>
                  <a:srgbClr val="FF0000"/>
                </a:solidFill>
              </a:rPr>
              <a:t>const</a:t>
            </a:r>
            <a:r>
              <a:rPr lang="de-DE" i="1" dirty="0" smtClean="0">
                <a:solidFill>
                  <a:srgbClr val="FF0000"/>
                </a:solidFill>
              </a:rPr>
              <a:t> </a:t>
            </a:r>
            <a:r>
              <a:rPr lang="de-DE" i="1" dirty="0" err="1" smtClean="0">
                <a:solidFill>
                  <a:srgbClr val="FF0000"/>
                </a:solidFill>
              </a:rPr>
              <a:t>Pointer</a:t>
            </a:r>
            <a:r>
              <a:rPr lang="de-DE" i="1" dirty="0" smtClean="0">
                <a:solidFill>
                  <a:srgbClr val="FF0000"/>
                </a:solidFill>
              </a:rPr>
              <a:t> oder eine </a:t>
            </a:r>
            <a:r>
              <a:rPr lang="de-DE" i="1" dirty="0" err="1" smtClean="0">
                <a:solidFill>
                  <a:srgbClr val="FF0000"/>
                </a:solidFill>
              </a:rPr>
              <a:t>const</a:t>
            </a:r>
            <a:r>
              <a:rPr lang="de-DE" i="1" dirty="0" smtClean="0">
                <a:solidFill>
                  <a:srgbClr val="FF0000"/>
                </a:solidFill>
              </a:rPr>
              <a:t> Referenz auf das Objekt habe, kann ich </a:t>
            </a:r>
            <a:r>
              <a:rPr lang="de-DE" i="1" dirty="0" err="1" smtClean="0">
                <a:solidFill>
                  <a:srgbClr val="FF0000"/>
                </a:solidFill>
              </a:rPr>
              <a:t>getName</a:t>
            </a:r>
            <a:r>
              <a:rPr lang="de-DE" i="1" dirty="0" smtClean="0">
                <a:solidFill>
                  <a:srgbClr val="FF0000"/>
                </a:solidFill>
              </a:rPr>
              <a:t>() nicht aufrufen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Get</a:t>
            </a:r>
            <a:r>
              <a:rPr lang="de-DE" dirty="0" smtClean="0"/>
              <a:t>- und Set-Methoden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571223" y="2612263"/>
            <a:ext cx="6402942" cy="2862322"/>
          </a:xfrm>
          <a:prstGeom prst="rect">
            <a:avLst/>
          </a:prstGeom>
          <a:solidFill>
            <a:schemeClr val="bg1"/>
          </a:solid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latin typeface="Bookman Old Style" pitchFamily="18" charset="0"/>
              </a:rPr>
              <a:t>private:</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a:t>
            </a:r>
          </a:p>
          <a:p>
            <a:r>
              <a:rPr lang="de-DE" sz="2000" dirty="0" err="1" smtClean="0">
                <a:latin typeface="Bookman Old Style" pitchFamily="18" charset="0"/>
              </a:rPr>
              <a:t>public</a:t>
            </a:r>
            <a:r>
              <a:rPr lang="de-DE" sz="2000" dirty="0" smtClean="0">
                <a:latin typeface="Bookman Old Style" pitchFamily="18" charset="0"/>
              </a:rPr>
              <a:t>: </a:t>
            </a:r>
          </a:p>
          <a:p>
            <a:r>
              <a:rPr lang="de-DE" sz="2000" dirty="0" smtClean="0">
                <a:latin typeface="Bookman Old Style" pitchFamily="18" charset="0"/>
              </a:rPr>
              <a:t>   inline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getName</a:t>
            </a:r>
            <a:r>
              <a:rPr lang="de-DE" sz="2000" dirty="0" smtClean="0">
                <a:latin typeface="Bookman Old Style" pitchFamily="18" charset="0"/>
              </a:rPr>
              <a:t>() </a:t>
            </a:r>
            <a:r>
              <a:rPr lang="de-DE" sz="2000" dirty="0" err="1" smtClean="0">
                <a:solidFill>
                  <a:srgbClr val="FF0000"/>
                </a:solidFill>
                <a:latin typeface="Bookman Old Style" pitchFamily="18" charset="0"/>
              </a:rPr>
              <a:t>const</a:t>
            </a:r>
            <a:r>
              <a:rPr lang="de-DE" sz="2000" dirty="0" smtClean="0">
                <a:latin typeface="Bookman Old Style" pitchFamily="18" charset="0"/>
              </a:rPr>
              <a:t> { </a:t>
            </a:r>
            <a:r>
              <a:rPr lang="de-DE" sz="2000" dirty="0" err="1" smtClean="0">
                <a:latin typeface="Bookman Old Style" pitchFamily="18" charset="0"/>
              </a:rPr>
              <a:t>return</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a:t>
            </a:r>
          </a:p>
          <a:p>
            <a:r>
              <a:rPr lang="de-DE" sz="2000" dirty="0" smtClean="0">
                <a:latin typeface="Bookman Old Style" pitchFamily="18" charset="0"/>
              </a:rPr>
              <a:t>   inline </a:t>
            </a:r>
            <a:r>
              <a:rPr lang="de-DE" sz="2000" dirty="0" err="1" smtClean="0">
                <a:latin typeface="Bookman Old Style" pitchFamily="18" charset="0"/>
              </a:rPr>
              <a:t>void</a:t>
            </a:r>
            <a:r>
              <a:rPr lang="de-DE" sz="2000" dirty="0" smtClean="0">
                <a:latin typeface="Bookman Old Style" pitchFamily="18" charset="0"/>
              </a:rPr>
              <a:t> </a:t>
            </a:r>
            <a:r>
              <a:rPr lang="de-DE" sz="2000" dirty="0" err="1" smtClean="0">
                <a:latin typeface="Bookman Old Style" pitchFamily="18" charset="0"/>
              </a:rPr>
              <a:t>setName</a:t>
            </a:r>
            <a:r>
              <a:rPr lang="de-DE" sz="2000" dirty="0" smtClean="0">
                <a:latin typeface="Bookman Old Style" pitchFamily="18" charset="0"/>
              </a:rPr>
              <a:t>(</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value</a:t>
            </a:r>
            <a:r>
              <a:rPr lang="de-DE" sz="2000" dirty="0" smtClean="0">
                <a:latin typeface="Bookman Old Style" pitchFamily="18" charset="0"/>
              </a:rPr>
              <a:t>) {</a:t>
            </a:r>
          </a:p>
          <a:p>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 </a:t>
            </a:r>
            <a:r>
              <a:rPr lang="de-DE" sz="2000" dirty="0" err="1" smtClean="0">
                <a:latin typeface="Bookman Old Style" pitchFamily="18" charset="0"/>
              </a:rPr>
              <a:t>value</a:t>
            </a:r>
            <a:r>
              <a:rPr lang="de-DE" sz="2000" dirty="0" smtClean="0">
                <a:latin typeface="Bookman Old Style" pitchFamily="18" charset="0"/>
              </a:rPr>
              <a:t>;</a:t>
            </a:r>
          </a:p>
          <a:p>
            <a:r>
              <a:rPr lang="de-DE" sz="2000" dirty="0" smtClean="0">
                <a:latin typeface="Bookman Old Style" pitchFamily="18" charset="0"/>
              </a:rPr>
              <a:t>   }</a:t>
            </a:r>
          </a:p>
          <a:p>
            <a:r>
              <a:rPr lang="de-DE" sz="2000" dirty="0" smtClean="0">
                <a:latin typeface="Bookman Old Style" pitchFamily="18" charset="0"/>
              </a:rPr>
              <a:t>}</a:t>
            </a:r>
          </a:p>
        </p:txBody>
      </p:sp>
      <p:sp>
        <p:nvSpPr>
          <p:cNvPr id="8" name="Textfeld 7"/>
          <p:cNvSpPr txBox="1"/>
          <p:nvPr/>
        </p:nvSpPr>
        <p:spPr>
          <a:xfrm>
            <a:off x="5009882" y="4814551"/>
            <a:ext cx="3734873" cy="923330"/>
          </a:xfrm>
          <a:prstGeom prst="rect">
            <a:avLst/>
          </a:prstGeom>
          <a:noFill/>
          <a:ln>
            <a:solidFill>
              <a:srgbClr val="FF0000"/>
            </a:solidFill>
          </a:ln>
        </p:spPr>
        <p:txBody>
          <a:bodyPr wrap="square" rtlCol="0">
            <a:spAutoFit/>
          </a:bodyPr>
          <a:lstStyle/>
          <a:p>
            <a:r>
              <a:rPr lang="de-DE" b="1" i="1" dirty="0" smtClean="0">
                <a:solidFill>
                  <a:srgbClr val="FF0000"/>
                </a:solidFill>
              </a:rPr>
              <a:t>Problem: </a:t>
            </a:r>
            <a:r>
              <a:rPr lang="de-DE" i="1" dirty="0" smtClean="0">
                <a:solidFill>
                  <a:srgbClr val="FF0000"/>
                </a:solidFill>
              </a:rPr>
              <a:t>das Attribut wird jedesmal</a:t>
            </a:r>
            <a:br>
              <a:rPr lang="de-DE" i="1" dirty="0" smtClean="0">
                <a:solidFill>
                  <a:srgbClr val="FF0000"/>
                </a:solidFill>
              </a:rPr>
            </a:br>
            <a:r>
              <a:rPr lang="de-DE" i="1" dirty="0" smtClean="0">
                <a:solidFill>
                  <a:srgbClr val="FF0000"/>
                </a:solidFill>
              </a:rPr>
              <a:t>kopiert (</a:t>
            </a:r>
            <a:r>
              <a:rPr lang="de-DE" i="1" dirty="0" err="1" smtClean="0">
                <a:solidFill>
                  <a:srgbClr val="FF0000"/>
                </a:solidFill>
              </a:rPr>
              <a:t>call</a:t>
            </a:r>
            <a:r>
              <a:rPr lang="de-DE" i="1" dirty="0" smtClean="0">
                <a:solidFill>
                  <a:srgbClr val="FF0000"/>
                </a:solidFill>
              </a:rPr>
              <a:t> </a:t>
            </a:r>
            <a:r>
              <a:rPr lang="de-DE" i="1" dirty="0" err="1" smtClean="0">
                <a:solidFill>
                  <a:srgbClr val="FF0000"/>
                </a:solidFill>
              </a:rPr>
              <a:t>by</a:t>
            </a:r>
            <a:r>
              <a:rPr lang="de-DE" i="1" dirty="0" smtClean="0">
                <a:solidFill>
                  <a:srgbClr val="FF0000"/>
                </a:solidFill>
              </a:rPr>
              <a:t> </a:t>
            </a:r>
            <a:r>
              <a:rPr lang="de-DE" i="1" dirty="0" err="1" smtClean="0">
                <a:solidFill>
                  <a:srgbClr val="FF0000"/>
                </a:solidFill>
              </a:rPr>
              <a:t>value</a:t>
            </a:r>
            <a:r>
              <a:rPr lang="de-DE" i="1" dirty="0" smtClean="0">
                <a:solidFill>
                  <a:srgbClr val="FF0000"/>
                </a:solidFill>
              </a:rPr>
              <a:t>). Für komplexe Objekte ist dies nicht wünschenswert!</a:t>
            </a:r>
          </a:p>
        </p:txBody>
      </p:sp>
      <p:sp>
        <p:nvSpPr>
          <p:cNvPr id="9" name="Textfeld 8"/>
          <p:cNvSpPr txBox="1"/>
          <p:nvPr/>
        </p:nvSpPr>
        <p:spPr>
          <a:xfrm>
            <a:off x="5009882" y="1996224"/>
            <a:ext cx="3734873" cy="1200329"/>
          </a:xfrm>
          <a:prstGeom prst="rect">
            <a:avLst/>
          </a:prstGeom>
          <a:noFill/>
          <a:ln>
            <a:solidFill>
              <a:schemeClr val="accent3"/>
            </a:solidFill>
          </a:ln>
        </p:spPr>
        <p:txBody>
          <a:bodyPr wrap="square" rtlCol="0">
            <a:spAutoFit/>
          </a:bodyPr>
          <a:lstStyle/>
          <a:p>
            <a:r>
              <a:rPr lang="de-DE" i="1" dirty="0" smtClean="0">
                <a:solidFill>
                  <a:srgbClr val="92D050"/>
                </a:solidFill>
              </a:rPr>
              <a:t>Deklaration der </a:t>
            </a:r>
            <a:r>
              <a:rPr lang="de-DE" i="1" dirty="0" err="1" smtClean="0">
                <a:solidFill>
                  <a:srgbClr val="92D050"/>
                </a:solidFill>
              </a:rPr>
              <a:t>Get</a:t>
            </a:r>
            <a:r>
              <a:rPr lang="de-DE" i="1" dirty="0" smtClean="0">
                <a:solidFill>
                  <a:srgbClr val="92D050"/>
                </a:solidFill>
              </a:rPr>
              <a:t>-Methode als </a:t>
            </a:r>
            <a:r>
              <a:rPr lang="de-DE" i="1" dirty="0" err="1" smtClean="0">
                <a:solidFill>
                  <a:srgbClr val="92D050"/>
                </a:solidFill>
              </a:rPr>
              <a:t>const</a:t>
            </a:r>
            <a:r>
              <a:rPr lang="de-DE" i="1" dirty="0" smtClean="0">
                <a:solidFill>
                  <a:srgbClr val="92D050"/>
                </a:solidFill>
              </a:rPr>
              <a:t> </a:t>
            </a:r>
            <a:r>
              <a:rPr lang="de-DE" i="1" dirty="0" err="1" smtClean="0">
                <a:solidFill>
                  <a:srgbClr val="92D050"/>
                </a:solidFill>
              </a:rPr>
              <a:t>Function,d.h</a:t>
            </a:r>
            <a:r>
              <a:rPr lang="de-DE" i="1" dirty="0" smtClean="0">
                <a:solidFill>
                  <a:srgbClr val="92D050"/>
                </a:solidFill>
              </a:rPr>
              <a:t>. Funktion die die Objektattribute nicht verändert!</a:t>
            </a:r>
          </a:p>
          <a:p>
            <a:r>
              <a:rPr lang="de-DE" i="1" dirty="0" smtClean="0">
                <a:solidFill>
                  <a:srgbClr val="92D050"/>
                </a:solidFill>
              </a:rPr>
              <a:t>(Wird vom Compiler überprüft)</a:t>
            </a:r>
            <a:endParaRPr lang="de-DE" i="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Get</a:t>
            </a:r>
            <a:r>
              <a:rPr lang="de-DE" dirty="0" smtClean="0"/>
              <a:t>- und Set-Methoden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7" name="Textfeld 6"/>
          <p:cNvSpPr txBox="1"/>
          <p:nvPr/>
        </p:nvSpPr>
        <p:spPr>
          <a:xfrm>
            <a:off x="1571223" y="2612263"/>
            <a:ext cx="6402942" cy="2862322"/>
          </a:xfrm>
          <a:prstGeom prst="rect">
            <a:avLst/>
          </a:prstGeom>
          <a:solidFill>
            <a:schemeClr val="bg1"/>
          </a:solid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latin typeface="Bookman Old Style" pitchFamily="18" charset="0"/>
              </a:rPr>
              <a:t>private:</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a:t>
            </a:r>
          </a:p>
          <a:p>
            <a:r>
              <a:rPr lang="de-DE" sz="2000" dirty="0" err="1" smtClean="0">
                <a:latin typeface="Bookman Old Style" pitchFamily="18" charset="0"/>
              </a:rPr>
              <a:t>public</a:t>
            </a:r>
            <a:r>
              <a:rPr lang="de-DE" sz="2000" dirty="0" smtClean="0">
                <a:latin typeface="Bookman Old Style" pitchFamily="18" charset="0"/>
              </a:rPr>
              <a:t>: </a:t>
            </a:r>
          </a:p>
          <a:p>
            <a:r>
              <a:rPr lang="de-DE" sz="2000" dirty="0" smtClean="0">
                <a:latin typeface="Bookman Old Style" pitchFamily="18" charset="0"/>
              </a:rPr>
              <a:t>   inline </a:t>
            </a:r>
            <a:r>
              <a:rPr lang="de-DE" sz="2000" dirty="0" err="1" smtClean="0">
                <a:latin typeface="Bookman Old Style" pitchFamily="18" charset="0"/>
              </a:rPr>
              <a:t>string</a:t>
            </a:r>
            <a:r>
              <a:rPr lang="de-DE" sz="2000" dirty="0" smtClean="0">
                <a:latin typeface="Bookman Old Style" pitchFamily="18" charset="0"/>
              </a:rPr>
              <a:t> </a:t>
            </a:r>
            <a:r>
              <a:rPr lang="de-DE" sz="2000" dirty="0" smtClean="0">
                <a:solidFill>
                  <a:srgbClr val="FF0000"/>
                </a:solidFill>
                <a:latin typeface="Bookman Old Style" pitchFamily="18" charset="0"/>
              </a:rPr>
              <a:t>&amp;</a:t>
            </a:r>
            <a:r>
              <a:rPr lang="de-DE" sz="2000" dirty="0" err="1" smtClean="0">
                <a:latin typeface="Bookman Old Style" pitchFamily="18" charset="0"/>
              </a:rPr>
              <a:t>getName</a:t>
            </a:r>
            <a:r>
              <a:rPr lang="de-DE" sz="2000" dirty="0" smtClean="0">
                <a:latin typeface="Bookman Old Style" pitchFamily="18" charset="0"/>
              </a:rPr>
              <a:t>() { </a:t>
            </a:r>
            <a:r>
              <a:rPr lang="de-DE" sz="2000" dirty="0" err="1" smtClean="0">
                <a:latin typeface="Bookman Old Style" pitchFamily="18" charset="0"/>
              </a:rPr>
              <a:t>return</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a:t>
            </a:r>
          </a:p>
          <a:p>
            <a:r>
              <a:rPr lang="de-DE" sz="2000" dirty="0" smtClean="0">
                <a:latin typeface="Bookman Old Style" pitchFamily="18" charset="0"/>
              </a:rPr>
              <a:t>   inline </a:t>
            </a:r>
            <a:r>
              <a:rPr lang="de-DE" sz="2000" dirty="0" err="1" smtClean="0">
                <a:latin typeface="Bookman Old Style" pitchFamily="18" charset="0"/>
              </a:rPr>
              <a:t>void</a:t>
            </a:r>
            <a:r>
              <a:rPr lang="de-DE" sz="2000" dirty="0" smtClean="0">
                <a:latin typeface="Bookman Old Style" pitchFamily="18" charset="0"/>
              </a:rPr>
              <a:t> </a:t>
            </a:r>
            <a:r>
              <a:rPr lang="de-DE" sz="2000" dirty="0" err="1" smtClean="0">
                <a:latin typeface="Bookman Old Style" pitchFamily="18" charset="0"/>
              </a:rPr>
              <a:t>setName</a:t>
            </a:r>
            <a:r>
              <a:rPr lang="de-DE" sz="2000" dirty="0" smtClean="0">
                <a:latin typeface="Bookman Old Style" pitchFamily="18" charset="0"/>
              </a:rPr>
              <a:t>(</a:t>
            </a:r>
            <a:r>
              <a:rPr lang="de-DE" sz="2000" dirty="0" err="1" smtClean="0">
                <a:latin typeface="Bookman Old Style" pitchFamily="18" charset="0"/>
              </a:rPr>
              <a:t>string</a:t>
            </a:r>
            <a:r>
              <a:rPr lang="de-DE" sz="2000" dirty="0" smtClean="0">
                <a:latin typeface="Bookman Old Style" pitchFamily="18" charset="0"/>
              </a:rPr>
              <a:t> </a:t>
            </a:r>
            <a:r>
              <a:rPr lang="de-DE" sz="2000" dirty="0" smtClean="0">
                <a:solidFill>
                  <a:srgbClr val="FF0000"/>
                </a:solidFill>
                <a:latin typeface="Bookman Old Style" pitchFamily="18" charset="0"/>
              </a:rPr>
              <a:t>&amp;</a:t>
            </a:r>
            <a:r>
              <a:rPr lang="de-DE" sz="2000" dirty="0" err="1" smtClean="0">
                <a:latin typeface="Bookman Old Style" pitchFamily="18" charset="0"/>
              </a:rPr>
              <a:t>value</a:t>
            </a:r>
            <a:r>
              <a:rPr lang="de-DE" sz="2000" dirty="0" smtClean="0">
                <a:latin typeface="Bookman Old Style" pitchFamily="18" charset="0"/>
              </a:rPr>
              <a:t>) {</a:t>
            </a:r>
          </a:p>
          <a:p>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 </a:t>
            </a:r>
            <a:r>
              <a:rPr lang="de-DE" sz="2000" dirty="0" err="1" smtClean="0">
                <a:latin typeface="Bookman Old Style" pitchFamily="18" charset="0"/>
              </a:rPr>
              <a:t>value</a:t>
            </a:r>
            <a:r>
              <a:rPr lang="de-DE" sz="2000" dirty="0" smtClean="0">
                <a:latin typeface="Bookman Old Style" pitchFamily="18" charset="0"/>
              </a:rPr>
              <a:t>;</a:t>
            </a:r>
          </a:p>
          <a:p>
            <a:r>
              <a:rPr lang="de-DE" sz="2000" dirty="0" smtClean="0">
                <a:latin typeface="Bookman Old Style" pitchFamily="18" charset="0"/>
              </a:rPr>
              <a:t>   }</a:t>
            </a:r>
          </a:p>
          <a:p>
            <a:r>
              <a:rPr lang="de-DE" sz="2000" dirty="0" smtClean="0">
                <a:latin typeface="Bookman Old Style" pitchFamily="18" charset="0"/>
              </a:rPr>
              <a:t>}</a:t>
            </a:r>
          </a:p>
        </p:txBody>
      </p:sp>
      <p:sp>
        <p:nvSpPr>
          <p:cNvPr id="8" name="Textfeld 7"/>
          <p:cNvSpPr txBox="1"/>
          <p:nvPr/>
        </p:nvSpPr>
        <p:spPr>
          <a:xfrm>
            <a:off x="5009882" y="4814551"/>
            <a:ext cx="3734873" cy="1200329"/>
          </a:xfrm>
          <a:prstGeom prst="rect">
            <a:avLst/>
          </a:prstGeom>
          <a:noFill/>
          <a:ln>
            <a:solidFill>
              <a:srgbClr val="FF0000"/>
            </a:solidFill>
          </a:ln>
        </p:spPr>
        <p:txBody>
          <a:bodyPr wrap="square" rtlCol="0">
            <a:spAutoFit/>
          </a:bodyPr>
          <a:lstStyle/>
          <a:p>
            <a:r>
              <a:rPr lang="de-DE" b="1" i="1" dirty="0" smtClean="0">
                <a:solidFill>
                  <a:srgbClr val="FF0000"/>
                </a:solidFill>
              </a:rPr>
              <a:t>Problem: </a:t>
            </a:r>
            <a:r>
              <a:rPr lang="de-DE" dirty="0" err="1" smtClean="0">
                <a:solidFill>
                  <a:srgbClr val="FF0000"/>
                </a:solidFill>
              </a:rPr>
              <a:t>get</a:t>
            </a:r>
            <a:r>
              <a:rPr lang="de-DE" dirty="0" smtClean="0">
                <a:solidFill>
                  <a:srgbClr val="FF0000"/>
                </a:solidFill>
              </a:rPr>
              <a:t>-Methode nicht mehr </a:t>
            </a:r>
            <a:r>
              <a:rPr lang="de-DE" dirty="0" err="1" smtClean="0">
                <a:solidFill>
                  <a:srgbClr val="FF0000"/>
                </a:solidFill>
              </a:rPr>
              <a:t>const</a:t>
            </a:r>
            <a:r>
              <a:rPr lang="de-DE" dirty="0" smtClean="0">
                <a:solidFill>
                  <a:srgbClr val="FF0000"/>
                </a:solidFill>
              </a:rPr>
              <a:t>. Aufrufer hat Referenz auf </a:t>
            </a:r>
            <a:r>
              <a:rPr lang="de-DE" dirty="0" err="1" smtClean="0">
                <a:solidFill>
                  <a:srgbClr val="FF0000"/>
                </a:solidFill>
              </a:rPr>
              <a:t>name</a:t>
            </a:r>
            <a:r>
              <a:rPr lang="de-DE" dirty="0" smtClean="0">
                <a:solidFill>
                  <a:srgbClr val="FF0000"/>
                </a:solidFill>
              </a:rPr>
              <a:t> und kann den Wert ohne Set-Methode ändern!</a:t>
            </a:r>
          </a:p>
        </p:txBody>
      </p:sp>
      <p:sp>
        <p:nvSpPr>
          <p:cNvPr id="9" name="Textfeld 8"/>
          <p:cNvSpPr txBox="1"/>
          <p:nvPr/>
        </p:nvSpPr>
        <p:spPr>
          <a:xfrm>
            <a:off x="5009882" y="1996224"/>
            <a:ext cx="3734873" cy="646331"/>
          </a:xfrm>
          <a:prstGeom prst="rect">
            <a:avLst/>
          </a:prstGeom>
          <a:noFill/>
          <a:ln>
            <a:solidFill>
              <a:schemeClr val="accent3"/>
            </a:solidFill>
          </a:ln>
        </p:spPr>
        <p:txBody>
          <a:bodyPr wrap="square" rtlCol="0">
            <a:spAutoFit/>
          </a:bodyPr>
          <a:lstStyle/>
          <a:p>
            <a:r>
              <a:rPr lang="de-DE" i="1" dirty="0" smtClean="0">
                <a:solidFill>
                  <a:srgbClr val="92D050"/>
                </a:solidFill>
              </a:rPr>
              <a:t>Lösung: Werte werden per-</a:t>
            </a:r>
            <a:r>
              <a:rPr lang="de-DE" i="1" dirty="0" err="1" smtClean="0">
                <a:solidFill>
                  <a:srgbClr val="92D050"/>
                </a:solidFill>
              </a:rPr>
              <a:t>reference</a:t>
            </a:r>
            <a:r>
              <a:rPr lang="de-DE" i="1" dirty="0" smtClean="0">
                <a:solidFill>
                  <a:srgbClr val="92D050"/>
                </a:solidFill>
              </a:rPr>
              <a:t> übergeben!</a:t>
            </a:r>
            <a:endParaRPr lang="de-DE" i="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Get</a:t>
            </a:r>
            <a:r>
              <a:rPr lang="de-DE" dirty="0" smtClean="0"/>
              <a:t>- und Set-Methoden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571223" y="2612263"/>
            <a:ext cx="7225047" cy="2862322"/>
          </a:xfrm>
          <a:prstGeom prst="rect">
            <a:avLst/>
          </a:prstGeom>
          <a:solidFill>
            <a:schemeClr val="bg1"/>
          </a:solid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latin typeface="Bookman Old Style" pitchFamily="18" charset="0"/>
              </a:rPr>
              <a:t>private:</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a:t>
            </a:r>
          </a:p>
          <a:p>
            <a:r>
              <a:rPr lang="de-DE" sz="2000" dirty="0" err="1" smtClean="0">
                <a:latin typeface="Bookman Old Style" pitchFamily="18" charset="0"/>
              </a:rPr>
              <a:t>public</a:t>
            </a:r>
            <a:r>
              <a:rPr lang="de-DE" sz="2000" dirty="0" smtClean="0">
                <a:latin typeface="Bookman Old Style" pitchFamily="18" charset="0"/>
              </a:rPr>
              <a:t>: </a:t>
            </a:r>
          </a:p>
          <a:p>
            <a:r>
              <a:rPr lang="de-DE" sz="2000" dirty="0" smtClean="0">
                <a:latin typeface="Bookman Old Style" pitchFamily="18" charset="0"/>
              </a:rPr>
              <a:t>   inline </a:t>
            </a:r>
            <a:r>
              <a:rPr lang="de-DE" sz="2000" dirty="0" err="1" smtClean="0">
                <a:solidFill>
                  <a:srgbClr val="FF0000"/>
                </a:solidFill>
                <a:latin typeface="Bookman Old Style" pitchFamily="18" charset="0"/>
              </a:rPr>
              <a:t>const</a:t>
            </a:r>
            <a:r>
              <a:rPr lang="de-DE" sz="2000" dirty="0" smtClean="0">
                <a:solidFill>
                  <a:srgbClr val="FF0000"/>
                </a:solidFill>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smtClean="0">
                <a:solidFill>
                  <a:srgbClr val="FF0000"/>
                </a:solidFill>
                <a:latin typeface="Bookman Old Style" pitchFamily="18" charset="0"/>
              </a:rPr>
              <a:t>&amp;</a:t>
            </a:r>
            <a:r>
              <a:rPr lang="de-DE" sz="2000" dirty="0" err="1" smtClean="0">
                <a:latin typeface="Bookman Old Style" pitchFamily="18" charset="0"/>
              </a:rPr>
              <a:t>getName</a:t>
            </a:r>
            <a:r>
              <a:rPr lang="de-DE" sz="2000" dirty="0" smtClean="0">
                <a:latin typeface="Bookman Old Style" pitchFamily="18" charset="0"/>
              </a:rPr>
              <a:t>() </a:t>
            </a:r>
            <a:r>
              <a:rPr lang="de-DE" sz="2000" dirty="0" err="1" smtClean="0">
                <a:solidFill>
                  <a:srgbClr val="FF0000"/>
                </a:solidFill>
                <a:latin typeface="Bookman Old Style" pitchFamily="18" charset="0"/>
              </a:rPr>
              <a:t>const</a:t>
            </a:r>
            <a:r>
              <a:rPr lang="de-DE" sz="2000" dirty="0" smtClean="0">
                <a:latin typeface="Bookman Old Style" pitchFamily="18" charset="0"/>
              </a:rPr>
              <a:t> { </a:t>
            </a:r>
            <a:r>
              <a:rPr lang="de-DE" sz="2000" dirty="0" err="1" smtClean="0">
                <a:latin typeface="Bookman Old Style" pitchFamily="18" charset="0"/>
              </a:rPr>
              <a:t>return</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a:t>
            </a:r>
          </a:p>
          <a:p>
            <a:r>
              <a:rPr lang="de-DE" sz="2000" dirty="0" smtClean="0">
                <a:latin typeface="Bookman Old Style" pitchFamily="18" charset="0"/>
              </a:rPr>
              <a:t>   inline </a:t>
            </a:r>
            <a:r>
              <a:rPr lang="de-DE" sz="2000" dirty="0" err="1" smtClean="0">
                <a:latin typeface="Bookman Old Style" pitchFamily="18" charset="0"/>
              </a:rPr>
              <a:t>void</a:t>
            </a:r>
            <a:r>
              <a:rPr lang="de-DE" sz="2000" dirty="0" smtClean="0">
                <a:latin typeface="Bookman Old Style" pitchFamily="18" charset="0"/>
              </a:rPr>
              <a:t> </a:t>
            </a:r>
            <a:r>
              <a:rPr lang="de-DE" sz="2000" dirty="0" err="1" smtClean="0">
                <a:latin typeface="Bookman Old Style" pitchFamily="18" charset="0"/>
              </a:rPr>
              <a:t>setName</a:t>
            </a:r>
            <a:r>
              <a:rPr lang="de-DE" sz="2000" dirty="0" smtClean="0">
                <a:latin typeface="Bookman Old Style" pitchFamily="18" charset="0"/>
              </a:rPr>
              <a:t>(</a:t>
            </a:r>
            <a:r>
              <a:rPr lang="de-DE" sz="2000" dirty="0" err="1" smtClean="0">
                <a:solidFill>
                  <a:srgbClr val="FF0000"/>
                </a:solidFill>
                <a:latin typeface="Bookman Old Style" pitchFamily="18" charset="0"/>
              </a:rPr>
              <a:t>const</a:t>
            </a:r>
            <a:r>
              <a:rPr lang="de-DE" sz="2000" dirty="0" smtClean="0">
                <a:solidFill>
                  <a:srgbClr val="FF0000"/>
                </a:solidFill>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smtClean="0">
                <a:solidFill>
                  <a:srgbClr val="FF0000"/>
                </a:solidFill>
                <a:latin typeface="Bookman Old Style" pitchFamily="18" charset="0"/>
              </a:rPr>
              <a:t>&amp;</a:t>
            </a:r>
            <a:r>
              <a:rPr lang="de-DE" sz="2000" dirty="0" err="1" smtClean="0">
                <a:latin typeface="Bookman Old Style" pitchFamily="18" charset="0"/>
              </a:rPr>
              <a:t>value</a:t>
            </a:r>
            <a:r>
              <a:rPr lang="de-DE" sz="2000" dirty="0" smtClean="0">
                <a:latin typeface="Bookman Old Style" pitchFamily="18" charset="0"/>
              </a:rPr>
              <a:t>) {</a:t>
            </a:r>
          </a:p>
          <a:p>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 = </a:t>
            </a:r>
            <a:r>
              <a:rPr lang="de-DE" sz="2000" dirty="0" err="1" smtClean="0">
                <a:latin typeface="Bookman Old Style" pitchFamily="18" charset="0"/>
              </a:rPr>
              <a:t>value</a:t>
            </a:r>
            <a:r>
              <a:rPr lang="de-DE" sz="2000" dirty="0" smtClean="0">
                <a:latin typeface="Bookman Old Style" pitchFamily="18" charset="0"/>
              </a:rPr>
              <a:t>;</a:t>
            </a:r>
          </a:p>
          <a:p>
            <a:r>
              <a:rPr lang="de-DE" sz="2000" dirty="0" smtClean="0">
                <a:latin typeface="Bookman Old Style" pitchFamily="18" charset="0"/>
              </a:rPr>
              <a:t>   }</a:t>
            </a:r>
          </a:p>
          <a:p>
            <a:r>
              <a:rPr lang="de-DE" sz="2000" dirty="0" smtClean="0">
                <a:latin typeface="Bookman Old Style" pitchFamily="18" charset="0"/>
              </a:rPr>
              <a:t>};</a:t>
            </a:r>
          </a:p>
        </p:txBody>
      </p:sp>
      <p:sp>
        <p:nvSpPr>
          <p:cNvPr id="9" name="Textfeld 8"/>
          <p:cNvSpPr txBox="1"/>
          <p:nvPr/>
        </p:nvSpPr>
        <p:spPr>
          <a:xfrm>
            <a:off x="5009882" y="1996224"/>
            <a:ext cx="3734873" cy="646331"/>
          </a:xfrm>
          <a:prstGeom prst="rect">
            <a:avLst/>
          </a:prstGeom>
          <a:noFill/>
          <a:ln>
            <a:solidFill>
              <a:schemeClr val="accent3"/>
            </a:solidFill>
          </a:ln>
        </p:spPr>
        <p:txBody>
          <a:bodyPr wrap="square" rtlCol="0">
            <a:spAutoFit/>
          </a:bodyPr>
          <a:lstStyle/>
          <a:p>
            <a:r>
              <a:rPr lang="de-DE" i="1" dirty="0" smtClean="0">
                <a:solidFill>
                  <a:srgbClr val="92D050"/>
                </a:solidFill>
              </a:rPr>
              <a:t>Lösung: Werte werden als </a:t>
            </a:r>
            <a:r>
              <a:rPr lang="de-DE" i="1" dirty="0" err="1" smtClean="0">
                <a:solidFill>
                  <a:srgbClr val="92D050"/>
                </a:solidFill>
              </a:rPr>
              <a:t>const</a:t>
            </a:r>
            <a:r>
              <a:rPr lang="de-DE" i="1" dirty="0" smtClean="0">
                <a:solidFill>
                  <a:srgbClr val="92D050"/>
                </a:solidFill>
              </a:rPr>
              <a:t> </a:t>
            </a:r>
            <a:r>
              <a:rPr lang="de-DE" i="1" dirty="0" err="1" smtClean="0">
                <a:solidFill>
                  <a:srgbClr val="92D050"/>
                </a:solidFill>
              </a:rPr>
              <a:t>reference</a:t>
            </a:r>
            <a:r>
              <a:rPr lang="de-DE" i="1" dirty="0" smtClean="0">
                <a:solidFill>
                  <a:srgbClr val="92D050"/>
                </a:solidFill>
              </a:rPr>
              <a:t> übergeben!</a:t>
            </a:r>
            <a:endParaRPr lang="de-DE" i="1" dirty="0">
              <a:solidFill>
                <a:srgbClr val="92D05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Referenzen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571223" y="1968320"/>
            <a:ext cx="7225047" cy="1938992"/>
          </a:xfrm>
          <a:prstGeom prst="rect">
            <a:avLst/>
          </a:prstGeom>
          <a:solidFill>
            <a:schemeClr val="bg1"/>
          </a:solidFill>
        </p:spPr>
        <p:txBody>
          <a:bodyPr wrap="square" rtlCol="0">
            <a:spAutoFit/>
          </a:bodyPr>
          <a:lstStyle/>
          <a:p>
            <a:r>
              <a:rPr lang="de-DE" sz="2000" dirty="0" smtClean="0">
                <a:latin typeface="Bookman Old Style" pitchFamily="18" charset="0"/>
              </a:rPr>
              <a:t>inline </a:t>
            </a:r>
            <a:r>
              <a:rPr lang="de-DE" sz="2000" dirty="0" err="1" smtClean="0">
                <a:solidFill>
                  <a:srgbClr val="FF0000"/>
                </a:solidFill>
                <a:latin typeface="Bookman Old Style" pitchFamily="18" charset="0"/>
              </a:rPr>
              <a:t>const</a:t>
            </a:r>
            <a:r>
              <a:rPr lang="de-DE" sz="2000" dirty="0" smtClean="0">
                <a:solidFill>
                  <a:srgbClr val="FF0000"/>
                </a:solidFill>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smtClean="0">
                <a:solidFill>
                  <a:srgbClr val="FF0000"/>
                </a:solidFill>
                <a:latin typeface="Bookman Old Style" pitchFamily="18" charset="0"/>
              </a:rPr>
              <a:t>&amp;</a:t>
            </a:r>
            <a:r>
              <a:rPr lang="de-DE" sz="2000" dirty="0" err="1" smtClean="0">
                <a:latin typeface="Bookman Old Style" pitchFamily="18" charset="0"/>
              </a:rPr>
              <a:t>getName</a:t>
            </a:r>
            <a:r>
              <a:rPr lang="de-DE" sz="2000" dirty="0" smtClean="0">
                <a:latin typeface="Bookman Old Style" pitchFamily="18" charset="0"/>
              </a:rPr>
              <a:t>() { </a:t>
            </a:r>
          </a:p>
          <a:p>
            <a:endParaRPr lang="de-DE" sz="2000" dirty="0" smtClean="0">
              <a:latin typeface="Bookman Old Style" pitchFamily="18" charset="0"/>
            </a:endParaRP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vollerName</a:t>
            </a:r>
            <a:r>
              <a:rPr lang="de-DE" sz="2000" dirty="0" smtClean="0">
                <a:latin typeface="Bookman Old Style" pitchFamily="18" charset="0"/>
              </a:rPr>
              <a:t> = </a:t>
            </a:r>
            <a:r>
              <a:rPr lang="de-DE" sz="2000" dirty="0" err="1" smtClean="0">
                <a:latin typeface="Bookman Old Style" pitchFamily="18" charset="0"/>
              </a:rPr>
              <a:t>vorName</a:t>
            </a:r>
            <a:r>
              <a:rPr lang="de-DE" sz="2000" dirty="0" smtClean="0">
                <a:latin typeface="Bookman Old Style" pitchFamily="18" charset="0"/>
              </a:rPr>
              <a:t> + </a:t>
            </a:r>
            <a:r>
              <a:rPr lang="de-DE" sz="2000" dirty="0" err="1" smtClean="0">
                <a:latin typeface="Bookman Old Style" pitchFamily="18" charset="0"/>
              </a:rPr>
              <a:t>nachName</a:t>
            </a:r>
            <a:r>
              <a:rPr lang="de-DE" sz="2000" dirty="0" smtClean="0">
                <a:latin typeface="Bookman Old Style" pitchFamily="18" charset="0"/>
              </a:rPr>
              <a:t>;</a:t>
            </a:r>
          </a:p>
          <a:p>
            <a:r>
              <a:rPr lang="de-DE" sz="2000" dirty="0" smtClean="0">
                <a:latin typeface="Bookman Old Style" pitchFamily="18" charset="0"/>
              </a:rPr>
              <a:t>	</a:t>
            </a:r>
            <a:r>
              <a:rPr lang="de-DE" sz="2000" dirty="0" err="1" smtClean="0">
                <a:latin typeface="Bookman Old Style" pitchFamily="18" charset="0"/>
              </a:rPr>
              <a:t>return</a:t>
            </a:r>
            <a:r>
              <a:rPr lang="de-DE" sz="2000" dirty="0" smtClean="0">
                <a:latin typeface="Bookman Old Style" pitchFamily="18" charset="0"/>
              </a:rPr>
              <a:t>  </a:t>
            </a:r>
            <a:r>
              <a:rPr lang="de-DE" sz="2000" dirty="0" err="1" smtClean="0">
                <a:latin typeface="Bookman Old Style" pitchFamily="18" charset="0"/>
              </a:rPr>
              <a:t>vollerName</a:t>
            </a:r>
            <a:r>
              <a:rPr lang="de-DE" sz="2000" dirty="0" smtClean="0">
                <a:latin typeface="Bookman Old Style" pitchFamily="18" charset="0"/>
              </a:rPr>
              <a:t>;</a:t>
            </a:r>
          </a:p>
          <a:p>
            <a:endParaRPr lang="de-DE" sz="2000" dirty="0" smtClean="0">
              <a:latin typeface="Bookman Old Style" pitchFamily="18" charset="0"/>
            </a:endParaRPr>
          </a:p>
          <a:p>
            <a:r>
              <a:rPr lang="de-DE" sz="2000" dirty="0" smtClean="0">
                <a:latin typeface="Bookman Old Style" pitchFamily="18" charset="0"/>
              </a:rPr>
              <a:t>}</a:t>
            </a:r>
          </a:p>
        </p:txBody>
      </p:sp>
      <p:sp>
        <p:nvSpPr>
          <p:cNvPr id="7" name="Textfeld 6"/>
          <p:cNvSpPr txBox="1"/>
          <p:nvPr/>
        </p:nvSpPr>
        <p:spPr>
          <a:xfrm>
            <a:off x="1532586" y="4093334"/>
            <a:ext cx="6310648" cy="2031325"/>
          </a:xfrm>
          <a:prstGeom prst="rect">
            <a:avLst/>
          </a:prstGeom>
          <a:noFill/>
          <a:ln>
            <a:solidFill>
              <a:srgbClr val="FF0000"/>
            </a:solidFill>
          </a:ln>
        </p:spPr>
        <p:txBody>
          <a:bodyPr wrap="square" rtlCol="0">
            <a:spAutoFit/>
          </a:bodyPr>
          <a:lstStyle/>
          <a:p>
            <a:r>
              <a:rPr lang="de-DE" b="1" i="1" dirty="0" smtClean="0">
                <a:solidFill>
                  <a:srgbClr val="FF0000"/>
                </a:solidFill>
              </a:rPr>
              <a:t>Problem: </a:t>
            </a:r>
            <a:r>
              <a:rPr lang="de-DE" dirty="0" err="1" smtClean="0">
                <a:solidFill>
                  <a:srgbClr val="FF0000"/>
                </a:solidFill>
              </a:rPr>
              <a:t>string</a:t>
            </a:r>
            <a:r>
              <a:rPr lang="de-DE" dirty="0" smtClean="0">
                <a:solidFill>
                  <a:srgbClr val="FF0000"/>
                </a:solidFill>
              </a:rPr>
              <a:t> </a:t>
            </a:r>
            <a:r>
              <a:rPr lang="de-DE" dirty="0" err="1" smtClean="0">
                <a:solidFill>
                  <a:srgbClr val="FF0000"/>
                </a:solidFill>
              </a:rPr>
              <a:t>vollerName</a:t>
            </a:r>
            <a:r>
              <a:rPr lang="de-DE" dirty="0" smtClean="0">
                <a:solidFill>
                  <a:srgbClr val="FF0000"/>
                </a:solidFill>
              </a:rPr>
              <a:t> ist lokale Variable (auf dem </a:t>
            </a:r>
            <a:r>
              <a:rPr lang="de-DE" dirty="0" err="1" smtClean="0">
                <a:solidFill>
                  <a:srgbClr val="FF0000"/>
                </a:solidFill>
              </a:rPr>
              <a:t>Stack</a:t>
            </a:r>
            <a:r>
              <a:rPr lang="de-DE" dirty="0" smtClean="0">
                <a:solidFill>
                  <a:srgbClr val="FF0000"/>
                </a:solidFill>
              </a:rPr>
              <a:t>) und wird daher gelöscht sobald die Methode </a:t>
            </a:r>
            <a:r>
              <a:rPr lang="de-DE" dirty="0" err="1" smtClean="0">
                <a:solidFill>
                  <a:srgbClr val="FF0000"/>
                </a:solidFill>
              </a:rPr>
              <a:t>getName</a:t>
            </a:r>
            <a:r>
              <a:rPr lang="de-DE" dirty="0" smtClean="0">
                <a:solidFill>
                  <a:srgbClr val="FF0000"/>
                </a:solidFill>
              </a:rPr>
              <a:t>() verlassen wird! Die zurückgegebene Referenz wird daher sofort ungültig!!!</a:t>
            </a:r>
          </a:p>
          <a:p>
            <a:endParaRPr lang="de-DE" dirty="0" smtClean="0">
              <a:solidFill>
                <a:srgbClr val="FF0000"/>
              </a:solidFill>
            </a:endParaRPr>
          </a:p>
          <a:p>
            <a:r>
              <a:rPr lang="de-DE" dirty="0" smtClean="0">
                <a:solidFill>
                  <a:srgbClr val="FF0000"/>
                </a:solidFill>
              </a:rPr>
              <a:t>Compiler gibt hier üblicherweise eine Warnung aus, wenn Referenz auf lokale Variable zurückgegeben wird!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Assoziationen</a:t>
            </a:r>
            <a:endParaRPr lang="de-DE" dirty="0"/>
          </a:p>
        </p:txBody>
      </p:sp>
      <p:sp>
        <p:nvSpPr>
          <p:cNvPr id="3" name="Inhaltsplatzhalter 2"/>
          <p:cNvSpPr>
            <a:spLocks noGrp="1"/>
          </p:cNvSpPr>
          <p:nvPr>
            <p:ph idx="1"/>
          </p:nvPr>
        </p:nvSpPr>
        <p:spPr/>
        <p:txBody>
          <a:bodyPr>
            <a:normAutofit/>
          </a:bodyPr>
          <a:lstStyle/>
          <a:p>
            <a:r>
              <a:rPr lang="de-DE" sz="2400" dirty="0" smtClean="0"/>
              <a:t>Wie werden Assoziationen umgesetzt?</a:t>
            </a:r>
          </a:p>
          <a:p>
            <a:r>
              <a:rPr lang="de-DE" sz="2400" dirty="0" smtClean="0"/>
              <a:t>Im Entwurf wird zusätzlich die </a:t>
            </a:r>
            <a:r>
              <a:rPr lang="de-DE" sz="2400" dirty="0" err="1" smtClean="0"/>
              <a:t>Navigierbareit</a:t>
            </a:r>
            <a:r>
              <a:rPr lang="de-DE" sz="2400" dirty="0" smtClean="0"/>
              <a:t> modelliert:</a:t>
            </a:r>
          </a:p>
          <a:p>
            <a:pPr lvl="1"/>
            <a:r>
              <a:rPr lang="de-DE" sz="2000" dirty="0" smtClean="0"/>
              <a:t>Assoziation von A nach B navigierbar → Objekte von A können auf Objekte von B zugreifen (aber nicht notwendigerweise umgekehrt)</a:t>
            </a:r>
          </a:p>
          <a:p>
            <a:r>
              <a:rPr lang="de-DE" sz="2400" dirty="0" smtClean="0"/>
              <a:t>Darstellung in UML</a:t>
            </a:r>
            <a:endParaRPr lang="de-DE" sz="24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50" name="Textfeld 49"/>
          <p:cNvSpPr txBox="1"/>
          <p:nvPr/>
        </p:nvSpPr>
        <p:spPr>
          <a:xfrm>
            <a:off x="2215165" y="4984123"/>
            <a:ext cx="301686" cy="415498"/>
          </a:xfrm>
          <a:prstGeom prst="rect">
            <a:avLst/>
          </a:prstGeom>
          <a:noFill/>
        </p:spPr>
        <p:txBody>
          <a:bodyPr wrap="none" rtlCol="0">
            <a:spAutoFit/>
          </a:bodyPr>
          <a:lstStyle/>
          <a:p>
            <a:r>
              <a:rPr lang="de-DE" sz="2100" dirty="0" smtClean="0"/>
              <a:t>x</a:t>
            </a:r>
            <a:endParaRPr lang="de-DE" sz="2100" dirty="0"/>
          </a:p>
        </p:txBody>
      </p:sp>
      <p:grpSp>
        <p:nvGrpSpPr>
          <p:cNvPr id="57" name="Gruppieren 56"/>
          <p:cNvGrpSpPr/>
          <p:nvPr/>
        </p:nvGrpSpPr>
        <p:grpSpPr>
          <a:xfrm>
            <a:off x="1567480" y="3769934"/>
            <a:ext cx="5971003" cy="424435"/>
            <a:chOff x="1567480" y="3769934"/>
            <a:chExt cx="5971003" cy="424435"/>
          </a:xfrm>
        </p:grpSpPr>
        <p:grpSp>
          <p:nvGrpSpPr>
            <p:cNvPr id="6" name="Gruppieren 5"/>
            <p:cNvGrpSpPr/>
            <p:nvPr/>
          </p:nvGrpSpPr>
          <p:grpSpPr>
            <a:xfrm>
              <a:off x="1567480" y="3769934"/>
              <a:ext cx="2476474" cy="424435"/>
              <a:chOff x="1396334" y="1599028"/>
              <a:chExt cx="6094750" cy="872197"/>
            </a:xfrm>
          </p:grpSpPr>
          <p:grpSp>
            <p:nvGrpSpPr>
              <p:cNvPr id="7" name="Gruppieren 5"/>
              <p:cNvGrpSpPr/>
              <p:nvPr/>
            </p:nvGrpSpPr>
            <p:grpSpPr>
              <a:xfrm>
                <a:off x="1396334" y="1599028"/>
                <a:ext cx="1603717" cy="872197"/>
                <a:chOff x="604911" y="1617785"/>
                <a:chExt cx="1603717" cy="872197"/>
              </a:xfrm>
            </p:grpSpPr>
            <p:sp>
              <p:nvSpPr>
                <p:cNvPr id="16" name="Rechteck 15"/>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604912" y="1617785"/>
                  <a:ext cx="1561513" cy="519205"/>
                </a:xfrm>
                <a:prstGeom prst="rect">
                  <a:avLst/>
                </a:prstGeom>
                <a:noFill/>
              </p:spPr>
              <p:txBody>
                <a:bodyPr wrap="square" rtlCol="0">
                  <a:spAutoFit/>
                </a:bodyPr>
                <a:lstStyle/>
                <a:p>
                  <a:pPr algn="ctr"/>
                  <a:r>
                    <a:rPr lang="de-DE" sz="1600" b="1" dirty="0" smtClean="0"/>
                    <a:t>A</a:t>
                  </a:r>
                  <a:endParaRPr lang="de-DE" sz="1600" b="1" dirty="0"/>
                </a:p>
              </p:txBody>
            </p:sp>
          </p:grpSp>
          <p:grpSp>
            <p:nvGrpSpPr>
              <p:cNvPr id="8" name="Gruppieren 15"/>
              <p:cNvGrpSpPr/>
              <p:nvPr/>
            </p:nvGrpSpPr>
            <p:grpSpPr>
              <a:xfrm>
                <a:off x="5887367" y="1599028"/>
                <a:ext cx="1603717" cy="872197"/>
                <a:chOff x="6691532" y="1599028"/>
                <a:chExt cx="1603717" cy="872197"/>
              </a:xfrm>
            </p:grpSpPr>
            <p:sp>
              <p:nvSpPr>
                <p:cNvPr id="13" name="Rechteck 12"/>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6691533" y="1599028"/>
                  <a:ext cx="1561513" cy="519205"/>
                </a:xfrm>
                <a:prstGeom prst="rect">
                  <a:avLst/>
                </a:prstGeom>
                <a:noFill/>
              </p:spPr>
              <p:txBody>
                <a:bodyPr wrap="square" rtlCol="0">
                  <a:spAutoFit/>
                </a:bodyPr>
                <a:lstStyle/>
                <a:p>
                  <a:pPr algn="ctr"/>
                  <a:r>
                    <a:rPr lang="de-DE" sz="1600" b="1" dirty="0" smtClean="0"/>
                    <a:t>B</a:t>
                  </a:r>
                  <a:endParaRPr lang="de-DE" sz="1600" b="1" dirty="0"/>
                </a:p>
              </p:txBody>
            </p:sp>
          </p:grpSp>
          <p:cxnSp>
            <p:nvCxnSpPr>
              <p:cNvPr id="10" name="Gerade Verbindung 9"/>
              <p:cNvCxnSpPr/>
              <p:nvPr/>
            </p:nvCxnSpPr>
            <p:spPr>
              <a:xfrm rot="10800000">
                <a:off x="2998863" y="1965913"/>
                <a:ext cx="2903761"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51" name="Textfeld 50"/>
            <p:cNvSpPr txBox="1"/>
            <p:nvPr/>
          </p:nvSpPr>
          <p:spPr>
            <a:xfrm>
              <a:off x="4353059" y="3799267"/>
              <a:ext cx="3185424" cy="369332"/>
            </a:xfrm>
            <a:prstGeom prst="rect">
              <a:avLst/>
            </a:prstGeom>
            <a:noFill/>
            <a:ln>
              <a:noFill/>
            </a:ln>
          </p:spPr>
          <p:txBody>
            <a:bodyPr wrap="none" rtlCol="0">
              <a:spAutoFit/>
            </a:bodyPr>
            <a:lstStyle/>
            <a:p>
              <a:r>
                <a:rPr lang="de-DE" dirty="0" smtClean="0">
                  <a:solidFill>
                    <a:srgbClr val="00B050"/>
                  </a:solidFill>
                </a:rPr>
                <a:t>Navigierbarkeit ist </a:t>
              </a:r>
              <a:r>
                <a:rPr lang="de-DE" dirty="0" err="1" smtClean="0">
                  <a:solidFill>
                    <a:srgbClr val="00B050"/>
                  </a:solidFill>
                </a:rPr>
                <a:t>unspezifiziert</a:t>
              </a:r>
              <a:endParaRPr lang="de-DE" dirty="0">
                <a:solidFill>
                  <a:srgbClr val="00B050"/>
                </a:solidFill>
              </a:endParaRPr>
            </a:p>
          </p:txBody>
        </p:sp>
      </p:grpSp>
      <p:grpSp>
        <p:nvGrpSpPr>
          <p:cNvPr id="58" name="Gruppieren 57"/>
          <p:cNvGrpSpPr/>
          <p:nvPr/>
        </p:nvGrpSpPr>
        <p:grpSpPr>
          <a:xfrm>
            <a:off x="1567480" y="4276502"/>
            <a:ext cx="6965569" cy="646331"/>
            <a:chOff x="1567480" y="4276502"/>
            <a:chExt cx="6965569" cy="646331"/>
          </a:xfrm>
        </p:grpSpPr>
        <p:grpSp>
          <p:nvGrpSpPr>
            <p:cNvPr id="19" name="Gruppieren 18"/>
            <p:cNvGrpSpPr/>
            <p:nvPr/>
          </p:nvGrpSpPr>
          <p:grpSpPr>
            <a:xfrm>
              <a:off x="1567480" y="4405292"/>
              <a:ext cx="2476474" cy="424435"/>
              <a:chOff x="1396334" y="1599028"/>
              <a:chExt cx="6094750" cy="872197"/>
            </a:xfrm>
          </p:grpSpPr>
          <p:grpSp>
            <p:nvGrpSpPr>
              <p:cNvPr id="20" name="Gruppieren 5"/>
              <p:cNvGrpSpPr/>
              <p:nvPr/>
            </p:nvGrpSpPr>
            <p:grpSpPr>
              <a:xfrm>
                <a:off x="1396334" y="1599028"/>
                <a:ext cx="1603717" cy="872197"/>
                <a:chOff x="604911" y="1617785"/>
                <a:chExt cx="1603717" cy="872197"/>
              </a:xfrm>
            </p:grpSpPr>
            <p:sp>
              <p:nvSpPr>
                <p:cNvPr id="25" name="Rechteck 24"/>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604912" y="1617785"/>
                  <a:ext cx="1561513" cy="519205"/>
                </a:xfrm>
                <a:prstGeom prst="rect">
                  <a:avLst/>
                </a:prstGeom>
                <a:noFill/>
              </p:spPr>
              <p:txBody>
                <a:bodyPr wrap="square" rtlCol="0">
                  <a:spAutoFit/>
                </a:bodyPr>
                <a:lstStyle/>
                <a:p>
                  <a:pPr algn="ctr"/>
                  <a:r>
                    <a:rPr lang="de-DE" sz="1600" b="1" dirty="0" smtClean="0"/>
                    <a:t>A</a:t>
                  </a:r>
                  <a:endParaRPr lang="de-DE" sz="1600" b="1" dirty="0"/>
                </a:p>
              </p:txBody>
            </p:sp>
          </p:grpSp>
          <p:grpSp>
            <p:nvGrpSpPr>
              <p:cNvPr id="21" name="Gruppieren 15"/>
              <p:cNvGrpSpPr/>
              <p:nvPr/>
            </p:nvGrpSpPr>
            <p:grpSpPr>
              <a:xfrm>
                <a:off x="5887367" y="1599028"/>
                <a:ext cx="1603717" cy="872197"/>
                <a:chOff x="6691532" y="1599028"/>
                <a:chExt cx="1603717" cy="872197"/>
              </a:xfrm>
            </p:grpSpPr>
            <p:sp>
              <p:nvSpPr>
                <p:cNvPr id="23" name="Rechteck 22"/>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p:cNvSpPr txBox="1"/>
                <p:nvPr/>
              </p:nvSpPr>
              <p:spPr>
                <a:xfrm>
                  <a:off x="6691533" y="1599028"/>
                  <a:ext cx="1561513" cy="519205"/>
                </a:xfrm>
                <a:prstGeom prst="rect">
                  <a:avLst/>
                </a:prstGeom>
                <a:noFill/>
              </p:spPr>
              <p:txBody>
                <a:bodyPr wrap="square" rtlCol="0">
                  <a:spAutoFit/>
                </a:bodyPr>
                <a:lstStyle/>
                <a:p>
                  <a:pPr algn="ctr"/>
                  <a:r>
                    <a:rPr lang="de-DE" sz="1600" b="1" dirty="0" smtClean="0"/>
                    <a:t>B</a:t>
                  </a:r>
                  <a:endParaRPr lang="de-DE" sz="1600" b="1" dirty="0"/>
                </a:p>
              </p:txBody>
            </p:sp>
          </p:grpSp>
          <p:cxnSp>
            <p:nvCxnSpPr>
              <p:cNvPr id="22" name="Gerade Verbindung 21"/>
              <p:cNvCxnSpPr/>
              <p:nvPr/>
            </p:nvCxnSpPr>
            <p:spPr>
              <a:xfrm rot="10800000">
                <a:off x="2998863" y="1965913"/>
                <a:ext cx="2903761" cy="1588"/>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2" name="Textfeld 51"/>
            <p:cNvSpPr txBox="1"/>
            <p:nvPr/>
          </p:nvSpPr>
          <p:spPr>
            <a:xfrm>
              <a:off x="4353059" y="4276502"/>
              <a:ext cx="4179990" cy="646331"/>
            </a:xfrm>
            <a:prstGeom prst="rect">
              <a:avLst/>
            </a:prstGeom>
            <a:noFill/>
            <a:ln>
              <a:noFill/>
            </a:ln>
          </p:spPr>
          <p:txBody>
            <a:bodyPr wrap="none" rtlCol="0">
              <a:spAutoFit/>
            </a:bodyPr>
            <a:lstStyle/>
            <a:p>
              <a:r>
                <a:rPr lang="de-DE" dirty="0" smtClean="0">
                  <a:solidFill>
                    <a:srgbClr val="00B050"/>
                  </a:solidFill>
                </a:rPr>
                <a:t>A-Objekte können auf B Objekte zugreifen.</a:t>
              </a:r>
              <a:br>
                <a:rPr lang="de-DE" dirty="0" smtClean="0">
                  <a:solidFill>
                    <a:srgbClr val="00B050"/>
                  </a:solidFill>
                </a:rPr>
              </a:br>
              <a:r>
                <a:rPr lang="de-DE" dirty="0" smtClean="0">
                  <a:solidFill>
                    <a:srgbClr val="00B050"/>
                  </a:solidFill>
                </a:rPr>
                <a:t>Umgekehrte Richtung ist </a:t>
              </a:r>
              <a:r>
                <a:rPr lang="de-DE" dirty="0" err="1" smtClean="0">
                  <a:solidFill>
                    <a:srgbClr val="00B050"/>
                  </a:solidFill>
                </a:rPr>
                <a:t>unspezifiziert</a:t>
              </a:r>
              <a:endParaRPr lang="de-DE" dirty="0">
                <a:solidFill>
                  <a:srgbClr val="00B050"/>
                </a:solidFill>
              </a:endParaRPr>
            </a:p>
          </p:txBody>
        </p:sp>
      </p:grpSp>
      <p:grpSp>
        <p:nvGrpSpPr>
          <p:cNvPr id="59" name="Gruppieren 58"/>
          <p:cNvGrpSpPr/>
          <p:nvPr/>
        </p:nvGrpSpPr>
        <p:grpSpPr>
          <a:xfrm>
            <a:off x="1567480" y="4959083"/>
            <a:ext cx="7023278" cy="646331"/>
            <a:chOff x="1567480" y="4959083"/>
            <a:chExt cx="7023278" cy="646331"/>
          </a:xfrm>
        </p:grpSpPr>
        <p:grpSp>
          <p:nvGrpSpPr>
            <p:cNvPr id="27" name="Gruppieren 26"/>
            <p:cNvGrpSpPr/>
            <p:nvPr/>
          </p:nvGrpSpPr>
          <p:grpSpPr>
            <a:xfrm>
              <a:off x="1567480" y="5040650"/>
              <a:ext cx="2476474" cy="424435"/>
              <a:chOff x="1396334" y="1599028"/>
              <a:chExt cx="6094750" cy="872197"/>
            </a:xfrm>
          </p:grpSpPr>
          <p:grpSp>
            <p:nvGrpSpPr>
              <p:cNvPr id="28" name="Gruppieren 5"/>
              <p:cNvGrpSpPr/>
              <p:nvPr/>
            </p:nvGrpSpPr>
            <p:grpSpPr>
              <a:xfrm>
                <a:off x="1396334" y="1599028"/>
                <a:ext cx="1603717" cy="872197"/>
                <a:chOff x="604911" y="1617785"/>
                <a:chExt cx="1603717" cy="872197"/>
              </a:xfrm>
            </p:grpSpPr>
            <p:sp>
              <p:nvSpPr>
                <p:cNvPr id="33" name="Rechteck 32"/>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604912" y="1617785"/>
                  <a:ext cx="1561513" cy="519205"/>
                </a:xfrm>
                <a:prstGeom prst="rect">
                  <a:avLst/>
                </a:prstGeom>
                <a:noFill/>
              </p:spPr>
              <p:txBody>
                <a:bodyPr wrap="square" rtlCol="0">
                  <a:spAutoFit/>
                </a:bodyPr>
                <a:lstStyle/>
                <a:p>
                  <a:pPr algn="ctr"/>
                  <a:r>
                    <a:rPr lang="de-DE" sz="1600" b="1" dirty="0" smtClean="0"/>
                    <a:t>A</a:t>
                  </a:r>
                  <a:endParaRPr lang="de-DE" sz="1600" b="1" dirty="0"/>
                </a:p>
              </p:txBody>
            </p:sp>
          </p:grpSp>
          <p:grpSp>
            <p:nvGrpSpPr>
              <p:cNvPr id="29" name="Gruppieren 15"/>
              <p:cNvGrpSpPr/>
              <p:nvPr/>
            </p:nvGrpSpPr>
            <p:grpSpPr>
              <a:xfrm>
                <a:off x="5887367" y="1599028"/>
                <a:ext cx="1603717" cy="872197"/>
                <a:chOff x="6691532" y="1599028"/>
                <a:chExt cx="1603717" cy="872197"/>
              </a:xfrm>
            </p:grpSpPr>
            <p:sp>
              <p:nvSpPr>
                <p:cNvPr id="31" name="Rechteck 30"/>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xtfeld 31"/>
                <p:cNvSpPr txBox="1"/>
                <p:nvPr/>
              </p:nvSpPr>
              <p:spPr>
                <a:xfrm>
                  <a:off x="6691533" y="1599028"/>
                  <a:ext cx="1561513" cy="519205"/>
                </a:xfrm>
                <a:prstGeom prst="rect">
                  <a:avLst/>
                </a:prstGeom>
                <a:noFill/>
              </p:spPr>
              <p:txBody>
                <a:bodyPr wrap="square" rtlCol="0">
                  <a:spAutoFit/>
                </a:bodyPr>
                <a:lstStyle/>
                <a:p>
                  <a:pPr algn="ctr"/>
                  <a:r>
                    <a:rPr lang="de-DE" sz="1600" b="1" dirty="0" smtClean="0"/>
                    <a:t>B</a:t>
                  </a:r>
                  <a:endParaRPr lang="de-DE" sz="1600" b="1" dirty="0"/>
                </a:p>
              </p:txBody>
            </p:sp>
          </p:grpSp>
          <p:cxnSp>
            <p:nvCxnSpPr>
              <p:cNvPr id="30" name="Gerade Verbindung 29"/>
              <p:cNvCxnSpPr/>
              <p:nvPr/>
            </p:nvCxnSpPr>
            <p:spPr>
              <a:xfrm rot="10800000">
                <a:off x="2998863" y="1965913"/>
                <a:ext cx="2903761" cy="1588"/>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5" name="Textfeld 54"/>
            <p:cNvSpPr txBox="1"/>
            <p:nvPr/>
          </p:nvSpPr>
          <p:spPr>
            <a:xfrm>
              <a:off x="4353059" y="4959083"/>
              <a:ext cx="4237699" cy="646331"/>
            </a:xfrm>
            <a:prstGeom prst="rect">
              <a:avLst/>
            </a:prstGeom>
            <a:noFill/>
            <a:ln>
              <a:noFill/>
            </a:ln>
          </p:spPr>
          <p:txBody>
            <a:bodyPr wrap="none" rtlCol="0">
              <a:spAutoFit/>
            </a:bodyPr>
            <a:lstStyle/>
            <a:p>
              <a:r>
                <a:rPr lang="de-DE" dirty="0" smtClean="0">
                  <a:solidFill>
                    <a:srgbClr val="00B050"/>
                  </a:solidFill>
                </a:rPr>
                <a:t>A-Objekte können auf B Objekte zugreifen,</a:t>
              </a:r>
              <a:br>
                <a:rPr lang="de-DE" dirty="0" smtClean="0">
                  <a:solidFill>
                    <a:srgbClr val="00B050"/>
                  </a:solidFill>
                </a:rPr>
              </a:br>
              <a:r>
                <a:rPr lang="de-DE" dirty="0" smtClean="0">
                  <a:solidFill>
                    <a:srgbClr val="00B050"/>
                  </a:solidFill>
                </a:rPr>
                <a:t>aber nicht umgekehrt</a:t>
              </a:r>
              <a:endParaRPr lang="de-DE" dirty="0">
                <a:solidFill>
                  <a:srgbClr val="00B050"/>
                </a:solidFill>
              </a:endParaRPr>
            </a:p>
          </p:txBody>
        </p:sp>
      </p:grpSp>
      <p:grpSp>
        <p:nvGrpSpPr>
          <p:cNvPr id="60" name="Gruppieren 59"/>
          <p:cNvGrpSpPr/>
          <p:nvPr/>
        </p:nvGrpSpPr>
        <p:grpSpPr>
          <a:xfrm>
            <a:off x="1567480" y="5641663"/>
            <a:ext cx="7023278" cy="646331"/>
            <a:chOff x="1567480" y="5641663"/>
            <a:chExt cx="7023278" cy="646331"/>
          </a:xfrm>
        </p:grpSpPr>
        <p:grpSp>
          <p:nvGrpSpPr>
            <p:cNvPr id="35" name="Gruppieren 34"/>
            <p:cNvGrpSpPr/>
            <p:nvPr/>
          </p:nvGrpSpPr>
          <p:grpSpPr>
            <a:xfrm>
              <a:off x="1567480" y="5676008"/>
              <a:ext cx="2476474" cy="424435"/>
              <a:chOff x="1396334" y="1599028"/>
              <a:chExt cx="6094750" cy="872197"/>
            </a:xfrm>
          </p:grpSpPr>
          <p:grpSp>
            <p:nvGrpSpPr>
              <p:cNvPr id="36" name="Gruppieren 5"/>
              <p:cNvGrpSpPr/>
              <p:nvPr/>
            </p:nvGrpSpPr>
            <p:grpSpPr>
              <a:xfrm>
                <a:off x="1396334" y="1599028"/>
                <a:ext cx="1603717" cy="872197"/>
                <a:chOff x="604911" y="1617785"/>
                <a:chExt cx="1603717" cy="872197"/>
              </a:xfrm>
            </p:grpSpPr>
            <p:sp>
              <p:nvSpPr>
                <p:cNvPr id="41" name="Rechteck 40"/>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Textfeld 41"/>
                <p:cNvSpPr txBox="1"/>
                <p:nvPr/>
              </p:nvSpPr>
              <p:spPr>
                <a:xfrm>
                  <a:off x="604912" y="1617785"/>
                  <a:ext cx="1561513" cy="519205"/>
                </a:xfrm>
                <a:prstGeom prst="rect">
                  <a:avLst/>
                </a:prstGeom>
                <a:noFill/>
              </p:spPr>
              <p:txBody>
                <a:bodyPr wrap="square" rtlCol="0">
                  <a:spAutoFit/>
                </a:bodyPr>
                <a:lstStyle/>
                <a:p>
                  <a:pPr algn="ctr"/>
                  <a:r>
                    <a:rPr lang="de-DE" sz="1600" b="1" dirty="0" smtClean="0"/>
                    <a:t>A</a:t>
                  </a:r>
                  <a:endParaRPr lang="de-DE" sz="1600" b="1" dirty="0"/>
                </a:p>
              </p:txBody>
            </p:sp>
          </p:grpSp>
          <p:grpSp>
            <p:nvGrpSpPr>
              <p:cNvPr id="37" name="Gruppieren 15"/>
              <p:cNvGrpSpPr/>
              <p:nvPr/>
            </p:nvGrpSpPr>
            <p:grpSpPr>
              <a:xfrm>
                <a:off x="5887367" y="1599028"/>
                <a:ext cx="1603717" cy="872197"/>
                <a:chOff x="6691532" y="1599028"/>
                <a:chExt cx="1603717" cy="872197"/>
              </a:xfrm>
            </p:grpSpPr>
            <p:sp>
              <p:nvSpPr>
                <p:cNvPr id="39" name="Rechteck 38"/>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p:cNvSpPr txBox="1"/>
                <p:nvPr/>
              </p:nvSpPr>
              <p:spPr>
                <a:xfrm>
                  <a:off x="6691533" y="1599028"/>
                  <a:ext cx="1561513" cy="519205"/>
                </a:xfrm>
                <a:prstGeom prst="rect">
                  <a:avLst/>
                </a:prstGeom>
                <a:noFill/>
              </p:spPr>
              <p:txBody>
                <a:bodyPr wrap="square" rtlCol="0">
                  <a:spAutoFit/>
                </a:bodyPr>
                <a:lstStyle/>
                <a:p>
                  <a:pPr algn="ctr"/>
                  <a:r>
                    <a:rPr lang="de-DE" sz="1600" b="1" dirty="0" smtClean="0"/>
                    <a:t>B</a:t>
                  </a:r>
                  <a:endParaRPr lang="de-DE" sz="1600" b="1" dirty="0"/>
                </a:p>
              </p:txBody>
            </p:sp>
          </p:grpSp>
          <p:cxnSp>
            <p:nvCxnSpPr>
              <p:cNvPr id="38" name="Gerade Verbindung 37"/>
              <p:cNvCxnSpPr/>
              <p:nvPr/>
            </p:nvCxnSpPr>
            <p:spPr>
              <a:xfrm rot="10800000">
                <a:off x="2998863" y="1965913"/>
                <a:ext cx="2903761" cy="1588"/>
              </a:xfrm>
              <a:prstGeom prst="line">
                <a:avLst/>
              </a:prstGeom>
              <a:ln w="2540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56" name="Textfeld 55"/>
            <p:cNvSpPr txBox="1"/>
            <p:nvPr/>
          </p:nvSpPr>
          <p:spPr>
            <a:xfrm>
              <a:off x="4353059" y="5641663"/>
              <a:ext cx="4237699" cy="646331"/>
            </a:xfrm>
            <a:prstGeom prst="rect">
              <a:avLst/>
            </a:prstGeom>
            <a:noFill/>
            <a:ln>
              <a:noFill/>
            </a:ln>
          </p:spPr>
          <p:txBody>
            <a:bodyPr wrap="none" rtlCol="0">
              <a:spAutoFit/>
            </a:bodyPr>
            <a:lstStyle/>
            <a:p>
              <a:r>
                <a:rPr lang="de-DE" dirty="0" smtClean="0">
                  <a:solidFill>
                    <a:srgbClr val="00B050"/>
                  </a:solidFill>
                </a:rPr>
                <a:t>A-Objekte können auf B Objekte zugreifen,</a:t>
              </a:r>
              <a:br>
                <a:rPr lang="de-DE" dirty="0" smtClean="0">
                  <a:solidFill>
                    <a:srgbClr val="00B050"/>
                  </a:solidFill>
                </a:rPr>
              </a:br>
              <a:r>
                <a:rPr lang="de-DE" dirty="0" smtClean="0">
                  <a:solidFill>
                    <a:srgbClr val="00B050"/>
                  </a:solidFill>
                </a:rPr>
                <a:t>und umgekehrt</a:t>
              </a:r>
              <a:endParaRPr lang="de-DE" dirty="0">
                <a:solidFill>
                  <a:srgbClr val="00B05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fade">
                                      <p:cBhvr>
                                        <p:cTn id="12" dur="5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fade">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0"/>
                                        </p:tgtEl>
                                        <p:attrNameLst>
                                          <p:attrName>style.visibility</p:attrName>
                                        </p:attrNameLst>
                                      </p:cBhvr>
                                      <p:to>
                                        <p:strVal val="visible"/>
                                      </p:to>
                                    </p:set>
                                    <p:animEffect transition="in" filter="fade">
                                      <p:cBhvr>
                                        <p:cTn id="27"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Einführung</a:t>
            </a:r>
            <a:endParaRPr lang="de-DE" dirty="0"/>
          </a:p>
        </p:txBody>
      </p:sp>
      <p:sp>
        <p:nvSpPr>
          <p:cNvPr id="3" name="Inhaltsplatzhalter 2"/>
          <p:cNvSpPr>
            <a:spLocks noGrp="1"/>
          </p:cNvSpPr>
          <p:nvPr>
            <p:ph idx="1"/>
          </p:nvPr>
        </p:nvSpPr>
        <p:spPr/>
        <p:txBody>
          <a:bodyPr>
            <a:normAutofit fontScale="85000" lnSpcReduction="10000"/>
          </a:bodyPr>
          <a:lstStyle/>
          <a:p>
            <a:r>
              <a:rPr lang="de-DE" dirty="0" smtClean="0"/>
              <a:t>Aufgaben des Objektorientierten Entwurfs</a:t>
            </a:r>
          </a:p>
          <a:p>
            <a:pPr lvl="1"/>
            <a:r>
              <a:rPr lang="de-DE" sz="2400" dirty="0" smtClean="0"/>
              <a:t>Entwicklung eines Lösungskonzepts unter Berücksichtigung der Rahmenbedingungen</a:t>
            </a:r>
          </a:p>
          <a:p>
            <a:pPr lvl="2"/>
            <a:r>
              <a:rPr lang="de-DE" sz="2000" dirty="0" smtClean="0"/>
              <a:t>Dazu notwendig: Definition einer (fachlichen und technischen) Anwendungsarchitektur</a:t>
            </a:r>
          </a:p>
          <a:p>
            <a:pPr lvl="1"/>
            <a:r>
              <a:rPr lang="de-DE" sz="2400" dirty="0" smtClean="0"/>
              <a:t>Entwicklung seit 1994, aktuelle Version 2.0</a:t>
            </a:r>
          </a:p>
          <a:p>
            <a:r>
              <a:rPr lang="de-DE" dirty="0" smtClean="0"/>
              <a:t>Verfeinerung des Klassendiagramms</a:t>
            </a:r>
            <a:endParaRPr lang="de-DE" b="1" i="1" dirty="0" smtClean="0"/>
          </a:p>
          <a:p>
            <a:pPr lvl="1"/>
            <a:r>
              <a:rPr lang="de-DE" dirty="0" smtClean="0"/>
              <a:t>OOD-Modell enthält alle Klassen, Attribute und Operationen des späteren Programms</a:t>
            </a:r>
          </a:p>
          <a:p>
            <a:pPr lvl="2"/>
            <a:r>
              <a:rPr lang="de-DE" dirty="0" smtClean="0"/>
              <a:t>mit syntaktisch korrekten Namen</a:t>
            </a:r>
          </a:p>
          <a:p>
            <a:pPr lvl="1"/>
            <a:r>
              <a:rPr lang="de-DE" dirty="0" smtClean="0"/>
              <a:t>Das fertige OOD-Modell kann direkt (auch automatisch) in einen Programmrahmen übersetzt werden </a:t>
            </a:r>
          </a:p>
          <a:p>
            <a:pPr lvl="2"/>
            <a:r>
              <a:rPr lang="de-DE" dirty="0" smtClean="0"/>
              <a:t>Enthält noch keine Implementierung der Operationen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Assoziationen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41" name="Gruppieren 40"/>
          <p:cNvGrpSpPr/>
          <p:nvPr/>
        </p:nvGrpSpPr>
        <p:grpSpPr>
          <a:xfrm>
            <a:off x="463639" y="3041012"/>
            <a:ext cx="2086378" cy="1507828"/>
            <a:chOff x="463639" y="1353875"/>
            <a:chExt cx="2086378" cy="1507828"/>
          </a:xfrm>
        </p:grpSpPr>
        <p:grpSp>
          <p:nvGrpSpPr>
            <p:cNvPr id="6" name="Gruppieren 5"/>
            <p:cNvGrpSpPr/>
            <p:nvPr/>
          </p:nvGrpSpPr>
          <p:grpSpPr>
            <a:xfrm>
              <a:off x="463639" y="1379633"/>
              <a:ext cx="2068085" cy="1329020"/>
              <a:chOff x="604910" y="1617785"/>
              <a:chExt cx="1603718" cy="1315782"/>
            </a:xfrm>
          </p:grpSpPr>
          <p:sp>
            <p:nvSpPr>
              <p:cNvPr id="7" name="Rechteck 6"/>
              <p:cNvSpPr/>
              <p:nvPr/>
            </p:nvSpPr>
            <p:spPr>
              <a:xfrm>
                <a:off x="604911" y="1617785"/>
                <a:ext cx="1603717" cy="1315782"/>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604911" y="1617785"/>
                <a:ext cx="1561514" cy="365653"/>
              </a:xfrm>
              <a:prstGeom prst="rect">
                <a:avLst/>
              </a:prstGeom>
              <a:noFill/>
            </p:spPr>
            <p:txBody>
              <a:bodyPr wrap="square" rtlCol="0">
                <a:spAutoFit/>
              </a:bodyPr>
              <a:lstStyle/>
              <a:p>
                <a:pPr algn="ctr"/>
                <a:endParaRPr lang="de-DE" dirty="0" smtClean="0"/>
              </a:p>
            </p:txBody>
          </p:sp>
          <p:cxnSp>
            <p:nvCxnSpPr>
              <p:cNvPr id="9" name="Gerade Verbindung 8"/>
              <p:cNvCxnSpPr/>
              <p:nvPr/>
            </p:nvCxnSpPr>
            <p:spPr>
              <a:xfrm rot="10800000" flipH="1">
                <a:off x="604910" y="1933586"/>
                <a:ext cx="1603717" cy="158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0" name="Textfeld 9"/>
            <p:cNvSpPr txBox="1"/>
            <p:nvPr/>
          </p:nvSpPr>
          <p:spPr>
            <a:xfrm>
              <a:off x="515157" y="1661374"/>
              <a:ext cx="1787733" cy="1200329"/>
            </a:xfrm>
            <a:prstGeom prst="rect">
              <a:avLst/>
            </a:prstGeom>
            <a:noFill/>
          </p:spPr>
          <p:txBody>
            <a:bodyPr wrap="none" rtlCol="0">
              <a:spAutoFit/>
            </a:bodyPr>
            <a:lstStyle/>
            <a:p>
              <a:r>
                <a:rPr lang="de-DE" dirty="0" err="1" smtClean="0"/>
                <a:t>name</a:t>
              </a:r>
              <a:endParaRPr lang="de-DE" dirty="0" smtClean="0"/>
            </a:p>
            <a:p>
              <a:r>
                <a:rPr lang="de-DE" dirty="0" err="1" smtClean="0"/>
                <a:t>matrikelNummer</a:t>
              </a:r>
              <a:endParaRPr lang="de-DE" dirty="0" smtClean="0"/>
            </a:p>
            <a:p>
              <a:r>
                <a:rPr lang="de-DE" dirty="0" err="1" smtClean="0"/>
                <a:t>emailAddresse</a:t>
              </a:r>
              <a:endParaRPr lang="de-DE" dirty="0" smtClean="0"/>
            </a:p>
            <a:p>
              <a:endParaRPr lang="de-DE" dirty="0"/>
            </a:p>
          </p:txBody>
        </p:sp>
        <p:grpSp>
          <p:nvGrpSpPr>
            <p:cNvPr id="11" name="Gruppieren 10"/>
            <p:cNvGrpSpPr/>
            <p:nvPr/>
          </p:nvGrpSpPr>
          <p:grpSpPr>
            <a:xfrm>
              <a:off x="463639" y="1353875"/>
              <a:ext cx="2086378" cy="369332"/>
              <a:chOff x="463639" y="1313646"/>
              <a:chExt cx="2086378" cy="369332"/>
            </a:xfrm>
          </p:grpSpPr>
          <p:sp>
            <p:nvSpPr>
              <p:cNvPr id="12" name="Rechteck 11"/>
              <p:cNvSpPr/>
              <p:nvPr/>
            </p:nvSpPr>
            <p:spPr>
              <a:xfrm>
                <a:off x="463639" y="1343766"/>
                <a:ext cx="2086378" cy="30909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1045259" y="1313646"/>
                <a:ext cx="923138" cy="369332"/>
              </a:xfrm>
              <a:prstGeom prst="rect">
                <a:avLst/>
              </a:prstGeom>
              <a:noFill/>
            </p:spPr>
            <p:txBody>
              <a:bodyPr wrap="none" rtlCol="0">
                <a:spAutoFit/>
              </a:bodyPr>
              <a:lstStyle/>
              <a:p>
                <a:r>
                  <a:rPr lang="de-DE" dirty="0" smtClean="0"/>
                  <a:t>Student</a:t>
                </a:r>
                <a:endParaRPr lang="de-DE" dirty="0"/>
              </a:p>
            </p:txBody>
          </p:sp>
        </p:grpSp>
      </p:grpSp>
      <p:grpSp>
        <p:nvGrpSpPr>
          <p:cNvPr id="14" name="Gruppieren 13"/>
          <p:cNvGrpSpPr/>
          <p:nvPr/>
        </p:nvGrpSpPr>
        <p:grpSpPr>
          <a:xfrm>
            <a:off x="3683358" y="2564489"/>
            <a:ext cx="1609859" cy="369332"/>
            <a:chOff x="3683358" y="1353875"/>
            <a:chExt cx="1609859" cy="369332"/>
          </a:xfrm>
        </p:grpSpPr>
        <p:sp>
          <p:nvSpPr>
            <p:cNvPr id="15" name="Rechteck 14"/>
            <p:cNvSpPr/>
            <p:nvPr/>
          </p:nvSpPr>
          <p:spPr>
            <a:xfrm>
              <a:off x="3683358" y="1364677"/>
              <a:ext cx="1609859" cy="34772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3707530" y="1353875"/>
              <a:ext cx="1561514" cy="369332"/>
            </a:xfrm>
            <a:prstGeom prst="rect">
              <a:avLst/>
            </a:prstGeom>
            <a:noFill/>
          </p:spPr>
          <p:txBody>
            <a:bodyPr wrap="square" rtlCol="0">
              <a:spAutoFit/>
            </a:bodyPr>
            <a:lstStyle/>
            <a:p>
              <a:pPr algn="ctr"/>
              <a:r>
                <a:rPr lang="de-DE" dirty="0" smtClean="0"/>
                <a:t>Übung</a:t>
              </a:r>
            </a:p>
          </p:txBody>
        </p:sp>
      </p:grpSp>
      <p:grpSp>
        <p:nvGrpSpPr>
          <p:cNvPr id="17" name="Gruppieren 5"/>
          <p:cNvGrpSpPr/>
          <p:nvPr/>
        </p:nvGrpSpPr>
        <p:grpSpPr>
          <a:xfrm>
            <a:off x="3688772" y="3642227"/>
            <a:ext cx="1603718" cy="736592"/>
            <a:chOff x="604910" y="1617785"/>
            <a:chExt cx="1603718" cy="872197"/>
          </a:xfrm>
        </p:grpSpPr>
        <p:sp>
          <p:nvSpPr>
            <p:cNvPr id="18" name="Rechteck 17"/>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604911" y="1617785"/>
              <a:ext cx="1561514" cy="437325"/>
            </a:xfrm>
            <a:prstGeom prst="rect">
              <a:avLst/>
            </a:prstGeom>
            <a:noFill/>
          </p:spPr>
          <p:txBody>
            <a:bodyPr wrap="square" rtlCol="0">
              <a:spAutoFit/>
            </a:bodyPr>
            <a:lstStyle/>
            <a:p>
              <a:pPr algn="ctr"/>
              <a:r>
                <a:rPr lang="de-DE" dirty="0" smtClean="0"/>
                <a:t>Übungsgruppe</a:t>
              </a:r>
            </a:p>
          </p:txBody>
        </p:sp>
        <p:cxnSp>
          <p:nvCxnSpPr>
            <p:cNvPr id="20" name="Gerade Verbindung 19"/>
            <p:cNvCxnSpPr/>
            <p:nvPr/>
          </p:nvCxnSpPr>
          <p:spPr>
            <a:xfrm rot="10800000" flipH="1">
              <a:off x="604910" y="2022841"/>
              <a:ext cx="1603717" cy="158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21" name="Textfeld 20"/>
          <p:cNvSpPr txBox="1"/>
          <p:nvPr/>
        </p:nvSpPr>
        <p:spPr>
          <a:xfrm>
            <a:off x="3747752" y="3979571"/>
            <a:ext cx="839910" cy="369332"/>
          </a:xfrm>
          <a:prstGeom prst="rect">
            <a:avLst/>
          </a:prstGeom>
          <a:noFill/>
        </p:spPr>
        <p:txBody>
          <a:bodyPr wrap="none" rtlCol="0">
            <a:spAutoFit/>
          </a:bodyPr>
          <a:lstStyle/>
          <a:p>
            <a:r>
              <a:rPr lang="de-DE" dirty="0" err="1" smtClean="0"/>
              <a:t>uhrzeit</a:t>
            </a:r>
            <a:endParaRPr lang="de-DE" dirty="0"/>
          </a:p>
        </p:txBody>
      </p:sp>
      <p:grpSp>
        <p:nvGrpSpPr>
          <p:cNvPr id="22" name="Gruppieren 5"/>
          <p:cNvGrpSpPr/>
          <p:nvPr/>
        </p:nvGrpSpPr>
        <p:grpSpPr>
          <a:xfrm>
            <a:off x="7050159" y="3449042"/>
            <a:ext cx="1603718" cy="955533"/>
            <a:chOff x="604910" y="1617784"/>
            <a:chExt cx="1603718" cy="759581"/>
          </a:xfrm>
        </p:grpSpPr>
        <p:sp>
          <p:nvSpPr>
            <p:cNvPr id="23" name="Rechteck 22"/>
            <p:cNvSpPr/>
            <p:nvPr/>
          </p:nvSpPr>
          <p:spPr>
            <a:xfrm>
              <a:off x="604911" y="1617784"/>
              <a:ext cx="1603717" cy="759581"/>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p:cNvSpPr txBox="1"/>
            <p:nvPr/>
          </p:nvSpPr>
          <p:spPr>
            <a:xfrm>
              <a:off x="604911" y="1617784"/>
              <a:ext cx="1561514" cy="293593"/>
            </a:xfrm>
            <a:prstGeom prst="rect">
              <a:avLst/>
            </a:prstGeom>
            <a:noFill/>
          </p:spPr>
          <p:txBody>
            <a:bodyPr wrap="square" rtlCol="0">
              <a:spAutoFit/>
            </a:bodyPr>
            <a:lstStyle/>
            <a:p>
              <a:pPr algn="ctr"/>
              <a:r>
                <a:rPr lang="de-DE" dirty="0" smtClean="0"/>
                <a:t>Raum</a:t>
              </a:r>
            </a:p>
          </p:txBody>
        </p:sp>
        <p:cxnSp>
          <p:nvCxnSpPr>
            <p:cNvPr id="25" name="Gerade Verbindung 24"/>
            <p:cNvCxnSpPr/>
            <p:nvPr/>
          </p:nvCxnSpPr>
          <p:spPr>
            <a:xfrm rot="10800000" flipH="1">
              <a:off x="604910" y="1879840"/>
              <a:ext cx="1603717" cy="158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26" name="Textfeld 25"/>
          <p:cNvSpPr txBox="1"/>
          <p:nvPr/>
        </p:nvSpPr>
        <p:spPr>
          <a:xfrm>
            <a:off x="7070501" y="3747752"/>
            <a:ext cx="1512017" cy="646331"/>
          </a:xfrm>
          <a:prstGeom prst="rect">
            <a:avLst/>
          </a:prstGeom>
          <a:noFill/>
        </p:spPr>
        <p:txBody>
          <a:bodyPr wrap="none" rtlCol="0">
            <a:spAutoFit/>
          </a:bodyPr>
          <a:lstStyle/>
          <a:p>
            <a:r>
              <a:rPr lang="de-DE" dirty="0" err="1" smtClean="0"/>
              <a:t>raumNummer</a:t>
            </a:r>
            <a:endParaRPr lang="de-DE" dirty="0" smtClean="0"/>
          </a:p>
          <a:p>
            <a:r>
              <a:rPr lang="de-DE" dirty="0" smtClean="0"/>
              <a:t>anzahlPlätze</a:t>
            </a:r>
            <a:endParaRPr lang="de-DE" dirty="0"/>
          </a:p>
        </p:txBody>
      </p:sp>
      <p:grpSp>
        <p:nvGrpSpPr>
          <p:cNvPr id="28" name="Gruppieren 79"/>
          <p:cNvGrpSpPr/>
          <p:nvPr/>
        </p:nvGrpSpPr>
        <p:grpSpPr>
          <a:xfrm>
            <a:off x="3729390" y="2933477"/>
            <a:ext cx="662296" cy="742820"/>
            <a:chOff x="6936231" y="4440305"/>
            <a:chExt cx="662296" cy="742820"/>
          </a:xfrm>
        </p:grpSpPr>
        <p:sp>
          <p:nvSpPr>
            <p:cNvPr id="31" name="Textfeld 30"/>
            <p:cNvSpPr txBox="1"/>
            <p:nvPr/>
          </p:nvSpPr>
          <p:spPr>
            <a:xfrm>
              <a:off x="6936231" y="4813793"/>
              <a:ext cx="651140" cy="369332"/>
            </a:xfrm>
            <a:prstGeom prst="rect">
              <a:avLst/>
            </a:prstGeom>
            <a:noFill/>
          </p:spPr>
          <p:txBody>
            <a:bodyPr wrap="none" rtlCol="0">
              <a:spAutoFit/>
            </a:bodyPr>
            <a:lstStyle/>
            <a:p>
              <a:r>
                <a:rPr lang="de-DE" dirty="0" smtClean="0"/>
                <a:t>1..10</a:t>
              </a:r>
              <a:endParaRPr lang="de-DE" dirty="0"/>
            </a:p>
          </p:txBody>
        </p:sp>
        <p:sp>
          <p:nvSpPr>
            <p:cNvPr id="32" name="Textfeld 31"/>
            <p:cNvSpPr txBox="1"/>
            <p:nvPr/>
          </p:nvSpPr>
          <p:spPr>
            <a:xfrm>
              <a:off x="7296841" y="4440305"/>
              <a:ext cx="301686" cy="369332"/>
            </a:xfrm>
            <a:prstGeom prst="rect">
              <a:avLst/>
            </a:prstGeom>
            <a:noFill/>
          </p:spPr>
          <p:txBody>
            <a:bodyPr wrap="none" rtlCol="0">
              <a:spAutoFit/>
            </a:bodyPr>
            <a:lstStyle/>
            <a:p>
              <a:r>
                <a:rPr lang="de-DE" dirty="0" smtClean="0"/>
                <a:t>1</a:t>
              </a:r>
              <a:endParaRPr lang="de-DE" dirty="0"/>
            </a:p>
          </p:txBody>
        </p:sp>
      </p:grpSp>
      <p:cxnSp>
        <p:nvCxnSpPr>
          <p:cNvPr id="29" name="Gerade Verbindung 28"/>
          <p:cNvCxnSpPr/>
          <p:nvPr/>
        </p:nvCxnSpPr>
        <p:spPr>
          <a:xfrm rot="5400000" flipH="1" flipV="1">
            <a:off x="4125998" y="3335285"/>
            <a:ext cx="587845" cy="1303"/>
          </a:xfrm>
          <a:prstGeom prst="line">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Raute 29"/>
          <p:cNvSpPr/>
          <p:nvPr/>
        </p:nvSpPr>
        <p:spPr>
          <a:xfrm>
            <a:off x="4357556" y="2951649"/>
            <a:ext cx="118131" cy="181135"/>
          </a:xfrm>
          <a:prstGeom prst="diamon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4" name="Gerade Verbindung 33"/>
          <p:cNvCxnSpPr/>
          <p:nvPr/>
        </p:nvCxnSpPr>
        <p:spPr>
          <a:xfrm>
            <a:off x="5293217" y="3837904"/>
            <a:ext cx="1751527"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6702265" y="3871488"/>
            <a:ext cx="301686" cy="369332"/>
          </a:xfrm>
          <a:prstGeom prst="rect">
            <a:avLst/>
          </a:prstGeom>
          <a:noFill/>
        </p:spPr>
        <p:txBody>
          <a:bodyPr wrap="none" rtlCol="0">
            <a:spAutoFit/>
          </a:bodyPr>
          <a:lstStyle/>
          <a:p>
            <a:r>
              <a:rPr lang="de-DE" dirty="0" smtClean="0"/>
              <a:t>1</a:t>
            </a:r>
            <a:endParaRPr lang="de-DE" dirty="0"/>
          </a:p>
        </p:txBody>
      </p:sp>
      <p:sp>
        <p:nvSpPr>
          <p:cNvPr id="36" name="Textfeld 35"/>
          <p:cNvSpPr txBox="1"/>
          <p:nvPr/>
        </p:nvSpPr>
        <p:spPr>
          <a:xfrm>
            <a:off x="5324226" y="3845730"/>
            <a:ext cx="301686" cy="369332"/>
          </a:xfrm>
          <a:prstGeom prst="rect">
            <a:avLst/>
          </a:prstGeom>
          <a:noFill/>
        </p:spPr>
        <p:txBody>
          <a:bodyPr wrap="none" rtlCol="0">
            <a:spAutoFit/>
          </a:bodyPr>
          <a:lstStyle/>
          <a:p>
            <a:r>
              <a:rPr lang="de-DE" dirty="0" smtClean="0"/>
              <a:t>*</a:t>
            </a:r>
            <a:endParaRPr lang="de-DE" dirty="0"/>
          </a:p>
        </p:txBody>
      </p:sp>
      <p:cxnSp>
        <p:nvCxnSpPr>
          <p:cNvPr id="38" name="Gerade Verbindung 37"/>
          <p:cNvCxnSpPr/>
          <p:nvPr/>
        </p:nvCxnSpPr>
        <p:spPr>
          <a:xfrm>
            <a:off x="2537137" y="3850782"/>
            <a:ext cx="1144781" cy="1767"/>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9" name="Textfeld 38"/>
          <p:cNvSpPr txBox="1"/>
          <p:nvPr/>
        </p:nvSpPr>
        <p:spPr>
          <a:xfrm>
            <a:off x="3166247" y="3815194"/>
            <a:ext cx="534121" cy="369331"/>
          </a:xfrm>
          <a:prstGeom prst="rect">
            <a:avLst/>
          </a:prstGeom>
          <a:noFill/>
        </p:spPr>
        <p:txBody>
          <a:bodyPr wrap="none" rtlCol="0">
            <a:spAutoFit/>
          </a:bodyPr>
          <a:lstStyle/>
          <a:p>
            <a:r>
              <a:rPr lang="de-DE" dirty="0" smtClean="0"/>
              <a:t>0..1</a:t>
            </a:r>
            <a:endParaRPr lang="de-DE" dirty="0"/>
          </a:p>
        </p:txBody>
      </p:sp>
      <p:sp>
        <p:nvSpPr>
          <p:cNvPr id="40" name="Textfeld 39"/>
          <p:cNvSpPr txBox="1"/>
          <p:nvPr/>
        </p:nvSpPr>
        <p:spPr>
          <a:xfrm>
            <a:off x="2518493" y="3835172"/>
            <a:ext cx="197179" cy="410991"/>
          </a:xfrm>
          <a:prstGeom prst="rect">
            <a:avLst/>
          </a:prstGeom>
          <a:noFill/>
        </p:spPr>
        <p:txBody>
          <a:bodyPr wrap="none" rtlCol="0">
            <a:spAutoFit/>
          </a:bodyPr>
          <a:lstStyle/>
          <a:p>
            <a:r>
              <a:rPr lang="de-DE" dirty="0" smtClean="0"/>
              <a:t>*</a:t>
            </a:r>
            <a:endParaRPr lang="de-DE" dirty="0"/>
          </a:p>
        </p:txBody>
      </p:sp>
      <p:cxnSp>
        <p:nvCxnSpPr>
          <p:cNvPr id="48" name="Gerade Verbindung 47"/>
          <p:cNvCxnSpPr/>
          <p:nvPr/>
        </p:nvCxnSpPr>
        <p:spPr>
          <a:xfrm>
            <a:off x="2540647" y="3849657"/>
            <a:ext cx="1144781" cy="1767"/>
          </a:xfrm>
          <a:prstGeom prst="line">
            <a:avLst/>
          </a:prstGeom>
          <a:ln w="2540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uppieren 50"/>
          <p:cNvGrpSpPr/>
          <p:nvPr/>
        </p:nvGrpSpPr>
        <p:grpSpPr>
          <a:xfrm>
            <a:off x="4357562" y="2951644"/>
            <a:ext cx="118131" cy="698810"/>
            <a:chOff x="4509956" y="1928112"/>
            <a:chExt cx="118131" cy="643533"/>
          </a:xfrm>
        </p:grpSpPr>
        <p:cxnSp>
          <p:nvCxnSpPr>
            <p:cNvPr id="49" name="Gerade Verbindung 48"/>
            <p:cNvCxnSpPr/>
            <p:nvPr/>
          </p:nvCxnSpPr>
          <p:spPr>
            <a:xfrm rot="5400000" flipH="1" flipV="1">
              <a:off x="4278398" y="2277071"/>
              <a:ext cx="587845" cy="1303"/>
            </a:xfrm>
            <a:prstGeom prst="line">
              <a:avLst/>
            </a:prstGeom>
            <a:ln w="254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Raute 49"/>
            <p:cNvSpPr/>
            <p:nvPr/>
          </p:nvSpPr>
          <p:spPr>
            <a:xfrm>
              <a:off x="4509956" y="1928112"/>
              <a:ext cx="118131" cy="181135"/>
            </a:xfrm>
            <a:prstGeom prst="diamond">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56" name="Gerade Verbindung 55"/>
          <p:cNvCxnSpPr/>
          <p:nvPr/>
        </p:nvCxnSpPr>
        <p:spPr>
          <a:xfrm>
            <a:off x="5303119" y="3835920"/>
            <a:ext cx="1751527" cy="1588"/>
          </a:xfrm>
          <a:prstGeom prst="line">
            <a:avLst/>
          </a:prstGeom>
          <a:ln w="254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78" name="Gruppieren 77"/>
          <p:cNvGrpSpPr/>
          <p:nvPr/>
        </p:nvGrpSpPr>
        <p:grpSpPr>
          <a:xfrm>
            <a:off x="5396249" y="4095483"/>
            <a:ext cx="3352008" cy="1799092"/>
            <a:chOff x="5602311" y="3953815"/>
            <a:chExt cx="3352008" cy="1799092"/>
          </a:xfrm>
        </p:grpSpPr>
        <p:sp>
          <p:nvSpPr>
            <p:cNvPr id="61" name="Textfeld 60"/>
            <p:cNvSpPr txBox="1"/>
            <p:nvPr/>
          </p:nvSpPr>
          <p:spPr>
            <a:xfrm>
              <a:off x="5602311" y="4829577"/>
              <a:ext cx="3352008" cy="923330"/>
            </a:xfrm>
            <a:prstGeom prst="rect">
              <a:avLst/>
            </a:prstGeom>
            <a:noFill/>
            <a:ln>
              <a:noFill/>
            </a:ln>
          </p:spPr>
          <p:txBody>
            <a:bodyPr wrap="none" rtlCol="0">
              <a:spAutoFit/>
            </a:bodyPr>
            <a:lstStyle/>
            <a:p>
              <a:r>
                <a:rPr lang="de-DE" dirty="0" smtClean="0">
                  <a:solidFill>
                    <a:srgbClr val="00B050"/>
                  </a:solidFill>
                </a:rPr>
                <a:t>Ein Raum kann einen Verweis</a:t>
              </a:r>
              <a:br>
                <a:rPr lang="de-DE" dirty="0" smtClean="0">
                  <a:solidFill>
                    <a:srgbClr val="00B050"/>
                  </a:solidFill>
                </a:rPr>
              </a:br>
              <a:r>
                <a:rPr lang="de-DE" dirty="0" smtClean="0">
                  <a:solidFill>
                    <a:srgbClr val="00B050"/>
                  </a:solidFill>
                </a:rPr>
                <a:t>auf die zugehörige Übungsgruppe</a:t>
              </a:r>
            </a:p>
            <a:p>
              <a:r>
                <a:rPr lang="de-DE" dirty="0" smtClean="0">
                  <a:solidFill>
                    <a:srgbClr val="00B050"/>
                  </a:solidFill>
                </a:rPr>
                <a:t>haben, </a:t>
              </a:r>
              <a:r>
                <a:rPr lang="de-DE" dirty="0" err="1" smtClean="0">
                  <a:solidFill>
                    <a:srgbClr val="00B050"/>
                  </a:solidFill>
                </a:rPr>
                <a:t>muß</a:t>
              </a:r>
              <a:r>
                <a:rPr lang="de-DE" dirty="0" smtClean="0">
                  <a:solidFill>
                    <a:srgbClr val="00B050"/>
                  </a:solidFill>
                </a:rPr>
                <a:t> aber nicht</a:t>
              </a:r>
            </a:p>
          </p:txBody>
        </p:sp>
        <p:cxnSp>
          <p:nvCxnSpPr>
            <p:cNvPr id="63" name="Gerade Verbindung mit Pfeil 62"/>
            <p:cNvCxnSpPr/>
            <p:nvPr/>
          </p:nvCxnSpPr>
          <p:spPr>
            <a:xfrm rot="16200000" flipV="1">
              <a:off x="5338295" y="4307985"/>
              <a:ext cx="914399" cy="20606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76" name="Gruppieren 75"/>
          <p:cNvGrpSpPr/>
          <p:nvPr/>
        </p:nvGrpSpPr>
        <p:grpSpPr>
          <a:xfrm>
            <a:off x="412124" y="3992451"/>
            <a:ext cx="2440092" cy="1605910"/>
            <a:chOff x="412124" y="3992451"/>
            <a:chExt cx="2440092" cy="1605910"/>
          </a:xfrm>
        </p:grpSpPr>
        <p:sp>
          <p:nvSpPr>
            <p:cNvPr id="57" name="Textfeld 56"/>
            <p:cNvSpPr txBox="1"/>
            <p:nvPr/>
          </p:nvSpPr>
          <p:spPr>
            <a:xfrm>
              <a:off x="412124" y="4675031"/>
              <a:ext cx="2440092" cy="923330"/>
            </a:xfrm>
            <a:prstGeom prst="rect">
              <a:avLst/>
            </a:prstGeom>
            <a:noFill/>
            <a:ln>
              <a:noFill/>
            </a:ln>
          </p:spPr>
          <p:txBody>
            <a:bodyPr wrap="none" rtlCol="0">
              <a:spAutoFit/>
            </a:bodyPr>
            <a:lstStyle/>
            <a:p>
              <a:r>
                <a:rPr lang="de-DE" dirty="0" smtClean="0">
                  <a:solidFill>
                    <a:srgbClr val="00B050"/>
                  </a:solidFill>
                </a:rPr>
                <a:t>Für jede Übungsgruppe </a:t>
              </a:r>
              <a:br>
                <a:rPr lang="de-DE" dirty="0" smtClean="0">
                  <a:solidFill>
                    <a:srgbClr val="00B050"/>
                  </a:solidFill>
                </a:rPr>
              </a:br>
              <a:r>
                <a:rPr lang="de-DE" dirty="0" smtClean="0">
                  <a:solidFill>
                    <a:srgbClr val="00B050"/>
                  </a:solidFill>
                </a:rPr>
                <a:t>sind alle angemeldeten </a:t>
              </a:r>
              <a:br>
                <a:rPr lang="de-DE" dirty="0" smtClean="0">
                  <a:solidFill>
                    <a:srgbClr val="00B050"/>
                  </a:solidFill>
                </a:rPr>
              </a:br>
              <a:r>
                <a:rPr lang="de-DE" dirty="0" smtClean="0">
                  <a:solidFill>
                    <a:srgbClr val="00B050"/>
                  </a:solidFill>
                </a:rPr>
                <a:t>Studenten gespeichert</a:t>
              </a:r>
              <a:endParaRPr lang="de-DE" dirty="0">
                <a:solidFill>
                  <a:srgbClr val="00B050"/>
                </a:solidFill>
              </a:endParaRPr>
            </a:p>
          </p:txBody>
        </p:sp>
        <p:cxnSp>
          <p:nvCxnSpPr>
            <p:cNvPr id="65" name="Gerade Verbindung mit Pfeil 64"/>
            <p:cNvCxnSpPr/>
            <p:nvPr/>
          </p:nvCxnSpPr>
          <p:spPr>
            <a:xfrm rot="5400000" flipH="1" flipV="1">
              <a:off x="2356835" y="4262907"/>
              <a:ext cx="721218" cy="18030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77" name="Gruppieren 76"/>
          <p:cNvGrpSpPr/>
          <p:nvPr/>
        </p:nvGrpSpPr>
        <p:grpSpPr>
          <a:xfrm>
            <a:off x="3065172" y="4121241"/>
            <a:ext cx="2119042" cy="1560731"/>
            <a:chOff x="2987899" y="4172755"/>
            <a:chExt cx="2119042" cy="1560731"/>
          </a:xfrm>
        </p:grpSpPr>
        <p:sp>
          <p:nvSpPr>
            <p:cNvPr id="60" name="Textfeld 59"/>
            <p:cNvSpPr txBox="1"/>
            <p:nvPr/>
          </p:nvSpPr>
          <p:spPr>
            <a:xfrm>
              <a:off x="2987899" y="5087155"/>
              <a:ext cx="2119042" cy="646331"/>
            </a:xfrm>
            <a:prstGeom prst="rect">
              <a:avLst/>
            </a:prstGeom>
            <a:noFill/>
            <a:ln>
              <a:noFill/>
            </a:ln>
          </p:spPr>
          <p:txBody>
            <a:bodyPr wrap="none" rtlCol="0">
              <a:spAutoFit/>
            </a:bodyPr>
            <a:lstStyle/>
            <a:p>
              <a:r>
                <a:rPr lang="de-DE" dirty="0" smtClean="0">
                  <a:solidFill>
                    <a:srgbClr val="00B050"/>
                  </a:solidFill>
                </a:rPr>
                <a:t>Jeder Student kennt </a:t>
              </a:r>
              <a:br>
                <a:rPr lang="de-DE" dirty="0" smtClean="0">
                  <a:solidFill>
                    <a:srgbClr val="00B050"/>
                  </a:solidFill>
                </a:rPr>
              </a:br>
              <a:r>
                <a:rPr lang="de-DE" dirty="0" smtClean="0">
                  <a:solidFill>
                    <a:srgbClr val="00B050"/>
                  </a:solidFill>
                </a:rPr>
                <a:t>seine Übungsgruppe</a:t>
              </a:r>
              <a:endParaRPr lang="de-DE" dirty="0">
                <a:solidFill>
                  <a:srgbClr val="00B050"/>
                </a:solidFill>
              </a:endParaRPr>
            </a:p>
          </p:txBody>
        </p:sp>
        <p:cxnSp>
          <p:nvCxnSpPr>
            <p:cNvPr id="69" name="Gerade Verbindung mit Pfeil 68"/>
            <p:cNvCxnSpPr/>
            <p:nvPr/>
          </p:nvCxnSpPr>
          <p:spPr>
            <a:xfrm rot="16200000" flipV="1">
              <a:off x="3058734" y="4539804"/>
              <a:ext cx="914400" cy="180302"/>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86" name="Gruppieren 85"/>
          <p:cNvGrpSpPr/>
          <p:nvPr/>
        </p:nvGrpSpPr>
        <p:grpSpPr>
          <a:xfrm>
            <a:off x="4649276" y="1903926"/>
            <a:ext cx="3542063" cy="1302910"/>
            <a:chOff x="4649276" y="1903926"/>
            <a:chExt cx="3542063" cy="1302910"/>
          </a:xfrm>
        </p:grpSpPr>
        <p:sp>
          <p:nvSpPr>
            <p:cNvPr id="59" name="Textfeld 58"/>
            <p:cNvSpPr txBox="1"/>
            <p:nvPr/>
          </p:nvSpPr>
          <p:spPr>
            <a:xfrm>
              <a:off x="5754710" y="1903926"/>
              <a:ext cx="2436629" cy="923330"/>
            </a:xfrm>
            <a:prstGeom prst="rect">
              <a:avLst/>
            </a:prstGeom>
            <a:noFill/>
            <a:ln>
              <a:noFill/>
            </a:ln>
          </p:spPr>
          <p:txBody>
            <a:bodyPr wrap="none" rtlCol="0">
              <a:spAutoFit/>
            </a:bodyPr>
            <a:lstStyle/>
            <a:p>
              <a:r>
                <a:rPr lang="de-DE" dirty="0" smtClean="0">
                  <a:solidFill>
                    <a:srgbClr val="00B050"/>
                  </a:solidFill>
                </a:rPr>
                <a:t>Navigierbarkeit vom Teil</a:t>
              </a:r>
              <a:br>
                <a:rPr lang="de-DE" dirty="0" smtClean="0">
                  <a:solidFill>
                    <a:srgbClr val="00B050"/>
                  </a:solidFill>
                </a:rPr>
              </a:br>
              <a:r>
                <a:rPr lang="de-DE" dirty="0" smtClean="0">
                  <a:solidFill>
                    <a:srgbClr val="00B050"/>
                  </a:solidFill>
                </a:rPr>
                <a:t>zum Ganzen wird nicht </a:t>
              </a:r>
              <a:br>
                <a:rPr lang="de-DE" dirty="0" smtClean="0">
                  <a:solidFill>
                    <a:srgbClr val="00B050"/>
                  </a:solidFill>
                </a:rPr>
              </a:br>
              <a:r>
                <a:rPr lang="de-DE" dirty="0" smtClean="0">
                  <a:solidFill>
                    <a:srgbClr val="00B050"/>
                  </a:solidFill>
                </a:rPr>
                <a:t>modelliert</a:t>
              </a:r>
              <a:endParaRPr lang="de-DE" dirty="0">
                <a:solidFill>
                  <a:srgbClr val="00B050"/>
                </a:solidFill>
              </a:endParaRPr>
            </a:p>
          </p:txBody>
        </p:sp>
        <p:cxnSp>
          <p:nvCxnSpPr>
            <p:cNvPr id="71" name="Gerade Verbindung mit Pfeil 70"/>
            <p:cNvCxnSpPr/>
            <p:nvPr/>
          </p:nvCxnSpPr>
          <p:spPr>
            <a:xfrm rot="10800000" flipV="1">
              <a:off x="4649276" y="2743199"/>
              <a:ext cx="1068945" cy="463637"/>
            </a:xfrm>
            <a:prstGeom prst="curvedConnector3">
              <a:avLst>
                <a:gd name="adj1" fmla="val 9036"/>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87" name="Gruppieren 86"/>
          <p:cNvGrpSpPr/>
          <p:nvPr/>
        </p:nvGrpSpPr>
        <p:grpSpPr>
          <a:xfrm>
            <a:off x="963769" y="2058474"/>
            <a:ext cx="3208989" cy="1418822"/>
            <a:chOff x="860738" y="1929685"/>
            <a:chExt cx="3208989" cy="1418822"/>
          </a:xfrm>
        </p:grpSpPr>
        <p:sp>
          <p:nvSpPr>
            <p:cNvPr id="58" name="Textfeld 57"/>
            <p:cNvSpPr txBox="1"/>
            <p:nvPr/>
          </p:nvSpPr>
          <p:spPr>
            <a:xfrm>
              <a:off x="860738" y="1929685"/>
              <a:ext cx="2108462" cy="646331"/>
            </a:xfrm>
            <a:prstGeom prst="rect">
              <a:avLst/>
            </a:prstGeom>
            <a:noFill/>
            <a:ln>
              <a:noFill/>
            </a:ln>
          </p:spPr>
          <p:txBody>
            <a:bodyPr wrap="none" rtlCol="0">
              <a:spAutoFit/>
            </a:bodyPr>
            <a:lstStyle/>
            <a:p>
              <a:r>
                <a:rPr lang="de-DE" dirty="0" smtClean="0">
                  <a:solidFill>
                    <a:srgbClr val="00B050"/>
                  </a:solidFill>
                </a:rPr>
                <a:t>Jede Übung kennt</a:t>
              </a:r>
              <a:br>
                <a:rPr lang="de-DE" dirty="0" smtClean="0">
                  <a:solidFill>
                    <a:srgbClr val="00B050"/>
                  </a:solidFill>
                </a:rPr>
              </a:br>
              <a:r>
                <a:rPr lang="de-DE" dirty="0" smtClean="0">
                  <a:solidFill>
                    <a:srgbClr val="00B050"/>
                  </a:solidFill>
                </a:rPr>
                <a:t>ihre Übungsgruppen</a:t>
              </a:r>
              <a:endParaRPr lang="de-DE" dirty="0">
                <a:solidFill>
                  <a:srgbClr val="00B050"/>
                </a:solidFill>
              </a:endParaRPr>
            </a:p>
          </p:txBody>
        </p:sp>
        <p:cxnSp>
          <p:nvCxnSpPr>
            <p:cNvPr id="73" name="Gerade Verbindung mit Pfeil 72"/>
            <p:cNvCxnSpPr/>
            <p:nvPr/>
          </p:nvCxnSpPr>
          <p:spPr>
            <a:xfrm>
              <a:off x="2910625" y="2678806"/>
              <a:ext cx="1159102" cy="669701"/>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par>
                          <p:cTn id="8" fill="hold">
                            <p:stCondLst>
                              <p:cond delay="500"/>
                            </p:stCondLst>
                            <p:childTnLst>
                              <p:par>
                                <p:cTn id="9" presetID="1" presetClass="exit" presetSubtype="0" fill="hold" nodeType="afterEffect">
                                  <p:stCondLst>
                                    <p:cond delay="0"/>
                                  </p:stCondLst>
                                  <p:childTnLst>
                                    <p:set>
                                      <p:cBhvr>
                                        <p:cTn id="10" dur="1" fill="hold">
                                          <p:stCondLst>
                                            <p:cond delay="0"/>
                                          </p:stCondLst>
                                        </p:cTn>
                                        <p:tgtEl>
                                          <p:spTgt spid="38"/>
                                        </p:tgtEl>
                                        <p:attrNameLst>
                                          <p:attrName>style.visibility</p:attrName>
                                        </p:attrNameLst>
                                      </p:cBhvr>
                                      <p:to>
                                        <p:strVal val="hidden"/>
                                      </p:to>
                                    </p:set>
                                  </p:childTnLst>
                                </p:cTn>
                              </p:par>
                              <p:par>
                                <p:cTn id="11" presetID="10" presetClass="entr" presetSubtype="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animEffect transition="in" filter="fade">
                                      <p:cBhvr>
                                        <p:cTn id="13" dur="500"/>
                                        <p:tgtEl>
                                          <p:spTgt spid="7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6"/>
                                        </p:tgtEl>
                                        <p:attrNameLst>
                                          <p:attrName>style.visibility</p:attrName>
                                        </p:attrNameLst>
                                      </p:cBhvr>
                                      <p:to>
                                        <p:strVal val="visible"/>
                                      </p:to>
                                    </p:set>
                                    <p:animEffect transition="in" filter="fade">
                                      <p:cBhvr>
                                        <p:cTn id="18" dur="500"/>
                                        <p:tgtEl>
                                          <p:spTgt spid="7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500"/>
                                        <p:tgtEl>
                                          <p:spTgt spid="51"/>
                                        </p:tgtEl>
                                      </p:cBhvr>
                                    </p:animEffect>
                                  </p:childTnLst>
                                </p:cTn>
                              </p:par>
                            </p:childTnLst>
                          </p:cTn>
                        </p:par>
                        <p:par>
                          <p:cTn id="24" fill="hold">
                            <p:stCondLst>
                              <p:cond delay="500"/>
                            </p:stCondLst>
                            <p:childTnLst>
                              <p:par>
                                <p:cTn id="25" presetID="1" presetClass="exit" presetSubtype="0" fill="hold" nodeType="afterEffect">
                                  <p:stCondLst>
                                    <p:cond delay="0"/>
                                  </p:stCondLst>
                                  <p:childTnLst>
                                    <p:set>
                                      <p:cBhvr>
                                        <p:cTn id="26" dur="1" fill="hold">
                                          <p:stCondLst>
                                            <p:cond delay="0"/>
                                          </p:stCondLst>
                                        </p:cTn>
                                        <p:tgtEl>
                                          <p:spTgt spid="29"/>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87"/>
                                        </p:tgtEl>
                                        <p:attrNameLst>
                                          <p:attrName>style.visibility</p:attrName>
                                        </p:attrNameLst>
                                      </p:cBhvr>
                                      <p:to>
                                        <p:strVal val="visible"/>
                                      </p:to>
                                    </p:set>
                                    <p:animEffect transition="in" filter="fade">
                                      <p:cBhvr>
                                        <p:cTn id="31" dur="500"/>
                                        <p:tgtEl>
                                          <p:spTgt spid="8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86"/>
                                        </p:tgtEl>
                                        <p:attrNameLst>
                                          <p:attrName>style.visibility</p:attrName>
                                        </p:attrNameLst>
                                      </p:cBhvr>
                                      <p:to>
                                        <p:strVal val="visible"/>
                                      </p:to>
                                    </p:set>
                                    <p:animEffect transition="in" filter="fade">
                                      <p:cBhvr>
                                        <p:cTn id="36" dur="500"/>
                                        <p:tgtEl>
                                          <p:spTgt spid="8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6"/>
                                        </p:tgtEl>
                                        <p:attrNameLst>
                                          <p:attrName>style.visibility</p:attrName>
                                        </p:attrNameLst>
                                      </p:cBhvr>
                                      <p:to>
                                        <p:strVal val="visible"/>
                                      </p:to>
                                    </p:set>
                                    <p:animEffect transition="in" filter="fade">
                                      <p:cBhvr>
                                        <p:cTn id="41" dur="500"/>
                                        <p:tgtEl>
                                          <p:spTgt spid="56"/>
                                        </p:tgtEl>
                                      </p:cBhvr>
                                    </p:animEffect>
                                  </p:childTnLst>
                                </p:cTn>
                              </p:par>
                            </p:childTnLst>
                          </p:cTn>
                        </p:par>
                        <p:par>
                          <p:cTn id="42" fill="hold">
                            <p:stCondLst>
                              <p:cond delay="500"/>
                            </p:stCondLst>
                            <p:childTnLst>
                              <p:par>
                                <p:cTn id="43" presetID="1" presetClass="exit" presetSubtype="0" fill="hold" nodeType="afterEffect">
                                  <p:stCondLst>
                                    <p:cond delay="0"/>
                                  </p:stCondLst>
                                  <p:childTnLst>
                                    <p:set>
                                      <p:cBhvr>
                                        <p:cTn id="44" dur="1" fill="hold">
                                          <p:stCondLst>
                                            <p:cond delay="0"/>
                                          </p:stCondLst>
                                        </p:cTn>
                                        <p:tgtEl>
                                          <p:spTgt spid="34"/>
                                        </p:tgtEl>
                                        <p:attrNameLst>
                                          <p:attrName>style.visibility</p:attrName>
                                        </p:attrNameLst>
                                      </p:cBhvr>
                                      <p:to>
                                        <p:strVal val="hidden"/>
                                      </p:to>
                                    </p:set>
                                  </p:childTnLst>
                                </p:cTn>
                              </p:par>
                            </p:childTnLst>
                          </p:cTn>
                        </p:par>
                        <p:par>
                          <p:cTn id="45" fill="hold">
                            <p:stCondLst>
                              <p:cond delay="500"/>
                            </p:stCondLst>
                            <p:childTnLst>
                              <p:par>
                                <p:cTn id="46" presetID="10" presetClass="entr" presetSubtype="0" fill="hold" nodeType="afterEffect">
                                  <p:stCondLst>
                                    <p:cond delay="0"/>
                                  </p:stCondLst>
                                  <p:childTnLst>
                                    <p:set>
                                      <p:cBhvr>
                                        <p:cTn id="47" dur="1" fill="hold">
                                          <p:stCondLst>
                                            <p:cond delay="0"/>
                                          </p:stCondLst>
                                        </p:cTn>
                                        <p:tgtEl>
                                          <p:spTgt spid="78"/>
                                        </p:tgtEl>
                                        <p:attrNameLst>
                                          <p:attrName>style.visibility</p:attrName>
                                        </p:attrNameLst>
                                      </p:cBhvr>
                                      <p:to>
                                        <p:strVal val="visible"/>
                                      </p:to>
                                    </p:set>
                                    <p:animEffect transition="in" filter="fade">
                                      <p:cBhvr>
                                        <p:cTn id="4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Assoziationen</a:t>
            </a:r>
            <a:endParaRPr lang="de-DE" dirty="0"/>
          </a:p>
        </p:txBody>
      </p:sp>
      <p:sp>
        <p:nvSpPr>
          <p:cNvPr id="3" name="Inhaltsplatzhalter 2"/>
          <p:cNvSpPr>
            <a:spLocks noGrp="1"/>
          </p:cNvSpPr>
          <p:nvPr>
            <p:ph idx="1"/>
          </p:nvPr>
        </p:nvSpPr>
        <p:spPr/>
        <p:txBody>
          <a:bodyPr>
            <a:normAutofit/>
          </a:bodyPr>
          <a:lstStyle/>
          <a:p>
            <a:pPr>
              <a:buNone/>
            </a:pPr>
            <a:r>
              <a:rPr lang="de-DE" sz="2400" dirty="0" smtClean="0"/>
              <a:t>Realisierung von Assoziationen</a:t>
            </a:r>
          </a:p>
          <a:p>
            <a:r>
              <a:rPr lang="de-DE" sz="2400" dirty="0" smtClean="0"/>
              <a:t>Was </a:t>
            </a:r>
            <a:r>
              <a:rPr lang="de-DE" sz="2400" dirty="0" err="1" smtClean="0"/>
              <a:t>bedeuted</a:t>
            </a:r>
            <a:r>
              <a:rPr lang="de-DE" sz="2400" dirty="0" smtClean="0"/>
              <a:t> die Navigierbarkeit für die Realisierung von Assoziationen?</a:t>
            </a:r>
          </a:p>
          <a:p>
            <a:pPr lvl="1"/>
            <a:r>
              <a:rPr lang="de-DE" sz="2000" dirty="0" smtClean="0"/>
              <a:t>                       bedeutet, </a:t>
            </a:r>
            <a:r>
              <a:rPr lang="de-DE" sz="2000" dirty="0" err="1" smtClean="0"/>
              <a:t>daß</a:t>
            </a:r>
            <a:r>
              <a:rPr lang="de-DE" sz="2000" dirty="0" smtClean="0"/>
              <a:t> das A-Objekt das B-Objekt „kennen“ </a:t>
            </a:r>
            <a:r>
              <a:rPr lang="de-DE" sz="2000" dirty="0" err="1" smtClean="0"/>
              <a:t>muß</a:t>
            </a:r>
            <a:r>
              <a:rPr lang="de-DE" sz="2000" dirty="0" smtClean="0"/>
              <a:t>.</a:t>
            </a:r>
          </a:p>
          <a:p>
            <a:pPr lvl="1"/>
            <a:r>
              <a:rPr lang="de-DE" sz="2000" dirty="0" smtClean="0"/>
              <a:t>d.h. das A-Objekt </a:t>
            </a:r>
            <a:r>
              <a:rPr lang="de-DE" sz="2000" dirty="0" err="1" smtClean="0"/>
              <a:t>muß</a:t>
            </a:r>
            <a:r>
              <a:rPr lang="de-DE" sz="2000" dirty="0" smtClean="0"/>
              <a:t> eine Referenz (auch Verweis, Zeiger) auf das B-Objekt speichern.</a:t>
            </a:r>
          </a:p>
          <a:p>
            <a:r>
              <a:rPr lang="de-DE" sz="2400" dirty="0" smtClean="0"/>
              <a:t>In der Programmierung ist eine Referenz ein spezieller Wert über den ein Objekt direkt angesprochen werden kann</a:t>
            </a:r>
          </a:p>
          <a:p>
            <a:pPr lvl="1"/>
            <a:r>
              <a:rPr lang="de-DE" sz="2000" dirty="0" smtClean="0"/>
              <a:t>Z.B. die Speicheradresse des Objekts</a:t>
            </a:r>
          </a:p>
          <a:p>
            <a:pPr lvl="1"/>
            <a:r>
              <a:rPr lang="de-DE" sz="2000" dirty="0" smtClean="0"/>
              <a:t>Referenzen können wie normale Variablen benutzt werden</a:t>
            </a:r>
          </a:p>
          <a:p>
            <a:pPr lvl="2"/>
            <a:r>
              <a:rPr lang="de-DE" sz="1800" dirty="0" smtClean="0"/>
              <a:t>Speicherung in Attributen</a:t>
            </a:r>
          </a:p>
          <a:p>
            <a:pPr lvl="2"/>
            <a:r>
              <a:rPr lang="de-DE" sz="1800" dirty="0" smtClean="0"/>
              <a:t>Übergabe als Parameter/Ergebnis einer Assoziation</a:t>
            </a:r>
          </a:p>
          <a:p>
            <a:pPr lvl="1"/>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7" name="Gruppieren 18"/>
          <p:cNvGrpSpPr/>
          <p:nvPr/>
        </p:nvGrpSpPr>
        <p:grpSpPr>
          <a:xfrm>
            <a:off x="1258388" y="2949261"/>
            <a:ext cx="1188597" cy="292388"/>
            <a:chOff x="1396334" y="1599028"/>
            <a:chExt cx="6094750" cy="1034601"/>
          </a:xfrm>
        </p:grpSpPr>
        <p:grpSp>
          <p:nvGrpSpPr>
            <p:cNvPr id="9" name="Gruppieren 5"/>
            <p:cNvGrpSpPr/>
            <p:nvPr/>
          </p:nvGrpSpPr>
          <p:grpSpPr>
            <a:xfrm>
              <a:off x="1396334" y="1599028"/>
              <a:ext cx="1603717" cy="1034601"/>
              <a:chOff x="604911" y="1617785"/>
              <a:chExt cx="1603717" cy="1034601"/>
            </a:xfrm>
          </p:grpSpPr>
          <p:sp>
            <p:nvSpPr>
              <p:cNvPr id="14" name="Rechteck 13"/>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604911" y="1617785"/>
                <a:ext cx="1561511" cy="1034601"/>
              </a:xfrm>
              <a:prstGeom prst="rect">
                <a:avLst/>
              </a:prstGeom>
              <a:noFill/>
            </p:spPr>
            <p:txBody>
              <a:bodyPr wrap="square" tIns="0" rtlCol="0">
                <a:spAutoFit/>
              </a:bodyPr>
              <a:lstStyle/>
              <a:p>
                <a:pPr algn="ctr"/>
                <a:r>
                  <a:rPr lang="de-DE" sz="1600" b="1" dirty="0" smtClean="0"/>
                  <a:t>A</a:t>
                </a:r>
                <a:endParaRPr lang="de-DE" sz="1600" b="1" dirty="0"/>
              </a:p>
            </p:txBody>
          </p:sp>
        </p:grpSp>
        <p:grpSp>
          <p:nvGrpSpPr>
            <p:cNvPr id="10" name="Gruppieren 15"/>
            <p:cNvGrpSpPr/>
            <p:nvPr/>
          </p:nvGrpSpPr>
          <p:grpSpPr>
            <a:xfrm>
              <a:off x="5887367" y="1599028"/>
              <a:ext cx="1603717" cy="1034601"/>
              <a:chOff x="6691532" y="1599028"/>
              <a:chExt cx="1603717" cy="1034601"/>
            </a:xfrm>
          </p:grpSpPr>
          <p:sp>
            <p:nvSpPr>
              <p:cNvPr id="12" name="Rechteck 11"/>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6691532" y="1599028"/>
                <a:ext cx="1561511" cy="1034601"/>
              </a:xfrm>
              <a:prstGeom prst="rect">
                <a:avLst/>
              </a:prstGeom>
              <a:noFill/>
            </p:spPr>
            <p:txBody>
              <a:bodyPr wrap="square" tIns="0" rtlCol="0">
                <a:spAutoFit/>
              </a:bodyPr>
              <a:lstStyle/>
              <a:p>
                <a:pPr algn="ctr"/>
                <a:r>
                  <a:rPr lang="de-DE" sz="1600" b="1" dirty="0" smtClean="0"/>
                  <a:t>B</a:t>
                </a:r>
                <a:endParaRPr lang="de-DE" sz="1600" b="1" dirty="0"/>
              </a:p>
            </p:txBody>
          </p:sp>
        </p:grpSp>
        <p:cxnSp>
          <p:nvCxnSpPr>
            <p:cNvPr id="11" name="Gerade Verbindung 10"/>
            <p:cNvCxnSpPr/>
            <p:nvPr/>
          </p:nvCxnSpPr>
          <p:spPr>
            <a:xfrm rot="10800000">
              <a:off x="2998863" y="1965913"/>
              <a:ext cx="2903761" cy="1588"/>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Referenzen oder </a:t>
            </a:r>
            <a:r>
              <a:rPr lang="de-DE" dirty="0" err="1" smtClean="0"/>
              <a:t>Pointer</a:t>
            </a:r>
            <a:r>
              <a:rPr lang="de-DE" dirty="0" smtClean="0"/>
              <a:t>?</a:t>
            </a:r>
            <a:endParaRPr lang="de-DE" dirty="0"/>
          </a:p>
        </p:txBody>
      </p:sp>
      <p:sp>
        <p:nvSpPr>
          <p:cNvPr id="3" name="Inhaltsplatzhalter 2"/>
          <p:cNvSpPr>
            <a:spLocks noGrp="1"/>
          </p:cNvSpPr>
          <p:nvPr>
            <p:ph idx="1"/>
          </p:nvPr>
        </p:nvSpPr>
        <p:spPr/>
        <p:txBody>
          <a:bodyPr>
            <a:normAutofit/>
          </a:bodyPr>
          <a:lstStyle/>
          <a:p>
            <a:r>
              <a:rPr lang="de-DE" sz="2800" dirty="0" smtClean="0"/>
              <a:t>Referenzen in C++:</a:t>
            </a:r>
          </a:p>
          <a:p>
            <a:endParaRPr lang="de-DE" sz="2800" dirty="0" smtClean="0"/>
          </a:p>
          <a:p>
            <a:endParaRPr lang="de-DE" sz="2800" dirty="0" smtClean="0"/>
          </a:p>
          <a:p>
            <a:endParaRPr lang="de-DE" sz="2400" dirty="0" smtClean="0"/>
          </a:p>
          <a:p>
            <a:r>
              <a:rPr lang="de-DE" sz="2800" dirty="0" smtClean="0"/>
              <a:t>Zeiger (</a:t>
            </a:r>
            <a:r>
              <a:rPr lang="de-DE" sz="2800" dirty="0" err="1" smtClean="0"/>
              <a:t>Pointer</a:t>
            </a:r>
            <a:r>
              <a:rPr lang="de-DE" sz="2800" dirty="0" smtClean="0"/>
              <a:t>) in C++:</a:t>
            </a:r>
            <a:endParaRPr lang="de-DE" sz="28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Rectangle 3"/>
          <p:cNvSpPr txBox="1">
            <a:spLocks noChangeArrowheads="1"/>
          </p:cNvSpPr>
          <p:nvPr/>
        </p:nvSpPr>
        <p:spPr>
          <a:xfrm>
            <a:off x="2433435" y="2174383"/>
            <a:ext cx="3656124" cy="1521854"/>
          </a:xfrm>
          <a:prstGeom prst="rect">
            <a:avLst/>
          </a:prstGeom>
          <a:noFill/>
          <a:ln>
            <a:noFill/>
          </a:ln>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lang="de-DE" dirty="0" err="1" smtClean="0">
                <a:latin typeface="Courier New" pitchFamily="49" charset="0"/>
              </a:rPr>
              <a:t>Uebungsgruppe</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defRPr/>
            </a:pP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private:</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 Raum &amp;</a:t>
            </a:r>
            <a:r>
              <a:rPr lang="de-DE" dirty="0" err="1" smtClean="0">
                <a:latin typeface="Courier New" pitchFamily="49" charset="0"/>
              </a:rPr>
              <a:t>uebungsraum</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    …</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7" name="Rectangle 3"/>
          <p:cNvSpPr txBox="1">
            <a:spLocks noChangeArrowheads="1"/>
          </p:cNvSpPr>
          <p:nvPr/>
        </p:nvSpPr>
        <p:spPr>
          <a:xfrm>
            <a:off x="2433435" y="4196366"/>
            <a:ext cx="3656124" cy="1521854"/>
          </a:xfrm>
          <a:prstGeom prst="rect">
            <a:avLst/>
          </a:prstGeom>
          <a:noFill/>
          <a:ln>
            <a:noFill/>
          </a:ln>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lang="de-DE" dirty="0" err="1" smtClean="0">
                <a:latin typeface="Courier New" pitchFamily="49" charset="0"/>
              </a:rPr>
              <a:t>Uebungsgruppe</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defRPr/>
            </a:pP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private:</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 Raum *</a:t>
            </a:r>
            <a:r>
              <a:rPr lang="de-DE" dirty="0" err="1" smtClean="0">
                <a:latin typeface="Courier New" pitchFamily="49" charset="0"/>
              </a:rPr>
              <a:t>uebungsraum</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    …</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Referenzen oder </a:t>
            </a:r>
            <a:r>
              <a:rPr lang="de-DE" dirty="0" err="1" smtClean="0"/>
              <a:t>Pointer</a:t>
            </a:r>
            <a:r>
              <a:rPr lang="de-DE" dirty="0" smtClean="0"/>
              <a:t>?</a:t>
            </a:r>
            <a:endParaRPr lang="de-DE" dirty="0"/>
          </a:p>
        </p:txBody>
      </p:sp>
      <p:sp>
        <p:nvSpPr>
          <p:cNvPr id="3" name="Inhaltsplatzhalter 2"/>
          <p:cNvSpPr>
            <a:spLocks noGrp="1"/>
          </p:cNvSpPr>
          <p:nvPr>
            <p:ph idx="1"/>
          </p:nvPr>
        </p:nvSpPr>
        <p:spPr/>
        <p:txBody>
          <a:bodyPr>
            <a:normAutofit lnSpcReduction="10000"/>
          </a:bodyPr>
          <a:lstStyle/>
          <a:p>
            <a:r>
              <a:rPr lang="de-DE" sz="2400" dirty="0" err="1" smtClean="0"/>
              <a:t>Pointer</a:t>
            </a:r>
            <a:r>
              <a:rPr lang="de-DE" sz="2400" dirty="0" smtClean="0"/>
              <a:t> können in C++ auch NULL sein</a:t>
            </a:r>
          </a:p>
          <a:p>
            <a:r>
              <a:rPr lang="de-DE" sz="2400" dirty="0" smtClean="0"/>
              <a:t>Referenzen müssen in C++ immer gültig initialisiert werden!</a:t>
            </a:r>
          </a:p>
          <a:p>
            <a:r>
              <a:rPr lang="de-DE" sz="2400" dirty="0" smtClean="0"/>
              <a:t>Referenzen können nach der Initialisierung nicht mehr „umgehängt“ werden</a:t>
            </a:r>
          </a:p>
          <a:p>
            <a:endParaRPr lang="de-DE" sz="2400" dirty="0" smtClean="0"/>
          </a:p>
          <a:p>
            <a:r>
              <a:rPr lang="de-DE" sz="2400" dirty="0" err="1" smtClean="0"/>
              <a:t>Pointer</a:t>
            </a:r>
            <a:r>
              <a:rPr lang="de-DE" sz="2400" dirty="0" smtClean="0"/>
              <a:t> für multiple </a:t>
            </a:r>
            <a:r>
              <a:rPr lang="de-DE" sz="2400" dirty="0" err="1" smtClean="0"/>
              <a:t>Assozationen</a:t>
            </a:r>
            <a:r>
              <a:rPr lang="de-DE" sz="2400" dirty="0" smtClean="0"/>
              <a:t> [*][1..12]</a:t>
            </a:r>
          </a:p>
          <a:p>
            <a:r>
              <a:rPr lang="de-DE" sz="2400" dirty="0" err="1" smtClean="0"/>
              <a:t>Pointer</a:t>
            </a:r>
            <a:r>
              <a:rPr lang="de-DE" sz="2400" dirty="0" smtClean="0"/>
              <a:t> für optionale Assoziationen [0..1] oder [0..*] und </a:t>
            </a:r>
          </a:p>
          <a:p>
            <a:r>
              <a:rPr lang="de-DE" sz="2400" dirty="0" smtClean="0"/>
              <a:t>Verwende Referenzen für feste Assoziationen [1],[2],etc.</a:t>
            </a:r>
          </a:p>
          <a:p>
            <a:endParaRPr lang="de-DE" sz="2400" dirty="0" smtClean="0"/>
          </a:p>
          <a:p>
            <a:r>
              <a:rPr lang="de-DE" sz="2400" dirty="0" smtClean="0"/>
              <a:t>Java unterscheidet nicht zwischen Zeigern und Referenzen</a:t>
            </a:r>
            <a:br>
              <a:rPr lang="de-DE" sz="2400" dirty="0" smtClean="0"/>
            </a:br>
            <a:r>
              <a:rPr lang="de-DE" sz="2400" dirty="0" smtClean="0"/>
              <a:t>(d.h. in Java gibt es auch </a:t>
            </a:r>
            <a:r>
              <a:rPr lang="de-DE" sz="2400" i="1" dirty="0" smtClean="0"/>
              <a:t>null</a:t>
            </a:r>
            <a:r>
              <a:rPr lang="de-DE" sz="2400" dirty="0" smtClean="0"/>
              <a:t>-Referenzen)</a:t>
            </a:r>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Referenzen oder </a:t>
            </a:r>
            <a:r>
              <a:rPr lang="de-DE" dirty="0" err="1" smtClean="0"/>
              <a:t>Pointer</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Rectangle 3"/>
          <p:cNvSpPr txBox="1">
            <a:spLocks noChangeArrowheads="1"/>
          </p:cNvSpPr>
          <p:nvPr/>
        </p:nvSpPr>
        <p:spPr>
          <a:xfrm>
            <a:off x="591757" y="1401648"/>
            <a:ext cx="3658272" cy="4380965"/>
          </a:xfrm>
          <a:prstGeom prst="rect">
            <a:avLst/>
          </a:prstGeom>
          <a:solidFill>
            <a:schemeClr val="bg1"/>
          </a:solidFill>
          <a:ln>
            <a:solidFill>
              <a:srgbClr val="A5002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i</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x = 3;</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err="1" smtClean="0">
                <a:latin typeface="Courier New" pitchFamily="49" charset="0"/>
              </a:rPr>
              <a:t>int</a:t>
            </a:r>
            <a:r>
              <a:rPr lang="de-DE" dirty="0" smtClean="0">
                <a:latin typeface="Courier New" pitchFamily="49" charset="0"/>
              </a:rPr>
              <a:t> y = 4;</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err="1" smtClean="0">
                <a:latin typeface="Courier New" pitchFamily="49" charset="0"/>
              </a:rPr>
              <a:t>i</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&amp;</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rx</a:t>
            </a:r>
            <a:r>
              <a:rPr kumimoji="0" lang="de-DE" sz="1800" b="0" i="0" u="none" strike="noStrike" kern="1200" cap="none" spc="0" normalizeH="0" noProof="0" dirty="0" smtClean="0">
                <a:ln>
                  <a:noFill/>
                </a:ln>
                <a:solidFill>
                  <a:schemeClr val="tx1"/>
                </a:solidFill>
                <a:effectLst/>
                <a:uLnTx/>
                <a:uFillTx/>
                <a:latin typeface="Courier New" pitchFamily="49" charset="0"/>
                <a:ea typeface="+mn-ea"/>
                <a:cs typeface="+mn-cs"/>
              </a:rPr>
              <a:t> = x; </a:t>
            </a:r>
            <a:r>
              <a:rPr kumimoji="0" lang="de-DE" sz="1200" b="0" i="0" u="none" strike="noStrike" kern="1200" cap="none" spc="0" normalizeH="0" noProof="0" dirty="0" smtClean="0">
                <a:ln>
                  <a:noFill/>
                </a:ln>
                <a:solidFill>
                  <a:schemeClr val="tx1"/>
                </a:solidFill>
                <a:effectLst/>
                <a:uLnTx/>
                <a:uFillTx/>
                <a:latin typeface="Courier New" pitchFamily="49" charset="0"/>
                <a:ea typeface="+mn-ea"/>
                <a:cs typeface="+mn-cs"/>
              </a:rPr>
              <a:t>// Initialisierung</a:t>
            </a: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r>
              <a:rPr lang="de-DE" dirty="0" err="1" smtClean="0">
                <a:latin typeface="Courier New" pitchFamily="49" charset="0"/>
              </a:rPr>
              <a:t>rx</a:t>
            </a:r>
            <a:r>
              <a:rPr lang="de-DE" dirty="0" smtClean="0">
                <a:latin typeface="Courier New" pitchFamily="49" charset="0"/>
              </a:rPr>
              <a:t> = y; </a:t>
            </a:r>
            <a:r>
              <a:rPr lang="de-DE" sz="1200" dirty="0" smtClean="0">
                <a:latin typeface="Courier New" pitchFamily="49" charset="0"/>
              </a:rPr>
              <a:t>// Setze Wert!</a:t>
            </a: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r>
              <a:rPr lang="de-DE" dirty="0" err="1" smtClean="0">
                <a:solidFill>
                  <a:prstClr val="black"/>
                </a:solidFill>
                <a:latin typeface="Courier New" pitchFamily="49" charset="0"/>
              </a:rPr>
              <a:t>cout</a:t>
            </a:r>
            <a:r>
              <a:rPr lang="de-DE" dirty="0" smtClean="0">
                <a:solidFill>
                  <a:prstClr val="black"/>
                </a:solidFill>
                <a:latin typeface="Courier New" pitchFamily="49" charset="0"/>
              </a:rPr>
              <a:t> &lt;&lt; x; </a:t>
            </a:r>
            <a:r>
              <a:rPr lang="de-DE" sz="1200" dirty="0" smtClean="0">
                <a:solidFill>
                  <a:prstClr val="black"/>
                </a:solidFill>
                <a:latin typeface="Courier New" pitchFamily="49" charset="0"/>
              </a:rPr>
              <a:t>// Gibt 4 aus!!</a:t>
            </a:r>
          </a:p>
          <a:p>
            <a:pPr marL="342900" lvl="0" indent="-342900">
              <a:spcBef>
                <a:spcPct val="20000"/>
              </a:spcBef>
              <a:defRPr/>
            </a:pPr>
            <a:endParaRPr lang="de-DE" sz="1200" dirty="0" smtClean="0">
              <a:solidFill>
                <a:prstClr val="black"/>
              </a:solidFill>
              <a:latin typeface="Courier New" pitchFamily="49" charset="0"/>
            </a:endParaRPr>
          </a:p>
          <a:p>
            <a:pPr marL="342900" lvl="0" indent="-342900">
              <a:spcBef>
                <a:spcPct val="20000"/>
              </a:spcBef>
              <a:defRPr/>
            </a:pPr>
            <a:r>
              <a:rPr lang="de-DE" dirty="0" err="1" smtClean="0">
                <a:solidFill>
                  <a:prstClr val="black"/>
                </a:solidFill>
                <a:latin typeface="Courier New" pitchFamily="49" charset="0"/>
              </a:rPr>
              <a:t>rx</a:t>
            </a:r>
            <a:r>
              <a:rPr lang="de-DE" dirty="0" smtClean="0">
                <a:solidFill>
                  <a:prstClr val="black"/>
                </a:solidFill>
                <a:latin typeface="Courier New" pitchFamily="49" charset="0"/>
              </a:rPr>
              <a:t> = 7; </a:t>
            </a:r>
            <a:endParaRPr lang="de-DE" sz="1200" dirty="0" smtClean="0">
              <a:solidFill>
                <a:prstClr val="black"/>
              </a:solidFill>
              <a:latin typeface="Courier New" pitchFamily="49" charset="0"/>
            </a:endParaRPr>
          </a:p>
          <a:p>
            <a:pPr marL="342900" lvl="0" indent="-342900">
              <a:spcBef>
                <a:spcPct val="20000"/>
              </a:spcBef>
              <a:defRPr/>
            </a:pPr>
            <a:endParaRPr lang="de-DE" sz="1200" dirty="0" smtClean="0">
              <a:solidFill>
                <a:prstClr val="black"/>
              </a:solidFill>
              <a:latin typeface="Courier New" pitchFamily="49" charset="0"/>
            </a:endParaRPr>
          </a:p>
          <a:p>
            <a:pPr marL="342900" lvl="0" indent="-342900">
              <a:spcBef>
                <a:spcPct val="20000"/>
              </a:spcBef>
              <a:defRPr/>
            </a:pPr>
            <a:r>
              <a:rPr lang="de-DE" dirty="0" err="1" smtClean="0">
                <a:solidFill>
                  <a:prstClr val="black"/>
                </a:solidFill>
                <a:latin typeface="Courier New" pitchFamily="49" charset="0"/>
              </a:rPr>
              <a:t>cout</a:t>
            </a:r>
            <a:r>
              <a:rPr lang="de-DE" dirty="0" smtClean="0">
                <a:solidFill>
                  <a:prstClr val="black"/>
                </a:solidFill>
                <a:latin typeface="Courier New" pitchFamily="49" charset="0"/>
              </a:rPr>
              <a:t> &lt;&lt; x; </a:t>
            </a:r>
            <a:r>
              <a:rPr lang="de-DE" sz="1200" dirty="0" smtClean="0">
                <a:solidFill>
                  <a:prstClr val="black"/>
                </a:solidFill>
                <a:latin typeface="Courier New" pitchFamily="49" charset="0"/>
              </a:rPr>
              <a:t>// Gibt 7 aus!!!</a:t>
            </a:r>
          </a:p>
          <a:p>
            <a:pPr marL="342900" lvl="0" indent="-342900">
              <a:spcBef>
                <a:spcPct val="20000"/>
              </a:spcBef>
              <a:defRPr/>
            </a:pPr>
            <a:r>
              <a:rPr lang="de-DE" dirty="0" err="1" smtClean="0">
                <a:solidFill>
                  <a:prstClr val="black"/>
                </a:solidFill>
                <a:latin typeface="Courier New" pitchFamily="49" charset="0"/>
              </a:rPr>
              <a:t>cout</a:t>
            </a:r>
            <a:r>
              <a:rPr lang="de-DE" dirty="0" smtClean="0">
                <a:solidFill>
                  <a:prstClr val="black"/>
                </a:solidFill>
                <a:latin typeface="Courier New" pitchFamily="49" charset="0"/>
              </a:rPr>
              <a:t> &lt;&lt; y; </a:t>
            </a:r>
            <a:r>
              <a:rPr lang="de-DE" sz="1200" dirty="0" smtClean="0">
                <a:solidFill>
                  <a:prstClr val="black"/>
                </a:solidFill>
                <a:latin typeface="Courier New" pitchFamily="49" charset="0"/>
              </a:rPr>
              <a:t>// Gibt 4 aus!!!</a:t>
            </a:r>
          </a:p>
          <a:p>
            <a:pPr marL="342900" indent="-342900">
              <a:spcBef>
                <a:spcPct val="20000"/>
              </a:spcBef>
              <a:defRPr/>
            </a:pPr>
            <a:endParaRPr lang="de-DE" sz="1200" dirty="0" smtClean="0">
              <a:solidFill>
                <a:prstClr val="black"/>
              </a:solidFill>
              <a:latin typeface="Courier New" pitchFamily="49" charset="0"/>
            </a:endParaRP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endParaRPr lang="de-DE" sz="12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2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7" name="Rectangle 3"/>
          <p:cNvSpPr txBox="1">
            <a:spLocks noChangeArrowheads="1"/>
          </p:cNvSpPr>
          <p:nvPr/>
        </p:nvSpPr>
        <p:spPr>
          <a:xfrm>
            <a:off x="4506934" y="1401649"/>
            <a:ext cx="3877211" cy="4406723"/>
          </a:xfrm>
          <a:prstGeom prst="rect">
            <a:avLst/>
          </a:prstGeom>
          <a:solidFill>
            <a:schemeClr val="bg1"/>
          </a:solidFill>
          <a:ln>
            <a:solidFill>
              <a:srgbClr val="A5002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i</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x = 3;</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err="1" smtClean="0">
                <a:latin typeface="Courier New" pitchFamily="49" charset="0"/>
              </a:rPr>
              <a:t>int</a:t>
            </a:r>
            <a:r>
              <a:rPr lang="de-DE" dirty="0" smtClean="0">
                <a:latin typeface="Courier New" pitchFamily="49" charset="0"/>
              </a:rPr>
              <a:t> y = 4;</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i</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px</a:t>
            </a:r>
            <a:r>
              <a:rPr kumimoji="0" lang="de-DE" sz="1800" b="0" i="0" u="none" strike="noStrike" kern="1200" cap="none" spc="0" normalizeH="0" noProof="0" dirty="0" smtClean="0">
                <a:ln>
                  <a:noFill/>
                </a:ln>
                <a:solidFill>
                  <a:schemeClr val="tx1"/>
                </a:solidFill>
                <a:effectLst/>
                <a:uLnTx/>
                <a:uFillTx/>
                <a:latin typeface="Courier New" pitchFamily="49" charset="0"/>
                <a:ea typeface="+mn-ea"/>
                <a:cs typeface="+mn-cs"/>
              </a:rPr>
              <a:t> = &amp;x; </a:t>
            </a:r>
            <a:r>
              <a:rPr kumimoji="0" lang="de-DE" sz="1200" b="0" i="0" u="none" strike="noStrike" kern="1200" cap="none" spc="0" normalizeH="0" noProof="0" dirty="0" smtClean="0">
                <a:ln>
                  <a:noFill/>
                </a:ln>
                <a:solidFill>
                  <a:schemeClr val="tx1"/>
                </a:solidFill>
                <a:effectLst/>
                <a:uLnTx/>
                <a:uFillTx/>
                <a:latin typeface="Courier New" pitchFamily="49" charset="0"/>
                <a:ea typeface="+mn-ea"/>
                <a:cs typeface="+mn-cs"/>
              </a:rPr>
              <a:t>//Initialisierung</a:t>
            </a: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r>
              <a:rPr lang="de-DE" dirty="0" err="1" smtClean="0">
                <a:latin typeface="Courier New" pitchFamily="49" charset="0"/>
              </a:rPr>
              <a:t>px</a:t>
            </a:r>
            <a:r>
              <a:rPr lang="de-DE" dirty="0" smtClean="0">
                <a:latin typeface="Courier New" pitchFamily="49" charset="0"/>
              </a:rPr>
              <a:t> = &amp;y; </a:t>
            </a:r>
            <a:r>
              <a:rPr lang="de-DE" sz="1200" dirty="0" smtClean="0">
                <a:latin typeface="Courier New" pitchFamily="49" charset="0"/>
              </a:rPr>
              <a:t>// Neuinitialisierung</a:t>
            </a: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r>
              <a:rPr lang="de-DE" dirty="0" err="1" smtClean="0">
                <a:solidFill>
                  <a:prstClr val="black"/>
                </a:solidFill>
                <a:latin typeface="Courier New" pitchFamily="49" charset="0"/>
              </a:rPr>
              <a:t>cout</a:t>
            </a:r>
            <a:r>
              <a:rPr lang="de-DE" dirty="0" smtClean="0">
                <a:solidFill>
                  <a:prstClr val="black"/>
                </a:solidFill>
                <a:latin typeface="Courier New" pitchFamily="49" charset="0"/>
              </a:rPr>
              <a:t> &lt;&lt; x; </a:t>
            </a:r>
            <a:r>
              <a:rPr lang="de-DE" sz="1200" dirty="0" smtClean="0">
                <a:solidFill>
                  <a:prstClr val="black"/>
                </a:solidFill>
                <a:latin typeface="Courier New" pitchFamily="49" charset="0"/>
              </a:rPr>
              <a:t>// Gibt 3 aus!!!</a:t>
            </a:r>
          </a:p>
          <a:p>
            <a:pPr marL="342900" lvl="0" indent="-342900">
              <a:spcBef>
                <a:spcPct val="20000"/>
              </a:spcBef>
              <a:defRPr/>
            </a:pPr>
            <a:endParaRPr lang="de-DE" sz="1200" dirty="0" smtClean="0">
              <a:solidFill>
                <a:prstClr val="black"/>
              </a:solidFill>
              <a:latin typeface="Courier New" pitchFamily="49" charset="0"/>
            </a:endParaRPr>
          </a:p>
          <a:p>
            <a:pPr marL="342900" lvl="0" indent="-342900">
              <a:spcBef>
                <a:spcPct val="20000"/>
              </a:spcBef>
              <a:defRPr/>
            </a:pPr>
            <a:r>
              <a:rPr lang="de-DE" dirty="0" smtClean="0">
                <a:solidFill>
                  <a:prstClr val="black"/>
                </a:solidFill>
                <a:latin typeface="Courier New" pitchFamily="49" charset="0"/>
              </a:rPr>
              <a:t>*</a:t>
            </a:r>
            <a:r>
              <a:rPr lang="de-DE" dirty="0" err="1" smtClean="0">
                <a:solidFill>
                  <a:prstClr val="black"/>
                </a:solidFill>
                <a:latin typeface="Courier New" pitchFamily="49" charset="0"/>
              </a:rPr>
              <a:t>px</a:t>
            </a:r>
            <a:r>
              <a:rPr lang="de-DE" dirty="0" smtClean="0">
                <a:solidFill>
                  <a:prstClr val="black"/>
                </a:solidFill>
                <a:latin typeface="Courier New" pitchFamily="49" charset="0"/>
              </a:rPr>
              <a:t> = 7; </a:t>
            </a:r>
            <a:endParaRPr lang="de-DE" sz="1200" dirty="0" smtClean="0">
              <a:solidFill>
                <a:prstClr val="black"/>
              </a:solidFill>
              <a:latin typeface="Courier New" pitchFamily="49" charset="0"/>
            </a:endParaRPr>
          </a:p>
          <a:p>
            <a:pPr marL="342900" lvl="0" indent="-342900">
              <a:spcBef>
                <a:spcPct val="20000"/>
              </a:spcBef>
              <a:defRPr/>
            </a:pPr>
            <a:endParaRPr lang="de-DE" sz="1200" dirty="0" smtClean="0">
              <a:solidFill>
                <a:prstClr val="black"/>
              </a:solidFill>
              <a:latin typeface="Courier New" pitchFamily="49" charset="0"/>
            </a:endParaRPr>
          </a:p>
          <a:p>
            <a:pPr marL="342900" lvl="0" indent="-342900">
              <a:spcBef>
                <a:spcPct val="20000"/>
              </a:spcBef>
              <a:defRPr/>
            </a:pPr>
            <a:r>
              <a:rPr lang="de-DE" dirty="0" err="1" smtClean="0">
                <a:solidFill>
                  <a:prstClr val="black"/>
                </a:solidFill>
                <a:latin typeface="Courier New" pitchFamily="49" charset="0"/>
              </a:rPr>
              <a:t>cout</a:t>
            </a:r>
            <a:r>
              <a:rPr lang="de-DE" dirty="0" smtClean="0">
                <a:solidFill>
                  <a:prstClr val="black"/>
                </a:solidFill>
                <a:latin typeface="Courier New" pitchFamily="49" charset="0"/>
              </a:rPr>
              <a:t> &lt;&lt; x; </a:t>
            </a:r>
            <a:r>
              <a:rPr lang="de-DE" sz="1200" dirty="0" smtClean="0">
                <a:solidFill>
                  <a:prstClr val="black"/>
                </a:solidFill>
                <a:latin typeface="Courier New" pitchFamily="49" charset="0"/>
              </a:rPr>
              <a:t>// Gibt 3 aus!!!</a:t>
            </a:r>
          </a:p>
          <a:p>
            <a:pPr marL="342900" lvl="0" indent="-342900">
              <a:spcBef>
                <a:spcPct val="20000"/>
              </a:spcBef>
              <a:defRPr/>
            </a:pPr>
            <a:r>
              <a:rPr lang="de-DE" dirty="0" err="1" smtClean="0">
                <a:solidFill>
                  <a:prstClr val="black"/>
                </a:solidFill>
                <a:latin typeface="Courier New" pitchFamily="49" charset="0"/>
              </a:rPr>
              <a:t>cout</a:t>
            </a:r>
            <a:r>
              <a:rPr lang="de-DE" dirty="0" smtClean="0">
                <a:solidFill>
                  <a:prstClr val="black"/>
                </a:solidFill>
                <a:latin typeface="Courier New" pitchFamily="49" charset="0"/>
              </a:rPr>
              <a:t> &lt;&lt; y; </a:t>
            </a:r>
            <a:r>
              <a:rPr lang="de-DE" sz="1200" dirty="0" smtClean="0">
                <a:solidFill>
                  <a:prstClr val="black"/>
                </a:solidFill>
                <a:latin typeface="Courier New" pitchFamily="49" charset="0"/>
              </a:rPr>
              <a:t>// Gibt 7 aus!!!</a:t>
            </a:r>
          </a:p>
          <a:p>
            <a:pPr marL="342900" indent="-342900">
              <a:spcBef>
                <a:spcPct val="20000"/>
              </a:spcBef>
              <a:defRPr/>
            </a:pPr>
            <a:endParaRPr lang="de-DE" sz="1200" dirty="0" smtClean="0">
              <a:solidFill>
                <a:prstClr val="black"/>
              </a:solidFill>
              <a:latin typeface="Courier New" pitchFamily="49" charset="0"/>
            </a:endParaRP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endParaRPr lang="de-DE" sz="1200" dirty="0" smtClean="0">
              <a:latin typeface="Courier New" pitchFamily="49" charset="0"/>
            </a:endParaRPr>
          </a:p>
          <a:p>
            <a:pPr marL="342900" lvl="0" indent="-342900">
              <a:spcBef>
                <a:spcPct val="20000"/>
              </a:spcBef>
              <a:defRPr/>
            </a:pPr>
            <a:endParaRPr lang="de-DE" sz="12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2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8" name="Rechteck 7"/>
          <p:cNvSpPr/>
          <p:nvPr/>
        </p:nvSpPr>
        <p:spPr>
          <a:xfrm>
            <a:off x="2125014" y="3876541"/>
            <a:ext cx="1584101"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2125014" y="4984124"/>
            <a:ext cx="1584101"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2125014" y="5383369"/>
            <a:ext cx="1584101"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1725769" y="3322749"/>
            <a:ext cx="1584101"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2446986" y="2781837"/>
            <a:ext cx="1725769"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5743977" y="3322749"/>
            <a:ext cx="2034862"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p:cNvSpPr/>
          <p:nvPr/>
        </p:nvSpPr>
        <p:spPr>
          <a:xfrm>
            <a:off x="6465194" y="2781837"/>
            <a:ext cx="1764406"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6130343" y="3928056"/>
            <a:ext cx="1584101"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6027312" y="5009882"/>
            <a:ext cx="1584101"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6091706" y="5357612"/>
            <a:ext cx="1584101" cy="3348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1"/>
                                        </p:tgtEl>
                                      </p:cBhvr>
                                    </p:animEffect>
                                    <p:set>
                                      <p:cBhvr>
                                        <p:cTn id="22" dur="1" fill="hold">
                                          <p:stCondLst>
                                            <p:cond delay="499"/>
                                          </p:stCondLst>
                                        </p:cTn>
                                        <p:tgtEl>
                                          <p:spTgt spid="11"/>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12"/>
                                        </p:tgtEl>
                                      </p:cBhvr>
                                    </p:animEffect>
                                    <p:set>
                                      <p:cBhvr>
                                        <p:cTn id="25" dur="1" fill="hold">
                                          <p:stCondLst>
                                            <p:cond delay="499"/>
                                          </p:stCondLst>
                                        </p:cTn>
                                        <p:tgtEl>
                                          <p:spTgt spid="12"/>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15"/>
                                        </p:tgtEl>
                                      </p:cBhvr>
                                    </p:animEffect>
                                    <p:set>
                                      <p:cBhvr>
                                        <p:cTn id="35" dur="1" fill="hold">
                                          <p:stCondLst>
                                            <p:cond delay="499"/>
                                          </p:stCondLst>
                                        </p:cTn>
                                        <p:tgtEl>
                                          <p:spTgt spid="15"/>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16"/>
                                        </p:tgtEl>
                                      </p:cBhvr>
                                    </p:animEffect>
                                    <p:set>
                                      <p:cBhvr>
                                        <p:cTn id="40" dur="1" fill="hold">
                                          <p:stCondLst>
                                            <p:cond delay="499"/>
                                          </p:stCondLst>
                                        </p:cTn>
                                        <p:tgtEl>
                                          <p:spTgt spid="16"/>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0" nodeType="clickEffect">
                                  <p:stCondLst>
                                    <p:cond delay="0"/>
                                  </p:stCondLst>
                                  <p:childTnLst>
                                    <p:animEffect transition="out" filter="fade">
                                      <p:cBhvr>
                                        <p:cTn id="44" dur="500"/>
                                        <p:tgtEl>
                                          <p:spTgt spid="17"/>
                                        </p:tgtEl>
                                      </p:cBhvr>
                                    </p:animEffect>
                                    <p:set>
                                      <p:cBhvr>
                                        <p:cTn id="45" dur="1" fill="hold">
                                          <p:stCondLst>
                                            <p:cond delay="499"/>
                                          </p:stCondLst>
                                        </p:cTn>
                                        <p:tgtEl>
                                          <p:spTgt spid="17"/>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0" nodeType="clickEffect">
                                  <p:stCondLst>
                                    <p:cond delay="0"/>
                                  </p:stCondLst>
                                  <p:childTnLst>
                                    <p:animEffect transition="out" filter="fade">
                                      <p:cBhvr>
                                        <p:cTn id="49" dur="500"/>
                                        <p:tgtEl>
                                          <p:spTgt spid="13"/>
                                        </p:tgtEl>
                                      </p:cBhvr>
                                    </p:animEffect>
                                    <p:set>
                                      <p:cBhvr>
                                        <p:cTn id="50" dur="1" fill="hold">
                                          <p:stCondLst>
                                            <p:cond delay="499"/>
                                          </p:stCondLst>
                                        </p:cTn>
                                        <p:tgtEl>
                                          <p:spTgt spid="13"/>
                                        </p:tgtEl>
                                        <p:attrNameLst>
                                          <p:attrName>style.visibility</p:attrName>
                                        </p:attrNameLst>
                                      </p:cBhvr>
                                      <p:to>
                                        <p:strVal val="hidden"/>
                                      </p:to>
                                    </p:set>
                                  </p:childTnLst>
                                </p:cTn>
                              </p:par>
                              <p:par>
                                <p:cTn id="51" presetID="10" presetClass="exit" presetSubtype="0" fill="hold" grpId="0" nodeType="withEffect">
                                  <p:stCondLst>
                                    <p:cond delay="0"/>
                                  </p:stCondLst>
                                  <p:childTnLst>
                                    <p:animEffect transition="out" filter="fade">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r>
              <a:rPr lang="de-DE" sz="2400" dirty="0" err="1" smtClean="0"/>
              <a:t>Muß</a:t>
            </a:r>
            <a:r>
              <a:rPr lang="de-DE" sz="2400" dirty="0" smtClean="0"/>
              <a:t>-Assoziation (Navigation in eine Richtung)</a:t>
            </a:r>
          </a:p>
          <a:p>
            <a:endParaRPr lang="de-DE" sz="2400" dirty="0" smtClean="0"/>
          </a:p>
          <a:p>
            <a:endParaRPr lang="de-DE" sz="2400" dirty="0" smtClean="0"/>
          </a:p>
          <a:p>
            <a:endParaRPr lang="de-DE" sz="2400" dirty="0" smtClean="0"/>
          </a:p>
          <a:p>
            <a:endParaRPr lang="de-DE" sz="2400" dirty="0" smtClean="0"/>
          </a:p>
          <a:p>
            <a:r>
              <a:rPr lang="de-DE" sz="2400" dirty="0" smtClean="0"/>
              <a:t>Kann-Assoziation (</a:t>
            </a:r>
            <a:r>
              <a:rPr lang="de-DE" sz="2400" dirty="0" err="1" smtClean="0"/>
              <a:t>Multiplizität</a:t>
            </a:r>
            <a:r>
              <a:rPr lang="de-DE" sz="2400" dirty="0" smtClean="0"/>
              <a:t> 0..1, einseitige Navigation)</a:t>
            </a:r>
            <a:endParaRPr lang="de-DE" sz="2400" dirty="0"/>
          </a:p>
        </p:txBody>
      </p:sp>
      <p:sp>
        <p:nvSpPr>
          <p:cNvPr id="14" name="Textfeld 13"/>
          <p:cNvSpPr txBox="1"/>
          <p:nvPr/>
        </p:nvSpPr>
        <p:spPr>
          <a:xfrm>
            <a:off x="2215166" y="2550017"/>
            <a:ext cx="300082" cy="369332"/>
          </a:xfrm>
          <a:prstGeom prst="rect">
            <a:avLst/>
          </a:prstGeom>
          <a:noFill/>
        </p:spPr>
        <p:txBody>
          <a:bodyPr wrap="none" rtlCol="0">
            <a:spAutoFit/>
          </a:bodyPr>
          <a:lstStyle/>
          <a:p>
            <a:r>
              <a:rPr lang="de-DE" dirty="0" smtClean="0"/>
              <a:t>*</a:t>
            </a:r>
            <a:endParaRPr lang="de-DE" dirty="0"/>
          </a:p>
        </p:txBody>
      </p:sp>
      <p:sp>
        <p:nvSpPr>
          <p:cNvPr id="2" name="Titel 1"/>
          <p:cNvSpPr>
            <a:spLocks noGrp="1"/>
          </p:cNvSpPr>
          <p:nvPr>
            <p:ph type="title"/>
          </p:nvPr>
        </p:nvSpPr>
        <p:spPr/>
        <p:txBody>
          <a:bodyPr/>
          <a:lstStyle/>
          <a:p>
            <a:r>
              <a:rPr lang="de-DE" dirty="0" smtClean="0"/>
              <a:t>Assoziationen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094704" y="2228045"/>
            <a:ext cx="2240924" cy="373487"/>
          </a:xfrm>
          <a:prstGeom prst="rect">
            <a:avLst/>
          </a:prstGeom>
          <a:noFill/>
          <a:ln w="28575">
            <a:solidFill>
              <a:schemeClr val="tx1"/>
            </a:solidFill>
          </a:ln>
        </p:spPr>
        <p:txBody>
          <a:bodyPr wrap="square" rtlCol="0">
            <a:spAutoFit/>
          </a:bodyPr>
          <a:lstStyle/>
          <a:p>
            <a:pPr algn="ctr"/>
            <a:r>
              <a:rPr lang="de-DE" dirty="0" smtClean="0"/>
              <a:t>Übungsgruppe</a:t>
            </a:r>
            <a:endParaRPr lang="de-DE" dirty="0"/>
          </a:p>
        </p:txBody>
      </p:sp>
      <p:sp>
        <p:nvSpPr>
          <p:cNvPr id="7" name="Textfeld 6"/>
          <p:cNvSpPr txBox="1"/>
          <p:nvPr/>
        </p:nvSpPr>
        <p:spPr>
          <a:xfrm>
            <a:off x="1094704" y="3193960"/>
            <a:ext cx="2240924" cy="373487"/>
          </a:xfrm>
          <a:prstGeom prst="rect">
            <a:avLst/>
          </a:prstGeom>
          <a:noFill/>
          <a:ln w="28575">
            <a:solidFill>
              <a:schemeClr val="tx1"/>
            </a:solidFill>
          </a:ln>
        </p:spPr>
        <p:txBody>
          <a:bodyPr wrap="square" rtlCol="0">
            <a:spAutoFit/>
          </a:bodyPr>
          <a:lstStyle/>
          <a:p>
            <a:pPr algn="ctr"/>
            <a:r>
              <a:rPr lang="de-DE" dirty="0" smtClean="0"/>
              <a:t>Raum</a:t>
            </a:r>
            <a:endParaRPr lang="de-DE" dirty="0"/>
          </a:p>
        </p:txBody>
      </p:sp>
      <p:sp>
        <p:nvSpPr>
          <p:cNvPr id="8" name="Textfeld 7"/>
          <p:cNvSpPr txBox="1"/>
          <p:nvPr/>
        </p:nvSpPr>
        <p:spPr>
          <a:xfrm>
            <a:off x="1094704" y="4494727"/>
            <a:ext cx="2240924" cy="373487"/>
          </a:xfrm>
          <a:prstGeom prst="rect">
            <a:avLst/>
          </a:prstGeom>
          <a:noFill/>
          <a:ln w="28575">
            <a:solidFill>
              <a:schemeClr val="tx1"/>
            </a:solidFill>
          </a:ln>
        </p:spPr>
        <p:txBody>
          <a:bodyPr wrap="square" rtlCol="0">
            <a:spAutoFit/>
          </a:bodyPr>
          <a:lstStyle/>
          <a:p>
            <a:pPr algn="ctr"/>
            <a:r>
              <a:rPr lang="de-DE" dirty="0" smtClean="0"/>
              <a:t>Student</a:t>
            </a:r>
            <a:endParaRPr lang="de-DE" dirty="0"/>
          </a:p>
        </p:txBody>
      </p:sp>
      <p:sp>
        <p:nvSpPr>
          <p:cNvPr id="9" name="Textfeld 8"/>
          <p:cNvSpPr txBox="1"/>
          <p:nvPr/>
        </p:nvSpPr>
        <p:spPr>
          <a:xfrm>
            <a:off x="1094704" y="5460642"/>
            <a:ext cx="2240924" cy="373487"/>
          </a:xfrm>
          <a:prstGeom prst="rect">
            <a:avLst/>
          </a:prstGeom>
          <a:noFill/>
          <a:ln w="28575">
            <a:solidFill>
              <a:schemeClr val="tx1"/>
            </a:solidFill>
          </a:ln>
        </p:spPr>
        <p:txBody>
          <a:bodyPr wrap="square" rtlCol="0">
            <a:spAutoFit/>
          </a:bodyPr>
          <a:lstStyle/>
          <a:p>
            <a:pPr algn="ctr"/>
            <a:r>
              <a:rPr lang="de-DE" dirty="0" smtClean="0"/>
              <a:t>Übungsgruppe</a:t>
            </a:r>
            <a:endParaRPr lang="de-DE" dirty="0"/>
          </a:p>
        </p:txBody>
      </p:sp>
      <p:cxnSp>
        <p:nvCxnSpPr>
          <p:cNvPr id="11" name="Gerade Verbindung mit Pfeil 10"/>
          <p:cNvCxnSpPr>
            <a:stCxn id="6" idx="2"/>
            <a:endCxn id="7" idx="0"/>
          </p:cNvCxnSpPr>
          <p:nvPr/>
        </p:nvCxnSpPr>
        <p:spPr>
          <a:xfrm rot="5400000">
            <a:off x="1918952" y="2897746"/>
            <a:ext cx="592428"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a:stCxn id="8" idx="2"/>
            <a:endCxn id="9" idx="0"/>
          </p:cNvCxnSpPr>
          <p:nvPr/>
        </p:nvCxnSpPr>
        <p:spPr>
          <a:xfrm rot="5400000">
            <a:off x="1918952" y="5164428"/>
            <a:ext cx="592428"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2215166" y="2859110"/>
            <a:ext cx="300082" cy="369332"/>
          </a:xfrm>
          <a:prstGeom prst="rect">
            <a:avLst/>
          </a:prstGeom>
          <a:noFill/>
          <a:ln>
            <a:noFill/>
          </a:ln>
        </p:spPr>
        <p:txBody>
          <a:bodyPr wrap="none" rtlCol="0">
            <a:spAutoFit/>
          </a:bodyPr>
          <a:lstStyle/>
          <a:p>
            <a:r>
              <a:rPr lang="de-DE" dirty="0" smtClean="0">
                <a:solidFill>
                  <a:srgbClr val="FF0000"/>
                </a:solidFill>
              </a:rPr>
              <a:t>1</a:t>
            </a:r>
            <a:endParaRPr lang="de-DE" dirty="0">
              <a:solidFill>
                <a:srgbClr val="FF0000"/>
              </a:solidFill>
            </a:endParaRPr>
          </a:p>
        </p:txBody>
      </p:sp>
      <p:sp>
        <p:nvSpPr>
          <p:cNvPr id="16" name="Textfeld 15"/>
          <p:cNvSpPr txBox="1"/>
          <p:nvPr/>
        </p:nvSpPr>
        <p:spPr>
          <a:xfrm>
            <a:off x="2215166" y="4816699"/>
            <a:ext cx="300082" cy="369332"/>
          </a:xfrm>
          <a:prstGeom prst="rect">
            <a:avLst/>
          </a:prstGeom>
          <a:noFill/>
        </p:spPr>
        <p:txBody>
          <a:bodyPr wrap="none" rtlCol="0">
            <a:spAutoFit/>
          </a:bodyPr>
          <a:lstStyle/>
          <a:p>
            <a:r>
              <a:rPr lang="de-DE" dirty="0" smtClean="0"/>
              <a:t>*</a:t>
            </a:r>
            <a:endParaRPr lang="de-DE" dirty="0"/>
          </a:p>
        </p:txBody>
      </p:sp>
      <p:sp>
        <p:nvSpPr>
          <p:cNvPr id="17" name="Textfeld 16"/>
          <p:cNvSpPr txBox="1"/>
          <p:nvPr/>
        </p:nvSpPr>
        <p:spPr>
          <a:xfrm>
            <a:off x="2215166" y="5125792"/>
            <a:ext cx="534121" cy="369332"/>
          </a:xfrm>
          <a:prstGeom prst="rect">
            <a:avLst/>
          </a:prstGeom>
          <a:noFill/>
          <a:ln>
            <a:noFill/>
          </a:ln>
        </p:spPr>
        <p:txBody>
          <a:bodyPr wrap="none" rtlCol="0">
            <a:spAutoFit/>
          </a:bodyPr>
          <a:lstStyle/>
          <a:p>
            <a:r>
              <a:rPr lang="de-DE" dirty="0" smtClean="0">
                <a:solidFill>
                  <a:srgbClr val="FF0000"/>
                </a:solidFill>
              </a:rPr>
              <a:t>0..1</a:t>
            </a:r>
            <a:endParaRPr lang="de-DE" dirty="0">
              <a:solidFill>
                <a:srgbClr val="FF0000"/>
              </a:solidFill>
            </a:endParaRPr>
          </a:p>
        </p:txBody>
      </p:sp>
      <p:cxnSp>
        <p:nvCxnSpPr>
          <p:cNvPr id="19" name="Gerade Verbindung 18"/>
          <p:cNvCxnSpPr/>
          <p:nvPr/>
        </p:nvCxnSpPr>
        <p:spPr>
          <a:xfrm rot="5400000">
            <a:off x="3142446" y="2897746"/>
            <a:ext cx="1313645" cy="1588"/>
          </a:xfrm>
          <a:prstGeom prst="line">
            <a:avLst/>
          </a:prstGeom>
          <a:ln w="2540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p:nvCxnSpPr>
        <p:spPr>
          <a:xfrm rot="5400000">
            <a:off x="3142446" y="5138671"/>
            <a:ext cx="1313645" cy="1588"/>
          </a:xfrm>
          <a:prstGeom prst="line">
            <a:avLst/>
          </a:prstGeom>
          <a:ln w="2540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21" name="Pfeil nach rechts 20"/>
          <p:cNvSpPr/>
          <p:nvPr/>
        </p:nvSpPr>
        <p:spPr>
          <a:xfrm>
            <a:off x="3567447" y="2730322"/>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a:off x="3567447" y="5009882"/>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tangle 3"/>
          <p:cNvSpPr txBox="1">
            <a:spLocks noChangeArrowheads="1"/>
          </p:cNvSpPr>
          <p:nvPr/>
        </p:nvSpPr>
        <p:spPr>
          <a:xfrm>
            <a:off x="4262236" y="2193699"/>
            <a:ext cx="3658272" cy="1566931"/>
          </a:xfrm>
          <a:prstGeom prst="rect">
            <a:avLst/>
          </a:prstGeom>
          <a:solidFill>
            <a:schemeClr val="bg1"/>
          </a:solidFill>
          <a:ln>
            <a:no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a:t>
            </a:r>
            <a:r>
              <a:rPr lang="de-DE" sz="1600" dirty="0" err="1" smtClean="0">
                <a:latin typeface="Courier New" pitchFamily="49" charset="0"/>
              </a:rPr>
              <a:t>Uebungsgruppe</a:t>
            </a: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Raum &amp;</a:t>
            </a:r>
            <a:r>
              <a:rPr lang="de-DE" sz="1600" dirty="0" err="1" smtClean="0">
                <a:latin typeface="Courier New" pitchFamily="49" charset="0"/>
              </a:rPr>
              <a:t>uebungsraum</a:t>
            </a:r>
            <a:r>
              <a:rPr lang="de-DE" sz="1600"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Raum { … };</a:t>
            </a: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24" name="Rectangle 3"/>
          <p:cNvSpPr txBox="1">
            <a:spLocks noChangeArrowheads="1"/>
          </p:cNvSpPr>
          <p:nvPr/>
        </p:nvSpPr>
        <p:spPr>
          <a:xfrm>
            <a:off x="4262236" y="4421744"/>
            <a:ext cx="3658272" cy="1566931"/>
          </a:xfrm>
          <a:prstGeom prst="rect">
            <a:avLst/>
          </a:prstGeom>
          <a:solidFill>
            <a:schemeClr val="bg1"/>
          </a:solidFill>
          <a:ln>
            <a:no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Student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r>
              <a:rPr lang="de-DE" sz="1600" dirty="0" err="1" smtClean="0">
                <a:latin typeface="Courier New" pitchFamily="49" charset="0"/>
              </a:rPr>
              <a:t>Uebungsgruppe</a:t>
            </a:r>
            <a:r>
              <a:rPr lang="de-DE" sz="1600" dirty="0" smtClean="0">
                <a:latin typeface="Courier New" pitchFamily="49" charset="0"/>
              </a:rPr>
              <a:t> *gruppe;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defRPr/>
            </a:pPr>
            <a:r>
              <a:rPr lang="de-DE" sz="1600" dirty="0" err="1" smtClean="0">
                <a:latin typeface="Courier New" pitchFamily="49" charset="0"/>
              </a:rPr>
              <a:t>class</a:t>
            </a:r>
            <a:r>
              <a:rPr lang="de-DE" sz="1600" dirty="0" smtClean="0">
                <a:latin typeface="Courier New" pitchFamily="49" charset="0"/>
              </a:rPr>
              <a:t> </a:t>
            </a:r>
            <a:r>
              <a:rPr lang="de-DE" sz="1600" dirty="0" err="1" smtClean="0">
                <a:latin typeface="Courier New" pitchFamily="49" charset="0"/>
              </a:rPr>
              <a:t>Uebungsgruppe</a:t>
            </a:r>
            <a:r>
              <a:rPr lang="de-DE" sz="1600" dirty="0" smtClean="0">
                <a:latin typeface="Courier New" pitchFamily="49" charset="0"/>
              </a:rPr>
              <a:t> { … };</a:t>
            </a: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r>
              <a:rPr lang="de-DE" sz="2400" dirty="0" smtClean="0"/>
              <a:t>Assoziation mit </a:t>
            </a:r>
            <a:r>
              <a:rPr lang="de-DE" sz="2400" dirty="0" err="1" smtClean="0"/>
              <a:t>Multiplizität</a:t>
            </a:r>
            <a:r>
              <a:rPr lang="de-DE" sz="2400" dirty="0" smtClean="0"/>
              <a:t> größer 1, beidseitige Navigation</a:t>
            </a:r>
          </a:p>
          <a:p>
            <a:endParaRPr lang="de-DE" sz="2400" dirty="0" smtClean="0"/>
          </a:p>
          <a:p>
            <a:endParaRPr lang="de-DE" sz="2400" dirty="0" smtClean="0"/>
          </a:p>
          <a:p>
            <a:endParaRPr lang="de-DE" sz="2400" dirty="0" smtClean="0"/>
          </a:p>
          <a:p>
            <a:endParaRPr lang="de-DE" sz="2400" dirty="0" smtClean="0"/>
          </a:p>
          <a:p>
            <a:endParaRPr lang="de-DE" sz="2400" dirty="0" smtClean="0"/>
          </a:p>
          <a:p>
            <a:endParaRPr lang="de-DE" sz="2400" dirty="0" smtClean="0"/>
          </a:p>
          <a:p>
            <a:pPr lvl="1"/>
            <a:r>
              <a:rPr lang="de-DE" sz="2000" dirty="0" err="1" smtClean="0"/>
              <a:t>Wieviele</a:t>
            </a:r>
            <a:r>
              <a:rPr lang="de-DE" sz="2000" dirty="0" smtClean="0"/>
              <a:t> Elemente ein Feld enthalten kann wird erst bei der Initialisierung festgelegt</a:t>
            </a:r>
          </a:p>
          <a:p>
            <a:pPr lvl="1"/>
            <a:r>
              <a:rPr lang="de-DE" sz="2000" dirty="0" smtClean="0"/>
              <a:t>Statt eines </a:t>
            </a:r>
            <a:r>
              <a:rPr lang="de-DE" sz="2000" dirty="0" err="1" smtClean="0"/>
              <a:t>Vectors</a:t>
            </a:r>
            <a:r>
              <a:rPr lang="de-DE" sz="2000" dirty="0" smtClean="0"/>
              <a:t> können auch Container-Klassen verwendet werden</a:t>
            </a:r>
            <a:endParaRPr lang="de-DE" sz="2000" dirty="0"/>
          </a:p>
        </p:txBody>
      </p:sp>
      <p:sp>
        <p:nvSpPr>
          <p:cNvPr id="14" name="Textfeld 13"/>
          <p:cNvSpPr txBox="1"/>
          <p:nvPr/>
        </p:nvSpPr>
        <p:spPr>
          <a:xfrm>
            <a:off x="2215166" y="2550017"/>
            <a:ext cx="300082" cy="369332"/>
          </a:xfrm>
          <a:prstGeom prst="rect">
            <a:avLst/>
          </a:prstGeom>
          <a:noFill/>
        </p:spPr>
        <p:txBody>
          <a:bodyPr wrap="none" rtlCol="0">
            <a:spAutoFit/>
          </a:bodyPr>
          <a:lstStyle/>
          <a:p>
            <a:r>
              <a:rPr lang="de-DE" dirty="0" smtClean="0"/>
              <a:t>*</a:t>
            </a:r>
            <a:endParaRPr lang="de-DE" dirty="0"/>
          </a:p>
        </p:txBody>
      </p:sp>
      <p:sp>
        <p:nvSpPr>
          <p:cNvPr id="2" name="Titel 1"/>
          <p:cNvSpPr>
            <a:spLocks noGrp="1"/>
          </p:cNvSpPr>
          <p:nvPr>
            <p:ph type="title"/>
          </p:nvPr>
        </p:nvSpPr>
        <p:spPr/>
        <p:txBody>
          <a:bodyPr/>
          <a:lstStyle/>
          <a:p>
            <a:r>
              <a:rPr lang="de-DE" dirty="0" smtClean="0"/>
              <a:t>Assoziationen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094704" y="2228045"/>
            <a:ext cx="2240924" cy="373487"/>
          </a:xfrm>
          <a:prstGeom prst="rect">
            <a:avLst/>
          </a:prstGeom>
          <a:noFill/>
          <a:ln w="28575">
            <a:solidFill>
              <a:schemeClr val="tx1"/>
            </a:solidFill>
          </a:ln>
        </p:spPr>
        <p:txBody>
          <a:bodyPr wrap="square" rtlCol="0">
            <a:spAutoFit/>
          </a:bodyPr>
          <a:lstStyle/>
          <a:p>
            <a:pPr algn="ctr"/>
            <a:r>
              <a:rPr lang="de-DE" dirty="0" smtClean="0"/>
              <a:t>Übungsgruppe</a:t>
            </a:r>
            <a:endParaRPr lang="de-DE" dirty="0"/>
          </a:p>
        </p:txBody>
      </p:sp>
      <p:sp>
        <p:nvSpPr>
          <p:cNvPr id="7" name="Textfeld 6"/>
          <p:cNvSpPr txBox="1"/>
          <p:nvPr/>
        </p:nvSpPr>
        <p:spPr>
          <a:xfrm>
            <a:off x="1094704" y="3193960"/>
            <a:ext cx="2240924" cy="373487"/>
          </a:xfrm>
          <a:prstGeom prst="rect">
            <a:avLst/>
          </a:prstGeom>
          <a:noFill/>
          <a:ln w="28575">
            <a:solidFill>
              <a:schemeClr val="tx1"/>
            </a:solidFill>
          </a:ln>
        </p:spPr>
        <p:txBody>
          <a:bodyPr wrap="square" rtlCol="0">
            <a:spAutoFit/>
          </a:bodyPr>
          <a:lstStyle/>
          <a:p>
            <a:pPr algn="ctr"/>
            <a:r>
              <a:rPr lang="de-DE" dirty="0" smtClean="0"/>
              <a:t>Raum</a:t>
            </a:r>
            <a:endParaRPr lang="de-DE" dirty="0"/>
          </a:p>
        </p:txBody>
      </p:sp>
      <p:cxnSp>
        <p:nvCxnSpPr>
          <p:cNvPr id="11" name="Gerade Verbindung mit Pfeil 10"/>
          <p:cNvCxnSpPr>
            <a:stCxn id="6" idx="2"/>
            <a:endCxn id="7" idx="0"/>
          </p:cNvCxnSpPr>
          <p:nvPr/>
        </p:nvCxnSpPr>
        <p:spPr>
          <a:xfrm rot="5400000">
            <a:off x="1918952" y="2897746"/>
            <a:ext cx="592428" cy="1588"/>
          </a:xfrm>
          <a:prstGeom prst="straightConnector1">
            <a:avLst/>
          </a:prstGeom>
          <a:ln w="2540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2215166" y="2859110"/>
            <a:ext cx="534121" cy="369332"/>
          </a:xfrm>
          <a:prstGeom prst="rect">
            <a:avLst/>
          </a:prstGeom>
          <a:noFill/>
          <a:ln>
            <a:noFill/>
          </a:ln>
        </p:spPr>
        <p:txBody>
          <a:bodyPr wrap="none" rtlCol="0">
            <a:spAutoFit/>
          </a:bodyPr>
          <a:lstStyle/>
          <a:p>
            <a:r>
              <a:rPr lang="de-DE" dirty="0" smtClean="0">
                <a:solidFill>
                  <a:srgbClr val="FF0000"/>
                </a:solidFill>
              </a:rPr>
              <a:t>0..1</a:t>
            </a:r>
            <a:endParaRPr lang="de-DE" dirty="0">
              <a:solidFill>
                <a:srgbClr val="FF0000"/>
              </a:solidFill>
            </a:endParaRPr>
          </a:p>
        </p:txBody>
      </p:sp>
      <p:cxnSp>
        <p:nvCxnSpPr>
          <p:cNvPr id="19" name="Gerade Verbindung 18"/>
          <p:cNvCxnSpPr/>
          <p:nvPr/>
        </p:nvCxnSpPr>
        <p:spPr>
          <a:xfrm rot="5400000">
            <a:off x="3142446" y="2897746"/>
            <a:ext cx="1313645" cy="1588"/>
          </a:xfrm>
          <a:prstGeom prst="line">
            <a:avLst/>
          </a:prstGeom>
          <a:ln w="2540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21" name="Pfeil nach rechts 20"/>
          <p:cNvSpPr/>
          <p:nvPr/>
        </p:nvSpPr>
        <p:spPr>
          <a:xfrm>
            <a:off x="3567447" y="2730322"/>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tangle 3"/>
          <p:cNvSpPr txBox="1">
            <a:spLocks noChangeArrowheads="1"/>
          </p:cNvSpPr>
          <p:nvPr/>
        </p:nvSpPr>
        <p:spPr>
          <a:xfrm>
            <a:off x="4262236" y="2039153"/>
            <a:ext cx="4534034" cy="2687393"/>
          </a:xfrm>
          <a:prstGeom prst="rect">
            <a:avLst/>
          </a:prstGeom>
          <a:noFill/>
          <a:ln>
            <a:no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Student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r>
              <a:rPr lang="de-DE" sz="1600" dirty="0" err="1" smtClean="0">
                <a:latin typeface="Courier New" pitchFamily="49" charset="0"/>
              </a:rPr>
              <a:t>Uebungsgruppe</a:t>
            </a:r>
            <a:r>
              <a:rPr lang="de-DE" sz="1600" dirty="0" smtClean="0">
                <a:latin typeface="Courier New" pitchFamily="49" charset="0"/>
              </a:rPr>
              <a:t> *</a:t>
            </a:r>
            <a:r>
              <a:rPr lang="de-DE" sz="1600" dirty="0" err="1" smtClean="0">
                <a:latin typeface="Courier New" pitchFamily="49" charset="0"/>
              </a:rPr>
              <a:t>pGruppe</a:t>
            </a:r>
            <a:r>
              <a:rPr lang="de-DE" sz="1600"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a:t>
            </a:r>
            <a:r>
              <a:rPr lang="de-DE" sz="1600" dirty="0" err="1" smtClean="0">
                <a:latin typeface="Courier New" pitchFamily="49" charset="0"/>
              </a:rPr>
              <a:t>Uebungsgruppe</a:t>
            </a:r>
            <a:r>
              <a:rPr lang="de-DE" sz="1600"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r>
              <a:rPr lang="de-DE" sz="1600" dirty="0" err="1" smtClean="0">
                <a:latin typeface="Courier New" pitchFamily="49" charset="0"/>
              </a:rPr>
              <a:t>vector</a:t>
            </a:r>
            <a:r>
              <a:rPr lang="de-DE" sz="1600" dirty="0" smtClean="0">
                <a:latin typeface="Courier New" pitchFamily="49" charset="0"/>
              </a:rPr>
              <a:t>&lt;Student*&gt; </a:t>
            </a:r>
            <a:r>
              <a:rPr lang="de-DE" sz="1600" dirty="0" err="1" smtClean="0">
                <a:latin typeface="Courier New" pitchFamily="49" charset="0"/>
              </a:rPr>
              <a:t>teilnehmer</a:t>
            </a:r>
            <a:r>
              <a:rPr lang="de-DE" sz="1600"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a:t>
            </a: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Assoziation oder Aggregation?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17" name="Gruppieren 16"/>
          <p:cNvGrpSpPr/>
          <p:nvPr/>
        </p:nvGrpSpPr>
        <p:grpSpPr>
          <a:xfrm>
            <a:off x="1734907" y="2675225"/>
            <a:ext cx="5431313" cy="930855"/>
            <a:chOff x="1374297" y="1889618"/>
            <a:chExt cx="2476475" cy="424435"/>
          </a:xfrm>
        </p:grpSpPr>
        <p:grpSp>
          <p:nvGrpSpPr>
            <p:cNvPr id="7" name="Gruppieren 5"/>
            <p:cNvGrpSpPr/>
            <p:nvPr/>
          </p:nvGrpSpPr>
          <p:grpSpPr>
            <a:xfrm>
              <a:off x="1374297" y="1889618"/>
              <a:ext cx="2476475" cy="424435"/>
              <a:chOff x="1396334" y="1599028"/>
              <a:chExt cx="6094750" cy="872197"/>
            </a:xfrm>
          </p:grpSpPr>
          <p:grpSp>
            <p:nvGrpSpPr>
              <p:cNvPr id="9" name="Gruppieren 5"/>
              <p:cNvGrpSpPr/>
              <p:nvPr/>
            </p:nvGrpSpPr>
            <p:grpSpPr>
              <a:xfrm>
                <a:off x="1396334" y="1599028"/>
                <a:ext cx="1603717" cy="872197"/>
                <a:chOff x="604911" y="1617785"/>
                <a:chExt cx="1603717" cy="872197"/>
              </a:xfrm>
            </p:grpSpPr>
            <p:sp>
              <p:nvSpPr>
                <p:cNvPr id="14" name="Rechteck 13"/>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604912" y="1617785"/>
                  <a:ext cx="1561513" cy="374897"/>
                </a:xfrm>
                <a:prstGeom prst="rect">
                  <a:avLst/>
                </a:prstGeom>
                <a:noFill/>
              </p:spPr>
              <p:txBody>
                <a:bodyPr wrap="square" rtlCol="0">
                  <a:spAutoFit/>
                </a:bodyPr>
                <a:lstStyle/>
                <a:p>
                  <a:pPr algn="ctr"/>
                  <a:r>
                    <a:rPr lang="de-DE" sz="2000" dirty="0" smtClean="0"/>
                    <a:t>Ganzes</a:t>
                  </a:r>
                  <a:endParaRPr lang="de-DE" sz="2000" dirty="0"/>
                </a:p>
              </p:txBody>
            </p:sp>
          </p:grpSp>
          <p:grpSp>
            <p:nvGrpSpPr>
              <p:cNvPr id="10" name="Gruppieren 15"/>
              <p:cNvGrpSpPr/>
              <p:nvPr/>
            </p:nvGrpSpPr>
            <p:grpSpPr>
              <a:xfrm>
                <a:off x="5887367" y="1599028"/>
                <a:ext cx="1603717" cy="872197"/>
                <a:chOff x="6691532" y="1599028"/>
                <a:chExt cx="1603717" cy="872197"/>
              </a:xfrm>
            </p:grpSpPr>
            <p:sp>
              <p:nvSpPr>
                <p:cNvPr id="12" name="Rechteck 11"/>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6691533" y="1599028"/>
                  <a:ext cx="1561513" cy="374897"/>
                </a:xfrm>
                <a:prstGeom prst="rect">
                  <a:avLst/>
                </a:prstGeom>
                <a:noFill/>
              </p:spPr>
              <p:txBody>
                <a:bodyPr wrap="square" rtlCol="0">
                  <a:spAutoFit/>
                </a:bodyPr>
                <a:lstStyle/>
                <a:p>
                  <a:pPr algn="ctr"/>
                  <a:r>
                    <a:rPr lang="de-DE" sz="2000" dirty="0" smtClean="0"/>
                    <a:t>Teil</a:t>
                  </a:r>
                  <a:endParaRPr lang="de-DE" sz="2000" dirty="0"/>
                </a:p>
              </p:txBody>
            </p:sp>
          </p:grpSp>
          <p:cxnSp>
            <p:nvCxnSpPr>
              <p:cNvPr id="11" name="Gerade Verbindung 10"/>
              <p:cNvCxnSpPr/>
              <p:nvPr/>
            </p:nvCxnSpPr>
            <p:spPr>
              <a:xfrm rot="10800000">
                <a:off x="2998863" y="1965913"/>
                <a:ext cx="2903761" cy="1588"/>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6" name="Flussdiagramm: Verzweigung 15"/>
            <p:cNvSpPr/>
            <p:nvPr/>
          </p:nvSpPr>
          <p:spPr>
            <a:xfrm>
              <a:off x="2028990" y="2025588"/>
              <a:ext cx="132549" cy="8880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Inhaltsplatzhalter 2"/>
          <p:cNvSpPr>
            <a:spLocks noGrp="1"/>
          </p:cNvSpPr>
          <p:nvPr>
            <p:ph idx="1"/>
          </p:nvPr>
        </p:nvSpPr>
        <p:spPr>
          <a:xfrm>
            <a:off x="457200" y="3850784"/>
            <a:ext cx="8229600" cy="2120832"/>
          </a:xfrm>
        </p:spPr>
        <p:txBody>
          <a:bodyPr>
            <a:normAutofit/>
          </a:bodyPr>
          <a:lstStyle/>
          <a:p>
            <a:r>
              <a:rPr lang="de-DE" sz="2000" dirty="0" smtClean="0"/>
              <a:t>Eine exakte Definition der Aggregation wird in der UML2 nicht gegeben </a:t>
            </a:r>
          </a:p>
          <a:p>
            <a:r>
              <a:rPr lang="de-DE" sz="2000" dirty="0" smtClean="0"/>
              <a:t>Grundsätzlich ist die Abgrenzung zwischen Assoziation und Aggregation schwierig. Ein Indiz für die Verwendung einer Aggregation ist die </a:t>
            </a:r>
            <a:r>
              <a:rPr lang="de-DE" sz="2000" dirty="0" err="1" smtClean="0"/>
              <a:t>Transitivität</a:t>
            </a:r>
            <a:r>
              <a:rPr lang="de-DE" sz="2000" dirty="0" smtClean="0"/>
              <a:t>:</a:t>
            </a:r>
          </a:p>
          <a:p>
            <a:pPr lvl="1"/>
            <a:r>
              <a:rPr lang="de-DE" sz="2000" dirty="0" smtClean="0"/>
              <a:t>Wenn B ein Teil von A ist und C ein Teil von B, dann </a:t>
            </a:r>
            <a:r>
              <a:rPr lang="de-DE" sz="2000" dirty="0" err="1" smtClean="0"/>
              <a:t>muß</a:t>
            </a:r>
            <a:r>
              <a:rPr lang="de-DE" sz="2000" dirty="0" smtClean="0"/>
              <a:t> auch C ein Teil von A sein</a:t>
            </a:r>
          </a:p>
        </p:txBody>
      </p:sp>
      <p:grpSp>
        <p:nvGrpSpPr>
          <p:cNvPr id="20" name="Gruppieren 5"/>
          <p:cNvGrpSpPr/>
          <p:nvPr/>
        </p:nvGrpSpPr>
        <p:grpSpPr>
          <a:xfrm>
            <a:off x="1734907" y="1425974"/>
            <a:ext cx="5431313" cy="930855"/>
            <a:chOff x="1396334" y="1599028"/>
            <a:chExt cx="6094750" cy="872197"/>
          </a:xfrm>
        </p:grpSpPr>
        <p:grpSp>
          <p:nvGrpSpPr>
            <p:cNvPr id="22" name="Gruppieren 5"/>
            <p:cNvGrpSpPr/>
            <p:nvPr/>
          </p:nvGrpSpPr>
          <p:grpSpPr>
            <a:xfrm>
              <a:off x="1396334" y="1599028"/>
              <a:ext cx="1603717" cy="872197"/>
              <a:chOff x="604911" y="1617785"/>
              <a:chExt cx="1603717" cy="872197"/>
            </a:xfrm>
          </p:grpSpPr>
          <p:sp>
            <p:nvSpPr>
              <p:cNvPr id="27" name="Rechteck 26"/>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604912" y="1617785"/>
                <a:ext cx="1561513" cy="374897"/>
              </a:xfrm>
              <a:prstGeom prst="rect">
                <a:avLst/>
              </a:prstGeom>
              <a:noFill/>
            </p:spPr>
            <p:txBody>
              <a:bodyPr wrap="square" rtlCol="0">
                <a:spAutoFit/>
              </a:bodyPr>
              <a:lstStyle/>
              <a:p>
                <a:pPr algn="ctr"/>
                <a:r>
                  <a:rPr lang="de-DE" sz="2000" dirty="0" err="1" smtClean="0"/>
                  <a:t>KlasseA</a:t>
                </a:r>
                <a:endParaRPr lang="de-DE" sz="2000" dirty="0"/>
              </a:p>
            </p:txBody>
          </p:sp>
        </p:grpSp>
        <p:grpSp>
          <p:nvGrpSpPr>
            <p:cNvPr id="23" name="Gruppieren 15"/>
            <p:cNvGrpSpPr/>
            <p:nvPr/>
          </p:nvGrpSpPr>
          <p:grpSpPr>
            <a:xfrm>
              <a:off x="5887367" y="1599028"/>
              <a:ext cx="1603717" cy="872197"/>
              <a:chOff x="6691532" y="1599028"/>
              <a:chExt cx="1603717" cy="872197"/>
            </a:xfrm>
          </p:grpSpPr>
          <p:sp>
            <p:nvSpPr>
              <p:cNvPr id="25" name="Rechteck 24"/>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6691533" y="1599028"/>
                <a:ext cx="1561513" cy="374897"/>
              </a:xfrm>
              <a:prstGeom prst="rect">
                <a:avLst/>
              </a:prstGeom>
              <a:noFill/>
            </p:spPr>
            <p:txBody>
              <a:bodyPr wrap="square" rtlCol="0">
                <a:spAutoFit/>
              </a:bodyPr>
              <a:lstStyle/>
              <a:p>
                <a:pPr algn="ctr"/>
                <a:r>
                  <a:rPr lang="de-DE" sz="2000" dirty="0" err="1" smtClean="0"/>
                  <a:t>KlasseB</a:t>
                </a:r>
                <a:endParaRPr lang="de-DE" sz="2000" dirty="0"/>
              </a:p>
            </p:txBody>
          </p:sp>
        </p:grpSp>
        <p:cxnSp>
          <p:nvCxnSpPr>
            <p:cNvPr id="24" name="Gerade Verbindung 23"/>
            <p:cNvCxnSpPr/>
            <p:nvPr/>
          </p:nvCxnSpPr>
          <p:spPr>
            <a:xfrm rot="10800000">
              <a:off x="2998863" y="1965913"/>
              <a:ext cx="2903761" cy="1588"/>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uppieren 36"/>
          <p:cNvGrpSpPr/>
          <p:nvPr/>
        </p:nvGrpSpPr>
        <p:grpSpPr>
          <a:xfrm>
            <a:off x="1734907" y="1657792"/>
            <a:ext cx="5431313" cy="930855"/>
            <a:chOff x="1374297" y="1889618"/>
            <a:chExt cx="2476475" cy="424435"/>
          </a:xfrm>
        </p:grpSpPr>
        <p:grpSp>
          <p:nvGrpSpPr>
            <p:cNvPr id="38" name="Gruppieren 5"/>
            <p:cNvGrpSpPr/>
            <p:nvPr/>
          </p:nvGrpSpPr>
          <p:grpSpPr>
            <a:xfrm>
              <a:off x="1374297" y="1889618"/>
              <a:ext cx="2476475" cy="424435"/>
              <a:chOff x="1396334" y="1599028"/>
              <a:chExt cx="6094750" cy="872197"/>
            </a:xfrm>
          </p:grpSpPr>
          <p:grpSp>
            <p:nvGrpSpPr>
              <p:cNvPr id="40" name="Gruppieren 5"/>
              <p:cNvGrpSpPr/>
              <p:nvPr/>
            </p:nvGrpSpPr>
            <p:grpSpPr>
              <a:xfrm>
                <a:off x="1396334" y="1599028"/>
                <a:ext cx="1603717" cy="872197"/>
                <a:chOff x="604911" y="1617785"/>
                <a:chExt cx="1603717" cy="872197"/>
              </a:xfrm>
            </p:grpSpPr>
            <p:sp>
              <p:nvSpPr>
                <p:cNvPr id="45" name="Rechteck 44"/>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604912" y="1617785"/>
                  <a:ext cx="1561513" cy="374897"/>
                </a:xfrm>
                <a:prstGeom prst="rect">
                  <a:avLst/>
                </a:prstGeom>
                <a:noFill/>
              </p:spPr>
              <p:txBody>
                <a:bodyPr wrap="square" rtlCol="0">
                  <a:spAutoFit/>
                </a:bodyPr>
                <a:lstStyle/>
                <a:p>
                  <a:pPr algn="ctr"/>
                  <a:r>
                    <a:rPr lang="de-DE" sz="2000" dirty="0" smtClean="0"/>
                    <a:t>Ganzes</a:t>
                  </a:r>
                  <a:endParaRPr lang="de-DE" sz="2000" dirty="0"/>
                </a:p>
              </p:txBody>
            </p:sp>
          </p:grpSp>
          <p:grpSp>
            <p:nvGrpSpPr>
              <p:cNvPr id="41" name="Gruppieren 15"/>
              <p:cNvGrpSpPr/>
              <p:nvPr/>
            </p:nvGrpSpPr>
            <p:grpSpPr>
              <a:xfrm>
                <a:off x="5887367" y="1599028"/>
                <a:ext cx="1603717" cy="872197"/>
                <a:chOff x="6691532" y="1599028"/>
                <a:chExt cx="1603717" cy="872197"/>
              </a:xfrm>
            </p:grpSpPr>
            <p:sp>
              <p:nvSpPr>
                <p:cNvPr id="43" name="Rechteck 42"/>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xtfeld 43"/>
                <p:cNvSpPr txBox="1"/>
                <p:nvPr/>
              </p:nvSpPr>
              <p:spPr>
                <a:xfrm>
                  <a:off x="6691533" y="1599028"/>
                  <a:ext cx="1561513" cy="374897"/>
                </a:xfrm>
                <a:prstGeom prst="rect">
                  <a:avLst/>
                </a:prstGeom>
                <a:noFill/>
              </p:spPr>
              <p:txBody>
                <a:bodyPr wrap="square" rtlCol="0">
                  <a:spAutoFit/>
                </a:bodyPr>
                <a:lstStyle/>
                <a:p>
                  <a:pPr algn="ctr"/>
                  <a:r>
                    <a:rPr lang="de-DE" sz="2000" dirty="0" smtClean="0"/>
                    <a:t>Teil</a:t>
                  </a:r>
                  <a:endParaRPr lang="de-DE" sz="2000" dirty="0"/>
                </a:p>
              </p:txBody>
            </p:sp>
          </p:grpSp>
          <p:cxnSp>
            <p:nvCxnSpPr>
              <p:cNvPr id="42" name="Gerade Verbindung 41"/>
              <p:cNvCxnSpPr/>
              <p:nvPr/>
            </p:nvCxnSpPr>
            <p:spPr>
              <a:xfrm rot="10800000">
                <a:off x="2998863" y="1965913"/>
                <a:ext cx="2903761" cy="1588"/>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9" name="Flussdiagramm: Verzweigung 38"/>
            <p:cNvSpPr/>
            <p:nvPr/>
          </p:nvSpPr>
          <p:spPr>
            <a:xfrm>
              <a:off x="2028990" y="2025588"/>
              <a:ext cx="132549" cy="8880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 name="Inhaltsplatzhalter 2"/>
          <p:cNvSpPr>
            <a:spLocks noGrp="1"/>
          </p:cNvSpPr>
          <p:nvPr>
            <p:ph idx="1"/>
          </p:nvPr>
        </p:nvSpPr>
        <p:spPr>
          <a:xfrm>
            <a:off x="457200" y="4237149"/>
            <a:ext cx="8229600" cy="1889013"/>
          </a:xfrm>
        </p:spPr>
        <p:txBody>
          <a:bodyPr>
            <a:normAutofit lnSpcReduction="10000"/>
          </a:bodyPr>
          <a:lstStyle/>
          <a:p>
            <a:r>
              <a:rPr lang="de-DE" sz="2000" dirty="0" smtClean="0"/>
              <a:t>Die Komposition als Sonderfall der Aggregation beschreibt die Beziehung zwischen einem </a:t>
            </a:r>
            <a:r>
              <a:rPr lang="de-DE" sz="2000" i="1" dirty="0" smtClean="0"/>
              <a:t>Ganzen</a:t>
            </a:r>
            <a:r>
              <a:rPr lang="de-DE" sz="2000" dirty="0" smtClean="0"/>
              <a:t> und seinen </a:t>
            </a:r>
            <a:r>
              <a:rPr lang="de-DE" sz="2000" i="1" dirty="0" smtClean="0"/>
              <a:t>Teilen</a:t>
            </a:r>
            <a:r>
              <a:rPr lang="de-DE" sz="2000" dirty="0" smtClean="0"/>
              <a:t>. Der Unterschied zur Aggregation ist im Kern, dass </a:t>
            </a:r>
            <a:r>
              <a:rPr lang="de-DE" sz="2000" b="1" i="1" dirty="0" smtClean="0"/>
              <a:t>die Existenz des Teil-Objektes durch die des übergeordneten Objektes</a:t>
            </a:r>
            <a:r>
              <a:rPr lang="de-DE" sz="2000" dirty="0" smtClean="0"/>
              <a:t> bedingt ist.</a:t>
            </a:r>
          </a:p>
          <a:p>
            <a:r>
              <a:rPr lang="de-DE" sz="2000" dirty="0" smtClean="0"/>
              <a:t>In der Praxis kommt die Komposition häufiger vor als die generischere Aggregation</a:t>
            </a:r>
            <a:endParaRPr lang="de-DE" sz="1800" dirty="0"/>
          </a:p>
        </p:txBody>
      </p:sp>
      <p:sp>
        <p:nvSpPr>
          <p:cNvPr id="2" name="Titel 1"/>
          <p:cNvSpPr>
            <a:spLocks noGrp="1"/>
          </p:cNvSpPr>
          <p:nvPr>
            <p:ph type="title"/>
          </p:nvPr>
        </p:nvSpPr>
        <p:spPr/>
        <p:txBody>
          <a:bodyPr/>
          <a:lstStyle/>
          <a:p>
            <a:r>
              <a:rPr lang="de-DE" dirty="0" smtClean="0"/>
              <a:t>Aggregation und Komposition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16" name="Gruppieren 15"/>
          <p:cNvGrpSpPr/>
          <p:nvPr/>
        </p:nvGrpSpPr>
        <p:grpSpPr>
          <a:xfrm>
            <a:off x="1734907" y="2907042"/>
            <a:ext cx="5431313" cy="930855"/>
            <a:chOff x="1374297" y="1889618"/>
            <a:chExt cx="2476475" cy="424435"/>
          </a:xfrm>
        </p:grpSpPr>
        <p:grpSp>
          <p:nvGrpSpPr>
            <p:cNvPr id="17" name="Gruppieren 5"/>
            <p:cNvGrpSpPr/>
            <p:nvPr/>
          </p:nvGrpSpPr>
          <p:grpSpPr>
            <a:xfrm>
              <a:off x="1374297" y="1889618"/>
              <a:ext cx="2476475" cy="424435"/>
              <a:chOff x="1396334" y="1599028"/>
              <a:chExt cx="6094750" cy="872197"/>
            </a:xfrm>
          </p:grpSpPr>
          <p:grpSp>
            <p:nvGrpSpPr>
              <p:cNvPr id="20" name="Gruppieren 5"/>
              <p:cNvGrpSpPr/>
              <p:nvPr/>
            </p:nvGrpSpPr>
            <p:grpSpPr>
              <a:xfrm>
                <a:off x="1396334" y="1599028"/>
                <a:ext cx="1603717" cy="872197"/>
                <a:chOff x="604911" y="1617785"/>
                <a:chExt cx="1603717" cy="872197"/>
              </a:xfrm>
            </p:grpSpPr>
            <p:sp>
              <p:nvSpPr>
                <p:cNvPr id="27" name="Rechteck 26"/>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604912" y="1617785"/>
                  <a:ext cx="1561513" cy="374897"/>
                </a:xfrm>
                <a:prstGeom prst="rect">
                  <a:avLst/>
                </a:prstGeom>
                <a:noFill/>
              </p:spPr>
              <p:txBody>
                <a:bodyPr wrap="square" rtlCol="0">
                  <a:spAutoFit/>
                </a:bodyPr>
                <a:lstStyle/>
                <a:p>
                  <a:pPr algn="ctr"/>
                  <a:r>
                    <a:rPr lang="de-DE" sz="2000" dirty="0" smtClean="0"/>
                    <a:t>Ganzes</a:t>
                  </a:r>
                  <a:endParaRPr lang="de-DE" sz="2000" dirty="0"/>
                </a:p>
              </p:txBody>
            </p:sp>
          </p:grpSp>
          <p:grpSp>
            <p:nvGrpSpPr>
              <p:cNvPr id="22" name="Gruppieren 15"/>
              <p:cNvGrpSpPr/>
              <p:nvPr/>
            </p:nvGrpSpPr>
            <p:grpSpPr>
              <a:xfrm>
                <a:off x="5887367" y="1599028"/>
                <a:ext cx="1603717" cy="872197"/>
                <a:chOff x="6691532" y="1599028"/>
                <a:chExt cx="1603717" cy="872197"/>
              </a:xfrm>
            </p:grpSpPr>
            <p:sp>
              <p:nvSpPr>
                <p:cNvPr id="25" name="Rechteck 24"/>
                <p:cNvSpPr/>
                <p:nvPr/>
              </p:nvSpPr>
              <p:spPr>
                <a:xfrm>
                  <a:off x="6691532" y="1599028"/>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6691533" y="1599028"/>
                  <a:ext cx="1561513" cy="374897"/>
                </a:xfrm>
                <a:prstGeom prst="rect">
                  <a:avLst/>
                </a:prstGeom>
                <a:noFill/>
              </p:spPr>
              <p:txBody>
                <a:bodyPr wrap="square" rtlCol="0">
                  <a:spAutoFit/>
                </a:bodyPr>
                <a:lstStyle/>
                <a:p>
                  <a:pPr algn="ctr"/>
                  <a:r>
                    <a:rPr lang="de-DE" sz="2000" dirty="0" smtClean="0"/>
                    <a:t>Teil</a:t>
                  </a:r>
                  <a:endParaRPr lang="de-DE" sz="2000" dirty="0"/>
                </a:p>
              </p:txBody>
            </p:sp>
          </p:grpSp>
          <p:cxnSp>
            <p:nvCxnSpPr>
              <p:cNvPr id="24" name="Gerade Verbindung 23"/>
              <p:cNvCxnSpPr/>
              <p:nvPr/>
            </p:nvCxnSpPr>
            <p:spPr>
              <a:xfrm rot="10800000">
                <a:off x="2998863" y="1965913"/>
                <a:ext cx="2903761" cy="1588"/>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8" name="Flussdiagramm: Verzweigung 17"/>
            <p:cNvSpPr/>
            <p:nvPr/>
          </p:nvSpPr>
          <p:spPr>
            <a:xfrm>
              <a:off x="2028990" y="2025588"/>
              <a:ext cx="132549" cy="88808"/>
            </a:xfrm>
            <a:prstGeom prst="flowChartDecis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00199"/>
            <a:ext cx="8229600" cy="4723327"/>
          </a:xfrm>
        </p:spPr>
        <p:txBody>
          <a:bodyPr>
            <a:normAutofit/>
          </a:bodyPr>
          <a:lstStyle/>
          <a:p>
            <a:r>
              <a:rPr lang="de-DE" sz="2400" dirty="0" smtClean="0"/>
              <a:t>Wie bei einfachen Assoziationen</a:t>
            </a:r>
          </a:p>
          <a:p>
            <a:pPr lvl="1"/>
            <a:r>
              <a:rPr lang="de-DE" sz="2000" dirty="0" smtClean="0"/>
              <a:t>Aggregat/</a:t>
            </a:r>
            <a:r>
              <a:rPr lang="de-DE" sz="2000" dirty="0" err="1" smtClean="0"/>
              <a:t>Komposit</a:t>
            </a:r>
            <a:r>
              <a:rPr lang="de-DE" sz="2000" dirty="0" smtClean="0"/>
              <a:t>-Objekt enthält </a:t>
            </a:r>
            <a:r>
              <a:rPr lang="de-DE" sz="2000" dirty="0" err="1" smtClean="0"/>
              <a:t>Vector</a:t>
            </a:r>
            <a:r>
              <a:rPr lang="de-DE" sz="2000" dirty="0" smtClean="0"/>
              <a:t> von Referenzen oder </a:t>
            </a:r>
            <a:r>
              <a:rPr lang="de-DE" sz="2000" dirty="0" err="1" smtClean="0"/>
              <a:t>Pointern</a:t>
            </a:r>
            <a:r>
              <a:rPr lang="de-DE" sz="2000" dirty="0" smtClean="0"/>
              <a:t> auf die Teil-Objekte</a:t>
            </a:r>
          </a:p>
          <a:p>
            <a:endParaRPr lang="de-DE" sz="2400" dirty="0" smtClean="0"/>
          </a:p>
          <a:p>
            <a:endParaRPr lang="de-DE" sz="2400" dirty="0" smtClean="0"/>
          </a:p>
          <a:p>
            <a:endParaRPr lang="de-DE" sz="2400" dirty="0" smtClean="0"/>
          </a:p>
          <a:p>
            <a:endParaRPr lang="de-DE" sz="2400" dirty="0" smtClean="0"/>
          </a:p>
          <a:p>
            <a:pPr>
              <a:buNone/>
            </a:pPr>
            <a:endParaRPr lang="de-DE" sz="2400" dirty="0" smtClean="0"/>
          </a:p>
          <a:p>
            <a:pPr lvl="1"/>
            <a:r>
              <a:rPr lang="de-DE" sz="2000" dirty="0" smtClean="0"/>
              <a:t>In der Implementierung </a:t>
            </a:r>
            <a:r>
              <a:rPr lang="de-DE" sz="2000" dirty="0" err="1" smtClean="0"/>
              <a:t>muß</a:t>
            </a:r>
            <a:r>
              <a:rPr lang="de-DE" sz="2000" dirty="0" smtClean="0"/>
              <a:t> i.A. im </a:t>
            </a:r>
            <a:r>
              <a:rPr lang="de-DE" sz="2000" dirty="0" err="1" smtClean="0"/>
              <a:t>Konstruktor</a:t>
            </a:r>
            <a:r>
              <a:rPr lang="de-DE" sz="2000" dirty="0" smtClean="0"/>
              <a:t> des </a:t>
            </a:r>
            <a:r>
              <a:rPr lang="de-DE" sz="2000" dirty="0" err="1" smtClean="0"/>
              <a:t>Komposit</a:t>
            </a:r>
            <a:r>
              <a:rPr lang="de-DE" sz="2000" dirty="0" smtClean="0"/>
              <a:t>-Objekts die </a:t>
            </a:r>
            <a:r>
              <a:rPr lang="de-DE" sz="2000" dirty="0" err="1" smtClean="0"/>
              <a:t>Konstruktoren</a:t>
            </a:r>
            <a:r>
              <a:rPr lang="de-DE" sz="2000" dirty="0" smtClean="0"/>
              <a:t> der Teilobjekte aufgerufen werden.</a:t>
            </a:r>
          </a:p>
          <a:p>
            <a:pPr lvl="1"/>
            <a:r>
              <a:rPr lang="de-DE" sz="2000" dirty="0" err="1" smtClean="0"/>
              <a:t>Komposit</a:t>
            </a:r>
            <a:r>
              <a:rPr lang="de-DE" sz="2000" dirty="0" smtClean="0"/>
              <a:t>-Objekt </a:t>
            </a:r>
            <a:r>
              <a:rPr lang="de-DE" sz="2000" dirty="0" err="1" smtClean="0"/>
              <a:t>muß</a:t>
            </a:r>
            <a:r>
              <a:rPr lang="de-DE" sz="2000" dirty="0" smtClean="0"/>
              <a:t> sich um die Lebensdauer-Verwaltung der Teil-Objekte kümmern </a:t>
            </a:r>
            <a:endParaRPr lang="de-DE" sz="2000" dirty="0"/>
          </a:p>
        </p:txBody>
      </p:sp>
      <p:sp>
        <p:nvSpPr>
          <p:cNvPr id="14" name="Textfeld 13"/>
          <p:cNvSpPr txBox="1"/>
          <p:nvPr/>
        </p:nvSpPr>
        <p:spPr>
          <a:xfrm>
            <a:off x="2215166" y="3258362"/>
            <a:ext cx="300082" cy="369332"/>
          </a:xfrm>
          <a:prstGeom prst="rect">
            <a:avLst/>
          </a:prstGeom>
          <a:noFill/>
        </p:spPr>
        <p:txBody>
          <a:bodyPr wrap="none" rtlCol="0">
            <a:spAutoFit/>
          </a:bodyPr>
          <a:lstStyle/>
          <a:p>
            <a:r>
              <a:rPr lang="de-DE" dirty="0" smtClean="0">
                <a:solidFill>
                  <a:srgbClr val="FF0000"/>
                </a:solidFill>
              </a:rPr>
              <a:t>1</a:t>
            </a:r>
            <a:endParaRPr lang="de-DE" dirty="0">
              <a:solidFill>
                <a:srgbClr val="FF0000"/>
              </a:solidFill>
            </a:endParaRPr>
          </a:p>
        </p:txBody>
      </p:sp>
      <p:sp>
        <p:nvSpPr>
          <p:cNvPr id="2" name="Titel 1"/>
          <p:cNvSpPr>
            <a:spLocks noGrp="1"/>
          </p:cNvSpPr>
          <p:nvPr>
            <p:ph type="title"/>
          </p:nvPr>
        </p:nvSpPr>
        <p:spPr/>
        <p:txBody>
          <a:bodyPr/>
          <a:lstStyle/>
          <a:p>
            <a:r>
              <a:rPr lang="de-DE" dirty="0" smtClean="0"/>
              <a:t>Aggregation und Komposition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1094704" y="2936390"/>
            <a:ext cx="2240924" cy="373487"/>
          </a:xfrm>
          <a:prstGeom prst="rect">
            <a:avLst/>
          </a:prstGeom>
          <a:noFill/>
          <a:ln w="28575">
            <a:solidFill>
              <a:schemeClr val="tx1"/>
            </a:solidFill>
          </a:ln>
        </p:spPr>
        <p:txBody>
          <a:bodyPr wrap="square" rtlCol="0">
            <a:spAutoFit/>
          </a:bodyPr>
          <a:lstStyle/>
          <a:p>
            <a:pPr algn="ctr"/>
            <a:r>
              <a:rPr lang="de-DE" dirty="0" smtClean="0"/>
              <a:t>Übung</a:t>
            </a:r>
            <a:endParaRPr lang="de-DE" dirty="0"/>
          </a:p>
        </p:txBody>
      </p:sp>
      <p:sp>
        <p:nvSpPr>
          <p:cNvPr id="7" name="Textfeld 6"/>
          <p:cNvSpPr txBox="1"/>
          <p:nvPr/>
        </p:nvSpPr>
        <p:spPr>
          <a:xfrm>
            <a:off x="1094704" y="3902305"/>
            <a:ext cx="2240924" cy="373487"/>
          </a:xfrm>
          <a:prstGeom prst="rect">
            <a:avLst/>
          </a:prstGeom>
          <a:noFill/>
          <a:ln w="28575">
            <a:solidFill>
              <a:schemeClr val="tx1"/>
            </a:solidFill>
          </a:ln>
        </p:spPr>
        <p:txBody>
          <a:bodyPr wrap="square" rtlCol="0">
            <a:spAutoFit/>
          </a:bodyPr>
          <a:lstStyle/>
          <a:p>
            <a:pPr algn="ctr"/>
            <a:r>
              <a:rPr lang="de-DE" dirty="0" smtClean="0"/>
              <a:t>Übungsgruppe</a:t>
            </a:r>
            <a:endParaRPr lang="de-DE" dirty="0"/>
          </a:p>
        </p:txBody>
      </p:sp>
      <p:cxnSp>
        <p:nvCxnSpPr>
          <p:cNvPr id="11" name="Gerade Verbindung mit Pfeil 10"/>
          <p:cNvCxnSpPr>
            <a:stCxn id="6" idx="2"/>
            <a:endCxn id="7" idx="0"/>
          </p:cNvCxnSpPr>
          <p:nvPr/>
        </p:nvCxnSpPr>
        <p:spPr>
          <a:xfrm rot="5400000">
            <a:off x="1918952" y="3606091"/>
            <a:ext cx="592428" cy="1588"/>
          </a:xfrm>
          <a:prstGeom prst="straightConnector1">
            <a:avLst/>
          </a:prstGeom>
          <a:ln w="2540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2215166" y="3567455"/>
            <a:ext cx="534121" cy="369332"/>
          </a:xfrm>
          <a:prstGeom prst="rect">
            <a:avLst/>
          </a:prstGeom>
          <a:noFill/>
          <a:ln>
            <a:noFill/>
          </a:ln>
        </p:spPr>
        <p:txBody>
          <a:bodyPr wrap="none" rtlCol="0">
            <a:spAutoFit/>
          </a:bodyPr>
          <a:lstStyle/>
          <a:p>
            <a:r>
              <a:rPr lang="de-DE" dirty="0" smtClean="0">
                <a:solidFill>
                  <a:srgbClr val="FF0000"/>
                </a:solidFill>
              </a:rPr>
              <a:t>0..1</a:t>
            </a:r>
            <a:endParaRPr lang="de-DE" dirty="0">
              <a:solidFill>
                <a:srgbClr val="FF0000"/>
              </a:solidFill>
            </a:endParaRPr>
          </a:p>
        </p:txBody>
      </p:sp>
      <p:cxnSp>
        <p:nvCxnSpPr>
          <p:cNvPr id="19" name="Gerade Verbindung 18"/>
          <p:cNvCxnSpPr/>
          <p:nvPr/>
        </p:nvCxnSpPr>
        <p:spPr>
          <a:xfrm rot="5400000">
            <a:off x="3142446" y="3606091"/>
            <a:ext cx="1313645" cy="1588"/>
          </a:xfrm>
          <a:prstGeom prst="line">
            <a:avLst/>
          </a:prstGeom>
          <a:ln w="2540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21" name="Pfeil nach rechts 20"/>
          <p:cNvSpPr/>
          <p:nvPr/>
        </p:nvSpPr>
        <p:spPr>
          <a:xfrm>
            <a:off x="3567447" y="3438667"/>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tangle 3"/>
          <p:cNvSpPr txBox="1">
            <a:spLocks noChangeArrowheads="1"/>
          </p:cNvSpPr>
          <p:nvPr/>
        </p:nvSpPr>
        <p:spPr>
          <a:xfrm>
            <a:off x="4262236" y="2747499"/>
            <a:ext cx="4727218" cy="1876024"/>
          </a:xfrm>
          <a:prstGeom prst="rect">
            <a:avLst/>
          </a:prstGeom>
          <a:noFill/>
          <a:ln>
            <a:no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Übung{</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r>
              <a:rPr lang="de-DE" sz="1600" dirty="0" err="1" smtClean="0">
                <a:latin typeface="Courier New" pitchFamily="49" charset="0"/>
              </a:rPr>
              <a:t>vector</a:t>
            </a:r>
            <a:r>
              <a:rPr lang="de-DE" sz="1600" dirty="0" smtClean="0">
                <a:latin typeface="Courier New" pitchFamily="49" charset="0"/>
              </a:rPr>
              <a:t>&lt;</a:t>
            </a:r>
            <a:r>
              <a:rPr lang="de-DE" sz="1600" dirty="0" err="1" smtClean="0">
                <a:latin typeface="Courier New" pitchFamily="49" charset="0"/>
              </a:rPr>
              <a:t>Uebungsgruppe</a:t>
            </a:r>
            <a:r>
              <a:rPr lang="de-DE" sz="1600" dirty="0" smtClean="0">
                <a:latin typeface="Courier New" pitchFamily="49" charset="0"/>
              </a:rPr>
              <a:t>*&gt; </a:t>
            </a:r>
            <a:r>
              <a:rPr lang="de-DE" sz="1600" dirty="0" err="1" smtClean="0">
                <a:latin typeface="Courier New" pitchFamily="49" charset="0"/>
              </a:rPr>
              <a:t>pGruppen</a:t>
            </a:r>
            <a:r>
              <a:rPr lang="de-DE" sz="1600"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a:t>
            </a:r>
            <a:r>
              <a:rPr lang="de-DE" sz="1600" dirty="0" err="1" smtClean="0">
                <a:latin typeface="Courier New" pitchFamily="49" charset="0"/>
              </a:rPr>
              <a:t>Uebungsgruppe</a:t>
            </a:r>
            <a:r>
              <a:rPr lang="de-DE" sz="1600" dirty="0" smtClean="0">
                <a:latin typeface="Courier New" pitchFamily="49" charset="0"/>
              </a:rPr>
              <a:t>{ … };</a:t>
            </a: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16" name="Flussdiagramm: Verzweigung 15"/>
          <p:cNvSpPr/>
          <p:nvPr/>
        </p:nvSpPr>
        <p:spPr>
          <a:xfrm rot="5400000">
            <a:off x="2114993" y="3360595"/>
            <a:ext cx="200120" cy="134080"/>
          </a:xfrm>
          <a:prstGeom prst="flowChartDecis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Verfeinerung des Klassendiagramms</a:t>
            </a:r>
            <a:endParaRPr lang="de-DE" dirty="0"/>
          </a:p>
        </p:txBody>
      </p:sp>
      <p:sp>
        <p:nvSpPr>
          <p:cNvPr id="3" name="Inhaltsplatzhalter 2"/>
          <p:cNvSpPr>
            <a:spLocks noGrp="1"/>
          </p:cNvSpPr>
          <p:nvPr>
            <p:ph idx="1"/>
          </p:nvPr>
        </p:nvSpPr>
        <p:spPr/>
        <p:txBody>
          <a:bodyPr>
            <a:normAutofit/>
          </a:bodyPr>
          <a:lstStyle/>
          <a:p>
            <a:r>
              <a:rPr lang="de-DE" sz="2400" dirty="0" smtClean="0"/>
              <a:t>Festlegung von Datentypen der Attribute</a:t>
            </a:r>
          </a:p>
          <a:p>
            <a:r>
              <a:rPr lang="de-DE" sz="2400" dirty="0" smtClean="0"/>
              <a:t>Genaue Spezifikation der Operatoren</a:t>
            </a:r>
          </a:p>
          <a:p>
            <a:pPr lvl="1"/>
            <a:r>
              <a:rPr lang="de-DE" sz="2000" dirty="0" smtClean="0"/>
              <a:t>Parameter und Ergebnisse, sowie deren Datentypen</a:t>
            </a:r>
          </a:p>
          <a:p>
            <a:r>
              <a:rPr lang="de-DE" sz="2400" dirty="0" smtClean="0"/>
              <a:t>Definition der Sichtbarkeit von Attributen und Operationen</a:t>
            </a:r>
          </a:p>
          <a:p>
            <a:pPr lvl="1"/>
            <a:r>
              <a:rPr lang="de-DE" sz="2000" dirty="0" smtClean="0"/>
              <a:t>Umsetzung des Geheimnisprinzips</a:t>
            </a:r>
          </a:p>
          <a:p>
            <a:r>
              <a:rPr lang="de-DE" sz="2400" dirty="0" smtClean="0"/>
              <a:t>Verfeinerte Spezifikation von Assoziationen</a:t>
            </a:r>
          </a:p>
          <a:p>
            <a:r>
              <a:rPr lang="de-DE" sz="2400" dirty="0" smtClean="0"/>
              <a:t>Objektverwaltung</a:t>
            </a:r>
          </a:p>
          <a:p>
            <a:r>
              <a:rPr lang="de-DE" sz="2400" dirty="0" smtClean="0"/>
              <a:t>Einführung von abstrakten Operationen und Schnittstellen</a:t>
            </a:r>
          </a:p>
          <a:p>
            <a:r>
              <a:rPr lang="de-DE" sz="2400" dirty="0" smtClean="0"/>
              <a:t>Strukturierung mit Hilfe von Paketen</a:t>
            </a:r>
            <a:endParaRPr lang="de-DE" sz="24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Assoziations-Klassen</a:t>
            </a:r>
            <a:endParaRPr lang="de-DE" dirty="0"/>
          </a:p>
        </p:txBody>
      </p:sp>
      <p:sp>
        <p:nvSpPr>
          <p:cNvPr id="3" name="Inhaltsplatzhalter 2"/>
          <p:cNvSpPr>
            <a:spLocks noGrp="1"/>
          </p:cNvSpPr>
          <p:nvPr>
            <p:ph idx="1"/>
          </p:nvPr>
        </p:nvSpPr>
        <p:spPr/>
        <p:txBody>
          <a:bodyPr>
            <a:normAutofit/>
          </a:bodyPr>
          <a:lstStyle/>
          <a:p>
            <a:r>
              <a:rPr lang="de-DE" sz="2400" dirty="0" smtClean="0"/>
              <a:t>Assoziationsklassen können durch Koordinator-Klassen ersetzt werden</a:t>
            </a:r>
          </a:p>
          <a:p>
            <a:pPr lvl="1"/>
            <a:r>
              <a:rPr lang="de-DE" sz="2000" dirty="0" smtClean="0"/>
              <a:t>Ihre Hauptaufgabe ist, sich zu merken, wer wen kennt</a:t>
            </a:r>
          </a:p>
          <a:p>
            <a:r>
              <a:rPr lang="de-DE" sz="2400" dirty="0" smtClean="0"/>
              <a:t>Beispiel:</a:t>
            </a:r>
            <a:endParaRPr lang="de-DE" sz="24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28" name="Gruppieren 27"/>
          <p:cNvGrpSpPr/>
          <p:nvPr/>
        </p:nvGrpSpPr>
        <p:grpSpPr>
          <a:xfrm>
            <a:off x="1000812" y="3425787"/>
            <a:ext cx="3352244" cy="669688"/>
            <a:chOff x="1000812" y="3425787"/>
            <a:chExt cx="3352244" cy="669688"/>
          </a:xfrm>
        </p:grpSpPr>
        <p:grpSp>
          <p:nvGrpSpPr>
            <p:cNvPr id="7" name="Gruppieren 5"/>
            <p:cNvGrpSpPr/>
            <p:nvPr/>
          </p:nvGrpSpPr>
          <p:grpSpPr>
            <a:xfrm>
              <a:off x="1000812" y="3490174"/>
              <a:ext cx="3352244" cy="605301"/>
              <a:chOff x="1396334" y="1599028"/>
              <a:chExt cx="5502787" cy="872197"/>
            </a:xfrm>
          </p:grpSpPr>
          <p:grpSp>
            <p:nvGrpSpPr>
              <p:cNvPr id="9" name="Gruppieren 5"/>
              <p:cNvGrpSpPr/>
              <p:nvPr/>
            </p:nvGrpSpPr>
            <p:grpSpPr>
              <a:xfrm>
                <a:off x="1396334" y="1599028"/>
                <a:ext cx="1603717" cy="872197"/>
                <a:chOff x="604911" y="1617785"/>
                <a:chExt cx="1603717" cy="872197"/>
              </a:xfrm>
            </p:grpSpPr>
            <p:sp>
              <p:nvSpPr>
                <p:cNvPr id="14" name="Rechteck 13"/>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604913" y="1617785"/>
                  <a:ext cx="1561513" cy="576531"/>
                </a:xfrm>
                <a:prstGeom prst="rect">
                  <a:avLst/>
                </a:prstGeom>
                <a:noFill/>
              </p:spPr>
              <p:txBody>
                <a:bodyPr wrap="square" rtlCol="0">
                  <a:spAutoFit/>
                </a:bodyPr>
                <a:lstStyle/>
                <a:p>
                  <a:pPr algn="ctr"/>
                  <a:r>
                    <a:rPr lang="de-DE" sz="2000" dirty="0" smtClean="0"/>
                    <a:t>Kurs</a:t>
                  </a:r>
                  <a:endParaRPr lang="de-DE" sz="2000" dirty="0"/>
                </a:p>
              </p:txBody>
            </p:sp>
          </p:grpSp>
          <p:grpSp>
            <p:nvGrpSpPr>
              <p:cNvPr id="10" name="Gruppieren 15"/>
              <p:cNvGrpSpPr/>
              <p:nvPr/>
            </p:nvGrpSpPr>
            <p:grpSpPr>
              <a:xfrm>
                <a:off x="5295407" y="1599028"/>
                <a:ext cx="1603714" cy="872197"/>
                <a:chOff x="6099572" y="1599028"/>
                <a:chExt cx="1603714" cy="872197"/>
              </a:xfrm>
            </p:grpSpPr>
            <p:sp>
              <p:nvSpPr>
                <p:cNvPr id="12" name="Rechteck 11"/>
                <p:cNvSpPr/>
                <p:nvPr/>
              </p:nvSpPr>
              <p:spPr>
                <a:xfrm>
                  <a:off x="6099572" y="1599028"/>
                  <a:ext cx="1603714"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6099574" y="1599028"/>
                  <a:ext cx="1561510" cy="576531"/>
                </a:xfrm>
                <a:prstGeom prst="rect">
                  <a:avLst/>
                </a:prstGeom>
                <a:noFill/>
              </p:spPr>
              <p:txBody>
                <a:bodyPr wrap="square" rtlCol="0">
                  <a:spAutoFit/>
                </a:bodyPr>
                <a:lstStyle/>
                <a:p>
                  <a:pPr algn="ctr"/>
                  <a:r>
                    <a:rPr lang="de-DE" sz="2000" dirty="0" smtClean="0"/>
                    <a:t>Kunde</a:t>
                  </a:r>
                  <a:endParaRPr lang="de-DE" sz="2000" dirty="0"/>
                </a:p>
              </p:txBody>
            </p:sp>
          </p:grpSp>
        </p:grpSp>
        <p:sp>
          <p:nvSpPr>
            <p:cNvPr id="16" name="Textfeld 15"/>
            <p:cNvSpPr txBox="1"/>
            <p:nvPr/>
          </p:nvSpPr>
          <p:spPr>
            <a:xfrm>
              <a:off x="1970468" y="3464424"/>
              <a:ext cx="300082" cy="369332"/>
            </a:xfrm>
            <a:prstGeom prst="rect">
              <a:avLst/>
            </a:prstGeom>
            <a:noFill/>
          </p:spPr>
          <p:txBody>
            <a:bodyPr wrap="none" rtlCol="0">
              <a:spAutoFit/>
            </a:bodyPr>
            <a:lstStyle/>
            <a:p>
              <a:r>
                <a:rPr lang="de-DE" dirty="0" smtClean="0"/>
                <a:t>*</a:t>
              </a:r>
              <a:endParaRPr lang="de-DE" dirty="0"/>
            </a:p>
          </p:txBody>
        </p:sp>
        <p:sp>
          <p:nvSpPr>
            <p:cNvPr id="17" name="Textfeld 16"/>
            <p:cNvSpPr txBox="1"/>
            <p:nvPr/>
          </p:nvSpPr>
          <p:spPr>
            <a:xfrm>
              <a:off x="2730323" y="3425787"/>
              <a:ext cx="651140" cy="369332"/>
            </a:xfrm>
            <a:prstGeom prst="rect">
              <a:avLst/>
            </a:prstGeom>
            <a:noFill/>
          </p:spPr>
          <p:txBody>
            <a:bodyPr wrap="none" rtlCol="0">
              <a:spAutoFit/>
            </a:bodyPr>
            <a:lstStyle/>
            <a:p>
              <a:r>
                <a:rPr lang="de-DE" dirty="0" smtClean="0"/>
                <a:t>0..10</a:t>
              </a:r>
              <a:endParaRPr lang="de-DE" dirty="0"/>
            </a:p>
          </p:txBody>
        </p:sp>
        <p:cxnSp>
          <p:nvCxnSpPr>
            <p:cNvPr id="23" name="Gerade Verbindung 22"/>
            <p:cNvCxnSpPr/>
            <p:nvPr/>
          </p:nvCxnSpPr>
          <p:spPr>
            <a:xfrm>
              <a:off x="1983346" y="3812146"/>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27" name="Gruppieren 26"/>
          <p:cNvGrpSpPr/>
          <p:nvPr/>
        </p:nvGrpSpPr>
        <p:grpSpPr>
          <a:xfrm>
            <a:off x="1949117" y="4556975"/>
            <a:ext cx="1455635" cy="1290034"/>
            <a:chOff x="2201965" y="4466822"/>
            <a:chExt cx="1455635" cy="1290034"/>
          </a:xfrm>
        </p:grpSpPr>
        <p:sp>
          <p:nvSpPr>
            <p:cNvPr id="24" name="Rechteck 23"/>
            <p:cNvSpPr/>
            <p:nvPr/>
          </p:nvSpPr>
          <p:spPr>
            <a:xfrm>
              <a:off x="2201965" y="4466822"/>
              <a:ext cx="1416998" cy="129003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201966" y="4466822"/>
              <a:ext cx="1455634" cy="1261884"/>
            </a:xfrm>
            <a:prstGeom prst="rect">
              <a:avLst/>
            </a:prstGeom>
            <a:noFill/>
          </p:spPr>
          <p:txBody>
            <a:bodyPr wrap="square" rtlCol="0">
              <a:spAutoFit/>
            </a:bodyPr>
            <a:lstStyle/>
            <a:p>
              <a:pPr algn="ctr"/>
              <a:r>
                <a:rPr lang="de-DE" sz="2000" dirty="0" smtClean="0"/>
                <a:t>Teilnahme</a:t>
              </a:r>
            </a:p>
            <a:p>
              <a:r>
                <a:rPr lang="de-DE" sz="2000" dirty="0" smtClean="0"/>
                <a:t/>
              </a:r>
              <a:br>
                <a:rPr lang="de-DE" sz="2000" dirty="0" smtClean="0"/>
              </a:br>
              <a:r>
                <a:rPr lang="de-DE" dirty="0" err="1" smtClean="0"/>
                <a:t>datum</a:t>
              </a:r>
              <a:endParaRPr lang="de-DE" dirty="0" smtClean="0"/>
            </a:p>
            <a:p>
              <a:r>
                <a:rPr lang="de-DE" dirty="0" smtClean="0"/>
                <a:t>gebühr</a:t>
              </a:r>
            </a:p>
          </p:txBody>
        </p:sp>
        <p:cxnSp>
          <p:nvCxnSpPr>
            <p:cNvPr id="26" name="Gerade Verbindung 25"/>
            <p:cNvCxnSpPr/>
            <p:nvPr/>
          </p:nvCxnSpPr>
          <p:spPr>
            <a:xfrm>
              <a:off x="2215166" y="4919729"/>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32" name="Gerade Verbindung 31"/>
          <p:cNvCxnSpPr/>
          <p:nvPr/>
        </p:nvCxnSpPr>
        <p:spPr>
          <a:xfrm rot="5400000">
            <a:off x="2266682" y="4185633"/>
            <a:ext cx="772732" cy="1588"/>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grpSp>
        <p:nvGrpSpPr>
          <p:cNvPr id="33" name="Gruppieren 32"/>
          <p:cNvGrpSpPr/>
          <p:nvPr/>
        </p:nvGrpSpPr>
        <p:grpSpPr>
          <a:xfrm>
            <a:off x="5197178" y="3500907"/>
            <a:ext cx="3352245" cy="2030713"/>
            <a:chOff x="1000812" y="3490174"/>
            <a:chExt cx="3352245" cy="2030713"/>
          </a:xfrm>
        </p:grpSpPr>
        <p:grpSp>
          <p:nvGrpSpPr>
            <p:cNvPr id="34" name="Gruppieren 5"/>
            <p:cNvGrpSpPr/>
            <p:nvPr/>
          </p:nvGrpSpPr>
          <p:grpSpPr>
            <a:xfrm>
              <a:off x="1000812" y="3490174"/>
              <a:ext cx="3352245" cy="605301"/>
              <a:chOff x="1396334" y="1599028"/>
              <a:chExt cx="5502787" cy="872197"/>
            </a:xfrm>
          </p:grpSpPr>
          <p:grpSp>
            <p:nvGrpSpPr>
              <p:cNvPr id="38" name="Gruppieren 5"/>
              <p:cNvGrpSpPr/>
              <p:nvPr/>
            </p:nvGrpSpPr>
            <p:grpSpPr>
              <a:xfrm>
                <a:off x="1396334" y="1599028"/>
                <a:ext cx="1603717" cy="872197"/>
                <a:chOff x="604911" y="1617785"/>
                <a:chExt cx="1603717" cy="872197"/>
              </a:xfrm>
            </p:grpSpPr>
            <p:sp>
              <p:nvSpPr>
                <p:cNvPr id="42" name="Rechteck 41"/>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extfeld 42"/>
                <p:cNvSpPr txBox="1"/>
                <p:nvPr/>
              </p:nvSpPr>
              <p:spPr>
                <a:xfrm>
                  <a:off x="604913" y="1617785"/>
                  <a:ext cx="1561513" cy="576531"/>
                </a:xfrm>
                <a:prstGeom prst="rect">
                  <a:avLst/>
                </a:prstGeom>
                <a:noFill/>
              </p:spPr>
              <p:txBody>
                <a:bodyPr wrap="square" rtlCol="0">
                  <a:spAutoFit/>
                </a:bodyPr>
                <a:lstStyle/>
                <a:p>
                  <a:pPr algn="ctr"/>
                  <a:r>
                    <a:rPr lang="de-DE" sz="2000" dirty="0" smtClean="0"/>
                    <a:t>Kurs</a:t>
                  </a:r>
                  <a:endParaRPr lang="de-DE" sz="2000" dirty="0"/>
                </a:p>
              </p:txBody>
            </p:sp>
          </p:grpSp>
          <p:grpSp>
            <p:nvGrpSpPr>
              <p:cNvPr id="39" name="Gruppieren 15"/>
              <p:cNvGrpSpPr/>
              <p:nvPr/>
            </p:nvGrpSpPr>
            <p:grpSpPr>
              <a:xfrm>
                <a:off x="5295407" y="1599028"/>
                <a:ext cx="1603714" cy="872197"/>
                <a:chOff x="6099572" y="1599028"/>
                <a:chExt cx="1603714" cy="872197"/>
              </a:xfrm>
            </p:grpSpPr>
            <p:sp>
              <p:nvSpPr>
                <p:cNvPr id="40" name="Rechteck 39"/>
                <p:cNvSpPr/>
                <p:nvPr/>
              </p:nvSpPr>
              <p:spPr>
                <a:xfrm>
                  <a:off x="6099572" y="1599028"/>
                  <a:ext cx="1603714"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40"/>
                <p:cNvSpPr txBox="1"/>
                <p:nvPr/>
              </p:nvSpPr>
              <p:spPr>
                <a:xfrm>
                  <a:off x="6099574" y="1599028"/>
                  <a:ext cx="1561510" cy="576531"/>
                </a:xfrm>
                <a:prstGeom prst="rect">
                  <a:avLst/>
                </a:prstGeom>
                <a:noFill/>
              </p:spPr>
              <p:txBody>
                <a:bodyPr wrap="square" rtlCol="0">
                  <a:spAutoFit/>
                </a:bodyPr>
                <a:lstStyle/>
                <a:p>
                  <a:pPr algn="ctr"/>
                  <a:r>
                    <a:rPr lang="de-DE" sz="2000" dirty="0" smtClean="0"/>
                    <a:t>Kunde</a:t>
                  </a:r>
                  <a:endParaRPr lang="de-DE" sz="2000" dirty="0"/>
                </a:p>
              </p:txBody>
            </p:sp>
          </p:grpSp>
        </p:grpSp>
        <p:sp>
          <p:nvSpPr>
            <p:cNvPr id="35" name="Textfeld 34"/>
            <p:cNvSpPr txBox="1"/>
            <p:nvPr/>
          </p:nvSpPr>
          <p:spPr>
            <a:xfrm>
              <a:off x="1004552" y="4224277"/>
              <a:ext cx="300082" cy="369332"/>
            </a:xfrm>
            <a:prstGeom prst="rect">
              <a:avLst/>
            </a:prstGeom>
            <a:noFill/>
          </p:spPr>
          <p:txBody>
            <a:bodyPr wrap="none" rtlCol="0">
              <a:spAutoFit/>
            </a:bodyPr>
            <a:lstStyle/>
            <a:p>
              <a:r>
                <a:rPr lang="de-DE" dirty="0" smtClean="0"/>
                <a:t>1</a:t>
              </a:r>
              <a:endParaRPr lang="de-DE" dirty="0"/>
            </a:p>
          </p:txBody>
        </p:sp>
        <p:sp>
          <p:nvSpPr>
            <p:cNvPr id="36" name="Textfeld 35"/>
            <p:cNvSpPr txBox="1"/>
            <p:nvPr/>
          </p:nvSpPr>
          <p:spPr>
            <a:xfrm>
              <a:off x="1275010" y="5151555"/>
              <a:ext cx="651140" cy="369332"/>
            </a:xfrm>
            <a:prstGeom prst="rect">
              <a:avLst/>
            </a:prstGeom>
            <a:noFill/>
          </p:spPr>
          <p:txBody>
            <a:bodyPr wrap="none" rtlCol="0">
              <a:spAutoFit/>
            </a:bodyPr>
            <a:lstStyle/>
            <a:p>
              <a:r>
                <a:rPr lang="de-DE" dirty="0" smtClean="0"/>
                <a:t>0..10</a:t>
              </a:r>
              <a:endParaRPr lang="de-DE" dirty="0"/>
            </a:p>
          </p:txBody>
        </p:sp>
        <p:sp>
          <p:nvSpPr>
            <p:cNvPr id="53" name="Textfeld 52"/>
            <p:cNvSpPr txBox="1"/>
            <p:nvPr/>
          </p:nvSpPr>
          <p:spPr>
            <a:xfrm>
              <a:off x="3464418" y="5009888"/>
              <a:ext cx="300082" cy="369332"/>
            </a:xfrm>
            <a:prstGeom prst="rect">
              <a:avLst/>
            </a:prstGeom>
            <a:noFill/>
          </p:spPr>
          <p:txBody>
            <a:bodyPr wrap="none" rtlCol="0">
              <a:spAutoFit/>
            </a:bodyPr>
            <a:lstStyle/>
            <a:p>
              <a:r>
                <a:rPr lang="de-DE" dirty="0" smtClean="0"/>
                <a:t>*</a:t>
              </a:r>
              <a:endParaRPr lang="de-DE" dirty="0"/>
            </a:p>
          </p:txBody>
        </p:sp>
        <p:sp>
          <p:nvSpPr>
            <p:cNvPr id="54" name="Textfeld 53"/>
            <p:cNvSpPr txBox="1"/>
            <p:nvPr/>
          </p:nvSpPr>
          <p:spPr>
            <a:xfrm>
              <a:off x="4018209" y="4224277"/>
              <a:ext cx="300082" cy="369332"/>
            </a:xfrm>
            <a:prstGeom prst="rect">
              <a:avLst/>
            </a:prstGeom>
            <a:noFill/>
          </p:spPr>
          <p:txBody>
            <a:bodyPr wrap="none" rtlCol="0">
              <a:spAutoFit/>
            </a:bodyPr>
            <a:lstStyle/>
            <a:p>
              <a:r>
                <a:rPr lang="de-DE" dirty="0" smtClean="0"/>
                <a:t>1</a:t>
              </a:r>
              <a:endParaRPr lang="de-DE" dirty="0"/>
            </a:p>
          </p:txBody>
        </p:sp>
      </p:grpSp>
      <p:grpSp>
        <p:nvGrpSpPr>
          <p:cNvPr id="44" name="Gruppieren 43"/>
          <p:cNvGrpSpPr/>
          <p:nvPr/>
        </p:nvGrpSpPr>
        <p:grpSpPr>
          <a:xfrm>
            <a:off x="6145483" y="4567708"/>
            <a:ext cx="1455635" cy="1290034"/>
            <a:chOff x="2201965" y="4466822"/>
            <a:chExt cx="1455635" cy="1290034"/>
          </a:xfrm>
        </p:grpSpPr>
        <p:sp>
          <p:nvSpPr>
            <p:cNvPr id="45" name="Rechteck 44"/>
            <p:cNvSpPr/>
            <p:nvPr/>
          </p:nvSpPr>
          <p:spPr>
            <a:xfrm>
              <a:off x="2201965" y="4466822"/>
              <a:ext cx="1416998" cy="129003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2201966" y="4466822"/>
              <a:ext cx="1455634" cy="1261884"/>
            </a:xfrm>
            <a:prstGeom prst="rect">
              <a:avLst/>
            </a:prstGeom>
            <a:noFill/>
          </p:spPr>
          <p:txBody>
            <a:bodyPr wrap="square" rtlCol="0">
              <a:spAutoFit/>
            </a:bodyPr>
            <a:lstStyle/>
            <a:p>
              <a:pPr algn="ctr"/>
              <a:r>
                <a:rPr lang="de-DE" sz="2000" dirty="0" smtClean="0"/>
                <a:t>Teilnahme</a:t>
              </a:r>
            </a:p>
            <a:p>
              <a:r>
                <a:rPr lang="de-DE" sz="2000" dirty="0" smtClean="0"/>
                <a:t/>
              </a:r>
              <a:br>
                <a:rPr lang="de-DE" sz="2000" dirty="0" smtClean="0"/>
              </a:br>
              <a:r>
                <a:rPr lang="de-DE" dirty="0" err="1" smtClean="0"/>
                <a:t>datum</a:t>
              </a:r>
              <a:endParaRPr lang="de-DE" dirty="0" smtClean="0"/>
            </a:p>
            <a:p>
              <a:r>
                <a:rPr lang="de-DE" dirty="0" smtClean="0"/>
                <a:t>gebühr</a:t>
              </a:r>
            </a:p>
          </p:txBody>
        </p:sp>
        <p:cxnSp>
          <p:nvCxnSpPr>
            <p:cNvPr id="47" name="Gerade Verbindung 46"/>
            <p:cNvCxnSpPr/>
            <p:nvPr/>
          </p:nvCxnSpPr>
          <p:spPr>
            <a:xfrm>
              <a:off x="2215166" y="4919729"/>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50" name="Gerade Verbindung 49"/>
          <p:cNvCxnSpPr>
            <a:endCxn id="46" idx="1"/>
          </p:cNvCxnSpPr>
          <p:nvPr/>
        </p:nvCxnSpPr>
        <p:spPr>
          <a:xfrm rot="16200000" flipH="1">
            <a:off x="5199963" y="4253129"/>
            <a:ext cx="1103168" cy="787873"/>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2" name="Gerade Verbindung 51"/>
          <p:cNvCxnSpPr>
            <a:endCxn id="45" idx="3"/>
          </p:cNvCxnSpPr>
          <p:nvPr/>
        </p:nvCxnSpPr>
        <p:spPr>
          <a:xfrm rot="5400000">
            <a:off x="7395375" y="4275467"/>
            <a:ext cx="1104364" cy="77015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p:nvCxnSpPr>
        <p:spPr>
          <a:xfrm rot="16200000" flipH="1">
            <a:off x="3420052" y="4665173"/>
            <a:ext cx="2667281" cy="5481"/>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59" name="Pfeil nach rechts 58"/>
          <p:cNvSpPr/>
          <p:nvPr/>
        </p:nvSpPr>
        <p:spPr>
          <a:xfrm>
            <a:off x="4481847" y="4494734"/>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Inhaltsplatzhalter 2"/>
          <p:cNvSpPr>
            <a:spLocks noGrp="1"/>
          </p:cNvSpPr>
          <p:nvPr>
            <p:ph idx="1"/>
          </p:nvPr>
        </p:nvSpPr>
        <p:spPr>
          <a:xfrm>
            <a:off x="457200" y="1600200"/>
            <a:ext cx="8229600" cy="4525963"/>
          </a:xfrm>
        </p:spPr>
        <p:txBody>
          <a:bodyPr>
            <a:normAutofit/>
          </a:bodyPr>
          <a:lstStyle/>
          <a:p>
            <a:r>
              <a:rPr lang="de-DE" sz="2400" dirty="0" smtClean="0"/>
              <a:t>Mehrgliedrige Assoziationen werden ebenfalls durch Koordinator-Klassen realisiert</a:t>
            </a:r>
            <a:endParaRPr lang="de-DE" sz="2000" dirty="0" smtClean="0"/>
          </a:p>
          <a:p>
            <a:r>
              <a:rPr lang="de-DE" sz="2400" dirty="0" smtClean="0"/>
              <a:t>Beispiel:</a:t>
            </a:r>
            <a:endParaRPr lang="de-DE" sz="2400" dirty="0"/>
          </a:p>
        </p:txBody>
      </p:sp>
      <p:sp>
        <p:nvSpPr>
          <p:cNvPr id="2" name="Titel 1"/>
          <p:cNvSpPr>
            <a:spLocks noGrp="1"/>
          </p:cNvSpPr>
          <p:nvPr>
            <p:ph type="title"/>
          </p:nvPr>
        </p:nvSpPr>
        <p:spPr/>
        <p:txBody>
          <a:bodyPr/>
          <a:lstStyle/>
          <a:p>
            <a:r>
              <a:rPr lang="de-DE" dirty="0" smtClean="0"/>
              <a:t>Mehrgliedrige Assoziationen</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6" name="Gruppieren 5"/>
          <p:cNvGrpSpPr/>
          <p:nvPr/>
        </p:nvGrpSpPr>
        <p:grpSpPr>
          <a:xfrm>
            <a:off x="511415" y="3490174"/>
            <a:ext cx="3352245" cy="1154951"/>
            <a:chOff x="1000812" y="3490174"/>
            <a:chExt cx="3352245" cy="1154951"/>
          </a:xfrm>
        </p:grpSpPr>
        <p:grpSp>
          <p:nvGrpSpPr>
            <p:cNvPr id="7" name="Gruppieren 5"/>
            <p:cNvGrpSpPr/>
            <p:nvPr/>
          </p:nvGrpSpPr>
          <p:grpSpPr>
            <a:xfrm>
              <a:off x="1000812" y="3490174"/>
              <a:ext cx="3352245" cy="605301"/>
              <a:chOff x="1396334" y="1599028"/>
              <a:chExt cx="5502787" cy="872197"/>
            </a:xfrm>
          </p:grpSpPr>
          <p:grpSp>
            <p:nvGrpSpPr>
              <p:cNvPr id="11" name="Gruppieren 5"/>
              <p:cNvGrpSpPr/>
              <p:nvPr/>
            </p:nvGrpSpPr>
            <p:grpSpPr>
              <a:xfrm>
                <a:off x="1396334" y="1599028"/>
                <a:ext cx="1603717" cy="872197"/>
                <a:chOff x="604911" y="1617785"/>
                <a:chExt cx="1603717" cy="872197"/>
              </a:xfrm>
            </p:grpSpPr>
            <p:sp>
              <p:nvSpPr>
                <p:cNvPr id="15" name="Rechteck 14"/>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604913" y="1617785"/>
                  <a:ext cx="1561513" cy="576531"/>
                </a:xfrm>
                <a:prstGeom prst="rect">
                  <a:avLst/>
                </a:prstGeom>
                <a:noFill/>
              </p:spPr>
              <p:txBody>
                <a:bodyPr wrap="square" rtlCol="0">
                  <a:spAutoFit/>
                </a:bodyPr>
                <a:lstStyle/>
                <a:p>
                  <a:pPr algn="ctr"/>
                  <a:r>
                    <a:rPr lang="de-DE" sz="2000" dirty="0" smtClean="0"/>
                    <a:t>Flug</a:t>
                  </a:r>
                  <a:endParaRPr lang="de-DE" sz="2000" dirty="0"/>
                </a:p>
              </p:txBody>
            </p:sp>
          </p:grpSp>
          <p:grpSp>
            <p:nvGrpSpPr>
              <p:cNvPr id="12" name="Gruppieren 15"/>
              <p:cNvGrpSpPr/>
              <p:nvPr/>
            </p:nvGrpSpPr>
            <p:grpSpPr>
              <a:xfrm>
                <a:off x="5295407" y="1599028"/>
                <a:ext cx="1603714" cy="872197"/>
                <a:chOff x="6099572" y="1599028"/>
                <a:chExt cx="1603714" cy="872197"/>
              </a:xfrm>
            </p:grpSpPr>
            <p:sp>
              <p:nvSpPr>
                <p:cNvPr id="13" name="Rechteck 12"/>
                <p:cNvSpPr/>
                <p:nvPr/>
              </p:nvSpPr>
              <p:spPr>
                <a:xfrm>
                  <a:off x="6099572" y="1599028"/>
                  <a:ext cx="1603714"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6099574" y="1599028"/>
                  <a:ext cx="1561510" cy="487833"/>
                </a:xfrm>
                <a:prstGeom prst="rect">
                  <a:avLst/>
                </a:prstGeom>
                <a:noFill/>
              </p:spPr>
              <p:txBody>
                <a:bodyPr wrap="square" rtlCol="0">
                  <a:spAutoFit/>
                </a:bodyPr>
                <a:lstStyle/>
                <a:p>
                  <a:pPr algn="ctr"/>
                  <a:r>
                    <a:rPr lang="de-DE" sz="1600" dirty="0" smtClean="0"/>
                    <a:t>Passagier</a:t>
                  </a:r>
                  <a:endParaRPr lang="de-DE" sz="1600" dirty="0"/>
                </a:p>
              </p:txBody>
            </p:sp>
          </p:grpSp>
        </p:grpSp>
        <p:sp>
          <p:nvSpPr>
            <p:cNvPr id="8" name="Textfeld 7"/>
            <p:cNvSpPr txBox="1"/>
            <p:nvPr/>
          </p:nvSpPr>
          <p:spPr>
            <a:xfrm>
              <a:off x="1970468" y="3799278"/>
              <a:ext cx="300082" cy="369332"/>
            </a:xfrm>
            <a:prstGeom prst="rect">
              <a:avLst/>
            </a:prstGeom>
            <a:noFill/>
          </p:spPr>
          <p:txBody>
            <a:bodyPr wrap="none" rtlCol="0">
              <a:spAutoFit/>
            </a:bodyPr>
            <a:lstStyle/>
            <a:p>
              <a:r>
                <a:rPr lang="de-DE" dirty="0" smtClean="0"/>
                <a:t>*</a:t>
              </a:r>
              <a:endParaRPr lang="de-DE" dirty="0"/>
            </a:p>
          </p:txBody>
        </p:sp>
        <p:sp>
          <p:nvSpPr>
            <p:cNvPr id="9" name="Textfeld 8"/>
            <p:cNvSpPr txBox="1"/>
            <p:nvPr/>
          </p:nvSpPr>
          <p:spPr>
            <a:xfrm>
              <a:off x="3065174" y="3773520"/>
              <a:ext cx="300082" cy="369332"/>
            </a:xfrm>
            <a:prstGeom prst="rect">
              <a:avLst/>
            </a:prstGeom>
            <a:noFill/>
          </p:spPr>
          <p:txBody>
            <a:bodyPr wrap="none" rtlCol="0">
              <a:spAutoFit/>
            </a:bodyPr>
            <a:lstStyle/>
            <a:p>
              <a:r>
                <a:rPr lang="de-DE" dirty="0" smtClean="0"/>
                <a:t>*</a:t>
              </a:r>
              <a:endParaRPr lang="de-DE" dirty="0"/>
            </a:p>
          </p:txBody>
        </p:sp>
        <p:cxnSp>
          <p:nvCxnSpPr>
            <p:cNvPr id="10" name="Gerade Verbindung 9"/>
            <p:cNvCxnSpPr/>
            <p:nvPr/>
          </p:nvCxnSpPr>
          <p:spPr>
            <a:xfrm>
              <a:off x="1983346" y="3812146"/>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a:xfrm>
              <a:off x="2704565" y="4275793"/>
              <a:ext cx="300082" cy="369332"/>
            </a:xfrm>
            <a:prstGeom prst="rect">
              <a:avLst/>
            </a:prstGeom>
            <a:noFill/>
          </p:spPr>
          <p:txBody>
            <a:bodyPr wrap="none" rtlCol="0">
              <a:spAutoFit/>
            </a:bodyPr>
            <a:lstStyle/>
            <a:p>
              <a:r>
                <a:rPr lang="de-DE" dirty="0" smtClean="0"/>
                <a:t>*</a:t>
              </a:r>
              <a:endParaRPr lang="de-DE" dirty="0"/>
            </a:p>
          </p:txBody>
        </p:sp>
      </p:grpSp>
      <p:grpSp>
        <p:nvGrpSpPr>
          <p:cNvPr id="17" name="Gruppieren 16"/>
          <p:cNvGrpSpPr/>
          <p:nvPr/>
        </p:nvGrpSpPr>
        <p:grpSpPr>
          <a:xfrm>
            <a:off x="1661376" y="4556976"/>
            <a:ext cx="1068947" cy="646089"/>
            <a:chOff x="2201965" y="4466822"/>
            <a:chExt cx="1455635" cy="1290034"/>
          </a:xfrm>
        </p:grpSpPr>
        <p:sp>
          <p:nvSpPr>
            <p:cNvPr id="18" name="Rechteck 17"/>
            <p:cNvSpPr/>
            <p:nvPr/>
          </p:nvSpPr>
          <p:spPr>
            <a:xfrm>
              <a:off x="2201965" y="4466822"/>
              <a:ext cx="1416998" cy="129003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2201966" y="4466822"/>
              <a:ext cx="1455634" cy="400110"/>
            </a:xfrm>
            <a:prstGeom prst="rect">
              <a:avLst/>
            </a:prstGeom>
            <a:noFill/>
          </p:spPr>
          <p:txBody>
            <a:bodyPr wrap="square" rtlCol="0">
              <a:spAutoFit/>
            </a:bodyPr>
            <a:lstStyle/>
            <a:p>
              <a:pPr algn="ctr"/>
              <a:r>
                <a:rPr lang="de-DE" sz="2000" dirty="0" smtClean="0"/>
                <a:t>Platz</a:t>
              </a:r>
            </a:p>
          </p:txBody>
        </p:sp>
      </p:grpSp>
      <p:cxnSp>
        <p:nvCxnSpPr>
          <p:cNvPr id="21" name="Gerade Verbindung 20"/>
          <p:cNvCxnSpPr/>
          <p:nvPr/>
        </p:nvCxnSpPr>
        <p:spPr>
          <a:xfrm rot="5400000">
            <a:off x="1809483" y="4185633"/>
            <a:ext cx="772732" cy="1588"/>
          </a:xfrm>
          <a:prstGeom prst="line">
            <a:avLst/>
          </a:prstGeom>
          <a:ln w="25400">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rot="16200000" flipH="1">
            <a:off x="2930655" y="4665173"/>
            <a:ext cx="2667281" cy="5481"/>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41" name="Pfeil nach rechts 40"/>
          <p:cNvSpPr/>
          <p:nvPr/>
        </p:nvSpPr>
        <p:spPr>
          <a:xfrm>
            <a:off x="3992450" y="4494734"/>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Flussdiagramm: Verzweigung 42"/>
          <p:cNvSpPr/>
          <p:nvPr/>
        </p:nvSpPr>
        <p:spPr>
          <a:xfrm>
            <a:off x="2079937" y="3709117"/>
            <a:ext cx="221535" cy="212500"/>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50" name="Gruppieren 5"/>
          <p:cNvGrpSpPr/>
          <p:nvPr/>
        </p:nvGrpSpPr>
        <p:grpSpPr>
          <a:xfrm>
            <a:off x="4465229" y="3490174"/>
            <a:ext cx="976969" cy="605301"/>
            <a:chOff x="604911" y="1617785"/>
            <a:chExt cx="1603717" cy="872197"/>
          </a:xfrm>
        </p:grpSpPr>
        <p:sp>
          <p:nvSpPr>
            <p:cNvPr id="54" name="Rechteck 53"/>
            <p:cNvSpPr/>
            <p:nvPr/>
          </p:nvSpPr>
          <p:spPr>
            <a:xfrm>
              <a:off x="604911" y="1617785"/>
              <a:ext cx="1603717"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Textfeld 54"/>
            <p:cNvSpPr txBox="1"/>
            <p:nvPr/>
          </p:nvSpPr>
          <p:spPr>
            <a:xfrm>
              <a:off x="604913" y="1617785"/>
              <a:ext cx="1561513" cy="576531"/>
            </a:xfrm>
            <a:prstGeom prst="rect">
              <a:avLst/>
            </a:prstGeom>
            <a:noFill/>
          </p:spPr>
          <p:txBody>
            <a:bodyPr wrap="square" rtlCol="0">
              <a:spAutoFit/>
            </a:bodyPr>
            <a:lstStyle/>
            <a:p>
              <a:pPr algn="ctr"/>
              <a:r>
                <a:rPr lang="de-DE" sz="2000" dirty="0" smtClean="0"/>
                <a:t>Flug</a:t>
              </a:r>
              <a:endParaRPr lang="de-DE" sz="2000" dirty="0"/>
            </a:p>
          </p:txBody>
        </p:sp>
      </p:grpSp>
      <p:grpSp>
        <p:nvGrpSpPr>
          <p:cNvPr id="51" name="Gruppieren 15"/>
          <p:cNvGrpSpPr/>
          <p:nvPr/>
        </p:nvGrpSpPr>
        <p:grpSpPr>
          <a:xfrm>
            <a:off x="7381420" y="3490174"/>
            <a:ext cx="976967" cy="605301"/>
            <a:chOff x="6099572" y="1599028"/>
            <a:chExt cx="1603714" cy="872197"/>
          </a:xfrm>
        </p:grpSpPr>
        <p:sp>
          <p:nvSpPr>
            <p:cNvPr id="52" name="Rechteck 51"/>
            <p:cNvSpPr/>
            <p:nvPr/>
          </p:nvSpPr>
          <p:spPr>
            <a:xfrm>
              <a:off x="6099572" y="1599028"/>
              <a:ext cx="1603714"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Textfeld 52"/>
            <p:cNvSpPr txBox="1"/>
            <p:nvPr/>
          </p:nvSpPr>
          <p:spPr>
            <a:xfrm>
              <a:off x="6099574" y="1599028"/>
              <a:ext cx="1561510" cy="487833"/>
            </a:xfrm>
            <a:prstGeom prst="rect">
              <a:avLst/>
            </a:prstGeom>
            <a:noFill/>
          </p:spPr>
          <p:txBody>
            <a:bodyPr wrap="square" rtlCol="0">
              <a:spAutoFit/>
            </a:bodyPr>
            <a:lstStyle/>
            <a:p>
              <a:pPr algn="ctr"/>
              <a:r>
                <a:rPr lang="de-DE" sz="1600" dirty="0" smtClean="0"/>
                <a:t>Passagier</a:t>
              </a:r>
              <a:endParaRPr lang="de-DE" sz="1600" dirty="0"/>
            </a:p>
          </p:txBody>
        </p:sp>
      </p:grpSp>
      <p:sp>
        <p:nvSpPr>
          <p:cNvPr id="46" name="Textfeld 45"/>
          <p:cNvSpPr txBox="1"/>
          <p:nvPr/>
        </p:nvSpPr>
        <p:spPr>
          <a:xfrm>
            <a:off x="5422006" y="4417460"/>
            <a:ext cx="300082" cy="369332"/>
          </a:xfrm>
          <a:prstGeom prst="rect">
            <a:avLst/>
          </a:prstGeom>
          <a:noFill/>
        </p:spPr>
        <p:txBody>
          <a:bodyPr wrap="none" rtlCol="0">
            <a:spAutoFit/>
          </a:bodyPr>
          <a:lstStyle/>
          <a:p>
            <a:r>
              <a:rPr lang="de-DE" dirty="0" smtClean="0"/>
              <a:t>*</a:t>
            </a:r>
            <a:endParaRPr lang="de-DE" dirty="0"/>
          </a:p>
        </p:txBody>
      </p:sp>
      <p:sp>
        <p:nvSpPr>
          <p:cNvPr id="47" name="Textfeld 46"/>
          <p:cNvSpPr txBox="1"/>
          <p:nvPr/>
        </p:nvSpPr>
        <p:spPr>
          <a:xfrm>
            <a:off x="7122019" y="4404582"/>
            <a:ext cx="300082" cy="369332"/>
          </a:xfrm>
          <a:prstGeom prst="rect">
            <a:avLst/>
          </a:prstGeom>
          <a:noFill/>
        </p:spPr>
        <p:txBody>
          <a:bodyPr wrap="none" rtlCol="0">
            <a:spAutoFit/>
          </a:bodyPr>
          <a:lstStyle/>
          <a:p>
            <a:r>
              <a:rPr lang="de-DE" dirty="0" smtClean="0"/>
              <a:t>*</a:t>
            </a:r>
            <a:endParaRPr lang="de-DE" dirty="0"/>
          </a:p>
        </p:txBody>
      </p:sp>
      <p:sp>
        <p:nvSpPr>
          <p:cNvPr id="49" name="Textfeld 48"/>
          <p:cNvSpPr txBox="1"/>
          <p:nvPr/>
        </p:nvSpPr>
        <p:spPr>
          <a:xfrm>
            <a:off x="6658379" y="4275793"/>
            <a:ext cx="300082" cy="369332"/>
          </a:xfrm>
          <a:prstGeom prst="rect">
            <a:avLst/>
          </a:prstGeom>
          <a:noFill/>
        </p:spPr>
        <p:txBody>
          <a:bodyPr wrap="none" rtlCol="0">
            <a:spAutoFit/>
          </a:bodyPr>
          <a:lstStyle/>
          <a:p>
            <a:r>
              <a:rPr lang="de-DE" dirty="0" smtClean="0"/>
              <a:t>*</a:t>
            </a:r>
            <a:endParaRPr lang="de-DE" dirty="0"/>
          </a:p>
        </p:txBody>
      </p:sp>
      <p:grpSp>
        <p:nvGrpSpPr>
          <p:cNvPr id="56" name="Gruppieren 55"/>
          <p:cNvGrpSpPr/>
          <p:nvPr/>
        </p:nvGrpSpPr>
        <p:grpSpPr>
          <a:xfrm>
            <a:off x="5878131" y="5175162"/>
            <a:ext cx="1068947" cy="646089"/>
            <a:chOff x="2201965" y="4466822"/>
            <a:chExt cx="1455635" cy="1290034"/>
          </a:xfrm>
        </p:grpSpPr>
        <p:sp>
          <p:nvSpPr>
            <p:cNvPr id="57" name="Rechteck 56"/>
            <p:cNvSpPr/>
            <p:nvPr/>
          </p:nvSpPr>
          <p:spPr>
            <a:xfrm>
              <a:off x="2201965" y="4466822"/>
              <a:ext cx="1416998" cy="129003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Textfeld 57"/>
            <p:cNvSpPr txBox="1"/>
            <p:nvPr/>
          </p:nvSpPr>
          <p:spPr>
            <a:xfrm>
              <a:off x="2201966" y="4466822"/>
              <a:ext cx="1455634" cy="400110"/>
            </a:xfrm>
            <a:prstGeom prst="rect">
              <a:avLst/>
            </a:prstGeom>
            <a:noFill/>
          </p:spPr>
          <p:txBody>
            <a:bodyPr wrap="square" rtlCol="0">
              <a:spAutoFit/>
            </a:bodyPr>
            <a:lstStyle/>
            <a:p>
              <a:pPr algn="ctr"/>
              <a:r>
                <a:rPr lang="de-DE" sz="2000" dirty="0" smtClean="0"/>
                <a:t>Platz</a:t>
              </a:r>
            </a:p>
          </p:txBody>
        </p:sp>
      </p:grpSp>
      <p:grpSp>
        <p:nvGrpSpPr>
          <p:cNvPr id="62" name="Gruppieren 15"/>
          <p:cNvGrpSpPr/>
          <p:nvPr/>
        </p:nvGrpSpPr>
        <p:grpSpPr>
          <a:xfrm>
            <a:off x="5692462" y="4235004"/>
            <a:ext cx="1440285" cy="491544"/>
            <a:chOff x="6099572" y="1599028"/>
            <a:chExt cx="1603714" cy="872197"/>
          </a:xfrm>
        </p:grpSpPr>
        <p:sp>
          <p:nvSpPr>
            <p:cNvPr id="63" name="Rechteck 62"/>
            <p:cNvSpPr/>
            <p:nvPr/>
          </p:nvSpPr>
          <p:spPr>
            <a:xfrm>
              <a:off x="6099572" y="1599028"/>
              <a:ext cx="1603714" cy="8721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Textfeld 63"/>
            <p:cNvSpPr txBox="1"/>
            <p:nvPr/>
          </p:nvSpPr>
          <p:spPr>
            <a:xfrm>
              <a:off x="6099574" y="1599028"/>
              <a:ext cx="1561510" cy="842620"/>
            </a:xfrm>
            <a:prstGeom prst="rect">
              <a:avLst/>
            </a:prstGeom>
            <a:noFill/>
          </p:spPr>
          <p:txBody>
            <a:bodyPr wrap="square" rtlCol="0">
              <a:spAutoFit/>
            </a:bodyPr>
            <a:lstStyle/>
            <a:p>
              <a:pPr algn="ctr"/>
              <a:r>
                <a:rPr lang="de-DE" sz="1600" dirty="0" smtClean="0"/>
                <a:t>Reservierung</a:t>
              </a:r>
              <a:endParaRPr lang="de-DE" sz="1600" dirty="0"/>
            </a:p>
          </p:txBody>
        </p:sp>
      </p:grpSp>
      <p:cxnSp>
        <p:nvCxnSpPr>
          <p:cNvPr id="68" name="Gerade Verbindung 67"/>
          <p:cNvCxnSpPr/>
          <p:nvPr/>
        </p:nvCxnSpPr>
        <p:spPr>
          <a:xfrm rot="5400000">
            <a:off x="6201179" y="4939048"/>
            <a:ext cx="425003"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9" name="Gerade Verbindung 68"/>
          <p:cNvCxnSpPr>
            <a:endCxn id="52" idx="2"/>
          </p:cNvCxnSpPr>
          <p:nvPr/>
        </p:nvCxnSpPr>
        <p:spPr>
          <a:xfrm flipV="1">
            <a:off x="7146424" y="4095475"/>
            <a:ext cx="723480" cy="385021"/>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2" name="Gerade Verbindung 71"/>
          <p:cNvCxnSpPr>
            <a:stCxn id="64" idx="1"/>
            <a:endCxn id="54" idx="2"/>
          </p:cNvCxnSpPr>
          <p:nvPr/>
        </p:nvCxnSpPr>
        <p:spPr>
          <a:xfrm rot="10800000">
            <a:off x="4953714" y="4095476"/>
            <a:ext cx="738750" cy="376967"/>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3" name="Textfeld 72"/>
          <p:cNvSpPr txBox="1"/>
          <p:nvPr/>
        </p:nvSpPr>
        <p:spPr>
          <a:xfrm>
            <a:off x="6375044" y="4687918"/>
            <a:ext cx="300082" cy="369332"/>
          </a:xfrm>
          <a:prstGeom prst="rect">
            <a:avLst/>
          </a:prstGeom>
          <a:noFill/>
        </p:spPr>
        <p:txBody>
          <a:bodyPr wrap="none" rtlCol="0">
            <a:spAutoFit/>
          </a:bodyPr>
          <a:lstStyle/>
          <a:p>
            <a:r>
              <a:rPr lang="de-DE" dirty="0" smtClean="0"/>
              <a:t>*</a:t>
            </a:r>
            <a:endParaRPr lang="de-DE" dirty="0"/>
          </a:p>
        </p:txBody>
      </p:sp>
      <p:sp>
        <p:nvSpPr>
          <p:cNvPr id="74" name="Textfeld 73"/>
          <p:cNvSpPr txBox="1"/>
          <p:nvPr/>
        </p:nvSpPr>
        <p:spPr>
          <a:xfrm>
            <a:off x="6387923" y="4855343"/>
            <a:ext cx="300082" cy="369332"/>
          </a:xfrm>
          <a:prstGeom prst="rect">
            <a:avLst/>
          </a:prstGeom>
          <a:noFill/>
        </p:spPr>
        <p:txBody>
          <a:bodyPr wrap="none" rtlCol="0">
            <a:spAutoFit/>
          </a:bodyPr>
          <a:lstStyle/>
          <a:p>
            <a:r>
              <a:rPr lang="de-DE" dirty="0" smtClean="0"/>
              <a:t>1</a:t>
            </a:r>
            <a:endParaRPr lang="de-DE" dirty="0"/>
          </a:p>
        </p:txBody>
      </p:sp>
      <p:sp>
        <p:nvSpPr>
          <p:cNvPr id="75" name="Textfeld 74"/>
          <p:cNvSpPr txBox="1"/>
          <p:nvPr/>
        </p:nvSpPr>
        <p:spPr>
          <a:xfrm>
            <a:off x="7791721" y="4056853"/>
            <a:ext cx="300082" cy="369332"/>
          </a:xfrm>
          <a:prstGeom prst="rect">
            <a:avLst/>
          </a:prstGeom>
          <a:noFill/>
        </p:spPr>
        <p:txBody>
          <a:bodyPr wrap="none" rtlCol="0">
            <a:spAutoFit/>
          </a:bodyPr>
          <a:lstStyle/>
          <a:p>
            <a:r>
              <a:rPr lang="de-DE" dirty="0" smtClean="0"/>
              <a:t>1</a:t>
            </a:r>
            <a:endParaRPr lang="de-DE" dirty="0"/>
          </a:p>
        </p:txBody>
      </p:sp>
      <p:sp>
        <p:nvSpPr>
          <p:cNvPr id="76" name="Textfeld 75"/>
          <p:cNvSpPr txBox="1"/>
          <p:nvPr/>
        </p:nvSpPr>
        <p:spPr>
          <a:xfrm>
            <a:off x="4726549" y="4043974"/>
            <a:ext cx="300082" cy="369332"/>
          </a:xfrm>
          <a:prstGeom prst="rect">
            <a:avLst/>
          </a:prstGeom>
          <a:noFill/>
        </p:spPr>
        <p:txBody>
          <a:bodyPr wrap="none" rtlCol="0">
            <a:spAutoFit/>
          </a:bodyPr>
          <a:lstStyle/>
          <a:p>
            <a:r>
              <a:rPr lang="de-DE" dirty="0" smtClean="0"/>
              <a:t>1</a:t>
            </a:r>
            <a:endParaRPr lang="de-DE" dirty="0"/>
          </a:p>
        </p:txBody>
      </p:sp>
      <p:sp>
        <p:nvSpPr>
          <p:cNvPr id="48" name="Textfeld 47"/>
          <p:cNvSpPr txBox="1"/>
          <p:nvPr/>
        </p:nvSpPr>
        <p:spPr>
          <a:xfrm>
            <a:off x="1635616" y="3400022"/>
            <a:ext cx="1143390" cy="307777"/>
          </a:xfrm>
          <a:prstGeom prst="rect">
            <a:avLst/>
          </a:prstGeom>
          <a:noFill/>
        </p:spPr>
        <p:txBody>
          <a:bodyPr wrap="none" rtlCol="0">
            <a:spAutoFit/>
          </a:bodyPr>
          <a:lstStyle/>
          <a:p>
            <a:r>
              <a:rPr lang="de-DE" sz="1400" dirty="0" smtClean="0"/>
              <a:t>Reservierung</a:t>
            </a:r>
            <a:endParaRPr lang="de-DE" sz="1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Objektverwaltung</a:t>
            </a:r>
            <a:endParaRPr lang="de-DE" dirty="0"/>
          </a:p>
        </p:txBody>
      </p:sp>
      <p:sp>
        <p:nvSpPr>
          <p:cNvPr id="3" name="Inhaltsplatzhalter 2"/>
          <p:cNvSpPr>
            <a:spLocks noGrp="1"/>
          </p:cNvSpPr>
          <p:nvPr>
            <p:ph idx="1"/>
          </p:nvPr>
        </p:nvSpPr>
        <p:spPr/>
        <p:txBody>
          <a:bodyPr>
            <a:normAutofit/>
          </a:bodyPr>
          <a:lstStyle/>
          <a:p>
            <a:r>
              <a:rPr lang="de-DE" sz="2000" dirty="0" smtClean="0"/>
              <a:t>In der Analysephase besitzt jede Klasse inhärent eine Objektverwaltung, die nicht modelliert wird</a:t>
            </a:r>
          </a:p>
          <a:p>
            <a:r>
              <a:rPr lang="de-DE" sz="2000" dirty="0" smtClean="0"/>
              <a:t>Im Entwurf ist diese Klasse (falls notwendig) explizit zu modellieren</a:t>
            </a:r>
          </a:p>
          <a:p>
            <a:pPr lvl="1"/>
            <a:r>
              <a:rPr lang="de-DE" sz="1800" dirty="0" smtClean="0"/>
              <a:t>Als Container-Klasse: verwaltet Menge von Objekten einer anderen Klasse</a:t>
            </a:r>
          </a:p>
          <a:p>
            <a:r>
              <a:rPr lang="de-DE" sz="2000" dirty="0" smtClean="0"/>
              <a:t>Beispiel:</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38" name="Gruppieren 37"/>
          <p:cNvGrpSpPr/>
          <p:nvPr/>
        </p:nvGrpSpPr>
        <p:grpSpPr>
          <a:xfrm>
            <a:off x="1176384" y="3335628"/>
            <a:ext cx="6744087" cy="2691684"/>
            <a:chOff x="1176384" y="3335628"/>
            <a:chExt cx="6744087" cy="2691684"/>
          </a:xfrm>
        </p:grpSpPr>
        <p:grpSp>
          <p:nvGrpSpPr>
            <p:cNvPr id="6" name="Gruppieren 5"/>
            <p:cNvGrpSpPr/>
            <p:nvPr/>
          </p:nvGrpSpPr>
          <p:grpSpPr>
            <a:xfrm>
              <a:off x="1176384" y="4144851"/>
              <a:ext cx="1468514" cy="1290034"/>
              <a:chOff x="2201965" y="4466822"/>
              <a:chExt cx="1468514" cy="1290034"/>
            </a:xfrm>
          </p:grpSpPr>
          <p:sp>
            <p:nvSpPr>
              <p:cNvPr id="7" name="Rechteck 6"/>
              <p:cNvSpPr/>
              <p:nvPr/>
            </p:nvSpPr>
            <p:spPr>
              <a:xfrm>
                <a:off x="2201965" y="4466822"/>
                <a:ext cx="1416998" cy="129003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201966" y="4466822"/>
                <a:ext cx="1455634" cy="1261884"/>
              </a:xfrm>
              <a:prstGeom prst="rect">
                <a:avLst/>
              </a:prstGeom>
              <a:noFill/>
            </p:spPr>
            <p:txBody>
              <a:bodyPr wrap="square" rtlCol="0">
                <a:spAutoFit/>
              </a:bodyPr>
              <a:lstStyle/>
              <a:p>
                <a:pPr algn="ctr"/>
                <a:r>
                  <a:rPr lang="de-DE" sz="2000" dirty="0" smtClean="0"/>
                  <a:t>Aushilfe</a:t>
                </a:r>
              </a:p>
              <a:p>
                <a:r>
                  <a:rPr lang="de-DE" sz="2000" dirty="0" smtClean="0"/>
                  <a:t/>
                </a:r>
                <a:br>
                  <a:rPr lang="de-DE" sz="2000" dirty="0" smtClean="0"/>
                </a:br>
                <a:r>
                  <a:rPr lang="de-DE" dirty="0" smtClean="0"/>
                  <a:t> </a:t>
                </a:r>
              </a:p>
              <a:p>
                <a:r>
                  <a:rPr lang="de-DE" u="sng" dirty="0" err="1" smtClean="0"/>
                  <a:t>druckeListe</a:t>
                </a:r>
                <a:r>
                  <a:rPr lang="de-DE" u="sng" dirty="0" smtClean="0"/>
                  <a:t>()</a:t>
                </a:r>
              </a:p>
            </p:txBody>
          </p:sp>
          <p:sp>
            <p:nvSpPr>
              <p:cNvPr id="10" name="Textfeld 9"/>
              <p:cNvSpPr txBox="1"/>
              <p:nvPr/>
            </p:nvSpPr>
            <p:spPr>
              <a:xfrm>
                <a:off x="2214845" y="4595611"/>
                <a:ext cx="1455634" cy="677108"/>
              </a:xfrm>
              <a:prstGeom prst="rect">
                <a:avLst/>
              </a:prstGeom>
              <a:noFill/>
            </p:spPr>
            <p:txBody>
              <a:bodyPr wrap="square" rtlCol="0">
                <a:spAutoFit/>
              </a:bodyPr>
              <a:lstStyle/>
              <a:p>
                <a:r>
                  <a:rPr lang="de-DE" sz="2000" dirty="0" smtClean="0"/>
                  <a:t/>
                </a:r>
                <a:br>
                  <a:rPr lang="de-DE" sz="2000" dirty="0" smtClean="0"/>
                </a:br>
                <a:r>
                  <a:rPr lang="de-DE" dirty="0" err="1" smtClean="0"/>
                  <a:t>name</a:t>
                </a:r>
                <a:endParaRPr lang="de-DE" dirty="0" smtClean="0"/>
              </a:p>
            </p:txBody>
          </p:sp>
          <p:cxnSp>
            <p:nvCxnSpPr>
              <p:cNvPr id="11" name="Gerade Verbindung 10"/>
              <p:cNvCxnSpPr/>
              <p:nvPr/>
            </p:nvCxnSpPr>
            <p:spPr>
              <a:xfrm>
                <a:off x="2215166" y="533185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2215166" y="486821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13" name="Gerade Verbindung 12"/>
            <p:cNvCxnSpPr/>
            <p:nvPr/>
          </p:nvCxnSpPr>
          <p:spPr>
            <a:xfrm rot="16200000" flipH="1">
              <a:off x="1771557" y="4690931"/>
              <a:ext cx="2667281" cy="5481"/>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4" name="Pfeil nach rechts 13"/>
            <p:cNvSpPr/>
            <p:nvPr/>
          </p:nvSpPr>
          <p:spPr>
            <a:xfrm>
              <a:off x="2833352" y="4520492"/>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271233" y="3335628"/>
              <a:ext cx="631904" cy="369332"/>
            </a:xfrm>
            <a:prstGeom prst="rect">
              <a:avLst/>
            </a:prstGeom>
            <a:noFill/>
          </p:spPr>
          <p:txBody>
            <a:bodyPr wrap="none" rtlCol="0">
              <a:spAutoFit/>
            </a:bodyPr>
            <a:lstStyle/>
            <a:p>
              <a:r>
                <a:rPr lang="de-DE" dirty="0" smtClean="0"/>
                <a:t>OOD</a:t>
              </a:r>
              <a:endParaRPr lang="de-DE" dirty="0"/>
            </a:p>
          </p:txBody>
        </p:sp>
        <p:sp>
          <p:nvSpPr>
            <p:cNvPr id="16" name="Textfeld 15"/>
            <p:cNvSpPr txBox="1"/>
            <p:nvPr/>
          </p:nvSpPr>
          <p:spPr>
            <a:xfrm>
              <a:off x="2331075" y="3335628"/>
              <a:ext cx="619721" cy="369332"/>
            </a:xfrm>
            <a:prstGeom prst="rect">
              <a:avLst/>
            </a:prstGeom>
            <a:noFill/>
          </p:spPr>
          <p:txBody>
            <a:bodyPr wrap="none" rtlCol="0">
              <a:spAutoFit/>
            </a:bodyPr>
            <a:lstStyle/>
            <a:p>
              <a:r>
                <a:rPr lang="de-DE" dirty="0" smtClean="0"/>
                <a:t>OOA</a:t>
              </a:r>
              <a:endParaRPr lang="de-DE" dirty="0"/>
            </a:p>
          </p:txBody>
        </p:sp>
        <p:grpSp>
          <p:nvGrpSpPr>
            <p:cNvPr id="17" name="Gruppieren 16"/>
            <p:cNvGrpSpPr/>
            <p:nvPr/>
          </p:nvGrpSpPr>
          <p:grpSpPr>
            <a:xfrm>
              <a:off x="3790795" y="4338034"/>
              <a:ext cx="1468514" cy="877910"/>
              <a:chOff x="2201965" y="4466822"/>
              <a:chExt cx="1468514" cy="877910"/>
            </a:xfrm>
          </p:grpSpPr>
          <p:sp>
            <p:nvSpPr>
              <p:cNvPr id="18" name="Rechteck 17"/>
              <p:cNvSpPr/>
              <p:nvPr/>
            </p:nvSpPr>
            <p:spPr>
              <a:xfrm>
                <a:off x="2201965" y="4466822"/>
                <a:ext cx="1416998" cy="87791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2201966" y="4466822"/>
                <a:ext cx="1455634" cy="400110"/>
              </a:xfrm>
              <a:prstGeom prst="rect">
                <a:avLst/>
              </a:prstGeom>
              <a:noFill/>
            </p:spPr>
            <p:txBody>
              <a:bodyPr wrap="square" rtlCol="0">
                <a:spAutoFit/>
              </a:bodyPr>
              <a:lstStyle/>
              <a:p>
                <a:pPr algn="ctr"/>
                <a:r>
                  <a:rPr lang="de-DE" sz="2000" dirty="0" smtClean="0"/>
                  <a:t>Aushilfen</a:t>
                </a:r>
              </a:p>
            </p:txBody>
          </p:sp>
          <p:sp>
            <p:nvSpPr>
              <p:cNvPr id="20" name="Textfeld 19"/>
              <p:cNvSpPr txBox="1"/>
              <p:nvPr/>
            </p:nvSpPr>
            <p:spPr>
              <a:xfrm>
                <a:off x="2214845" y="4595611"/>
                <a:ext cx="1455634" cy="677108"/>
              </a:xfrm>
              <a:prstGeom prst="rect">
                <a:avLst/>
              </a:prstGeom>
              <a:noFill/>
            </p:spPr>
            <p:txBody>
              <a:bodyPr wrap="square" rtlCol="0">
                <a:spAutoFit/>
              </a:bodyPr>
              <a:lstStyle/>
              <a:p>
                <a:r>
                  <a:rPr lang="de-DE" sz="2000" dirty="0" smtClean="0"/>
                  <a:t/>
                </a:r>
                <a:br>
                  <a:rPr lang="de-DE" sz="2000" dirty="0" smtClean="0"/>
                </a:br>
                <a:r>
                  <a:rPr lang="de-DE" dirty="0" err="1" smtClean="0"/>
                  <a:t>druckeListe</a:t>
                </a:r>
                <a:r>
                  <a:rPr lang="de-DE" dirty="0" smtClean="0"/>
                  <a:t>()</a:t>
                </a:r>
              </a:p>
            </p:txBody>
          </p:sp>
          <p:cxnSp>
            <p:nvCxnSpPr>
              <p:cNvPr id="22" name="Gerade Verbindung 21"/>
              <p:cNvCxnSpPr/>
              <p:nvPr/>
            </p:nvCxnSpPr>
            <p:spPr>
              <a:xfrm>
                <a:off x="2215166" y="486821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23" name="Gruppieren 22"/>
            <p:cNvGrpSpPr/>
            <p:nvPr/>
          </p:nvGrpSpPr>
          <p:grpSpPr>
            <a:xfrm>
              <a:off x="6451957" y="4338034"/>
              <a:ext cx="1468514" cy="877910"/>
              <a:chOff x="2201965" y="4466822"/>
              <a:chExt cx="1468514" cy="877910"/>
            </a:xfrm>
          </p:grpSpPr>
          <p:sp>
            <p:nvSpPr>
              <p:cNvPr id="24" name="Rechteck 23"/>
              <p:cNvSpPr/>
              <p:nvPr/>
            </p:nvSpPr>
            <p:spPr>
              <a:xfrm>
                <a:off x="2201965" y="4466822"/>
                <a:ext cx="1416998" cy="87791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201966" y="4466822"/>
                <a:ext cx="1455634" cy="400110"/>
              </a:xfrm>
              <a:prstGeom prst="rect">
                <a:avLst/>
              </a:prstGeom>
              <a:noFill/>
            </p:spPr>
            <p:txBody>
              <a:bodyPr wrap="square" rtlCol="0">
                <a:spAutoFit/>
              </a:bodyPr>
              <a:lstStyle/>
              <a:p>
                <a:pPr algn="ctr"/>
                <a:r>
                  <a:rPr lang="de-DE" sz="2000" dirty="0" smtClean="0"/>
                  <a:t>Aushilfe</a:t>
                </a:r>
              </a:p>
            </p:txBody>
          </p:sp>
          <p:sp>
            <p:nvSpPr>
              <p:cNvPr id="26" name="Textfeld 25"/>
              <p:cNvSpPr txBox="1"/>
              <p:nvPr/>
            </p:nvSpPr>
            <p:spPr>
              <a:xfrm>
                <a:off x="2214845" y="4595611"/>
                <a:ext cx="1455634" cy="677108"/>
              </a:xfrm>
              <a:prstGeom prst="rect">
                <a:avLst/>
              </a:prstGeom>
              <a:noFill/>
            </p:spPr>
            <p:txBody>
              <a:bodyPr wrap="square" rtlCol="0">
                <a:spAutoFit/>
              </a:bodyPr>
              <a:lstStyle/>
              <a:p>
                <a:r>
                  <a:rPr lang="de-DE" sz="2000" dirty="0" smtClean="0"/>
                  <a:t/>
                </a:r>
                <a:br>
                  <a:rPr lang="de-DE" sz="2000" dirty="0" smtClean="0"/>
                </a:br>
                <a:r>
                  <a:rPr lang="de-DE" dirty="0" err="1" smtClean="0"/>
                  <a:t>name</a:t>
                </a:r>
                <a:endParaRPr lang="de-DE" dirty="0" smtClean="0"/>
              </a:p>
            </p:txBody>
          </p:sp>
          <p:cxnSp>
            <p:nvCxnSpPr>
              <p:cNvPr id="27" name="Gerade Verbindung 26"/>
              <p:cNvCxnSpPr/>
              <p:nvPr/>
            </p:nvCxnSpPr>
            <p:spPr>
              <a:xfrm>
                <a:off x="2215166" y="486821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0" name="Gruppieren 29"/>
            <p:cNvGrpSpPr/>
            <p:nvPr/>
          </p:nvGrpSpPr>
          <p:grpSpPr>
            <a:xfrm>
              <a:off x="5223616" y="4706214"/>
              <a:ext cx="1215822" cy="112744"/>
              <a:chOff x="3162995" y="2028512"/>
              <a:chExt cx="2587675" cy="41931"/>
            </a:xfrm>
          </p:grpSpPr>
          <p:cxnSp>
            <p:nvCxnSpPr>
              <p:cNvPr id="28" name="Gerade Verbindung 27"/>
              <p:cNvCxnSpPr/>
              <p:nvPr/>
            </p:nvCxnSpPr>
            <p:spPr>
              <a:xfrm rot="10800000">
                <a:off x="3162995" y="2049351"/>
                <a:ext cx="2587675" cy="1695"/>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Flussdiagramm: Verzweigung 28"/>
              <p:cNvSpPr/>
              <p:nvPr/>
            </p:nvSpPr>
            <p:spPr>
              <a:xfrm>
                <a:off x="3192357" y="2028512"/>
                <a:ext cx="294612" cy="41931"/>
              </a:xfrm>
              <a:prstGeom prst="flowChartDecis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3" name="Gruppieren 32"/>
            <p:cNvGrpSpPr/>
            <p:nvPr/>
          </p:nvGrpSpPr>
          <p:grpSpPr>
            <a:xfrm>
              <a:off x="4878947" y="3378559"/>
              <a:ext cx="1753878" cy="819953"/>
              <a:chOff x="2238778" y="1994080"/>
              <a:chExt cx="1753878" cy="819953"/>
            </a:xfrm>
          </p:grpSpPr>
          <p:sp>
            <p:nvSpPr>
              <p:cNvPr id="34" name="Textfeld 33"/>
              <p:cNvSpPr txBox="1"/>
              <p:nvPr/>
            </p:nvSpPr>
            <p:spPr>
              <a:xfrm>
                <a:off x="2238778" y="1994080"/>
                <a:ext cx="1753878" cy="369332"/>
              </a:xfrm>
              <a:prstGeom prst="rect">
                <a:avLst/>
              </a:prstGeom>
              <a:noFill/>
              <a:ln>
                <a:noFill/>
              </a:ln>
            </p:spPr>
            <p:txBody>
              <a:bodyPr wrap="none" rtlCol="0">
                <a:spAutoFit/>
              </a:bodyPr>
              <a:lstStyle/>
              <a:p>
                <a:r>
                  <a:rPr lang="de-DE" dirty="0" smtClean="0">
                    <a:solidFill>
                      <a:srgbClr val="00B050"/>
                    </a:solidFill>
                  </a:rPr>
                  <a:t>Container-Klasse</a:t>
                </a:r>
                <a:endParaRPr lang="de-DE" dirty="0">
                  <a:solidFill>
                    <a:srgbClr val="00B050"/>
                  </a:solidFill>
                </a:endParaRPr>
              </a:p>
            </p:txBody>
          </p:sp>
          <p:cxnSp>
            <p:nvCxnSpPr>
              <p:cNvPr id="35" name="Gerade Verbindung mit Pfeil 34"/>
              <p:cNvCxnSpPr/>
              <p:nvPr/>
            </p:nvCxnSpPr>
            <p:spPr>
              <a:xfrm rot="10800000" flipV="1">
                <a:off x="2279561" y="2389030"/>
                <a:ext cx="515155" cy="425003"/>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Generalisierung (Vererbung)</a:t>
            </a:r>
            <a:endParaRPr lang="de-DE" dirty="0"/>
          </a:p>
        </p:txBody>
      </p:sp>
      <p:sp>
        <p:nvSpPr>
          <p:cNvPr id="3" name="Inhaltsplatzhalter 2"/>
          <p:cNvSpPr>
            <a:spLocks noGrp="1"/>
          </p:cNvSpPr>
          <p:nvPr>
            <p:ph idx="1"/>
          </p:nvPr>
        </p:nvSpPr>
        <p:spPr/>
        <p:txBody>
          <a:bodyPr>
            <a:normAutofit/>
          </a:bodyPr>
          <a:lstStyle/>
          <a:p>
            <a:r>
              <a:rPr lang="de-DE" sz="2400" dirty="0" smtClean="0"/>
              <a:t>Keine spezielle Verfeinerung beim Entwurf</a:t>
            </a:r>
          </a:p>
          <a:p>
            <a:r>
              <a:rPr lang="de-DE" sz="2400" dirty="0" smtClean="0"/>
              <a:t>Umsetzung der Generalisierungsbeziehung in C++</a:t>
            </a:r>
            <a:endParaRPr lang="de-DE" sz="24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cxnSp>
        <p:nvCxnSpPr>
          <p:cNvPr id="11" name="Gerade Verbindung 10"/>
          <p:cNvCxnSpPr/>
          <p:nvPr/>
        </p:nvCxnSpPr>
        <p:spPr>
          <a:xfrm rot="5400000">
            <a:off x="3142446" y="3606091"/>
            <a:ext cx="1313645" cy="1588"/>
          </a:xfrm>
          <a:prstGeom prst="line">
            <a:avLst/>
          </a:prstGeom>
          <a:ln w="2540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2" name="Pfeil nach rechts 11"/>
          <p:cNvSpPr/>
          <p:nvPr/>
        </p:nvSpPr>
        <p:spPr>
          <a:xfrm>
            <a:off x="3567447" y="3438667"/>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tangle 3"/>
          <p:cNvSpPr txBox="1">
            <a:spLocks noChangeArrowheads="1"/>
          </p:cNvSpPr>
          <p:nvPr/>
        </p:nvSpPr>
        <p:spPr>
          <a:xfrm>
            <a:off x="4262236" y="2747498"/>
            <a:ext cx="4727218" cy="2829053"/>
          </a:xfrm>
          <a:prstGeom prst="rect">
            <a:avLst/>
          </a:prstGeom>
          <a:noFill/>
          <a:ln>
            <a:no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Oberklasse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err="1" smtClean="0">
                <a:latin typeface="Courier New" pitchFamily="49" charset="0"/>
              </a:rPr>
              <a:t>class</a:t>
            </a:r>
            <a:r>
              <a:rPr lang="de-DE" sz="1600" dirty="0" smtClean="0">
                <a:latin typeface="Courier New" pitchFamily="49" charset="0"/>
              </a:rPr>
              <a:t> Unterklasse : </a:t>
            </a:r>
            <a:r>
              <a:rPr lang="de-DE" sz="1600" dirty="0" err="1" smtClean="0">
                <a:latin typeface="Courier New" pitchFamily="49" charset="0"/>
              </a:rPr>
              <a:t>public</a:t>
            </a:r>
            <a:r>
              <a:rPr lang="de-DE" sz="1600" dirty="0" smtClean="0">
                <a:latin typeface="Courier New" pitchFamily="49" charset="0"/>
              </a:rPr>
              <a:t> Oberklasse</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	…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sz="1600" dirty="0" smtClean="0">
                <a:latin typeface="Courier New" pitchFamily="49" charset="0"/>
              </a:rPr>
              <a:t>};</a:t>
            </a: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grpSp>
        <p:nvGrpSpPr>
          <p:cNvPr id="16" name="Gruppieren 15"/>
          <p:cNvGrpSpPr/>
          <p:nvPr/>
        </p:nvGrpSpPr>
        <p:grpSpPr>
          <a:xfrm>
            <a:off x="1094704" y="2936390"/>
            <a:ext cx="2240924" cy="1339402"/>
            <a:chOff x="1094704" y="2936390"/>
            <a:chExt cx="2240924" cy="1339402"/>
          </a:xfrm>
        </p:grpSpPr>
        <p:sp>
          <p:nvSpPr>
            <p:cNvPr id="7" name="Textfeld 6"/>
            <p:cNvSpPr txBox="1"/>
            <p:nvPr/>
          </p:nvSpPr>
          <p:spPr>
            <a:xfrm>
              <a:off x="1094704" y="2936390"/>
              <a:ext cx="2240924" cy="373487"/>
            </a:xfrm>
            <a:prstGeom prst="rect">
              <a:avLst/>
            </a:prstGeom>
            <a:noFill/>
            <a:ln w="28575">
              <a:solidFill>
                <a:schemeClr val="tx1"/>
              </a:solidFill>
            </a:ln>
          </p:spPr>
          <p:txBody>
            <a:bodyPr wrap="square" rtlCol="0">
              <a:spAutoFit/>
            </a:bodyPr>
            <a:lstStyle/>
            <a:p>
              <a:pPr algn="ctr"/>
              <a:r>
                <a:rPr lang="de-DE" dirty="0" smtClean="0"/>
                <a:t>Oberklasse</a:t>
              </a:r>
              <a:endParaRPr lang="de-DE" dirty="0"/>
            </a:p>
          </p:txBody>
        </p:sp>
        <p:sp>
          <p:nvSpPr>
            <p:cNvPr id="8" name="Textfeld 7"/>
            <p:cNvSpPr txBox="1"/>
            <p:nvPr/>
          </p:nvSpPr>
          <p:spPr>
            <a:xfrm>
              <a:off x="1094704" y="3902305"/>
              <a:ext cx="2240924" cy="373487"/>
            </a:xfrm>
            <a:prstGeom prst="rect">
              <a:avLst/>
            </a:prstGeom>
            <a:noFill/>
            <a:ln w="28575">
              <a:solidFill>
                <a:schemeClr val="tx1"/>
              </a:solidFill>
            </a:ln>
          </p:spPr>
          <p:txBody>
            <a:bodyPr wrap="square" rtlCol="0">
              <a:spAutoFit/>
            </a:bodyPr>
            <a:lstStyle/>
            <a:p>
              <a:pPr algn="ctr"/>
              <a:r>
                <a:rPr lang="de-DE" dirty="0" smtClean="0"/>
                <a:t>Unterklasse</a:t>
              </a:r>
              <a:endParaRPr lang="de-DE" dirty="0"/>
            </a:p>
          </p:txBody>
        </p:sp>
        <p:cxnSp>
          <p:nvCxnSpPr>
            <p:cNvPr id="9" name="Gerade Verbindung mit Pfeil 8"/>
            <p:cNvCxnSpPr>
              <a:stCxn id="7" idx="2"/>
              <a:endCxn id="8" idx="0"/>
            </p:cNvCxnSpPr>
            <p:nvPr/>
          </p:nvCxnSpPr>
          <p:spPr>
            <a:xfrm rot="5400000">
              <a:off x="1918952" y="3606091"/>
              <a:ext cx="592428" cy="1588"/>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Gleichschenkliges Dreieck 14"/>
            <p:cNvSpPr/>
            <p:nvPr/>
          </p:nvSpPr>
          <p:spPr>
            <a:xfrm>
              <a:off x="2112136" y="3322749"/>
              <a:ext cx="224092" cy="193183"/>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Generalisierung/Vererbung</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Rectangle 3"/>
          <p:cNvSpPr txBox="1">
            <a:spLocks noChangeArrowheads="1"/>
          </p:cNvSpPr>
          <p:nvPr/>
        </p:nvSpPr>
        <p:spPr>
          <a:xfrm>
            <a:off x="593903" y="1562705"/>
            <a:ext cx="3656124" cy="4374456"/>
          </a:xfrm>
          <a:prstGeom prst="rect">
            <a:avLst/>
          </a:prstGeom>
          <a:noFill/>
          <a:ln>
            <a:solidFill>
              <a:srgbClr val="A50021"/>
            </a:solidFill>
          </a:ln>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r>
            <a:b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b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	</a:t>
            </a:r>
            <a:r>
              <a:rPr lang="de-DE" dirty="0" err="1" smtClean="0">
                <a:latin typeface="Courier New" pitchFamily="49" charset="0"/>
              </a:rPr>
              <a:t>void</a:t>
            </a:r>
            <a:r>
              <a:rPr lang="de-DE" dirty="0" smtClean="0">
                <a:latin typeface="Courier New" pitchFamily="49" charset="0"/>
              </a:rPr>
              <a:t> </a:t>
            </a:r>
            <a:r>
              <a:rPr lang="de-DE" dirty="0" err="1" smtClean="0">
                <a:latin typeface="Courier New" pitchFamily="49" charset="0"/>
              </a:rPr>
              <a:t>methodeA</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B :</a:t>
            </a:r>
            <a:r>
              <a:rPr kumimoji="0" lang="de-DE" sz="1800" b="1" i="1" u="none" strike="noStrike" kern="1200" cap="none" spc="0" normalizeH="0" baseline="0" noProof="0" dirty="0" err="1" smtClean="0">
                <a:ln>
                  <a:noFill/>
                </a:ln>
                <a:solidFill>
                  <a:schemeClr val="tx1"/>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r>
            <a:b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b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B(</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	</a:t>
            </a:r>
            <a:r>
              <a:rPr lang="de-DE" dirty="0" err="1" smtClean="0">
                <a:latin typeface="Courier New" pitchFamily="49" charset="0"/>
              </a:rPr>
              <a:t>void</a:t>
            </a:r>
            <a:r>
              <a:rPr lang="de-DE" dirty="0" smtClean="0">
                <a:latin typeface="Courier New" pitchFamily="49" charset="0"/>
              </a:rPr>
              <a:t> </a:t>
            </a:r>
            <a:r>
              <a:rPr lang="de-DE" dirty="0" err="1" smtClean="0">
                <a:latin typeface="Courier New" pitchFamily="49" charset="0"/>
              </a:rPr>
              <a:t>methodeB</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C :</a:t>
            </a:r>
            <a:r>
              <a:rPr lang="de-DE" b="1" i="1" dirty="0" err="1" smtClean="0">
                <a:latin typeface="Courier New" pitchFamily="49" charset="0"/>
              </a:rPr>
              <a:t>protected</a:t>
            </a:r>
            <a:r>
              <a:rPr lang="de-DE" dirty="0" smtClean="0">
                <a:latin typeface="Courier New" pitchFamily="49" charset="0"/>
              </a:rPr>
              <a:t> A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C(</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	</a:t>
            </a:r>
            <a:r>
              <a:rPr lang="de-DE" dirty="0" err="1" smtClean="0">
                <a:latin typeface="Courier New" pitchFamily="49" charset="0"/>
              </a:rPr>
              <a:t>void</a:t>
            </a:r>
            <a:r>
              <a:rPr lang="de-DE" dirty="0" smtClean="0">
                <a:latin typeface="Courier New" pitchFamily="49" charset="0"/>
              </a:rPr>
              <a:t> </a:t>
            </a:r>
            <a:r>
              <a:rPr lang="de-DE" dirty="0" err="1" smtClean="0">
                <a:latin typeface="Courier New" pitchFamily="49" charset="0"/>
              </a:rPr>
              <a:t>methodeC</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7" name="Rectangle 3"/>
          <p:cNvSpPr txBox="1">
            <a:spLocks noChangeArrowheads="1"/>
          </p:cNvSpPr>
          <p:nvPr/>
        </p:nvSpPr>
        <p:spPr>
          <a:xfrm>
            <a:off x="4470444" y="1562705"/>
            <a:ext cx="3656124" cy="4374456"/>
          </a:xfrm>
          <a:prstGeom prst="rect">
            <a:avLst/>
          </a:prstGeom>
          <a:noFill/>
          <a:ln>
            <a:solidFill>
              <a:srgbClr val="A5002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A </a:t>
            </a:r>
            <a:r>
              <a:rPr lang="de-DE" dirty="0" err="1" smtClean="0">
                <a:latin typeface="Courier New" pitchFamily="49" charset="0"/>
              </a:rPr>
              <a:t>valueA</a:t>
            </a:r>
            <a:r>
              <a:rPr lang="de-DE"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B </a:t>
            </a:r>
            <a:r>
              <a:rPr lang="de-DE" dirty="0" err="1" smtClean="0">
                <a:latin typeface="Courier New" pitchFamily="49" charset="0"/>
              </a:rPr>
              <a:t>valueB</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C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valueC</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de-DE" dirty="0" smtClean="0">
              <a:latin typeface="Courier New" pitchFamily="49" charset="0"/>
            </a:endParaRPr>
          </a:p>
          <a:p>
            <a:pPr marL="342900" lvl="0" indent="-342900">
              <a:spcBef>
                <a:spcPct val="20000"/>
              </a:spcBef>
              <a:defRPr/>
            </a:pP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valueA</a:t>
            </a:r>
            <a:r>
              <a:rPr lang="de-DE" dirty="0" smtClean="0">
                <a:latin typeface="Courier New" pitchFamily="49" charset="0"/>
              </a:rPr>
              <a:t>.</a:t>
            </a:r>
            <a:r>
              <a:rPr lang="de-DE" dirty="0" err="1" smtClean="0">
                <a:latin typeface="Courier New" pitchFamily="49" charset="0"/>
              </a:rPr>
              <a:t>methodeA</a:t>
            </a:r>
            <a:r>
              <a:rPr lang="de-DE" dirty="0" smtClean="0">
                <a:latin typeface="Courier New" pitchFamily="49" charset="0"/>
              </a:rPr>
              <a:t>(); </a:t>
            </a:r>
            <a:r>
              <a:rPr lang="de-DE" dirty="0" smtClean="0">
                <a:solidFill>
                  <a:schemeClr val="tx2">
                    <a:lumMod val="60000"/>
                    <a:lumOff val="40000"/>
                  </a:schemeClr>
                </a:solidFill>
                <a:latin typeface="Courier New" pitchFamily="49" charset="0"/>
              </a:rPr>
              <a:t>//ok</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latin typeface="Courier New" pitchFamily="49" charset="0"/>
              </a:rPr>
              <a:t>valueB.methodeA</a:t>
            </a:r>
            <a:r>
              <a:rPr lang="de-DE" dirty="0" smtClean="0">
                <a:latin typeface="Courier New" pitchFamily="49" charset="0"/>
              </a:rPr>
              <a:t>(); </a:t>
            </a:r>
            <a:r>
              <a:rPr lang="de-DE" dirty="0" smtClean="0">
                <a:solidFill>
                  <a:schemeClr val="tx2">
                    <a:lumMod val="60000"/>
                    <a:lumOff val="40000"/>
                  </a:schemeClr>
                </a:solidFill>
                <a:latin typeface="Courier New" pitchFamily="49" charset="0"/>
              </a:rPr>
              <a:t>//ok</a:t>
            </a:r>
            <a:endParaRPr lang="de-DE" dirty="0" smtClean="0">
              <a:latin typeface="Courier New" pitchFamily="49" charset="0"/>
            </a:endParaRPr>
          </a:p>
          <a:p>
            <a:pPr marL="342900" indent="-342900">
              <a:spcBef>
                <a:spcPct val="20000"/>
              </a:spcBef>
              <a:defRPr/>
            </a:pPr>
            <a:r>
              <a:rPr lang="de-DE" dirty="0" err="1" smtClean="0">
                <a:latin typeface="Courier New" pitchFamily="49" charset="0"/>
              </a:rPr>
              <a:t>valueB.methodeB</a:t>
            </a:r>
            <a:r>
              <a:rPr lang="de-DE" dirty="0" smtClean="0">
                <a:latin typeface="Courier New" pitchFamily="49" charset="0"/>
              </a:rPr>
              <a:t>(); </a:t>
            </a:r>
            <a:r>
              <a:rPr lang="de-DE" dirty="0" smtClean="0">
                <a:solidFill>
                  <a:schemeClr val="tx2">
                    <a:lumMod val="60000"/>
                    <a:lumOff val="40000"/>
                  </a:schemeClr>
                </a:solidFill>
                <a:latin typeface="Courier New" pitchFamily="49" charset="0"/>
              </a:rPr>
              <a:t>//ok</a:t>
            </a: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latin typeface="Courier New" pitchFamily="49" charset="0"/>
              </a:rPr>
              <a:t>valueC.methodeA</a:t>
            </a:r>
            <a:r>
              <a:rPr lang="de-DE" dirty="0" smtClean="0">
                <a:latin typeface="Courier New" pitchFamily="49" charset="0"/>
              </a:rPr>
              <a:t>();</a:t>
            </a:r>
            <a:r>
              <a:rPr lang="de-DE" dirty="0" smtClean="0">
                <a:solidFill>
                  <a:schemeClr val="tx2">
                    <a:lumMod val="60000"/>
                    <a:lumOff val="40000"/>
                  </a:schemeClr>
                </a:solidFill>
                <a:latin typeface="Courier New" pitchFamily="49" charset="0"/>
              </a:rPr>
              <a:t> </a:t>
            </a:r>
            <a:r>
              <a:rPr lang="de-DE" b="1" dirty="0" smtClean="0">
                <a:solidFill>
                  <a:srgbClr val="FF0000"/>
                </a:solidFill>
                <a:latin typeface="Courier New" pitchFamily="49" charset="0"/>
              </a:rPr>
              <a:t>//!! </a:t>
            </a:r>
            <a:endParaRPr lang="de-DE" dirty="0" smtClean="0">
              <a:latin typeface="Courier New" pitchFamily="49" charset="0"/>
            </a:endParaRPr>
          </a:p>
          <a:p>
            <a:pPr marL="342900" indent="-342900">
              <a:spcBef>
                <a:spcPct val="20000"/>
              </a:spcBef>
              <a:defRPr/>
            </a:pPr>
            <a:r>
              <a:rPr lang="de-DE" dirty="0" err="1" smtClean="0">
                <a:latin typeface="Courier New" pitchFamily="49" charset="0"/>
              </a:rPr>
              <a:t>valueC.methodeC</a:t>
            </a:r>
            <a:r>
              <a:rPr lang="de-DE" dirty="0" smtClean="0">
                <a:latin typeface="Courier New" pitchFamily="49" charset="0"/>
              </a:rPr>
              <a:t>(); </a:t>
            </a:r>
            <a:r>
              <a:rPr lang="de-DE" dirty="0" smtClean="0">
                <a:solidFill>
                  <a:schemeClr val="tx2">
                    <a:lumMod val="60000"/>
                    <a:lumOff val="40000"/>
                  </a:schemeClr>
                </a:solidFill>
                <a:latin typeface="Courier New" pitchFamily="49" charset="0"/>
              </a:rPr>
              <a:t>//</a:t>
            </a:r>
            <a:r>
              <a:rPr lang="de-DE" dirty="0" smtClean="0">
                <a:solidFill>
                  <a:schemeClr val="tx2">
                    <a:lumMod val="60000"/>
                    <a:lumOff val="40000"/>
                  </a:schemeClr>
                </a:solidFill>
                <a:latin typeface="Courier New" pitchFamily="49" charset="0"/>
              </a:rPr>
              <a:t>ok</a:t>
            </a:r>
            <a:endParaRPr lang="de-DE" b="1" dirty="0" smtClean="0">
              <a:solidFill>
                <a:srgbClr val="FF0000"/>
              </a:solidFill>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Generalisierung (Vererbung)</a:t>
            </a:r>
            <a:endParaRPr lang="de-DE" dirty="0"/>
          </a:p>
        </p:txBody>
      </p:sp>
      <p:sp>
        <p:nvSpPr>
          <p:cNvPr id="3" name="Inhaltsplatzhalter 2"/>
          <p:cNvSpPr>
            <a:spLocks noGrp="1"/>
          </p:cNvSpPr>
          <p:nvPr>
            <p:ph idx="1"/>
          </p:nvPr>
        </p:nvSpPr>
        <p:spPr/>
        <p:txBody>
          <a:bodyPr>
            <a:normAutofit/>
          </a:bodyPr>
          <a:lstStyle/>
          <a:p>
            <a:pPr>
              <a:buNone/>
            </a:pPr>
            <a:r>
              <a:rPr lang="de-DE" sz="2000" dirty="0" smtClean="0"/>
              <a:t>Überschreiben von Methoden</a:t>
            </a:r>
          </a:p>
          <a:p>
            <a:r>
              <a:rPr lang="de-DE" sz="2000" dirty="0" smtClean="0"/>
              <a:t>Beim Überschreiben einer ererbten Methode </a:t>
            </a:r>
            <a:r>
              <a:rPr lang="de-DE" sz="2000" dirty="0" err="1" smtClean="0"/>
              <a:t>muß</a:t>
            </a:r>
            <a:r>
              <a:rPr lang="de-DE" sz="2000" dirty="0" smtClean="0"/>
              <a:t> </a:t>
            </a:r>
            <a:r>
              <a:rPr lang="de-DE" sz="2000" b="1" i="1" dirty="0" smtClean="0"/>
              <a:t>Signatur und Ergebnistyp </a:t>
            </a:r>
            <a:r>
              <a:rPr lang="de-DE" sz="2000" dirty="0" smtClean="0"/>
              <a:t>exakt übereinstimmen</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Rectangle 3"/>
          <p:cNvSpPr txBox="1">
            <a:spLocks noChangeArrowheads="1"/>
          </p:cNvSpPr>
          <p:nvPr/>
        </p:nvSpPr>
        <p:spPr>
          <a:xfrm>
            <a:off x="555264" y="3284115"/>
            <a:ext cx="3952342" cy="2962141"/>
          </a:xfrm>
          <a:prstGeom prst="rect">
            <a:avLst/>
          </a:prstGeom>
          <a:noFill/>
          <a:ln>
            <a:solidFill>
              <a:schemeClr val="bg1"/>
            </a:solidFill>
          </a:ln>
        </p:spPr>
        <p:txBody>
          <a:bodyPr vert="horz" lIns="91440" tIns="45720" rIns="91440" bIns="45720" rtlCol="0">
            <a:normAutofit/>
          </a:bodyPr>
          <a:lstStyle/>
          <a:p>
            <a:pPr marL="342900" lvl="0" indent="-342900">
              <a:spcBef>
                <a:spcPct val="20000"/>
              </a:spcBef>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Ober </a:t>
            </a:r>
            <a:r>
              <a:rPr lang="de-DE" dirty="0" smtClean="0">
                <a:latin typeface="Courier New" pitchFamily="49" charset="0"/>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pPr>
            <a:r>
              <a:rPr lang="de-DE" dirty="0" smtClean="0">
                <a:latin typeface="Courier New" pitchFamily="49" charset="0"/>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void</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op</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p);</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pPr>
            <a:r>
              <a:rPr lang="de-DE" dirty="0" err="1" smtClean="0">
                <a:solidFill>
                  <a:srgbClr val="009900"/>
                </a:solidFill>
                <a:latin typeface="Courier New" pitchFamily="49" charset="0"/>
              </a:rPr>
              <a:t>class</a:t>
            </a:r>
            <a:r>
              <a:rPr lang="de-DE" dirty="0" smtClean="0">
                <a:latin typeface="Courier New" pitchFamily="49" charset="0"/>
              </a:rPr>
              <a:t> Unter : </a:t>
            </a:r>
            <a:r>
              <a:rPr lang="de-DE" dirty="0" err="1" smtClean="0">
                <a:latin typeface="Courier New" pitchFamily="49" charset="0"/>
              </a:rPr>
              <a:t>public</a:t>
            </a:r>
            <a:r>
              <a:rPr lang="de-DE" dirty="0" smtClean="0">
                <a:latin typeface="Courier New" pitchFamily="49" charset="0"/>
              </a:rPr>
              <a:t> Ober {</a:t>
            </a:r>
          </a:p>
          <a:p>
            <a:pPr marL="342900" lvl="0" indent="-342900">
              <a:spcBef>
                <a:spcPct val="20000"/>
              </a:spcBef>
            </a:pPr>
            <a:r>
              <a:rPr lang="de-DE" dirty="0" smtClean="0">
                <a:latin typeface="Courier New" pitchFamily="49" charset="0"/>
              </a:rPr>
              <a:t>	// überschreibt </a:t>
            </a:r>
            <a:r>
              <a:rPr lang="de-DE" dirty="0" err="1" smtClean="0">
                <a:latin typeface="Courier New" pitchFamily="49" charset="0"/>
              </a:rPr>
              <a:t>op</a:t>
            </a:r>
            <a:r>
              <a:rPr lang="de-DE" dirty="0" smtClean="0">
                <a:latin typeface="Courier New" pitchFamily="49" charset="0"/>
              </a:rPr>
              <a:t>() </a:t>
            </a:r>
          </a:p>
          <a:p>
            <a:pPr marL="342900" lvl="0" indent="-342900">
              <a:spcBef>
                <a:spcPct val="20000"/>
              </a:spcBef>
            </a:pPr>
            <a:r>
              <a:rPr lang="de-DE" dirty="0" smtClean="0">
                <a:latin typeface="Courier New" pitchFamily="49" charset="0"/>
              </a:rPr>
              <a:t>	</a:t>
            </a:r>
            <a:r>
              <a:rPr lang="de-DE" dirty="0" err="1" smtClean="0">
                <a:latin typeface="Courier New" pitchFamily="49" charset="0"/>
              </a:rPr>
              <a:t>void</a:t>
            </a:r>
            <a:r>
              <a:rPr lang="de-DE" dirty="0" smtClean="0">
                <a:latin typeface="Courier New" pitchFamily="49" charset="0"/>
              </a:rPr>
              <a:t> </a:t>
            </a:r>
            <a:r>
              <a:rPr lang="de-DE" dirty="0" err="1" smtClean="0">
                <a:latin typeface="Courier New" pitchFamily="49" charset="0"/>
              </a:rPr>
              <a:t>op</a:t>
            </a:r>
            <a:r>
              <a:rPr lang="de-DE" dirty="0" smtClean="0">
                <a:latin typeface="Courier New" pitchFamily="49" charset="0"/>
              </a:rPr>
              <a:t>(</a:t>
            </a:r>
            <a:r>
              <a:rPr lang="de-DE" dirty="0" err="1" smtClean="0">
                <a:latin typeface="Courier New" pitchFamily="49" charset="0"/>
              </a:rPr>
              <a:t>int</a:t>
            </a:r>
            <a:r>
              <a:rPr lang="de-DE" dirty="0" smtClean="0">
                <a:latin typeface="Courier New" pitchFamily="49" charset="0"/>
              </a:rPr>
              <a:t> q);</a:t>
            </a:r>
          </a:p>
          <a:p>
            <a:pPr marL="342900" lvl="0" indent="-342900">
              <a:spcBef>
                <a:spcPct val="20000"/>
              </a:spcBef>
              <a:defRPr/>
            </a:pPr>
            <a:r>
              <a:rPr lang="de-DE"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7" name="Rectangle 3"/>
          <p:cNvSpPr txBox="1">
            <a:spLocks noChangeArrowheads="1"/>
          </p:cNvSpPr>
          <p:nvPr/>
        </p:nvSpPr>
        <p:spPr>
          <a:xfrm>
            <a:off x="4959839" y="3284115"/>
            <a:ext cx="3990978" cy="3168203"/>
          </a:xfrm>
          <a:prstGeom prst="rect">
            <a:avLst/>
          </a:prstGeom>
          <a:noFill/>
          <a:ln>
            <a:solidFill>
              <a:schemeClr val="bg1"/>
            </a:solidFill>
          </a:ln>
        </p:spPr>
        <p:txBody>
          <a:bodyPr vert="horz" lIns="91440" tIns="45720" rIns="91440" bIns="45720" rtlCol="0">
            <a:normAutofit/>
          </a:bodyPr>
          <a:lstStyle/>
          <a:p>
            <a:pPr marL="342900" lvl="0" indent="-342900">
              <a:spcBef>
                <a:spcPct val="20000"/>
              </a:spcBef>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Ober </a:t>
            </a:r>
            <a:r>
              <a:rPr lang="de-DE" dirty="0" smtClean="0">
                <a:latin typeface="Courier New" pitchFamily="49" charset="0"/>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pPr>
            <a:r>
              <a:rPr lang="de-DE" dirty="0" smtClean="0">
                <a:latin typeface="Courier New" pitchFamily="49" charset="0"/>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void</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op</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p);</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pPr>
            <a:r>
              <a:rPr lang="de-DE" dirty="0" err="1" smtClean="0">
                <a:solidFill>
                  <a:srgbClr val="009900"/>
                </a:solidFill>
                <a:latin typeface="Courier New" pitchFamily="49" charset="0"/>
              </a:rPr>
              <a:t>class</a:t>
            </a:r>
            <a:r>
              <a:rPr lang="de-DE" dirty="0" smtClean="0">
                <a:latin typeface="Courier New" pitchFamily="49" charset="0"/>
              </a:rPr>
              <a:t> Unter : </a:t>
            </a:r>
            <a:r>
              <a:rPr lang="de-DE" dirty="0" err="1" smtClean="0">
                <a:latin typeface="Courier New" pitchFamily="49" charset="0"/>
              </a:rPr>
              <a:t>public</a:t>
            </a:r>
            <a:r>
              <a:rPr lang="de-DE" dirty="0" smtClean="0">
                <a:latin typeface="Courier New" pitchFamily="49" charset="0"/>
              </a:rPr>
              <a:t> Ober {</a:t>
            </a:r>
          </a:p>
          <a:p>
            <a:pPr marL="342900" lvl="0" indent="-342900">
              <a:spcBef>
                <a:spcPct val="20000"/>
              </a:spcBef>
            </a:pPr>
            <a:r>
              <a:rPr lang="de-DE" dirty="0" smtClean="0">
                <a:latin typeface="Courier New" pitchFamily="49" charset="0"/>
              </a:rPr>
              <a:t>	// neue Operation </a:t>
            </a:r>
          </a:p>
          <a:p>
            <a:pPr marL="342900" lvl="0" indent="-342900">
              <a:spcBef>
                <a:spcPct val="20000"/>
              </a:spcBef>
            </a:pPr>
            <a:r>
              <a:rPr lang="de-DE" dirty="0" smtClean="0">
                <a:latin typeface="Courier New" pitchFamily="49" charset="0"/>
              </a:rPr>
              <a:t>	</a:t>
            </a:r>
            <a:r>
              <a:rPr lang="de-DE" dirty="0" err="1" smtClean="0">
                <a:latin typeface="Courier New" pitchFamily="49" charset="0"/>
              </a:rPr>
              <a:t>void</a:t>
            </a:r>
            <a:r>
              <a:rPr lang="de-DE" dirty="0" smtClean="0">
                <a:latin typeface="Courier New" pitchFamily="49" charset="0"/>
              </a:rPr>
              <a:t> </a:t>
            </a:r>
            <a:r>
              <a:rPr lang="de-DE" dirty="0" err="1" smtClean="0">
                <a:latin typeface="Courier New" pitchFamily="49" charset="0"/>
              </a:rPr>
              <a:t>op</a:t>
            </a:r>
            <a:r>
              <a:rPr lang="de-DE" dirty="0" smtClean="0">
                <a:latin typeface="Courier New" pitchFamily="49" charset="0"/>
              </a:rPr>
              <a:t>(</a:t>
            </a:r>
            <a:r>
              <a:rPr lang="de-DE" dirty="0" smtClean="0">
                <a:solidFill>
                  <a:srgbClr val="FF0000"/>
                </a:solidFill>
                <a:latin typeface="Courier New" pitchFamily="49" charset="0"/>
              </a:rPr>
              <a:t>double</a:t>
            </a:r>
            <a:r>
              <a:rPr lang="de-DE" dirty="0" smtClean="0">
                <a:latin typeface="Courier New" pitchFamily="49" charset="0"/>
              </a:rPr>
              <a:t> q);</a:t>
            </a:r>
          </a:p>
          <a:p>
            <a:pPr marL="342900" lvl="0" indent="-342900">
              <a:spcBef>
                <a:spcPct val="20000"/>
              </a:spcBef>
            </a:pPr>
            <a:r>
              <a:rPr lang="de-DE" dirty="0" smtClean="0">
                <a:latin typeface="Courier New" pitchFamily="49" charset="0"/>
              </a:rPr>
              <a:t>	// Fehler</a:t>
            </a:r>
          </a:p>
          <a:p>
            <a:pPr marL="342900" lvl="0" indent="-342900">
              <a:spcBef>
                <a:spcPct val="20000"/>
              </a:spcBef>
            </a:pPr>
            <a:r>
              <a:rPr lang="de-DE" dirty="0" smtClean="0">
                <a:latin typeface="Courier New" pitchFamily="49" charset="0"/>
              </a:rPr>
              <a:t>	</a:t>
            </a:r>
            <a:r>
              <a:rPr lang="de-DE" dirty="0" err="1" smtClean="0">
                <a:solidFill>
                  <a:srgbClr val="FF0000"/>
                </a:solidFill>
                <a:latin typeface="Courier New" pitchFamily="49" charset="0"/>
              </a:rPr>
              <a:t>int</a:t>
            </a:r>
            <a:r>
              <a:rPr lang="de-DE" dirty="0" smtClean="0">
                <a:latin typeface="Courier New" pitchFamily="49" charset="0"/>
              </a:rPr>
              <a:t> </a:t>
            </a:r>
            <a:r>
              <a:rPr lang="de-DE" dirty="0" err="1" smtClean="0">
                <a:latin typeface="Courier New" pitchFamily="49" charset="0"/>
              </a:rPr>
              <a:t>op</a:t>
            </a:r>
            <a:r>
              <a:rPr lang="de-DE" dirty="0" smtClean="0">
                <a:latin typeface="Courier New" pitchFamily="49" charset="0"/>
              </a:rPr>
              <a:t>(</a:t>
            </a:r>
            <a:r>
              <a:rPr lang="de-DE" dirty="0" err="1" smtClean="0">
                <a:latin typeface="Courier New" pitchFamily="49" charset="0"/>
              </a:rPr>
              <a:t>int</a:t>
            </a:r>
            <a:r>
              <a:rPr lang="de-DE" dirty="0" smtClean="0">
                <a:latin typeface="Courier New" pitchFamily="49" charset="0"/>
              </a:rPr>
              <a:t> p);</a:t>
            </a:r>
          </a:p>
          <a:p>
            <a:pPr marL="342900" lvl="0" indent="-342900">
              <a:spcBef>
                <a:spcPct val="20000"/>
              </a:spcBef>
              <a:defRPr/>
            </a:pPr>
            <a:r>
              <a:rPr lang="de-DE"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8" name="Textfeld 7"/>
          <p:cNvSpPr txBox="1"/>
          <p:nvPr/>
        </p:nvSpPr>
        <p:spPr>
          <a:xfrm>
            <a:off x="656822" y="2871991"/>
            <a:ext cx="897490" cy="369332"/>
          </a:xfrm>
          <a:prstGeom prst="rect">
            <a:avLst/>
          </a:prstGeom>
          <a:solidFill>
            <a:srgbClr val="92D050"/>
          </a:solidFill>
          <a:ln>
            <a:solidFill>
              <a:srgbClr val="00B050"/>
            </a:solidFill>
          </a:ln>
        </p:spPr>
        <p:txBody>
          <a:bodyPr wrap="none" rtlCol="0">
            <a:spAutoFit/>
          </a:bodyPr>
          <a:lstStyle/>
          <a:p>
            <a:r>
              <a:rPr lang="de-DE" b="1" dirty="0" smtClean="0">
                <a:solidFill>
                  <a:schemeClr val="bg1"/>
                </a:solidFill>
              </a:rPr>
              <a:t>Richtig:</a:t>
            </a:r>
            <a:endParaRPr lang="de-DE" b="1" dirty="0">
              <a:solidFill>
                <a:schemeClr val="bg1"/>
              </a:solidFill>
            </a:endParaRPr>
          </a:p>
        </p:txBody>
      </p:sp>
      <p:sp>
        <p:nvSpPr>
          <p:cNvPr id="9" name="Textfeld 8"/>
          <p:cNvSpPr txBox="1"/>
          <p:nvPr/>
        </p:nvSpPr>
        <p:spPr>
          <a:xfrm>
            <a:off x="4945487" y="2871991"/>
            <a:ext cx="829201" cy="369332"/>
          </a:xfrm>
          <a:prstGeom prst="rect">
            <a:avLst/>
          </a:prstGeom>
          <a:solidFill>
            <a:srgbClr val="FF0000"/>
          </a:solidFill>
          <a:ln>
            <a:solidFill>
              <a:srgbClr val="C00000"/>
            </a:solidFill>
          </a:ln>
        </p:spPr>
        <p:txBody>
          <a:bodyPr wrap="none" rtlCol="0">
            <a:spAutoFit/>
          </a:bodyPr>
          <a:lstStyle/>
          <a:p>
            <a:r>
              <a:rPr lang="de-DE" b="1" dirty="0" smtClean="0">
                <a:solidFill>
                  <a:schemeClr val="bg1"/>
                </a:solidFill>
              </a:rPr>
              <a:t>Falsch:</a:t>
            </a:r>
            <a:endParaRPr lang="de-DE" b="1" dirty="0">
              <a:solidFill>
                <a:schemeClr val="bg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txBox="1">
            <a:spLocks noChangeArrowheads="1"/>
          </p:cNvSpPr>
          <p:nvPr/>
        </p:nvSpPr>
        <p:spPr>
          <a:xfrm>
            <a:off x="555264" y="3567453"/>
            <a:ext cx="3462944" cy="2962141"/>
          </a:xfrm>
          <a:prstGeom prst="rect">
            <a:avLst/>
          </a:prstGeom>
          <a:solidFill>
            <a:schemeClr val="bg1"/>
          </a:solidFill>
          <a:ln>
            <a:solidFill>
              <a:schemeClr val="bg1"/>
            </a:solidFill>
          </a:ln>
        </p:spPr>
        <p:txBody>
          <a:bodyPr vert="horz" lIns="91440" tIns="45720" rIns="91440" bIns="45720" rtlCol="0">
            <a:normAutofit/>
          </a:bodyPr>
          <a:lstStyle/>
          <a:p>
            <a:pPr marL="342900" lvl="0" indent="-342900">
              <a:spcBef>
                <a:spcPct val="20000"/>
              </a:spcBef>
            </a:pPr>
            <a:r>
              <a:rPr kumimoji="0" lang="de-DE" sz="16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Ober </a:t>
            </a:r>
            <a:r>
              <a:rPr lang="de-DE" sz="1600" dirty="0" smtClean="0">
                <a:latin typeface="Courier New" pitchFamily="49" charset="0"/>
              </a:rPr>
              <a:t>{</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pPr>
            <a:r>
              <a:rPr lang="de-DE" sz="1600" dirty="0" smtClean="0">
                <a:latin typeface="Courier New" pitchFamily="49" charset="0"/>
              </a:rPr>
              <a:t>	</a:t>
            </a:r>
            <a:r>
              <a:rPr kumimoji="0" lang="de-DE" sz="16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void</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600" b="0" i="0" u="none" strike="noStrike" kern="1200" cap="none" spc="0" normalizeH="0" baseline="0" noProof="0" dirty="0" err="1" smtClean="0">
                <a:ln>
                  <a:noFill/>
                </a:ln>
                <a:solidFill>
                  <a:schemeClr val="tx1"/>
                </a:solidFill>
                <a:effectLst/>
                <a:uLnTx/>
                <a:uFillTx/>
                <a:latin typeface="Courier New" pitchFamily="49" charset="0"/>
                <a:ea typeface="+mn-ea"/>
                <a:cs typeface="+mn-cs"/>
              </a:rPr>
              <a:t>op</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r>
              <a:rPr kumimoji="0" lang="de-DE" sz="16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p);</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pPr>
            <a:r>
              <a:rPr lang="de-DE" sz="1600" dirty="0" err="1" smtClean="0">
                <a:solidFill>
                  <a:srgbClr val="009900"/>
                </a:solidFill>
                <a:latin typeface="Courier New" pitchFamily="49" charset="0"/>
              </a:rPr>
              <a:t>class</a:t>
            </a:r>
            <a:r>
              <a:rPr lang="de-DE" sz="1600" dirty="0" smtClean="0">
                <a:latin typeface="Courier New" pitchFamily="49" charset="0"/>
              </a:rPr>
              <a:t> Unter : </a:t>
            </a:r>
            <a:r>
              <a:rPr lang="de-DE" sz="1600" dirty="0" err="1" smtClean="0">
                <a:latin typeface="Courier New" pitchFamily="49" charset="0"/>
              </a:rPr>
              <a:t>public</a:t>
            </a:r>
            <a:r>
              <a:rPr lang="de-DE" sz="1600" dirty="0" smtClean="0">
                <a:latin typeface="Courier New" pitchFamily="49" charset="0"/>
              </a:rPr>
              <a:t> Ober</a:t>
            </a:r>
          </a:p>
          <a:p>
            <a:pPr marL="342900" lvl="0" indent="-342900">
              <a:spcBef>
                <a:spcPct val="20000"/>
              </a:spcBef>
            </a:pPr>
            <a:r>
              <a:rPr lang="de-DE" sz="1600" dirty="0" smtClean="0">
                <a:latin typeface="Courier New" pitchFamily="49" charset="0"/>
              </a:rPr>
              <a:t>{</a:t>
            </a:r>
          </a:p>
          <a:p>
            <a:pPr marL="342900" lvl="0" indent="-342900">
              <a:spcBef>
                <a:spcPct val="20000"/>
              </a:spcBef>
            </a:pPr>
            <a:r>
              <a:rPr lang="de-DE" sz="1600" dirty="0" smtClean="0">
                <a:latin typeface="Courier New" pitchFamily="49" charset="0"/>
              </a:rPr>
              <a:t>	// überschreibt </a:t>
            </a:r>
            <a:r>
              <a:rPr lang="de-DE" sz="1600" dirty="0" err="1" smtClean="0">
                <a:latin typeface="Courier New" pitchFamily="49" charset="0"/>
              </a:rPr>
              <a:t>op</a:t>
            </a:r>
            <a:r>
              <a:rPr lang="de-DE" sz="1600" dirty="0" smtClean="0">
                <a:latin typeface="Courier New" pitchFamily="49" charset="0"/>
              </a:rPr>
              <a:t>() </a:t>
            </a:r>
          </a:p>
          <a:p>
            <a:pPr marL="342900" lvl="0" indent="-342900">
              <a:spcBef>
                <a:spcPct val="20000"/>
              </a:spcBef>
            </a:pPr>
            <a:r>
              <a:rPr lang="de-DE" sz="1600" dirty="0" smtClean="0">
                <a:latin typeface="Courier New" pitchFamily="49" charset="0"/>
              </a:rPr>
              <a:t>	</a:t>
            </a:r>
            <a:r>
              <a:rPr lang="de-DE" sz="1600" dirty="0" err="1" smtClean="0">
                <a:latin typeface="Courier New" pitchFamily="49" charset="0"/>
              </a:rPr>
              <a:t>void</a:t>
            </a:r>
            <a:r>
              <a:rPr lang="de-DE" sz="1600" dirty="0" smtClean="0">
                <a:latin typeface="Courier New" pitchFamily="49" charset="0"/>
              </a:rPr>
              <a:t> </a:t>
            </a:r>
            <a:r>
              <a:rPr lang="de-DE" sz="1600" dirty="0" err="1" smtClean="0">
                <a:latin typeface="Courier New" pitchFamily="49" charset="0"/>
              </a:rPr>
              <a:t>op</a:t>
            </a:r>
            <a:r>
              <a:rPr lang="de-DE" sz="1600" dirty="0" smtClean="0">
                <a:latin typeface="Courier New" pitchFamily="49" charset="0"/>
              </a:rPr>
              <a:t>(</a:t>
            </a:r>
            <a:r>
              <a:rPr lang="de-DE" sz="1600" dirty="0" err="1" smtClean="0">
                <a:latin typeface="Courier New" pitchFamily="49" charset="0"/>
              </a:rPr>
              <a:t>int</a:t>
            </a:r>
            <a:r>
              <a:rPr lang="de-DE" sz="1600" dirty="0" smtClean="0">
                <a:latin typeface="Courier New" pitchFamily="49" charset="0"/>
              </a:rPr>
              <a:t> q);</a:t>
            </a:r>
          </a:p>
          <a:p>
            <a:pPr marL="342900" lvl="0" indent="-342900">
              <a:spcBef>
                <a:spcPct val="20000"/>
              </a:spcBef>
              <a:defRPr/>
            </a:pPr>
            <a:r>
              <a:rPr lang="de-DE" sz="1600"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defRPr/>
            </a:pPr>
            <a:endParaRPr lang="de-DE" sz="1600" dirty="0" smtClean="0">
              <a:latin typeface="Courier New" pitchFamily="49" charset="0"/>
            </a:endParaRPr>
          </a:p>
          <a:p>
            <a:pPr marL="342900" lvl="0" indent="-342900">
              <a:spcBef>
                <a:spcPct val="20000"/>
              </a:spcBef>
              <a:defRPr/>
            </a:pPr>
            <a:endParaRPr lang="de-DE" sz="16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2" name="Titel 1"/>
          <p:cNvSpPr>
            <a:spLocks noGrp="1"/>
          </p:cNvSpPr>
          <p:nvPr>
            <p:ph type="title"/>
          </p:nvPr>
        </p:nvSpPr>
        <p:spPr/>
        <p:txBody>
          <a:bodyPr>
            <a:normAutofit/>
          </a:bodyPr>
          <a:lstStyle/>
          <a:p>
            <a:r>
              <a:rPr lang="de-DE" dirty="0" smtClean="0"/>
              <a:t>Generalisierung (Vererbung)</a:t>
            </a:r>
            <a:endParaRPr lang="de-DE" dirty="0"/>
          </a:p>
        </p:txBody>
      </p:sp>
      <p:sp>
        <p:nvSpPr>
          <p:cNvPr id="3" name="Inhaltsplatzhalter 2"/>
          <p:cNvSpPr>
            <a:spLocks noGrp="1"/>
          </p:cNvSpPr>
          <p:nvPr>
            <p:ph idx="1"/>
          </p:nvPr>
        </p:nvSpPr>
        <p:spPr/>
        <p:txBody>
          <a:bodyPr>
            <a:normAutofit/>
          </a:bodyPr>
          <a:lstStyle/>
          <a:p>
            <a:pPr>
              <a:buNone/>
            </a:pPr>
            <a:r>
              <a:rPr lang="de-DE" sz="2000" dirty="0" smtClean="0"/>
              <a:t>Überschreiben von Methoden in C++</a:t>
            </a:r>
          </a:p>
          <a:p>
            <a:r>
              <a:rPr lang="de-DE" sz="2000" dirty="0" smtClean="0"/>
              <a:t>Virtuelle Funktionen bewirken, dass die Operation auch in der Oberklasse überschrieben wird</a:t>
            </a:r>
          </a:p>
          <a:p>
            <a:r>
              <a:rPr lang="de-DE" sz="2000" dirty="0" err="1" smtClean="0"/>
              <a:t>Destruktoren</a:t>
            </a:r>
            <a:r>
              <a:rPr lang="de-DE" sz="2000" dirty="0" smtClean="0"/>
              <a:t> in C++ sollten immer virtuell sein!</a:t>
            </a:r>
          </a:p>
          <a:p>
            <a:r>
              <a:rPr lang="de-DE" sz="2000" dirty="0" smtClean="0"/>
              <a:t>In Java sind alle Operationen  automatisch virtuell</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Rectangle 3"/>
          <p:cNvSpPr txBox="1">
            <a:spLocks noChangeArrowheads="1"/>
          </p:cNvSpPr>
          <p:nvPr/>
        </p:nvSpPr>
        <p:spPr>
          <a:xfrm>
            <a:off x="555264" y="3567453"/>
            <a:ext cx="3462944" cy="2962141"/>
          </a:xfrm>
          <a:prstGeom prst="rect">
            <a:avLst/>
          </a:prstGeom>
          <a:solidFill>
            <a:schemeClr val="bg1"/>
          </a:solidFill>
          <a:ln>
            <a:solidFill>
              <a:schemeClr val="bg1"/>
            </a:solidFill>
          </a:ln>
        </p:spPr>
        <p:txBody>
          <a:bodyPr vert="horz" lIns="91440" tIns="45720" rIns="91440" bIns="45720" rtlCol="0">
            <a:normAutofit/>
          </a:bodyPr>
          <a:lstStyle/>
          <a:p>
            <a:pPr marL="342900" lvl="0" indent="-342900">
              <a:spcBef>
                <a:spcPct val="20000"/>
              </a:spcBef>
            </a:pPr>
            <a:r>
              <a:rPr kumimoji="0" lang="de-DE" sz="16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Ober </a:t>
            </a:r>
            <a:r>
              <a:rPr lang="de-DE" sz="1600" dirty="0" smtClean="0">
                <a:latin typeface="Courier New" pitchFamily="49" charset="0"/>
              </a:rPr>
              <a:t>{</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pPr>
            <a:r>
              <a:rPr lang="de-DE" sz="1600" dirty="0" smtClean="0">
                <a:latin typeface="Courier New" pitchFamily="49" charset="0"/>
              </a:rPr>
              <a:t>	</a:t>
            </a:r>
            <a:r>
              <a:rPr lang="de-DE" sz="1600" b="1" dirty="0" err="1" smtClean="0">
                <a:solidFill>
                  <a:srgbClr val="FF0000"/>
                </a:solidFill>
                <a:latin typeface="Courier New" pitchFamily="49" charset="0"/>
              </a:rPr>
              <a:t>virtual</a:t>
            </a:r>
            <a:r>
              <a:rPr lang="de-DE" sz="1600" dirty="0" smtClean="0">
                <a:latin typeface="Courier New" pitchFamily="49" charset="0"/>
              </a:rPr>
              <a:t> </a:t>
            </a:r>
            <a:r>
              <a:rPr kumimoji="0" lang="de-DE" sz="16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void</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600" b="0" i="0" u="none" strike="noStrike" kern="1200" cap="none" spc="0" normalizeH="0" baseline="0" noProof="0" dirty="0" err="1" smtClean="0">
                <a:ln>
                  <a:noFill/>
                </a:ln>
                <a:solidFill>
                  <a:schemeClr val="tx1"/>
                </a:solidFill>
                <a:effectLst/>
                <a:uLnTx/>
                <a:uFillTx/>
                <a:latin typeface="Courier New" pitchFamily="49" charset="0"/>
                <a:ea typeface="+mn-ea"/>
                <a:cs typeface="+mn-cs"/>
              </a:rPr>
              <a:t>op</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r>
              <a:rPr kumimoji="0" lang="de-DE" sz="16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p);</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pPr>
            <a:r>
              <a:rPr lang="de-DE" sz="1600" dirty="0" err="1" smtClean="0">
                <a:solidFill>
                  <a:srgbClr val="009900"/>
                </a:solidFill>
                <a:latin typeface="Courier New" pitchFamily="49" charset="0"/>
              </a:rPr>
              <a:t>class</a:t>
            </a:r>
            <a:r>
              <a:rPr lang="de-DE" sz="1600" dirty="0" smtClean="0">
                <a:latin typeface="Courier New" pitchFamily="49" charset="0"/>
              </a:rPr>
              <a:t> Unter : </a:t>
            </a:r>
            <a:r>
              <a:rPr lang="de-DE" sz="1600" dirty="0" err="1" smtClean="0">
                <a:latin typeface="Courier New" pitchFamily="49" charset="0"/>
              </a:rPr>
              <a:t>public</a:t>
            </a:r>
            <a:r>
              <a:rPr lang="de-DE" sz="1600" dirty="0" smtClean="0">
                <a:latin typeface="Courier New" pitchFamily="49" charset="0"/>
              </a:rPr>
              <a:t> Ober</a:t>
            </a:r>
          </a:p>
          <a:p>
            <a:pPr marL="342900" lvl="0" indent="-342900">
              <a:spcBef>
                <a:spcPct val="20000"/>
              </a:spcBef>
            </a:pPr>
            <a:r>
              <a:rPr lang="de-DE" sz="1600" dirty="0" smtClean="0">
                <a:latin typeface="Courier New" pitchFamily="49" charset="0"/>
              </a:rPr>
              <a:t>{</a:t>
            </a:r>
          </a:p>
          <a:p>
            <a:pPr marL="342900" lvl="0" indent="-342900">
              <a:spcBef>
                <a:spcPct val="20000"/>
              </a:spcBef>
            </a:pPr>
            <a:r>
              <a:rPr lang="de-DE" sz="1600" dirty="0" smtClean="0">
                <a:latin typeface="Courier New" pitchFamily="49" charset="0"/>
              </a:rPr>
              <a:t>	// überschreibt </a:t>
            </a:r>
            <a:r>
              <a:rPr lang="de-DE" sz="1600" dirty="0" err="1" smtClean="0">
                <a:latin typeface="Courier New" pitchFamily="49" charset="0"/>
              </a:rPr>
              <a:t>op</a:t>
            </a:r>
            <a:r>
              <a:rPr lang="de-DE" sz="1600" dirty="0" smtClean="0">
                <a:latin typeface="Courier New" pitchFamily="49" charset="0"/>
              </a:rPr>
              <a:t>() </a:t>
            </a:r>
          </a:p>
          <a:p>
            <a:pPr marL="342900" lvl="0" indent="-342900">
              <a:spcBef>
                <a:spcPct val="20000"/>
              </a:spcBef>
            </a:pPr>
            <a:r>
              <a:rPr lang="de-DE" sz="1600" dirty="0" smtClean="0">
                <a:latin typeface="Courier New" pitchFamily="49" charset="0"/>
              </a:rPr>
              <a:t>	</a:t>
            </a:r>
            <a:r>
              <a:rPr lang="de-DE" sz="1600" dirty="0" err="1" smtClean="0">
                <a:latin typeface="Courier New" pitchFamily="49" charset="0"/>
              </a:rPr>
              <a:t>void</a:t>
            </a:r>
            <a:r>
              <a:rPr lang="de-DE" sz="1600" dirty="0" smtClean="0">
                <a:latin typeface="Courier New" pitchFamily="49" charset="0"/>
              </a:rPr>
              <a:t> </a:t>
            </a:r>
            <a:r>
              <a:rPr lang="de-DE" sz="1600" dirty="0" err="1" smtClean="0">
                <a:latin typeface="Courier New" pitchFamily="49" charset="0"/>
              </a:rPr>
              <a:t>op</a:t>
            </a:r>
            <a:r>
              <a:rPr lang="de-DE" sz="1600" dirty="0" smtClean="0">
                <a:latin typeface="Courier New" pitchFamily="49" charset="0"/>
              </a:rPr>
              <a:t>(</a:t>
            </a:r>
            <a:r>
              <a:rPr lang="de-DE" sz="1600" dirty="0" err="1" smtClean="0">
                <a:latin typeface="Courier New" pitchFamily="49" charset="0"/>
              </a:rPr>
              <a:t>int</a:t>
            </a:r>
            <a:r>
              <a:rPr lang="de-DE" sz="1600" dirty="0" smtClean="0">
                <a:latin typeface="Courier New" pitchFamily="49" charset="0"/>
              </a:rPr>
              <a:t> q);</a:t>
            </a:r>
          </a:p>
          <a:p>
            <a:pPr marL="342900" lvl="0" indent="-342900">
              <a:spcBef>
                <a:spcPct val="20000"/>
              </a:spcBef>
              <a:defRPr/>
            </a:pPr>
            <a:r>
              <a:rPr lang="de-DE" sz="1600" dirty="0" smtClean="0">
                <a:latin typeface="Courier New" pitchFamily="49"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defRPr/>
            </a:pPr>
            <a:endParaRPr lang="de-DE" sz="1600" dirty="0" smtClean="0">
              <a:latin typeface="Courier New" pitchFamily="49" charset="0"/>
            </a:endParaRPr>
          </a:p>
          <a:p>
            <a:pPr marL="342900" lvl="0" indent="-342900">
              <a:spcBef>
                <a:spcPct val="20000"/>
              </a:spcBef>
              <a:defRPr/>
            </a:pPr>
            <a:endParaRPr lang="de-DE" sz="16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10" name="Rectangle 3"/>
          <p:cNvSpPr txBox="1">
            <a:spLocks noChangeArrowheads="1"/>
          </p:cNvSpPr>
          <p:nvPr/>
        </p:nvSpPr>
        <p:spPr>
          <a:xfrm>
            <a:off x="4095482" y="3567453"/>
            <a:ext cx="4752304" cy="2962141"/>
          </a:xfrm>
          <a:prstGeom prst="rect">
            <a:avLst/>
          </a:prstGeom>
          <a:noFill/>
          <a:ln>
            <a:solidFill>
              <a:schemeClr val="bg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2000" b="0" i="0" u="none" strike="noStrike" kern="1200" cap="none" spc="0" normalizeH="0" baseline="0" noProof="0" dirty="0" smtClean="0">
                <a:ln>
                  <a:noFill/>
                </a:ln>
                <a:solidFill>
                  <a:schemeClr val="tx1"/>
                </a:solidFill>
                <a:effectLst/>
                <a:uLnTx/>
                <a:uFillTx/>
                <a:latin typeface="+mj-lt"/>
                <a:ea typeface="+mn-ea"/>
                <a:cs typeface="+mn-cs"/>
              </a:rPr>
              <a:t>Welche Implementierung wird hier aufgerufen?</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de-DE" sz="16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Ober *</a:t>
            </a:r>
            <a:r>
              <a:rPr kumimoji="0" lang="de-DE" sz="1600" b="0" i="0" u="none" strike="noStrike" kern="1200" cap="none" spc="0" normalizeH="0" baseline="0" noProof="0" dirty="0" err="1" smtClean="0">
                <a:ln>
                  <a:noFill/>
                </a:ln>
                <a:solidFill>
                  <a:schemeClr val="tx1"/>
                </a:solidFill>
                <a:effectLst/>
                <a:uLnTx/>
                <a:uFillTx/>
                <a:latin typeface="Courier New" pitchFamily="49" charset="0"/>
                <a:ea typeface="+mn-ea"/>
                <a:cs typeface="+mn-cs"/>
              </a:rPr>
              <a:t>pObject</a:t>
            </a:r>
            <a:r>
              <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rPr>
              <a:t> = (Ober</a:t>
            </a:r>
            <a:r>
              <a:rPr kumimoji="0" lang="de-DE" sz="1600" b="0" i="0" u="none" strike="noStrike" kern="1200" cap="none" spc="0" normalizeH="0" noProof="0" dirty="0" smtClean="0">
                <a:ln>
                  <a:noFill/>
                </a:ln>
                <a:solidFill>
                  <a:schemeClr val="tx1"/>
                </a:solidFill>
                <a:effectLst/>
                <a:uLnTx/>
                <a:uFillTx/>
                <a:latin typeface="Courier New" pitchFamily="49" charset="0"/>
                <a:ea typeface="+mn-ea"/>
                <a:cs typeface="+mn-cs"/>
              </a:rPr>
              <a:t> *) </a:t>
            </a:r>
            <a:r>
              <a:rPr kumimoji="0" lang="de-DE" sz="1600" b="0" i="0" u="none" strike="noStrike" kern="1200" cap="none" spc="0" normalizeH="0" noProof="0" dirty="0" err="1" smtClean="0">
                <a:ln>
                  <a:noFill/>
                </a:ln>
                <a:solidFill>
                  <a:schemeClr val="tx1"/>
                </a:solidFill>
                <a:effectLst/>
                <a:uLnTx/>
                <a:uFillTx/>
                <a:latin typeface="Courier New" pitchFamily="49" charset="0"/>
                <a:ea typeface="+mn-ea"/>
                <a:cs typeface="+mn-cs"/>
              </a:rPr>
              <a:t>new</a:t>
            </a:r>
            <a:r>
              <a:rPr kumimoji="0" lang="de-DE" sz="1600" b="0" i="0" u="none" strike="noStrike" kern="1200" cap="none" spc="0" normalizeH="0" noProof="0" dirty="0" smtClean="0">
                <a:ln>
                  <a:noFill/>
                </a:ln>
                <a:solidFill>
                  <a:schemeClr val="tx1"/>
                </a:solidFill>
                <a:effectLst/>
                <a:uLnTx/>
                <a:uFillTx/>
                <a:latin typeface="Courier New" pitchFamily="49" charset="0"/>
                <a:ea typeface="+mn-ea"/>
                <a:cs typeface="+mn-cs"/>
              </a:rPr>
              <a:t> Unter();</a:t>
            </a:r>
            <a:endParaRPr lang="de-DE" sz="1600" baseline="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600" b="0" i="0" u="none" strike="noStrike" kern="1200" cap="none" spc="0" normalizeH="0" noProof="0" dirty="0" err="1" smtClean="0">
                <a:ln>
                  <a:noFill/>
                </a:ln>
                <a:solidFill>
                  <a:schemeClr val="tx1"/>
                </a:solidFill>
                <a:effectLst/>
                <a:uLnTx/>
                <a:uFillTx/>
                <a:latin typeface="Courier New" pitchFamily="49" charset="0"/>
                <a:ea typeface="+mn-ea"/>
                <a:cs typeface="+mn-cs"/>
              </a:rPr>
              <a:t>pObject</a:t>
            </a:r>
            <a:r>
              <a:rPr kumimoji="0" lang="de-DE" sz="1600" b="0" i="0" u="none" strike="noStrike" kern="1200" cap="none" spc="0" normalizeH="0" noProof="0" dirty="0" smtClean="0">
                <a:ln>
                  <a:noFill/>
                </a:ln>
                <a:solidFill>
                  <a:schemeClr val="tx1"/>
                </a:solidFill>
                <a:effectLst/>
                <a:uLnTx/>
                <a:uFillTx/>
                <a:latin typeface="Courier New" pitchFamily="49" charset="0"/>
                <a:ea typeface="+mn-ea"/>
                <a:cs typeface="+mn-cs"/>
              </a:rPr>
              <a:t>-&gt;</a:t>
            </a:r>
            <a:r>
              <a:rPr kumimoji="0" lang="de-DE" sz="1600" b="0" i="0" u="none" strike="noStrike" kern="1200" cap="none" spc="0" normalizeH="0" noProof="0" dirty="0" err="1" smtClean="0">
                <a:ln>
                  <a:noFill/>
                </a:ln>
                <a:solidFill>
                  <a:schemeClr val="tx1"/>
                </a:solidFill>
                <a:effectLst/>
                <a:uLnTx/>
                <a:uFillTx/>
                <a:latin typeface="Courier New" pitchFamily="49" charset="0"/>
                <a:ea typeface="+mn-ea"/>
                <a:cs typeface="+mn-cs"/>
              </a:rPr>
              <a:t>op</a:t>
            </a:r>
            <a:r>
              <a:rPr kumimoji="0" lang="de-DE" sz="1600" b="0" i="0" u="none" strike="noStrike" kern="1200" cap="none" spc="0" normalizeH="0" noProof="0" dirty="0" smtClean="0">
                <a:ln>
                  <a:noFill/>
                </a:ln>
                <a:solidFill>
                  <a:schemeClr val="tx1"/>
                </a:solidFill>
                <a:effectLst/>
                <a:uLnTx/>
                <a:uFillTx/>
                <a:latin typeface="Courier New" pitchFamily="49" charset="0"/>
                <a:ea typeface="+mn-ea"/>
                <a:cs typeface="+mn-cs"/>
              </a:rPr>
              <a:t>();</a:t>
            </a: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defRPr/>
            </a:pPr>
            <a:endParaRPr lang="de-DE" sz="1600" dirty="0" smtClean="0">
              <a:latin typeface="Courier New" pitchFamily="49" charset="0"/>
            </a:endParaRPr>
          </a:p>
          <a:p>
            <a:pPr marL="342900" lvl="0" indent="-342900">
              <a:spcBef>
                <a:spcPct val="20000"/>
              </a:spcBef>
              <a:defRPr/>
            </a:pPr>
            <a:endParaRPr lang="de-DE" sz="16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12" name="Rectangle 3"/>
          <p:cNvSpPr txBox="1">
            <a:spLocks noChangeArrowheads="1"/>
          </p:cNvSpPr>
          <p:nvPr/>
        </p:nvSpPr>
        <p:spPr>
          <a:xfrm>
            <a:off x="4005330" y="5280344"/>
            <a:ext cx="4752304" cy="476514"/>
          </a:xfrm>
          <a:prstGeom prst="rect">
            <a:avLst/>
          </a:prstGeom>
          <a:noFill/>
          <a:ln>
            <a:solidFill>
              <a:schemeClr val="bg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2000" b="0" i="0" u="none" strike="noStrike" kern="1200" cap="none" spc="0" normalizeH="0" baseline="0" noProof="0" dirty="0" smtClean="0">
                <a:ln>
                  <a:noFill/>
                </a:ln>
                <a:solidFill>
                  <a:schemeClr val="tx1"/>
                </a:solidFill>
                <a:effectLst/>
                <a:uLnTx/>
                <a:uFillTx/>
                <a:latin typeface="+mj-lt"/>
                <a:ea typeface="+mn-ea"/>
                <a:cs typeface="+mn-cs"/>
              </a:rPr>
              <a:t>Antwort: Implementierung der Oberklasse</a:t>
            </a:r>
            <a:endParaRPr lang="de-DE" sz="1600" dirty="0" smtClean="0">
              <a:latin typeface="Courier New" pitchFamily="49" charset="0"/>
            </a:endParaRPr>
          </a:p>
          <a:p>
            <a:pPr marL="342900" lvl="0" indent="-342900">
              <a:spcBef>
                <a:spcPct val="20000"/>
              </a:spcBef>
              <a:defRPr/>
            </a:pPr>
            <a:endParaRPr lang="de-DE" sz="16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13" name="Rectangle 3"/>
          <p:cNvSpPr txBox="1">
            <a:spLocks noChangeArrowheads="1"/>
          </p:cNvSpPr>
          <p:nvPr/>
        </p:nvSpPr>
        <p:spPr>
          <a:xfrm>
            <a:off x="4005330" y="5280344"/>
            <a:ext cx="4752304" cy="476514"/>
          </a:xfrm>
          <a:prstGeom prst="rect">
            <a:avLst/>
          </a:prstGeom>
          <a:solidFill>
            <a:schemeClr val="bg1"/>
          </a:solidFill>
          <a:ln>
            <a:solidFill>
              <a:schemeClr val="bg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2000" b="0" i="0" u="none" strike="noStrike" kern="1200" cap="none" spc="0" normalizeH="0" baseline="0" noProof="0" dirty="0" smtClean="0">
                <a:ln>
                  <a:noFill/>
                </a:ln>
                <a:solidFill>
                  <a:schemeClr val="tx1"/>
                </a:solidFill>
                <a:effectLst/>
                <a:uLnTx/>
                <a:uFillTx/>
                <a:latin typeface="+mj-lt"/>
                <a:ea typeface="+mn-ea"/>
                <a:cs typeface="+mn-cs"/>
              </a:rPr>
              <a:t>Antwort: Implementierung der </a:t>
            </a:r>
            <a:r>
              <a:rPr kumimoji="0" lang="de-DE" sz="2000" b="1" i="0" u="none" strike="noStrike" kern="1200" cap="none" spc="0" normalizeH="0" baseline="0" noProof="0" dirty="0" smtClean="0">
                <a:ln>
                  <a:noFill/>
                </a:ln>
                <a:solidFill>
                  <a:srgbClr val="FF0000"/>
                </a:solidFill>
                <a:effectLst/>
                <a:uLnTx/>
                <a:uFillTx/>
                <a:latin typeface="+mj-lt"/>
                <a:ea typeface="+mn-ea"/>
                <a:cs typeface="+mn-cs"/>
              </a:rPr>
              <a:t>Unterklasse</a:t>
            </a:r>
            <a:endParaRPr lang="de-DE" sz="1600" b="1" dirty="0" smtClean="0">
              <a:solidFill>
                <a:srgbClr val="FF0000"/>
              </a:solidFill>
              <a:latin typeface="Courier New" pitchFamily="49" charset="0"/>
            </a:endParaRPr>
          </a:p>
          <a:p>
            <a:pPr marL="342900" lvl="0" indent="-342900">
              <a:spcBef>
                <a:spcPct val="20000"/>
              </a:spcBef>
              <a:defRPr/>
            </a:pPr>
            <a:endParaRPr lang="de-DE" sz="16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6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14" name="Rechteck 13"/>
          <p:cNvSpPr/>
          <p:nvPr/>
        </p:nvSpPr>
        <p:spPr>
          <a:xfrm>
            <a:off x="4203950" y="3244334"/>
            <a:ext cx="736099" cy="369332"/>
          </a:xfrm>
          <a:prstGeom prst="rect">
            <a:avLst/>
          </a:prstGeom>
        </p:spPr>
        <p:txBody>
          <a:bodyPr wrap="none">
            <a:spAutoFit/>
          </a:bodyPr>
          <a:lstStyle/>
          <a:p>
            <a:r>
              <a:rPr lang="de-DE" dirty="0" smtClean="0">
                <a:solidFill>
                  <a:schemeClr val="tx2">
                    <a:lumMod val="60000"/>
                    <a:lumOff val="40000"/>
                  </a:schemeClr>
                </a:solidFill>
                <a:latin typeface="Courier New" pitchFamily="49" charset="0"/>
              </a:rPr>
              <a:t>//ok</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Multiple Vererbung</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8" name="Rectangle 3"/>
          <p:cNvSpPr txBox="1">
            <a:spLocks noChangeArrowheads="1"/>
          </p:cNvSpPr>
          <p:nvPr/>
        </p:nvSpPr>
        <p:spPr>
          <a:xfrm>
            <a:off x="4534837" y="1390918"/>
            <a:ext cx="4029613" cy="4533364"/>
          </a:xfrm>
          <a:prstGeom prst="rect">
            <a:avLst/>
          </a:prstGeom>
          <a:noFill/>
          <a:ln>
            <a:solidFill>
              <a:schemeClr val="bg1"/>
            </a:solidFill>
          </a:ln>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 </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r>
            <a:b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b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a:t>
            </a:r>
            <a:r>
              <a:rPr lang="de-DE" dirty="0" smtClean="0">
                <a:solidFill>
                  <a:srgbClr val="009900"/>
                </a:solidFill>
                <a:latin typeface="Courier New" pitchFamily="49" charset="0"/>
              </a:rPr>
              <a:t> // </a:t>
            </a:r>
            <a:r>
              <a:rPr lang="de-DE" dirty="0" err="1" smtClean="0">
                <a:solidFill>
                  <a:srgbClr val="009900"/>
                </a:solidFill>
                <a:latin typeface="Courier New" pitchFamily="49" charset="0"/>
              </a:rPr>
              <a:t>constructor</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B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B(…);</a:t>
            </a:r>
            <a:r>
              <a:rPr lang="de-DE" dirty="0" smtClean="0">
                <a:solidFill>
                  <a:srgbClr val="009900"/>
                </a:solidFill>
                <a:latin typeface="Courier New" pitchFamily="49" charset="0"/>
              </a:rPr>
              <a:t> // </a:t>
            </a:r>
            <a:r>
              <a:rPr lang="de-DE" dirty="0" err="1" smtClean="0">
                <a:solidFill>
                  <a:srgbClr val="009900"/>
                </a:solidFill>
                <a:latin typeface="Courier New" pitchFamily="49" charset="0"/>
              </a:rPr>
              <a:t>constructor</a:t>
            </a:r>
            <a:endParaRPr lang="de-DE" dirty="0" smtClean="0">
              <a:latin typeface="Courier New" pitchFamily="49" charset="0"/>
            </a:endParaRP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C : </a:t>
            </a:r>
            <a:r>
              <a:rPr lang="de-DE" b="1" i="1" dirty="0" err="1" smtClean="0">
                <a:latin typeface="Courier New" pitchFamily="49" charset="0"/>
              </a:rPr>
              <a:t>public</a:t>
            </a:r>
            <a:r>
              <a:rPr lang="de-DE" dirty="0" smtClean="0">
                <a:latin typeface="Courier New" pitchFamily="49" charset="0"/>
              </a:rPr>
              <a:t> A, </a:t>
            </a:r>
            <a:r>
              <a:rPr lang="de-DE" b="1" i="1" dirty="0" err="1" smtClean="0">
                <a:latin typeface="Courier New" pitchFamily="49" charset="0"/>
              </a:rPr>
              <a:t>public</a:t>
            </a:r>
            <a:r>
              <a:rPr lang="de-DE" dirty="0" smtClean="0">
                <a:latin typeface="Courier New" pitchFamily="49" charset="0"/>
              </a:rPr>
              <a:t> B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C(…);</a:t>
            </a:r>
            <a:r>
              <a:rPr lang="de-DE" dirty="0" smtClean="0">
                <a:solidFill>
                  <a:srgbClr val="009900"/>
                </a:solidFill>
                <a:latin typeface="Courier New" pitchFamily="49" charset="0"/>
              </a:rPr>
              <a:t> // </a:t>
            </a:r>
            <a:r>
              <a:rPr lang="de-DE" dirty="0" err="1" smtClean="0">
                <a:solidFill>
                  <a:srgbClr val="009900"/>
                </a:solidFill>
                <a:latin typeface="Courier New" pitchFamily="49" charset="0"/>
              </a:rPr>
              <a:t>constructor</a:t>
            </a:r>
            <a:endParaRPr lang="de-DE" dirty="0" smtClean="0">
              <a:latin typeface="Courier New" pitchFamily="49" charset="0"/>
            </a:endParaRP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grpSp>
        <p:nvGrpSpPr>
          <p:cNvPr id="3" name="Gruppieren 28"/>
          <p:cNvGrpSpPr/>
          <p:nvPr/>
        </p:nvGrpSpPr>
        <p:grpSpPr>
          <a:xfrm>
            <a:off x="643943" y="1571222"/>
            <a:ext cx="2768957" cy="1867437"/>
            <a:chOff x="5434885" y="2034862"/>
            <a:chExt cx="2150772" cy="978795"/>
          </a:xfrm>
        </p:grpSpPr>
        <p:grpSp>
          <p:nvGrpSpPr>
            <p:cNvPr id="14" name="Gruppieren 22"/>
            <p:cNvGrpSpPr/>
            <p:nvPr/>
          </p:nvGrpSpPr>
          <p:grpSpPr>
            <a:xfrm>
              <a:off x="6053070" y="2369711"/>
              <a:ext cx="180304" cy="463641"/>
              <a:chOff x="8100811" y="1095498"/>
              <a:chExt cx="167426" cy="824248"/>
            </a:xfrm>
          </p:grpSpPr>
          <p:cxnSp>
            <p:nvCxnSpPr>
              <p:cNvPr id="24" name="Gerade Verbindung 23"/>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5" name="Gleichschenkliges Dreieck 24"/>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25"/>
            <p:cNvGrpSpPr/>
            <p:nvPr/>
          </p:nvGrpSpPr>
          <p:grpSpPr>
            <a:xfrm>
              <a:off x="6812925" y="2369711"/>
              <a:ext cx="180304" cy="463641"/>
              <a:chOff x="8100811" y="1095498"/>
              <a:chExt cx="167426" cy="824248"/>
            </a:xfrm>
          </p:grpSpPr>
          <p:cxnSp>
            <p:nvCxnSpPr>
              <p:cNvPr id="27" name="Gerade Verbindung 26"/>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8" name="Gleichschenkliges Dreieck 27"/>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 name="Rechteck 10"/>
            <p:cNvSpPr/>
            <p:nvPr/>
          </p:nvSpPr>
          <p:spPr>
            <a:xfrm>
              <a:off x="5434885" y="2034862"/>
              <a:ext cx="1004552"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2" name="Rechteck 11"/>
            <p:cNvSpPr/>
            <p:nvPr/>
          </p:nvSpPr>
          <p:spPr>
            <a:xfrm>
              <a:off x="6581105" y="2047741"/>
              <a:ext cx="1004552"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B</a:t>
              </a:r>
              <a:endParaRPr lang="de-DE" dirty="0">
                <a:solidFill>
                  <a:schemeClr val="tx1"/>
                </a:solidFill>
              </a:endParaRPr>
            </a:p>
          </p:txBody>
        </p:sp>
        <p:sp>
          <p:nvSpPr>
            <p:cNvPr id="13" name="Rechteck 12"/>
            <p:cNvSpPr/>
            <p:nvPr/>
          </p:nvSpPr>
          <p:spPr>
            <a:xfrm>
              <a:off x="5975798" y="2678806"/>
              <a:ext cx="1056068"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C</a:t>
              </a:r>
              <a:endParaRPr lang="de-DE" dirty="0">
                <a:solidFill>
                  <a:schemeClr val="tx1"/>
                </a:solidFill>
              </a:endParaRPr>
            </a:p>
          </p:txBody>
        </p:sp>
      </p:grpSp>
      <p:cxnSp>
        <p:nvCxnSpPr>
          <p:cNvPr id="26" name="Gerade Verbindung 25"/>
          <p:cNvCxnSpPr/>
          <p:nvPr/>
        </p:nvCxnSpPr>
        <p:spPr>
          <a:xfrm rot="16200000" flipH="1">
            <a:off x="1614945" y="3662685"/>
            <a:ext cx="4599113" cy="1351"/>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9" name="Pfeil nach rechts 28"/>
          <p:cNvSpPr/>
          <p:nvPr/>
        </p:nvSpPr>
        <p:spPr>
          <a:xfrm>
            <a:off x="3644721" y="2524266"/>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Multiple Vererbung</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8" name="Rectangle 3"/>
          <p:cNvSpPr txBox="1">
            <a:spLocks noChangeArrowheads="1"/>
          </p:cNvSpPr>
          <p:nvPr/>
        </p:nvSpPr>
        <p:spPr>
          <a:xfrm>
            <a:off x="593903" y="1403797"/>
            <a:ext cx="3656124" cy="4533364"/>
          </a:xfrm>
          <a:prstGeom prst="rect">
            <a:avLst/>
          </a:prstGeom>
          <a:noFill/>
          <a:ln>
            <a:solidFill>
              <a:srgbClr val="A50021"/>
            </a:solidFill>
          </a:ln>
        </p:spPr>
        <p:txBody>
          <a:bodyPr vert="horz" lIns="91440" tIns="45720" rIns="91440" bIns="45720" rtlCol="0">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CommonBase</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 </a:t>
            </a:r>
            <a:r>
              <a:rPr lang="de-DE" dirty="0" err="1" smtClean="0">
                <a:latin typeface="Courier New" pitchFamily="49" charset="0"/>
              </a:rPr>
              <a:t>CommonBase</a:t>
            </a:r>
            <a:r>
              <a:rPr lang="de-DE" dirty="0" smtClean="0">
                <a:latin typeface="Courier New" pitchFamily="49" charset="0"/>
              </a:rPr>
              <a:t>(</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lang="de-DE" dirty="0" smtClean="0">
                <a:latin typeface="Courier New" pitchFamily="49" charset="0"/>
              </a:rPr>
              <a:t>);</a:t>
            </a:r>
          </a:p>
          <a:p>
            <a:pPr marL="342900" lvl="0" indent="-342900">
              <a:spcBef>
                <a:spcPct val="20000"/>
              </a:spcBef>
            </a:pPr>
            <a:r>
              <a:rPr lang="de-DE" dirty="0" err="1" smtClean="0">
                <a:solidFill>
                  <a:srgbClr val="009900"/>
                </a:solidFill>
                <a:latin typeface="Courier New" pitchFamily="49" charset="0"/>
              </a:rPr>
              <a:t>protected</a:t>
            </a:r>
            <a:r>
              <a:rPr lang="de-DE" dirty="0" smtClean="0">
                <a:solidFill>
                  <a:srgbClr val="009900"/>
                </a:solidFill>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	</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value</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 :</a:t>
            </a:r>
            <a:r>
              <a:rPr kumimoji="0" lang="de-DE" sz="1800" b="1" i="1" u="none" strike="noStrike" kern="1200" cap="none" spc="0" normalizeH="0" baseline="0" noProof="0" dirty="0" err="1" smtClean="0">
                <a:ln>
                  <a:noFill/>
                </a:ln>
                <a:solidFill>
                  <a:schemeClr val="tx1"/>
                </a:solidFill>
                <a:effectLst/>
                <a:uLnTx/>
                <a:uFillTx/>
                <a:latin typeface="Courier New" pitchFamily="49" charset="0"/>
                <a:ea typeface="+mn-ea"/>
                <a:cs typeface="+mn-cs"/>
              </a:rPr>
              <a:t>public</a:t>
            </a:r>
            <a:r>
              <a:rPr lang="de-DE" dirty="0" smtClean="0">
                <a:latin typeface="Courier New" pitchFamily="49" charset="0"/>
              </a:rPr>
              <a:t> </a:t>
            </a:r>
            <a:r>
              <a:rPr lang="de-DE" dirty="0" err="1" smtClean="0">
                <a:latin typeface="Courier New" pitchFamily="49" charset="0"/>
              </a:rPr>
              <a:t>CommonBase</a:t>
            </a:r>
            <a:r>
              <a:rPr lang="de-DE" dirty="0" smtClean="0">
                <a:latin typeface="Courier New" pitchFamily="49" charset="0"/>
              </a:rPr>
              <a:t> {</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r>
            <a:b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b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B :</a:t>
            </a:r>
            <a:r>
              <a:rPr lang="de-DE" b="1" i="1" dirty="0" err="1" smtClean="0">
                <a:latin typeface="Courier New" pitchFamily="49" charset="0"/>
              </a:rPr>
              <a:t>public</a:t>
            </a:r>
            <a:r>
              <a:rPr lang="de-DE" dirty="0" smtClean="0">
                <a:latin typeface="Courier New" pitchFamily="49" charset="0"/>
              </a:rPr>
              <a:t> </a:t>
            </a:r>
            <a:r>
              <a:rPr lang="de-DE" dirty="0" err="1" smtClean="0">
                <a:latin typeface="Courier New" pitchFamily="49" charset="0"/>
              </a:rPr>
              <a:t>CommonBase</a:t>
            </a:r>
            <a:r>
              <a:rPr lang="de-DE" dirty="0" smtClean="0">
                <a:latin typeface="Courier New" pitchFamily="49" charset="0"/>
              </a:rPr>
              <a:t>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B(</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C :</a:t>
            </a:r>
            <a:r>
              <a:rPr lang="de-DE" b="1" i="1" dirty="0" err="1" smtClean="0">
                <a:latin typeface="Courier New" pitchFamily="49" charset="0"/>
              </a:rPr>
              <a:t>public</a:t>
            </a:r>
            <a:r>
              <a:rPr lang="de-DE" dirty="0" smtClean="0">
                <a:latin typeface="Courier New" pitchFamily="49" charset="0"/>
              </a:rPr>
              <a:t> A, </a:t>
            </a:r>
            <a:r>
              <a:rPr lang="de-DE" b="1" i="1" dirty="0" err="1" smtClean="0">
                <a:latin typeface="Courier New" pitchFamily="49" charset="0"/>
              </a:rPr>
              <a:t>public</a:t>
            </a:r>
            <a:r>
              <a:rPr lang="de-DE" dirty="0" smtClean="0">
                <a:latin typeface="Courier New" pitchFamily="49" charset="0"/>
              </a:rPr>
              <a:t> B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C(</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9" name="Rectangle 3"/>
          <p:cNvSpPr txBox="1">
            <a:spLocks noChangeArrowheads="1"/>
          </p:cNvSpPr>
          <p:nvPr/>
        </p:nvSpPr>
        <p:spPr>
          <a:xfrm>
            <a:off x="4560596" y="3232597"/>
            <a:ext cx="3656124" cy="2704564"/>
          </a:xfrm>
          <a:prstGeom prst="rect">
            <a:avLst/>
          </a:prstGeom>
          <a:noFill/>
          <a:ln>
            <a:solidFill>
              <a:srgbClr val="A50021"/>
            </a:solidFill>
          </a:ln>
        </p:spPr>
        <p:txBody>
          <a:bodyPr vert="horz" lIns="91440" tIns="45720" rIns="91440" bIns="45720" rtlCol="0">
            <a:normAutofit fontScale="92500"/>
          </a:bodyPr>
          <a:lstStyle/>
          <a:p>
            <a:pPr marL="342900" lvl="0" indent="-342900">
              <a:spcBef>
                <a:spcPct val="20000"/>
              </a:spcBef>
              <a:defRPr/>
            </a:pPr>
            <a:r>
              <a:rPr lang="de-DE" sz="1400" dirty="0" err="1" smtClean="0">
                <a:latin typeface="Courier New" pitchFamily="49" charset="0"/>
              </a:rPr>
              <a:t>CommonBase</a:t>
            </a:r>
            <a:r>
              <a:rPr lang="de-DE" sz="1400" dirty="0" smtClean="0">
                <a:latin typeface="Courier New" pitchFamily="49" charset="0"/>
              </a:rPr>
              <a:t>::</a:t>
            </a:r>
            <a:r>
              <a:rPr lang="de-DE" sz="1400" dirty="0" err="1" smtClean="0">
                <a:latin typeface="Courier New" pitchFamily="49" charset="0"/>
              </a:rPr>
              <a:t>CommonBase</a:t>
            </a:r>
            <a:r>
              <a:rPr lang="de-DE" sz="1400" dirty="0" smtClean="0">
                <a:latin typeface="Courier New" pitchFamily="49" charset="0"/>
              </a:rPr>
              <a:t>(</a:t>
            </a:r>
            <a:r>
              <a:rPr lang="de-DE" sz="1400" dirty="0" err="1" smtClean="0">
                <a:latin typeface="Courier New" pitchFamily="49" charset="0"/>
              </a:rPr>
              <a:t>int</a:t>
            </a:r>
            <a:r>
              <a:rPr lang="de-DE" sz="1400" dirty="0" smtClean="0">
                <a:latin typeface="Courier New" pitchFamily="49" charset="0"/>
              </a:rPr>
              <a:t> v) {</a:t>
            </a:r>
          </a:p>
          <a:p>
            <a:pPr marL="342900" lvl="0" indent="-342900">
              <a:spcBef>
                <a:spcPct val="20000"/>
              </a:spcBef>
              <a:defRPr/>
            </a:pPr>
            <a:r>
              <a:rPr lang="de-DE" sz="1400" dirty="0" smtClean="0">
                <a:latin typeface="Courier New" pitchFamily="49" charset="0"/>
              </a:rPr>
              <a:t>	</a:t>
            </a:r>
            <a:r>
              <a:rPr lang="de-DE" sz="1400" dirty="0" err="1" smtClean="0">
                <a:latin typeface="Courier New" pitchFamily="49" charset="0"/>
              </a:rPr>
              <a:t>value</a:t>
            </a:r>
            <a:r>
              <a:rPr lang="de-DE" sz="1400" dirty="0" smtClean="0">
                <a:latin typeface="Courier New" pitchFamily="49" charset="0"/>
              </a:rPr>
              <a:t> = v;</a:t>
            </a:r>
          </a:p>
          <a:p>
            <a:pPr marL="342900" lvl="0" indent="-342900">
              <a:spcBef>
                <a:spcPct val="20000"/>
              </a:spcBef>
              <a:defRPr/>
            </a:pPr>
            <a:r>
              <a:rPr lang="de-DE" sz="1400" dirty="0" smtClean="0">
                <a:latin typeface="Courier New" pitchFamily="49" charset="0"/>
              </a:rPr>
              <a:t>}</a:t>
            </a:r>
          </a:p>
          <a:p>
            <a:pPr marL="342900" lvl="0" indent="-342900">
              <a:spcBef>
                <a:spcPct val="20000"/>
              </a:spcBef>
              <a:defRPr/>
            </a:pPr>
            <a:r>
              <a:rPr lang="de-DE" sz="1400" dirty="0" smtClean="0">
                <a:latin typeface="Courier New" pitchFamily="49" charset="0"/>
              </a:rPr>
              <a:t>A::A(</a:t>
            </a:r>
            <a:r>
              <a:rPr lang="de-DE" sz="1400" dirty="0" err="1" smtClean="0">
                <a:latin typeface="Courier New" pitchFamily="49" charset="0"/>
              </a:rPr>
              <a:t>int</a:t>
            </a:r>
            <a:r>
              <a:rPr lang="de-DE" sz="1400" dirty="0" smtClean="0">
                <a:latin typeface="Courier New" pitchFamily="49" charset="0"/>
              </a:rPr>
              <a:t> v) : </a:t>
            </a:r>
            <a:r>
              <a:rPr lang="de-DE" sz="1400" dirty="0" err="1" smtClean="0">
                <a:latin typeface="Courier New" pitchFamily="49" charset="0"/>
              </a:rPr>
              <a:t>CommonBase</a:t>
            </a:r>
            <a:r>
              <a:rPr lang="de-DE" sz="1400" dirty="0" smtClean="0">
                <a:latin typeface="Courier New" pitchFamily="49" charset="0"/>
              </a:rPr>
              <a:t>(v) {}</a:t>
            </a:r>
          </a:p>
          <a:p>
            <a:pPr marL="342900" indent="-342900">
              <a:spcBef>
                <a:spcPct val="20000"/>
              </a:spcBef>
              <a:defRPr/>
            </a:pPr>
            <a:r>
              <a:rPr lang="de-DE" sz="1400" dirty="0" smtClean="0">
                <a:latin typeface="Courier New" pitchFamily="49" charset="0"/>
              </a:rPr>
              <a:t>B::B(</a:t>
            </a:r>
            <a:r>
              <a:rPr lang="de-DE" sz="1400" dirty="0" err="1" smtClean="0">
                <a:latin typeface="Courier New" pitchFamily="49" charset="0"/>
              </a:rPr>
              <a:t>int</a:t>
            </a:r>
            <a:r>
              <a:rPr lang="de-DE" sz="1400" dirty="0" smtClean="0">
                <a:latin typeface="Courier New" pitchFamily="49" charset="0"/>
              </a:rPr>
              <a:t> v) : </a:t>
            </a:r>
            <a:r>
              <a:rPr lang="de-DE" sz="1400" dirty="0" err="1" smtClean="0">
                <a:latin typeface="Courier New" pitchFamily="49" charset="0"/>
              </a:rPr>
              <a:t>CommonBase</a:t>
            </a:r>
            <a:r>
              <a:rPr lang="de-DE" sz="1400" dirty="0" smtClean="0">
                <a:latin typeface="Courier New" pitchFamily="49" charset="0"/>
              </a:rPr>
              <a:t>(v) {}</a:t>
            </a:r>
          </a:p>
          <a:p>
            <a:pPr marL="342900" lvl="0" indent="-342900">
              <a:spcBef>
                <a:spcPct val="20000"/>
              </a:spcBef>
              <a:defRPr/>
            </a:pPr>
            <a:endParaRPr lang="de-DE" sz="1400" dirty="0" smtClean="0">
              <a:latin typeface="Courier New" pitchFamily="49" charset="0"/>
            </a:endParaRPr>
          </a:p>
          <a:p>
            <a:pPr marL="342900" lvl="0" indent="-342900">
              <a:spcBef>
                <a:spcPct val="20000"/>
              </a:spcBef>
              <a:defRPr/>
            </a:pPr>
            <a:r>
              <a:rPr lang="de-DE" sz="1400" dirty="0" smtClean="0">
                <a:latin typeface="Courier New" pitchFamily="49" charset="0"/>
              </a:rPr>
              <a:t>C::C(</a:t>
            </a:r>
            <a:r>
              <a:rPr lang="de-DE" sz="1400" dirty="0" err="1" smtClean="0">
                <a:latin typeface="Courier New" pitchFamily="49" charset="0"/>
              </a:rPr>
              <a:t>int</a:t>
            </a:r>
            <a:r>
              <a:rPr lang="de-DE" sz="1400" dirty="0" smtClean="0">
                <a:latin typeface="Courier New" pitchFamily="49" charset="0"/>
              </a:rPr>
              <a:t> </a:t>
            </a:r>
            <a:r>
              <a:rPr lang="de-DE" sz="1400" dirty="0" err="1" smtClean="0">
                <a:latin typeface="Courier New" pitchFamily="49" charset="0"/>
              </a:rPr>
              <a:t>val</a:t>
            </a:r>
            <a:r>
              <a:rPr lang="de-DE" sz="1400" dirty="0" smtClean="0">
                <a:latin typeface="Courier New" pitchFamily="49" charset="0"/>
              </a:rPr>
              <a:t>) : A(5),B(3) {</a:t>
            </a:r>
          </a:p>
          <a:p>
            <a:pPr marL="342900" lvl="0" indent="-342900">
              <a:spcBef>
                <a:spcPct val="20000"/>
              </a:spcBef>
              <a:defRPr/>
            </a:pPr>
            <a:r>
              <a:rPr lang="de-DE" sz="1400" dirty="0" smtClean="0">
                <a:latin typeface="Courier New" pitchFamily="49" charset="0"/>
              </a:rPr>
              <a:t>	</a:t>
            </a:r>
            <a:r>
              <a:rPr lang="de-DE" sz="1400" dirty="0" err="1" smtClean="0">
                <a:latin typeface="Courier New" pitchFamily="49" charset="0"/>
              </a:rPr>
              <a:t>cout</a:t>
            </a:r>
            <a:r>
              <a:rPr lang="de-DE" sz="1400" dirty="0" smtClean="0">
                <a:latin typeface="Courier New" pitchFamily="49" charset="0"/>
              </a:rPr>
              <a:t> &lt;&lt; A::</a:t>
            </a:r>
            <a:r>
              <a:rPr lang="de-DE" sz="1400" dirty="0" err="1" smtClean="0">
                <a:latin typeface="Courier New" pitchFamily="49" charset="0"/>
              </a:rPr>
              <a:t>value</a:t>
            </a:r>
            <a:r>
              <a:rPr lang="de-DE" sz="1400" dirty="0" smtClean="0">
                <a:latin typeface="Courier New" pitchFamily="49" charset="0"/>
              </a:rPr>
              <a:t> &lt;&lt; </a:t>
            </a:r>
            <a:r>
              <a:rPr lang="de-DE" sz="1400" dirty="0" err="1" smtClean="0">
                <a:latin typeface="Courier New" pitchFamily="49" charset="0"/>
              </a:rPr>
              <a:t>endl</a:t>
            </a:r>
            <a:r>
              <a:rPr lang="de-DE" sz="1400" dirty="0" smtClean="0">
                <a:latin typeface="Courier New" pitchFamily="49" charset="0"/>
              </a:rPr>
              <a:t>; </a:t>
            </a:r>
            <a:r>
              <a:rPr lang="de-DE" sz="1400" b="1" i="1" dirty="0" smtClean="0">
                <a:solidFill>
                  <a:schemeClr val="tx2">
                    <a:lumMod val="60000"/>
                    <a:lumOff val="40000"/>
                  </a:schemeClr>
                </a:solidFill>
                <a:latin typeface="Courier New" pitchFamily="49" charset="0"/>
              </a:rPr>
              <a:t>//ok</a:t>
            </a:r>
            <a:endParaRPr lang="de-DE" sz="1400" dirty="0" smtClean="0">
              <a:solidFill>
                <a:schemeClr val="tx2">
                  <a:lumMod val="60000"/>
                  <a:lumOff val="40000"/>
                </a:schemeClr>
              </a:solidFill>
              <a:latin typeface="Courier New" pitchFamily="49" charset="0"/>
            </a:endParaRPr>
          </a:p>
          <a:p>
            <a:pPr marL="342900" lvl="0" indent="-342900">
              <a:spcBef>
                <a:spcPct val="20000"/>
              </a:spcBef>
              <a:defRPr/>
            </a:pPr>
            <a:r>
              <a:rPr lang="de-DE" sz="1400" dirty="0" smtClean="0">
                <a:latin typeface="Courier New" pitchFamily="49" charset="0"/>
              </a:rPr>
              <a:t>	</a:t>
            </a:r>
            <a:r>
              <a:rPr lang="de-DE" sz="1400" dirty="0" err="1" smtClean="0">
                <a:latin typeface="Courier New" pitchFamily="49" charset="0"/>
              </a:rPr>
              <a:t>cout</a:t>
            </a:r>
            <a:r>
              <a:rPr lang="de-DE" sz="1400" dirty="0" smtClean="0">
                <a:latin typeface="Courier New" pitchFamily="49" charset="0"/>
              </a:rPr>
              <a:t> &lt;&lt; B::</a:t>
            </a:r>
            <a:r>
              <a:rPr lang="de-DE" sz="1400" dirty="0" err="1" smtClean="0">
                <a:latin typeface="Courier New" pitchFamily="49" charset="0"/>
              </a:rPr>
              <a:t>value</a:t>
            </a:r>
            <a:r>
              <a:rPr lang="de-DE" sz="1400" dirty="0" smtClean="0">
                <a:latin typeface="Courier New" pitchFamily="49" charset="0"/>
              </a:rPr>
              <a:t> &lt;&lt; </a:t>
            </a:r>
            <a:r>
              <a:rPr lang="de-DE" sz="1400" dirty="0" err="1" smtClean="0">
                <a:latin typeface="Courier New" pitchFamily="49" charset="0"/>
              </a:rPr>
              <a:t>endl</a:t>
            </a:r>
            <a:r>
              <a:rPr lang="de-DE" sz="1400" dirty="0" smtClean="0">
                <a:latin typeface="Courier New" pitchFamily="49" charset="0"/>
              </a:rPr>
              <a:t>; </a:t>
            </a:r>
            <a:r>
              <a:rPr lang="de-DE" sz="1400" b="1" i="1" dirty="0" smtClean="0">
                <a:solidFill>
                  <a:schemeClr val="tx2">
                    <a:lumMod val="60000"/>
                    <a:lumOff val="40000"/>
                  </a:schemeClr>
                </a:solidFill>
                <a:latin typeface="Courier New" pitchFamily="49" charset="0"/>
              </a:rPr>
              <a:t>//ok</a:t>
            </a:r>
            <a:endParaRPr lang="de-DE" sz="1400" dirty="0" smtClean="0">
              <a:solidFill>
                <a:schemeClr val="tx2">
                  <a:lumMod val="60000"/>
                  <a:lumOff val="40000"/>
                </a:schemeClr>
              </a:solidFill>
              <a:latin typeface="Courier New" pitchFamily="49" charset="0"/>
            </a:endParaRPr>
          </a:p>
          <a:p>
            <a:pPr marL="342900" lvl="0" indent="-342900">
              <a:spcBef>
                <a:spcPct val="20000"/>
              </a:spcBef>
              <a:defRPr/>
            </a:pPr>
            <a:r>
              <a:rPr lang="de-DE" sz="1400" dirty="0" smtClean="0">
                <a:latin typeface="Courier New" pitchFamily="49" charset="0"/>
              </a:rPr>
              <a:t>	</a:t>
            </a:r>
            <a:r>
              <a:rPr lang="de-DE" sz="1400" dirty="0" err="1" smtClean="0">
                <a:latin typeface="Courier New" pitchFamily="49" charset="0"/>
              </a:rPr>
              <a:t>cout</a:t>
            </a:r>
            <a:r>
              <a:rPr lang="de-DE" sz="1400" dirty="0" smtClean="0">
                <a:latin typeface="Courier New" pitchFamily="49" charset="0"/>
              </a:rPr>
              <a:t> &lt;&lt; </a:t>
            </a:r>
            <a:r>
              <a:rPr lang="de-DE" sz="1400" dirty="0" err="1" smtClean="0">
                <a:latin typeface="Courier New" pitchFamily="49" charset="0"/>
              </a:rPr>
              <a:t>value</a:t>
            </a:r>
            <a:r>
              <a:rPr lang="de-DE" sz="1400" dirty="0" smtClean="0">
                <a:latin typeface="Courier New" pitchFamily="49" charset="0"/>
              </a:rPr>
              <a:t> &lt;&lt; </a:t>
            </a:r>
            <a:r>
              <a:rPr lang="de-DE" sz="1400" dirty="0" err="1" smtClean="0">
                <a:latin typeface="Courier New" pitchFamily="49" charset="0"/>
              </a:rPr>
              <a:t>endl</a:t>
            </a:r>
            <a:r>
              <a:rPr lang="de-DE" sz="1400" dirty="0" smtClean="0">
                <a:latin typeface="Courier New" pitchFamily="49" charset="0"/>
              </a:rPr>
              <a:t>; </a:t>
            </a:r>
            <a:r>
              <a:rPr lang="de-DE" sz="1400" b="1" i="1" dirty="0" smtClean="0">
                <a:solidFill>
                  <a:srgbClr val="FF0000"/>
                </a:solidFill>
                <a:latin typeface="Courier New" pitchFamily="49" charset="0"/>
              </a:rPr>
              <a:t>//????</a:t>
            </a:r>
          </a:p>
          <a:p>
            <a:pPr marL="342900" lvl="0" indent="-342900">
              <a:spcBef>
                <a:spcPct val="20000"/>
              </a:spcBef>
              <a:defRPr/>
            </a:pPr>
            <a:r>
              <a:rPr lang="de-DE" sz="1400" dirty="0" smtClean="0">
                <a:latin typeface="Courier New" pitchFamily="49" charset="0"/>
              </a:rPr>
              <a:t>}</a:t>
            </a:r>
          </a:p>
          <a:p>
            <a:pPr marL="342900" lvl="0" indent="-342900">
              <a:spcBef>
                <a:spcPct val="20000"/>
              </a:spcBef>
              <a:defRPr/>
            </a:pPr>
            <a:endParaRPr lang="de-DE" sz="1400" dirty="0" smtClean="0">
              <a:latin typeface="Courier New" pitchFamily="49" charset="0"/>
            </a:endParaRPr>
          </a:p>
          <a:p>
            <a:pPr marL="342900" lvl="0" indent="-342900">
              <a:spcBef>
                <a:spcPct val="20000"/>
              </a:spcBef>
              <a:defRPr/>
            </a:pPr>
            <a:endParaRPr lang="de-DE" sz="1400"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4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4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grpSp>
        <p:nvGrpSpPr>
          <p:cNvPr id="3" name="Gruppieren 28"/>
          <p:cNvGrpSpPr/>
          <p:nvPr/>
        </p:nvGrpSpPr>
        <p:grpSpPr>
          <a:xfrm>
            <a:off x="5344733" y="1326523"/>
            <a:ext cx="2150772" cy="1687134"/>
            <a:chOff x="5434885" y="1326523"/>
            <a:chExt cx="2150772" cy="1687134"/>
          </a:xfrm>
        </p:grpSpPr>
        <p:grpSp>
          <p:nvGrpSpPr>
            <p:cNvPr id="6" name="Gruppieren 18"/>
            <p:cNvGrpSpPr/>
            <p:nvPr/>
          </p:nvGrpSpPr>
          <p:grpSpPr>
            <a:xfrm>
              <a:off x="6053070" y="1674252"/>
              <a:ext cx="180304" cy="463641"/>
              <a:chOff x="8100811" y="1095498"/>
              <a:chExt cx="167426" cy="824248"/>
            </a:xfrm>
          </p:grpSpPr>
          <p:cxnSp>
            <p:nvCxnSpPr>
              <p:cNvPr id="17" name="Gerade Verbindung 16"/>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8" name="Gleichschenkliges Dreieck 17"/>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19"/>
            <p:cNvGrpSpPr/>
            <p:nvPr/>
          </p:nvGrpSpPr>
          <p:grpSpPr>
            <a:xfrm>
              <a:off x="6812925" y="1674252"/>
              <a:ext cx="180304" cy="463641"/>
              <a:chOff x="8100811" y="1095498"/>
              <a:chExt cx="167426" cy="824248"/>
            </a:xfrm>
          </p:grpSpPr>
          <p:cxnSp>
            <p:nvCxnSpPr>
              <p:cNvPr id="21" name="Gerade Verbindung 20"/>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2" name="Gleichschenkliges Dreieck 21"/>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4" name="Gruppieren 22"/>
            <p:cNvGrpSpPr/>
            <p:nvPr/>
          </p:nvGrpSpPr>
          <p:grpSpPr>
            <a:xfrm>
              <a:off x="6053070" y="2369711"/>
              <a:ext cx="180304" cy="463641"/>
              <a:chOff x="8100811" y="1095498"/>
              <a:chExt cx="167426" cy="824248"/>
            </a:xfrm>
          </p:grpSpPr>
          <p:cxnSp>
            <p:nvCxnSpPr>
              <p:cNvPr id="24" name="Gerade Verbindung 23"/>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5" name="Gleichschenkliges Dreieck 24"/>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25"/>
            <p:cNvGrpSpPr/>
            <p:nvPr/>
          </p:nvGrpSpPr>
          <p:grpSpPr>
            <a:xfrm>
              <a:off x="6812925" y="2369711"/>
              <a:ext cx="180304" cy="463641"/>
              <a:chOff x="8100811" y="1095498"/>
              <a:chExt cx="167426" cy="824248"/>
            </a:xfrm>
          </p:grpSpPr>
          <p:cxnSp>
            <p:nvCxnSpPr>
              <p:cNvPr id="27" name="Gerade Verbindung 26"/>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8" name="Gleichschenkliges Dreieck 27"/>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 name="Rechteck 9"/>
            <p:cNvSpPr/>
            <p:nvPr/>
          </p:nvSpPr>
          <p:spPr>
            <a:xfrm>
              <a:off x="5795493" y="1326523"/>
              <a:ext cx="1596980"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solidFill>
                </a:rPr>
                <a:t>CommonBase</a:t>
              </a:r>
              <a:endParaRPr lang="de-DE" dirty="0">
                <a:solidFill>
                  <a:schemeClr val="tx1"/>
                </a:solidFill>
              </a:endParaRPr>
            </a:p>
          </p:txBody>
        </p:sp>
        <p:sp>
          <p:nvSpPr>
            <p:cNvPr id="11" name="Rechteck 10"/>
            <p:cNvSpPr/>
            <p:nvPr/>
          </p:nvSpPr>
          <p:spPr>
            <a:xfrm>
              <a:off x="5434885" y="2034862"/>
              <a:ext cx="1004552"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2" name="Rechteck 11"/>
            <p:cNvSpPr/>
            <p:nvPr/>
          </p:nvSpPr>
          <p:spPr>
            <a:xfrm>
              <a:off x="6581105" y="2047741"/>
              <a:ext cx="1004552"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B</a:t>
              </a:r>
              <a:endParaRPr lang="de-DE" dirty="0">
                <a:solidFill>
                  <a:schemeClr val="tx1"/>
                </a:solidFill>
              </a:endParaRPr>
            </a:p>
          </p:txBody>
        </p:sp>
        <p:sp>
          <p:nvSpPr>
            <p:cNvPr id="13" name="Rechteck 12"/>
            <p:cNvSpPr/>
            <p:nvPr/>
          </p:nvSpPr>
          <p:spPr>
            <a:xfrm>
              <a:off x="5975798" y="2678806"/>
              <a:ext cx="1056068"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C</a:t>
              </a:r>
              <a:endParaRPr lang="de-DE" dirty="0">
                <a:solidFill>
                  <a:schemeClr val="tx1"/>
                </a:solidFill>
              </a:endParaRPr>
            </a:p>
          </p:txBody>
        </p:sp>
      </p:grpSp>
      <p:sp>
        <p:nvSpPr>
          <p:cNvPr id="30" name="Rectangle 3"/>
          <p:cNvSpPr txBox="1">
            <a:spLocks noChangeArrowheads="1"/>
          </p:cNvSpPr>
          <p:nvPr/>
        </p:nvSpPr>
        <p:spPr>
          <a:xfrm>
            <a:off x="591757" y="1401650"/>
            <a:ext cx="3656124" cy="4533364"/>
          </a:xfrm>
          <a:prstGeom prst="rect">
            <a:avLst/>
          </a:prstGeom>
          <a:solidFill>
            <a:schemeClr val="bg1"/>
          </a:solidFill>
          <a:ln>
            <a:solidFill>
              <a:srgbClr val="A50021"/>
            </a:solidFill>
          </a:ln>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CommonBase</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 </a:t>
            </a:r>
            <a:r>
              <a:rPr lang="de-DE" dirty="0" err="1" smtClean="0">
                <a:latin typeface="Courier New" pitchFamily="49" charset="0"/>
              </a:rPr>
              <a:t>CommonBase</a:t>
            </a:r>
            <a:r>
              <a:rPr lang="de-DE" dirty="0" smtClean="0">
                <a:latin typeface="Courier New" pitchFamily="49" charset="0"/>
              </a:rPr>
              <a:t>(</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lang="de-DE" dirty="0" smtClean="0">
                <a:latin typeface="Courier New" pitchFamily="49" charset="0"/>
              </a:rPr>
              <a:t>);</a:t>
            </a:r>
          </a:p>
          <a:p>
            <a:pPr marL="342900" lvl="0" indent="-342900">
              <a:spcBef>
                <a:spcPct val="20000"/>
              </a:spcBef>
            </a:pPr>
            <a:r>
              <a:rPr lang="de-DE" dirty="0" err="1" smtClean="0">
                <a:solidFill>
                  <a:srgbClr val="009900"/>
                </a:solidFill>
                <a:latin typeface="Courier New" pitchFamily="49" charset="0"/>
              </a:rPr>
              <a:t>protected</a:t>
            </a:r>
            <a:r>
              <a:rPr lang="de-DE" dirty="0" smtClean="0">
                <a:solidFill>
                  <a:srgbClr val="009900"/>
                </a:solidFill>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	</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value</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 :</a:t>
            </a:r>
            <a:r>
              <a:rPr kumimoji="0" lang="de-DE" sz="1800" b="1" i="1" u="none" strike="noStrike" kern="1200" cap="none" spc="0" normalizeH="0" baseline="0" noProof="0" dirty="0" err="1" smtClean="0">
                <a:ln>
                  <a:noFill/>
                </a:ln>
                <a:solidFill>
                  <a:schemeClr val="tx1"/>
                </a:solidFill>
                <a:effectLst/>
                <a:uLnTx/>
                <a:uFillTx/>
                <a:latin typeface="Courier New" pitchFamily="49" charset="0"/>
                <a:ea typeface="+mn-ea"/>
                <a:cs typeface="+mn-cs"/>
              </a:rPr>
              <a:t>public</a:t>
            </a:r>
            <a:r>
              <a:rPr lang="de-DE" dirty="0" smtClean="0">
                <a:latin typeface="Courier New" pitchFamily="49" charset="0"/>
              </a:rPr>
              <a:t> </a:t>
            </a:r>
            <a:r>
              <a:rPr lang="de-DE" dirty="0" err="1" smtClean="0">
                <a:latin typeface="Courier New" pitchFamily="49" charset="0"/>
              </a:rPr>
              <a:t>CommonBase</a:t>
            </a:r>
            <a:endParaRPr lang="de-DE" dirty="0" smtClean="0">
              <a:latin typeface="Courier New" pitchFamily="49" charset="0"/>
            </a:endParaRPr>
          </a:p>
          <a:p>
            <a:pPr marL="342900" lvl="0" indent="-342900">
              <a:spcBef>
                <a:spcPct val="20000"/>
              </a:spcBef>
            </a:pPr>
            <a:r>
              <a:rPr lang="de-DE" dirty="0" smtClean="0">
                <a:latin typeface="Courier New" pitchFamily="49" charset="0"/>
              </a:rPr>
              <a:t>{            </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r>
            <a:b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b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B :</a:t>
            </a:r>
            <a:r>
              <a:rPr lang="de-DE" b="1" i="1" dirty="0" err="1" smtClean="0">
                <a:latin typeface="Courier New" pitchFamily="49" charset="0"/>
              </a:rPr>
              <a:t>public</a:t>
            </a:r>
            <a:r>
              <a:rPr lang="de-DE" dirty="0" smtClean="0">
                <a:latin typeface="Courier New" pitchFamily="49" charset="0"/>
              </a:rPr>
              <a:t> </a:t>
            </a:r>
            <a:r>
              <a:rPr lang="de-DE" dirty="0" err="1" smtClean="0">
                <a:latin typeface="Courier New" pitchFamily="49" charset="0"/>
              </a:rPr>
              <a:t>CommonBase</a:t>
            </a:r>
            <a:endParaRPr lang="de-DE" dirty="0" smtClean="0">
              <a:latin typeface="Courier New" pitchFamily="49" charset="0"/>
            </a:endParaRPr>
          </a:p>
          <a:p>
            <a:pPr marL="342900" lvl="0" indent="-342900">
              <a:spcBef>
                <a:spcPct val="20000"/>
              </a:spcBef>
              <a:defRPr/>
            </a:pPr>
            <a:r>
              <a:rPr lang="de-DE" dirty="0" smtClean="0">
                <a:latin typeface="Courier New" pitchFamily="49" charset="0"/>
              </a:rPr>
              <a:t>{</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B(</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C :</a:t>
            </a:r>
            <a:r>
              <a:rPr lang="de-DE" b="1" i="1" dirty="0" err="1" smtClean="0">
                <a:latin typeface="Courier New" pitchFamily="49" charset="0"/>
              </a:rPr>
              <a:t>public</a:t>
            </a:r>
            <a:r>
              <a:rPr lang="de-DE" dirty="0" smtClean="0">
                <a:latin typeface="Courier New" pitchFamily="49" charset="0"/>
              </a:rPr>
              <a:t> A, </a:t>
            </a:r>
            <a:r>
              <a:rPr lang="de-DE" b="1" i="1" dirty="0" err="1" smtClean="0">
                <a:latin typeface="Courier New" pitchFamily="49" charset="0"/>
              </a:rPr>
              <a:t>public</a:t>
            </a:r>
            <a:r>
              <a:rPr lang="de-DE" dirty="0" smtClean="0">
                <a:latin typeface="Courier New" pitchFamily="49" charset="0"/>
              </a:rPr>
              <a:t> B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C(</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31" name="Rectangle 3"/>
          <p:cNvSpPr txBox="1">
            <a:spLocks noChangeArrowheads="1"/>
          </p:cNvSpPr>
          <p:nvPr/>
        </p:nvSpPr>
        <p:spPr>
          <a:xfrm>
            <a:off x="591757" y="1401650"/>
            <a:ext cx="3656124" cy="4533364"/>
          </a:xfrm>
          <a:prstGeom prst="rect">
            <a:avLst/>
          </a:prstGeom>
          <a:solidFill>
            <a:schemeClr val="bg1"/>
          </a:solidFill>
          <a:ln>
            <a:solidFill>
              <a:srgbClr val="A50021"/>
            </a:solidFill>
          </a:ln>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CommonBase</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p>
          <a:p>
            <a:pPr marL="342900" lvl="0" indent="-342900">
              <a:spcBef>
                <a:spcPct val="20000"/>
              </a:spcBef>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 </a:t>
            </a:r>
            <a:r>
              <a:rPr lang="de-DE" dirty="0" err="1" smtClean="0">
                <a:latin typeface="Courier New" pitchFamily="49" charset="0"/>
              </a:rPr>
              <a:t>CommonBase</a:t>
            </a:r>
            <a:r>
              <a:rPr lang="de-DE" dirty="0" smtClean="0">
                <a:latin typeface="Courier New" pitchFamily="49" charset="0"/>
              </a:rPr>
              <a:t>(</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lang="de-DE" dirty="0" smtClean="0">
                <a:latin typeface="Courier New" pitchFamily="49" charset="0"/>
              </a:rPr>
              <a:t>);</a:t>
            </a:r>
          </a:p>
          <a:p>
            <a:pPr marL="342900" lvl="0" indent="-342900">
              <a:spcBef>
                <a:spcPct val="20000"/>
              </a:spcBef>
            </a:pPr>
            <a:r>
              <a:rPr lang="de-DE" dirty="0" err="1" smtClean="0">
                <a:solidFill>
                  <a:srgbClr val="009900"/>
                </a:solidFill>
                <a:latin typeface="Courier New" pitchFamily="49" charset="0"/>
              </a:rPr>
              <a:t>protected</a:t>
            </a:r>
            <a:r>
              <a:rPr lang="de-DE" dirty="0" smtClean="0">
                <a:solidFill>
                  <a:srgbClr val="009900"/>
                </a:solidFill>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de-DE" dirty="0" smtClean="0">
                <a:latin typeface="Courier New" pitchFamily="49" charset="0"/>
              </a:rPr>
              <a:t>	</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value</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class</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 :</a:t>
            </a:r>
            <a:r>
              <a:rPr kumimoji="0" lang="de-DE" sz="1800" b="1" i="1" u="none" strike="noStrike" kern="1200" cap="none" spc="0" normalizeH="0" baseline="0" noProof="0" dirty="0" err="1" smtClean="0">
                <a:ln>
                  <a:noFill/>
                </a:ln>
                <a:solidFill>
                  <a:schemeClr val="tx1"/>
                </a:solidFill>
                <a:effectLst/>
                <a:uLnTx/>
                <a:uFillTx/>
                <a:latin typeface="Courier New" pitchFamily="49" charset="0"/>
                <a:ea typeface="+mn-ea"/>
                <a:cs typeface="+mn-cs"/>
              </a:rPr>
              <a:t>public</a:t>
            </a:r>
            <a:r>
              <a:rPr lang="de-DE" dirty="0" smtClean="0">
                <a:latin typeface="Courier New" pitchFamily="49" charset="0"/>
              </a:rPr>
              <a:t> </a:t>
            </a:r>
            <a:r>
              <a:rPr lang="de-DE" b="1" i="1" dirty="0" err="1" smtClean="0">
                <a:solidFill>
                  <a:srgbClr val="FF0000"/>
                </a:solidFill>
                <a:latin typeface="Courier New" pitchFamily="49" charset="0"/>
              </a:rPr>
              <a:t>virtual</a:t>
            </a:r>
            <a:r>
              <a:rPr lang="de-DE" dirty="0" smtClean="0">
                <a:latin typeface="Courier New" pitchFamily="49" charset="0"/>
              </a:rPr>
              <a:t> </a:t>
            </a:r>
            <a:r>
              <a:rPr lang="de-DE" dirty="0" err="1" smtClean="0">
                <a:latin typeface="Courier New" pitchFamily="49" charset="0"/>
              </a:rPr>
              <a:t>CommonBase</a:t>
            </a:r>
            <a:endParaRPr lang="de-DE" dirty="0" smtClean="0">
              <a:latin typeface="Courier New" pitchFamily="49" charset="0"/>
            </a:endParaRPr>
          </a:p>
          <a:p>
            <a:pPr marL="342900" lvl="0" indent="-342900">
              <a:spcBef>
                <a:spcPct val="20000"/>
              </a:spcBef>
            </a:pP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r>
            <a:b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b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val</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B :</a:t>
            </a:r>
            <a:r>
              <a:rPr lang="de-DE" b="1" i="1" dirty="0" err="1" smtClean="0">
                <a:latin typeface="Courier New" pitchFamily="49" charset="0"/>
              </a:rPr>
              <a:t>public</a:t>
            </a:r>
            <a:r>
              <a:rPr lang="de-DE" dirty="0" smtClean="0">
                <a:latin typeface="Courier New" pitchFamily="49" charset="0"/>
              </a:rPr>
              <a:t> </a:t>
            </a:r>
            <a:r>
              <a:rPr lang="de-DE" b="1" i="1" dirty="0" err="1" smtClean="0">
                <a:solidFill>
                  <a:srgbClr val="FF0000"/>
                </a:solidFill>
                <a:latin typeface="Courier New" pitchFamily="49" charset="0"/>
              </a:rPr>
              <a:t>virtual</a:t>
            </a:r>
            <a:r>
              <a:rPr lang="de-DE" dirty="0" smtClean="0">
                <a:latin typeface="Courier New" pitchFamily="49" charset="0"/>
              </a:rPr>
              <a:t> </a:t>
            </a:r>
            <a:r>
              <a:rPr lang="de-DE" dirty="0" err="1" smtClean="0">
                <a:latin typeface="Courier New" pitchFamily="49" charset="0"/>
              </a:rPr>
              <a:t>CommonBase</a:t>
            </a:r>
            <a:endParaRPr lang="de-DE" dirty="0" smtClean="0">
              <a:latin typeface="Courier New" pitchFamily="49" charset="0"/>
            </a:endParaRPr>
          </a:p>
          <a:p>
            <a:pPr marL="342900" lvl="0" indent="-342900">
              <a:spcBef>
                <a:spcPct val="20000"/>
              </a:spcBef>
              <a:defRPr/>
            </a:pPr>
            <a:r>
              <a:rPr lang="de-DE" dirty="0" smtClean="0">
                <a:latin typeface="Courier New" pitchFamily="49" charset="0"/>
              </a:rPr>
              <a:t>{</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B(</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C :</a:t>
            </a:r>
            <a:r>
              <a:rPr lang="de-DE" b="1" i="1" dirty="0" err="1" smtClean="0">
                <a:latin typeface="Courier New" pitchFamily="49" charset="0"/>
              </a:rPr>
              <a:t>public</a:t>
            </a:r>
            <a:r>
              <a:rPr lang="de-DE" dirty="0" smtClean="0">
                <a:latin typeface="Courier New" pitchFamily="49" charset="0"/>
              </a:rPr>
              <a:t> A, </a:t>
            </a:r>
            <a:r>
              <a:rPr lang="de-DE" b="1" i="1" dirty="0" err="1" smtClean="0">
                <a:latin typeface="Courier New" pitchFamily="49" charset="0"/>
              </a:rPr>
              <a:t>public</a:t>
            </a:r>
            <a:r>
              <a:rPr lang="de-DE" dirty="0" smtClean="0">
                <a:latin typeface="Courier New" pitchFamily="49" charset="0"/>
              </a:rPr>
              <a:t> B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C(</a:t>
            </a:r>
            <a:r>
              <a:rPr lang="de-DE" dirty="0" err="1" smtClean="0">
                <a:latin typeface="Courier New" pitchFamily="49" charset="0"/>
              </a:rPr>
              <a:t>int</a:t>
            </a:r>
            <a:r>
              <a:rPr lang="de-DE" dirty="0" smtClean="0">
                <a:latin typeface="Courier New" pitchFamily="49" charset="0"/>
              </a:rPr>
              <a:t> </a:t>
            </a:r>
            <a:r>
              <a:rPr lang="de-DE" dirty="0" err="1" smtClean="0">
                <a:latin typeface="Courier New" pitchFamily="49" charset="0"/>
              </a:rPr>
              <a:t>val</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Multiple Vererbung vermeiden</a:t>
            </a:r>
            <a:endParaRPr lang="de-DE" dirty="0"/>
          </a:p>
        </p:txBody>
      </p:sp>
      <p:sp>
        <p:nvSpPr>
          <p:cNvPr id="3" name="Inhaltsplatzhalter 2"/>
          <p:cNvSpPr>
            <a:spLocks noGrp="1"/>
          </p:cNvSpPr>
          <p:nvPr>
            <p:ph idx="1"/>
          </p:nvPr>
        </p:nvSpPr>
        <p:spPr/>
        <p:txBody>
          <a:bodyPr>
            <a:normAutofit/>
          </a:bodyPr>
          <a:lstStyle/>
          <a:p>
            <a:r>
              <a:rPr lang="de-DE" sz="2400" dirty="0" smtClean="0"/>
              <a:t>Java erlaubt im Gegensatz zu UML und C++ keine Mehrfachvererbung</a:t>
            </a:r>
          </a:p>
          <a:p>
            <a:r>
              <a:rPr lang="de-DE" sz="2400" dirty="0" smtClean="0"/>
              <a:t>Behelf: </a:t>
            </a:r>
            <a:r>
              <a:rPr lang="de-DE" sz="2400" b="1" i="1" dirty="0" smtClean="0"/>
              <a:t>Delegation</a:t>
            </a:r>
          </a:p>
          <a:p>
            <a:pPr lvl="1"/>
            <a:r>
              <a:rPr lang="de-DE" sz="2000" dirty="0" smtClean="0"/>
              <a:t>Objekt gibt Aufrufe von Methoden an andere Objekte weiter</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23" name="Gruppieren 28"/>
          <p:cNvGrpSpPr/>
          <p:nvPr/>
        </p:nvGrpSpPr>
        <p:grpSpPr>
          <a:xfrm>
            <a:off x="1390918" y="3734875"/>
            <a:ext cx="1983347" cy="1569425"/>
            <a:chOff x="5434885" y="1865229"/>
            <a:chExt cx="2150772" cy="1148428"/>
          </a:xfrm>
        </p:grpSpPr>
        <p:grpSp>
          <p:nvGrpSpPr>
            <p:cNvPr id="24" name="Gruppieren 22"/>
            <p:cNvGrpSpPr/>
            <p:nvPr/>
          </p:nvGrpSpPr>
          <p:grpSpPr>
            <a:xfrm>
              <a:off x="6052344" y="2369711"/>
              <a:ext cx="180289" cy="463641"/>
              <a:chOff x="8100811" y="1095498"/>
              <a:chExt cx="167426" cy="824248"/>
            </a:xfrm>
          </p:grpSpPr>
          <p:cxnSp>
            <p:nvCxnSpPr>
              <p:cNvPr id="31" name="Gerade Verbindung 30"/>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2" name="Gleichschenkliges Dreieck 31"/>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5" name="Gruppieren 25"/>
            <p:cNvGrpSpPr/>
            <p:nvPr/>
          </p:nvGrpSpPr>
          <p:grpSpPr>
            <a:xfrm>
              <a:off x="6812199" y="2369711"/>
              <a:ext cx="180289" cy="463641"/>
              <a:chOff x="8100811" y="1095498"/>
              <a:chExt cx="167426" cy="824248"/>
            </a:xfrm>
          </p:grpSpPr>
          <p:cxnSp>
            <p:nvCxnSpPr>
              <p:cNvPr id="29" name="Gerade Verbindung 28"/>
              <p:cNvCxnSpPr/>
              <p:nvPr/>
            </p:nvCxnSpPr>
            <p:spPr>
              <a:xfrm rot="5400000">
                <a:off x="7772400" y="1506828"/>
                <a:ext cx="824248"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0" name="Gleichschenkliges Dreieck 29"/>
              <p:cNvSpPr/>
              <p:nvPr/>
            </p:nvSpPr>
            <p:spPr>
              <a:xfrm>
                <a:off x="8100811" y="1095498"/>
                <a:ext cx="167426" cy="2318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6" name="Rechteck 25"/>
            <p:cNvSpPr/>
            <p:nvPr/>
          </p:nvSpPr>
          <p:spPr>
            <a:xfrm>
              <a:off x="5434885" y="1865229"/>
              <a:ext cx="1004553" cy="5044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A1</a:t>
              </a:r>
            </a:p>
            <a:p>
              <a:pPr algn="ctr"/>
              <a:r>
                <a:rPr lang="de-DE" dirty="0" smtClean="0">
                  <a:solidFill>
                    <a:schemeClr val="tx1"/>
                  </a:solidFill>
                </a:rPr>
                <a:t>op1()</a:t>
              </a:r>
              <a:endParaRPr lang="de-DE" dirty="0">
                <a:solidFill>
                  <a:schemeClr val="tx1"/>
                </a:solidFill>
              </a:endParaRPr>
            </a:p>
          </p:txBody>
        </p:sp>
        <p:sp>
          <p:nvSpPr>
            <p:cNvPr id="27" name="Rechteck 26"/>
            <p:cNvSpPr/>
            <p:nvPr/>
          </p:nvSpPr>
          <p:spPr>
            <a:xfrm>
              <a:off x="6581104" y="1865229"/>
              <a:ext cx="1004553" cy="5173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A2</a:t>
              </a:r>
            </a:p>
            <a:p>
              <a:pPr algn="ctr"/>
              <a:r>
                <a:rPr lang="de-DE" dirty="0" smtClean="0">
                  <a:solidFill>
                    <a:schemeClr val="tx1"/>
                  </a:solidFill>
                </a:rPr>
                <a:t>op2()</a:t>
              </a:r>
              <a:endParaRPr lang="de-DE" dirty="0">
                <a:solidFill>
                  <a:schemeClr val="tx1"/>
                </a:solidFill>
              </a:endParaRPr>
            </a:p>
          </p:txBody>
        </p:sp>
        <p:sp>
          <p:nvSpPr>
            <p:cNvPr id="28" name="Rechteck 27"/>
            <p:cNvSpPr/>
            <p:nvPr/>
          </p:nvSpPr>
          <p:spPr>
            <a:xfrm>
              <a:off x="5975798" y="2678806"/>
              <a:ext cx="1056068" cy="3348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grpSp>
      <p:cxnSp>
        <p:nvCxnSpPr>
          <p:cNvPr id="34" name="Gerade Verbindung 33"/>
          <p:cNvCxnSpPr/>
          <p:nvPr/>
        </p:nvCxnSpPr>
        <p:spPr>
          <a:xfrm rot="10800000" flipH="1">
            <a:off x="1390918" y="4079586"/>
            <a:ext cx="926354"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p:nvCxnSpPr>
        <p:spPr>
          <a:xfrm rot="10800000" flipH="1">
            <a:off x="2447911" y="4088386"/>
            <a:ext cx="926354"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46" name="Gruppieren 45"/>
          <p:cNvGrpSpPr/>
          <p:nvPr/>
        </p:nvGrpSpPr>
        <p:grpSpPr>
          <a:xfrm>
            <a:off x="4131971" y="4003183"/>
            <a:ext cx="927280" cy="1019577"/>
            <a:chOff x="3397875" y="3861515"/>
            <a:chExt cx="927280" cy="1019577"/>
          </a:xfrm>
        </p:grpSpPr>
        <p:sp>
          <p:nvSpPr>
            <p:cNvPr id="37" name="Rechteck 36"/>
            <p:cNvSpPr/>
            <p:nvPr/>
          </p:nvSpPr>
          <p:spPr>
            <a:xfrm>
              <a:off x="3397875" y="3861515"/>
              <a:ext cx="926354" cy="10195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p>
            <a:p>
              <a:pPr algn="ctr"/>
              <a:r>
                <a:rPr lang="de-DE" dirty="0" smtClean="0">
                  <a:solidFill>
                    <a:schemeClr val="tx1"/>
                  </a:solidFill>
                </a:rPr>
                <a:t>op1()</a:t>
              </a:r>
            </a:p>
            <a:p>
              <a:pPr algn="ctr"/>
              <a:r>
                <a:rPr lang="de-DE" dirty="0" smtClean="0">
                  <a:solidFill>
                    <a:schemeClr val="tx1"/>
                  </a:solidFill>
                </a:rPr>
                <a:t>op2()</a:t>
              </a:r>
              <a:endParaRPr lang="de-DE" dirty="0">
                <a:solidFill>
                  <a:schemeClr val="tx1"/>
                </a:solidFill>
              </a:endParaRPr>
            </a:p>
          </p:txBody>
        </p:sp>
        <p:cxnSp>
          <p:nvCxnSpPr>
            <p:cNvPr id="38" name="Gerade Verbindung 37"/>
            <p:cNvCxnSpPr/>
            <p:nvPr/>
          </p:nvCxnSpPr>
          <p:spPr>
            <a:xfrm rot="10800000" flipH="1">
              <a:off x="3398801" y="4227907"/>
              <a:ext cx="926354"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47" name="Gruppieren 46"/>
          <p:cNvGrpSpPr/>
          <p:nvPr/>
        </p:nvGrpSpPr>
        <p:grpSpPr>
          <a:xfrm>
            <a:off x="6321382" y="3797124"/>
            <a:ext cx="926354" cy="689422"/>
            <a:chOff x="5394101" y="3681213"/>
            <a:chExt cx="926354" cy="689422"/>
          </a:xfrm>
        </p:grpSpPr>
        <p:sp>
          <p:nvSpPr>
            <p:cNvPr id="39" name="Rechteck 38"/>
            <p:cNvSpPr/>
            <p:nvPr/>
          </p:nvSpPr>
          <p:spPr>
            <a:xfrm>
              <a:off x="5394101" y="3681213"/>
              <a:ext cx="926354" cy="68942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A1</a:t>
              </a:r>
            </a:p>
            <a:p>
              <a:pPr algn="ctr"/>
              <a:r>
                <a:rPr lang="de-DE" dirty="0" smtClean="0">
                  <a:solidFill>
                    <a:schemeClr val="tx1"/>
                  </a:solidFill>
                </a:rPr>
                <a:t>op1()</a:t>
              </a:r>
              <a:endParaRPr lang="de-DE" dirty="0">
                <a:solidFill>
                  <a:schemeClr val="tx1"/>
                </a:solidFill>
              </a:endParaRPr>
            </a:p>
          </p:txBody>
        </p:sp>
        <p:cxnSp>
          <p:nvCxnSpPr>
            <p:cNvPr id="42" name="Gerade Verbindung 41"/>
            <p:cNvCxnSpPr>
              <a:stCxn id="39" idx="1"/>
              <a:endCxn id="39" idx="3"/>
            </p:cNvCxnSpPr>
            <p:nvPr/>
          </p:nvCxnSpPr>
          <p:spPr>
            <a:xfrm rot="10800000" flipH="1">
              <a:off x="5394101" y="4025924"/>
              <a:ext cx="926354"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48" name="Gruppieren 47"/>
          <p:cNvGrpSpPr/>
          <p:nvPr/>
        </p:nvGrpSpPr>
        <p:grpSpPr>
          <a:xfrm>
            <a:off x="6335186" y="4647129"/>
            <a:ext cx="926354" cy="707022"/>
            <a:chOff x="5407905" y="4930464"/>
            <a:chExt cx="926354" cy="707022"/>
          </a:xfrm>
        </p:grpSpPr>
        <p:sp>
          <p:nvSpPr>
            <p:cNvPr id="40" name="Rechteck 39"/>
            <p:cNvSpPr/>
            <p:nvPr/>
          </p:nvSpPr>
          <p:spPr>
            <a:xfrm>
              <a:off x="5407905" y="4930464"/>
              <a:ext cx="926354" cy="70702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A2</a:t>
              </a:r>
            </a:p>
            <a:p>
              <a:pPr algn="ctr"/>
              <a:r>
                <a:rPr lang="de-DE" dirty="0" smtClean="0">
                  <a:solidFill>
                    <a:schemeClr val="tx1"/>
                  </a:solidFill>
                </a:rPr>
                <a:t>op2()</a:t>
              </a:r>
              <a:endParaRPr lang="de-DE" dirty="0">
                <a:solidFill>
                  <a:schemeClr val="tx1"/>
                </a:solidFill>
              </a:endParaRPr>
            </a:p>
          </p:txBody>
        </p:sp>
        <p:cxnSp>
          <p:nvCxnSpPr>
            <p:cNvPr id="44" name="Gerade Verbindung 43"/>
            <p:cNvCxnSpPr>
              <a:stCxn id="40" idx="1"/>
              <a:endCxn id="40" idx="3"/>
            </p:cNvCxnSpPr>
            <p:nvPr/>
          </p:nvCxnSpPr>
          <p:spPr>
            <a:xfrm rot="10800000" flipH="1">
              <a:off x="5407905" y="5283975"/>
              <a:ext cx="926354"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51" name="Gruppieren 50"/>
          <p:cNvGrpSpPr/>
          <p:nvPr/>
        </p:nvGrpSpPr>
        <p:grpSpPr>
          <a:xfrm>
            <a:off x="5069068" y="4222678"/>
            <a:ext cx="1228701" cy="130381"/>
            <a:chOff x="3162995" y="1955996"/>
            <a:chExt cx="2587675" cy="194770"/>
          </a:xfrm>
        </p:grpSpPr>
        <p:cxnSp>
          <p:nvCxnSpPr>
            <p:cNvPr id="49" name="Gerade Verbindung 48"/>
            <p:cNvCxnSpPr/>
            <p:nvPr/>
          </p:nvCxnSpPr>
          <p:spPr>
            <a:xfrm rot="10800000">
              <a:off x="3162995" y="2049351"/>
              <a:ext cx="2587675" cy="1695"/>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Flussdiagramm: Verzweigung 49"/>
            <p:cNvSpPr/>
            <p:nvPr/>
          </p:nvSpPr>
          <p:spPr>
            <a:xfrm>
              <a:off x="3170755" y="1955996"/>
              <a:ext cx="290702" cy="194770"/>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2" name="Gruppieren 51"/>
          <p:cNvGrpSpPr/>
          <p:nvPr/>
        </p:nvGrpSpPr>
        <p:grpSpPr>
          <a:xfrm>
            <a:off x="5069068" y="4763591"/>
            <a:ext cx="1228701" cy="130381"/>
            <a:chOff x="3162995" y="1955996"/>
            <a:chExt cx="2587675" cy="194770"/>
          </a:xfrm>
        </p:grpSpPr>
        <p:cxnSp>
          <p:nvCxnSpPr>
            <p:cNvPr id="53" name="Gerade Verbindung 52"/>
            <p:cNvCxnSpPr/>
            <p:nvPr/>
          </p:nvCxnSpPr>
          <p:spPr>
            <a:xfrm rot="10800000">
              <a:off x="3162995" y="2049351"/>
              <a:ext cx="2587675" cy="1695"/>
            </a:xfrm>
            <a:prstGeom prst="line">
              <a:avLst/>
            </a:prstGeom>
            <a:ln w="254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Flussdiagramm: Verzweigung 53"/>
            <p:cNvSpPr/>
            <p:nvPr/>
          </p:nvSpPr>
          <p:spPr>
            <a:xfrm>
              <a:off x="3170755" y="1955996"/>
              <a:ext cx="290702" cy="194770"/>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55" name="Gerade Verbindung 54"/>
          <p:cNvCxnSpPr/>
          <p:nvPr/>
        </p:nvCxnSpPr>
        <p:spPr>
          <a:xfrm rot="16200000" flipH="1">
            <a:off x="2454137" y="4665174"/>
            <a:ext cx="2667281" cy="5481"/>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56" name="Pfeil nach rechts 55"/>
          <p:cNvSpPr/>
          <p:nvPr/>
        </p:nvSpPr>
        <p:spPr>
          <a:xfrm>
            <a:off x="3515932" y="4494735"/>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extfeld 56"/>
          <p:cNvSpPr txBox="1"/>
          <p:nvPr/>
        </p:nvSpPr>
        <p:spPr>
          <a:xfrm>
            <a:off x="2588653" y="3271234"/>
            <a:ext cx="1167243" cy="369332"/>
          </a:xfrm>
          <a:prstGeom prst="rect">
            <a:avLst/>
          </a:prstGeom>
          <a:noFill/>
        </p:spPr>
        <p:txBody>
          <a:bodyPr wrap="none" rtlCol="0">
            <a:spAutoFit/>
          </a:bodyPr>
          <a:lstStyle/>
          <a:p>
            <a:r>
              <a:rPr lang="de-DE" dirty="0" smtClean="0"/>
              <a:t>Vererbung</a:t>
            </a:r>
            <a:endParaRPr lang="de-DE" dirty="0"/>
          </a:p>
        </p:txBody>
      </p:sp>
      <p:sp>
        <p:nvSpPr>
          <p:cNvPr id="58" name="Textfeld 57"/>
          <p:cNvSpPr txBox="1"/>
          <p:nvPr/>
        </p:nvSpPr>
        <p:spPr>
          <a:xfrm>
            <a:off x="3889420" y="3271234"/>
            <a:ext cx="1197764" cy="369332"/>
          </a:xfrm>
          <a:prstGeom prst="rect">
            <a:avLst/>
          </a:prstGeom>
          <a:noFill/>
        </p:spPr>
        <p:txBody>
          <a:bodyPr wrap="none" rtlCol="0">
            <a:spAutoFit/>
          </a:bodyPr>
          <a:lstStyle/>
          <a:p>
            <a:r>
              <a:rPr lang="de-DE" dirty="0" smtClean="0"/>
              <a:t>Delegation</a:t>
            </a:r>
            <a:endParaRPr lang="de-DE" dirty="0"/>
          </a:p>
        </p:txBody>
      </p:sp>
      <p:sp>
        <p:nvSpPr>
          <p:cNvPr id="59" name="Textfeld 58"/>
          <p:cNvSpPr txBox="1"/>
          <p:nvPr/>
        </p:nvSpPr>
        <p:spPr>
          <a:xfrm>
            <a:off x="1144074" y="5670998"/>
            <a:ext cx="2379177" cy="646331"/>
          </a:xfrm>
          <a:prstGeom prst="rect">
            <a:avLst/>
          </a:prstGeom>
          <a:noFill/>
          <a:ln>
            <a:noFill/>
          </a:ln>
        </p:spPr>
        <p:txBody>
          <a:bodyPr wrap="none" rtlCol="0">
            <a:spAutoFit/>
          </a:bodyPr>
          <a:lstStyle/>
          <a:p>
            <a:r>
              <a:rPr lang="de-DE" dirty="0" smtClean="0">
                <a:solidFill>
                  <a:srgbClr val="00B050"/>
                </a:solidFill>
              </a:rPr>
              <a:t>op1() und op2() sind in </a:t>
            </a:r>
            <a:br>
              <a:rPr lang="de-DE" dirty="0" smtClean="0">
                <a:solidFill>
                  <a:srgbClr val="00B050"/>
                </a:solidFill>
              </a:rPr>
            </a:br>
            <a:r>
              <a:rPr lang="de-DE" dirty="0" smtClean="0">
                <a:solidFill>
                  <a:srgbClr val="00B050"/>
                </a:solidFill>
              </a:rPr>
              <a:t>Klasse A verfügbar</a:t>
            </a:r>
            <a:endParaRPr lang="de-DE" dirty="0">
              <a:solidFill>
                <a:srgbClr val="00B050"/>
              </a:solidFill>
            </a:endParaRPr>
          </a:p>
        </p:txBody>
      </p:sp>
      <p:cxnSp>
        <p:nvCxnSpPr>
          <p:cNvPr id="60" name="Gerade Verbindung mit Pfeil 59"/>
          <p:cNvCxnSpPr/>
          <p:nvPr/>
        </p:nvCxnSpPr>
        <p:spPr>
          <a:xfrm rot="5400000" flipH="1" flipV="1">
            <a:off x="1493949" y="5164428"/>
            <a:ext cx="579550" cy="528034"/>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63" name="Textfeld 62"/>
          <p:cNvSpPr txBox="1"/>
          <p:nvPr/>
        </p:nvSpPr>
        <p:spPr>
          <a:xfrm>
            <a:off x="3990305" y="5670998"/>
            <a:ext cx="4110506" cy="646331"/>
          </a:xfrm>
          <a:prstGeom prst="rect">
            <a:avLst/>
          </a:prstGeom>
          <a:noFill/>
          <a:ln>
            <a:noFill/>
          </a:ln>
        </p:spPr>
        <p:txBody>
          <a:bodyPr wrap="square" rtlCol="0">
            <a:spAutoFit/>
          </a:bodyPr>
          <a:lstStyle/>
          <a:p>
            <a:r>
              <a:rPr lang="de-DE" dirty="0" smtClean="0">
                <a:solidFill>
                  <a:srgbClr val="00B050"/>
                </a:solidFill>
              </a:rPr>
              <a:t>A gibt Aufrufe von op1() an A1 und Aufrufe von op2() an A3 weiter</a:t>
            </a:r>
            <a:endParaRPr lang="de-DE" dirty="0">
              <a:solidFill>
                <a:srgbClr val="00B050"/>
              </a:solidFill>
            </a:endParaRPr>
          </a:p>
        </p:txBody>
      </p:sp>
      <p:cxnSp>
        <p:nvCxnSpPr>
          <p:cNvPr id="64" name="Gerade Verbindung mit Pfeil 63"/>
          <p:cNvCxnSpPr/>
          <p:nvPr/>
        </p:nvCxnSpPr>
        <p:spPr>
          <a:xfrm rot="5400000" flipH="1" flipV="1">
            <a:off x="3689797" y="5067838"/>
            <a:ext cx="1030311" cy="11591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0" name="Textfeld 69"/>
          <p:cNvSpPr txBox="1"/>
          <p:nvPr/>
        </p:nvSpPr>
        <p:spPr>
          <a:xfrm>
            <a:off x="6040192" y="3940935"/>
            <a:ext cx="301686" cy="369332"/>
          </a:xfrm>
          <a:prstGeom prst="rect">
            <a:avLst/>
          </a:prstGeom>
          <a:noFill/>
        </p:spPr>
        <p:txBody>
          <a:bodyPr wrap="none" rtlCol="0">
            <a:spAutoFit/>
          </a:bodyPr>
          <a:lstStyle/>
          <a:p>
            <a:r>
              <a:rPr lang="de-DE" dirty="0" smtClean="0"/>
              <a:t>1</a:t>
            </a:r>
            <a:endParaRPr lang="de-DE" dirty="0"/>
          </a:p>
        </p:txBody>
      </p:sp>
      <p:sp>
        <p:nvSpPr>
          <p:cNvPr id="71" name="Textfeld 70"/>
          <p:cNvSpPr txBox="1"/>
          <p:nvPr/>
        </p:nvSpPr>
        <p:spPr>
          <a:xfrm>
            <a:off x="6040192" y="4829578"/>
            <a:ext cx="301686" cy="369332"/>
          </a:xfrm>
          <a:prstGeom prst="rect">
            <a:avLst/>
          </a:prstGeom>
          <a:noFill/>
        </p:spPr>
        <p:txBody>
          <a:bodyPr wrap="none" rtlCol="0">
            <a:spAutoFit/>
          </a:bodyPr>
          <a:lstStyle/>
          <a:p>
            <a:r>
              <a:rPr lang="de-DE" dirty="0" smtClean="0"/>
              <a:t>1</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Objektorientierter Entwurf mit C++</a:t>
            </a:r>
            <a:endParaRPr lang="de-DE" dirty="0"/>
          </a:p>
        </p:txBody>
      </p:sp>
      <p:sp>
        <p:nvSpPr>
          <p:cNvPr id="3" name="Inhaltsplatzhalter 2"/>
          <p:cNvSpPr>
            <a:spLocks noGrp="1"/>
          </p:cNvSpPr>
          <p:nvPr>
            <p:ph idx="1"/>
          </p:nvPr>
        </p:nvSpPr>
        <p:spPr/>
        <p:txBody>
          <a:bodyPr>
            <a:normAutofit fontScale="92500" lnSpcReduction="20000"/>
          </a:bodyPr>
          <a:lstStyle/>
          <a:p>
            <a:r>
              <a:rPr lang="de-DE" dirty="0" smtClean="0"/>
              <a:t>Für jedes Konzept des OOD-Klassendiagramms wird auch die Umsetzung in C++ gezeigt</a:t>
            </a:r>
          </a:p>
          <a:p>
            <a:pPr lvl="1"/>
            <a:r>
              <a:rPr lang="de-DE" dirty="0" smtClean="0"/>
              <a:t>Obwohl Umsetzung nicht mehr zum Entwurf gehört</a:t>
            </a:r>
          </a:p>
          <a:p>
            <a:r>
              <a:rPr lang="de-DE" dirty="0" smtClean="0"/>
              <a:t>C++</a:t>
            </a:r>
          </a:p>
          <a:p>
            <a:pPr lvl="1"/>
            <a:r>
              <a:rPr lang="de-DE" dirty="0" smtClean="0"/>
              <a:t>Prozedurale Programmierung </a:t>
            </a:r>
          </a:p>
          <a:p>
            <a:pPr lvl="1"/>
            <a:r>
              <a:rPr lang="de-DE" dirty="0" smtClean="0"/>
              <a:t>Modulare Programmierung </a:t>
            </a:r>
          </a:p>
          <a:p>
            <a:pPr lvl="1"/>
            <a:r>
              <a:rPr lang="de-DE" dirty="0" smtClean="0"/>
              <a:t>Strukturierte Programmierung </a:t>
            </a:r>
          </a:p>
          <a:p>
            <a:pPr lvl="1"/>
            <a:r>
              <a:rPr lang="de-DE" dirty="0" smtClean="0"/>
              <a:t>Programmierung mit selbstdefinierten Datentypen (abstrakte Datentypen) </a:t>
            </a:r>
          </a:p>
          <a:p>
            <a:pPr lvl="1"/>
            <a:r>
              <a:rPr lang="de-DE" dirty="0" smtClean="0"/>
              <a:t>Objektorientierte Programmierung</a:t>
            </a:r>
          </a:p>
          <a:p>
            <a:pPr lvl="1"/>
            <a:r>
              <a:rPr lang="de-DE" dirty="0" smtClean="0"/>
              <a:t>Generische Programmierung mittels Templates. </a:t>
            </a:r>
          </a:p>
          <a:p>
            <a:pPr lvl="1"/>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Abstracte</a:t>
            </a:r>
            <a:r>
              <a:rPr lang="de-DE" dirty="0" smtClean="0"/>
              <a:t> Operationen</a:t>
            </a:r>
            <a:endParaRPr lang="de-DE" dirty="0"/>
          </a:p>
        </p:txBody>
      </p:sp>
      <p:sp>
        <p:nvSpPr>
          <p:cNvPr id="3" name="Inhaltsplatzhalter 2"/>
          <p:cNvSpPr>
            <a:spLocks noGrp="1"/>
          </p:cNvSpPr>
          <p:nvPr>
            <p:ph idx="1"/>
          </p:nvPr>
        </p:nvSpPr>
        <p:spPr/>
        <p:txBody>
          <a:bodyPr>
            <a:normAutofit/>
          </a:bodyPr>
          <a:lstStyle/>
          <a:p>
            <a:pPr>
              <a:buNone/>
            </a:pPr>
            <a:r>
              <a:rPr lang="de-DE" sz="2400" dirty="0" smtClean="0"/>
              <a:t>Zur Motivation: ein Beispiel zur Generalisierung</a:t>
            </a:r>
          </a:p>
          <a:p>
            <a:r>
              <a:rPr lang="de-DE" sz="2000" dirty="0" smtClean="0"/>
              <a:t>Eine Graphik in einem Textdokument kann eine Pixelgraphik oder eine Vektorgraphik sein</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7" name="Gruppieren 5"/>
          <p:cNvGrpSpPr/>
          <p:nvPr/>
        </p:nvGrpSpPr>
        <p:grpSpPr>
          <a:xfrm>
            <a:off x="3043820" y="2831205"/>
            <a:ext cx="2519854" cy="1895342"/>
            <a:chOff x="2201965" y="4466821"/>
            <a:chExt cx="1468514" cy="1895342"/>
          </a:xfrm>
        </p:grpSpPr>
        <p:sp>
          <p:nvSpPr>
            <p:cNvPr id="28" name="Rechteck 27"/>
            <p:cNvSpPr/>
            <p:nvPr/>
          </p:nvSpPr>
          <p:spPr>
            <a:xfrm>
              <a:off x="2201965" y="4466821"/>
              <a:ext cx="1416998" cy="1895342"/>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7"/>
            <p:cNvSpPr txBox="1"/>
            <p:nvPr/>
          </p:nvSpPr>
          <p:spPr>
            <a:xfrm>
              <a:off x="2201966" y="4466822"/>
              <a:ext cx="1455634" cy="1846659"/>
            </a:xfrm>
            <a:prstGeom prst="rect">
              <a:avLst/>
            </a:prstGeom>
            <a:noFill/>
          </p:spPr>
          <p:txBody>
            <a:bodyPr wrap="square" rtlCol="0">
              <a:spAutoFit/>
            </a:bodyPr>
            <a:lstStyle/>
            <a:p>
              <a:pPr algn="ctr"/>
              <a:r>
                <a:rPr lang="de-DE" sz="2000" b="1" i="1" dirty="0" smtClean="0"/>
                <a:t>Graphics</a:t>
              </a:r>
            </a:p>
            <a:p>
              <a:pPr algn="ctr"/>
              <a:endParaRPr lang="de-DE" sz="2000" b="1" i="1" dirty="0" smtClean="0"/>
            </a:p>
            <a:p>
              <a:r>
                <a:rPr lang="de-DE" sz="2000" dirty="0" smtClean="0"/>
                <a:t/>
              </a:r>
              <a:br>
                <a:rPr lang="de-DE" sz="2000" dirty="0" smtClean="0"/>
              </a:br>
              <a:r>
                <a:rPr lang="de-DE" dirty="0" smtClean="0"/>
                <a:t> </a:t>
              </a:r>
            </a:p>
            <a:p>
              <a:r>
                <a:rPr lang="de-DE" dirty="0" smtClean="0"/>
                <a:t>+ </a:t>
              </a:r>
              <a:r>
                <a:rPr lang="de-DE" dirty="0" err="1" smtClean="0"/>
                <a:t>scale</a:t>
              </a:r>
              <a:r>
                <a:rPr lang="de-DE" dirty="0" smtClean="0"/>
                <a:t>(</a:t>
              </a:r>
              <a:r>
                <a:rPr lang="de-DE" dirty="0" err="1" smtClean="0"/>
                <a:t>factor:double</a:t>
              </a:r>
              <a:r>
                <a:rPr lang="de-DE" dirty="0" smtClean="0"/>
                <a:t>)</a:t>
              </a:r>
            </a:p>
            <a:p>
              <a:r>
                <a:rPr lang="de-DE" dirty="0" smtClean="0"/>
                <a:t>+ </a:t>
              </a:r>
              <a:r>
                <a:rPr lang="de-DE" i="1" dirty="0" err="1" smtClean="0"/>
                <a:t>draw</a:t>
              </a:r>
              <a:r>
                <a:rPr lang="de-DE" i="1" dirty="0" smtClean="0"/>
                <a:t>()</a:t>
              </a:r>
            </a:p>
          </p:txBody>
        </p:sp>
        <p:sp>
          <p:nvSpPr>
            <p:cNvPr id="30" name="Textfeld 9"/>
            <p:cNvSpPr txBox="1"/>
            <p:nvPr/>
          </p:nvSpPr>
          <p:spPr>
            <a:xfrm>
              <a:off x="2214845" y="4595611"/>
              <a:ext cx="1455634" cy="1508105"/>
            </a:xfrm>
            <a:prstGeom prst="rect">
              <a:avLst/>
            </a:prstGeom>
            <a:noFill/>
          </p:spPr>
          <p:txBody>
            <a:bodyPr wrap="square" rtlCol="0">
              <a:spAutoFit/>
            </a:bodyPr>
            <a:lstStyle/>
            <a:p>
              <a:r>
                <a:rPr lang="de-DE" sz="2000" dirty="0" smtClean="0"/>
                <a:t/>
              </a:r>
              <a:br>
                <a:rPr lang="de-DE" sz="2000" dirty="0" smtClean="0"/>
              </a:br>
              <a:r>
                <a:rPr lang="de-DE" dirty="0" smtClean="0"/>
                <a:t>-width: double</a:t>
              </a:r>
            </a:p>
            <a:p>
              <a:r>
                <a:rPr lang="de-DE" dirty="0" smtClean="0"/>
                <a:t>-height: double</a:t>
              </a:r>
            </a:p>
          </p:txBody>
        </p:sp>
        <p:cxnSp>
          <p:nvCxnSpPr>
            <p:cNvPr id="31" name="Gerade Verbindung 10"/>
            <p:cNvCxnSpPr/>
            <p:nvPr/>
          </p:nvCxnSpPr>
          <p:spPr>
            <a:xfrm>
              <a:off x="2206083" y="555079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a:xfrm>
              <a:off x="2215166" y="486821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40" name="Gruppieren 39"/>
          <p:cNvGrpSpPr/>
          <p:nvPr/>
        </p:nvGrpSpPr>
        <p:grpSpPr>
          <a:xfrm>
            <a:off x="3294367" y="4734338"/>
            <a:ext cx="232128" cy="884578"/>
            <a:chOff x="3294367" y="4734338"/>
            <a:chExt cx="232128" cy="884578"/>
          </a:xfrm>
        </p:grpSpPr>
        <p:cxnSp>
          <p:nvCxnSpPr>
            <p:cNvPr id="38" name="Gerade Verbindung 37"/>
            <p:cNvCxnSpPr/>
            <p:nvPr/>
          </p:nvCxnSpPr>
          <p:spPr>
            <a:xfrm rot="5400000">
              <a:off x="2968142" y="5175526"/>
              <a:ext cx="884578" cy="220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9" name="Gleichschenkliges Dreieck 38"/>
            <p:cNvSpPr/>
            <p:nvPr/>
          </p:nvSpPr>
          <p:spPr>
            <a:xfrm>
              <a:off x="3294367" y="4734338"/>
              <a:ext cx="232128" cy="24878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 name="Gruppieren 16"/>
          <p:cNvGrpSpPr/>
          <p:nvPr/>
        </p:nvGrpSpPr>
        <p:grpSpPr>
          <a:xfrm>
            <a:off x="1858964" y="5252434"/>
            <a:ext cx="1927425" cy="877910"/>
            <a:chOff x="2201965" y="4466822"/>
            <a:chExt cx="1468514" cy="877910"/>
          </a:xfrm>
        </p:grpSpPr>
        <p:sp>
          <p:nvSpPr>
            <p:cNvPr id="24" name="Rechteck 23"/>
            <p:cNvSpPr/>
            <p:nvPr/>
          </p:nvSpPr>
          <p:spPr>
            <a:xfrm>
              <a:off x="2201965" y="4466822"/>
              <a:ext cx="1416998" cy="87791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201966" y="4466822"/>
              <a:ext cx="1455634" cy="707886"/>
            </a:xfrm>
            <a:prstGeom prst="rect">
              <a:avLst/>
            </a:prstGeom>
            <a:noFill/>
          </p:spPr>
          <p:txBody>
            <a:bodyPr wrap="square" rtlCol="0">
              <a:spAutoFit/>
            </a:bodyPr>
            <a:lstStyle/>
            <a:p>
              <a:pPr algn="ctr"/>
              <a:r>
                <a:rPr lang="de-DE" sz="2000" b="1" dirty="0" err="1" smtClean="0"/>
                <a:t>PixelGraphics</a:t>
              </a:r>
              <a:endParaRPr lang="de-DE" sz="2000" b="1" dirty="0" smtClean="0"/>
            </a:p>
          </p:txBody>
        </p:sp>
        <p:sp>
          <p:nvSpPr>
            <p:cNvPr id="26" name="Textfeld 25"/>
            <p:cNvSpPr txBox="1"/>
            <p:nvPr/>
          </p:nvSpPr>
          <p:spPr>
            <a:xfrm>
              <a:off x="2214845" y="4595611"/>
              <a:ext cx="1455634" cy="677108"/>
            </a:xfrm>
            <a:prstGeom prst="rect">
              <a:avLst/>
            </a:prstGeom>
            <a:noFill/>
          </p:spPr>
          <p:txBody>
            <a:bodyPr wrap="square" rtlCol="0">
              <a:spAutoFit/>
            </a:bodyPr>
            <a:lstStyle/>
            <a:p>
              <a:r>
                <a:rPr lang="de-DE" sz="2000" dirty="0" smtClean="0"/>
                <a:t/>
              </a:r>
              <a:br>
                <a:rPr lang="de-DE" sz="2000" dirty="0" smtClean="0"/>
              </a:br>
              <a:r>
                <a:rPr lang="de-DE" dirty="0" err="1" smtClean="0"/>
                <a:t>draw</a:t>
              </a:r>
              <a:r>
                <a:rPr lang="de-DE" dirty="0" smtClean="0"/>
                <a:t>()</a:t>
              </a:r>
            </a:p>
          </p:txBody>
        </p:sp>
        <p:cxnSp>
          <p:nvCxnSpPr>
            <p:cNvPr id="27" name="Gerade Verbindung 26"/>
            <p:cNvCxnSpPr/>
            <p:nvPr/>
          </p:nvCxnSpPr>
          <p:spPr>
            <a:xfrm>
              <a:off x="2215166" y="486821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41" name="Gruppieren 40"/>
          <p:cNvGrpSpPr/>
          <p:nvPr/>
        </p:nvGrpSpPr>
        <p:grpSpPr>
          <a:xfrm>
            <a:off x="4852711" y="4734338"/>
            <a:ext cx="232128" cy="884578"/>
            <a:chOff x="3294367" y="4734338"/>
            <a:chExt cx="232128" cy="884578"/>
          </a:xfrm>
        </p:grpSpPr>
        <p:cxnSp>
          <p:nvCxnSpPr>
            <p:cNvPr id="42" name="Gerade Verbindung 41"/>
            <p:cNvCxnSpPr/>
            <p:nvPr/>
          </p:nvCxnSpPr>
          <p:spPr>
            <a:xfrm rot="5400000">
              <a:off x="2968142" y="5175526"/>
              <a:ext cx="884578" cy="220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3" name="Gleichschenkliges Dreieck 42"/>
            <p:cNvSpPr/>
            <p:nvPr/>
          </p:nvSpPr>
          <p:spPr>
            <a:xfrm>
              <a:off x="3294367" y="4734338"/>
              <a:ext cx="232128" cy="24878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3" name="Gruppieren 16"/>
          <p:cNvGrpSpPr/>
          <p:nvPr/>
        </p:nvGrpSpPr>
        <p:grpSpPr>
          <a:xfrm>
            <a:off x="4524890" y="5265313"/>
            <a:ext cx="1927425" cy="877910"/>
            <a:chOff x="2201965" y="4466822"/>
            <a:chExt cx="1468514" cy="877910"/>
          </a:xfrm>
        </p:grpSpPr>
        <p:sp>
          <p:nvSpPr>
            <p:cNvPr id="34" name="Rechteck 33"/>
            <p:cNvSpPr/>
            <p:nvPr/>
          </p:nvSpPr>
          <p:spPr>
            <a:xfrm>
              <a:off x="2201965" y="4466822"/>
              <a:ext cx="1416998" cy="87791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Textfeld 35"/>
            <p:cNvSpPr txBox="1"/>
            <p:nvPr/>
          </p:nvSpPr>
          <p:spPr>
            <a:xfrm>
              <a:off x="2214845" y="4595611"/>
              <a:ext cx="1455634" cy="677108"/>
            </a:xfrm>
            <a:prstGeom prst="rect">
              <a:avLst/>
            </a:prstGeom>
            <a:noFill/>
          </p:spPr>
          <p:txBody>
            <a:bodyPr wrap="square" rtlCol="0">
              <a:spAutoFit/>
            </a:bodyPr>
            <a:lstStyle/>
            <a:p>
              <a:r>
                <a:rPr lang="de-DE" sz="2000" dirty="0" smtClean="0"/>
                <a:t/>
              </a:r>
              <a:br>
                <a:rPr lang="de-DE" sz="2000" dirty="0" smtClean="0"/>
              </a:br>
              <a:r>
                <a:rPr lang="de-DE" dirty="0" err="1" smtClean="0"/>
                <a:t>draw</a:t>
              </a:r>
              <a:r>
                <a:rPr lang="de-DE" dirty="0" smtClean="0"/>
                <a:t>()</a:t>
              </a:r>
            </a:p>
          </p:txBody>
        </p:sp>
        <p:cxnSp>
          <p:nvCxnSpPr>
            <p:cNvPr id="37" name="Gerade Verbindung 36"/>
            <p:cNvCxnSpPr/>
            <p:nvPr/>
          </p:nvCxnSpPr>
          <p:spPr>
            <a:xfrm>
              <a:off x="2215166" y="486821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2201966" y="4466822"/>
              <a:ext cx="1455634" cy="400110"/>
            </a:xfrm>
            <a:prstGeom prst="rect">
              <a:avLst/>
            </a:prstGeom>
            <a:noFill/>
          </p:spPr>
          <p:txBody>
            <a:bodyPr wrap="square" rtlCol="0">
              <a:spAutoFit/>
            </a:bodyPr>
            <a:lstStyle/>
            <a:p>
              <a:pPr algn="ctr"/>
              <a:r>
                <a:rPr lang="de-DE" sz="2000" b="1" dirty="0" err="1" smtClean="0"/>
                <a:t>VectorGraphics</a:t>
              </a:r>
              <a:endParaRPr lang="de-DE" sz="2000" b="1" dirty="0" smtClean="0"/>
            </a:p>
          </p:txBody>
        </p:sp>
      </p:grpSp>
      <p:sp>
        <p:nvSpPr>
          <p:cNvPr id="44" name="Textfeld 43"/>
          <p:cNvSpPr txBox="1"/>
          <p:nvPr/>
        </p:nvSpPr>
        <p:spPr>
          <a:xfrm>
            <a:off x="5947894" y="2979314"/>
            <a:ext cx="2687659" cy="646331"/>
          </a:xfrm>
          <a:prstGeom prst="rect">
            <a:avLst/>
          </a:prstGeom>
          <a:noFill/>
          <a:ln>
            <a:noFill/>
          </a:ln>
        </p:spPr>
        <p:txBody>
          <a:bodyPr wrap="none" rtlCol="0">
            <a:spAutoFit/>
          </a:bodyPr>
          <a:lstStyle/>
          <a:p>
            <a:r>
              <a:rPr lang="de-DE" dirty="0" err="1" smtClean="0">
                <a:solidFill>
                  <a:srgbClr val="00B050"/>
                </a:solidFill>
              </a:rPr>
              <a:t>scale</a:t>
            </a:r>
            <a:r>
              <a:rPr lang="de-DE" dirty="0" smtClean="0">
                <a:solidFill>
                  <a:srgbClr val="00B050"/>
                </a:solidFill>
              </a:rPr>
              <a:t>() ändert nur die </a:t>
            </a:r>
          </a:p>
          <a:p>
            <a:r>
              <a:rPr lang="de-DE" dirty="0" smtClean="0">
                <a:solidFill>
                  <a:srgbClr val="00B050"/>
                </a:solidFill>
              </a:rPr>
              <a:t>Attribute </a:t>
            </a:r>
            <a:r>
              <a:rPr lang="de-DE" dirty="0" err="1" smtClean="0">
                <a:solidFill>
                  <a:srgbClr val="00B050"/>
                </a:solidFill>
              </a:rPr>
              <a:t>width</a:t>
            </a:r>
            <a:r>
              <a:rPr lang="de-DE" dirty="0" smtClean="0">
                <a:solidFill>
                  <a:srgbClr val="00B050"/>
                </a:solidFill>
              </a:rPr>
              <a:t> und </a:t>
            </a:r>
            <a:r>
              <a:rPr lang="de-DE" dirty="0" err="1" smtClean="0">
                <a:solidFill>
                  <a:srgbClr val="00B050"/>
                </a:solidFill>
              </a:rPr>
              <a:t>height</a:t>
            </a:r>
            <a:endParaRPr lang="de-DE" dirty="0">
              <a:solidFill>
                <a:srgbClr val="00B050"/>
              </a:solidFill>
            </a:endParaRPr>
          </a:p>
        </p:txBody>
      </p:sp>
      <p:cxnSp>
        <p:nvCxnSpPr>
          <p:cNvPr id="45" name="Gerade Verbindung mit Pfeil 44"/>
          <p:cNvCxnSpPr>
            <a:stCxn id="44" idx="1"/>
          </p:cNvCxnSpPr>
          <p:nvPr/>
        </p:nvCxnSpPr>
        <p:spPr>
          <a:xfrm rot="10800000" flipV="1">
            <a:off x="5204012" y="3302479"/>
            <a:ext cx="743882" cy="852661"/>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8" name="Textfeld 47"/>
          <p:cNvSpPr txBox="1"/>
          <p:nvPr/>
        </p:nvSpPr>
        <p:spPr>
          <a:xfrm>
            <a:off x="5947894" y="3705455"/>
            <a:ext cx="2922980" cy="1477328"/>
          </a:xfrm>
          <a:prstGeom prst="rect">
            <a:avLst/>
          </a:prstGeom>
          <a:noFill/>
          <a:ln>
            <a:noFill/>
          </a:ln>
        </p:spPr>
        <p:txBody>
          <a:bodyPr wrap="none" rtlCol="0">
            <a:spAutoFit/>
          </a:bodyPr>
          <a:lstStyle/>
          <a:p>
            <a:r>
              <a:rPr lang="de-DE" dirty="0" err="1" smtClean="0">
                <a:solidFill>
                  <a:srgbClr val="00B050"/>
                </a:solidFill>
              </a:rPr>
              <a:t>draw</a:t>
            </a:r>
            <a:r>
              <a:rPr lang="de-DE" dirty="0" smtClean="0">
                <a:solidFill>
                  <a:srgbClr val="00B050"/>
                </a:solidFill>
              </a:rPr>
              <a:t>() stellt die Graphik </a:t>
            </a:r>
            <a:br>
              <a:rPr lang="de-DE" dirty="0" smtClean="0">
                <a:solidFill>
                  <a:srgbClr val="00B050"/>
                </a:solidFill>
              </a:rPr>
            </a:br>
            <a:r>
              <a:rPr lang="de-DE" dirty="0" smtClean="0">
                <a:solidFill>
                  <a:srgbClr val="00B050"/>
                </a:solidFill>
              </a:rPr>
              <a:t>am Bildschirm dar. Diese </a:t>
            </a:r>
            <a:br>
              <a:rPr lang="de-DE" dirty="0" smtClean="0">
                <a:solidFill>
                  <a:srgbClr val="00B050"/>
                </a:solidFill>
              </a:rPr>
            </a:br>
            <a:r>
              <a:rPr lang="de-DE" dirty="0" smtClean="0">
                <a:solidFill>
                  <a:srgbClr val="00B050"/>
                </a:solidFill>
              </a:rPr>
              <a:t>Operation kann nur sinnvoll</a:t>
            </a:r>
            <a:br>
              <a:rPr lang="de-DE" dirty="0" smtClean="0">
                <a:solidFill>
                  <a:srgbClr val="00B050"/>
                </a:solidFill>
              </a:rPr>
            </a:br>
            <a:r>
              <a:rPr lang="de-DE" dirty="0" smtClean="0">
                <a:solidFill>
                  <a:srgbClr val="00B050"/>
                </a:solidFill>
              </a:rPr>
              <a:t>in den Unterklassen realisiert</a:t>
            </a:r>
          </a:p>
          <a:p>
            <a:r>
              <a:rPr lang="de-DE" dirty="0" smtClean="0">
                <a:solidFill>
                  <a:srgbClr val="00B050"/>
                </a:solidFill>
              </a:rPr>
              <a:t>werden</a:t>
            </a:r>
            <a:endParaRPr lang="de-DE" dirty="0">
              <a:solidFill>
                <a:srgbClr val="00B050"/>
              </a:solidFill>
            </a:endParaRPr>
          </a:p>
        </p:txBody>
      </p:sp>
      <p:cxnSp>
        <p:nvCxnSpPr>
          <p:cNvPr id="49" name="Gerade Verbindung mit Pfeil 48"/>
          <p:cNvCxnSpPr>
            <a:stCxn id="48" idx="1"/>
          </p:cNvCxnSpPr>
          <p:nvPr/>
        </p:nvCxnSpPr>
        <p:spPr>
          <a:xfrm rot="10800000" flipV="1">
            <a:off x="4141694" y="4444119"/>
            <a:ext cx="1806200" cy="6064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519765" y="2835878"/>
            <a:ext cx="2363917" cy="1200329"/>
          </a:xfrm>
          <a:prstGeom prst="rect">
            <a:avLst/>
          </a:prstGeom>
          <a:noFill/>
          <a:ln>
            <a:noFill/>
          </a:ln>
        </p:spPr>
        <p:txBody>
          <a:bodyPr wrap="none" rtlCol="0">
            <a:spAutoFit/>
          </a:bodyPr>
          <a:lstStyle/>
          <a:p>
            <a:r>
              <a:rPr lang="de-DE" dirty="0" smtClean="0">
                <a:solidFill>
                  <a:srgbClr val="00B050"/>
                </a:solidFill>
              </a:rPr>
              <a:t>Abstrakte Klassen und</a:t>
            </a:r>
            <a:br>
              <a:rPr lang="de-DE" dirty="0" smtClean="0">
                <a:solidFill>
                  <a:srgbClr val="00B050"/>
                </a:solidFill>
              </a:rPr>
            </a:br>
            <a:r>
              <a:rPr lang="de-DE" dirty="0" smtClean="0">
                <a:solidFill>
                  <a:srgbClr val="00B050"/>
                </a:solidFill>
              </a:rPr>
              <a:t>Operationen werden in</a:t>
            </a:r>
            <a:br>
              <a:rPr lang="de-DE" dirty="0" smtClean="0">
                <a:solidFill>
                  <a:srgbClr val="00B050"/>
                </a:solidFill>
              </a:rPr>
            </a:br>
            <a:r>
              <a:rPr lang="de-DE" dirty="0" smtClean="0">
                <a:solidFill>
                  <a:srgbClr val="00B050"/>
                </a:solidFill>
              </a:rPr>
              <a:t>UML-Notation </a:t>
            </a:r>
            <a:r>
              <a:rPr lang="de-DE" i="1" dirty="0" smtClean="0">
                <a:solidFill>
                  <a:srgbClr val="00B050"/>
                </a:solidFill>
              </a:rPr>
              <a:t>kursiv</a:t>
            </a:r>
            <a:br>
              <a:rPr lang="de-DE" i="1" dirty="0" smtClean="0">
                <a:solidFill>
                  <a:srgbClr val="00B050"/>
                </a:solidFill>
              </a:rPr>
            </a:br>
            <a:r>
              <a:rPr lang="de-DE" dirty="0" smtClean="0">
                <a:solidFill>
                  <a:srgbClr val="00B050"/>
                </a:solidFill>
              </a:rPr>
              <a:t>geschrieben</a:t>
            </a:r>
            <a:endParaRPr lang="de-DE" dirty="0">
              <a:solidFill>
                <a:srgbClr val="00B05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
          <p:cNvSpPr txBox="1">
            <a:spLocks noChangeArrowheads="1"/>
          </p:cNvSpPr>
          <p:nvPr/>
        </p:nvSpPr>
        <p:spPr>
          <a:xfrm>
            <a:off x="3710589" y="4121239"/>
            <a:ext cx="4029613" cy="1983346"/>
          </a:xfrm>
          <a:prstGeom prst="rect">
            <a:avLst/>
          </a:prstGeom>
          <a:noFill/>
          <a:ln>
            <a:solidFill>
              <a:schemeClr val="bg1"/>
            </a:solidFill>
          </a:ln>
        </p:spPr>
        <p:txBody>
          <a:bodyPr vert="horz" lIns="91440" tIns="45720" rIns="91440" bIns="45720" rtlCol="0">
            <a:normAutofit/>
          </a:bodyPr>
          <a:lstStyle/>
          <a:p>
            <a:pPr marL="342900" lvl="0" indent="-342900">
              <a:spcBef>
                <a:spcPct val="20000"/>
              </a:spcBef>
              <a:defRPr/>
            </a:pPr>
            <a:r>
              <a:rPr lang="de-DE" dirty="0" smtClean="0">
                <a:latin typeface="+mj-lt"/>
              </a:rPr>
              <a:t>In C++:</a:t>
            </a: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a:t>
            </a:r>
            <a:r>
              <a:rPr lang="de-DE" dirty="0" err="1" smtClean="0">
                <a:latin typeface="Courier New" pitchFamily="49" charset="0"/>
              </a:rPr>
              <a:t>Example</a:t>
            </a:r>
            <a:r>
              <a:rPr lang="de-DE" dirty="0" smtClean="0">
                <a:latin typeface="Courier New" pitchFamily="49" charset="0"/>
              </a:rPr>
              <a:t> {</a:t>
            </a:r>
          </a:p>
          <a:p>
            <a:pPr marL="342900" lvl="0" indent="-342900">
              <a:spcBef>
                <a:spcPct val="20000"/>
              </a:spcBef>
              <a:defRPr/>
            </a:pPr>
            <a:r>
              <a:rPr lang="de-DE" dirty="0" err="1" smtClean="0">
                <a:solidFill>
                  <a:srgbClr val="009900"/>
                </a:solidFill>
                <a:latin typeface="Courier New" pitchFamily="49" charset="0"/>
              </a:rPr>
              <a:t>protected</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err="1" smtClean="0">
                <a:latin typeface="Courier New" pitchFamily="49" charset="0"/>
              </a:rPr>
              <a:t>virtual</a:t>
            </a:r>
            <a:r>
              <a:rPr lang="de-DE" dirty="0" smtClean="0">
                <a:latin typeface="Courier New" pitchFamily="49" charset="0"/>
              </a:rPr>
              <a:t> </a:t>
            </a:r>
            <a:r>
              <a:rPr lang="de-DE" dirty="0" err="1" smtClean="0">
                <a:latin typeface="Courier New" pitchFamily="49" charset="0"/>
              </a:rPr>
              <a:t>void</a:t>
            </a:r>
            <a:r>
              <a:rPr lang="de-DE" dirty="0" smtClean="0">
                <a:latin typeface="Courier New" pitchFamily="49" charset="0"/>
              </a:rPr>
              <a:t> </a:t>
            </a:r>
            <a:r>
              <a:rPr lang="de-DE" dirty="0" smtClean="0">
                <a:latin typeface="Courier New" pitchFamily="49" charset="0"/>
              </a:rPr>
              <a:t>op1() </a:t>
            </a:r>
            <a:r>
              <a:rPr lang="de-DE" b="1" dirty="0" smtClean="0">
                <a:solidFill>
                  <a:srgbClr val="FF0000"/>
                </a:solidFill>
                <a:latin typeface="Courier New" pitchFamily="49" charset="0"/>
              </a:rPr>
              <a:t>= 0</a:t>
            </a:r>
            <a:r>
              <a:rPr lang="de-DE" dirty="0" smtClean="0">
                <a:latin typeface="Courier New" pitchFamily="49" charset="0"/>
              </a:rPr>
              <a:t>;</a:t>
            </a:r>
            <a:br>
              <a:rPr lang="de-DE" dirty="0" smtClean="0">
                <a:latin typeface="Courier New" pitchFamily="49" charset="0"/>
              </a:rPr>
            </a:br>
            <a:r>
              <a:rPr lang="de-DE" dirty="0" err="1" smtClean="0">
                <a:latin typeface="Courier New" pitchFamily="49" charset="0"/>
              </a:rPr>
              <a:t>virtual</a:t>
            </a:r>
            <a:r>
              <a:rPr lang="de-DE" dirty="0" smtClean="0">
                <a:latin typeface="Courier New" pitchFamily="49" charset="0"/>
              </a:rPr>
              <a:t> </a:t>
            </a:r>
            <a:r>
              <a:rPr lang="de-DE" dirty="0" err="1" smtClean="0">
                <a:latin typeface="Courier New" pitchFamily="49" charset="0"/>
              </a:rPr>
              <a:t>void</a:t>
            </a:r>
            <a:r>
              <a:rPr lang="de-DE" dirty="0" smtClean="0">
                <a:latin typeface="Courier New" pitchFamily="49" charset="0"/>
              </a:rPr>
              <a:t> </a:t>
            </a:r>
            <a:r>
              <a:rPr lang="de-DE" dirty="0" smtClean="0">
                <a:latin typeface="Courier New" pitchFamily="49" charset="0"/>
              </a:rPr>
              <a:t>op2() </a:t>
            </a:r>
            <a:r>
              <a:rPr lang="de-DE" b="1" dirty="0" smtClean="0">
                <a:solidFill>
                  <a:srgbClr val="FF0000"/>
                </a:solidFill>
                <a:latin typeface="Courier New" pitchFamily="49" charset="0"/>
              </a:rPr>
              <a:t>= 0</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16" name="Rectangle 3"/>
          <p:cNvSpPr txBox="1">
            <a:spLocks noChangeArrowheads="1"/>
          </p:cNvSpPr>
          <p:nvPr/>
        </p:nvSpPr>
        <p:spPr>
          <a:xfrm>
            <a:off x="3710589" y="4121239"/>
            <a:ext cx="4029613" cy="1983346"/>
          </a:xfrm>
          <a:prstGeom prst="rect">
            <a:avLst/>
          </a:prstGeom>
          <a:solidFill>
            <a:schemeClr val="bg1"/>
          </a:solidFill>
          <a:ln>
            <a:solidFill>
              <a:schemeClr val="bg1"/>
            </a:solidFill>
          </a:ln>
        </p:spPr>
        <p:txBody>
          <a:bodyPr vert="horz" lIns="91440" tIns="45720" rIns="91440" bIns="45720" rtlCol="0">
            <a:normAutofit/>
          </a:bodyPr>
          <a:lstStyle/>
          <a:p>
            <a:pPr marL="342900" lvl="0" indent="-342900">
              <a:spcBef>
                <a:spcPct val="20000"/>
              </a:spcBef>
              <a:defRPr/>
            </a:pPr>
            <a:r>
              <a:rPr lang="de-DE" dirty="0" smtClean="0"/>
              <a:t>In Java:</a:t>
            </a:r>
          </a:p>
          <a:p>
            <a:pPr marL="342900" lvl="0" indent="-342900">
              <a:spcBef>
                <a:spcPct val="20000"/>
              </a:spcBef>
              <a:defRPr/>
            </a:pPr>
            <a:r>
              <a:rPr lang="de-DE" b="1" dirty="0" err="1" smtClean="0">
                <a:solidFill>
                  <a:srgbClr val="FF0000"/>
                </a:solidFill>
                <a:latin typeface="Courier New" pitchFamily="49" charset="0"/>
              </a:rPr>
              <a:t>abstract</a:t>
            </a:r>
            <a:r>
              <a:rPr lang="de-DE" dirty="0" smtClean="0">
                <a:solidFill>
                  <a:srgbClr val="009900"/>
                </a:solidFill>
                <a:latin typeface="Courier New" pitchFamily="49" charset="0"/>
              </a:rPr>
              <a:t> </a:t>
            </a:r>
            <a:r>
              <a:rPr lang="de-DE" dirty="0" err="1" smtClean="0">
                <a:solidFill>
                  <a:srgbClr val="009900"/>
                </a:solidFill>
                <a:latin typeface="Courier New" pitchFamily="49" charset="0"/>
              </a:rPr>
              <a:t>class</a:t>
            </a:r>
            <a:r>
              <a:rPr lang="de-DE" dirty="0" smtClean="0">
                <a:latin typeface="Courier New" pitchFamily="49" charset="0"/>
              </a:rPr>
              <a:t> </a:t>
            </a:r>
            <a:r>
              <a:rPr lang="de-DE" dirty="0" err="1" smtClean="0">
                <a:latin typeface="Courier New" pitchFamily="49" charset="0"/>
              </a:rPr>
              <a:t>Example</a:t>
            </a:r>
            <a:r>
              <a:rPr lang="de-DE" dirty="0" smtClean="0">
                <a:latin typeface="Courier New" pitchFamily="49" charset="0"/>
              </a:rPr>
              <a:t> {</a:t>
            </a:r>
          </a:p>
          <a:p>
            <a:pPr marL="342900" lvl="0" indent="-342900">
              <a:spcBef>
                <a:spcPct val="20000"/>
              </a:spcBef>
              <a:defRPr/>
            </a:pPr>
            <a:r>
              <a:rPr lang="de-DE" dirty="0" err="1" smtClean="0">
                <a:solidFill>
                  <a:srgbClr val="009900"/>
                </a:solidFill>
                <a:latin typeface="Courier New" pitchFamily="49" charset="0"/>
              </a:rPr>
              <a:t>protected</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err="1" smtClean="0">
                <a:latin typeface="Courier New" pitchFamily="49" charset="0"/>
              </a:rPr>
              <a:t>void</a:t>
            </a:r>
            <a:r>
              <a:rPr lang="de-DE" dirty="0" smtClean="0">
                <a:latin typeface="Courier New" pitchFamily="49" charset="0"/>
              </a:rPr>
              <a:t> </a:t>
            </a:r>
            <a:r>
              <a:rPr lang="de-DE" b="1" dirty="0" err="1" smtClean="0">
                <a:solidFill>
                  <a:srgbClr val="FF0000"/>
                </a:solidFill>
                <a:latin typeface="Courier New" pitchFamily="49" charset="0"/>
              </a:rPr>
              <a:t>abstract</a:t>
            </a:r>
            <a:r>
              <a:rPr lang="de-DE" b="1" dirty="0" smtClean="0">
                <a:solidFill>
                  <a:srgbClr val="FF0000"/>
                </a:solidFill>
                <a:latin typeface="Courier New" pitchFamily="49" charset="0"/>
              </a:rPr>
              <a:t> </a:t>
            </a:r>
            <a:r>
              <a:rPr lang="de-DE" dirty="0" smtClean="0">
                <a:latin typeface="Courier New" pitchFamily="49" charset="0"/>
              </a:rPr>
              <a:t>op1();</a:t>
            </a:r>
            <a:br>
              <a:rPr lang="de-DE" dirty="0" smtClean="0">
                <a:latin typeface="Courier New" pitchFamily="49" charset="0"/>
              </a:rPr>
            </a:br>
            <a:r>
              <a:rPr lang="de-DE" dirty="0" err="1" smtClean="0">
                <a:latin typeface="Courier New" pitchFamily="49" charset="0"/>
              </a:rPr>
              <a:t>void</a:t>
            </a:r>
            <a:r>
              <a:rPr lang="de-DE" dirty="0" smtClean="0">
                <a:latin typeface="Courier New" pitchFamily="49" charset="0"/>
              </a:rPr>
              <a:t> </a:t>
            </a:r>
            <a:r>
              <a:rPr lang="de-DE" b="1" dirty="0" err="1" smtClean="0">
                <a:solidFill>
                  <a:srgbClr val="FF0000"/>
                </a:solidFill>
                <a:latin typeface="Courier New" pitchFamily="49" charset="0"/>
              </a:rPr>
              <a:t>abstract</a:t>
            </a:r>
            <a:r>
              <a:rPr lang="de-DE" b="1" dirty="0" smtClean="0">
                <a:solidFill>
                  <a:srgbClr val="FF0000"/>
                </a:solidFill>
                <a:latin typeface="Courier New" pitchFamily="49" charset="0"/>
              </a:rPr>
              <a:t> </a:t>
            </a:r>
            <a:r>
              <a:rPr lang="de-DE" dirty="0" smtClean="0">
                <a:latin typeface="Courier New" pitchFamily="49" charset="0"/>
              </a:rPr>
              <a:t>op2();</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2" name="Titel 1"/>
          <p:cNvSpPr>
            <a:spLocks noGrp="1"/>
          </p:cNvSpPr>
          <p:nvPr>
            <p:ph type="title"/>
          </p:nvPr>
        </p:nvSpPr>
        <p:spPr/>
        <p:txBody>
          <a:bodyPr/>
          <a:lstStyle/>
          <a:p>
            <a:r>
              <a:rPr lang="de-DE" dirty="0" smtClean="0"/>
              <a:t>Abstrakte Operationen</a:t>
            </a:r>
            <a:endParaRPr lang="de-DE" dirty="0"/>
          </a:p>
        </p:txBody>
      </p:sp>
      <p:sp>
        <p:nvSpPr>
          <p:cNvPr id="3" name="Inhaltsplatzhalter 2"/>
          <p:cNvSpPr>
            <a:spLocks noGrp="1"/>
          </p:cNvSpPr>
          <p:nvPr>
            <p:ph idx="1"/>
          </p:nvPr>
        </p:nvSpPr>
        <p:spPr/>
        <p:txBody>
          <a:bodyPr>
            <a:normAutofit/>
          </a:bodyPr>
          <a:lstStyle/>
          <a:p>
            <a:r>
              <a:rPr lang="de-DE" sz="2400" dirty="0" smtClean="0"/>
              <a:t>Eine abstrakte Operation einer Klasse wird von der Klasse nur deklariert, nicht aber implementiert</a:t>
            </a:r>
          </a:p>
          <a:p>
            <a:pPr lvl="1"/>
            <a:r>
              <a:rPr lang="de-DE" sz="2000" dirty="0" smtClean="0"/>
              <a:t>Die Klasse legt nur Signatur und Ergebnistyp fest</a:t>
            </a:r>
          </a:p>
          <a:p>
            <a:pPr lvl="1"/>
            <a:r>
              <a:rPr lang="de-DE" sz="2000" dirty="0" smtClean="0"/>
              <a:t>Die Implementierung </a:t>
            </a:r>
            <a:r>
              <a:rPr lang="de-DE" sz="2000" dirty="0" err="1" smtClean="0"/>
              <a:t>muß</a:t>
            </a:r>
            <a:r>
              <a:rPr lang="de-DE" sz="2000" dirty="0" smtClean="0"/>
              <a:t> in einer Unterklasse durch Überschreiben der ererbten Operation erfolgen</a:t>
            </a:r>
          </a:p>
          <a:p>
            <a:r>
              <a:rPr lang="de-DE" sz="2400" dirty="0" smtClean="0"/>
              <a:t>Durch abstrakte Operationen wird die Klasse selbst abstrakt</a:t>
            </a:r>
          </a:p>
          <a:p>
            <a:r>
              <a:rPr lang="de-DE" sz="2400" dirty="0" smtClean="0"/>
              <a:t>UML-Notation: </a:t>
            </a:r>
            <a:endParaRPr lang="de-DE" sz="24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17" name="Gruppieren 16"/>
          <p:cNvGrpSpPr/>
          <p:nvPr/>
        </p:nvGrpSpPr>
        <p:grpSpPr>
          <a:xfrm>
            <a:off x="996080" y="4211390"/>
            <a:ext cx="2472952" cy="2129929"/>
            <a:chOff x="996080" y="4211390"/>
            <a:chExt cx="2472952" cy="2129929"/>
          </a:xfrm>
        </p:grpSpPr>
        <p:grpSp>
          <p:nvGrpSpPr>
            <p:cNvPr id="6" name="Gruppieren 16"/>
            <p:cNvGrpSpPr/>
            <p:nvPr/>
          </p:nvGrpSpPr>
          <p:grpSpPr>
            <a:xfrm>
              <a:off x="996080" y="4466822"/>
              <a:ext cx="1927425" cy="1199881"/>
              <a:chOff x="2201965" y="4466821"/>
              <a:chExt cx="1468514" cy="1199881"/>
            </a:xfrm>
          </p:grpSpPr>
          <p:sp>
            <p:nvSpPr>
              <p:cNvPr id="7" name="Rechteck 6"/>
              <p:cNvSpPr/>
              <p:nvPr/>
            </p:nvSpPr>
            <p:spPr>
              <a:xfrm>
                <a:off x="2201965" y="4466821"/>
                <a:ext cx="1416998" cy="1199881"/>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201966" y="4466822"/>
                <a:ext cx="1455634" cy="400110"/>
              </a:xfrm>
              <a:prstGeom prst="rect">
                <a:avLst/>
              </a:prstGeom>
              <a:noFill/>
            </p:spPr>
            <p:txBody>
              <a:bodyPr wrap="square" rtlCol="0">
                <a:spAutoFit/>
              </a:bodyPr>
              <a:lstStyle/>
              <a:p>
                <a:pPr algn="ctr"/>
                <a:r>
                  <a:rPr lang="de-DE" sz="2000" b="1" i="1" dirty="0" err="1" smtClean="0"/>
                  <a:t>Example</a:t>
                </a:r>
                <a:endParaRPr lang="de-DE" sz="2000" b="1" i="1" dirty="0" smtClean="0"/>
              </a:p>
            </p:txBody>
          </p:sp>
          <p:sp>
            <p:nvSpPr>
              <p:cNvPr id="9" name="Textfeld 8"/>
              <p:cNvSpPr txBox="1"/>
              <p:nvPr/>
            </p:nvSpPr>
            <p:spPr>
              <a:xfrm>
                <a:off x="2214845" y="4595611"/>
                <a:ext cx="1455634" cy="954107"/>
              </a:xfrm>
              <a:prstGeom prst="rect">
                <a:avLst/>
              </a:prstGeom>
              <a:noFill/>
            </p:spPr>
            <p:txBody>
              <a:bodyPr wrap="square" rtlCol="0">
                <a:spAutoFit/>
              </a:bodyPr>
              <a:lstStyle/>
              <a:p>
                <a:r>
                  <a:rPr lang="de-DE" sz="2000" dirty="0" smtClean="0"/>
                  <a:t/>
                </a:r>
                <a:br>
                  <a:rPr lang="de-DE" sz="2000" dirty="0" smtClean="0"/>
                </a:br>
                <a:r>
                  <a:rPr lang="de-DE" dirty="0" smtClean="0"/>
                  <a:t># </a:t>
                </a:r>
                <a:r>
                  <a:rPr lang="de-DE" i="1" dirty="0" smtClean="0"/>
                  <a:t>op1()</a:t>
                </a:r>
              </a:p>
              <a:p>
                <a:r>
                  <a:rPr lang="de-DE" dirty="0" smtClean="0"/>
                  <a:t># op2() {</a:t>
                </a:r>
                <a:r>
                  <a:rPr lang="de-DE" dirty="0" err="1" smtClean="0"/>
                  <a:t>abstract</a:t>
                </a:r>
                <a:r>
                  <a:rPr lang="de-DE" dirty="0" smtClean="0"/>
                  <a:t>}</a:t>
                </a:r>
              </a:p>
            </p:txBody>
          </p:sp>
          <p:cxnSp>
            <p:nvCxnSpPr>
              <p:cNvPr id="10" name="Gerade Verbindung 9"/>
              <p:cNvCxnSpPr/>
              <p:nvPr/>
            </p:nvCxnSpPr>
            <p:spPr>
              <a:xfrm>
                <a:off x="2215166" y="4868213"/>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1" name="Textfeld 10"/>
            <p:cNvSpPr txBox="1"/>
            <p:nvPr/>
          </p:nvSpPr>
          <p:spPr>
            <a:xfrm>
              <a:off x="1009163" y="5694988"/>
              <a:ext cx="1577227" cy="646331"/>
            </a:xfrm>
            <a:prstGeom prst="rect">
              <a:avLst/>
            </a:prstGeom>
            <a:noFill/>
            <a:ln>
              <a:noFill/>
            </a:ln>
          </p:spPr>
          <p:txBody>
            <a:bodyPr wrap="none" rtlCol="0">
              <a:spAutoFit/>
            </a:bodyPr>
            <a:lstStyle/>
            <a:p>
              <a:r>
                <a:rPr lang="de-DE" i="1" dirty="0" smtClean="0">
                  <a:solidFill>
                    <a:srgbClr val="00B050"/>
                  </a:solidFill>
                </a:rPr>
                <a:t>Kursivschrift </a:t>
              </a:r>
              <a:r>
                <a:rPr lang="de-DE" dirty="0" smtClean="0">
                  <a:solidFill>
                    <a:srgbClr val="00B050"/>
                  </a:solidFill>
                </a:rPr>
                <a:t/>
              </a:r>
              <a:br>
                <a:rPr lang="de-DE" dirty="0" smtClean="0">
                  <a:solidFill>
                    <a:srgbClr val="00B050"/>
                  </a:solidFill>
                </a:rPr>
              </a:br>
              <a:r>
                <a:rPr lang="de-DE" dirty="0" smtClean="0">
                  <a:solidFill>
                    <a:srgbClr val="00B050"/>
                  </a:solidFill>
                </a:rPr>
                <a:t>oder {</a:t>
              </a:r>
              <a:r>
                <a:rPr lang="de-DE" dirty="0" err="1" smtClean="0">
                  <a:solidFill>
                    <a:srgbClr val="00B050"/>
                  </a:solidFill>
                </a:rPr>
                <a:t>abstract</a:t>
              </a:r>
              <a:r>
                <a:rPr lang="de-DE" dirty="0" smtClean="0">
                  <a:solidFill>
                    <a:srgbClr val="00B050"/>
                  </a:solidFill>
                </a:rPr>
                <a:t>}</a:t>
              </a:r>
              <a:endParaRPr lang="de-DE" dirty="0">
                <a:solidFill>
                  <a:srgbClr val="00B050"/>
                </a:solidFill>
              </a:endParaRPr>
            </a:p>
          </p:txBody>
        </p:sp>
        <p:cxnSp>
          <p:nvCxnSpPr>
            <p:cNvPr id="12" name="Gerade Verbindung 11"/>
            <p:cNvCxnSpPr/>
            <p:nvPr/>
          </p:nvCxnSpPr>
          <p:spPr>
            <a:xfrm rot="16200000" flipH="1">
              <a:off x="2217231" y="5200999"/>
              <a:ext cx="1983347" cy="4129"/>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3" name="Pfeil nach rechts 12"/>
            <p:cNvSpPr/>
            <p:nvPr/>
          </p:nvSpPr>
          <p:spPr>
            <a:xfrm>
              <a:off x="2975019" y="5022769"/>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Schnittstellen</a:t>
            </a:r>
            <a:endParaRPr lang="de-DE" dirty="0"/>
          </a:p>
        </p:txBody>
      </p:sp>
      <p:sp>
        <p:nvSpPr>
          <p:cNvPr id="3" name="Inhaltsplatzhalter 2"/>
          <p:cNvSpPr>
            <a:spLocks noGrp="1"/>
          </p:cNvSpPr>
          <p:nvPr>
            <p:ph idx="1"/>
          </p:nvPr>
        </p:nvSpPr>
        <p:spPr/>
        <p:txBody>
          <a:bodyPr>
            <a:normAutofit/>
          </a:bodyPr>
          <a:lstStyle/>
          <a:p>
            <a:r>
              <a:rPr lang="de-DE" sz="2400" dirty="0" smtClean="0"/>
              <a:t>Eine Schnittstelle beschreibt eine Menge von Signaturen (inkl. Ergebnistyp) von Operationen</a:t>
            </a:r>
          </a:p>
          <a:p>
            <a:pPr lvl="1"/>
            <a:r>
              <a:rPr lang="de-DE" sz="2000" dirty="0" smtClean="0"/>
              <a:t>ODER: eine Schnittstelle ist eine abstrakte Klasse, die </a:t>
            </a:r>
            <a:r>
              <a:rPr lang="de-DE" sz="2000" b="1" i="1" dirty="0" smtClean="0"/>
              <a:t>nur</a:t>
            </a:r>
            <a:r>
              <a:rPr lang="de-DE" sz="2000" dirty="0" smtClean="0"/>
              <a:t> abstrakte Operationen enthält</a:t>
            </a:r>
          </a:p>
          <a:p>
            <a:r>
              <a:rPr lang="de-DE" sz="2000" dirty="0" smtClean="0"/>
              <a:t>UML-Notation</a:t>
            </a:r>
          </a:p>
          <a:p>
            <a:endParaRPr lang="de-DE" sz="2000" dirty="0" smtClean="0"/>
          </a:p>
          <a:p>
            <a:endParaRPr lang="de-DE" sz="2000" dirty="0" smtClean="0"/>
          </a:p>
          <a:p>
            <a:endParaRPr lang="de-DE" sz="2000" dirty="0" smtClean="0"/>
          </a:p>
          <a:p>
            <a:endParaRPr lang="de-DE" sz="2000" dirty="0" smtClean="0"/>
          </a:p>
          <a:p>
            <a:endParaRPr lang="de-DE" sz="2000" dirty="0" smtClean="0"/>
          </a:p>
          <a:p>
            <a:r>
              <a:rPr lang="de-DE" sz="2000" dirty="0" smtClean="0"/>
              <a:t>Die Operationen einer Schnittstelle sind immer öffentlich (</a:t>
            </a:r>
            <a:r>
              <a:rPr lang="de-DE" sz="2000" dirty="0" err="1" smtClean="0"/>
              <a:t>public</a:t>
            </a:r>
            <a:r>
              <a:rPr lang="de-DE" sz="2000" dirty="0" smtClean="0"/>
              <a:t>)</a:t>
            </a:r>
          </a:p>
          <a:p>
            <a:r>
              <a:rPr lang="de-DE" sz="2000" dirty="0" smtClean="0"/>
              <a:t>Da sie immer abstrakt sind, entfällt eine spezielle Kennzeichnung</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6" name="Gruppieren 5"/>
          <p:cNvGrpSpPr/>
          <p:nvPr/>
        </p:nvGrpSpPr>
        <p:grpSpPr>
          <a:xfrm>
            <a:off x="1047595" y="3309867"/>
            <a:ext cx="2472952" cy="1983347"/>
            <a:chOff x="996080" y="4211390"/>
            <a:chExt cx="2472952" cy="1983347"/>
          </a:xfrm>
        </p:grpSpPr>
        <p:grpSp>
          <p:nvGrpSpPr>
            <p:cNvPr id="7" name="Gruppieren 16"/>
            <p:cNvGrpSpPr/>
            <p:nvPr/>
          </p:nvGrpSpPr>
          <p:grpSpPr>
            <a:xfrm>
              <a:off x="996080" y="4466822"/>
              <a:ext cx="1927425" cy="1457460"/>
              <a:chOff x="2201965" y="4466821"/>
              <a:chExt cx="1468514" cy="1457460"/>
            </a:xfrm>
          </p:grpSpPr>
          <p:sp>
            <p:nvSpPr>
              <p:cNvPr id="11" name="Rechteck 10"/>
              <p:cNvSpPr/>
              <p:nvPr/>
            </p:nvSpPr>
            <p:spPr>
              <a:xfrm>
                <a:off x="2201965" y="4466821"/>
                <a:ext cx="1416998" cy="145746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p:cNvSpPr txBox="1"/>
              <p:nvPr/>
            </p:nvSpPr>
            <p:spPr>
              <a:xfrm>
                <a:off x="2201966" y="4466822"/>
                <a:ext cx="1455634" cy="646331"/>
              </a:xfrm>
              <a:prstGeom prst="rect">
                <a:avLst/>
              </a:prstGeom>
              <a:noFill/>
            </p:spPr>
            <p:txBody>
              <a:bodyPr wrap="square" rtlCol="0">
                <a:spAutoFit/>
              </a:bodyPr>
              <a:lstStyle/>
              <a:p>
                <a:pPr algn="ctr"/>
                <a:r>
                  <a:rPr lang="de-DE" dirty="0" smtClean="0"/>
                  <a:t>&lt;&lt;</a:t>
                </a:r>
                <a:r>
                  <a:rPr lang="de-DE" dirty="0" err="1" smtClean="0"/>
                  <a:t>interface</a:t>
                </a:r>
                <a:r>
                  <a:rPr lang="de-DE" dirty="0" smtClean="0"/>
                  <a:t>&gt;&gt;</a:t>
                </a:r>
                <a:r>
                  <a:rPr lang="de-DE" b="1" dirty="0" smtClean="0"/>
                  <a:t/>
                </a:r>
                <a:br>
                  <a:rPr lang="de-DE" b="1" dirty="0" smtClean="0"/>
                </a:br>
                <a:r>
                  <a:rPr lang="de-DE" b="1" dirty="0" err="1" smtClean="0"/>
                  <a:t>Example</a:t>
                </a:r>
                <a:endParaRPr lang="de-DE" b="1" dirty="0" smtClean="0"/>
              </a:p>
            </p:txBody>
          </p:sp>
          <p:sp>
            <p:nvSpPr>
              <p:cNvPr id="13" name="Textfeld 12"/>
              <p:cNvSpPr txBox="1"/>
              <p:nvPr/>
            </p:nvSpPr>
            <p:spPr>
              <a:xfrm>
                <a:off x="2214845" y="4595611"/>
                <a:ext cx="1455634" cy="1261884"/>
              </a:xfrm>
              <a:prstGeom prst="rect">
                <a:avLst/>
              </a:prstGeom>
              <a:noFill/>
            </p:spPr>
            <p:txBody>
              <a:bodyPr wrap="square" rtlCol="0">
                <a:spAutoFit/>
              </a:bodyPr>
              <a:lstStyle/>
              <a:p>
                <a:r>
                  <a:rPr lang="de-DE" sz="2000" dirty="0" smtClean="0"/>
                  <a:t/>
                </a:r>
                <a:br>
                  <a:rPr lang="de-DE" sz="2000" dirty="0" smtClean="0"/>
                </a:br>
                <a:endParaRPr lang="de-DE" sz="2000" dirty="0" smtClean="0"/>
              </a:p>
              <a:p>
                <a:r>
                  <a:rPr lang="de-DE" dirty="0" smtClean="0"/>
                  <a:t>+ op1()</a:t>
                </a:r>
              </a:p>
              <a:p>
                <a:r>
                  <a:rPr lang="de-DE" dirty="0" smtClean="0"/>
                  <a:t>+ op2()</a:t>
                </a:r>
              </a:p>
            </p:txBody>
          </p:sp>
          <p:cxnSp>
            <p:nvCxnSpPr>
              <p:cNvPr id="14" name="Gerade Verbindung 13"/>
              <p:cNvCxnSpPr/>
              <p:nvPr/>
            </p:nvCxnSpPr>
            <p:spPr>
              <a:xfrm>
                <a:off x="2215166" y="5151549"/>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9" name="Gerade Verbindung 8"/>
            <p:cNvCxnSpPr/>
            <p:nvPr/>
          </p:nvCxnSpPr>
          <p:spPr>
            <a:xfrm rot="16200000" flipH="1">
              <a:off x="2217231" y="5200999"/>
              <a:ext cx="1983347" cy="4129"/>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0" name="Pfeil nach rechts 9"/>
            <p:cNvSpPr/>
            <p:nvPr/>
          </p:nvSpPr>
          <p:spPr>
            <a:xfrm>
              <a:off x="2975019" y="5022769"/>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5" name="Rectangle 3"/>
          <p:cNvSpPr txBox="1">
            <a:spLocks noChangeArrowheads="1"/>
          </p:cNvSpPr>
          <p:nvPr/>
        </p:nvSpPr>
        <p:spPr>
          <a:xfrm>
            <a:off x="3659073" y="3284113"/>
            <a:ext cx="4029613" cy="1983346"/>
          </a:xfrm>
          <a:prstGeom prst="rect">
            <a:avLst/>
          </a:prstGeom>
          <a:noFill/>
          <a:ln>
            <a:solidFill>
              <a:schemeClr val="bg1"/>
            </a:solidFill>
          </a:ln>
        </p:spPr>
        <p:txBody>
          <a:bodyPr vert="horz" lIns="91440" tIns="45720" rIns="91440" bIns="45720" rtlCol="0">
            <a:normAutofit/>
          </a:bodyPr>
          <a:lstStyle/>
          <a:p>
            <a:pPr marL="342900" lvl="0" indent="-342900">
              <a:spcBef>
                <a:spcPct val="20000"/>
              </a:spcBef>
              <a:defRPr/>
            </a:pPr>
            <a:r>
              <a:rPr lang="de-DE" dirty="0" smtClean="0">
                <a:latin typeface="+mj-lt"/>
              </a:rPr>
              <a:t>In C++:</a:t>
            </a:r>
          </a:p>
          <a:p>
            <a:pPr marL="342900" lvl="0" indent="-342900">
              <a:spcBef>
                <a:spcPct val="20000"/>
              </a:spcBef>
              <a:defRPr/>
            </a:pPr>
            <a:r>
              <a:rPr lang="de-DE" dirty="0" err="1" smtClean="0">
                <a:solidFill>
                  <a:srgbClr val="009900"/>
                </a:solidFill>
                <a:latin typeface="Courier New" pitchFamily="49" charset="0"/>
              </a:rPr>
              <a:t>class</a:t>
            </a:r>
            <a:r>
              <a:rPr lang="de-DE" dirty="0" smtClean="0">
                <a:latin typeface="Courier New" pitchFamily="49" charset="0"/>
              </a:rPr>
              <a:t> </a:t>
            </a:r>
            <a:r>
              <a:rPr lang="de-DE" dirty="0" err="1" smtClean="0">
                <a:latin typeface="Courier New" pitchFamily="49" charset="0"/>
              </a:rPr>
              <a:t>Example</a:t>
            </a:r>
            <a:r>
              <a:rPr lang="de-DE" dirty="0" smtClean="0">
                <a:latin typeface="Courier New" pitchFamily="49" charset="0"/>
              </a:rPr>
              <a:t> {</a:t>
            </a:r>
          </a:p>
          <a:p>
            <a:pPr marL="342900" lvl="0" indent="-342900">
              <a:spcBef>
                <a:spcPct val="20000"/>
              </a:spcBef>
              <a:defRPr/>
            </a:pPr>
            <a:r>
              <a:rPr lang="de-DE" dirty="0" err="1" smtClean="0">
                <a:solidFill>
                  <a:srgbClr val="009900"/>
                </a:solidFill>
                <a:latin typeface="Courier New" pitchFamily="49" charset="0"/>
              </a:rPr>
              <a:t>protected</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err="1" smtClean="0">
                <a:latin typeface="Courier New" pitchFamily="49" charset="0"/>
              </a:rPr>
              <a:t>void</a:t>
            </a:r>
            <a:r>
              <a:rPr lang="de-DE" dirty="0" smtClean="0">
                <a:latin typeface="Courier New" pitchFamily="49" charset="0"/>
              </a:rPr>
              <a:t> op1() </a:t>
            </a:r>
            <a:r>
              <a:rPr lang="de-DE" b="1" dirty="0" smtClean="0">
                <a:solidFill>
                  <a:srgbClr val="FF0000"/>
                </a:solidFill>
                <a:latin typeface="Courier New" pitchFamily="49" charset="0"/>
              </a:rPr>
              <a:t>= 0</a:t>
            </a:r>
            <a:r>
              <a:rPr lang="de-DE" dirty="0" smtClean="0">
                <a:latin typeface="Courier New" pitchFamily="49" charset="0"/>
              </a:rPr>
              <a:t>;</a:t>
            </a:r>
            <a:br>
              <a:rPr lang="de-DE" dirty="0" smtClean="0">
                <a:latin typeface="Courier New" pitchFamily="49" charset="0"/>
              </a:rPr>
            </a:br>
            <a:r>
              <a:rPr lang="de-DE" dirty="0" err="1" smtClean="0">
                <a:latin typeface="Courier New" pitchFamily="49" charset="0"/>
              </a:rPr>
              <a:t>void</a:t>
            </a:r>
            <a:r>
              <a:rPr lang="de-DE" dirty="0" smtClean="0">
                <a:latin typeface="Courier New" pitchFamily="49" charset="0"/>
              </a:rPr>
              <a:t> op2() </a:t>
            </a:r>
            <a:r>
              <a:rPr lang="de-DE" b="1" dirty="0" smtClean="0">
                <a:solidFill>
                  <a:srgbClr val="FF0000"/>
                </a:solidFill>
                <a:latin typeface="Courier New" pitchFamily="49" charset="0"/>
              </a:rPr>
              <a:t>= 0</a:t>
            </a:r>
            <a:r>
              <a:rPr lang="de-DE" dirty="0" smtClean="0">
                <a:latin typeface="Courier New" pitchFamily="49" charset="0"/>
              </a:rPr>
              <a:t>;</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16" name="Rectangle 3"/>
          <p:cNvSpPr txBox="1">
            <a:spLocks noChangeArrowheads="1"/>
          </p:cNvSpPr>
          <p:nvPr/>
        </p:nvSpPr>
        <p:spPr>
          <a:xfrm>
            <a:off x="3659073" y="3284113"/>
            <a:ext cx="4029613" cy="1983346"/>
          </a:xfrm>
          <a:prstGeom prst="rect">
            <a:avLst/>
          </a:prstGeom>
          <a:solidFill>
            <a:schemeClr val="bg1"/>
          </a:solidFill>
          <a:ln>
            <a:solidFill>
              <a:schemeClr val="bg1"/>
            </a:solidFill>
          </a:ln>
        </p:spPr>
        <p:txBody>
          <a:bodyPr vert="horz" lIns="91440" tIns="45720" rIns="91440" bIns="45720" rtlCol="0">
            <a:normAutofit/>
          </a:bodyPr>
          <a:lstStyle/>
          <a:p>
            <a:pPr marL="342900" lvl="0" indent="-342900">
              <a:spcBef>
                <a:spcPct val="20000"/>
              </a:spcBef>
              <a:defRPr/>
            </a:pPr>
            <a:r>
              <a:rPr lang="de-DE" dirty="0" smtClean="0"/>
              <a:t>In Java:</a:t>
            </a:r>
          </a:p>
          <a:p>
            <a:pPr marL="342900" lvl="0" indent="-342900">
              <a:spcBef>
                <a:spcPct val="20000"/>
              </a:spcBef>
              <a:defRPr/>
            </a:pPr>
            <a:r>
              <a:rPr lang="de-DE" b="1" dirty="0" err="1" smtClean="0">
                <a:solidFill>
                  <a:srgbClr val="FF0000"/>
                </a:solidFill>
                <a:latin typeface="Courier New" pitchFamily="49" charset="0"/>
              </a:rPr>
              <a:t>interface</a:t>
            </a:r>
            <a:r>
              <a:rPr lang="de-DE" b="1" dirty="0" smtClean="0">
                <a:solidFill>
                  <a:srgbClr val="FF0000"/>
                </a:solidFill>
                <a:latin typeface="Courier New" pitchFamily="49" charset="0"/>
              </a:rPr>
              <a:t> </a:t>
            </a:r>
            <a:r>
              <a:rPr lang="de-DE" dirty="0" err="1" smtClean="0">
                <a:latin typeface="Courier New" pitchFamily="49" charset="0"/>
              </a:rPr>
              <a:t>Example</a:t>
            </a:r>
            <a:r>
              <a:rPr lang="de-DE" dirty="0" smtClean="0">
                <a:latin typeface="Courier New" pitchFamily="49" charset="0"/>
              </a:rPr>
              <a:t> {</a:t>
            </a:r>
          </a:p>
          <a:p>
            <a:pPr marL="342900" lvl="0" indent="-342900">
              <a:spcBef>
                <a:spcPct val="20000"/>
              </a:spcBef>
              <a:defRPr/>
            </a:pP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a:t>
            </a:r>
            <a:r>
              <a:rPr lang="de-DE" dirty="0" smtClean="0">
                <a:latin typeface="Courier New" pitchFamily="49" charset="0"/>
              </a:rPr>
              <a:t/>
            </a:r>
            <a:br>
              <a:rPr lang="de-DE" dirty="0" smtClean="0">
                <a:latin typeface="Courier New" pitchFamily="49" charset="0"/>
              </a:rPr>
            </a:br>
            <a:r>
              <a:rPr lang="de-DE" dirty="0" err="1" smtClean="0">
                <a:latin typeface="Courier New" pitchFamily="49" charset="0"/>
              </a:rPr>
              <a:t>void</a:t>
            </a:r>
            <a:r>
              <a:rPr lang="de-DE" dirty="0" smtClean="0">
                <a:latin typeface="Courier New" pitchFamily="49" charset="0"/>
              </a:rPr>
              <a:t> op1();</a:t>
            </a:r>
            <a:br>
              <a:rPr lang="de-DE" dirty="0" smtClean="0">
                <a:latin typeface="Courier New" pitchFamily="49" charset="0"/>
              </a:rPr>
            </a:br>
            <a:r>
              <a:rPr lang="de-DE" dirty="0" err="1" smtClean="0">
                <a:latin typeface="Courier New" pitchFamily="49" charset="0"/>
              </a:rPr>
              <a:t>void</a:t>
            </a:r>
            <a:r>
              <a:rPr lang="de-DE" dirty="0" smtClean="0">
                <a:latin typeface="Courier New" pitchFamily="49" charset="0"/>
              </a:rPr>
              <a:t> op2();</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fade">
                                      <p:cBhvr>
                                        <p:cTn id="2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Schnittstellen</a:t>
            </a:r>
            <a:endParaRPr lang="de-DE" dirty="0"/>
          </a:p>
        </p:txBody>
      </p:sp>
      <p:sp>
        <p:nvSpPr>
          <p:cNvPr id="3" name="Inhaltsplatzhalter 2"/>
          <p:cNvSpPr>
            <a:spLocks noGrp="1"/>
          </p:cNvSpPr>
          <p:nvPr>
            <p:ph idx="1"/>
          </p:nvPr>
        </p:nvSpPr>
        <p:spPr/>
        <p:txBody>
          <a:bodyPr>
            <a:noAutofit/>
          </a:bodyPr>
          <a:lstStyle/>
          <a:p>
            <a:pPr>
              <a:buNone/>
            </a:pPr>
            <a:r>
              <a:rPr lang="de-DE" sz="2800" dirty="0" smtClean="0"/>
              <a:t>Motivation</a:t>
            </a:r>
          </a:p>
          <a:p>
            <a:r>
              <a:rPr lang="de-DE" sz="2400" dirty="0" smtClean="0"/>
              <a:t>Schnittstellen definieren „Dienstleistungen“ für aufrufende Klassen, sagen aber nichts über deren Implementierung aus</a:t>
            </a:r>
          </a:p>
          <a:p>
            <a:pPr lvl="1"/>
            <a:r>
              <a:rPr lang="de-DE" sz="2000" dirty="0" smtClean="0"/>
              <a:t>Funktionale Abstraktionen, die festlegen WAS implementiert werden soll, aber nicht WIE</a:t>
            </a:r>
          </a:p>
          <a:p>
            <a:r>
              <a:rPr lang="de-DE" sz="2400" dirty="0" smtClean="0"/>
              <a:t>Schnittstellen realisieren damit das Geheimnisprinzip in der stärksten Form</a:t>
            </a:r>
          </a:p>
          <a:p>
            <a:pPr lvl="1"/>
            <a:r>
              <a:rPr lang="de-DE" sz="2000" dirty="0" smtClean="0"/>
              <a:t>C++ </a:t>
            </a:r>
            <a:r>
              <a:rPr lang="de-DE" sz="2000" dirty="0" err="1" smtClean="0"/>
              <a:t>klassen</a:t>
            </a:r>
            <a:r>
              <a:rPr lang="de-DE" sz="2000" dirty="0" smtClean="0"/>
              <a:t> verhindern zwar über Sichtbarkeit den Zugriff auf Interna, ein Programmierer kann diese aber trotzdem im Code der Klasse lesen</a:t>
            </a:r>
          </a:p>
          <a:p>
            <a:pPr lvl="1"/>
            <a:r>
              <a:rPr lang="de-DE" sz="2000" dirty="0" smtClean="0"/>
              <a:t>Der C++ -Code der Schnittstelle enthält nur öffentlich sichtbare Definitionen, nicht die Implementierung</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Schnittstellen</a:t>
            </a:r>
            <a:endParaRPr lang="de-DE" dirty="0"/>
          </a:p>
        </p:txBody>
      </p:sp>
      <p:sp>
        <p:nvSpPr>
          <p:cNvPr id="3" name="Inhaltsplatzhalter 2"/>
          <p:cNvSpPr>
            <a:spLocks noGrp="1"/>
          </p:cNvSpPr>
          <p:nvPr>
            <p:ph idx="1"/>
          </p:nvPr>
        </p:nvSpPr>
        <p:spPr/>
        <p:txBody>
          <a:bodyPr>
            <a:normAutofit/>
          </a:bodyPr>
          <a:lstStyle/>
          <a:p>
            <a:r>
              <a:rPr lang="de-DE" sz="2800" dirty="0" smtClean="0"/>
              <a:t>In Java: Multiple „Vererbung“ mittels Schnittstellen</a:t>
            </a:r>
            <a:endParaRPr lang="de-DE" sz="28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33" name="Gruppieren 32"/>
          <p:cNvGrpSpPr/>
          <p:nvPr/>
        </p:nvGrpSpPr>
        <p:grpSpPr>
          <a:xfrm>
            <a:off x="558198" y="2534989"/>
            <a:ext cx="3279705" cy="3183233"/>
            <a:chOff x="558198" y="2534989"/>
            <a:chExt cx="3279705" cy="3183233"/>
          </a:xfrm>
        </p:grpSpPr>
        <p:grpSp>
          <p:nvGrpSpPr>
            <p:cNvPr id="24" name="Gruppieren 23"/>
            <p:cNvGrpSpPr/>
            <p:nvPr/>
          </p:nvGrpSpPr>
          <p:grpSpPr>
            <a:xfrm>
              <a:off x="1555720" y="3716907"/>
              <a:ext cx="232128" cy="884578"/>
              <a:chOff x="3294367" y="4734338"/>
              <a:chExt cx="232128" cy="884578"/>
            </a:xfrm>
          </p:grpSpPr>
          <p:cxnSp>
            <p:nvCxnSpPr>
              <p:cNvPr id="25" name="Gerade Verbindung 24"/>
              <p:cNvCxnSpPr/>
              <p:nvPr/>
            </p:nvCxnSpPr>
            <p:spPr>
              <a:xfrm rot="5400000">
                <a:off x="2968142" y="5175526"/>
                <a:ext cx="884578" cy="220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6" name="Gleichschenkliges Dreieck 25"/>
              <p:cNvSpPr/>
              <p:nvPr/>
            </p:nvSpPr>
            <p:spPr>
              <a:xfrm>
                <a:off x="3294367" y="4734338"/>
                <a:ext cx="232128" cy="24878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16"/>
            <p:cNvGrpSpPr/>
            <p:nvPr/>
          </p:nvGrpSpPr>
          <p:grpSpPr>
            <a:xfrm>
              <a:off x="558198" y="2534989"/>
              <a:ext cx="1553937" cy="1174126"/>
              <a:chOff x="2201965" y="4466821"/>
              <a:chExt cx="1468514" cy="1174126"/>
            </a:xfrm>
          </p:grpSpPr>
          <p:sp>
            <p:nvSpPr>
              <p:cNvPr id="10" name="Rechteck 9"/>
              <p:cNvSpPr/>
              <p:nvPr/>
            </p:nvSpPr>
            <p:spPr>
              <a:xfrm>
                <a:off x="2201965" y="4466821"/>
                <a:ext cx="1416998" cy="1174126"/>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p:cNvSpPr txBox="1"/>
              <p:nvPr/>
            </p:nvSpPr>
            <p:spPr>
              <a:xfrm>
                <a:off x="2201966" y="4466822"/>
                <a:ext cx="1455634" cy="646331"/>
              </a:xfrm>
              <a:prstGeom prst="rect">
                <a:avLst/>
              </a:prstGeom>
              <a:noFill/>
            </p:spPr>
            <p:txBody>
              <a:bodyPr wrap="square" rtlCol="0">
                <a:spAutoFit/>
              </a:bodyPr>
              <a:lstStyle/>
              <a:p>
                <a:pPr algn="ctr"/>
                <a:r>
                  <a:rPr lang="de-DE" dirty="0" smtClean="0"/>
                  <a:t>&lt;&lt;</a:t>
                </a:r>
                <a:r>
                  <a:rPr lang="de-DE" dirty="0" err="1" smtClean="0"/>
                  <a:t>interface</a:t>
                </a:r>
                <a:r>
                  <a:rPr lang="de-DE" dirty="0" smtClean="0"/>
                  <a:t>&gt;&gt;</a:t>
                </a:r>
                <a:r>
                  <a:rPr lang="de-DE" b="1" dirty="0" smtClean="0"/>
                  <a:t/>
                </a:r>
                <a:br>
                  <a:rPr lang="de-DE" b="1" dirty="0" smtClean="0"/>
                </a:br>
                <a:r>
                  <a:rPr lang="de-DE" b="1" dirty="0" smtClean="0"/>
                  <a:t>I1</a:t>
                </a:r>
              </a:p>
            </p:txBody>
          </p:sp>
          <p:sp>
            <p:nvSpPr>
              <p:cNvPr id="12" name="Textfeld 11"/>
              <p:cNvSpPr txBox="1"/>
              <p:nvPr/>
            </p:nvSpPr>
            <p:spPr>
              <a:xfrm>
                <a:off x="2214845" y="4595611"/>
                <a:ext cx="1455634" cy="984885"/>
              </a:xfrm>
              <a:prstGeom prst="rect">
                <a:avLst/>
              </a:prstGeom>
              <a:noFill/>
            </p:spPr>
            <p:txBody>
              <a:bodyPr wrap="square" rtlCol="0">
                <a:spAutoFit/>
              </a:bodyPr>
              <a:lstStyle/>
              <a:p>
                <a:r>
                  <a:rPr lang="de-DE" sz="2000" dirty="0" smtClean="0"/>
                  <a:t/>
                </a:r>
                <a:br>
                  <a:rPr lang="de-DE" sz="2000" dirty="0" smtClean="0"/>
                </a:br>
                <a:endParaRPr lang="de-DE" sz="2000" dirty="0" smtClean="0"/>
              </a:p>
              <a:p>
                <a:r>
                  <a:rPr lang="de-DE" dirty="0" smtClean="0"/>
                  <a:t>+ op1(i: </a:t>
                </a:r>
                <a:r>
                  <a:rPr lang="de-DE" dirty="0" err="1" smtClean="0"/>
                  <a:t>int</a:t>
                </a:r>
                <a:r>
                  <a:rPr lang="de-DE" dirty="0" smtClean="0"/>
                  <a:t>)</a:t>
                </a:r>
              </a:p>
            </p:txBody>
          </p:sp>
          <p:cxnSp>
            <p:nvCxnSpPr>
              <p:cNvPr id="13" name="Gerade Verbindung 12"/>
              <p:cNvCxnSpPr/>
              <p:nvPr/>
            </p:nvCxnSpPr>
            <p:spPr>
              <a:xfrm>
                <a:off x="2215166" y="5151549"/>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4" name="Gruppieren 16"/>
            <p:cNvGrpSpPr/>
            <p:nvPr/>
          </p:nvGrpSpPr>
          <p:grpSpPr>
            <a:xfrm>
              <a:off x="2193813" y="2534989"/>
              <a:ext cx="1644090" cy="1174126"/>
              <a:chOff x="2201964" y="4466821"/>
              <a:chExt cx="1553711" cy="1174126"/>
            </a:xfrm>
          </p:grpSpPr>
          <p:sp>
            <p:nvSpPr>
              <p:cNvPr id="15" name="Rechteck 14"/>
              <p:cNvSpPr/>
              <p:nvPr/>
            </p:nvSpPr>
            <p:spPr>
              <a:xfrm>
                <a:off x="2201964" y="4466821"/>
                <a:ext cx="1541540" cy="1174126"/>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2201966" y="4466822"/>
                <a:ext cx="1455634" cy="646331"/>
              </a:xfrm>
              <a:prstGeom prst="rect">
                <a:avLst/>
              </a:prstGeom>
              <a:noFill/>
            </p:spPr>
            <p:txBody>
              <a:bodyPr wrap="square" rtlCol="0">
                <a:spAutoFit/>
              </a:bodyPr>
              <a:lstStyle/>
              <a:p>
                <a:pPr algn="ctr"/>
                <a:r>
                  <a:rPr lang="de-DE" dirty="0" smtClean="0"/>
                  <a:t>&lt;&lt;</a:t>
                </a:r>
                <a:r>
                  <a:rPr lang="de-DE" dirty="0" err="1" smtClean="0"/>
                  <a:t>interface</a:t>
                </a:r>
                <a:r>
                  <a:rPr lang="de-DE" dirty="0" smtClean="0"/>
                  <a:t>&gt;&gt;</a:t>
                </a:r>
                <a:r>
                  <a:rPr lang="de-DE" b="1" dirty="0" smtClean="0"/>
                  <a:t/>
                </a:r>
                <a:br>
                  <a:rPr lang="de-DE" b="1" dirty="0" smtClean="0"/>
                </a:br>
                <a:r>
                  <a:rPr lang="de-DE" b="1" dirty="0" smtClean="0"/>
                  <a:t>I2</a:t>
                </a:r>
              </a:p>
            </p:txBody>
          </p:sp>
          <p:sp>
            <p:nvSpPr>
              <p:cNvPr id="17" name="Textfeld 16"/>
              <p:cNvSpPr txBox="1"/>
              <p:nvPr/>
            </p:nvSpPr>
            <p:spPr>
              <a:xfrm>
                <a:off x="2214844" y="4595611"/>
                <a:ext cx="1540831" cy="984885"/>
              </a:xfrm>
              <a:prstGeom prst="rect">
                <a:avLst/>
              </a:prstGeom>
              <a:noFill/>
            </p:spPr>
            <p:txBody>
              <a:bodyPr wrap="square" rtlCol="0">
                <a:spAutoFit/>
              </a:bodyPr>
              <a:lstStyle/>
              <a:p>
                <a:r>
                  <a:rPr lang="de-DE" sz="2000" dirty="0" smtClean="0"/>
                  <a:t/>
                </a:r>
                <a:br>
                  <a:rPr lang="de-DE" sz="2000" dirty="0" smtClean="0"/>
                </a:br>
                <a:endParaRPr lang="de-DE" sz="2000" dirty="0" smtClean="0"/>
              </a:p>
              <a:p>
                <a:r>
                  <a:rPr lang="de-DE" dirty="0" smtClean="0"/>
                  <a:t>+ op2(s: </a:t>
                </a:r>
                <a:r>
                  <a:rPr lang="de-DE" dirty="0" err="1" smtClean="0"/>
                  <a:t>string</a:t>
                </a:r>
                <a:r>
                  <a:rPr lang="de-DE" dirty="0" smtClean="0"/>
                  <a:t>)</a:t>
                </a:r>
              </a:p>
            </p:txBody>
          </p:sp>
          <p:cxnSp>
            <p:nvCxnSpPr>
              <p:cNvPr id="18" name="Gerade Verbindung 17"/>
              <p:cNvCxnSpPr/>
              <p:nvPr/>
            </p:nvCxnSpPr>
            <p:spPr>
              <a:xfrm>
                <a:off x="2215166" y="5151549"/>
                <a:ext cx="1390919"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9" name="Gruppieren 16"/>
            <p:cNvGrpSpPr/>
            <p:nvPr/>
          </p:nvGrpSpPr>
          <p:grpSpPr>
            <a:xfrm>
              <a:off x="1369565" y="4544096"/>
              <a:ext cx="1605454" cy="1174126"/>
              <a:chOff x="2201964" y="4466821"/>
              <a:chExt cx="1517199" cy="1174126"/>
            </a:xfrm>
          </p:grpSpPr>
          <p:sp>
            <p:nvSpPr>
              <p:cNvPr id="20" name="Rechteck 19"/>
              <p:cNvSpPr/>
              <p:nvPr/>
            </p:nvSpPr>
            <p:spPr>
              <a:xfrm>
                <a:off x="2201964" y="4466821"/>
                <a:ext cx="1517199" cy="1174126"/>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p:cNvSpPr txBox="1"/>
              <p:nvPr/>
            </p:nvSpPr>
            <p:spPr>
              <a:xfrm>
                <a:off x="2201966" y="4466822"/>
                <a:ext cx="1455634" cy="369332"/>
              </a:xfrm>
              <a:prstGeom prst="rect">
                <a:avLst/>
              </a:prstGeom>
              <a:noFill/>
            </p:spPr>
            <p:txBody>
              <a:bodyPr wrap="square" rtlCol="0">
                <a:spAutoFit/>
              </a:bodyPr>
              <a:lstStyle/>
              <a:p>
                <a:pPr algn="ctr"/>
                <a:r>
                  <a:rPr lang="de-DE" b="1" dirty="0" err="1" smtClean="0"/>
                  <a:t>myClass</a:t>
                </a:r>
                <a:endParaRPr lang="de-DE" b="1" dirty="0" smtClean="0"/>
              </a:p>
            </p:txBody>
          </p:sp>
          <p:sp>
            <p:nvSpPr>
              <p:cNvPr id="22" name="Textfeld 21"/>
              <p:cNvSpPr txBox="1"/>
              <p:nvPr/>
            </p:nvSpPr>
            <p:spPr>
              <a:xfrm>
                <a:off x="2214845" y="4595611"/>
                <a:ext cx="1455634" cy="984885"/>
              </a:xfrm>
              <a:prstGeom prst="rect">
                <a:avLst/>
              </a:prstGeom>
              <a:noFill/>
            </p:spPr>
            <p:txBody>
              <a:bodyPr wrap="square" rtlCol="0">
                <a:spAutoFit/>
              </a:bodyPr>
              <a:lstStyle/>
              <a:p>
                <a:r>
                  <a:rPr lang="de-DE" sz="2000" dirty="0" smtClean="0"/>
                  <a:t/>
                </a:r>
                <a:br>
                  <a:rPr lang="de-DE" sz="2000" dirty="0" smtClean="0"/>
                </a:br>
                <a:r>
                  <a:rPr lang="de-DE" dirty="0" smtClean="0"/>
                  <a:t>+op1(i: </a:t>
                </a:r>
                <a:r>
                  <a:rPr lang="de-DE" dirty="0" err="1" smtClean="0"/>
                  <a:t>int</a:t>
                </a:r>
                <a:r>
                  <a:rPr lang="de-DE" dirty="0" smtClean="0"/>
                  <a:t>)</a:t>
                </a:r>
              </a:p>
              <a:p>
                <a:r>
                  <a:rPr lang="de-DE" dirty="0" smtClean="0"/>
                  <a:t>+ op2(s:string)</a:t>
                </a:r>
              </a:p>
            </p:txBody>
          </p:sp>
          <p:cxnSp>
            <p:nvCxnSpPr>
              <p:cNvPr id="23" name="Gerade Verbindung 22"/>
              <p:cNvCxnSpPr/>
              <p:nvPr/>
            </p:nvCxnSpPr>
            <p:spPr>
              <a:xfrm>
                <a:off x="2227336" y="4842456"/>
                <a:ext cx="1489276" cy="238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0" name="Gruppieren 29"/>
            <p:cNvGrpSpPr/>
            <p:nvPr/>
          </p:nvGrpSpPr>
          <p:grpSpPr>
            <a:xfrm>
              <a:off x="2405726" y="3716907"/>
              <a:ext cx="232128" cy="884578"/>
              <a:chOff x="3294367" y="4734338"/>
              <a:chExt cx="232128" cy="884578"/>
            </a:xfrm>
          </p:grpSpPr>
          <p:cxnSp>
            <p:nvCxnSpPr>
              <p:cNvPr id="31" name="Gerade Verbindung 30"/>
              <p:cNvCxnSpPr/>
              <p:nvPr/>
            </p:nvCxnSpPr>
            <p:spPr>
              <a:xfrm rot="5400000">
                <a:off x="2968142" y="5175526"/>
                <a:ext cx="884578" cy="220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2" name="Gleichschenkliges Dreieck 31"/>
              <p:cNvSpPr/>
              <p:nvPr/>
            </p:nvSpPr>
            <p:spPr>
              <a:xfrm>
                <a:off x="3294367" y="4734338"/>
                <a:ext cx="232128" cy="24878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sp>
        <p:nvSpPr>
          <p:cNvPr id="34" name="Rectangle 3"/>
          <p:cNvSpPr txBox="1">
            <a:spLocks noChangeArrowheads="1"/>
          </p:cNvSpPr>
          <p:nvPr/>
        </p:nvSpPr>
        <p:spPr>
          <a:xfrm>
            <a:off x="4559122" y="2253802"/>
            <a:ext cx="4584878" cy="3670479"/>
          </a:xfrm>
          <a:prstGeom prst="rect">
            <a:avLst/>
          </a:prstGeom>
          <a:noFill/>
          <a:ln>
            <a:solidFill>
              <a:schemeClr val="bg1"/>
            </a:solidFill>
          </a:ln>
        </p:spPr>
        <p:txBody>
          <a:bodyPr vert="horz" lIns="91440" tIns="45720" rIns="91440" bIns="45720" rtlCol="0">
            <a:normAutofit/>
          </a:bodyPr>
          <a:lstStyle/>
          <a:p>
            <a:pPr marL="342900" lvl="0" indent="-342900">
              <a:spcBef>
                <a:spcPct val="20000"/>
              </a:spcBef>
            </a:pP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interface</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 </a:t>
            </a:r>
            <a:r>
              <a:rPr lang="de-DE" dirty="0" smtClean="0">
                <a:latin typeface="Courier New" pitchFamily="49" charset="0"/>
              </a:rPr>
              <a:t>I1</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a:t>
            </a:r>
            <a:r>
              <a:rPr lang="de-DE" dirty="0" smtClean="0">
                <a:latin typeface="Courier New" pitchFamily="49" charset="0"/>
              </a:rPr>
              <a:t>{</a:t>
            </a: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lvl="0" indent="-342900">
              <a:spcBef>
                <a:spcPct val="20000"/>
              </a:spcBef>
              <a:defRPr/>
            </a:pP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rgbClr val="009900"/>
                </a:solidFill>
                <a:effectLst/>
                <a:uLnTx/>
                <a:uFillTx/>
                <a:latin typeface="Courier New" pitchFamily="49" charset="0"/>
                <a:ea typeface="+mn-ea"/>
                <a:cs typeface="+mn-cs"/>
              </a:rPr>
              <a:t>public</a:t>
            </a:r>
            <a:r>
              <a:rPr kumimoji="0" lang="de-DE" sz="1800" b="0" i="0" u="none" strike="noStrike" kern="1200" cap="none" spc="0" normalizeH="0" baseline="0" noProof="0" dirty="0" smtClean="0">
                <a:ln>
                  <a:noFill/>
                </a:ln>
                <a:solidFill>
                  <a:srgbClr val="009900"/>
                </a:solidFill>
                <a:effectLst/>
                <a:uLnTx/>
                <a:uFillTx/>
                <a:latin typeface="Courier New" pitchFamily="49" charset="0"/>
                <a:ea typeface="+mn-ea"/>
                <a:cs typeface="+mn-cs"/>
              </a:rPr>
              <a:t> </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void</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op1(</a:t>
            </a:r>
            <a:r>
              <a:rPr kumimoji="0" lang="de-DE" sz="1800" b="0" i="0" u="none" strike="noStrike" kern="1200" cap="none" spc="0" normalizeH="0" baseline="0" noProof="0" dirty="0" err="1" smtClean="0">
                <a:ln>
                  <a:noFill/>
                </a:ln>
                <a:solidFill>
                  <a:schemeClr val="tx1"/>
                </a:solidFill>
                <a:effectLst/>
                <a:uLnTx/>
                <a:uFillTx/>
                <a:latin typeface="Courier New" pitchFamily="49" charset="0"/>
                <a:ea typeface="+mn-ea"/>
                <a:cs typeface="+mn-cs"/>
              </a:rPr>
              <a:t>int</a:t>
            </a: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 i);</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rPr>
              <a:t>};</a:t>
            </a:r>
          </a:p>
          <a:p>
            <a:pPr marL="342900" lvl="0" indent="-342900">
              <a:spcBef>
                <a:spcPct val="20000"/>
              </a:spcBef>
            </a:pPr>
            <a:r>
              <a:rPr lang="de-DE" dirty="0" err="1" smtClean="0">
                <a:solidFill>
                  <a:srgbClr val="009900"/>
                </a:solidFill>
                <a:latin typeface="Courier New" pitchFamily="49" charset="0"/>
              </a:rPr>
              <a:t>interface</a:t>
            </a:r>
            <a:r>
              <a:rPr lang="de-DE" dirty="0" smtClean="0">
                <a:solidFill>
                  <a:srgbClr val="009900"/>
                </a:solidFill>
                <a:latin typeface="Courier New" pitchFamily="49" charset="0"/>
              </a:rPr>
              <a:t> </a:t>
            </a:r>
            <a:r>
              <a:rPr lang="de-DE" dirty="0" smtClean="0">
                <a:latin typeface="Courier New" pitchFamily="49" charset="0"/>
              </a:rPr>
              <a:t>I2 {</a:t>
            </a:r>
          </a:p>
          <a:p>
            <a:pPr marL="342900" lvl="0" indent="-342900">
              <a:spcBef>
                <a:spcPct val="20000"/>
              </a:spcBef>
              <a:defRPr/>
            </a:pPr>
            <a:r>
              <a:rPr lang="de-DE" dirty="0" smtClean="0">
                <a:solidFill>
                  <a:srgbClr val="009900"/>
                </a:solidFill>
                <a:latin typeface="Courier New" pitchFamily="49" charset="0"/>
              </a:rPr>
              <a:t>  </a:t>
            </a: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 </a:t>
            </a:r>
            <a:r>
              <a:rPr lang="de-DE" dirty="0" err="1" smtClean="0">
                <a:latin typeface="Courier New" pitchFamily="49" charset="0"/>
              </a:rPr>
              <a:t>void</a:t>
            </a:r>
            <a:r>
              <a:rPr lang="de-DE" dirty="0" smtClean="0">
                <a:latin typeface="Courier New" pitchFamily="49" charset="0"/>
              </a:rPr>
              <a:t> op2(String s);</a:t>
            </a:r>
          </a:p>
          <a:p>
            <a:pPr marL="342900" lvl="0" indent="-342900">
              <a:spcBef>
                <a:spcPct val="20000"/>
              </a:spcBef>
              <a:defRPr/>
            </a:pPr>
            <a:r>
              <a:rPr lang="de-DE" dirty="0" smtClean="0">
                <a:latin typeface="Courier New" pitchFamily="49" charset="0"/>
              </a:rPr>
              <a:t>};</a:t>
            </a:r>
          </a:p>
          <a:p>
            <a:pPr marL="342900" lvl="0" indent="-342900">
              <a:spcBef>
                <a:spcPct val="20000"/>
              </a:spcBef>
            </a:pPr>
            <a:r>
              <a:rPr lang="de-DE" dirty="0" err="1" smtClean="0">
                <a:solidFill>
                  <a:srgbClr val="009900"/>
                </a:solidFill>
                <a:latin typeface="Courier New" pitchFamily="49" charset="0"/>
              </a:rPr>
              <a:t>class</a:t>
            </a:r>
            <a:r>
              <a:rPr lang="de-DE" dirty="0" smtClean="0">
                <a:latin typeface="Courier New" pitchFamily="49" charset="0"/>
              </a:rPr>
              <a:t> </a:t>
            </a:r>
            <a:r>
              <a:rPr lang="de-DE" dirty="0" err="1" smtClean="0">
                <a:latin typeface="Courier New" pitchFamily="49" charset="0"/>
              </a:rPr>
              <a:t>MyClass</a:t>
            </a:r>
            <a:r>
              <a:rPr lang="de-DE" dirty="0" smtClean="0">
                <a:latin typeface="Courier New" pitchFamily="49" charset="0"/>
              </a:rPr>
              <a:t/>
            </a:r>
            <a:br>
              <a:rPr lang="de-DE" dirty="0" smtClean="0">
                <a:latin typeface="Courier New" pitchFamily="49" charset="0"/>
              </a:rPr>
            </a:br>
            <a:r>
              <a:rPr lang="de-DE" dirty="0" smtClean="0">
                <a:latin typeface="Courier New" pitchFamily="49" charset="0"/>
              </a:rPr>
              <a:t> </a:t>
            </a:r>
            <a:r>
              <a:rPr lang="de-DE" dirty="0" err="1" smtClean="0">
                <a:latin typeface="Courier New" pitchFamily="49" charset="0"/>
              </a:rPr>
              <a:t>implements</a:t>
            </a:r>
            <a:r>
              <a:rPr lang="de-DE" dirty="0" smtClean="0">
                <a:latin typeface="Courier New" pitchFamily="49" charset="0"/>
              </a:rPr>
              <a:t> I1, I2 {</a:t>
            </a:r>
          </a:p>
          <a:p>
            <a:pPr marL="342900" lvl="0" indent="-342900">
              <a:spcBef>
                <a:spcPct val="20000"/>
              </a:spcBef>
            </a:pPr>
            <a:r>
              <a:rPr lang="de-DE" dirty="0" smtClean="0">
                <a:solidFill>
                  <a:srgbClr val="009900"/>
                </a:solidFill>
                <a:latin typeface="Courier New" pitchFamily="49" charset="0"/>
              </a:rPr>
              <a:t>  </a:t>
            </a: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 </a:t>
            </a:r>
            <a:r>
              <a:rPr lang="de-DE" dirty="0" err="1" smtClean="0">
                <a:latin typeface="Courier New" pitchFamily="49" charset="0"/>
              </a:rPr>
              <a:t>void</a:t>
            </a:r>
            <a:r>
              <a:rPr lang="de-DE" dirty="0" smtClean="0">
                <a:latin typeface="Courier New" pitchFamily="49" charset="0"/>
              </a:rPr>
              <a:t> op1(</a:t>
            </a:r>
            <a:r>
              <a:rPr lang="de-DE" dirty="0" err="1" smtClean="0">
                <a:latin typeface="Courier New" pitchFamily="49" charset="0"/>
              </a:rPr>
              <a:t>int</a:t>
            </a:r>
            <a:r>
              <a:rPr lang="de-DE" dirty="0" smtClean="0">
                <a:latin typeface="Courier New" pitchFamily="49" charset="0"/>
              </a:rPr>
              <a:t> i) {…}</a:t>
            </a:r>
          </a:p>
          <a:p>
            <a:pPr marL="342900" lvl="0" indent="-342900">
              <a:spcBef>
                <a:spcPct val="20000"/>
              </a:spcBef>
              <a:defRPr/>
            </a:pPr>
            <a:r>
              <a:rPr lang="de-DE" dirty="0" smtClean="0">
                <a:solidFill>
                  <a:srgbClr val="009900"/>
                </a:solidFill>
                <a:latin typeface="Courier New" pitchFamily="49" charset="0"/>
              </a:rPr>
              <a:t>  </a:t>
            </a:r>
            <a:r>
              <a:rPr lang="de-DE" dirty="0" err="1" smtClean="0">
                <a:solidFill>
                  <a:srgbClr val="009900"/>
                </a:solidFill>
                <a:latin typeface="Courier New" pitchFamily="49" charset="0"/>
              </a:rPr>
              <a:t>public</a:t>
            </a:r>
            <a:r>
              <a:rPr lang="de-DE" dirty="0" smtClean="0">
                <a:solidFill>
                  <a:srgbClr val="009900"/>
                </a:solidFill>
                <a:latin typeface="Courier New" pitchFamily="49" charset="0"/>
              </a:rPr>
              <a:t> </a:t>
            </a:r>
            <a:r>
              <a:rPr lang="de-DE" dirty="0" err="1" smtClean="0">
                <a:latin typeface="Courier New" pitchFamily="49" charset="0"/>
              </a:rPr>
              <a:t>void</a:t>
            </a:r>
            <a:r>
              <a:rPr lang="de-DE" dirty="0" smtClean="0">
                <a:latin typeface="Courier New" pitchFamily="49" charset="0"/>
              </a:rPr>
              <a:t> op2(String s){…}</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cxnSp>
        <p:nvCxnSpPr>
          <p:cNvPr id="35" name="Gerade Verbindung 34"/>
          <p:cNvCxnSpPr/>
          <p:nvPr/>
        </p:nvCxnSpPr>
        <p:spPr>
          <a:xfrm rot="16200000" flipH="1">
            <a:off x="2259683" y="4049843"/>
            <a:ext cx="3825024" cy="1124"/>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6" name="Pfeil nach rechts 35"/>
          <p:cNvSpPr/>
          <p:nvPr/>
        </p:nvSpPr>
        <p:spPr>
          <a:xfrm>
            <a:off x="3953816" y="4069731"/>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Schnittstellen</a:t>
            </a:r>
            <a:endParaRPr lang="de-DE" dirty="0"/>
          </a:p>
        </p:txBody>
      </p:sp>
      <p:sp>
        <p:nvSpPr>
          <p:cNvPr id="3" name="Inhaltsplatzhalter 2"/>
          <p:cNvSpPr>
            <a:spLocks noGrp="1"/>
          </p:cNvSpPr>
          <p:nvPr>
            <p:ph idx="1"/>
          </p:nvPr>
        </p:nvSpPr>
        <p:spPr/>
        <p:txBody>
          <a:bodyPr>
            <a:noAutofit/>
          </a:bodyPr>
          <a:lstStyle/>
          <a:p>
            <a:r>
              <a:rPr lang="de-DE" sz="2800" dirty="0" smtClean="0"/>
              <a:t>UML 2 erlaubt zusätzlich zu abstrakten Operationen auch die Definition von Attributen in der Schnittstelle</a:t>
            </a:r>
          </a:p>
          <a:p>
            <a:endParaRPr lang="de-DE" sz="2800" dirty="0" smtClean="0"/>
          </a:p>
          <a:p>
            <a:r>
              <a:rPr lang="de-DE" sz="2800" dirty="0" smtClean="0"/>
              <a:t>Java erlaubt in Schnittstellen nur öffentliche, unveränderliche </a:t>
            </a:r>
            <a:r>
              <a:rPr lang="de-DE" sz="2800" b="1" dirty="0" smtClean="0"/>
              <a:t>und</a:t>
            </a:r>
            <a:r>
              <a:rPr lang="de-DE" sz="2800" dirty="0" smtClean="0"/>
              <a:t> initialisierte </a:t>
            </a:r>
            <a:r>
              <a:rPr lang="de-DE" sz="2800" b="1" dirty="0" smtClean="0"/>
              <a:t>Klassen</a:t>
            </a:r>
            <a:r>
              <a:rPr lang="de-DE" sz="2800" dirty="0" smtClean="0"/>
              <a:t>attribute</a:t>
            </a:r>
          </a:p>
          <a:p>
            <a:pPr lvl="1"/>
            <a:r>
              <a:rPr lang="de-DE" sz="2400" dirty="0" smtClean="0"/>
              <a:t>z.B.  </a:t>
            </a:r>
            <a:r>
              <a:rPr lang="de-DE" sz="1800" dirty="0" err="1" smtClean="0">
                <a:latin typeface="Courier New" pitchFamily="49" charset="0"/>
                <a:cs typeface="Courier New" pitchFamily="49" charset="0"/>
              </a:rPr>
              <a:t>public</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static</a:t>
            </a:r>
            <a:r>
              <a:rPr lang="de-DE" sz="1800" dirty="0" smtClean="0">
                <a:latin typeface="Courier New" pitchFamily="49" charset="0"/>
                <a:cs typeface="Courier New" pitchFamily="49" charset="0"/>
              </a:rPr>
              <a:t> final double M_PI = 3.14159</a:t>
            </a:r>
          </a:p>
          <a:p>
            <a:pPr lvl="1"/>
            <a:r>
              <a:rPr lang="de-DE" sz="2000" dirty="0" smtClean="0">
                <a:latin typeface="+mj-lt"/>
                <a:cs typeface="Courier New" pitchFamily="49" charset="0"/>
              </a:rPr>
              <a:t>Konvention: Namen vollständig in Großbuchstaben</a:t>
            </a:r>
          </a:p>
          <a:p>
            <a:pPr lvl="1"/>
            <a:r>
              <a:rPr lang="de-DE" sz="1800" dirty="0" err="1" smtClean="0">
                <a:latin typeface="Courier New" pitchFamily="49" charset="0"/>
                <a:cs typeface="Courier New" pitchFamily="49" charset="0"/>
              </a:rPr>
              <a:t>static</a:t>
            </a:r>
            <a:r>
              <a:rPr lang="de-DE" sz="2000" dirty="0" smtClean="0">
                <a:latin typeface="+mj-lt"/>
                <a:cs typeface="Courier New" pitchFamily="49" charset="0"/>
              </a:rPr>
              <a:t> und </a:t>
            </a:r>
            <a:r>
              <a:rPr lang="de-DE" sz="1800" dirty="0" smtClean="0">
                <a:latin typeface="Courier New" pitchFamily="49" charset="0"/>
                <a:cs typeface="Courier New" pitchFamily="49" charset="0"/>
              </a:rPr>
              <a:t>final</a:t>
            </a:r>
            <a:r>
              <a:rPr lang="de-DE" sz="2000" dirty="0" smtClean="0">
                <a:latin typeface="+mj-lt"/>
                <a:cs typeface="Courier New" pitchFamily="49" charset="0"/>
              </a:rPr>
              <a:t> können auch entfallen (wird dann implizit angenommen)</a:t>
            </a:r>
            <a:endParaRPr lang="de-DE" sz="2000" dirty="0">
              <a:latin typeface="+mj-lt"/>
              <a:cs typeface="Courier New" pitchFamily="49" charset="0"/>
            </a:endParaRPr>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Schnittstellen</a:t>
            </a:r>
            <a:endParaRPr lang="de-DE" dirty="0"/>
          </a:p>
        </p:txBody>
      </p:sp>
      <p:sp>
        <p:nvSpPr>
          <p:cNvPr id="3" name="Inhaltsplatzhalter 2"/>
          <p:cNvSpPr>
            <a:spLocks noGrp="1"/>
          </p:cNvSpPr>
          <p:nvPr>
            <p:ph idx="1"/>
          </p:nvPr>
        </p:nvSpPr>
        <p:spPr>
          <a:xfrm>
            <a:off x="457200" y="1600200"/>
            <a:ext cx="8229600" cy="4723327"/>
          </a:xfrm>
        </p:spPr>
        <p:txBody>
          <a:bodyPr>
            <a:normAutofit/>
          </a:bodyPr>
          <a:lstStyle/>
          <a:p>
            <a:pPr>
              <a:buNone/>
            </a:pPr>
            <a:r>
              <a:rPr lang="de-DE" sz="2800" dirty="0" smtClean="0"/>
              <a:t>Praktisches Beispiel (Java)</a:t>
            </a:r>
          </a:p>
          <a:p>
            <a:r>
              <a:rPr lang="de-DE" sz="2400" dirty="0" smtClean="0"/>
              <a:t>Beim Drücken der ESC-Taste soll das Fenster einer Anwendung geschlossen werden</a:t>
            </a:r>
          </a:p>
          <a:p>
            <a:r>
              <a:rPr lang="de-DE" sz="2400" dirty="0" smtClean="0"/>
              <a:t>Fenster gibt Tastatur-Events über eine Schnittstelle </a:t>
            </a:r>
            <a:r>
              <a:rPr lang="de-DE" sz="2000" dirty="0" err="1" smtClean="0">
                <a:latin typeface="Courier New" pitchFamily="49" charset="0"/>
                <a:cs typeface="Courier New" pitchFamily="49" charset="0"/>
              </a:rPr>
              <a:t>KeyListener</a:t>
            </a:r>
            <a:r>
              <a:rPr lang="de-DE" sz="2400" dirty="0" smtClean="0"/>
              <a:t> weiter:</a:t>
            </a:r>
            <a:br>
              <a:rPr lang="de-DE" sz="2400" dirty="0" smtClean="0"/>
            </a:br>
            <a:r>
              <a:rPr lang="de-DE" sz="1800" dirty="0" err="1" smtClean="0">
                <a:latin typeface="Courier New" pitchFamily="49" charset="0"/>
                <a:cs typeface="Courier New" pitchFamily="49" charset="0"/>
              </a:rPr>
              <a:t>interface</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KeyListener</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extends</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EventListener</a:t>
            </a:r>
            <a:r>
              <a:rPr lang="de-DE" sz="1800" dirty="0" smtClean="0">
                <a:latin typeface="Courier New" pitchFamily="49" charset="0"/>
                <a:cs typeface="Courier New" pitchFamily="49" charset="0"/>
              </a:rPr>
              <a:t>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public</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void</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keyPressed</a:t>
            </a:r>
            <a:r>
              <a:rPr lang="de-DE" sz="1800" dirty="0" smtClean="0">
                <a:latin typeface="Courier New" pitchFamily="49" charset="0"/>
                <a:cs typeface="Courier New" pitchFamily="49" charset="0"/>
              </a:rPr>
              <a:t>(</a:t>
            </a:r>
            <a:r>
              <a:rPr lang="de-DE" sz="1800" dirty="0" err="1" smtClean="0">
                <a:latin typeface="Courier New" pitchFamily="49" charset="0"/>
                <a:cs typeface="Courier New" pitchFamily="49" charset="0"/>
              </a:rPr>
              <a:t>KeyEvent</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event</a:t>
            </a:r>
            <a:r>
              <a:rPr lang="de-DE" sz="1800" dirty="0" smtClean="0">
                <a:latin typeface="Courier New" pitchFamily="49" charset="0"/>
                <a:cs typeface="Courier New" pitchFamily="49" charset="0"/>
              </a:rPr>
              <a:t>);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public</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void</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keyReleased</a:t>
            </a:r>
            <a:r>
              <a:rPr lang="de-DE" sz="1800" dirty="0" smtClean="0">
                <a:latin typeface="Courier New" pitchFamily="49" charset="0"/>
                <a:cs typeface="Courier New" pitchFamily="49" charset="0"/>
              </a:rPr>
              <a:t>(</a:t>
            </a:r>
            <a:r>
              <a:rPr lang="de-DE" sz="1800" dirty="0" err="1" smtClean="0">
                <a:latin typeface="Courier New" pitchFamily="49" charset="0"/>
                <a:cs typeface="Courier New" pitchFamily="49" charset="0"/>
              </a:rPr>
              <a:t>KeyEvent</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event</a:t>
            </a:r>
            <a:r>
              <a:rPr lang="de-DE" sz="1800" dirty="0" smtClean="0">
                <a:latin typeface="Courier New" pitchFamily="49" charset="0"/>
                <a:cs typeface="Courier New" pitchFamily="49" charset="0"/>
              </a:rPr>
              <a:t>);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public</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void</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keyTyped</a:t>
            </a:r>
            <a:r>
              <a:rPr lang="de-DE" sz="1800" dirty="0" smtClean="0">
                <a:latin typeface="Courier New" pitchFamily="49" charset="0"/>
                <a:cs typeface="Courier New" pitchFamily="49" charset="0"/>
              </a:rPr>
              <a:t>(</a:t>
            </a:r>
            <a:r>
              <a:rPr lang="de-DE" sz="1800" dirty="0" err="1" smtClean="0">
                <a:latin typeface="Courier New" pitchFamily="49" charset="0"/>
                <a:cs typeface="Courier New" pitchFamily="49" charset="0"/>
              </a:rPr>
              <a:t>KeyEvent</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event</a:t>
            </a:r>
            <a:r>
              <a:rPr lang="de-DE" sz="1800" dirty="0" smtClean="0">
                <a:latin typeface="Courier New" pitchFamily="49" charset="0"/>
                <a:cs typeface="Courier New" pitchFamily="49" charset="0"/>
              </a:rPr>
              <a:t>);</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a:t>
            </a:r>
          </a:p>
          <a:p>
            <a:r>
              <a:rPr lang="de-DE" sz="2400" dirty="0" smtClean="0"/>
              <a:t>Eine Anwendungsklasse implementiert diese Schnittstelle</a:t>
            </a:r>
          </a:p>
          <a:p>
            <a:pPr lvl="1"/>
            <a:r>
              <a:rPr lang="de-DE" sz="2000" dirty="0" smtClean="0"/>
              <a:t>Hier nur </a:t>
            </a:r>
            <a:r>
              <a:rPr lang="de-DE" sz="2000" dirty="0" err="1" smtClean="0"/>
              <a:t>keyPressed</a:t>
            </a:r>
            <a:r>
              <a:rPr lang="de-DE" sz="2000" dirty="0" smtClean="0"/>
              <a:t> relevant, alle anderen Operationen können leer implementiert werden</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Schnittstellen</a:t>
            </a:r>
            <a:endParaRPr lang="de-DE" dirty="0"/>
          </a:p>
        </p:txBody>
      </p:sp>
      <p:sp>
        <p:nvSpPr>
          <p:cNvPr id="3" name="Inhaltsplatzhalter 2"/>
          <p:cNvSpPr>
            <a:spLocks noGrp="1"/>
          </p:cNvSpPr>
          <p:nvPr>
            <p:ph idx="1"/>
          </p:nvPr>
        </p:nvSpPr>
        <p:spPr>
          <a:xfrm>
            <a:off x="457200" y="1600200"/>
            <a:ext cx="8229600" cy="4723327"/>
          </a:xfrm>
        </p:spPr>
        <p:txBody>
          <a:bodyPr>
            <a:normAutofit/>
          </a:bodyPr>
          <a:lstStyle/>
          <a:p>
            <a:pPr>
              <a:buNone/>
            </a:pPr>
            <a:r>
              <a:rPr lang="de-DE" sz="2800" dirty="0" smtClean="0"/>
              <a:t>Praktisches Beispiel (Java)</a:t>
            </a:r>
          </a:p>
          <a:p>
            <a:r>
              <a:rPr lang="de-DE" sz="1800" dirty="0" err="1" smtClean="0">
                <a:latin typeface="Courier New" pitchFamily="49" charset="0"/>
                <a:cs typeface="Courier New" pitchFamily="49" charset="0"/>
              </a:rPr>
              <a:t>class</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MyAppClass</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implements</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KeyListener</a:t>
            </a:r>
            <a:r>
              <a:rPr lang="de-DE" sz="1800" dirty="0" smtClean="0">
                <a:latin typeface="Courier New" pitchFamily="49" charset="0"/>
                <a:cs typeface="Courier New" pitchFamily="49" charset="0"/>
              </a:rPr>
              <a:t>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smtClean="0">
                <a:solidFill>
                  <a:srgbClr val="00B050"/>
                </a:solidFill>
                <a:latin typeface="Courier New" pitchFamily="49" charset="0"/>
                <a:cs typeface="Courier New" pitchFamily="49" charset="0"/>
              </a:rPr>
              <a:t>// Attribute und Methoden der Anwendungsklasse</a:t>
            </a:r>
            <a:r>
              <a:rPr lang="de-DE" sz="1800" dirty="0" smtClean="0">
                <a:latin typeface="Courier New" pitchFamily="49" charset="0"/>
                <a:cs typeface="Courier New" pitchFamily="49" charset="0"/>
              </a:rPr>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public</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void</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keyPressed</a:t>
            </a:r>
            <a:r>
              <a:rPr lang="de-DE" sz="1800" dirty="0" smtClean="0">
                <a:latin typeface="Courier New" pitchFamily="49" charset="0"/>
                <a:cs typeface="Courier New" pitchFamily="49" charset="0"/>
              </a:rPr>
              <a:t>(</a:t>
            </a:r>
            <a:r>
              <a:rPr lang="de-DE" sz="1800" dirty="0" err="1" smtClean="0">
                <a:latin typeface="Courier New" pitchFamily="49" charset="0"/>
                <a:cs typeface="Courier New" pitchFamily="49" charset="0"/>
              </a:rPr>
              <a:t>KeyEvent</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event</a:t>
            </a:r>
            <a:r>
              <a:rPr lang="de-DE" sz="1800" dirty="0" smtClean="0">
                <a:latin typeface="Courier New" pitchFamily="49" charset="0"/>
                <a:cs typeface="Courier New" pitchFamily="49" charset="0"/>
              </a:rPr>
              <a:t>)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smtClean="0">
                <a:solidFill>
                  <a:srgbClr val="00B050"/>
                </a:solidFill>
                <a:latin typeface="Courier New" pitchFamily="49" charset="0"/>
                <a:cs typeface="Courier New" pitchFamily="49" charset="0"/>
              </a:rPr>
              <a:t>// wenn ESC gedrückt, schließe Fenster</a:t>
            </a:r>
            <a:r>
              <a:rPr lang="de-DE" sz="1800" dirty="0" smtClean="0">
                <a:latin typeface="Courier New" pitchFamily="49" charset="0"/>
                <a:cs typeface="Courier New" pitchFamily="49" charset="0"/>
              </a:rPr>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public</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void</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keyReleased</a:t>
            </a:r>
            <a:r>
              <a:rPr lang="de-DE" sz="1800" dirty="0" smtClean="0">
                <a:latin typeface="Courier New" pitchFamily="49" charset="0"/>
                <a:cs typeface="Courier New" pitchFamily="49" charset="0"/>
              </a:rPr>
              <a:t>(</a:t>
            </a:r>
            <a:r>
              <a:rPr lang="de-DE" sz="1800" dirty="0" err="1" smtClean="0">
                <a:latin typeface="Courier New" pitchFamily="49" charset="0"/>
                <a:cs typeface="Courier New" pitchFamily="49" charset="0"/>
              </a:rPr>
              <a:t>KeyEvent</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event</a:t>
            </a:r>
            <a:r>
              <a:rPr lang="de-DE" sz="1800" dirty="0" smtClean="0">
                <a:latin typeface="Courier New" pitchFamily="49" charset="0"/>
                <a:cs typeface="Courier New" pitchFamily="49" charset="0"/>
              </a:rPr>
              <a:t>)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public</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void</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keyTyped</a:t>
            </a:r>
            <a:r>
              <a:rPr lang="de-DE" sz="1800" dirty="0" smtClean="0">
                <a:latin typeface="Courier New" pitchFamily="49" charset="0"/>
                <a:cs typeface="Courier New" pitchFamily="49" charset="0"/>
              </a:rPr>
              <a:t>(</a:t>
            </a:r>
            <a:r>
              <a:rPr lang="de-DE" sz="1800" dirty="0" err="1" smtClean="0">
                <a:latin typeface="Courier New" pitchFamily="49" charset="0"/>
                <a:cs typeface="Courier New" pitchFamily="49" charset="0"/>
              </a:rPr>
              <a:t>KeyEvent</a:t>
            </a:r>
            <a:r>
              <a:rPr lang="de-DE" sz="1800" dirty="0" smtClean="0">
                <a:latin typeface="Courier New" pitchFamily="49" charset="0"/>
                <a:cs typeface="Courier New" pitchFamily="49" charset="0"/>
              </a:rPr>
              <a:t> </a:t>
            </a:r>
            <a:r>
              <a:rPr lang="de-DE" sz="1800" dirty="0" err="1" smtClean="0">
                <a:latin typeface="Courier New" pitchFamily="49" charset="0"/>
                <a:cs typeface="Courier New" pitchFamily="49" charset="0"/>
              </a:rPr>
              <a:t>event</a:t>
            </a:r>
            <a:r>
              <a:rPr lang="de-DE" sz="1800" dirty="0" smtClean="0">
                <a:latin typeface="Courier New" pitchFamily="49" charset="0"/>
                <a:cs typeface="Courier New" pitchFamily="49" charset="0"/>
              </a:rPr>
              <a:t>)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
            </a:r>
            <a:br>
              <a:rPr lang="de-DE" sz="1800" dirty="0" smtClean="0">
                <a:latin typeface="Courier New" pitchFamily="49" charset="0"/>
                <a:cs typeface="Courier New" pitchFamily="49" charset="0"/>
              </a:rPr>
            </a:br>
            <a:r>
              <a:rPr lang="de-DE" sz="1800" dirty="0" smtClean="0">
                <a:latin typeface="Courier New" pitchFamily="49" charset="0"/>
                <a:cs typeface="Courier New" pitchFamily="49" charset="0"/>
              </a:rPr>
              <a:t>}</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Pakete</a:t>
            </a:r>
            <a:endParaRPr lang="de-DE" dirty="0"/>
          </a:p>
        </p:txBody>
      </p:sp>
      <p:sp>
        <p:nvSpPr>
          <p:cNvPr id="3" name="Inhaltsplatzhalter 2"/>
          <p:cNvSpPr>
            <a:spLocks noGrp="1"/>
          </p:cNvSpPr>
          <p:nvPr>
            <p:ph idx="1"/>
          </p:nvPr>
        </p:nvSpPr>
        <p:spPr/>
        <p:txBody>
          <a:bodyPr>
            <a:normAutofit/>
          </a:bodyPr>
          <a:lstStyle/>
          <a:p>
            <a:r>
              <a:rPr lang="de-DE" sz="2400" dirty="0" smtClean="0"/>
              <a:t>Große Software-Pakete führen zu einer hohen Anzahl an Klassen und Schnittstellen</a:t>
            </a:r>
          </a:p>
          <a:p>
            <a:r>
              <a:rPr lang="de-DE" sz="2400" dirty="0" smtClean="0"/>
              <a:t>Pakete erlauben die Strukturierung von UML-Diagrammen und C++ Code</a:t>
            </a:r>
          </a:p>
          <a:p>
            <a:pPr lvl="1"/>
            <a:r>
              <a:rPr lang="de-DE" sz="2000" dirty="0" smtClean="0"/>
              <a:t>Zusammenfassung logisch zusammengehöriger Klassen und Schnittstellen in einem Paket</a:t>
            </a:r>
          </a:p>
          <a:p>
            <a:pPr lvl="1"/>
            <a:r>
              <a:rPr lang="de-DE" sz="2000" dirty="0" smtClean="0"/>
              <a:t>Ein Paket entspricht einem Modul, </a:t>
            </a:r>
            <a:r>
              <a:rPr lang="de-DE" sz="2000" dirty="0" err="1" smtClean="0"/>
              <a:t>bzw</a:t>
            </a:r>
            <a:r>
              <a:rPr lang="de-DE" sz="2000" dirty="0" smtClean="0"/>
              <a:t> einer Softwarebibliothek</a:t>
            </a:r>
          </a:p>
          <a:p>
            <a:r>
              <a:rPr lang="de-DE" sz="2400" dirty="0" smtClean="0"/>
              <a:t>Pakete können auch weitere Pakete enthalten</a:t>
            </a:r>
          </a:p>
          <a:p>
            <a:pPr lvl="1"/>
            <a:r>
              <a:rPr lang="de-DE" sz="2000" dirty="0" smtClean="0"/>
              <a:t>Hierarchische Strukturierung der Software</a:t>
            </a:r>
          </a:p>
          <a:p>
            <a:r>
              <a:rPr lang="de-DE" sz="2400" dirty="0" smtClean="0"/>
              <a:t>Pakete helfen Namenskonflikte zu vermeiden</a:t>
            </a:r>
          </a:p>
          <a:p>
            <a:pPr lvl="1"/>
            <a:r>
              <a:rPr lang="de-DE" sz="2000" dirty="0" smtClean="0"/>
              <a:t>Gleiche Namen in unterschiedlichen Paketen </a:t>
            </a:r>
            <a:r>
              <a:rPr lang="de-DE" sz="2000" dirty="0" smtClean="0"/>
              <a:t>möglich</a:t>
            </a:r>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Pakete</a:t>
            </a:r>
            <a:endParaRPr lang="de-DE" dirty="0"/>
          </a:p>
        </p:txBody>
      </p:sp>
      <p:sp>
        <p:nvSpPr>
          <p:cNvPr id="3" name="Inhaltsplatzhalter 2"/>
          <p:cNvSpPr>
            <a:spLocks noGrp="1"/>
          </p:cNvSpPr>
          <p:nvPr>
            <p:ph idx="1"/>
          </p:nvPr>
        </p:nvSpPr>
        <p:spPr/>
        <p:txBody>
          <a:bodyPr/>
          <a:lstStyle/>
          <a:p>
            <a:r>
              <a:rPr lang="de-DE" dirty="0" smtClean="0"/>
              <a:t>Pakete in UML</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grpSp>
        <p:nvGrpSpPr>
          <p:cNvPr id="9" name="Gruppieren 8"/>
          <p:cNvGrpSpPr/>
          <p:nvPr/>
        </p:nvGrpSpPr>
        <p:grpSpPr>
          <a:xfrm>
            <a:off x="579549" y="2498502"/>
            <a:ext cx="3374265" cy="2949261"/>
            <a:chOff x="579549" y="2498502"/>
            <a:chExt cx="4108361" cy="2949261"/>
          </a:xfrm>
        </p:grpSpPr>
        <p:sp>
          <p:nvSpPr>
            <p:cNvPr id="6" name="Rechteck 5"/>
            <p:cNvSpPr/>
            <p:nvPr/>
          </p:nvSpPr>
          <p:spPr>
            <a:xfrm>
              <a:off x="579549" y="2871989"/>
              <a:ext cx="4108361" cy="25757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579549" y="2498502"/>
              <a:ext cx="1867437" cy="369332"/>
            </a:xfrm>
            <a:prstGeom prst="rect">
              <a:avLst/>
            </a:prstGeom>
            <a:solidFill>
              <a:schemeClr val="bg1"/>
            </a:solidFill>
            <a:ln w="28575">
              <a:solidFill>
                <a:schemeClr val="tx1"/>
              </a:solidFill>
            </a:ln>
          </p:spPr>
          <p:txBody>
            <a:bodyPr wrap="square" rtlCol="0">
              <a:spAutoFit/>
            </a:bodyPr>
            <a:lstStyle/>
            <a:p>
              <a:r>
                <a:rPr lang="de-DE" dirty="0" smtClean="0"/>
                <a:t>Paket1</a:t>
              </a:r>
              <a:endParaRPr lang="de-DE" dirty="0"/>
            </a:p>
          </p:txBody>
        </p:sp>
      </p:grpSp>
      <p:sp>
        <p:nvSpPr>
          <p:cNvPr id="10" name="Textfeld 9"/>
          <p:cNvSpPr txBox="1"/>
          <p:nvPr/>
        </p:nvSpPr>
        <p:spPr>
          <a:xfrm>
            <a:off x="695460" y="3309870"/>
            <a:ext cx="1519707" cy="646331"/>
          </a:xfrm>
          <a:prstGeom prst="rect">
            <a:avLst/>
          </a:prstGeom>
          <a:noFill/>
          <a:ln w="19050">
            <a:solidFill>
              <a:schemeClr val="tx1"/>
            </a:solidFill>
          </a:ln>
        </p:spPr>
        <p:txBody>
          <a:bodyPr wrap="square" rtlCol="0">
            <a:spAutoFit/>
          </a:bodyPr>
          <a:lstStyle/>
          <a:p>
            <a:r>
              <a:rPr lang="de-DE" dirty="0" smtClean="0"/>
              <a:t>&lt;&lt;</a:t>
            </a:r>
            <a:r>
              <a:rPr lang="de-DE" dirty="0" err="1" smtClean="0"/>
              <a:t>interface</a:t>
            </a:r>
            <a:r>
              <a:rPr lang="de-DE" dirty="0" smtClean="0"/>
              <a:t>&gt;&gt;</a:t>
            </a:r>
          </a:p>
          <a:p>
            <a:pPr algn="ctr"/>
            <a:r>
              <a:rPr lang="de-DE" dirty="0" err="1" smtClean="0"/>
              <a:t>MyInt</a:t>
            </a:r>
            <a:endParaRPr lang="de-DE" dirty="0"/>
          </a:p>
        </p:txBody>
      </p:sp>
      <p:sp>
        <p:nvSpPr>
          <p:cNvPr id="12" name="Textfeld 11"/>
          <p:cNvSpPr txBox="1"/>
          <p:nvPr/>
        </p:nvSpPr>
        <p:spPr>
          <a:xfrm>
            <a:off x="2511380" y="4425875"/>
            <a:ext cx="1107584" cy="369332"/>
          </a:xfrm>
          <a:prstGeom prst="rect">
            <a:avLst/>
          </a:prstGeom>
          <a:noFill/>
          <a:ln w="19050">
            <a:solidFill>
              <a:schemeClr val="tx1"/>
            </a:solidFill>
          </a:ln>
        </p:spPr>
        <p:txBody>
          <a:bodyPr wrap="square" rtlCol="0">
            <a:spAutoFit/>
          </a:bodyPr>
          <a:lstStyle/>
          <a:p>
            <a:r>
              <a:rPr lang="de-DE" dirty="0" smtClean="0"/>
              <a:t>Klasse2</a:t>
            </a:r>
            <a:endParaRPr lang="de-DE" dirty="0"/>
          </a:p>
        </p:txBody>
      </p:sp>
      <p:sp>
        <p:nvSpPr>
          <p:cNvPr id="15" name="Freihandform 14"/>
          <p:cNvSpPr/>
          <p:nvPr/>
        </p:nvSpPr>
        <p:spPr>
          <a:xfrm>
            <a:off x="1519707" y="3966693"/>
            <a:ext cx="991673" cy="669701"/>
          </a:xfrm>
          <a:custGeom>
            <a:avLst/>
            <a:gdLst>
              <a:gd name="connsiteX0" fmla="*/ 991673 w 991673"/>
              <a:gd name="connsiteY0" fmla="*/ 669701 h 669701"/>
              <a:gd name="connsiteX1" fmla="*/ 0 w 991673"/>
              <a:gd name="connsiteY1" fmla="*/ 669701 h 669701"/>
              <a:gd name="connsiteX2" fmla="*/ 0 w 991673"/>
              <a:gd name="connsiteY2" fmla="*/ 0 h 669701"/>
            </a:gdLst>
            <a:ahLst/>
            <a:cxnLst>
              <a:cxn ang="0">
                <a:pos x="connsiteX0" y="connsiteY0"/>
              </a:cxn>
              <a:cxn ang="0">
                <a:pos x="connsiteX1" y="connsiteY1"/>
              </a:cxn>
              <a:cxn ang="0">
                <a:pos x="connsiteX2" y="connsiteY2"/>
              </a:cxn>
            </a:cxnLst>
            <a:rect l="l" t="t" r="r" b="b"/>
            <a:pathLst>
              <a:path w="991673" h="669701">
                <a:moveTo>
                  <a:pt x="991673" y="669701"/>
                </a:moveTo>
                <a:lnTo>
                  <a:pt x="0" y="669701"/>
                </a:lnTo>
                <a:lnTo>
                  <a:pt x="0" y="0"/>
                </a:lnTo>
              </a:path>
            </a:pathLst>
          </a:custGeom>
          <a:ln w="254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nvGrpSpPr>
          <p:cNvPr id="20" name="Gruppieren 19"/>
          <p:cNvGrpSpPr/>
          <p:nvPr/>
        </p:nvGrpSpPr>
        <p:grpSpPr>
          <a:xfrm>
            <a:off x="2971857" y="3948726"/>
            <a:ext cx="123002" cy="468728"/>
            <a:chOff x="2418066" y="2210078"/>
            <a:chExt cx="232128" cy="884578"/>
          </a:xfrm>
        </p:grpSpPr>
        <p:cxnSp>
          <p:nvCxnSpPr>
            <p:cNvPr id="18" name="Gerade Verbindung 17"/>
            <p:cNvCxnSpPr/>
            <p:nvPr/>
          </p:nvCxnSpPr>
          <p:spPr>
            <a:xfrm rot="5400000">
              <a:off x="2091841" y="2651266"/>
              <a:ext cx="884578" cy="220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9" name="Gleichschenkliges Dreieck 18"/>
            <p:cNvSpPr/>
            <p:nvPr/>
          </p:nvSpPr>
          <p:spPr>
            <a:xfrm>
              <a:off x="2418066" y="2210078"/>
              <a:ext cx="232128" cy="24878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p:nvGrpSpPr>
        <p:grpSpPr>
          <a:xfrm rot="16200000">
            <a:off x="2396203" y="3503083"/>
            <a:ext cx="123002" cy="468728"/>
            <a:chOff x="2418066" y="2210078"/>
            <a:chExt cx="232128" cy="884578"/>
          </a:xfrm>
        </p:grpSpPr>
        <p:cxnSp>
          <p:nvCxnSpPr>
            <p:cNvPr id="22" name="Gerade Verbindung 21"/>
            <p:cNvCxnSpPr/>
            <p:nvPr/>
          </p:nvCxnSpPr>
          <p:spPr>
            <a:xfrm rot="5400000">
              <a:off x="2091841" y="2651266"/>
              <a:ext cx="884578" cy="220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3" name="Gleichschenkliges Dreieck 22"/>
            <p:cNvSpPr/>
            <p:nvPr/>
          </p:nvSpPr>
          <p:spPr>
            <a:xfrm>
              <a:off x="2418066" y="2210078"/>
              <a:ext cx="232128" cy="248788"/>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 name="Textfeld 10"/>
          <p:cNvSpPr txBox="1"/>
          <p:nvPr/>
        </p:nvSpPr>
        <p:spPr>
          <a:xfrm>
            <a:off x="2524261" y="3567448"/>
            <a:ext cx="1107582" cy="369332"/>
          </a:xfrm>
          <a:prstGeom prst="rect">
            <a:avLst/>
          </a:prstGeom>
          <a:solidFill>
            <a:schemeClr val="bg1"/>
          </a:solidFill>
          <a:ln w="19050">
            <a:solidFill>
              <a:schemeClr val="tx1"/>
            </a:solidFill>
          </a:ln>
        </p:spPr>
        <p:txBody>
          <a:bodyPr wrap="square" rtlCol="0">
            <a:spAutoFit/>
          </a:bodyPr>
          <a:lstStyle/>
          <a:p>
            <a:r>
              <a:rPr lang="de-DE" dirty="0" smtClean="0"/>
              <a:t>Klasse1</a:t>
            </a:r>
            <a:endParaRPr lang="de-DE" dirty="0"/>
          </a:p>
        </p:txBody>
      </p:sp>
      <p:cxnSp>
        <p:nvCxnSpPr>
          <p:cNvPr id="24" name="Gerade Verbindung 23"/>
          <p:cNvCxnSpPr/>
          <p:nvPr/>
        </p:nvCxnSpPr>
        <p:spPr>
          <a:xfrm rot="5400000">
            <a:off x="2716882" y="3799829"/>
            <a:ext cx="3335628" cy="11757"/>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5" name="Pfeil nach rechts 24"/>
          <p:cNvSpPr/>
          <p:nvPr/>
        </p:nvSpPr>
        <p:spPr>
          <a:xfrm>
            <a:off x="4172757" y="4069731"/>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tangle 3"/>
          <p:cNvSpPr txBox="1">
            <a:spLocks noChangeArrowheads="1"/>
          </p:cNvSpPr>
          <p:nvPr/>
        </p:nvSpPr>
        <p:spPr>
          <a:xfrm>
            <a:off x="4559122" y="2189407"/>
            <a:ext cx="4584878" cy="3361387"/>
          </a:xfrm>
          <a:prstGeom prst="rect">
            <a:avLst/>
          </a:prstGeom>
          <a:noFill/>
          <a:ln>
            <a:solidFill>
              <a:schemeClr val="bg1"/>
            </a:solidFill>
          </a:ln>
        </p:spPr>
        <p:txBody>
          <a:bodyPr vert="horz" lIns="91440" tIns="45720" rIns="91440" bIns="45720" rtlCol="0">
            <a:normAutofit fontScale="92500" lnSpcReduction="10000"/>
          </a:bodyPr>
          <a:lstStyle/>
          <a:p>
            <a:pPr marL="342900" lvl="0" indent="-342900">
              <a:spcBef>
                <a:spcPct val="20000"/>
              </a:spcBef>
              <a:defRPr/>
            </a:pPr>
            <a:r>
              <a:rPr lang="de-DE" dirty="0" err="1" smtClean="0">
                <a:latin typeface="Courier New" pitchFamily="49" charset="0"/>
              </a:rPr>
              <a:t>namespace</a:t>
            </a:r>
            <a:r>
              <a:rPr lang="de-DE" dirty="0" smtClean="0">
                <a:latin typeface="Courier New" pitchFamily="49" charset="0"/>
              </a:rPr>
              <a:t> Paket1 {</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smtClean="0">
                <a:latin typeface="Courier New" pitchFamily="49" charset="0"/>
              </a:rPr>
              <a:t>	</a:t>
            </a:r>
            <a:r>
              <a:rPr lang="de-DE" dirty="0" err="1" smtClean="0">
                <a:latin typeface="Courier New" pitchFamily="49" charset="0"/>
              </a:rPr>
              <a:t>class</a:t>
            </a:r>
            <a:r>
              <a:rPr lang="de-DE" dirty="0" smtClean="0">
                <a:latin typeface="Courier New" pitchFamily="49" charset="0"/>
              </a:rPr>
              <a:t> </a:t>
            </a:r>
            <a:r>
              <a:rPr lang="de-DE" dirty="0" err="1" smtClean="0">
                <a:latin typeface="Courier New" pitchFamily="49" charset="0"/>
              </a:rPr>
              <a:t>MyInt</a:t>
            </a:r>
            <a:r>
              <a:rPr lang="de-DE" dirty="0" smtClean="0">
                <a:latin typeface="Courier New" pitchFamily="49" charset="0"/>
              </a:rPr>
              <a:t> {</a:t>
            </a:r>
          </a:p>
          <a:p>
            <a:pPr marL="342900" lvl="0" indent="-342900">
              <a:spcBef>
                <a:spcPct val="20000"/>
              </a:spcBef>
              <a:defRPr/>
            </a:pPr>
            <a:r>
              <a:rPr lang="de-DE" dirty="0" smtClean="0">
                <a:latin typeface="Courier New" pitchFamily="49" charset="0"/>
              </a:rPr>
              <a:t>		…</a:t>
            </a:r>
          </a:p>
          <a:p>
            <a:pPr marL="342900" lvl="0" indent="-342900">
              <a:spcBef>
                <a:spcPct val="20000"/>
              </a:spcBef>
              <a:defRPr/>
            </a:pPr>
            <a:r>
              <a:rPr lang="de-DE" dirty="0" smtClean="0">
                <a:latin typeface="Courier New" pitchFamily="49" charset="0"/>
              </a:rPr>
              <a:t>	}</a:t>
            </a:r>
          </a:p>
          <a:p>
            <a:pPr marL="342900" lvl="0" indent="-342900">
              <a:spcBef>
                <a:spcPct val="20000"/>
              </a:spcBef>
              <a:defRPr/>
            </a:pPr>
            <a:endParaRPr lang="de-DE" dirty="0" smtClean="0">
              <a:latin typeface="Courier New" pitchFamily="49" charset="0"/>
            </a:endParaRPr>
          </a:p>
          <a:p>
            <a:pPr marL="342900" lvl="0" indent="-342900">
              <a:spcBef>
                <a:spcPct val="20000"/>
              </a:spcBef>
              <a:defRPr/>
            </a:pPr>
            <a:r>
              <a:rPr lang="de-DE" dirty="0" smtClean="0">
                <a:latin typeface="Courier New" pitchFamily="49" charset="0"/>
              </a:rPr>
              <a:t>	</a:t>
            </a:r>
            <a:r>
              <a:rPr lang="de-DE" dirty="0" err="1" smtClean="0">
                <a:latin typeface="Courier New" pitchFamily="49" charset="0"/>
              </a:rPr>
              <a:t>class</a:t>
            </a:r>
            <a:r>
              <a:rPr lang="de-DE" dirty="0" smtClean="0">
                <a:latin typeface="Courier New" pitchFamily="49" charset="0"/>
              </a:rPr>
              <a:t> Klasse1 : </a:t>
            </a:r>
            <a:r>
              <a:rPr lang="de-DE" dirty="0" err="1" smtClean="0">
                <a:latin typeface="Courier New" pitchFamily="49" charset="0"/>
              </a:rPr>
              <a:t>public</a:t>
            </a:r>
            <a:r>
              <a:rPr lang="de-DE" dirty="0" smtClean="0">
                <a:latin typeface="Courier New" pitchFamily="49" charset="0"/>
              </a:rPr>
              <a:t> </a:t>
            </a:r>
            <a:r>
              <a:rPr lang="de-DE" dirty="0" err="1" smtClean="0">
                <a:latin typeface="Courier New" pitchFamily="49" charset="0"/>
              </a:rPr>
              <a:t>MyInt</a:t>
            </a:r>
            <a:r>
              <a:rPr lang="de-DE" dirty="0" smtClean="0">
                <a:latin typeface="Courier New" pitchFamily="49" charset="0"/>
              </a:rPr>
              <a:t> { </a:t>
            </a:r>
          </a:p>
          <a:p>
            <a:pPr marL="342900" lvl="0" indent="-342900">
              <a:spcBef>
                <a:spcPct val="20000"/>
              </a:spcBef>
              <a:defRPr/>
            </a:pPr>
            <a:r>
              <a:rPr lang="de-DE" dirty="0" smtClean="0">
                <a:latin typeface="Courier New" pitchFamily="49" charset="0"/>
              </a:rPr>
              <a:t>		…</a:t>
            </a:r>
          </a:p>
          <a:p>
            <a:pPr marL="342900" lvl="0" indent="-342900">
              <a:spcBef>
                <a:spcPct val="20000"/>
              </a:spcBef>
              <a:defRPr/>
            </a:pPr>
            <a:r>
              <a:rPr lang="de-DE" dirty="0" smtClean="0">
                <a:latin typeface="Courier New" pitchFamily="49" charset="0"/>
              </a:rPr>
              <a:t>	}</a:t>
            </a:r>
          </a:p>
          <a:p>
            <a:pPr marL="342900" lvl="0" indent="-342900">
              <a:spcBef>
                <a:spcPct val="20000"/>
              </a:spcBef>
              <a:defRPr/>
            </a:pPr>
            <a:r>
              <a:rPr lang="de-DE" dirty="0" smtClean="0">
                <a:latin typeface="Courier New" pitchFamily="49" charset="0"/>
              </a:rPr>
              <a:t>	…</a:t>
            </a:r>
          </a:p>
          <a:p>
            <a:pPr marL="342900" lvl="0" indent="-342900">
              <a:spcBef>
                <a:spcPct val="20000"/>
              </a:spcBef>
              <a:defRPr/>
            </a:pPr>
            <a:r>
              <a:rPr lang="de-DE" dirty="0" smtClean="0">
                <a:latin typeface="Courier New" pitchFamily="49" charset="0"/>
              </a:rPr>
              <a:t>}</a:t>
            </a: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lvl="0" indent="-342900">
              <a:spcBef>
                <a:spcPct val="20000"/>
              </a:spcBef>
              <a:defRPr/>
            </a:pPr>
            <a:endParaRPr lang="de-DE" dirty="0" smtClean="0">
              <a:latin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de-DE" sz="1800" b="0" i="0" u="none" strike="noStrike" kern="1200" cap="none" spc="0" normalizeH="0" baseline="0" noProof="0" dirty="0">
              <a:ln>
                <a:noFill/>
              </a:ln>
              <a:solidFill>
                <a:schemeClr val="tx1"/>
              </a:solidFill>
              <a:effectLst/>
              <a:uLnTx/>
              <a:uFillTx/>
              <a:latin typeface="Courier New" pitchFamily="49" charset="0"/>
              <a:ea typeface="+mn-ea"/>
              <a:cs typeface="+mn-cs"/>
            </a:endParaRPr>
          </a:p>
        </p:txBody>
      </p:sp>
      <p:sp>
        <p:nvSpPr>
          <p:cNvPr id="28" name="Inhaltsplatzhalter 2"/>
          <p:cNvSpPr txBox="1">
            <a:spLocks/>
          </p:cNvSpPr>
          <p:nvPr/>
        </p:nvSpPr>
        <p:spPr>
          <a:xfrm>
            <a:off x="457200" y="5666704"/>
            <a:ext cx="8229600" cy="656823"/>
          </a:xfrm>
          <a:prstGeom prst="rect">
            <a:avLst/>
          </a:prstGeom>
        </p:spPr>
        <p:txBody>
          <a:bodyPr vert="horz" lIns="91440" tIns="45720" rIns="91440" bIns="45720" rtlCol="0">
            <a:normAutofit lnSpcReduction="10000"/>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000" b="0" i="0" u="none" strike="noStrike" kern="1200" cap="none" spc="0" normalizeH="0" baseline="0" noProof="0" dirty="0" smtClean="0">
                <a:ln>
                  <a:noFill/>
                </a:ln>
                <a:solidFill>
                  <a:schemeClr val="tx1"/>
                </a:solidFill>
                <a:effectLst/>
                <a:uLnTx/>
                <a:uFillTx/>
                <a:latin typeface="+mn-lt"/>
                <a:ea typeface="+mn-ea"/>
                <a:cs typeface="+mn-cs"/>
              </a:rPr>
              <a:t>Pakete werden üblicherweise in Softwarebibliotheken umgesetzt</a:t>
            </a:r>
            <a:r>
              <a:rPr lang="de-DE" sz="2000" dirty="0"/>
              <a:t/>
            </a:r>
            <a:br>
              <a:rPr lang="de-DE" sz="2000" dirty="0"/>
            </a:br>
            <a:r>
              <a:rPr lang="de-DE" sz="2000" dirty="0" smtClean="0"/>
              <a:t>statische </a:t>
            </a:r>
            <a:r>
              <a:rPr lang="de-DE" sz="2000" dirty="0" err="1" smtClean="0"/>
              <a:t>Libs</a:t>
            </a:r>
            <a:r>
              <a:rPr lang="de-DE" sz="2000" dirty="0" smtClean="0"/>
              <a:t> oder DLLs (Windows), oder SO  (Linux/Unix)</a:t>
            </a:r>
            <a:endParaRPr kumimoji="0" lang="de-DE"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Objektorientierter Entwurf mit C++</a:t>
            </a:r>
            <a:endParaRPr lang="de-DE" dirty="0"/>
          </a:p>
        </p:txBody>
      </p:sp>
      <p:sp>
        <p:nvSpPr>
          <p:cNvPr id="3" name="Inhaltsplatzhalter 2"/>
          <p:cNvSpPr>
            <a:spLocks noGrp="1"/>
          </p:cNvSpPr>
          <p:nvPr>
            <p:ph idx="1"/>
          </p:nvPr>
        </p:nvSpPr>
        <p:spPr/>
        <p:txBody>
          <a:bodyPr>
            <a:normAutofit lnSpcReduction="10000"/>
          </a:bodyPr>
          <a:lstStyle/>
          <a:p>
            <a:r>
              <a:rPr lang="de-DE" dirty="0" smtClean="0"/>
              <a:t>Attribute</a:t>
            </a:r>
          </a:p>
          <a:p>
            <a:pPr lvl="1"/>
            <a:r>
              <a:rPr lang="de-DE" dirty="0" smtClean="0"/>
              <a:t>Zur Programmierung: Jedes Attribut </a:t>
            </a:r>
            <a:r>
              <a:rPr lang="de-DE" dirty="0" err="1" smtClean="0"/>
              <a:t>muß</a:t>
            </a:r>
            <a:r>
              <a:rPr lang="de-DE" dirty="0" smtClean="0"/>
              <a:t> einen festen Datentyp besitzen</a:t>
            </a:r>
          </a:p>
          <a:p>
            <a:pPr lvl="2"/>
            <a:r>
              <a:rPr lang="de-DE" dirty="0" smtClean="0"/>
              <a:t>Das Attribut kann nur Werte dieses Typs besitzen</a:t>
            </a:r>
          </a:p>
          <a:p>
            <a:pPr lvl="1"/>
            <a:r>
              <a:rPr lang="de-DE" dirty="0" smtClean="0"/>
              <a:t>Als Attribut möglich:</a:t>
            </a:r>
          </a:p>
          <a:p>
            <a:pPr lvl="2"/>
            <a:r>
              <a:rPr lang="de-DE" dirty="0" smtClean="0"/>
              <a:t>In C++ u.a.</a:t>
            </a:r>
          </a:p>
          <a:p>
            <a:pPr lvl="3"/>
            <a:r>
              <a:rPr lang="de-DE" dirty="0" err="1" smtClean="0">
                <a:latin typeface="18thCentury" pitchFamily="2" charset="0"/>
              </a:rPr>
              <a:t>int</a:t>
            </a:r>
            <a:r>
              <a:rPr lang="de-DE" dirty="0" smtClean="0"/>
              <a:t>: ganze Zahl, z.B. 0,42,-17</a:t>
            </a:r>
          </a:p>
          <a:p>
            <a:pPr lvl="3"/>
            <a:r>
              <a:rPr lang="de-DE" dirty="0" smtClean="0">
                <a:latin typeface="18thCentury" pitchFamily="2" charset="0"/>
              </a:rPr>
              <a:t>double</a:t>
            </a:r>
            <a:r>
              <a:rPr lang="de-DE" dirty="0" smtClean="0"/>
              <a:t>: Gleitkommazahl, z.B.  .1, 3.1415, -17.1e-2</a:t>
            </a:r>
          </a:p>
          <a:p>
            <a:pPr lvl="3"/>
            <a:r>
              <a:rPr lang="de-DE" dirty="0" err="1" smtClean="0">
                <a:latin typeface="18thCentury" pitchFamily="2" charset="0"/>
              </a:rPr>
              <a:t>string</a:t>
            </a:r>
            <a:r>
              <a:rPr lang="de-DE" dirty="0" smtClean="0"/>
              <a:t>: (</a:t>
            </a:r>
            <a:r>
              <a:rPr lang="de-DE" dirty="0" err="1" smtClean="0"/>
              <a:t>Standardlibrary</a:t>
            </a:r>
            <a:r>
              <a:rPr lang="de-DE" dirty="0" smtClean="0"/>
              <a:t>), z.B. „Hallo“</a:t>
            </a:r>
          </a:p>
          <a:p>
            <a:pPr lvl="2"/>
            <a:r>
              <a:rPr lang="de-DE" dirty="0" smtClean="0"/>
              <a:t>Selbstdefinierte Datentypen</a:t>
            </a:r>
          </a:p>
          <a:p>
            <a:pPr lvl="3"/>
            <a:r>
              <a:rPr lang="de-DE" dirty="0" smtClean="0"/>
              <a:t>Jede Klasse definiert auch einen Datentyp</a:t>
            </a:r>
          </a:p>
          <a:p>
            <a:pPr lvl="3"/>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Zusammenfassung</a:t>
            </a:r>
            <a:endParaRPr lang="de-DE" dirty="0"/>
          </a:p>
        </p:txBody>
      </p:sp>
      <p:sp>
        <p:nvSpPr>
          <p:cNvPr id="3" name="Inhaltsplatzhalter 2"/>
          <p:cNvSpPr>
            <a:spLocks noGrp="1"/>
          </p:cNvSpPr>
          <p:nvPr>
            <p:ph idx="1"/>
          </p:nvPr>
        </p:nvSpPr>
        <p:spPr>
          <a:xfrm>
            <a:off x="457200" y="1600200"/>
            <a:ext cx="8454980" cy="4525963"/>
          </a:xfrm>
        </p:spPr>
        <p:txBody>
          <a:bodyPr>
            <a:noAutofit/>
          </a:bodyPr>
          <a:lstStyle/>
          <a:p>
            <a:pPr>
              <a:buNone/>
            </a:pPr>
            <a:r>
              <a:rPr lang="de-DE" sz="2800" dirty="0" smtClean="0"/>
              <a:t>Aufgabe beim Entwurf: Verfeinerung des Klassendiagramms</a:t>
            </a:r>
          </a:p>
          <a:p>
            <a:pPr lvl="1"/>
            <a:r>
              <a:rPr lang="de-DE" sz="2400" dirty="0" smtClean="0"/>
              <a:t>Typen für Attribute</a:t>
            </a:r>
          </a:p>
          <a:p>
            <a:pPr lvl="1"/>
            <a:r>
              <a:rPr lang="de-DE" sz="2400" dirty="0" smtClean="0"/>
              <a:t>Signaturen und </a:t>
            </a:r>
            <a:r>
              <a:rPr lang="de-DE" sz="2400" dirty="0" err="1" smtClean="0"/>
              <a:t>Ergenbistypen</a:t>
            </a:r>
            <a:r>
              <a:rPr lang="de-DE" sz="2400" dirty="0" smtClean="0"/>
              <a:t> für Operationen</a:t>
            </a:r>
          </a:p>
          <a:p>
            <a:pPr lvl="1"/>
            <a:r>
              <a:rPr lang="de-DE" sz="2400" dirty="0" err="1" smtClean="0"/>
              <a:t>Sichtbarkeiten</a:t>
            </a:r>
            <a:r>
              <a:rPr lang="de-DE" sz="2400" dirty="0" smtClean="0"/>
              <a:t>: </a:t>
            </a:r>
            <a:r>
              <a:rPr lang="de-DE" sz="2400" dirty="0" err="1" smtClean="0"/>
              <a:t>public</a:t>
            </a:r>
            <a:r>
              <a:rPr lang="de-DE" sz="2400" dirty="0" smtClean="0"/>
              <a:t>, </a:t>
            </a:r>
            <a:r>
              <a:rPr lang="de-DE" sz="2400" dirty="0" err="1" smtClean="0"/>
              <a:t>protected</a:t>
            </a:r>
            <a:r>
              <a:rPr lang="de-DE" sz="2400" dirty="0" smtClean="0"/>
              <a:t>, private</a:t>
            </a:r>
          </a:p>
          <a:p>
            <a:pPr lvl="1"/>
            <a:r>
              <a:rPr lang="de-DE" sz="2400" dirty="0" smtClean="0"/>
              <a:t>Assoziationen:</a:t>
            </a:r>
          </a:p>
          <a:p>
            <a:pPr lvl="2"/>
            <a:r>
              <a:rPr lang="de-DE" sz="2000" dirty="0" smtClean="0"/>
              <a:t>Navigierbarkeit spezifizieren</a:t>
            </a:r>
          </a:p>
          <a:p>
            <a:pPr lvl="2"/>
            <a:r>
              <a:rPr lang="de-DE" sz="2000" dirty="0" smtClean="0"/>
              <a:t>Realisierung durch Referenzen und Koordinator-Klassen</a:t>
            </a:r>
          </a:p>
          <a:p>
            <a:pPr lvl="1"/>
            <a:r>
              <a:rPr lang="de-DE" sz="2400" dirty="0" smtClean="0"/>
              <a:t>Objektverwaltung: Einführen von Container-Klassen</a:t>
            </a:r>
          </a:p>
          <a:p>
            <a:pPr lvl="1"/>
            <a:r>
              <a:rPr lang="de-DE" sz="2400" dirty="0" smtClean="0"/>
              <a:t>Einführung abstrakter Methoden und Schnittstellen</a:t>
            </a:r>
          </a:p>
          <a:p>
            <a:pPr lvl="1"/>
            <a:r>
              <a:rPr lang="de-DE" sz="2400" dirty="0" smtClean="0"/>
              <a:t>Gliederung in Pakete</a:t>
            </a:r>
            <a:endParaRPr lang="de-DE" sz="24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a:bodyPr>
          <a:lstStyle/>
          <a:p>
            <a:r>
              <a:rPr lang="de-DE" sz="2000" dirty="0" smtClean="0"/>
              <a:t>Normalbetrieb: A1 und A2 grün, A3 und A4 rot</a:t>
            </a:r>
          </a:p>
          <a:p>
            <a:r>
              <a:rPr lang="de-DE" sz="2000" dirty="0" smtClean="0"/>
              <a:t>Taster-&gt; nach Zeit t0 wechseln A1 und A2 auf gelb, dann nach t1 auf rot. Taster wird inaktiv</a:t>
            </a:r>
          </a:p>
          <a:p>
            <a:r>
              <a:rPr lang="de-DE" sz="2000" dirty="0" smtClean="0"/>
              <a:t>Wenn A1 uns A2 für Zeit t3 im Zustand rot sind, wechselt A3 und A4 auf grün. Taster wird aktiv. Nach Ablauf von t4 schalten A3 und A4 automatisch wieder auf rot und nach t5 A1 und A2 auf gelb-rot, nach t6 auf grün</a:t>
            </a:r>
          </a:p>
          <a:p>
            <a:r>
              <a:rPr lang="de-DE" sz="2000" dirty="0" smtClean="0"/>
              <a:t>4 Ampeln (2 Fußgänger, 2 Auto) und 2 Taster und 1 </a:t>
            </a:r>
            <a:r>
              <a:rPr lang="de-DE" sz="2000" dirty="0" err="1" smtClean="0"/>
              <a:t>Timer</a:t>
            </a:r>
            <a:r>
              <a:rPr lang="de-DE" sz="2000" dirty="0" smtClean="0"/>
              <a:t>;</a:t>
            </a:r>
          </a:p>
          <a:p>
            <a:endParaRPr lang="de-DE" sz="2000" dirty="0" smtClean="0"/>
          </a:p>
          <a:p>
            <a:endParaRPr lang="de-DE" sz="2000" dirty="0" smtClean="0"/>
          </a:p>
          <a:p>
            <a:endParaRPr lang="de-DE" sz="2000" dirty="0" smtClean="0"/>
          </a:p>
          <a:p>
            <a:endParaRPr lang="de-DE" sz="2000"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Attribute</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7" name="Textfeld 6"/>
          <p:cNvSpPr txBox="1"/>
          <p:nvPr/>
        </p:nvSpPr>
        <p:spPr>
          <a:xfrm>
            <a:off x="500130" y="2019837"/>
            <a:ext cx="2281708" cy="1569660"/>
          </a:xfrm>
          <a:prstGeom prst="rect">
            <a:avLst/>
          </a:prstGeom>
          <a:noFill/>
          <a:ln w="28575">
            <a:solidFill>
              <a:schemeClr val="tx1"/>
            </a:solidFill>
          </a:ln>
        </p:spPr>
        <p:txBody>
          <a:bodyPr wrap="square" rtlCol="0">
            <a:spAutoFit/>
          </a:bodyPr>
          <a:lstStyle/>
          <a:p>
            <a:pPr lvl="0"/>
            <a:r>
              <a:rPr lang="de-DE" sz="1600" dirty="0" smtClean="0">
                <a:solidFill>
                  <a:prstClr val="black"/>
                </a:solidFill>
              </a:rPr>
              <a:t>Person</a:t>
            </a:r>
          </a:p>
          <a:p>
            <a:pPr lvl="0"/>
            <a:endParaRPr lang="de-DE" sz="1600" dirty="0" smtClean="0">
              <a:solidFill>
                <a:prstClr val="black"/>
              </a:solidFill>
            </a:endParaRPr>
          </a:p>
          <a:p>
            <a:pPr lvl="0"/>
            <a:r>
              <a:rPr lang="de-DE" sz="1600" dirty="0" err="1" smtClean="0">
                <a:solidFill>
                  <a:prstClr val="black"/>
                </a:solidFill>
              </a:rPr>
              <a:t>name</a:t>
            </a:r>
            <a:r>
              <a:rPr lang="de-DE" sz="1600" dirty="0" smtClean="0">
                <a:solidFill>
                  <a:prstClr val="black"/>
                </a:solidFill>
              </a:rPr>
              <a:t>: </a:t>
            </a:r>
            <a:r>
              <a:rPr lang="de-DE" sz="1600" dirty="0" err="1" smtClean="0">
                <a:solidFill>
                  <a:prstClr val="black"/>
                </a:solidFill>
              </a:rPr>
              <a:t>string</a:t>
            </a:r>
            <a:endParaRPr lang="de-DE" sz="1600" dirty="0" smtClean="0">
              <a:solidFill>
                <a:prstClr val="black"/>
              </a:solidFill>
            </a:endParaRPr>
          </a:p>
          <a:p>
            <a:pPr lvl="0"/>
            <a:r>
              <a:rPr lang="de-DE" sz="1600" dirty="0" smtClean="0">
                <a:solidFill>
                  <a:prstClr val="black"/>
                </a:solidFill>
              </a:rPr>
              <a:t>alter: </a:t>
            </a:r>
            <a:r>
              <a:rPr lang="de-DE" sz="1600" dirty="0" err="1" smtClean="0">
                <a:solidFill>
                  <a:prstClr val="black"/>
                </a:solidFill>
              </a:rPr>
              <a:t>int</a:t>
            </a:r>
            <a:endParaRPr lang="de-DE" sz="1600" dirty="0" smtClean="0">
              <a:solidFill>
                <a:prstClr val="black"/>
              </a:solidFill>
            </a:endParaRPr>
          </a:p>
          <a:p>
            <a:pPr lvl="0"/>
            <a:r>
              <a:rPr lang="de-DE" sz="1600" dirty="0" err="1" smtClean="0">
                <a:solidFill>
                  <a:prstClr val="black"/>
                </a:solidFill>
              </a:rPr>
              <a:t>gewicht</a:t>
            </a:r>
            <a:r>
              <a:rPr lang="de-DE" sz="1600" dirty="0" smtClean="0">
                <a:solidFill>
                  <a:prstClr val="black"/>
                </a:solidFill>
              </a:rPr>
              <a:t>: double = 0</a:t>
            </a:r>
          </a:p>
          <a:p>
            <a:pPr lvl="0"/>
            <a:r>
              <a:rPr lang="de-DE" sz="1600" dirty="0" err="1" smtClean="0">
                <a:solidFill>
                  <a:prstClr val="black"/>
                </a:solidFill>
              </a:rPr>
              <a:t>addresse</a:t>
            </a:r>
            <a:r>
              <a:rPr lang="de-DE" sz="1600" dirty="0" smtClean="0">
                <a:solidFill>
                  <a:prstClr val="black"/>
                </a:solidFill>
              </a:rPr>
              <a:t>: </a:t>
            </a:r>
            <a:r>
              <a:rPr lang="de-DE" sz="1600" dirty="0" err="1" smtClean="0">
                <a:solidFill>
                  <a:prstClr val="black"/>
                </a:solidFill>
              </a:rPr>
              <a:t>Addresse</a:t>
            </a:r>
            <a:endParaRPr lang="de-DE" sz="1600" dirty="0"/>
          </a:p>
        </p:txBody>
      </p:sp>
      <p:cxnSp>
        <p:nvCxnSpPr>
          <p:cNvPr id="10" name="Gerade Verbindung 9"/>
          <p:cNvCxnSpPr/>
          <p:nvPr/>
        </p:nvCxnSpPr>
        <p:spPr>
          <a:xfrm>
            <a:off x="502276" y="2459864"/>
            <a:ext cx="2280252" cy="238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25" name="Gruppieren 24"/>
          <p:cNvGrpSpPr/>
          <p:nvPr/>
        </p:nvGrpSpPr>
        <p:grpSpPr>
          <a:xfrm>
            <a:off x="500130" y="4273640"/>
            <a:ext cx="2282398" cy="1323439"/>
            <a:chOff x="500130" y="4273640"/>
            <a:chExt cx="2282398" cy="1323439"/>
          </a:xfrm>
        </p:grpSpPr>
        <p:sp>
          <p:nvSpPr>
            <p:cNvPr id="12" name="Textfeld 11"/>
            <p:cNvSpPr txBox="1"/>
            <p:nvPr/>
          </p:nvSpPr>
          <p:spPr>
            <a:xfrm>
              <a:off x="500130" y="4273640"/>
              <a:ext cx="2281708" cy="1323439"/>
            </a:xfrm>
            <a:prstGeom prst="rect">
              <a:avLst/>
            </a:prstGeom>
            <a:noFill/>
            <a:ln w="28575">
              <a:solidFill>
                <a:schemeClr val="tx1"/>
              </a:solidFill>
            </a:ln>
          </p:spPr>
          <p:txBody>
            <a:bodyPr wrap="square" rtlCol="0">
              <a:spAutoFit/>
            </a:bodyPr>
            <a:lstStyle/>
            <a:p>
              <a:pPr lvl="0"/>
              <a:r>
                <a:rPr lang="de-DE" sz="1600" dirty="0" err="1" smtClean="0">
                  <a:solidFill>
                    <a:prstClr val="black"/>
                  </a:solidFill>
                </a:rPr>
                <a:t>Addresse</a:t>
              </a:r>
              <a:endParaRPr lang="de-DE" sz="1600" dirty="0" smtClean="0">
                <a:solidFill>
                  <a:prstClr val="black"/>
                </a:solidFill>
              </a:endParaRPr>
            </a:p>
            <a:p>
              <a:pPr lvl="0"/>
              <a:endParaRPr lang="de-DE" sz="1600" dirty="0" smtClean="0">
                <a:solidFill>
                  <a:prstClr val="black"/>
                </a:solidFill>
              </a:endParaRPr>
            </a:p>
            <a:p>
              <a:pPr lvl="0"/>
              <a:r>
                <a:rPr lang="de-DE" sz="1600" dirty="0" err="1" smtClean="0">
                  <a:solidFill>
                    <a:prstClr val="black"/>
                  </a:solidFill>
                </a:rPr>
                <a:t>stadt</a:t>
              </a:r>
              <a:r>
                <a:rPr lang="de-DE" sz="1600" dirty="0" smtClean="0">
                  <a:solidFill>
                    <a:prstClr val="black"/>
                  </a:solidFill>
                </a:rPr>
                <a:t>: </a:t>
              </a:r>
              <a:r>
                <a:rPr lang="de-DE" sz="1600" dirty="0" err="1" smtClean="0">
                  <a:solidFill>
                    <a:prstClr val="black"/>
                  </a:solidFill>
                </a:rPr>
                <a:t>string</a:t>
              </a:r>
              <a:endParaRPr lang="de-DE" sz="1600" dirty="0" smtClean="0">
                <a:solidFill>
                  <a:prstClr val="black"/>
                </a:solidFill>
              </a:endParaRPr>
            </a:p>
            <a:p>
              <a:pPr lvl="0"/>
              <a:r>
                <a:rPr lang="de-DE" sz="1600" dirty="0" err="1" smtClean="0">
                  <a:solidFill>
                    <a:prstClr val="black"/>
                  </a:solidFill>
                </a:rPr>
                <a:t>strasse</a:t>
              </a:r>
              <a:r>
                <a:rPr lang="de-DE" sz="1600" dirty="0" smtClean="0">
                  <a:solidFill>
                    <a:prstClr val="black"/>
                  </a:solidFill>
                </a:rPr>
                <a:t>: </a:t>
              </a:r>
              <a:r>
                <a:rPr lang="de-DE" sz="1600" dirty="0" err="1" smtClean="0">
                  <a:solidFill>
                    <a:prstClr val="black"/>
                  </a:solidFill>
                </a:rPr>
                <a:t>string</a:t>
              </a:r>
              <a:endParaRPr lang="de-DE" sz="1600" dirty="0" smtClean="0">
                <a:solidFill>
                  <a:prstClr val="black"/>
                </a:solidFill>
              </a:endParaRPr>
            </a:p>
            <a:p>
              <a:pPr lvl="0"/>
              <a:r>
                <a:rPr lang="de-DE" sz="1600" dirty="0" err="1" smtClean="0">
                  <a:solidFill>
                    <a:prstClr val="black"/>
                  </a:solidFill>
                </a:rPr>
                <a:t>hausnr</a:t>
              </a:r>
              <a:r>
                <a:rPr lang="de-DE" sz="1600" dirty="0" smtClean="0">
                  <a:solidFill>
                    <a:prstClr val="black"/>
                  </a:solidFill>
                </a:rPr>
                <a:t>: </a:t>
              </a:r>
              <a:r>
                <a:rPr lang="de-DE" sz="1600" dirty="0" err="1" smtClean="0">
                  <a:solidFill>
                    <a:prstClr val="black"/>
                  </a:solidFill>
                </a:rPr>
                <a:t>string</a:t>
              </a:r>
              <a:endParaRPr lang="de-DE" sz="1600" dirty="0"/>
            </a:p>
          </p:txBody>
        </p:sp>
        <p:cxnSp>
          <p:nvCxnSpPr>
            <p:cNvPr id="13" name="Gerade Verbindung 12"/>
            <p:cNvCxnSpPr/>
            <p:nvPr/>
          </p:nvCxnSpPr>
          <p:spPr>
            <a:xfrm>
              <a:off x="502276" y="4713667"/>
              <a:ext cx="2280252" cy="238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15" name="Gerade Verbindung 14"/>
          <p:cNvCxnSpPr/>
          <p:nvPr/>
        </p:nvCxnSpPr>
        <p:spPr>
          <a:xfrm rot="5400000">
            <a:off x="882201" y="3882980"/>
            <a:ext cx="4572000" cy="1588"/>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1378040" y="1313645"/>
            <a:ext cx="627095" cy="369332"/>
          </a:xfrm>
          <a:prstGeom prst="rect">
            <a:avLst/>
          </a:prstGeom>
          <a:noFill/>
        </p:spPr>
        <p:txBody>
          <a:bodyPr wrap="none" rtlCol="0">
            <a:spAutoFit/>
          </a:bodyPr>
          <a:lstStyle/>
          <a:p>
            <a:r>
              <a:rPr lang="de-DE" dirty="0" smtClean="0"/>
              <a:t>UML</a:t>
            </a:r>
            <a:endParaRPr lang="de-DE" dirty="0"/>
          </a:p>
        </p:txBody>
      </p:sp>
      <p:sp>
        <p:nvSpPr>
          <p:cNvPr id="17" name="Textfeld 16"/>
          <p:cNvSpPr txBox="1"/>
          <p:nvPr/>
        </p:nvSpPr>
        <p:spPr>
          <a:xfrm>
            <a:off x="4198510" y="1313645"/>
            <a:ext cx="540597" cy="369332"/>
          </a:xfrm>
          <a:prstGeom prst="rect">
            <a:avLst/>
          </a:prstGeom>
          <a:noFill/>
        </p:spPr>
        <p:txBody>
          <a:bodyPr wrap="none" rtlCol="0">
            <a:spAutoFit/>
          </a:bodyPr>
          <a:lstStyle/>
          <a:p>
            <a:r>
              <a:rPr lang="de-DE" dirty="0" smtClean="0"/>
              <a:t>C++</a:t>
            </a:r>
            <a:endParaRPr lang="de-DE" dirty="0"/>
          </a:p>
        </p:txBody>
      </p:sp>
      <p:sp>
        <p:nvSpPr>
          <p:cNvPr id="18" name="Textfeld 17"/>
          <p:cNvSpPr txBox="1"/>
          <p:nvPr/>
        </p:nvSpPr>
        <p:spPr>
          <a:xfrm>
            <a:off x="3490172" y="2009104"/>
            <a:ext cx="2949265" cy="1938992"/>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name</a:t>
            </a:r>
            <a:r>
              <a:rPr lang="de-DE" sz="2000" dirty="0" smtClean="0">
                <a:latin typeface="Bookman Old Style" pitchFamily="18" charset="0"/>
              </a:rPr>
              <a:t>;</a:t>
            </a:r>
          </a:p>
          <a:p>
            <a:r>
              <a:rPr lang="de-DE" sz="2000" dirty="0" smtClean="0">
                <a:latin typeface="Bookman Old Style" pitchFamily="18" charset="0"/>
              </a:rPr>
              <a:t>   </a:t>
            </a:r>
            <a:r>
              <a:rPr lang="de-DE" sz="2000" dirty="0" err="1" smtClean="0">
                <a:latin typeface="Bookman Old Style" pitchFamily="18" charset="0"/>
              </a:rPr>
              <a:t>int</a:t>
            </a:r>
            <a:r>
              <a:rPr lang="de-DE" sz="2000" dirty="0" smtClean="0">
                <a:latin typeface="Bookman Old Style" pitchFamily="18" charset="0"/>
              </a:rPr>
              <a:t> alter;</a:t>
            </a:r>
          </a:p>
          <a:p>
            <a:r>
              <a:rPr lang="de-DE" sz="2000" dirty="0" smtClean="0">
                <a:latin typeface="Bookman Old Style" pitchFamily="18" charset="0"/>
              </a:rPr>
              <a:t>   double </a:t>
            </a:r>
            <a:r>
              <a:rPr lang="de-DE" sz="2000" dirty="0" err="1" smtClean="0">
                <a:latin typeface="Bookman Old Style" pitchFamily="18" charset="0"/>
              </a:rPr>
              <a:t>gewicht</a:t>
            </a:r>
            <a:r>
              <a:rPr lang="de-DE" sz="2000" dirty="0" smtClean="0">
                <a:latin typeface="Bookman Old Style" pitchFamily="18" charset="0"/>
              </a:rPr>
              <a:t>;</a:t>
            </a:r>
            <a:br>
              <a:rPr lang="de-DE" sz="2000" dirty="0" smtClean="0">
                <a:latin typeface="Bookman Old Style" pitchFamily="18" charset="0"/>
              </a:rPr>
            </a:br>
            <a:r>
              <a:rPr lang="de-DE" sz="2000" dirty="0" smtClean="0">
                <a:latin typeface="Bookman Old Style" pitchFamily="18" charset="0"/>
              </a:rPr>
              <a:t>   </a:t>
            </a:r>
            <a:r>
              <a:rPr lang="de-DE" sz="2000" dirty="0" err="1" smtClean="0">
                <a:latin typeface="Bookman Old Style" pitchFamily="18" charset="0"/>
              </a:rPr>
              <a:t>Addresse</a:t>
            </a:r>
            <a:r>
              <a:rPr lang="de-DE" sz="2000" dirty="0" smtClean="0">
                <a:latin typeface="Bookman Old Style" pitchFamily="18" charset="0"/>
              </a:rPr>
              <a:t> </a:t>
            </a:r>
            <a:r>
              <a:rPr lang="de-DE" sz="2000" dirty="0" err="1" smtClean="0">
                <a:latin typeface="Bookman Old Style" pitchFamily="18" charset="0"/>
              </a:rPr>
              <a:t>adresse</a:t>
            </a:r>
            <a:r>
              <a:rPr lang="de-DE" sz="2000" dirty="0" smtClean="0">
                <a:latin typeface="Bookman Old Style" pitchFamily="18" charset="0"/>
              </a:rPr>
              <a:t>;</a:t>
            </a:r>
          </a:p>
          <a:p>
            <a:r>
              <a:rPr lang="de-DE" sz="2000" dirty="0" smtClean="0">
                <a:latin typeface="Bookman Old Style" pitchFamily="18" charset="0"/>
              </a:rPr>
              <a:t>}</a:t>
            </a:r>
          </a:p>
        </p:txBody>
      </p:sp>
      <p:sp>
        <p:nvSpPr>
          <p:cNvPr id="19" name="Textfeld 18"/>
          <p:cNvSpPr txBox="1"/>
          <p:nvPr/>
        </p:nvSpPr>
        <p:spPr>
          <a:xfrm>
            <a:off x="3490172" y="4172755"/>
            <a:ext cx="3644721" cy="1631216"/>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Adresse{</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stadt</a:t>
            </a:r>
            <a:r>
              <a:rPr lang="de-DE" sz="2000" dirty="0" smtClean="0">
                <a:latin typeface="Bookman Old Style" pitchFamily="18" charset="0"/>
              </a:rPr>
              <a:t>;</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strasse</a:t>
            </a:r>
            <a:r>
              <a:rPr lang="de-DE" sz="2000" dirty="0" smtClean="0">
                <a:latin typeface="Bookman Old Style" pitchFamily="18" charset="0"/>
              </a:rPr>
              <a:t>;</a:t>
            </a:r>
          </a:p>
          <a:p>
            <a:r>
              <a:rPr lang="de-DE" sz="2000" dirty="0" smtClean="0">
                <a:latin typeface="Bookman Old Style" pitchFamily="18" charset="0"/>
              </a:rPr>
              <a:t>   </a:t>
            </a:r>
            <a:r>
              <a:rPr lang="de-DE" sz="2000" dirty="0" err="1" smtClean="0">
                <a:latin typeface="Bookman Old Style" pitchFamily="18" charset="0"/>
              </a:rPr>
              <a:t>string</a:t>
            </a:r>
            <a:r>
              <a:rPr lang="de-DE" sz="2000" dirty="0" smtClean="0">
                <a:latin typeface="Bookman Old Style" pitchFamily="18" charset="0"/>
              </a:rPr>
              <a:t> </a:t>
            </a:r>
            <a:r>
              <a:rPr lang="de-DE" sz="2000" dirty="0" err="1" smtClean="0">
                <a:latin typeface="Bookman Old Style" pitchFamily="18" charset="0"/>
              </a:rPr>
              <a:t>hausnr</a:t>
            </a:r>
            <a:r>
              <a:rPr lang="de-DE" sz="2000" dirty="0" smtClean="0">
                <a:latin typeface="Bookman Old Style" pitchFamily="18" charset="0"/>
              </a:rPr>
              <a:t>;</a:t>
            </a:r>
            <a:br>
              <a:rPr lang="de-DE" sz="2000" dirty="0" smtClean="0">
                <a:latin typeface="Bookman Old Style" pitchFamily="18" charset="0"/>
              </a:rPr>
            </a:br>
            <a:r>
              <a:rPr lang="de-DE" sz="2000" dirty="0" smtClean="0">
                <a:latin typeface="Bookman Old Style" pitchFamily="18" charset="0"/>
              </a:rPr>
              <a:t>}</a:t>
            </a:r>
          </a:p>
        </p:txBody>
      </p:sp>
      <p:grpSp>
        <p:nvGrpSpPr>
          <p:cNvPr id="27" name="Gruppieren 26"/>
          <p:cNvGrpSpPr/>
          <p:nvPr/>
        </p:nvGrpSpPr>
        <p:grpSpPr>
          <a:xfrm>
            <a:off x="6246253" y="1313645"/>
            <a:ext cx="3644721" cy="4490326"/>
            <a:chOff x="6246253" y="1313645"/>
            <a:chExt cx="3644721" cy="4490326"/>
          </a:xfrm>
        </p:grpSpPr>
        <p:sp>
          <p:nvSpPr>
            <p:cNvPr id="20" name="Textfeld 19"/>
            <p:cNvSpPr txBox="1"/>
            <p:nvPr/>
          </p:nvSpPr>
          <p:spPr>
            <a:xfrm>
              <a:off x="6954591" y="1313645"/>
              <a:ext cx="576568" cy="369332"/>
            </a:xfrm>
            <a:prstGeom prst="rect">
              <a:avLst/>
            </a:prstGeom>
            <a:noFill/>
          </p:spPr>
          <p:txBody>
            <a:bodyPr wrap="none" rtlCol="0">
              <a:spAutoFit/>
            </a:bodyPr>
            <a:lstStyle/>
            <a:p>
              <a:r>
                <a:rPr lang="de-DE" dirty="0" smtClean="0"/>
                <a:t>Java</a:t>
              </a:r>
              <a:endParaRPr lang="de-DE" dirty="0"/>
            </a:p>
          </p:txBody>
        </p:sp>
        <p:sp>
          <p:nvSpPr>
            <p:cNvPr id="21" name="Textfeld 20"/>
            <p:cNvSpPr txBox="1"/>
            <p:nvPr/>
          </p:nvSpPr>
          <p:spPr>
            <a:xfrm>
              <a:off x="6246253" y="2009104"/>
              <a:ext cx="3644721" cy="1938992"/>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latin typeface="Bookman Old Style" pitchFamily="18" charset="0"/>
                </a:rPr>
                <a:t>   String </a:t>
              </a:r>
              <a:r>
                <a:rPr lang="de-DE" sz="2000" dirty="0" err="1" smtClean="0">
                  <a:latin typeface="Bookman Old Style" pitchFamily="18" charset="0"/>
                </a:rPr>
                <a:t>name</a:t>
              </a:r>
              <a:r>
                <a:rPr lang="de-DE" sz="2000" dirty="0" smtClean="0">
                  <a:latin typeface="Bookman Old Style" pitchFamily="18" charset="0"/>
                </a:rPr>
                <a:t>;</a:t>
              </a:r>
            </a:p>
            <a:p>
              <a:r>
                <a:rPr lang="de-DE" sz="2000" dirty="0" smtClean="0">
                  <a:latin typeface="Bookman Old Style" pitchFamily="18" charset="0"/>
                </a:rPr>
                <a:t>   </a:t>
              </a:r>
              <a:r>
                <a:rPr lang="de-DE" sz="2000" dirty="0" err="1" smtClean="0">
                  <a:latin typeface="Bookman Old Style" pitchFamily="18" charset="0"/>
                </a:rPr>
                <a:t>int</a:t>
              </a:r>
              <a:r>
                <a:rPr lang="de-DE" sz="2000" dirty="0" smtClean="0">
                  <a:latin typeface="Bookman Old Style" pitchFamily="18" charset="0"/>
                </a:rPr>
                <a:t> alter;</a:t>
              </a:r>
            </a:p>
            <a:p>
              <a:r>
                <a:rPr lang="de-DE" sz="2000" dirty="0" smtClean="0">
                  <a:latin typeface="Bookman Old Style" pitchFamily="18" charset="0"/>
                </a:rPr>
                <a:t>   double </a:t>
              </a:r>
              <a:r>
                <a:rPr lang="de-DE" sz="2000" dirty="0" err="1" smtClean="0">
                  <a:latin typeface="Bookman Old Style" pitchFamily="18" charset="0"/>
                </a:rPr>
                <a:t>gewicht</a:t>
              </a:r>
              <a:r>
                <a:rPr lang="de-DE" sz="2000" dirty="0" smtClean="0">
                  <a:latin typeface="Bookman Old Style" pitchFamily="18" charset="0"/>
                </a:rPr>
                <a:t> </a:t>
              </a:r>
              <a:r>
                <a:rPr lang="de-DE" sz="2000" b="1" dirty="0" smtClean="0">
                  <a:solidFill>
                    <a:srgbClr val="FF0000"/>
                  </a:solidFill>
                  <a:latin typeface="Bookman Old Style" pitchFamily="18" charset="0"/>
                </a:rPr>
                <a:t>= 0</a:t>
              </a:r>
              <a:r>
                <a:rPr lang="de-DE" sz="2000" dirty="0" smtClean="0">
                  <a:latin typeface="Bookman Old Style" pitchFamily="18" charset="0"/>
                </a:rPr>
                <a:t>;</a:t>
              </a:r>
              <a:br>
                <a:rPr lang="de-DE" sz="2000" dirty="0" smtClean="0">
                  <a:latin typeface="Bookman Old Style" pitchFamily="18" charset="0"/>
                </a:rPr>
              </a:br>
              <a:r>
                <a:rPr lang="de-DE" sz="2000" dirty="0" smtClean="0">
                  <a:latin typeface="Bookman Old Style" pitchFamily="18" charset="0"/>
                </a:rPr>
                <a:t>   </a:t>
              </a:r>
              <a:r>
                <a:rPr lang="de-DE" sz="2000" dirty="0" err="1" smtClean="0">
                  <a:latin typeface="Bookman Old Style" pitchFamily="18" charset="0"/>
                </a:rPr>
                <a:t>Addresse</a:t>
              </a:r>
              <a:r>
                <a:rPr lang="de-DE" sz="2000" dirty="0" smtClean="0">
                  <a:latin typeface="Bookman Old Style" pitchFamily="18" charset="0"/>
                </a:rPr>
                <a:t> </a:t>
              </a:r>
              <a:r>
                <a:rPr lang="de-DE" sz="2000" dirty="0" err="1" smtClean="0">
                  <a:latin typeface="Bookman Old Style" pitchFamily="18" charset="0"/>
                </a:rPr>
                <a:t>adresse</a:t>
              </a:r>
              <a:r>
                <a:rPr lang="de-DE" sz="2000" dirty="0" smtClean="0">
                  <a:latin typeface="Bookman Old Style" pitchFamily="18" charset="0"/>
                </a:rPr>
                <a:t>;</a:t>
              </a:r>
            </a:p>
            <a:p>
              <a:r>
                <a:rPr lang="de-DE" sz="2000" dirty="0" smtClean="0">
                  <a:latin typeface="Bookman Old Style" pitchFamily="18" charset="0"/>
                </a:rPr>
                <a:t>}</a:t>
              </a:r>
            </a:p>
          </p:txBody>
        </p:sp>
        <p:sp>
          <p:nvSpPr>
            <p:cNvPr id="22" name="Textfeld 21"/>
            <p:cNvSpPr txBox="1"/>
            <p:nvPr/>
          </p:nvSpPr>
          <p:spPr>
            <a:xfrm>
              <a:off x="6246253" y="4172755"/>
              <a:ext cx="3644721" cy="1631216"/>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Adresse{</a:t>
              </a:r>
            </a:p>
            <a:p>
              <a:r>
                <a:rPr lang="de-DE" sz="2000" dirty="0" smtClean="0">
                  <a:latin typeface="Bookman Old Style" pitchFamily="18" charset="0"/>
                </a:rPr>
                <a:t>   String </a:t>
              </a:r>
              <a:r>
                <a:rPr lang="de-DE" sz="2000" dirty="0" err="1" smtClean="0">
                  <a:latin typeface="Bookman Old Style" pitchFamily="18" charset="0"/>
                </a:rPr>
                <a:t>stadt</a:t>
              </a:r>
              <a:r>
                <a:rPr lang="de-DE" sz="2000" dirty="0" smtClean="0">
                  <a:latin typeface="Bookman Old Style" pitchFamily="18" charset="0"/>
                </a:rPr>
                <a:t>;</a:t>
              </a:r>
            </a:p>
            <a:p>
              <a:r>
                <a:rPr lang="de-DE" sz="2000" dirty="0" smtClean="0">
                  <a:latin typeface="Bookman Old Style" pitchFamily="18" charset="0"/>
                </a:rPr>
                <a:t>   String </a:t>
              </a:r>
              <a:r>
                <a:rPr lang="de-DE" sz="2000" dirty="0" err="1" smtClean="0">
                  <a:latin typeface="Bookman Old Style" pitchFamily="18" charset="0"/>
                </a:rPr>
                <a:t>strasse</a:t>
              </a:r>
              <a:r>
                <a:rPr lang="de-DE" sz="2000" dirty="0" smtClean="0">
                  <a:latin typeface="Bookman Old Style" pitchFamily="18" charset="0"/>
                </a:rPr>
                <a:t>;</a:t>
              </a:r>
            </a:p>
            <a:p>
              <a:r>
                <a:rPr lang="de-DE" sz="2000" dirty="0" smtClean="0">
                  <a:latin typeface="Bookman Old Style" pitchFamily="18" charset="0"/>
                </a:rPr>
                <a:t>   String </a:t>
              </a:r>
              <a:r>
                <a:rPr lang="de-DE" sz="2000" dirty="0" err="1" smtClean="0">
                  <a:latin typeface="Bookman Old Style" pitchFamily="18" charset="0"/>
                </a:rPr>
                <a:t>hausnr</a:t>
              </a:r>
              <a:r>
                <a:rPr lang="de-DE" sz="2000" dirty="0" smtClean="0">
                  <a:latin typeface="Bookman Old Style" pitchFamily="18" charset="0"/>
                </a:rPr>
                <a:t>;</a:t>
              </a:r>
              <a:br>
                <a:rPr lang="de-DE" sz="2000" dirty="0" smtClean="0">
                  <a:latin typeface="Bookman Old Style" pitchFamily="18" charset="0"/>
                </a:rPr>
              </a:br>
              <a:r>
                <a:rPr lang="de-DE" sz="2000" dirty="0" smtClean="0">
                  <a:latin typeface="Bookman Old Style" pitchFamily="18" charset="0"/>
                </a:rPr>
                <a:t>}</a:t>
              </a:r>
            </a:p>
          </p:txBody>
        </p:sp>
      </p:grpSp>
      <p:sp>
        <p:nvSpPr>
          <p:cNvPr id="23" name="Pfeil nach rechts 22"/>
          <p:cNvSpPr/>
          <p:nvPr/>
        </p:nvSpPr>
        <p:spPr>
          <a:xfrm>
            <a:off x="3000777" y="2665927"/>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Pfeil nach rechts 25"/>
          <p:cNvSpPr/>
          <p:nvPr/>
        </p:nvSpPr>
        <p:spPr>
          <a:xfrm>
            <a:off x="3000777" y="4803820"/>
            <a:ext cx="494013" cy="244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500"/>
                                        <p:tgtEl>
                                          <p:spTgt spid="23"/>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500"/>
                                        <p:tgtEl>
                                          <p:spTgt spid="25"/>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left)">
                                      <p:cBhvr>
                                        <p:cTn id="29" dur="500"/>
                                        <p:tgtEl>
                                          <p:spTgt spid="26"/>
                                        </p:tgtEl>
                                      </p:cBhvr>
                                    </p:animEffect>
                                  </p:childTnLst>
                                </p:cTn>
                              </p:par>
                            </p:childTnLst>
                          </p:cTn>
                        </p:par>
                        <p:par>
                          <p:cTn id="30" fill="hold">
                            <p:stCondLst>
                              <p:cond delay="1000"/>
                            </p:stCondLst>
                            <p:childTnLst>
                              <p:par>
                                <p:cTn id="31" presetID="10" presetClass="entr" presetSubtype="0" fill="hold" grpId="1"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1"/>
      <p:bldP spid="23"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Attribute</a:t>
            </a:r>
            <a:endParaRPr lang="de-DE" dirty="0"/>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7" name="Textfeld 6"/>
          <p:cNvSpPr txBox="1"/>
          <p:nvPr/>
        </p:nvSpPr>
        <p:spPr>
          <a:xfrm>
            <a:off x="500130" y="2019837"/>
            <a:ext cx="2281708" cy="1077218"/>
          </a:xfrm>
          <a:prstGeom prst="rect">
            <a:avLst/>
          </a:prstGeom>
          <a:noFill/>
          <a:ln w="28575">
            <a:solidFill>
              <a:schemeClr val="tx1"/>
            </a:solidFill>
          </a:ln>
        </p:spPr>
        <p:txBody>
          <a:bodyPr wrap="square" rtlCol="0">
            <a:spAutoFit/>
          </a:bodyPr>
          <a:lstStyle/>
          <a:p>
            <a:pPr lvl="0"/>
            <a:r>
              <a:rPr lang="de-DE" sz="1600" dirty="0" smtClean="0">
                <a:solidFill>
                  <a:prstClr val="black"/>
                </a:solidFill>
              </a:rPr>
              <a:t>Aushilfskraft</a:t>
            </a:r>
          </a:p>
          <a:p>
            <a:pPr lvl="0"/>
            <a:endParaRPr lang="de-DE" sz="1600" dirty="0" smtClean="0">
              <a:solidFill>
                <a:prstClr val="black"/>
              </a:solidFill>
            </a:endParaRPr>
          </a:p>
          <a:p>
            <a:pPr lvl="0"/>
            <a:r>
              <a:rPr lang="de-DE" sz="1600" dirty="0" err="1" smtClean="0">
                <a:solidFill>
                  <a:prstClr val="black"/>
                </a:solidFill>
              </a:rPr>
              <a:t>name</a:t>
            </a:r>
            <a:r>
              <a:rPr lang="de-DE" sz="1600" dirty="0" smtClean="0">
                <a:solidFill>
                  <a:prstClr val="black"/>
                </a:solidFill>
              </a:rPr>
              <a:t>: </a:t>
            </a:r>
            <a:r>
              <a:rPr lang="de-DE" sz="1600" dirty="0" err="1" smtClean="0">
                <a:solidFill>
                  <a:prstClr val="black"/>
                </a:solidFill>
              </a:rPr>
              <a:t>string</a:t>
            </a:r>
            <a:r>
              <a:rPr lang="de-DE" sz="1600" dirty="0" smtClean="0">
                <a:solidFill>
                  <a:prstClr val="black"/>
                </a:solidFill>
              </a:rPr>
              <a:t>[1..3]</a:t>
            </a:r>
          </a:p>
          <a:p>
            <a:pPr lvl="0"/>
            <a:r>
              <a:rPr lang="de-DE" sz="1600" u="sng" dirty="0" err="1" smtClean="0">
                <a:solidFill>
                  <a:prstClr val="black"/>
                </a:solidFill>
              </a:rPr>
              <a:t>stundenlohn</a:t>
            </a:r>
            <a:r>
              <a:rPr lang="de-DE" sz="1600" u="sng" dirty="0" smtClean="0">
                <a:solidFill>
                  <a:prstClr val="black"/>
                </a:solidFill>
              </a:rPr>
              <a:t>: double</a:t>
            </a:r>
            <a:endParaRPr lang="de-DE" sz="1600" u="sng" dirty="0"/>
          </a:p>
        </p:txBody>
      </p:sp>
      <p:cxnSp>
        <p:nvCxnSpPr>
          <p:cNvPr id="10" name="Gerade Verbindung 9"/>
          <p:cNvCxnSpPr/>
          <p:nvPr/>
        </p:nvCxnSpPr>
        <p:spPr>
          <a:xfrm>
            <a:off x="502276" y="2459864"/>
            <a:ext cx="2280252" cy="238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rot="16200000" flipH="1">
            <a:off x="2318990" y="2447778"/>
            <a:ext cx="1712096" cy="12087"/>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1378040" y="1313645"/>
            <a:ext cx="627095" cy="369332"/>
          </a:xfrm>
          <a:prstGeom prst="rect">
            <a:avLst/>
          </a:prstGeom>
          <a:noFill/>
        </p:spPr>
        <p:txBody>
          <a:bodyPr wrap="none" rtlCol="0">
            <a:spAutoFit/>
          </a:bodyPr>
          <a:lstStyle/>
          <a:p>
            <a:r>
              <a:rPr lang="de-DE" dirty="0" smtClean="0"/>
              <a:t>UML</a:t>
            </a:r>
            <a:endParaRPr lang="de-DE" dirty="0"/>
          </a:p>
        </p:txBody>
      </p:sp>
      <p:sp>
        <p:nvSpPr>
          <p:cNvPr id="17" name="Textfeld 16"/>
          <p:cNvSpPr txBox="1"/>
          <p:nvPr/>
        </p:nvSpPr>
        <p:spPr>
          <a:xfrm>
            <a:off x="4198510" y="1313645"/>
            <a:ext cx="540597" cy="369332"/>
          </a:xfrm>
          <a:prstGeom prst="rect">
            <a:avLst/>
          </a:prstGeom>
          <a:noFill/>
        </p:spPr>
        <p:txBody>
          <a:bodyPr wrap="none" rtlCol="0">
            <a:spAutoFit/>
          </a:bodyPr>
          <a:lstStyle/>
          <a:p>
            <a:r>
              <a:rPr lang="de-DE" dirty="0" smtClean="0"/>
              <a:t>C++</a:t>
            </a:r>
            <a:endParaRPr lang="de-DE" dirty="0"/>
          </a:p>
        </p:txBody>
      </p:sp>
      <p:sp>
        <p:nvSpPr>
          <p:cNvPr id="18" name="Textfeld 17"/>
          <p:cNvSpPr txBox="1"/>
          <p:nvPr/>
        </p:nvSpPr>
        <p:spPr>
          <a:xfrm>
            <a:off x="3490172" y="2009104"/>
            <a:ext cx="4159879" cy="1015663"/>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Person {</a:t>
            </a:r>
          </a:p>
          <a:p>
            <a:r>
              <a:rPr lang="de-DE" sz="2000" dirty="0" smtClean="0">
                <a:latin typeface="Bookman Old Style" pitchFamily="18" charset="0"/>
              </a:rPr>
              <a:t>   </a:t>
            </a:r>
            <a:r>
              <a:rPr lang="de-DE" sz="2000" dirty="0" err="1" smtClean="0">
                <a:latin typeface="Bookman Old Style" pitchFamily="18" charset="0"/>
              </a:rPr>
              <a:t>vector</a:t>
            </a:r>
            <a:r>
              <a:rPr lang="de-DE" sz="2000" dirty="0" smtClean="0">
                <a:latin typeface="Bookman Old Style" pitchFamily="18" charset="0"/>
              </a:rPr>
              <a:t>&lt;</a:t>
            </a:r>
            <a:r>
              <a:rPr lang="de-DE" sz="2000" dirty="0" err="1" smtClean="0">
                <a:latin typeface="Bookman Old Style" pitchFamily="18" charset="0"/>
              </a:rPr>
              <a:t>string</a:t>
            </a:r>
            <a:r>
              <a:rPr lang="de-DE" sz="2000" dirty="0" smtClean="0">
                <a:latin typeface="Bookman Old Style" pitchFamily="18" charset="0"/>
              </a:rPr>
              <a:t>&gt; </a:t>
            </a:r>
            <a:r>
              <a:rPr lang="de-DE" sz="2000" dirty="0" err="1" smtClean="0">
                <a:latin typeface="Bookman Old Style" pitchFamily="18" charset="0"/>
              </a:rPr>
              <a:t>name</a:t>
            </a:r>
            <a:r>
              <a:rPr lang="de-DE" sz="2000" dirty="0" smtClean="0">
                <a:latin typeface="Bookman Old Style" pitchFamily="18" charset="0"/>
              </a:rPr>
              <a:t>;</a:t>
            </a:r>
          </a:p>
          <a:p>
            <a:r>
              <a:rPr lang="de-DE" sz="2000" dirty="0" smtClean="0">
                <a:latin typeface="Bookman Old Style" pitchFamily="18" charset="0"/>
              </a:rPr>
              <a:t>   </a:t>
            </a:r>
            <a:r>
              <a:rPr lang="de-DE" sz="2000" b="1" dirty="0" err="1" smtClean="0">
                <a:latin typeface="Bookman Old Style" pitchFamily="18" charset="0"/>
              </a:rPr>
              <a:t>static</a:t>
            </a:r>
            <a:r>
              <a:rPr lang="de-DE" sz="2000" dirty="0" smtClean="0">
                <a:latin typeface="Bookman Old Style" pitchFamily="18" charset="0"/>
              </a:rPr>
              <a:t> double </a:t>
            </a:r>
            <a:r>
              <a:rPr lang="de-DE" sz="2000" dirty="0" err="1" smtClean="0">
                <a:latin typeface="Bookman Old Style" pitchFamily="18" charset="0"/>
              </a:rPr>
              <a:t>stundenlohn</a:t>
            </a:r>
            <a:r>
              <a:rPr lang="de-DE" sz="2000" dirty="0" smtClean="0">
                <a:latin typeface="Bookman Old Style" pitchFamily="18" charset="0"/>
              </a:rPr>
              <a:t>}</a:t>
            </a:r>
          </a:p>
        </p:txBody>
      </p:sp>
      <p:sp>
        <p:nvSpPr>
          <p:cNvPr id="24" name="Inhaltsplatzhalter 2"/>
          <p:cNvSpPr>
            <a:spLocks noGrp="1"/>
          </p:cNvSpPr>
          <p:nvPr>
            <p:ph idx="1"/>
          </p:nvPr>
        </p:nvSpPr>
        <p:spPr>
          <a:xfrm>
            <a:off x="457200" y="3657600"/>
            <a:ext cx="8229600" cy="2468563"/>
          </a:xfrm>
        </p:spPr>
        <p:txBody>
          <a:bodyPr>
            <a:normAutofit fontScale="85000" lnSpcReduction="10000"/>
          </a:bodyPr>
          <a:lstStyle/>
          <a:p>
            <a:r>
              <a:rPr lang="de-DE" dirty="0" smtClean="0"/>
              <a:t>Attribute mit </a:t>
            </a:r>
            <a:r>
              <a:rPr lang="de-DE" dirty="0" err="1" smtClean="0"/>
              <a:t>Multiplizität</a:t>
            </a:r>
            <a:r>
              <a:rPr lang="de-DE" dirty="0" smtClean="0"/>
              <a:t> ungleich 1 werden durch Vektoren dargestellt (Template, siehe später)</a:t>
            </a:r>
          </a:p>
          <a:p>
            <a:pPr lvl="1"/>
            <a:r>
              <a:rPr lang="de-DE" dirty="0" smtClean="0"/>
              <a:t>In C++ erfolgt keine Angabe </a:t>
            </a:r>
            <a:r>
              <a:rPr lang="de-DE" dirty="0" err="1" smtClean="0"/>
              <a:t>wieviele</a:t>
            </a:r>
            <a:r>
              <a:rPr lang="de-DE" dirty="0" smtClean="0"/>
              <a:t> Elemente es enthalten kann</a:t>
            </a:r>
          </a:p>
          <a:p>
            <a:r>
              <a:rPr lang="de-DE" dirty="0" smtClean="0"/>
              <a:t>Klassenattribute werden als statische Variablen definiert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500"/>
                                        <p:tgtEl>
                                          <p:spTgt spid="2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4">
                                            <p:txEl>
                                              <p:pRg st="1" end="1"/>
                                            </p:txEl>
                                          </p:spTgt>
                                        </p:tgtEl>
                                        <p:attrNameLst>
                                          <p:attrName>style.visibility</p:attrName>
                                        </p:attrNameLst>
                                      </p:cBhvr>
                                      <p:to>
                                        <p:strVal val="visible"/>
                                      </p:to>
                                    </p:set>
                                    <p:animEffect transition="in" filter="fade">
                                      <p:cBhvr>
                                        <p:cTn id="10" dur="500"/>
                                        <p:tgtEl>
                                          <p:spTgt spid="2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4">
                                            <p:txEl>
                                              <p:pRg st="2" end="2"/>
                                            </p:txEl>
                                          </p:spTgt>
                                        </p:tgtEl>
                                        <p:attrNameLst>
                                          <p:attrName>style.visibility</p:attrName>
                                        </p:attrNameLst>
                                      </p:cBhvr>
                                      <p:to>
                                        <p:strVal val="visible"/>
                                      </p:to>
                                    </p:set>
                                    <p:animEffect transition="in" filter="fade">
                                      <p:cBhvr>
                                        <p:cTn id="15" dur="500"/>
                                        <p:tgtEl>
                                          <p:spTgt spid="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Unveränderliche Attribute</a:t>
            </a:r>
            <a:endParaRPr lang="de-DE" dirty="0"/>
          </a:p>
        </p:txBody>
      </p:sp>
      <p:sp>
        <p:nvSpPr>
          <p:cNvPr id="3" name="Inhaltsplatzhalter 2"/>
          <p:cNvSpPr>
            <a:spLocks noGrp="1"/>
          </p:cNvSpPr>
          <p:nvPr>
            <p:ph idx="1"/>
          </p:nvPr>
        </p:nvSpPr>
        <p:spPr/>
        <p:txBody>
          <a:bodyPr/>
          <a:lstStyle/>
          <a:p>
            <a:r>
              <a:rPr lang="de-DE" dirty="0" smtClean="0"/>
              <a:t>Attribute können als nicht veränderbar gekennzeichnet werden</a:t>
            </a:r>
          </a:p>
          <a:p>
            <a:pPr lvl="1"/>
            <a:r>
              <a:rPr lang="de-DE" dirty="0" smtClean="0"/>
              <a:t>Ihre Werte bleiben nach der Erzeugung (Initialisierung) des Objekts konstant</a:t>
            </a:r>
          </a:p>
          <a:p>
            <a:pPr lvl="2"/>
            <a:r>
              <a:rPr lang="de-DE" dirty="0" smtClean="0"/>
              <a:t>Kontonummer eines Konto</a:t>
            </a:r>
          </a:p>
          <a:p>
            <a:pPr lvl="2"/>
            <a:r>
              <a:rPr lang="de-DE" dirty="0" smtClean="0"/>
              <a:t>Seriennummer eines Objekts</a:t>
            </a:r>
          </a:p>
        </p:txBody>
      </p:sp>
      <p:sp>
        <p:nvSpPr>
          <p:cNvPr id="4" name="Datumsplatzhalter 3"/>
          <p:cNvSpPr>
            <a:spLocks noGrp="1"/>
          </p:cNvSpPr>
          <p:nvPr>
            <p:ph type="dt" sz="half" idx="10"/>
          </p:nvPr>
        </p:nvSpPr>
        <p:spPr/>
        <p:txBody>
          <a:bodyPr/>
          <a:lstStyle/>
          <a:p>
            <a:fld id="{188E4D7F-39A1-4CFB-8394-0A5FF582CF35}" type="datetime1">
              <a:rPr lang="de-DE" smtClean="0"/>
              <a:pPr/>
              <a:t>14.05.2009</a:t>
            </a:fld>
            <a:endParaRPr lang="de-DE"/>
          </a:p>
        </p:txBody>
      </p:sp>
      <p:sp>
        <p:nvSpPr>
          <p:cNvPr id="5" name="Fußzeilenplatzhalter 4"/>
          <p:cNvSpPr>
            <a:spLocks noGrp="1"/>
          </p:cNvSpPr>
          <p:nvPr>
            <p:ph type="ftr" sz="quarter" idx="11"/>
          </p:nvPr>
        </p:nvSpPr>
        <p:spPr/>
        <p:txBody>
          <a:bodyPr/>
          <a:lstStyle/>
          <a:p>
            <a:r>
              <a:rPr lang="de-DE" smtClean="0"/>
              <a:t>christof rezk-salama, computergraphik und multimediasysteme, universität siegen</a:t>
            </a:r>
            <a:endParaRPr lang="de-DE"/>
          </a:p>
        </p:txBody>
      </p:sp>
      <p:sp>
        <p:nvSpPr>
          <p:cNvPr id="6" name="Textfeld 5"/>
          <p:cNvSpPr txBox="1"/>
          <p:nvPr/>
        </p:nvSpPr>
        <p:spPr>
          <a:xfrm>
            <a:off x="438769" y="4891826"/>
            <a:ext cx="2281708" cy="830997"/>
          </a:xfrm>
          <a:prstGeom prst="rect">
            <a:avLst/>
          </a:prstGeom>
          <a:noFill/>
          <a:ln w="28575">
            <a:solidFill>
              <a:schemeClr val="tx1"/>
            </a:solidFill>
          </a:ln>
        </p:spPr>
        <p:txBody>
          <a:bodyPr wrap="square" rtlCol="0">
            <a:spAutoFit/>
          </a:bodyPr>
          <a:lstStyle/>
          <a:p>
            <a:pPr lvl="0"/>
            <a:r>
              <a:rPr lang="de-DE" sz="1600" dirty="0" smtClean="0">
                <a:solidFill>
                  <a:prstClr val="black"/>
                </a:solidFill>
              </a:rPr>
              <a:t>Konto</a:t>
            </a:r>
          </a:p>
          <a:p>
            <a:pPr lvl="0"/>
            <a:endParaRPr lang="de-DE" sz="1600" dirty="0" smtClean="0">
              <a:solidFill>
                <a:prstClr val="black"/>
              </a:solidFill>
            </a:endParaRPr>
          </a:p>
          <a:p>
            <a:pPr lvl="0"/>
            <a:r>
              <a:rPr lang="de-DE" sz="1600" dirty="0" err="1" smtClean="0">
                <a:solidFill>
                  <a:prstClr val="black"/>
                </a:solidFill>
              </a:rPr>
              <a:t>kontonr</a:t>
            </a:r>
            <a:r>
              <a:rPr lang="de-DE" sz="1600" dirty="0" smtClean="0">
                <a:solidFill>
                  <a:prstClr val="black"/>
                </a:solidFill>
              </a:rPr>
              <a:t>: </a:t>
            </a:r>
            <a:r>
              <a:rPr lang="de-DE" sz="1600" dirty="0" err="1" smtClean="0">
                <a:solidFill>
                  <a:prstClr val="black"/>
                </a:solidFill>
              </a:rPr>
              <a:t>int</a:t>
            </a:r>
            <a:r>
              <a:rPr lang="de-DE" sz="1600" dirty="0" smtClean="0">
                <a:solidFill>
                  <a:prstClr val="black"/>
                </a:solidFill>
              </a:rPr>
              <a:t> </a:t>
            </a:r>
            <a:r>
              <a:rPr lang="de-DE" sz="1600" b="1" dirty="0" smtClean="0">
                <a:solidFill>
                  <a:srgbClr val="FF0000"/>
                </a:solidFill>
              </a:rPr>
              <a:t>{</a:t>
            </a:r>
            <a:r>
              <a:rPr lang="de-DE" sz="1600" b="1" dirty="0" err="1" smtClean="0">
                <a:solidFill>
                  <a:srgbClr val="FF0000"/>
                </a:solidFill>
              </a:rPr>
              <a:t>readOnly</a:t>
            </a:r>
            <a:r>
              <a:rPr lang="de-DE" sz="1600" b="1" dirty="0" smtClean="0">
                <a:solidFill>
                  <a:srgbClr val="FF0000"/>
                </a:solidFill>
              </a:rPr>
              <a:t>}</a:t>
            </a:r>
            <a:endParaRPr lang="de-DE" sz="1600" b="1" u="sng" dirty="0">
              <a:solidFill>
                <a:srgbClr val="FF0000"/>
              </a:solidFill>
            </a:endParaRPr>
          </a:p>
        </p:txBody>
      </p:sp>
      <p:cxnSp>
        <p:nvCxnSpPr>
          <p:cNvPr id="7" name="Gerade Verbindung 6"/>
          <p:cNvCxnSpPr/>
          <p:nvPr/>
        </p:nvCxnSpPr>
        <p:spPr>
          <a:xfrm>
            <a:off x="440915" y="5331853"/>
            <a:ext cx="2280252" cy="238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rot="16200000" flipH="1">
            <a:off x="2257629" y="5319767"/>
            <a:ext cx="1712096" cy="12087"/>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316679" y="4443212"/>
            <a:ext cx="627095" cy="369332"/>
          </a:xfrm>
          <a:prstGeom prst="rect">
            <a:avLst/>
          </a:prstGeom>
          <a:noFill/>
        </p:spPr>
        <p:txBody>
          <a:bodyPr wrap="none" rtlCol="0">
            <a:spAutoFit/>
          </a:bodyPr>
          <a:lstStyle/>
          <a:p>
            <a:r>
              <a:rPr lang="de-DE" dirty="0" smtClean="0"/>
              <a:t>UML</a:t>
            </a:r>
            <a:endParaRPr lang="de-DE" dirty="0"/>
          </a:p>
        </p:txBody>
      </p:sp>
      <p:sp>
        <p:nvSpPr>
          <p:cNvPr id="10" name="Textfeld 9"/>
          <p:cNvSpPr txBox="1"/>
          <p:nvPr/>
        </p:nvSpPr>
        <p:spPr>
          <a:xfrm>
            <a:off x="4137149" y="4443212"/>
            <a:ext cx="540597" cy="369332"/>
          </a:xfrm>
          <a:prstGeom prst="rect">
            <a:avLst/>
          </a:prstGeom>
          <a:noFill/>
        </p:spPr>
        <p:txBody>
          <a:bodyPr wrap="none" rtlCol="0">
            <a:spAutoFit/>
          </a:bodyPr>
          <a:lstStyle/>
          <a:p>
            <a:r>
              <a:rPr lang="de-DE" dirty="0" smtClean="0"/>
              <a:t>C++</a:t>
            </a:r>
            <a:endParaRPr lang="de-DE" dirty="0"/>
          </a:p>
        </p:txBody>
      </p:sp>
      <p:sp>
        <p:nvSpPr>
          <p:cNvPr id="11" name="Textfeld 10"/>
          <p:cNvSpPr txBox="1"/>
          <p:nvPr/>
        </p:nvSpPr>
        <p:spPr>
          <a:xfrm>
            <a:off x="3428811" y="4881093"/>
            <a:ext cx="4159879" cy="1015663"/>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Konto {</a:t>
            </a:r>
          </a:p>
          <a:p>
            <a:r>
              <a:rPr lang="de-DE" sz="2000" dirty="0" smtClean="0">
                <a:latin typeface="Bookman Old Style" pitchFamily="18" charset="0"/>
              </a:rPr>
              <a:t>   </a:t>
            </a:r>
            <a:r>
              <a:rPr lang="de-DE" sz="2000" b="1" dirty="0" err="1" smtClean="0">
                <a:solidFill>
                  <a:srgbClr val="FF0000"/>
                </a:solidFill>
                <a:latin typeface="Bookman Old Style" pitchFamily="18" charset="0"/>
              </a:rPr>
              <a:t>const</a:t>
            </a:r>
            <a:r>
              <a:rPr lang="de-DE" sz="2000" dirty="0" smtClean="0">
                <a:latin typeface="Bookman Old Style" pitchFamily="18" charset="0"/>
              </a:rPr>
              <a:t> </a:t>
            </a:r>
            <a:r>
              <a:rPr lang="de-DE" sz="2000" dirty="0" err="1" smtClean="0">
                <a:latin typeface="Bookman Old Style" pitchFamily="18" charset="0"/>
              </a:rPr>
              <a:t>int</a:t>
            </a:r>
            <a:r>
              <a:rPr lang="de-DE" sz="2000" dirty="0" smtClean="0">
                <a:latin typeface="Bookman Old Style" pitchFamily="18" charset="0"/>
              </a:rPr>
              <a:t> </a:t>
            </a:r>
            <a:r>
              <a:rPr lang="de-DE" sz="2000" dirty="0" err="1" smtClean="0">
                <a:latin typeface="Bookman Old Style" pitchFamily="18" charset="0"/>
              </a:rPr>
              <a:t>kontonr</a:t>
            </a:r>
            <a:r>
              <a:rPr lang="de-DE" sz="2000" dirty="0" smtClean="0">
                <a:latin typeface="Bookman Old Style" pitchFamily="18" charset="0"/>
              </a:rPr>
              <a:t>;</a:t>
            </a:r>
          </a:p>
          <a:p>
            <a:r>
              <a:rPr lang="de-DE" sz="2000" dirty="0" smtClean="0">
                <a:latin typeface="Bookman Old Style" pitchFamily="18" charset="0"/>
              </a:rPr>
              <a:t>}</a:t>
            </a:r>
          </a:p>
        </p:txBody>
      </p:sp>
      <p:sp>
        <p:nvSpPr>
          <p:cNvPr id="12" name="Textfeld 11"/>
          <p:cNvSpPr txBox="1"/>
          <p:nvPr/>
        </p:nvSpPr>
        <p:spPr>
          <a:xfrm>
            <a:off x="6841713" y="4443212"/>
            <a:ext cx="576568" cy="369332"/>
          </a:xfrm>
          <a:prstGeom prst="rect">
            <a:avLst/>
          </a:prstGeom>
          <a:noFill/>
        </p:spPr>
        <p:txBody>
          <a:bodyPr wrap="none" rtlCol="0">
            <a:spAutoFit/>
          </a:bodyPr>
          <a:lstStyle/>
          <a:p>
            <a:r>
              <a:rPr lang="de-DE" dirty="0" smtClean="0"/>
              <a:t>Java</a:t>
            </a:r>
            <a:endParaRPr lang="de-DE" dirty="0"/>
          </a:p>
        </p:txBody>
      </p:sp>
      <p:sp>
        <p:nvSpPr>
          <p:cNvPr id="13" name="Textfeld 12"/>
          <p:cNvSpPr txBox="1"/>
          <p:nvPr/>
        </p:nvSpPr>
        <p:spPr>
          <a:xfrm>
            <a:off x="6200608" y="4881093"/>
            <a:ext cx="4159879" cy="1015663"/>
          </a:xfrm>
          <a:prstGeom prst="rect">
            <a:avLst/>
          </a:prstGeom>
          <a:noFill/>
        </p:spPr>
        <p:txBody>
          <a:bodyPr wrap="square" rtlCol="0">
            <a:spAutoFit/>
          </a:bodyPr>
          <a:lstStyle/>
          <a:p>
            <a:r>
              <a:rPr lang="de-DE" sz="2000" dirty="0" err="1" smtClean="0">
                <a:latin typeface="Bookman Old Style" pitchFamily="18" charset="0"/>
              </a:rPr>
              <a:t>class</a:t>
            </a:r>
            <a:r>
              <a:rPr lang="de-DE" sz="2000" dirty="0" smtClean="0">
                <a:latin typeface="Bookman Old Style" pitchFamily="18" charset="0"/>
              </a:rPr>
              <a:t> Konto {</a:t>
            </a:r>
          </a:p>
          <a:p>
            <a:r>
              <a:rPr lang="de-DE" sz="2000" dirty="0" smtClean="0">
                <a:latin typeface="Bookman Old Style" pitchFamily="18" charset="0"/>
              </a:rPr>
              <a:t>   </a:t>
            </a:r>
            <a:r>
              <a:rPr lang="de-DE" sz="2000" b="1" dirty="0" smtClean="0">
                <a:solidFill>
                  <a:srgbClr val="FF0000"/>
                </a:solidFill>
                <a:latin typeface="Bookman Old Style" pitchFamily="18" charset="0"/>
              </a:rPr>
              <a:t>final</a:t>
            </a:r>
            <a:r>
              <a:rPr lang="de-DE" sz="2000" dirty="0" smtClean="0">
                <a:latin typeface="Bookman Old Style" pitchFamily="18" charset="0"/>
              </a:rPr>
              <a:t> </a:t>
            </a:r>
            <a:r>
              <a:rPr lang="de-DE" sz="2000" dirty="0" err="1" smtClean="0">
                <a:latin typeface="Bookman Old Style" pitchFamily="18" charset="0"/>
              </a:rPr>
              <a:t>int</a:t>
            </a:r>
            <a:r>
              <a:rPr lang="de-DE" sz="2000" dirty="0" smtClean="0">
                <a:latin typeface="Bookman Old Style" pitchFamily="18" charset="0"/>
              </a:rPr>
              <a:t> </a:t>
            </a:r>
            <a:r>
              <a:rPr lang="de-DE" sz="2000" dirty="0" err="1" smtClean="0">
                <a:latin typeface="Bookman Old Style" pitchFamily="18" charset="0"/>
              </a:rPr>
              <a:t>kontonr</a:t>
            </a:r>
            <a:r>
              <a:rPr lang="de-DE" sz="2000" dirty="0" smtClean="0">
                <a:latin typeface="Bookman Old Style" pitchFamily="18" charset="0"/>
              </a:rPr>
              <a:t>;</a:t>
            </a:r>
          </a:p>
          <a:p>
            <a:r>
              <a:rPr lang="de-DE" sz="2000" dirty="0" smtClean="0">
                <a:latin typeface="Bookman Old Style" pitchFamily="18" charset="0"/>
              </a:rPr>
              <a:t>}</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AULTDISPLAYSOURCE" val="\documentclass{article}\pagestyle{empty}&#10;\begin{document}&#10;&#10;\end{document}&#10;"/>
  <p:tag name="EMBEDFONTS" val="1"/>
</p:tagLst>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3758</Words>
  <Application>Microsoft Office PowerPoint</Application>
  <PresentationFormat>Bildschirmpräsentation (4:3)</PresentationFormat>
  <Paragraphs>1145</Paragraphs>
  <Slides>61</Slides>
  <Notes>0</Notes>
  <HiddenSlides>0</HiddenSlides>
  <MMClips>0</MMClips>
  <ScaleCrop>false</ScaleCrop>
  <HeadingPairs>
    <vt:vector size="4" baseType="variant">
      <vt:variant>
        <vt:lpstr>Design</vt:lpstr>
      </vt:variant>
      <vt:variant>
        <vt:i4>1</vt:i4>
      </vt:variant>
      <vt:variant>
        <vt:lpstr>Folientitel</vt:lpstr>
      </vt:variant>
      <vt:variant>
        <vt:i4>61</vt:i4>
      </vt:variant>
    </vt:vector>
  </HeadingPairs>
  <TitlesOfParts>
    <vt:vector size="62" baseType="lpstr">
      <vt:lpstr>Larissa-Design</vt:lpstr>
      <vt:lpstr>Objektorientierter Entwurf mit UML und C++</vt:lpstr>
      <vt:lpstr>Objektorientierter Entwurf</vt:lpstr>
      <vt:lpstr>Einführung</vt:lpstr>
      <vt:lpstr>Verfeinerung des Klassendiagramms</vt:lpstr>
      <vt:lpstr>Objektorientierter Entwurf mit C++</vt:lpstr>
      <vt:lpstr>Objektorientierter Entwurf mit C++</vt:lpstr>
      <vt:lpstr>Attribute</vt:lpstr>
      <vt:lpstr>Attribute</vt:lpstr>
      <vt:lpstr>Unveränderliche Attribute</vt:lpstr>
      <vt:lpstr>Operationen</vt:lpstr>
      <vt:lpstr>Richtung von Parametern</vt:lpstr>
      <vt:lpstr>Operationen</vt:lpstr>
      <vt:lpstr>Operationen</vt:lpstr>
      <vt:lpstr>Operationen</vt:lpstr>
      <vt:lpstr>Überladen von Operationen</vt:lpstr>
      <vt:lpstr>Überladen von Operationen</vt:lpstr>
      <vt:lpstr>Sichtbarkeit</vt:lpstr>
      <vt:lpstr>Operationen</vt:lpstr>
      <vt:lpstr>Sichtbarkeit</vt:lpstr>
      <vt:lpstr>Beispiel</vt:lpstr>
      <vt:lpstr>Get- und Set-Methoden</vt:lpstr>
      <vt:lpstr>Get- und Set-Methoden</vt:lpstr>
      <vt:lpstr>Get- und Set-Methoden</vt:lpstr>
      <vt:lpstr>Get- und Set-Methoden</vt:lpstr>
      <vt:lpstr>Get- und Set-Methoden</vt:lpstr>
      <vt:lpstr>Get- und Set-Methoden</vt:lpstr>
      <vt:lpstr>Get- und Set-Methoden</vt:lpstr>
      <vt:lpstr>Referenzen</vt:lpstr>
      <vt:lpstr>Assoziationen</vt:lpstr>
      <vt:lpstr>Assoziationen</vt:lpstr>
      <vt:lpstr>Assoziationen</vt:lpstr>
      <vt:lpstr>Referenzen oder Pointer?</vt:lpstr>
      <vt:lpstr>Referenzen oder Pointer?</vt:lpstr>
      <vt:lpstr>Referenzen oder Pointer</vt:lpstr>
      <vt:lpstr>Assoziationen</vt:lpstr>
      <vt:lpstr>Assoziationen</vt:lpstr>
      <vt:lpstr>Assoziation oder Aggregation?</vt:lpstr>
      <vt:lpstr>Aggregation und Komposition</vt:lpstr>
      <vt:lpstr>Aggregation und Komposition</vt:lpstr>
      <vt:lpstr>Assoziations-Klassen</vt:lpstr>
      <vt:lpstr>Mehrgliedrige Assoziationen</vt:lpstr>
      <vt:lpstr>Objektverwaltung</vt:lpstr>
      <vt:lpstr>Generalisierung (Vererbung)</vt:lpstr>
      <vt:lpstr>Generalisierung/Vererbung</vt:lpstr>
      <vt:lpstr>Generalisierung (Vererbung)</vt:lpstr>
      <vt:lpstr>Generalisierung (Vererbung)</vt:lpstr>
      <vt:lpstr>Multiple Vererbung</vt:lpstr>
      <vt:lpstr>Multiple Vererbung</vt:lpstr>
      <vt:lpstr>Multiple Vererbung vermeiden</vt:lpstr>
      <vt:lpstr>Abstracte Operationen</vt:lpstr>
      <vt:lpstr>Abstrakte Operationen</vt:lpstr>
      <vt:lpstr>Schnittstellen</vt:lpstr>
      <vt:lpstr>Schnittstellen</vt:lpstr>
      <vt:lpstr>Schnittstellen</vt:lpstr>
      <vt:lpstr>Schnittstellen</vt:lpstr>
      <vt:lpstr>Schnittstellen</vt:lpstr>
      <vt:lpstr>Schnittstellen</vt:lpstr>
      <vt:lpstr>Pakete</vt:lpstr>
      <vt:lpstr>Pakete</vt:lpstr>
      <vt:lpstr>Zusammenfassung</vt:lpstr>
      <vt:lpstr>Folie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Warum ist Photorealismus so schwierig zu erreichen?</dc:title>
  <dc:creator>Christof Rezk-Salama</dc:creator>
  <cp:lastModifiedBy>Christof Rezk-Salama</cp:lastModifiedBy>
  <cp:revision>117</cp:revision>
  <dcterms:created xsi:type="dcterms:W3CDTF">2009-03-08T08:15:04Z</dcterms:created>
  <dcterms:modified xsi:type="dcterms:W3CDTF">2009-05-14T12:04:43Z</dcterms:modified>
</cp:coreProperties>
</file>